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56" r:id="rId3"/>
    <p:sldId id="650" r:id="rId4"/>
    <p:sldId id="751" r:id="rId6"/>
    <p:sldId id="890" r:id="rId7"/>
    <p:sldId id="1039" r:id="rId8"/>
    <p:sldId id="921" r:id="rId9"/>
    <p:sldId id="1040" r:id="rId10"/>
    <p:sldId id="1041" r:id="rId11"/>
    <p:sldId id="1010" r:id="rId12"/>
    <p:sldId id="1042" r:id="rId13"/>
    <p:sldId id="1043" r:id="rId14"/>
    <p:sldId id="1044" r:id="rId15"/>
    <p:sldId id="1045" r:id="rId16"/>
    <p:sldId id="1046" r:id="rId17"/>
    <p:sldId id="1047" r:id="rId18"/>
    <p:sldId id="1048" r:id="rId19"/>
    <p:sldId id="1049" r:id="rId20"/>
    <p:sldId id="1050" r:id="rId21"/>
    <p:sldId id="1051" r:id="rId22"/>
    <p:sldId id="1052" r:id="rId23"/>
    <p:sldId id="1053" r:id="rId24"/>
    <p:sldId id="516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41"/>
        <p:guide orient="horz" pos="3041"/>
        <p:guide pos="2997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55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05 </a:t>
            </a:r>
            <a:r>
              <a:rPr lang="zh-CN" altLang="en-US">
                <a:solidFill>
                  <a:schemeClr val="bg1"/>
                </a:solidFill>
              </a:rPr>
              <a:t>面向对象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r>
              <a:rPr lang="zh-CN" sz="2800" dirty="0"/>
              <a:t>对象的使用格式</a:t>
            </a:r>
            <a:endParaRPr lang="zh-CN" sz="2800" dirty="0"/>
          </a:p>
          <a:p>
            <a:pPr lvl="1"/>
            <a:r>
              <a:rPr lang="zh-CN" sz="2800" dirty="0"/>
              <a:t>类名</a:t>
            </a:r>
            <a:r>
              <a:rPr lang="en-US" altLang="zh-CN" sz="2800" dirty="0"/>
              <a:t>  </a:t>
            </a:r>
            <a:r>
              <a:rPr lang="zh-CN" altLang="en-US" sz="2800" dirty="0"/>
              <a:t>对象名</a:t>
            </a:r>
            <a:r>
              <a:rPr lang="en-US" altLang="zh-CN" sz="2800" dirty="0"/>
              <a:t>=new  </a:t>
            </a:r>
            <a:r>
              <a:rPr lang="zh-CN" altLang="en-US" sz="2800" dirty="0"/>
              <a:t>类名</a:t>
            </a:r>
            <a:endParaRPr lang="zh-CN" altLang="en-US" sz="2800" dirty="0"/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使用对象访问类中的成员方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对象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zh-CN" altLang="en-US" sz="2800" dirty="0">
                <a:solidFill>
                  <a:schemeClr val="tx1"/>
                </a:solidFill>
              </a:rPr>
              <a:t>属性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对象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zh-CN" altLang="en-US" sz="2800" dirty="0">
                <a:solidFill>
                  <a:schemeClr val="tx1"/>
                </a:solidFill>
              </a:rPr>
              <a:t>成员方法</a:t>
            </a:r>
            <a:r>
              <a:rPr lang="en-US" altLang="zh-CN" sz="2800" dirty="0">
                <a:solidFill>
                  <a:schemeClr val="tx1"/>
                </a:solidFill>
              </a:rPr>
              <a:t>()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成员变量的默认值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）对象的使用</a:t>
            </a:r>
            <a:endParaRPr sz="32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3716655"/>
            <a:ext cx="8058150" cy="2476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一个对象调用一个方法内存图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）对象的内存图</a:t>
            </a:r>
            <a:endParaRPr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619250"/>
            <a:ext cx="8372475" cy="3619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两个对象调用同一个方法内存图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）对象的内存图</a:t>
            </a:r>
            <a:endParaRPr sz="32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1700530"/>
            <a:ext cx="8372475" cy="35242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一个引用作为参数传递到方法中内存图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）对象的内存图</a:t>
            </a:r>
            <a:endParaRPr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484630"/>
            <a:ext cx="8562975" cy="36385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变量定义的位置不同，决定变量的类型不同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在类中的位置定义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成员变量：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在类中方法外定义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局部变量：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方法中或者方法声明上（形参）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作用域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成员变量：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类中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局部变量：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方法中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5854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）成员变量和局部变量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16305"/>
            <a:ext cx="7859395" cy="3684270"/>
          </a:xfrm>
        </p:spPr>
        <p:txBody>
          <a:bodyPr/>
          <a:lstStyle/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初始值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成员变量：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有默认值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局部变量：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没有默认值，必须先定义，后赋值，再调用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内存位置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成员变量：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堆内存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局部变量：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栈内存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生命周期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成员变量：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随着对象的创建存在，随着对象的消失而消失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局部变量：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随着方法的调用而存在，随着方法的调用完毕而消失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628650" lvl="1" indent="-170815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32740"/>
            <a:ext cx="5854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）成员变量和局部变量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5.2 </a:t>
            </a:r>
            <a:r>
              <a:rPr lang="zh-CN" altLang="en-US">
                <a:solidFill>
                  <a:schemeClr val="bg1"/>
                </a:solidFill>
              </a:rPr>
              <a:t>构造函数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52830"/>
            <a:ext cx="7859395" cy="3684270"/>
          </a:xfrm>
        </p:spPr>
        <p:txBody>
          <a:bodyPr/>
          <a:lstStyle/>
          <a:p>
            <a:r>
              <a:rPr lang="zh-CN" sz="2800" dirty="0"/>
              <a:t>面向对象编程语言是对客观世界的模拟，客观世界中成员变量都是隐藏在对象内部，外界无法直接操作和修改。</a:t>
            </a:r>
            <a:endParaRPr lang="zh-CN" sz="2800" dirty="0"/>
          </a:p>
          <a:p>
            <a:r>
              <a:rPr lang="zh-CN" altLang="en-US" sz="2800" dirty="0"/>
              <a:t>封装可以被认为是一个屏障，防止该类的代码和数据被其他类随意访问</a:t>
            </a:r>
            <a:endParaRPr lang="zh-CN" altLang="en-US" sz="2800" dirty="0"/>
          </a:p>
          <a:p>
            <a:r>
              <a:rPr lang="zh-CN" altLang="en-US" sz="2800" dirty="0"/>
              <a:t>要访问该类的数据，必须通过指定的方式</a:t>
            </a:r>
            <a:endParaRPr lang="zh-CN" altLang="en-US" sz="2800" dirty="0"/>
          </a:p>
          <a:p>
            <a:r>
              <a:rPr lang="zh-CN" altLang="en-US" sz="2800" dirty="0"/>
              <a:t>适当的封装可以是代码更容易理解与维护，也加强了代码的安全</a:t>
            </a:r>
            <a:endParaRPr lang="zh-CN" altLang="en-US" sz="2800" dirty="0"/>
          </a:p>
          <a:p>
            <a:r>
              <a:rPr lang="zh-CN" altLang="en-US" sz="2800" dirty="0"/>
              <a:t>原则</a:t>
            </a:r>
            <a:endParaRPr lang="zh-CN" altLang="en-US" sz="2800" dirty="0"/>
          </a:p>
          <a:p>
            <a:pPr lvl="1"/>
            <a:r>
              <a:rPr lang="zh-CN" altLang="en-US" sz="2400" dirty="0"/>
              <a:t>将属性隐藏以来，提供公共方法对其访问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）封装的概念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private</a:t>
            </a:r>
            <a:r>
              <a:rPr lang="zh-CN" altLang="en-US" sz="2800" dirty="0"/>
              <a:t>关键字来修饰成员变量</a:t>
            </a:r>
            <a:endParaRPr lang="zh-CN" altLang="en-US" sz="2800" dirty="0"/>
          </a:p>
          <a:p>
            <a:r>
              <a:rPr lang="zh-CN" altLang="en-US" sz="2800" dirty="0"/>
              <a:t>对需要访问的成员变量，提供对应的一个</a:t>
            </a:r>
            <a:r>
              <a:rPr lang="en-US" altLang="zh-CN" sz="2800" dirty="0"/>
              <a:t>set</a:t>
            </a:r>
            <a:r>
              <a:rPr lang="zh-CN" altLang="en-US" sz="2800" dirty="0"/>
              <a:t>和</a:t>
            </a:r>
            <a:r>
              <a:rPr lang="en-US" altLang="zh-CN" sz="2800" dirty="0"/>
              <a:t>get</a:t>
            </a:r>
            <a:r>
              <a:rPr lang="zh-CN" altLang="en-US" sz="2800" dirty="0"/>
              <a:t>方法</a:t>
            </a:r>
            <a:endParaRPr lang="zh-CN" altLang="en-US" sz="2800" dirty="0"/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关键字的含义：</a:t>
            </a:r>
            <a:endParaRPr lang="zh-CN" altLang="en-US" sz="2800" dirty="0"/>
          </a:p>
          <a:p>
            <a:pPr lvl="1"/>
            <a:r>
              <a:rPr lang="en-US" altLang="zh-CN" sz="2800" dirty="0"/>
              <a:t>private</a:t>
            </a:r>
            <a:r>
              <a:rPr lang="zh-CN" altLang="en-US" sz="2800" dirty="0"/>
              <a:t>是一个权限修饰词，代表最小权限</a:t>
            </a:r>
            <a:endParaRPr lang="zh-CN" altLang="en-US" sz="2800" dirty="0"/>
          </a:p>
          <a:p>
            <a:pPr lvl="1"/>
            <a:r>
              <a:rPr lang="zh-CN" altLang="en-US" sz="2800" dirty="0"/>
              <a:t>可以修饰成员变量和方法</a:t>
            </a:r>
            <a:endParaRPr lang="zh-CN" altLang="en-US" sz="2800" dirty="0"/>
          </a:p>
          <a:p>
            <a:pPr lvl="1"/>
            <a:r>
              <a:rPr lang="zh-CN" altLang="en-US" sz="2800" dirty="0"/>
              <a:t>被</a:t>
            </a:r>
            <a:r>
              <a:rPr lang="en-US" altLang="zh-CN" sz="2800" dirty="0"/>
              <a:t>private</a:t>
            </a:r>
            <a:r>
              <a:rPr lang="zh-CN" altLang="en-US" sz="2800" dirty="0"/>
              <a:t>修饰后的成员变量和方法，只能在本类中才能访问</a:t>
            </a:r>
            <a:endParaRPr lang="zh-CN" altLang="en-US" sz="2800" dirty="0"/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private </a:t>
            </a:r>
            <a:r>
              <a:rPr lang="zh-CN" altLang="en-US" sz="2800" dirty="0">
                <a:solidFill>
                  <a:schemeClr val="tx1"/>
                </a:solidFill>
              </a:rPr>
              <a:t>的使用格式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628650" lvl="1" indent="-170815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private </a:t>
            </a:r>
            <a:r>
              <a:rPr lang="zh-CN" altLang="en-US" sz="2400" dirty="0">
                <a:solidFill>
                  <a:schemeClr val="tx1"/>
                </a:solidFill>
              </a:rPr>
              <a:t>数据类型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变量名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）封装的步骤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</a:rPr>
              <a:t>的含义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055" dirty="0">
                <a:solidFill>
                  <a:schemeClr val="tx1"/>
                </a:solidFill>
              </a:rPr>
              <a:t>this</a:t>
            </a:r>
            <a:r>
              <a:rPr lang="zh-CN" altLang="en-US" sz="2055" dirty="0">
                <a:solidFill>
                  <a:schemeClr val="tx1"/>
                </a:solidFill>
              </a:rPr>
              <a:t>代表所在类的当前对象的引用（地址值），即对象自己的引用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</a:rPr>
              <a:t>的使用格式：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628650" lvl="1" indent="-170815">
              <a:buFont typeface="Arial" panose="020B0604020202020204" pitchFamily="34" charset="0"/>
              <a:buChar char="•"/>
            </a:pPr>
            <a:r>
              <a:rPr lang="en-US" altLang="zh-CN" sz="2055" dirty="0">
                <a:solidFill>
                  <a:schemeClr val="tx1"/>
                </a:solidFill>
              </a:rPr>
              <a:t>this.</a:t>
            </a:r>
            <a:r>
              <a:rPr lang="zh-CN" altLang="en-US" sz="2055" dirty="0">
                <a:solidFill>
                  <a:schemeClr val="tx1"/>
                </a:solidFill>
              </a:rPr>
              <a:t>成员变量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628650" lvl="1" indent="-170815">
              <a:buFont typeface="Arial" panose="020B0604020202020204" pitchFamily="34" charset="0"/>
              <a:buChar char="•"/>
            </a:pPr>
            <a:r>
              <a:rPr lang="en-US" altLang="zh-CN" sz="2055" dirty="0">
                <a:solidFill>
                  <a:schemeClr val="tx1"/>
                </a:solidFill>
              </a:rPr>
              <a:t>this.</a:t>
            </a:r>
            <a:r>
              <a:rPr lang="zh-CN" altLang="en-US" sz="2055" dirty="0">
                <a:solidFill>
                  <a:schemeClr val="tx1"/>
                </a:solidFill>
              </a:rPr>
              <a:t>成员方法</a:t>
            </a:r>
            <a:r>
              <a:rPr lang="en-US" altLang="zh-CN" sz="2055" dirty="0">
                <a:solidFill>
                  <a:schemeClr val="tx1"/>
                </a:solidFill>
              </a:rPr>
              <a:t>()</a:t>
            </a:r>
            <a:endParaRPr lang="en-US" altLang="zh-CN" sz="2055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this</a:t>
            </a:r>
            <a:r>
              <a:rPr lang="zh-CN" altLang="en-US" sz="3200" dirty="0">
                <a:sym typeface="+mn-ea"/>
              </a:rPr>
              <a:t>关键字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理解面向对象的思想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明确类与对象关系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掌握类的定义格式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掌握创建对象的格式，并访问类中的成员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理解对象的内存图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掌握局部变量和全局变量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关键字的含义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说出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关键字的使用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理解构造函数的定义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封装思想定义一个标准的类</a:t>
            </a:r>
            <a:endParaRPr lang="zh-CN" altLang="en-US" dirty="0" smtClean="0"/>
          </a:p>
          <a:p>
            <a:pPr marL="635" indent="0">
              <a:buNone/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构造函数的定义格式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修饰词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构造函数名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参数列表</a:t>
            </a:r>
            <a:r>
              <a:rPr lang="en-US" altLang="zh-CN" sz="2800" dirty="0">
                <a:solidFill>
                  <a:schemeClr val="tx1"/>
                </a:solidFill>
              </a:rPr>
              <a:t>){//</a:t>
            </a:r>
            <a:r>
              <a:rPr lang="zh-CN" altLang="en-US" sz="2800" dirty="0">
                <a:solidFill>
                  <a:schemeClr val="tx1"/>
                </a:solidFill>
              </a:rPr>
              <a:t>方法体</a:t>
            </a: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）构造函数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JavaBean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语言编写类的一种标准规范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符合</a:t>
            </a:r>
            <a:r>
              <a:rPr lang="en-US" altLang="zh-CN" sz="2800" dirty="0">
                <a:solidFill>
                  <a:schemeClr val="tx1"/>
                </a:solidFill>
              </a:rPr>
              <a:t>JavaBean</a:t>
            </a:r>
            <a:r>
              <a:rPr lang="zh-CN" altLang="en-US" sz="2800" dirty="0">
                <a:solidFill>
                  <a:schemeClr val="tx1"/>
                </a:solidFill>
              </a:rPr>
              <a:t>的类，要求类必须是具体的和公共的，并且具有无参数的构造函数，提供用于操作成员变量的</a:t>
            </a:r>
            <a:r>
              <a:rPr lang="en-US" altLang="zh-CN" sz="2800" dirty="0">
                <a:solidFill>
                  <a:schemeClr val="tx1"/>
                </a:solidFill>
              </a:rPr>
              <a:t>set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get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）标准的</a:t>
            </a:r>
            <a:r>
              <a:rPr lang="en-US" altLang="zh-CN" sz="3200" dirty="0">
                <a:sym typeface="+mn-ea"/>
              </a:rPr>
              <a:t>javabean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5.1</a:t>
            </a:r>
            <a:r>
              <a:rPr lang="zh-CN" altLang="en-US">
                <a:solidFill>
                  <a:schemeClr val="bg1"/>
                </a:solidFill>
              </a:rPr>
              <a:t>面向对象思想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52830"/>
            <a:ext cx="7859395" cy="3684270"/>
          </a:xfrm>
        </p:spPr>
        <p:txBody>
          <a:bodyPr/>
          <a:lstStyle/>
          <a:p>
            <a:r>
              <a:rPr lang="zh-CN" sz="2800" dirty="0"/>
              <a:t>Java 语言是一种面向对象的程序设计语言，而面向对象思想是一种程序设计思想</a:t>
            </a:r>
            <a:endParaRPr lang="zh-CN" sz="2800" dirty="0"/>
          </a:p>
          <a:p>
            <a:r>
              <a:rPr lang="zh-CN" sz="2800" dirty="0"/>
              <a:t>我们在面向对象思想的指引下，使用 Java语言去设计、开发计算机程序。</a:t>
            </a:r>
            <a:endParaRPr lang="zh-CN" sz="2800" dirty="0"/>
          </a:p>
          <a:p>
            <a:r>
              <a:rPr lang="zh-CN" sz="2800" dirty="0"/>
              <a:t> 这里的对象泛指现实中一切事物，每种事物都具备自己的属性和行为。</a:t>
            </a:r>
            <a:endParaRPr lang="zh-CN" sz="2800" dirty="0"/>
          </a:p>
          <a:p>
            <a:r>
              <a:rPr lang="zh-CN" sz="2800" dirty="0"/>
              <a:t>面向对象思想就是在计算机程序设计过程中，参照现实中事物，将事物的属性特征、行为特征抽象出来，描述成计算机事件的设计思想。</a:t>
            </a:r>
            <a:endParaRPr lang="zh-CN" sz="2800" dirty="0"/>
          </a:p>
          <a:p>
            <a:r>
              <a:rPr lang="zh-CN" sz="2800" dirty="0"/>
              <a:t> 它区别于面向过程思想，强调的是通过调用对象的行为来实现功能，而不是自己一步一步的去操作实现。</a:t>
            </a:r>
            <a:endParaRPr lang="zh-CN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）面向对象的概念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52830"/>
            <a:ext cx="7859395" cy="3684270"/>
          </a:xfrm>
        </p:spPr>
        <p:txBody>
          <a:bodyPr/>
          <a:lstStyle/>
          <a:p>
            <a:r>
              <a:rPr lang="zh-CN" sz="2800" dirty="0"/>
              <a:t>面向对象思想是一种更符合我们思考习惯的思想，它可以将复杂的事情简单化，并将我们从执行者变成了指挥者。</a:t>
            </a:r>
            <a:endParaRPr lang="zh-CN" sz="2800" dirty="0"/>
          </a:p>
          <a:p>
            <a:r>
              <a:rPr lang="zh-CN" sz="2800" dirty="0"/>
              <a:t>面向对象的语言中，包含了三大基本特征：</a:t>
            </a:r>
            <a:endParaRPr lang="zh-CN" sz="2800" dirty="0"/>
          </a:p>
          <a:p>
            <a:pPr lvl="1"/>
            <a:r>
              <a:rPr lang="zh-CN" sz="2400" dirty="0"/>
              <a:t>封装</a:t>
            </a:r>
            <a:endParaRPr lang="zh-CN" sz="2400" dirty="0"/>
          </a:p>
          <a:p>
            <a:pPr lvl="1"/>
            <a:r>
              <a:rPr lang="zh-CN" sz="2400" dirty="0"/>
              <a:t>继承</a:t>
            </a:r>
            <a:endParaRPr lang="zh-CN" sz="2400" dirty="0"/>
          </a:p>
          <a:p>
            <a:pPr lvl="1"/>
            <a:r>
              <a:rPr lang="zh-CN" sz="2400" dirty="0"/>
              <a:t>多态。</a:t>
            </a:r>
            <a:endParaRPr lang="zh-CN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）面向对象的概念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什么是类</a:t>
            </a:r>
            <a:endParaRPr lang="zh-CN" altLang="en-US" sz="3200" dirty="0"/>
          </a:p>
          <a:p>
            <a:pPr lvl="1"/>
            <a:r>
              <a:rPr lang="zh-CN" altLang="en-US" sz="2740" dirty="0"/>
              <a:t>类：是一组相关属性和行为的集合，可以看成一类事物的模版，使用事物的属性和行为特征来描述该类事物</a:t>
            </a:r>
            <a:endParaRPr lang="zh-CN" altLang="en-US" sz="2740" dirty="0"/>
          </a:p>
          <a:p>
            <a:pPr lvl="1"/>
            <a:r>
              <a:rPr lang="zh-CN" altLang="en-US" sz="2740" dirty="0"/>
              <a:t>属性：就是该事物的状态信息</a:t>
            </a:r>
            <a:endParaRPr lang="zh-CN" altLang="en-US" sz="2740" dirty="0"/>
          </a:p>
          <a:p>
            <a:pPr lvl="1"/>
            <a:r>
              <a:rPr lang="zh-CN" altLang="en-US" sz="2740" dirty="0"/>
              <a:t>行为：就是该事物能够做什么</a:t>
            </a:r>
            <a:endParaRPr lang="zh-CN" altLang="en-US" sz="274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）类和对象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什么是对象</a:t>
            </a:r>
            <a:endParaRPr lang="zh-CN" altLang="en-US" sz="3200" dirty="0"/>
          </a:p>
          <a:p>
            <a:pPr lvl="1"/>
            <a:r>
              <a:rPr lang="zh-CN" altLang="en-US" sz="2740" dirty="0"/>
              <a:t>对象是一类事物的具体体现。</a:t>
            </a:r>
            <a:endParaRPr lang="zh-CN" altLang="en-US" sz="2740" dirty="0"/>
          </a:p>
          <a:p>
            <a:pPr lvl="1"/>
            <a:r>
              <a:rPr lang="zh-CN" altLang="en-US" sz="2740" dirty="0"/>
              <a:t>对象是类的一个实例，必须具备该事物的属性和行为</a:t>
            </a:r>
            <a:endParaRPr lang="zh-CN" altLang="en-US" sz="274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）类和对象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类和对象的关系</a:t>
            </a:r>
            <a:endParaRPr lang="zh-CN" altLang="en-US" sz="3200" dirty="0"/>
          </a:p>
          <a:p>
            <a:pPr lvl="1"/>
            <a:r>
              <a:rPr lang="zh-CN" altLang="en-US" sz="2740" dirty="0"/>
              <a:t>类是对一类事物的描述，是抽象的。</a:t>
            </a:r>
            <a:endParaRPr lang="zh-CN" altLang="en-US" sz="2740" dirty="0"/>
          </a:p>
          <a:p>
            <a:pPr lvl="1"/>
            <a:r>
              <a:rPr lang="zh-CN" altLang="en-US" sz="2740" dirty="0"/>
              <a:t>对象是一类事物的实例，是具体的。</a:t>
            </a:r>
            <a:endParaRPr lang="zh-CN" altLang="en-US" sz="2740" dirty="0"/>
          </a:p>
          <a:p>
            <a:pPr lvl="1"/>
            <a:r>
              <a:rPr lang="zh-CN" altLang="en-US" sz="2740" dirty="0"/>
              <a:t>类是对象的模版，对象是类的实体。</a:t>
            </a:r>
            <a:endParaRPr lang="zh-CN" altLang="en-US" sz="274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）类和对象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692785"/>
            <a:ext cx="7859395" cy="3684270"/>
          </a:xfrm>
        </p:spPr>
        <p:txBody>
          <a:bodyPr/>
          <a:lstStyle/>
          <a:p>
            <a:r>
              <a:rPr lang="zh-CN" sz="2400" dirty="0"/>
              <a:t>类的定义</a:t>
            </a:r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endParaRPr lang="zh-CN" sz="2400" dirty="0"/>
          </a:p>
          <a:p>
            <a:r>
              <a:rPr lang="zh-CN" sz="2400" dirty="0"/>
              <a:t>定义类：就是定义类的成员，包括成员变量和成员方法</a:t>
            </a:r>
            <a:endParaRPr lang="zh-CN" sz="2400" dirty="0"/>
          </a:p>
          <a:p>
            <a:r>
              <a:rPr lang="zh-CN" sz="2400" dirty="0"/>
              <a:t>成员变量：在类中方法外定义的变量</a:t>
            </a:r>
            <a:endParaRPr lang="zh-CN" sz="2400" dirty="0"/>
          </a:p>
          <a:p>
            <a:r>
              <a:rPr lang="zh-CN" sz="2400" dirty="0"/>
              <a:t>成员方法：</a:t>
            </a:r>
            <a:r>
              <a:rPr lang="zh-CN" altLang="en-US" sz="2400" dirty="0"/>
              <a:t>在类中定义的方法，去掉</a:t>
            </a:r>
            <a:r>
              <a:rPr lang="en-US" altLang="zh-CN" sz="2400" dirty="0"/>
              <a:t>static</a:t>
            </a:r>
            <a:endParaRPr lang="zh-CN" altLang="en-US" sz="2400" dirty="0"/>
          </a:p>
          <a:p>
            <a:endParaRPr lang="zh-CN" sz="2400" dirty="0"/>
          </a:p>
          <a:p>
            <a:endParaRPr lang="zh-CN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60" y="10922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）类的定义</a:t>
            </a:r>
            <a:endParaRPr sz="3200" dirty="0">
              <a:sym typeface="+mn-ea"/>
            </a:endParaRPr>
          </a:p>
        </p:txBody>
      </p:sp>
      <p:pic>
        <p:nvPicPr>
          <p:cNvPr id="2" name="图片 -21474825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340485"/>
            <a:ext cx="8675370" cy="268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WPS 演示</Application>
  <PresentationFormat>全屏显示(4:3)</PresentationFormat>
  <Paragraphs>195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05 面向对象</vt:lpstr>
      <vt:lpstr>本章目标</vt:lpstr>
      <vt:lpstr>5.1面向对象思想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封装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993</cp:revision>
  <dcterms:created xsi:type="dcterms:W3CDTF">2006-03-08T06:55:00Z</dcterms:created>
  <dcterms:modified xsi:type="dcterms:W3CDTF">2021-05-31T04:29:03Z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