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650" r:id="rId4"/>
    <p:sldId id="1048" r:id="rId6"/>
    <p:sldId id="1049" r:id="rId7"/>
    <p:sldId id="1050" r:id="rId8"/>
    <p:sldId id="1053" r:id="rId9"/>
    <p:sldId id="1058" r:id="rId10"/>
    <p:sldId id="1059" r:id="rId11"/>
    <p:sldId id="1060" r:id="rId12"/>
    <p:sldId id="1061" r:id="rId13"/>
    <p:sldId id="1062" r:id="rId14"/>
    <p:sldId id="1063" r:id="rId15"/>
    <p:sldId id="1064" r:id="rId16"/>
    <p:sldId id="1065" r:id="rId17"/>
    <p:sldId id="1068" r:id="rId18"/>
    <p:sldId id="1066" r:id="rId19"/>
    <p:sldId id="1067" r:id="rId20"/>
    <p:sldId id="1069" r:id="rId21"/>
    <p:sldId id="516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41"/>
        <p:guide orient="horz" pos="3041"/>
        <p:guide pos="2997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55"/>
        <p:guide pos="22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05 </a:t>
            </a:r>
            <a:r>
              <a:rPr lang="zh-CN" altLang="en-US">
                <a:solidFill>
                  <a:schemeClr val="bg1"/>
                </a:solidFill>
              </a:rPr>
              <a:t>面向对象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用于比较两个对象的内存地址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如果想比较属性，需要在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equal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方法中比较属性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equals</a:t>
            </a:r>
            <a:r>
              <a:rPr lang="en-US" altLang="zh-CN" sz="3200" dirty="0">
                <a:sym typeface="+mn-ea"/>
              </a:rPr>
              <a:t>()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5.5 static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关于</a:t>
            </a:r>
            <a:r>
              <a:rPr lang="en-US" altLang="zh-CN" sz="2800" dirty="0">
                <a:solidFill>
                  <a:schemeClr val="tx1"/>
                </a:solidFill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</a:rPr>
              <a:t>关键字的使用，它可以用于装饰的成员变量和成员属性，被修饰的成员是属于类的，而不是单单属于某个对象的。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</a:rPr>
              <a:t>修饰既属于类，也属性对象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可以不用创建对象来调用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）概述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</a:rPr>
              <a:t>修饰成员变量是，该变量成为类变量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该类的每个对象都共享同一个类变量的值。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任何对象都可以更改该变量的值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可以在不创建该类的对象的情况下对类变量进行操作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定义格式：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en-US" altLang="zh-CN" sz="2330" dirty="0">
                <a:solidFill>
                  <a:schemeClr val="tx1"/>
                </a:solidFill>
              </a:rPr>
              <a:t>static </a:t>
            </a:r>
            <a:r>
              <a:rPr lang="zh-CN" altLang="en-US" sz="2330" dirty="0">
                <a:solidFill>
                  <a:schemeClr val="tx1"/>
                </a:solidFill>
              </a:rPr>
              <a:t>数据类型</a:t>
            </a:r>
            <a:r>
              <a:rPr lang="en-US" altLang="zh-CN" sz="2330" dirty="0">
                <a:solidFill>
                  <a:schemeClr val="tx1"/>
                </a:solidFill>
              </a:rPr>
              <a:t>  </a:t>
            </a:r>
            <a:r>
              <a:rPr lang="zh-CN" altLang="en-US" sz="2330" dirty="0">
                <a:solidFill>
                  <a:schemeClr val="tx1"/>
                </a:solidFill>
              </a:rPr>
              <a:t>变量名</a:t>
            </a:r>
            <a:endParaRPr lang="zh-CN" altLang="en-US" sz="233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）类变量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</a:rPr>
              <a:t>修饰成员方法时，该方法被称为类方法。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静态方法在声明中有</a:t>
            </a:r>
            <a:r>
              <a:rPr lang="en-US" altLang="zh-CN" sz="2800" dirty="0">
                <a:solidFill>
                  <a:schemeClr val="tx1"/>
                </a:solidFill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</a:rPr>
              <a:t>，建议使用类名来调用，而不是使用创建类的对象。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类方法：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使用</a:t>
            </a:r>
            <a:r>
              <a:rPr lang="en-US" altLang="zh-CN" sz="2330" dirty="0">
                <a:solidFill>
                  <a:schemeClr val="tx1"/>
                </a:solidFill>
              </a:rPr>
              <a:t>static</a:t>
            </a:r>
            <a:r>
              <a:rPr lang="zh-CN" altLang="en-US" sz="2330" dirty="0">
                <a:solidFill>
                  <a:schemeClr val="tx1"/>
                </a:solidFill>
              </a:rPr>
              <a:t>修饰的反复为静态方法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定义格式：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3"/>
            <a:r>
              <a:rPr lang="zh-CN" altLang="en-US" sz="2095" dirty="0">
                <a:solidFill>
                  <a:schemeClr val="tx1"/>
                </a:solidFill>
              </a:rPr>
              <a:t>修饰词</a:t>
            </a:r>
            <a:r>
              <a:rPr lang="en-US" altLang="zh-CN" sz="2095" dirty="0">
                <a:solidFill>
                  <a:schemeClr val="tx1"/>
                </a:solidFill>
              </a:rPr>
              <a:t>  static  </a:t>
            </a:r>
            <a:r>
              <a:rPr lang="zh-CN" altLang="en-US" sz="2095" dirty="0">
                <a:solidFill>
                  <a:schemeClr val="tx1"/>
                </a:solidFill>
              </a:rPr>
              <a:t>返回值的类型</a:t>
            </a:r>
            <a:r>
              <a:rPr lang="en-US" altLang="zh-CN" sz="2095" dirty="0">
                <a:solidFill>
                  <a:schemeClr val="tx1"/>
                </a:solidFill>
              </a:rPr>
              <a:t> </a:t>
            </a:r>
            <a:r>
              <a:rPr lang="zh-CN" altLang="en-US" sz="2095" dirty="0">
                <a:solidFill>
                  <a:schemeClr val="tx1"/>
                </a:solidFill>
              </a:rPr>
              <a:t>方法名</a:t>
            </a:r>
            <a:r>
              <a:rPr lang="en-US" altLang="zh-CN" sz="2095" dirty="0">
                <a:solidFill>
                  <a:schemeClr val="tx1"/>
                </a:solidFill>
              </a:rPr>
              <a:t>(</a:t>
            </a:r>
            <a:r>
              <a:rPr lang="zh-CN" altLang="en-US" sz="2095" dirty="0">
                <a:solidFill>
                  <a:schemeClr val="tx1"/>
                </a:solidFill>
              </a:rPr>
              <a:t>参数列表</a:t>
            </a:r>
            <a:r>
              <a:rPr lang="en-US" altLang="zh-CN" sz="2095" dirty="0">
                <a:solidFill>
                  <a:schemeClr val="tx1"/>
                </a:solidFill>
              </a:rPr>
              <a:t>){</a:t>
            </a:r>
            <a:endParaRPr lang="en-US" altLang="zh-CN" sz="2095" dirty="0">
              <a:solidFill>
                <a:schemeClr val="tx1"/>
              </a:solidFill>
            </a:endParaRPr>
          </a:p>
          <a:p>
            <a:pPr lvl="4"/>
            <a:r>
              <a:rPr lang="zh-CN" altLang="en-US" sz="2095" dirty="0">
                <a:solidFill>
                  <a:schemeClr val="tx1"/>
                </a:solidFill>
              </a:rPr>
              <a:t>执行语句</a:t>
            </a:r>
            <a:r>
              <a:rPr lang="en-US" altLang="zh-CN" sz="2095" dirty="0">
                <a:solidFill>
                  <a:schemeClr val="tx1"/>
                </a:solidFill>
              </a:rPr>
              <a:t>//</a:t>
            </a:r>
            <a:endParaRPr lang="en-US" altLang="zh-CN" sz="2095" dirty="0">
              <a:solidFill>
                <a:schemeClr val="tx1"/>
              </a:solidFill>
            </a:endParaRPr>
          </a:p>
          <a:p>
            <a:pPr lvl="4"/>
            <a:r>
              <a:rPr lang="en-US" altLang="zh-CN" sz="2095" dirty="0">
                <a:solidFill>
                  <a:schemeClr val="tx1"/>
                </a:solidFill>
              </a:rPr>
              <a:t>}</a:t>
            </a:r>
            <a:endParaRPr lang="en-US" altLang="zh-CN" sz="2095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）静态方法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注意事项：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>
                <a:solidFill>
                  <a:schemeClr val="tx1"/>
                </a:solidFill>
              </a:rPr>
              <a:t>静态方法可以直接方法类变量和静态方法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>
                <a:solidFill>
                  <a:schemeClr val="tx1"/>
                </a:solidFill>
              </a:rPr>
              <a:t>静态方法不能直接访问普通成员变量或成员方法，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>
                <a:solidFill>
                  <a:schemeClr val="tx1"/>
                </a:solidFill>
              </a:rPr>
              <a:t>成员方法可以直接方法类变量或静态方法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>
                <a:solidFill>
                  <a:schemeClr val="tx1"/>
                </a:solidFill>
              </a:rPr>
              <a:t>静态方法中不能使用</a:t>
            </a:r>
            <a:r>
              <a:rPr lang="en-US" altLang="zh-CN" sz="2800" dirty="0">
                <a:solidFill>
                  <a:schemeClr val="tx1"/>
                </a:solidFill>
              </a:rPr>
              <a:t>this</a:t>
            </a:r>
            <a:r>
              <a:rPr lang="zh-CN" altLang="en-US" sz="2800" dirty="0">
                <a:solidFill>
                  <a:schemeClr val="tx1"/>
                </a:solidFill>
              </a:rPr>
              <a:t>关键字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）静态方法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被</a:t>
            </a:r>
            <a:r>
              <a:rPr lang="en-US" altLang="zh-CN" sz="2800" dirty="0">
                <a:solidFill>
                  <a:schemeClr val="tx1"/>
                </a:solidFill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</a:rPr>
              <a:t>修饰的成员可以并且建议通过类名直接访问，虽然也可以通过对象名访问静态成员，原因即多个对象均属于一个类，共享使用同一个静态成员，但是不建议，会出现警告。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）调用格式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static</a:t>
            </a:r>
            <a:r>
              <a:rPr lang="zh-CN" altLang="en-US" sz="2800" dirty="0">
                <a:solidFill>
                  <a:schemeClr val="tx1"/>
                </a:solidFill>
              </a:rPr>
              <a:t>修饰的内容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随着类的加载而加载的，且只加载一次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存储于一块固定的内存区域（静态区），所以可以直接被类名调用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它优于对象，所以被所有对象共享</a:t>
            </a:r>
            <a:endParaRPr lang="zh-CN" altLang="en-US" sz="233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）静态原理图</a:t>
            </a:r>
            <a:endParaRPr lang="en-US" altLang="zh-CN"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844675"/>
            <a:ext cx="8162925" cy="34004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静态代码块：定义在成员位置，使用static修饰的代码块{ }。 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位置：类中方法外。 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执行：随着类的加载而执行且执行一次，优先于main方法和构造方法的执行。 </a:t>
            </a:r>
            <a:endParaRPr lang="zh-CN" altLang="en-US" sz="2330" dirty="0">
              <a:solidFill>
                <a:schemeClr val="tx1"/>
              </a:solidFill>
            </a:endParaRPr>
          </a:p>
          <a:p>
            <a:pPr lvl="2"/>
            <a:r>
              <a:rPr lang="zh-CN" altLang="en-US" sz="2330" dirty="0">
                <a:solidFill>
                  <a:schemeClr val="tx1"/>
                </a:solidFill>
              </a:rPr>
              <a:t>格式：</a:t>
            </a:r>
            <a:endParaRPr lang="zh-CN" altLang="en-US" sz="233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）静态代码块</a:t>
            </a:r>
            <a:endParaRPr lang="en-US" altLang="zh-CN"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675130"/>
            <a:ext cx="7682230" cy="35915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23850" y="134016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理解构造函数的定义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封装思想定义一个标准的类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能够理解对象和类的关系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理解内存地址的生成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理解对象的比较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的使用</a:t>
            </a:r>
            <a:endParaRPr lang="zh-CN" altLang="en-US" dirty="0" smtClean="0"/>
          </a:p>
          <a:p>
            <a:pPr marL="635" indent="0">
              <a:buNone/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5.3 </a:t>
            </a:r>
            <a:r>
              <a:rPr lang="zh-CN" altLang="en-US">
                <a:solidFill>
                  <a:schemeClr val="bg1"/>
                </a:solidFill>
              </a:rPr>
              <a:t>封装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052830"/>
            <a:ext cx="7859395" cy="3684270"/>
          </a:xfrm>
        </p:spPr>
        <p:txBody>
          <a:bodyPr/>
          <a:lstStyle/>
          <a:p>
            <a:r>
              <a:rPr lang="zh-CN" sz="2800" dirty="0"/>
              <a:t>面向对象编程语言是对客观世界的模拟，客观世界中成员变量都是隐藏在对象内部，外界无法直接操作和修改。</a:t>
            </a:r>
            <a:endParaRPr lang="zh-CN" sz="2800" dirty="0"/>
          </a:p>
          <a:p>
            <a:r>
              <a:rPr lang="zh-CN" altLang="en-US" sz="2800" dirty="0"/>
              <a:t>封装可以被认为是一个屏障，防止该类的代码和数据被其他类随意访问</a:t>
            </a:r>
            <a:endParaRPr lang="zh-CN" altLang="en-US" sz="2800" dirty="0"/>
          </a:p>
          <a:p>
            <a:r>
              <a:rPr lang="zh-CN" altLang="en-US" sz="2800" dirty="0"/>
              <a:t>要访问该类的数据，必须通过指定的方式</a:t>
            </a:r>
            <a:endParaRPr lang="zh-CN" altLang="en-US" sz="2800" dirty="0"/>
          </a:p>
          <a:p>
            <a:r>
              <a:rPr lang="zh-CN" altLang="en-US" sz="2800" dirty="0"/>
              <a:t>适当的封装可以是代码更容易理解与维护，也加强了代码的安全</a:t>
            </a:r>
            <a:endParaRPr lang="zh-CN" altLang="en-US" sz="2800" dirty="0"/>
          </a:p>
          <a:p>
            <a:r>
              <a:rPr lang="zh-CN" altLang="en-US" sz="2800" dirty="0"/>
              <a:t>原则</a:t>
            </a:r>
            <a:endParaRPr lang="zh-CN" altLang="en-US" sz="2800" dirty="0"/>
          </a:p>
          <a:p>
            <a:pPr lvl="1"/>
            <a:r>
              <a:rPr lang="zh-CN" altLang="en-US" sz="2400" dirty="0"/>
              <a:t>将属性隐藏以来，提供公共方法对其访问</a:t>
            </a:r>
            <a:endParaRPr lang="zh-CN" altLang="en-US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18859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）封装的概念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private</a:t>
            </a:r>
            <a:r>
              <a:rPr lang="zh-CN" altLang="en-US" sz="2800" dirty="0"/>
              <a:t>关键字来修饰成员变量</a:t>
            </a:r>
            <a:endParaRPr lang="zh-CN" altLang="en-US" sz="2800" dirty="0"/>
          </a:p>
          <a:p>
            <a:r>
              <a:rPr lang="zh-CN" altLang="en-US" sz="2800" dirty="0"/>
              <a:t>对需要访问的成员变量，提供对应的一个</a:t>
            </a:r>
            <a:r>
              <a:rPr lang="en-US" altLang="zh-CN" sz="2800" dirty="0"/>
              <a:t>set</a:t>
            </a:r>
            <a:r>
              <a:rPr lang="zh-CN" altLang="en-US" sz="2800" dirty="0"/>
              <a:t>和</a:t>
            </a:r>
            <a:r>
              <a:rPr lang="en-US" altLang="zh-CN" sz="2800" dirty="0"/>
              <a:t>get</a:t>
            </a:r>
            <a:r>
              <a:rPr lang="zh-CN" altLang="en-US" sz="2800" dirty="0"/>
              <a:t>方法</a:t>
            </a:r>
            <a:endParaRPr lang="zh-CN" altLang="en-US" sz="2800" dirty="0"/>
          </a:p>
          <a:p>
            <a:r>
              <a:rPr lang="en-US" altLang="zh-CN" sz="2800" dirty="0"/>
              <a:t>private</a:t>
            </a:r>
            <a:r>
              <a:rPr lang="zh-CN" altLang="en-US" sz="2800" dirty="0"/>
              <a:t>关键字的含义：</a:t>
            </a:r>
            <a:endParaRPr lang="zh-CN" altLang="en-US" sz="2800" dirty="0"/>
          </a:p>
          <a:p>
            <a:pPr lvl="1"/>
            <a:r>
              <a:rPr lang="en-US" altLang="zh-CN" sz="2800" dirty="0"/>
              <a:t>private</a:t>
            </a:r>
            <a:r>
              <a:rPr lang="zh-CN" altLang="en-US" sz="2800" dirty="0"/>
              <a:t>是一个权限修饰词，代表最小权限</a:t>
            </a:r>
            <a:endParaRPr lang="zh-CN" altLang="en-US" sz="2800" dirty="0"/>
          </a:p>
          <a:p>
            <a:pPr lvl="1"/>
            <a:r>
              <a:rPr lang="zh-CN" altLang="en-US" sz="2800" dirty="0"/>
              <a:t>可以修饰成员变量和方法</a:t>
            </a:r>
            <a:endParaRPr lang="zh-CN" altLang="en-US" sz="2800" dirty="0"/>
          </a:p>
          <a:p>
            <a:pPr lvl="1"/>
            <a:r>
              <a:rPr lang="zh-CN" altLang="en-US" sz="2800" dirty="0"/>
              <a:t>被</a:t>
            </a:r>
            <a:r>
              <a:rPr lang="en-US" altLang="zh-CN" sz="2800" dirty="0"/>
              <a:t>private</a:t>
            </a:r>
            <a:r>
              <a:rPr lang="zh-CN" altLang="en-US" sz="2800" dirty="0"/>
              <a:t>修饰后的成员变量和方法，只能在本类中才能访问</a:t>
            </a:r>
            <a:endParaRPr lang="zh-CN" altLang="en-US" sz="2800" dirty="0"/>
          </a:p>
          <a:p>
            <a:pPr marL="171450" lvl="0" indent="-170815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private </a:t>
            </a:r>
            <a:r>
              <a:rPr lang="zh-CN" altLang="en-US" sz="2800" dirty="0">
                <a:solidFill>
                  <a:schemeClr val="tx1"/>
                </a:solidFill>
              </a:rPr>
              <a:t>的使用格式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628650" lvl="1" indent="-170815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private </a:t>
            </a:r>
            <a:r>
              <a:rPr lang="zh-CN" altLang="en-US" sz="2400" dirty="0">
                <a:solidFill>
                  <a:schemeClr val="tx1"/>
                </a:solidFill>
              </a:rPr>
              <a:t>数据类型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变量名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）封装的步骤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JavaBean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</a:rPr>
              <a:t>语言编写类的一种标准规范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符合</a:t>
            </a:r>
            <a:r>
              <a:rPr lang="en-US" altLang="zh-CN" sz="2800" dirty="0">
                <a:solidFill>
                  <a:schemeClr val="tx1"/>
                </a:solidFill>
              </a:rPr>
              <a:t>JavaBean</a:t>
            </a:r>
            <a:r>
              <a:rPr lang="zh-CN" altLang="en-US" sz="2800" dirty="0">
                <a:solidFill>
                  <a:schemeClr val="tx1"/>
                </a:solidFill>
              </a:rPr>
              <a:t>的类，要求类必须是具体的和公共的，并且具有无参数的构造函数，提供用于操作成员变量的</a:t>
            </a:r>
            <a:r>
              <a:rPr lang="en-US" altLang="zh-CN" sz="2800" dirty="0">
                <a:solidFill>
                  <a:schemeClr val="tx1"/>
                </a:solidFill>
              </a:rPr>
              <a:t>set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get</a:t>
            </a:r>
            <a:r>
              <a:rPr lang="zh-CN" altLang="en-US" sz="2800" dirty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）标准的</a:t>
            </a:r>
            <a:r>
              <a:rPr lang="en-US" altLang="zh-CN" sz="3200" dirty="0">
                <a:sym typeface="+mn-ea"/>
              </a:rPr>
              <a:t>javabean</a:t>
            </a:r>
            <a:endParaRPr lang="en-US" altLang="zh-CN"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2875"/>
            <a:ext cx="6610350" cy="39147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5.4 </a:t>
            </a:r>
            <a:r>
              <a:rPr lang="zh-CN" altLang="en-US">
                <a:solidFill>
                  <a:schemeClr val="bg1"/>
                </a:solidFill>
              </a:rPr>
              <a:t>对象的操作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创建对象后获得唯一的内存地址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打印内存地址实际调用</a:t>
            </a:r>
            <a:r>
              <a:rPr lang="en-US" altLang="zh-CN" sz="2800" dirty="0">
                <a:solidFill>
                  <a:schemeClr val="tx1"/>
                </a:solidFill>
              </a:rPr>
              <a:t>toString</a:t>
            </a:r>
            <a:r>
              <a:rPr lang="zh-CN" altLang="en-US" sz="2800" dirty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toString()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628775"/>
            <a:ext cx="7859395" cy="3684270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创建对象后获得唯一的内存地址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</a:rPr>
              <a:t>打印内存地址实际调用</a:t>
            </a:r>
            <a:r>
              <a:rPr lang="en-US" altLang="zh-CN" sz="2800" dirty="0">
                <a:solidFill>
                  <a:schemeClr val="tx1"/>
                </a:solidFill>
              </a:rPr>
              <a:t>toString</a:t>
            </a:r>
            <a:r>
              <a:rPr lang="zh-CN" altLang="en-US" sz="2800" dirty="0">
                <a:solidFill>
                  <a:schemeClr val="tx1"/>
                </a:solidFill>
              </a:rPr>
              <a:t>方法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1"/>
            <a:r>
              <a:rPr lang="en-US" altLang="zh-CN" sz="2800" dirty="0">
                <a:sym typeface="+mn-ea"/>
              </a:rPr>
              <a:t>toString</a:t>
            </a:r>
            <a:r>
              <a:rPr lang="zh-CN" altLang="en-US" sz="2800" dirty="0">
                <a:sym typeface="+mn-ea"/>
              </a:rPr>
              <a:t>默认调用</a:t>
            </a:r>
            <a:r>
              <a:rPr lang="en-US" altLang="zh-CN" sz="2800" dirty="0">
                <a:sym typeface="+mn-ea"/>
              </a:rPr>
              <a:t>hashCode</a:t>
            </a:r>
            <a:r>
              <a:rPr lang="zh-CN" altLang="en-US" sz="2800" dirty="0">
                <a:sym typeface="+mn-ea"/>
              </a:rPr>
              <a:t>方法</a:t>
            </a:r>
            <a:endParaRPr lang="zh-CN" altLang="en-US" sz="2800" dirty="0">
              <a:sym typeface="+mn-ea"/>
            </a:endParaRPr>
          </a:p>
          <a:p>
            <a:pPr lvl="1"/>
            <a:r>
              <a:rPr lang="en-US" altLang="zh-CN" sz="2800" dirty="0">
                <a:sym typeface="+mn-ea"/>
              </a:rPr>
              <a:t>hashCode</a:t>
            </a:r>
            <a:r>
              <a:rPr lang="zh-CN" altLang="en-US" sz="2800" dirty="0">
                <a:sym typeface="+mn-ea"/>
              </a:rPr>
              <a:t>方法可以获得十六进制的地址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260" y="692785"/>
            <a:ext cx="534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hashCode</a:t>
            </a:r>
            <a:r>
              <a:rPr lang="en-US" altLang="zh-CN" sz="3200" dirty="0">
                <a:sym typeface="+mn-ea"/>
              </a:rPr>
              <a:t>()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演示</Application>
  <PresentationFormat>全屏显示(4:3)</PresentationFormat>
  <Paragraphs>142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1_Office 主题</vt:lpstr>
      <vt:lpstr>05 面向对象</vt:lpstr>
      <vt:lpstr>本章目标</vt:lpstr>
      <vt:lpstr>5.3 封装  </vt:lpstr>
      <vt:lpstr>PowerPoint 演示文稿</vt:lpstr>
      <vt:lpstr>PowerPoint 演示文稿</vt:lpstr>
      <vt:lpstr>PowerPoint 演示文稿</vt:lpstr>
      <vt:lpstr>5.4 对象的操作  </vt:lpstr>
      <vt:lpstr>PowerPoint 演示文稿</vt:lpstr>
      <vt:lpstr>PowerPoint 演示文稿</vt:lpstr>
      <vt:lpstr>PowerPoint 演示文稿</vt:lpstr>
      <vt:lpstr>5.5 static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1006</cp:revision>
  <dcterms:created xsi:type="dcterms:W3CDTF">2006-03-08T06:55:00Z</dcterms:created>
  <dcterms:modified xsi:type="dcterms:W3CDTF">2021-05-31T09:14:32Z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