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56" r:id="rId3"/>
    <p:sldId id="650" r:id="rId4"/>
    <p:sldId id="1073" r:id="rId6"/>
    <p:sldId id="1074" r:id="rId7"/>
    <p:sldId id="1075" r:id="rId8"/>
    <p:sldId id="1076" r:id="rId9"/>
    <p:sldId id="1078" r:id="rId10"/>
    <p:sldId id="1077" r:id="rId11"/>
    <p:sldId id="1079" r:id="rId12"/>
    <p:sldId id="1080" r:id="rId13"/>
    <p:sldId id="1081" r:id="rId14"/>
    <p:sldId id="1082" r:id="rId15"/>
    <p:sldId id="1083" r:id="rId16"/>
    <p:sldId id="1084" r:id="rId17"/>
    <p:sldId id="1085" r:id="rId18"/>
    <p:sldId id="1094" r:id="rId19"/>
    <p:sldId id="1095" r:id="rId20"/>
    <p:sldId id="1096" r:id="rId21"/>
    <p:sldId id="1097" r:id="rId22"/>
    <p:sldId id="1098" r:id="rId23"/>
    <p:sldId id="1099" r:id="rId24"/>
    <p:sldId id="1100" r:id="rId25"/>
    <p:sldId id="1101" r:id="rId26"/>
    <p:sldId id="1102" r:id="rId27"/>
    <p:sldId id="516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59"/>
        <p:guide orient="horz" pos="3041"/>
        <p:guide pos="2997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79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06 </a:t>
            </a:r>
            <a:r>
              <a:rPr lang="zh-CN" altLang="en-US">
                <a:solidFill>
                  <a:schemeClr val="bg1"/>
                </a:solidFill>
              </a:rPr>
              <a:t>内部类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sz="2800" dirty="0">
                <a:solidFill>
                  <a:schemeClr val="tx1"/>
                </a:solidFill>
              </a:rPr>
              <a:t>导入包</a:t>
            </a:r>
            <a:endParaRPr lang="zh-CN" sz="280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使用import关键字导包，在类的所有代码之前导包，引入要使用的类型，java.lang包下的所有类无需导入。</a:t>
            </a:r>
            <a:endParaRPr lang="zh-CN" sz="233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 格 式：import 包名.类名;</a:t>
            </a:r>
            <a:endParaRPr lang="zh-CN" sz="2330" dirty="0">
              <a:solidFill>
                <a:schemeClr val="tx1"/>
              </a:solidFill>
            </a:endParaRPr>
          </a:p>
          <a:p>
            <a:pPr lvl="1"/>
            <a:r>
              <a:rPr lang="zh-CN" sz="2800" dirty="0">
                <a:solidFill>
                  <a:schemeClr val="tx1"/>
                </a:solidFill>
              </a:rPr>
              <a:t>创建对象</a:t>
            </a:r>
            <a:endParaRPr lang="zh-CN" sz="280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使用该类的构造方法，创建一个该类的对象。 </a:t>
            </a:r>
            <a:endParaRPr lang="zh-CN" sz="233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格式：数据类型 变量名 = new 数据类型(参数列表);</a:t>
            </a:r>
            <a:endParaRPr lang="zh-CN" sz="2330" dirty="0">
              <a:solidFill>
                <a:schemeClr val="tx1"/>
              </a:solidFill>
            </a:endParaRPr>
          </a:p>
          <a:p>
            <a:pPr lvl="1"/>
            <a:r>
              <a:rPr lang="zh-CN" sz="2800" dirty="0">
                <a:solidFill>
                  <a:schemeClr val="tx1"/>
                </a:solidFill>
              </a:rPr>
              <a:t>调用方法</a:t>
            </a:r>
            <a:endParaRPr lang="zh-CN" sz="280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调用该类的成员方法，完成指定功能。 </a:t>
            </a:r>
            <a:endParaRPr lang="zh-CN" sz="2330" dirty="0">
              <a:solidFill>
                <a:schemeClr val="tx1"/>
              </a:solidFill>
            </a:endParaRPr>
          </a:p>
          <a:p>
            <a:pPr lvl="2"/>
            <a:r>
              <a:rPr lang="zh-CN" sz="2330" dirty="0">
                <a:solidFill>
                  <a:schemeClr val="tx1"/>
                </a:solidFill>
              </a:rPr>
              <a:t>格式：变量名.方法名();</a:t>
            </a:r>
            <a:endParaRPr lang="zh-CN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）引入类型使用步骤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marL="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查看类</a:t>
            </a:r>
            <a:endParaRPr lang="zh-CN" sz="28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</a:pPr>
            <a:r>
              <a:rPr lang="zh-CN" sz="2400" dirty="0">
                <a:solidFill>
                  <a:schemeClr val="tx1"/>
                </a:solidFill>
              </a:rPr>
              <a:t>java.util.Scanner ：该类需要import导入后使用。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查看构造方法 </a:t>
            </a:r>
            <a:endParaRPr lang="zh-CN" sz="2800" dirty="0">
              <a:solidFill>
                <a:schemeClr val="tx1"/>
              </a:solidFill>
            </a:endParaRPr>
          </a:p>
          <a:p>
            <a:pPr marL="400685" lvl="1" indent="-170815"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chemeClr val="tx1"/>
                </a:solidFill>
              </a:rPr>
              <a:t>public Scanner(InputStream source) : 构造一个新的 Scanner ，它生成的值是从指定的输入流扫描的。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查看成员方法 </a:t>
            </a:r>
            <a:endParaRPr lang="zh-CN" sz="2800" dirty="0">
              <a:solidFill>
                <a:schemeClr val="tx1"/>
              </a:solidFill>
            </a:endParaRPr>
          </a:p>
          <a:p>
            <a:pPr marL="400685" lvl="1" indent="-170815"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chemeClr val="tx1"/>
                </a:solidFill>
              </a:rPr>
              <a:t>public int nextInt() ：将输入信息的下一个标记扫描为一个 int 值。 </a:t>
            </a:r>
            <a:endParaRPr lang="zh-CN" sz="2400" dirty="0">
              <a:solidFill>
                <a:schemeClr val="tx1"/>
              </a:solidFill>
            </a:endParaRPr>
          </a:p>
          <a:p>
            <a:pPr marL="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使用Scanner类，完成接收键盘录入数据的操作。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）Scanner使用步骤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412875"/>
            <a:ext cx="7859395" cy="3684270"/>
          </a:xfrm>
        </p:spPr>
        <p:txBody>
          <a:bodyPr/>
          <a:lstStyle/>
          <a:p>
            <a:pPr marL="0" lvl="0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概念</a:t>
            </a:r>
            <a:endParaRPr lang="zh-CN" sz="28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创建对象时，只有创建对象的语句，却没有把对象地址值赋值给某个变量。虽然是创建对象的简化写法，但是应用 场景非常有限。 </a:t>
            </a:r>
            <a:endParaRPr lang="zh-CN" sz="28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匿名对象 ：没有变量名的对象。 </a:t>
            </a:r>
            <a:endParaRPr lang="zh-CN" sz="28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格式： new 类名(参数列表)；</a:t>
            </a:r>
            <a:endParaRPr lang="zh-CN" sz="2800" dirty="0">
              <a:solidFill>
                <a:schemeClr val="tx1"/>
              </a:solidFill>
            </a:endParaRPr>
          </a:p>
          <a:p>
            <a:pPr marL="457200" lvl="1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 应用场景</a:t>
            </a:r>
            <a:endParaRPr lang="zh-CN" sz="2800" dirty="0">
              <a:solidFill>
                <a:schemeClr val="tx1"/>
              </a:solidFill>
            </a:endParaRPr>
          </a:p>
          <a:p>
            <a:pPr marL="914400" lvl="2" algn="l">
              <a:buClrTx/>
              <a:buSzTx/>
            </a:pPr>
            <a:r>
              <a:rPr lang="zh-CN" sz="2800" dirty="0">
                <a:solidFill>
                  <a:schemeClr val="tx1"/>
                </a:solidFill>
              </a:rPr>
              <a:t>1. 创建匿名对象直接调用方法，没有变量名。 </a:t>
            </a:r>
            <a:endParaRPr lang="zh-CN" sz="2800" dirty="0">
              <a:solidFill>
                <a:schemeClr val="tx1"/>
              </a:solidFill>
            </a:endParaRPr>
          </a:p>
          <a:p>
            <a:pPr marL="914400" lvl="2" algn="l">
              <a:buClrTx/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sz="2800" dirty="0">
                <a:solidFill>
                  <a:schemeClr val="tx1"/>
                </a:solidFill>
              </a:rPr>
              <a:t>一旦调用两次方法，就是创建了两个对象，造成浪费</a:t>
            </a:r>
            <a:endParaRPr lang="zh-CN" sz="2800" dirty="0">
              <a:solidFill>
                <a:schemeClr val="tx1"/>
              </a:solidFill>
            </a:endParaRPr>
          </a:p>
          <a:p>
            <a:pPr marL="914400" lvl="2" algn="l">
              <a:buClrTx/>
              <a:buSzTx/>
            </a:pPr>
            <a:r>
              <a:rPr lang="en-US" altLang="zh-CN" sz="2800" dirty="0">
                <a:solidFill>
                  <a:schemeClr val="tx1"/>
                </a:solidFill>
              </a:rPr>
              <a:t>3. 匿名对象可以作为方法的参数和返回值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914400" lvl="2" algn="l">
              <a:buClrTx/>
              <a:buSzTx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）匿名对象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6.3 Random类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此类的实例用于生成伪随机数。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lang="zh-CN" sz="3200" dirty="0">
                <a:sym typeface="+mn-ea"/>
              </a:rPr>
              <a:t>定义</a:t>
            </a:r>
            <a:endParaRPr 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52830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查看类</a:t>
            </a:r>
            <a:endParaRPr sz="28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java.util.Random ：该类需要 import导入使后使用。 </a:t>
            </a:r>
            <a:endParaRPr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查看构造方法 </a:t>
            </a:r>
            <a:endParaRPr sz="28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public Random() ：创建一个新的随机数生成器。 </a:t>
            </a:r>
            <a:endParaRPr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查看成员方法 </a:t>
            </a:r>
            <a:endParaRPr sz="2800" dirty="0">
              <a:solidFill>
                <a:schemeClr val="tx1"/>
              </a:solidFill>
            </a:endParaRPr>
          </a:p>
          <a:p>
            <a:pPr marL="514350" lvl="1" indent="-170815">
              <a:buFont typeface="Arial" panose="020B0604020202020204" pitchFamily="34" charset="0"/>
              <a:buChar char="•"/>
            </a:pPr>
            <a:r>
              <a:rPr sz="2400" dirty="0">
                <a:solidFill>
                  <a:schemeClr val="tx1"/>
                </a:solidFill>
              </a:rPr>
              <a:t>public int nextInt(int n) ：返回一个伪随机数，范围在 0 （包括）和 指定值 n （不包括）之间的 int 值。</a:t>
            </a:r>
            <a:endParaRPr sz="24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 </a:t>
            </a:r>
            <a:r>
              <a:rPr lang="zh-CN" sz="2800" dirty="0">
                <a:solidFill>
                  <a:schemeClr val="tx1"/>
                </a:solidFill>
              </a:rPr>
              <a:t>生成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次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以内的随机数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lang="zh-CN" sz="2800" dirty="0">
                <a:solidFill>
                  <a:schemeClr val="tx1"/>
                </a:solidFill>
              </a:rPr>
              <a:t>猜数字游戏</a:t>
            </a:r>
            <a:endParaRPr lang="zh-CN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）Random使用步骤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6.4 </a:t>
            </a:r>
            <a:r>
              <a:rPr lang="zh-CN" altLang="en-US">
                <a:solidFill>
                  <a:schemeClr val="bg1"/>
                </a:solidFill>
              </a:rPr>
              <a:t>包装类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Byte 类将基本类型 byte 的值包装在一个对象中。一个 Byte 类型的对象只包含一个类型为 byte 的字段。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）Byte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Boolean 类将基本类型为 boolean 的值包装在一个对象中。一个 Boolean 类型的对象只包含一个类型为 boolean 的字段。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）Boolean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Character 类在对象中包装一个基本类型 char 的值。Character 类型的对象包含类型为 char 的单个字段。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）Character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23850" y="134016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能够明确API的使用步骤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能够使用Scanner类获得键盘录入数据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能够使用Random类生成随机数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能够使用基本数据类型的包装类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Double 类在对象中包装一个基本类型 double 的值。每个 Double 类型的对象都包含一个 double 类型的字段。 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）Double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Float 类在对象中包装一个基本类型 float 的值。Float 类型的对象包含一个 float 类型的字段。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）Float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Integer 类在对象中包装了一个基本类型 int 的值。Integer 类型的对象包含一个 int 类型的字段。</a:t>
            </a:r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）Integer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Short 类在对象中包装基本类型 short 的值。一个 Short 类型的对象只包含一个 short 类型的字段。 </a:t>
            </a:r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7</a:t>
            </a:r>
            <a:r>
              <a:rPr lang="zh-CN" altLang="en-US" sz="3200" dirty="0">
                <a:sym typeface="+mn-ea"/>
              </a:rPr>
              <a:t>）Short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endParaRPr sz="2800" dirty="0">
              <a:solidFill>
                <a:schemeClr val="tx1"/>
              </a:solidFill>
            </a:endParaRPr>
          </a:p>
          <a:p>
            <a:pPr marL="57150" lvl="0" indent="-170815">
              <a:buFont typeface="Arial" panose="020B0604020202020204" pitchFamily="34" charset="0"/>
              <a:buChar char="•"/>
            </a:pPr>
            <a:r>
              <a:rPr sz="2800" dirty="0">
                <a:solidFill>
                  <a:schemeClr val="tx1"/>
                </a:solidFill>
              </a:rPr>
              <a:t>Long 类在对象中包装了基本类型 long 的值。每个 Long 类型的对象都包含一个 long 类型的字段。 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8</a:t>
            </a:r>
            <a:r>
              <a:rPr lang="zh-CN" altLang="en-US" sz="3200" dirty="0">
                <a:sym typeface="+mn-ea"/>
              </a:rPr>
              <a:t>）Long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6.1 API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API(Application Programming Interface)，应用程序编程接口。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Java API是一本程序员的 字典 ，是JDK中提供给 我们使用的类的说明文档。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这些类将底层的代码实现封装了起来，我们不需要关心这些类是如何实现的，只需要学 习这些类如何使用即可。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所以我们可以通过查询API的方式，来学习Java提供的类，并得知如何使用它们。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1. 打开帮助文档。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2. 点击显示，找到索引，看到输入框。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3. 你要找谁？在输入框里输入，然后回车。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4. 看包。java.lang下的类不需要导包，其他需要。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5. 看类的解释和说明。 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6. 学习构造方法。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7. 使用成员方法。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）API使用步骤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6.2 Scnanner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在 System 类提供的设施中，有标准输入、标准输出和错误输出流；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对外部定义的属性和环境变量的访问；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加载文件和库的方法；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sz="2800" dirty="0">
                <a:solidFill>
                  <a:schemeClr val="tx1"/>
                </a:solidFill>
              </a:rPr>
              <a:t>还有快速复制数组的一部分的实用方法。</a:t>
            </a:r>
            <a:endParaRPr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字段属性：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en-US" altLang="zh-CN" sz="2330" dirty="0">
                <a:solidFill>
                  <a:schemeClr val="tx1"/>
                </a:solidFill>
              </a:rPr>
              <a:t>in</a:t>
            </a:r>
            <a:r>
              <a:rPr lang="zh-CN" altLang="en-US" sz="2330" dirty="0">
                <a:solidFill>
                  <a:schemeClr val="tx1"/>
                </a:solidFill>
              </a:rPr>
              <a:t>：</a:t>
            </a:r>
            <a:r>
              <a:rPr lang="en-US" altLang="zh-CN" sz="2330" dirty="0">
                <a:solidFill>
                  <a:schemeClr val="tx1"/>
                </a:solidFill>
              </a:rPr>
              <a:t>  </a:t>
            </a:r>
            <a:r>
              <a:rPr lang="zh-CN" altLang="en-US" sz="2330" dirty="0">
                <a:solidFill>
                  <a:schemeClr val="tx1"/>
                </a:solidFill>
              </a:rPr>
              <a:t>“标准”输入流。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en-US" altLang="zh-CN" sz="2330" dirty="0">
                <a:solidFill>
                  <a:schemeClr val="tx1"/>
                </a:solidFill>
              </a:rPr>
              <a:t>out</a:t>
            </a:r>
            <a:r>
              <a:rPr lang="zh-CN" altLang="en-US" sz="2330" dirty="0">
                <a:solidFill>
                  <a:schemeClr val="tx1"/>
                </a:solidFill>
              </a:rPr>
              <a:t>：“标准”输出流。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en-US" altLang="zh-CN" sz="2330" dirty="0">
                <a:solidFill>
                  <a:schemeClr val="tx1"/>
                </a:solidFill>
              </a:rPr>
              <a:t>err</a:t>
            </a:r>
            <a:r>
              <a:rPr lang="zh-CN" altLang="en-US" sz="2330" dirty="0">
                <a:solidFill>
                  <a:schemeClr val="tx1"/>
                </a:solidFill>
              </a:rPr>
              <a:t>：“标准”错误输出流。</a:t>
            </a:r>
            <a:endParaRPr lang="zh-CN" altLang="en-US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System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一个可以解析基本类型和字符串的简单文本扫描器。 例如，以下代码使用户能够从 System.in 中读取一个数：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）定义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sz="2800" dirty="0">
                <a:solidFill>
                  <a:schemeClr val="tx1"/>
                </a:solidFill>
              </a:rPr>
              <a:t>一个可以解析基本类型和字符串的简单文本扫描器。 例如，以下代码使用户能够从 System.in 中读取一个数：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）定义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WPS 演示</Application>
  <PresentationFormat>全屏显示(4:3)</PresentationFormat>
  <Paragraphs>178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06 内部类</vt:lpstr>
      <vt:lpstr>本章目标</vt:lpstr>
      <vt:lpstr>6.1 API  </vt:lpstr>
      <vt:lpstr>PowerPoint 演示文稿</vt:lpstr>
      <vt:lpstr>PowerPoint 演示文稿</vt:lpstr>
      <vt:lpstr>6.2 Scnanner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Random类  </vt:lpstr>
      <vt:lpstr>PowerPoint 演示文稿</vt:lpstr>
      <vt:lpstr>PowerPoint 演示文稿</vt:lpstr>
      <vt:lpstr>6.4 包装类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1034</cp:revision>
  <dcterms:created xsi:type="dcterms:W3CDTF">2006-03-08T06:55:00Z</dcterms:created>
  <dcterms:modified xsi:type="dcterms:W3CDTF">2021-06-01T13:55:04Z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