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27"/>
  </p:handoutMasterIdLst>
  <p:sldIdLst>
    <p:sldId id="256" r:id="rId3"/>
    <p:sldId id="650" r:id="rId4"/>
    <p:sldId id="1062" r:id="rId6"/>
    <p:sldId id="1063" r:id="rId7"/>
    <p:sldId id="1064" r:id="rId8"/>
    <p:sldId id="1065" r:id="rId9"/>
    <p:sldId id="1068" r:id="rId10"/>
    <p:sldId id="1066" r:id="rId11"/>
    <p:sldId id="1067" r:id="rId12"/>
    <p:sldId id="1069" r:id="rId13"/>
    <p:sldId id="1124" r:id="rId14"/>
    <p:sldId id="1125" r:id="rId15"/>
    <p:sldId id="1126" r:id="rId16"/>
    <p:sldId id="1073" r:id="rId17"/>
    <p:sldId id="1074" r:id="rId18"/>
    <p:sldId id="1105" r:id="rId19"/>
    <p:sldId id="1076" r:id="rId20"/>
    <p:sldId id="1106" r:id="rId21"/>
    <p:sldId id="1107" r:id="rId22"/>
    <p:sldId id="1083" r:id="rId23"/>
    <p:sldId id="1084" r:id="rId24"/>
    <p:sldId id="1085" r:id="rId25"/>
    <p:sldId id="516" r:id="rId2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n" initials="f" lastIdx="1" clrIdx="0"/>
  <p:cmAuthor id="0" name="can how" initials="ch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FE"/>
    <a:srgbClr val="EDF5FD"/>
    <a:srgbClr val="852C09"/>
    <a:srgbClr val="FCF1DC"/>
    <a:srgbClr val="FFCC99"/>
    <a:srgbClr val="E2F5FE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15" autoAdjust="0"/>
    <p:restoredTop sz="87106" autoAdjust="0"/>
  </p:normalViewPr>
  <p:slideViewPr>
    <p:cSldViewPr>
      <p:cViewPr>
        <p:scale>
          <a:sx n="80" d="100"/>
          <a:sy n="80" d="100"/>
        </p:scale>
        <p:origin x="-1266" y="-78"/>
      </p:cViewPr>
      <p:guideLst>
        <p:guide orient="horz" pos="2186"/>
        <p:guide orient="horz" pos="3041"/>
        <p:guide pos="2997"/>
      </p:guideLst>
    </p:cSldViewPr>
  </p:slideViewPr>
  <p:outlineViewPr>
    <p:cViewPr>
      <p:scale>
        <a:sx n="33" d="100"/>
        <a:sy n="33" d="100"/>
      </p:scale>
      <p:origin x="0" y="119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915"/>
        <p:guide pos="22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315462C5-E515-4FDC-8D08-585824A1D6A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5949CBC9-AA03-4AA4-9D6A-EAA760A040E6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E48AF7-2972-41C6-95DF-B69C90023D7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175" y="3175"/>
            <a:ext cx="9101138" cy="2693988"/>
          </a:xfrm>
          <a:prstGeom prst="rect">
            <a:avLst/>
          </a:prstGeom>
          <a:solidFill>
            <a:srgbClr val="191A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6" name="椭圆 5"/>
          <p:cNvSpPr/>
          <p:nvPr/>
        </p:nvSpPr>
        <p:spPr>
          <a:xfrm>
            <a:off x="782638" y="2005013"/>
            <a:ext cx="1068388" cy="10302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2057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75" y="2093913"/>
            <a:ext cx="762000" cy="917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8" name="文本框 10"/>
          <p:cNvSpPr txBox="1"/>
          <p:nvPr/>
        </p:nvSpPr>
        <p:spPr>
          <a:xfrm>
            <a:off x="3355975" y="2847975"/>
            <a:ext cx="27590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2800" dirty="0">
                <a:solidFill>
                  <a:srgbClr val="59595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主讲人：杨帆</a:t>
            </a:r>
            <a:endParaRPr lang="zh-CN" altLang="en-US" sz="2800" dirty="0">
              <a:solidFill>
                <a:srgbClr val="59595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3050" y="1102995"/>
            <a:ext cx="6675120" cy="1595120"/>
          </a:xfrm>
        </p:spPr>
        <p:txBody>
          <a:bodyPr anchor="b"/>
          <a:lstStyle>
            <a:lvl1pPr algn="ctr">
              <a:lnSpc>
                <a:spcPct val="0"/>
              </a:lnSpc>
              <a:defRPr sz="4000" b="1">
                <a:solidFill>
                  <a:srgbClr val="C00000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38125" y="250825"/>
            <a:ext cx="8528685" cy="563308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49555"/>
            <a:ext cx="8554720" cy="1139825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600200"/>
            <a:ext cx="4457700" cy="4248150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885690" y="1600200"/>
            <a:ext cx="3897630" cy="42481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37715" y="2345055"/>
            <a:ext cx="5068570" cy="14325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 fontAlgn="base"/>
            <a:r>
              <a:rPr lang="zh-CN" altLang="en-US" sz="88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Cordia New" panose="020B0304020202020204" charset="0"/>
                <a:ea typeface="楷体" panose="02010609060101010101" charset="-122"/>
                <a:cs typeface="+mn-ea"/>
              </a:rPr>
              <a:t>传承学习</a:t>
            </a:r>
            <a:endParaRPr lang="zh-CN" altLang="en-US" sz="8800" b="1" strike="noStrike" noProof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  <a:latin typeface="Cordia New" panose="020B0304020202020204" charset="0"/>
              <a:ea typeface="楷体" panose="02010609060101010101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203835"/>
            <a:ext cx="8281035" cy="1108710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990" y="1441450"/>
            <a:ext cx="8281035" cy="447484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480" y="316865"/>
            <a:ext cx="8159115" cy="4244340"/>
          </a:xfrm>
        </p:spPr>
        <p:txBody>
          <a:bodyPr anchor="b"/>
          <a:lstStyle>
            <a:lvl1pPr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8480" y="4777105"/>
            <a:ext cx="8159115" cy="110299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5275" y="327025"/>
            <a:ext cx="8220710" cy="1403985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95275" y="1917065"/>
            <a:ext cx="3968115" cy="3986530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2043430"/>
            <a:ext cx="3908425" cy="386016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7970" y="236220"/>
            <a:ext cx="8547735" cy="1325880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7970" y="1694815"/>
            <a:ext cx="4186555" cy="1000125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67970" y="2942590"/>
            <a:ext cx="4185920" cy="283654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08525" y="1694815"/>
            <a:ext cx="4107180" cy="1000125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07890" y="2942590"/>
            <a:ext cx="4107815" cy="283654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180" y="96520"/>
            <a:ext cx="8356600" cy="1031240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内容占位符 6"/>
          <p:cNvSpPr>
            <a:spLocks noGrp="1"/>
          </p:cNvSpPr>
          <p:nvPr>
            <p:ph idx="13"/>
          </p:nvPr>
        </p:nvSpPr>
        <p:spPr>
          <a:xfrm>
            <a:off x="238125" y="1181735"/>
            <a:ext cx="8528685" cy="4702175"/>
          </a:xfrm>
        </p:spPr>
        <p:txBody>
          <a:bodyPr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9855" y="121285"/>
            <a:ext cx="8356600" cy="906780"/>
          </a:xfrm>
        </p:spPr>
        <p:txBody>
          <a:bodyPr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内容占位符 6"/>
          <p:cNvSpPr>
            <a:spLocks noGrp="1"/>
          </p:cNvSpPr>
          <p:nvPr>
            <p:ph idx="13"/>
          </p:nvPr>
        </p:nvSpPr>
        <p:spPr>
          <a:xfrm>
            <a:off x="238125" y="1181735"/>
            <a:ext cx="8528685" cy="4702175"/>
          </a:xfrm>
        </p:spPr>
        <p:txBody>
          <a:bodyPr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370" y="352425"/>
            <a:ext cx="3395345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195445" y="353060"/>
            <a:ext cx="4678680" cy="546989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20370" y="2282825"/>
            <a:ext cx="3395345" cy="3540125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59320" y="365125"/>
            <a:ext cx="1548130" cy="5440045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4325" y="365125"/>
            <a:ext cx="6539230" cy="5440045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25450" y="365125"/>
            <a:ext cx="8291513" cy="1403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25450" y="1825625"/>
            <a:ext cx="8291513" cy="403701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 indent="-22860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indent="-228600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indent="-228600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indent="-228600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indent="-228600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-1587" y="6226175"/>
            <a:ext cx="9178925" cy="625475"/>
          </a:xfrm>
          <a:prstGeom prst="rect">
            <a:avLst/>
          </a:prstGeom>
          <a:solidFill>
            <a:srgbClr val="161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800" strike="noStrike" noProof="1"/>
          </a:p>
        </p:txBody>
      </p:sp>
      <p:cxnSp>
        <p:nvCxnSpPr>
          <p:cNvPr id="8" name="直接连接符 7"/>
          <p:cNvCxnSpPr/>
          <p:nvPr/>
        </p:nvCxnSpPr>
        <p:spPr>
          <a:xfrm>
            <a:off x="-23812" y="6129338"/>
            <a:ext cx="9167813" cy="0"/>
          </a:xfrm>
          <a:prstGeom prst="line">
            <a:avLst/>
          </a:prstGeom>
          <a:ln>
            <a:solidFill>
              <a:srgbClr val="1619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文本框 8"/>
          <p:cNvSpPr txBox="1"/>
          <p:nvPr/>
        </p:nvSpPr>
        <p:spPr>
          <a:xfrm>
            <a:off x="708025" y="6370638"/>
            <a:ext cx="1190625" cy="366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传习教育</a:t>
            </a:r>
            <a:endParaRPr lang="zh-CN" altLang="en-US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1034" name="图片 9" descr="无描边logo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838" y="6356350"/>
            <a:ext cx="404812" cy="39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5" name="文本框 10"/>
          <p:cNvSpPr txBox="1"/>
          <p:nvPr/>
        </p:nvSpPr>
        <p:spPr>
          <a:xfrm>
            <a:off x="1751965" y="6386830"/>
            <a:ext cx="727646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6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我们的联系方式：0791-83893251 地址：</a:t>
            </a:r>
            <a:r>
              <a:rPr lang="zh-CN" altLang="en-US" sz="1600">
                <a:solidFill>
                  <a:schemeClr val="bg1"/>
                </a:solidFill>
                <a:latin typeface="黑体" panose="02010609060101010101" pitchFamily="2" charset="-122"/>
                <a:sym typeface="+mn-ea"/>
              </a:rPr>
              <a:t>南昌市红谷滩区绿地外滩公馆</a:t>
            </a:r>
            <a:r>
              <a:rPr lang="en-US" altLang="zh-CN" sz="1600">
                <a:solidFill>
                  <a:schemeClr val="bg1"/>
                </a:solidFill>
                <a:latin typeface="黑体" panose="02010609060101010101" pitchFamily="2" charset="-122"/>
                <a:sym typeface="+mn-ea"/>
              </a:rPr>
              <a:t>19</a:t>
            </a:r>
            <a:r>
              <a:rPr lang="zh-CN" altLang="en-US" sz="1600">
                <a:solidFill>
                  <a:schemeClr val="bg1"/>
                </a:solidFill>
                <a:latin typeface="黑体" panose="02010609060101010101" pitchFamily="2" charset="-122"/>
                <a:sym typeface="+mn-ea"/>
              </a:rPr>
              <a:t>栋</a:t>
            </a:r>
            <a:r>
              <a:rPr lang="en-US" altLang="zh-CN" sz="1600">
                <a:solidFill>
                  <a:schemeClr val="bg1"/>
                </a:solidFill>
                <a:latin typeface="黑体" panose="02010609060101010101" pitchFamily="2" charset="-122"/>
                <a:sym typeface="+mn-ea"/>
              </a:rPr>
              <a:t>401</a:t>
            </a:r>
            <a:endParaRPr lang="zh-CN" altLang="en-US" sz="160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slow">
    <p:fade/>
  </p:transition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06 </a:t>
            </a:r>
            <a:r>
              <a:rPr lang="zh-CN" altLang="en-US">
                <a:solidFill>
                  <a:schemeClr val="bg1"/>
                </a:solidFill>
              </a:rPr>
              <a:t>内部类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lvl="1"/>
            <a:r>
              <a:rPr lang="zh-CN" altLang="en-US" sz="2800" dirty="0">
                <a:solidFill>
                  <a:schemeClr val="tx1"/>
                </a:solidFill>
              </a:rPr>
              <a:t>public String[] split(String regex) ：将此字符串按照给定的regex（规则）拆分为字符串数组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6</a:t>
            </a:r>
            <a:r>
              <a:rPr lang="zh-CN" altLang="en-US" sz="3200" dirty="0">
                <a:sym typeface="+mn-ea"/>
              </a:rPr>
              <a:t>）分割功能的方法</a:t>
            </a:r>
            <a:endParaRPr lang="zh-CN" altLang="en-US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6.7 Arrays类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lvl="4"/>
            <a:endParaRPr lang="zh-CN" sz="2800" dirty="0">
              <a:solidFill>
                <a:schemeClr val="tx1"/>
              </a:solidFill>
            </a:endParaRPr>
          </a:p>
          <a:p>
            <a:pPr marL="0" lvl="0" indent="-170815">
              <a:buFont typeface="Arial" panose="020B0604020202020204" pitchFamily="34" charset="0"/>
              <a:buChar char="•"/>
            </a:pPr>
            <a:r>
              <a:rPr lang="zh-CN" sz="2800" dirty="0">
                <a:solidFill>
                  <a:schemeClr val="tx1"/>
                </a:solidFill>
              </a:rPr>
              <a:t>java.util.Arrays 此类包含用来操作数组的各种方法，比如排序和搜索等。</a:t>
            </a:r>
            <a:endParaRPr lang="zh-CN" sz="2800" dirty="0">
              <a:solidFill>
                <a:schemeClr val="tx1"/>
              </a:solidFill>
            </a:endParaRPr>
          </a:p>
          <a:p>
            <a:pPr marL="0" lvl="0" indent="-170815">
              <a:buFont typeface="Arial" panose="020B0604020202020204" pitchFamily="34" charset="0"/>
              <a:buChar char="•"/>
            </a:pPr>
            <a:r>
              <a:rPr lang="zh-CN" sz="2800" dirty="0">
                <a:solidFill>
                  <a:schemeClr val="tx1"/>
                </a:solidFill>
              </a:rPr>
              <a:t>其所有方法均为静态方法，调用起来 非常简单。</a:t>
            </a:r>
            <a:endParaRPr lang="zh-CN"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1</a:t>
            </a:r>
            <a:r>
              <a:rPr lang="zh-CN" altLang="en-US" sz="3200" dirty="0">
                <a:sym typeface="+mn-ea"/>
              </a:rPr>
              <a:t>） 概述</a:t>
            </a:r>
            <a:endParaRPr lang="zh-CN" altLang="en-US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marL="0" lvl="0" algn="l">
              <a:buClrTx/>
              <a:buSzTx/>
            </a:pPr>
            <a:r>
              <a:rPr lang="zh-CN" sz="2800" dirty="0">
                <a:solidFill>
                  <a:schemeClr val="tx1"/>
                </a:solidFill>
              </a:rPr>
              <a:t>public static String toString(int[] a) ：返回指定数组内容的字符串表示形式。</a:t>
            </a:r>
            <a:endParaRPr lang="zh-CN" sz="2800" dirty="0">
              <a:solidFill>
                <a:schemeClr val="tx1"/>
              </a:solidFill>
            </a:endParaRPr>
          </a:p>
          <a:p>
            <a:pPr marL="0" lvl="0" indent="-170815" algn="l">
              <a:buClrTx/>
              <a:buSzTx/>
              <a:buFont typeface="Arial" panose="020B0604020202020204" pitchFamily="34" charset="0"/>
              <a:buChar char="•"/>
            </a:pPr>
            <a:r>
              <a:rPr lang="zh-CN" sz="2800" dirty="0">
                <a:solidFill>
                  <a:schemeClr val="tx1"/>
                </a:solidFill>
              </a:rPr>
              <a:t>public static void sort(int[] a) ：对指定的 int 型数组按数字升序进行排序</a:t>
            </a:r>
            <a:endParaRPr lang="zh-CN" sz="2800" dirty="0">
              <a:solidFill>
                <a:schemeClr val="tx1"/>
              </a:solidFill>
            </a:endParaRPr>
          </a:p>
          <a:p>
            <a:pPr marL="0" lvl="0" indent="-170815" algn="l">
              <a:buClrTx/>
              <a:buSzTx/>
              <a:buFont typeface="Arial" panose="020B0604020202020204" pitchFamily="34" charset="0"/>
              <a:buChar char="•"/>
            </a:pPr>
            <a:r>
              <a:rPr lang="zh-CN" sz="2800" dirty="0">
                <a:sym typeface="+mn-ea"/>
              </a:rPr>
              <a:t>public static short[] copyOf(short[] original,int newLength) ：复制指定的数组，截取或用 0 填充（如有必要），以使副本具有指定的长度。</a:t>
            </a:r>
            <a:endParaRPr lang="zh-CN" sz="2800" dirty="0">
              <a:sym typeface="+mn-ea"/>
            </a:endParaRPr>
          </a:p>
          <a:p>
            <a:pPr lvl="4"/>
            <a:endParaRPr lang="zh-CN"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2</a:t>
            </a:r>
            <a:r>
              <a:rPr lang="zh-CN" altLang="en-US" sz="3200" dirty="0">
                <a:sym typeface="+mn-ea"/>
              </a:rPr>
              <a:t>） 操作数组的方法</a:t>
            </a:r>
            <a:endParaRPr lang="zh-CN" altLang="en-US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6.7 StringBuffer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marL="57150" lvl="0" algn="l">
              <a:buClrTx/>
              <a:buSzTx/>
            </a:pPr>
            <a:r>
              <a:rPr lang="en-US" sz="2800" dirty="0">
                <a:solidFill>
                  <a:schemeClr val="tx1"/>
                </a:solidFill>
              </a:rPr>
              <a:t>线程安全的可变字符序列。</a:t>
            </a:r>
            <a:endParaRPr lang="en-US" sz="2800" dirty="0">
              <a:solidFill>
                <a:schemeClr val="tx1"/>
              </a:solidFill>
            </a:endParaRPr>
          </a:p>
          <a:p>
            <a:pPr marL="57150" lvl="0" algn="l">
              <a:buClrTx/>
              <a:buSzTx/>
            </a:pPr>
            <a:r>
              <a:rPr lang="en-US" sz="2800" dirty="0">
                <a:solidFill>
                  <a:schemeClr val="tx1"/>
                </a:solidFill>
              </a:rPr>
              <a:t>一个类似于 String 的字符串缓冲区，但不能修改</a:t>
            </a:r>
            <a:endParaRPr lang="en-US" sz="2800" dirty="0">
              <a:solidFill>
                <a:schemeClr val="tx1"/>
              </a:solidFill>
            </a:endParaRPr>
          </a:p>
          <a:p>
            <a:pPr marL="57150" lvl="0" algn="l">
              <a:buClrTx/>
              <a:buSzTx/>
            </a:pPr>
            <a:r>
              <a:rPr lang="en-US" sz="2800" dirty="0">
                <a:solidFill>
                  <a:schemeClr val="tx1"/>
                </a:solidFill>
              </a:rPr>
              <a:t>通过某些方法调用可以改变该序列的长度和内容。 </a:t>
            </a:r>
            <a:endParaRPr lang="en-US" sz="2800" dirty="0">
              <a:solidFill>
                <a:schemeClr val="tx1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1</a:t>
            </a:r>
            <a:r>
              <a:rPr lang="zh-CN" altLang="en-US" sz="3200" dirty="0">
                <a:sym typeface="+mn-ea"/>
              </a:rPr>
              <a:t>）概述</a:t>
            </a:r>
            <a:endParaRPr lang="en-US" altLang="zh-CN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2</a:t>
            </a:r>
            <a:r>
              <a:rPr lang="zh-CN" altLang="en-US" sz="3200" dirty="0">
                <a:sym typeface="+mn-ea"/>
              </a:rPr>
              <a:t>）使用方法</a:t>
            </a:r>
            <a:endParaRPr lang="en-US" altLang="zh-CN" sz="3200" dirty="0">
              <a:sym typeface="+mn-ea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700530"/>
            <a:ext cx="9217025" cy="35433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6.8 StringBuilder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marL="57150" lvl="0" algn="l">
              <a:buClrTx/>
              <a:buSzTx/>
            </a:pPr>
            <a:r>
              <a:rPr lang="en-US" sz="2800" dirty="0">
                <a:solidFill>
                  <a:schemeClr val="tx1"/>
                </a:solidFill>
              </a:rPr>
              <a:t>一个可变的字符序列。</a:t>
            </a:r>
            <a:endParaRPr lang="en-US" sz="2800" dirty="0">
              <a:solidFill>
                <a:schemeClr val="tx1"/>
              </a:solidFill>
            </a:endParaRPr>
          </a:p>
          <a:p>
            <a:pPr marL="57150" lvl="0" algn="l">
              <a:buClrTx/>
              <a:buSzTx/>
            </a:pPr>
            <a:r>
              <a:rPr lang="en-US" sz="2800" dirty="0">
                <a:solidFill>
                  <a:schemeClr val="tx1"/>
                </a:solidFill>
              </a:rPr>
              <a:t>该类被设计用作 StringBuffer 的一个简易替换</a:t>
            </a:r>
            <a:endParaRPr lang="en-US" sz="2800" dirty="0">
              <a:solidFill>
                <a:schemeClr val="tx1"/>
              </a:solidFill>
            </a:endParaRPr>
          </a:p>
          <a:p>
            <a:pPr marL="57150" lvl="0" algn="l">
              <a:buClrTx/>
              <a:buSzTx/>
            </a:pPr>
            <a:r>
              <a:rPr lang="en-US" sz="2800" dirty="0">
                <a:solidFill>
                  <a:schemeClr val="tx1"/>
                </a:solidFill>
              </a:rPr>
              <a:t>StringBuilder 的实例用于多个线程是不安全的。如果需要这样的同步，则建议使用 StringBuffer。</a:t>
            </a:r>
            <a:endParaRPr lang="en-US" sz="2800" dirty="0">
              <a:solidFill>
                <a:schemeClr val="tx1"/>
              </a:solidFill>
            </a:endParaRPr>
          </a:p>
          <a:p>
            <a:pPr marL="57150" lvl="0" algn="l">
              <a:buClrTx/>
              <a:buSzTx/>
            </a:pPr>
            <a:r>
              <a:rPr lang="en-US" sz="2800" dirty="0">
                <a:solidFill>
                  <a:schemeClr val="tx1"/>
                </a:solidFill>
              </a:rPr>
              <a:t>建议优先采用该类，因为在大多数实现中，它比 StringBuffer 要快。 </a:t>
            </a:r>
            <a:endParaRPr lang="en-US" sz="2800" dirty="0">
              <a:solidFill>
                <a:schemeClr val="tx1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1</a:t>
            </a:r>
            <a:r>
              <a:rPr lang="zh-CN" altLang="en-US" sz="3200" dirty="0">
                <a:sym typeface="+mn-ea"/>
              </a:rPr>
              <a:t>）概述</a:t>
            </a:r>
            <a:endParaRPr lang="en-US" altLang="zh-CN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2</a:t>
            </a:r>
            <a:r>
              <a:rPr lang="zh-CN" altLang="en-US" sz="3200" dirty="0">
                <a:sym typeface="+mn-ea"/>
              </a:rPr>
              <a:t>）使用方法</a:t>
            </a:r>
            <a:endParaRPr lang="en-US" altLang="zh-CN" sz="3200" dirty="0">
              <a:sym typeface="+mn-ea"/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7360" y="1700530"/>
            <a:ext cx="8625840" cy="327977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6675120" y="285750"/>
            <a:ext cx="2289810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23850" y="1340168"/>
            <a:ext cx="7645400" cy="5143500"/>
          </a:xfrm>
        </p:spPr>
        <p:txBody>
          <a:bodyPr/>
          <a:lstStyle/>
          <a:p>
            <a:pPr>
              <a:defRPr/>
            </a:pPr>
            <a:r>
              <a:rPr dirty="0" smtClean="0"/>
              <a:t>能够使用String类的构造方法创建字符串对象 能够明确String类的构造方法创建对象,和直接赋值创建字符串对象的区别 能够使用文档查询String类的判断方法 能够使用文档查询String类的获取方法 能够使用文档查询String类的转换方法 能够理解static关键字 能够写出静态代码块的格式 能够使用Arrays类操作数组 能够使用Math类进行数学运算 第一章</a:t>
            </a:r>
            <a:r>
              <a:rPr lang="zh-CN" altLang="en-US" dirty="0" smtClean="0"/>
              <a:t>能够使用数组存储自定义类型并遍历 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能够使用ArrayList集合的使用</a:t>
            </a:r>
            <a:endParaRPr lang="zh-CN" altLang="en-US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6.9 Math类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lvl="1"/>
            <a:endParaRPr sz="2800" dirty="0">
              <a:solidFill>
                <a:schemeClr val="tx1"/>
              </a:solidFill>
            </a:endParaRPr>
          </a:p>
          <a:p>
            <a:pPr marL="57150" lvl="0" indent="-170815">
              <a:buFont typeface="Arial" panose="020B0604020202020204" pitchFamily="34" charset="0"/>
              <a:buChar char="•"/>
            </a:pPr>
            <a:r>
              <a:rPr sz="2800" dirty="0">
                <a:solidFill>
                  <a:schemeClr val="tx1"/>
                </a:solidFill>
              </a:rPr>
              <a:t>java.lang.Math 类包含用于执行基本数学运算的方法，如初等指数、对数、平方根和三角函数。</a:t>
            </a:r>
            <a:endParaRPr sz="2800" dirty="0">
              <a:solidFill>
                <a:schemeClr val="tx1"/>
              </a:solidFill>
            </a:endParaRPr>
          </a:p>
          <a:p>
            <a:pPr marL="57150" lvl="0" indent="-170815">
              <a:buFont typeface="Arial" panose="020B0604020202020204" pitchFamily="34" charset="0"/>
              <a:buChar char="•"/>
            </a:pPr>
            <a:r>
              <a:rPr sz="2800" dirty="0">
                <a:solidFill>
                  <a:schemeClr val="tx1"/>
                </a:solidFill>
              </a:rPr>
              <a:t>类似这样的工具 类，其所有方法均为静态方法，并且不会创建对象，调用起来非常简单。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1</a:t>
            </a:r>
            <a:r>
              <a:rPr lang="zh-CN" altLang="en-US" sz="3200" dirty="0">
                <a:sym typeface="+mn-ea"/>
              </a:rPr>
              <a:t>）概念</a:t>
            </a:r>
            <a:endParaRPr lang="en-US" altLang="zh-CN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340485"/>
            <a:ext cx="7859395" cy="3684270"/>
          </a:xfrm>
        </p:spPr>
        <p:txBody>
          <a:bodyPr/>
          <a:lstStyle/>
          <a:p>
            <a:pPr marL="57150" lvl="0" algn="l">
              <a:buClrTx/>
              <a:buSzTx/>
            </a:pPr>
            <a:r>
              <a:rPr lang="zh-CN" sz="2800" dirty="0">
                <a:solidFill>
                  <a:schemeClr val="tx1"/>
                </a:solidFill>
              </a:rPr>
              <a:t>public static double abs(double a) ：返回 double 值的绝对值。</a:t>
            </a:r>
            <a:endParaRPr lang="zh-CN" sz="2800" dirty="0">
              <a:solidFill>
                <a:schemeClr val="tx1"/>
              </a:solidFill>
            </a:endParaRPr>
          </a:p>
          <a:p>
            <a:pPr marL="57150" lvl="0" indent="-170815">
              <a:buFont typeface="Arial" panose="020B0604020202020204" pitchFamily="34" charset="0"/>
              <a:buChar char="•"/>
            </a:pPr>
            <a:r>
              <a:rPr lang="zh-CN" sz="2800" dirty="0">
                <a:solidFill>
                  <a:schemeClr val="tx1"/>
                </a:solidFill>
              </a:rPr>
              <a:t>public static double ceil(double a) ：返回大于等于参数的最小的整数。</a:t>
            </a:r>
            <a:endParaRPr lang="zh-CN" sz="2800" dirty="0">
              <a:solidFill>
                <a:schemeClr val="tx1"/>
              </a:solidFill>
            </a:endParaRPr>
          </a:p>
          <a:p>
            <a:pPr marL="57150" lvl="0" indent="-170815">
              <a:buFont typeface="Arial" panose="020B0604020202020204" pitchFamily="34" charset="0"/>
              <a:buChar char="•"/>
            </a:pPr>
            <a:r>
              <a:rPr lang="zh-CN" sz="2800" dirty="0">
                <a:solidFill>
                  <a:schemeClr val="tx1"/>
                </a:solidFill>
              </a:rPr>
              <a:t>public static double floor(double a) ：返回小于等于参数最大的整数。</a:t>
            </a:r>
            <a:endParaRPr lang="zh-CN" sz="2800" dirty="0">
              <a:solidFill>
                <a:schemeClr val="tx1"/>
              </a:solidFill>
            </a:endParaRPr>
          </a:p>
          <a:p>
            <a:pPr marL="57150" lvl="0" indent="-170815">
              <a:buFont typeface="Arial" panose="020B0604020202020204" pitchFamily="34" charset="0"/>
              <a:buChar char="•"/>
            </a:pPr>
            <a:r>
              <a:rPr lang="zh-CN" sz="2800" dirty="0">
                <a:solidFill>
                  <a:schemeClr val="tx1"/>
                </a:solidFill>
              </a:rPr>
              <a:t>public static long round(double a) ：返回最接近参数的 long。(相当于四舍五入方法)</a:t>
            </a:r>
            <a:endParaRPr lang="zh-CN"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2</a:t>
            </a:r>
            <a:r>
              <a:rPr lang="zh-CN" altLang="en-US" sz="3200" dirty="0">
                <a:sym typeface="+mn-ea"/>
              </a:rPr>
              <a:t>）基本运算的方法</a:t>
            </a:r>
            <a:endParaRPr lang="zh-CN" altLang="en-US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6.5 String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lvl="1"/>
            <a:r>
              <a:rPr sz="2800" dirty="0">
                <a:solidFill>
                  <a:schemeClr val="tx1"/>
                </a:solidFill>
              </a:rPr>
              <a:t>java.lang.String 类代表字符串。</a:t>
            </a:r>
            <a:endParaRPr sz="2800" dirty="0">
              <a:solidFill>
                <a:schemeClr val="tx1"/>
              </a:solidFill>
            </a:endParaRPr>
          </a:p>
          <a:p>
            <a:pPr lvl="1"/>
            <a:r>
              <a:rPr sz="2800" dirty="0">
                <a:solidFill>
                  <a:schemeClr val="tx1"/>
                </a:solidFill>
              </a:rPr>
              <a:t>字符串是常量；它们的值在创建之后不能更改</a:t>
            </a:r>
            <a:endParaRPr sz="2800" dirty="0">
              <a:solidFill>
                <a:schemeClr val="tx1"/>
              </a:solidFill>
            </a:endParaRPr>
          </a:p>
          <a:p>
            <a:pPr lvl="1"/>
            <a:r>
              <a:rPr sz="2800" dirty="0">
                <a:solidFill>
                  <a:schemeClr val="tx1"/>
                </a:solidFill>
              </a:rPr>
              <a:t>Java程序中所有的字符串文字（例如 "abc" ）都可以被看作是实现此类的实 例。</a:t>
            </a:r>
            <a:endParaRPr sz="2800" dirty="0">
              <a:solidFill>
                <a:schemeClr val="tx1"/>
              </a:solidFill>
            </a:endParaRPr>
          </a:p>
          <a:p>
            <a:pPr lvl="1"/>
            <a:r>
              <a:rPr sz="2800" dirty="0">
                <a:solidFill>
                  <a:schemeClr val="tx1"/>
                </a:solidFill>
              </a:rPr>
              <a:t>类 String 中包括用于检查各个字符串的方法，</a:t>
            </a:r>
            <a:endParaRPr sz="2800" dirty="0">
              <a:solidFill>
                <a:schemeClr val="tx1"/>
              </a:solidFill>
            </a:endParaRPr>
          </a:p>
          <a:p>
            <a:pPr lvl="1"/>
            <a:r>
              <a:rPr sz="2800" dirty="0">
                <a:solidFill>
                  <a:schemeClr val="tx1"/>
                </a:solidFill>
              </a:rPr>
              <a:t>用于比较字符串，搜索字符串，提取子字符串</a:t>
            </a:r>
            <a:endParaRPr sz="2800" dirty="0">
              <a:solidFill>
                <a:schemeClr val="tx1"/>
              </a:solidFill>
            </a:endParaRPr>
          </a:p>
          <a:p>
            <a:pPr lvl="1"/>
            <a:r>
              <a:rPr sz="2800" dirty="0">
                <a:solidFill>
                  <a:schemeClr val="tx1"/>
                </a:solidFill>
              </a:rPr>
              <a:t>创建具有翻 译为大写或小写的所有字符的字符串的副本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1</a:t>
            </a:r>
            <a:r>
              <a:rPr lang="zh-CN" altLang="en-US" sz="3200" dirty="0">
                <a:sym typeface="+mn-ea"/>
              </a:rPr>
              <a:t>）概述</a:t>
            </a:r>
            <a:endParaRPr lang="en-US" altLang="zh-CN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lvl="1"/>
            <a:endParaRPr lang="zh-CN" altLang="en-US" sz="2800" dirty="0">
              <a:solidFill>
                <a:schemeClr val="tx1"/>
              </a:solidFill>
            </a:endParaRPr>
          </a:p>
          <a:p>
            <a:pPr marL="57150" lvl="0" indent="-170815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</a:rPr>
              <a:t>1. 字符串不变：字符串的值在创建后不能被更改。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marL="57150" lvl="0" indent="-170815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</a:rPr>
              <a:t>2. 因为String对象是不可变的，所以它们可以被共享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marL="57150" lvl="0" indent="-170815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</a:rPr>
              <a:t>3. "abc" 等效于 char[] data={ 'a' , 'b' , 'c' } 。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2</a:t>
            </a:r>
            <a:r>
              <a:rPr lang="zh-CN" altLang="en-US" sz="3200" dirty="0">
                <a:sym typeface="+mn-ea"/>
              </a:rPr>
              <a:t>）特点</a:t>
            </a:r>
            <a:endParaRPr lang="en-US" altLang="zh-CN" sz="3200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51660"/>
            <a:ext cx="9133205" cy="31508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4530" y="1772920"/>
            <a:ext cx="9972675" cy="3095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28675" y="1917065"/>
            <a:ext cx="10658475" cy="33020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460" y="908685"/>
            <a:ext cx="7859395" cy="3684270"/>
          </a:xfrm>
        </p:spPr>
        <p:txBody>
          <a:bodyPr/>
          <a:lstStyle/>
          <a:p>
            <a:pPr lvl="1"/>
            <a:endParaRPr sz="2800" dirty="0">
              <a:solidFill>
                <a:schemeClr val="tx1"/>
              </a:solidFill>
            </a:endParaRPr>
          </a:p>
          <a:p>
            <a:pPr marL="57150" lvl="0" indent="-170815">
              <a:buFont typeface="Arial" panose="020B0604020202020204" pitchFamily="34" charset="0"/>
              <a:buChar char="•"/>
            </a:pPr>
            <a:r>
              <a:rPr sz="2800" dirty="0">
                <a:solidFill>
                  <a:schemeClr val="tx1"/>
                </a:solidFill>
              </a:rPr>
              <a:t>查看类</a:t>
            </a:r>
            <a:endParaRPr sz="2800" dirty="0">
              <a:solidFill>
                <a:schemeClr val="tx1"/>
              </a:solidFill>
            </a:endParaRPr>
          </a:p>
          <a:p>
            <a:pPr lvl="1"/>
            <a:r>
              <a:rPr sz="2800" dirty="0">
                <a:solidFill>
                  <a:schemeClr val="tx1"/>
                </a:solidFill>
              </a:rPr>
              <a:t>java.lang.String ：此类不需要导入。</a:t>
            </a:r>
            <a:endParaRPr sz="2800" dirty="0">
              <a:solidFill>
                <a:schemeClr val="tx1"/>
              </a:solidFill>
            </a:endParaRPr>
          </a:p>
          <a:p>
            <a:pPr marL="57150" lvl="0" indent="-170815">
              <a:buFont typeface="Arial" panose="020B0604020202020204" pitchFamily="34" charset="0"/>
              <a:buChar char="•"/>
            </a:pPr>
            <a:r>
              <a:rPr sz="2800" dirty="0">
                <a:solidFill>
                  <a:schemeClr val="tx1"/>
                </a:solidFill>
              </a:rPr>
              <a:t> 查看构造方法</a:t>
            </a:r>
            <a:endParaRPr sz="2800" dirty="0">
              <a:solidFill>
                <a:schemeClr val="tx1"/>
              </a:solidFill>
            </a:endParaRPr>
          </a:p>
          <a:p>
            <a:pPr marL="514350" lvl="1" indent="-170815">
              <a:buFont typeface="Arial" panose="020B0604020202020204" pitchFamily="34" charset="0"/>
              <a:buChar char="•"/>
            </a:pPr>
            <a:r>
              <a:rPr sz="2400" dirty="0">
                <a:solidFill>
                  <a:schemeClr val="tx1"/>
                </a:solidFill>
              </a:rPr>
              <a:t> public String() ：初始化新创建的 String对象，以使其表示空字符序列。</a:t>
            </a:r>
            <a:endParaRPr sz="2400" dirty="0">
              <a:solidFill>
                <a:schemeClr val="tx1"/>
              </a:solidFill>
            </a:endParaRPr>
          </a:p>
          <a:p>
            <a:pPr marL="514350" lvl="1" indent="-170815">
              <a:buFont typeface="Arial" panose="020B0604020202020204" pitchFamily="34" charset="0"/>
              <a:buChar char="•"/>
            </a:pPr>
            <a:r>
              <a:rPr sz="2400" dirty="0">
                <a:solidFill>
                  <a:schemeClr val="tx1"/>
                </a:solidFill>
              </a:rPr>
              <a:t> public String(char[] value) ：通过当前参数中的字符数组来构造新的String。</a:t>
            </a:r>
            <a:endParaRPr sz="2400" dirty="0">
              <a:solidFill>
                <a:schemeClr val="tx1"/>
              </a:solidFill>
            </a:endParaRPr>
          </a:p>
          <a:p>
            <a:pPr marL="514350" lvl="1" indent="-170815">
              <a:buFont typeface="Arial" panose="020B0604020202020204" pitchFamily="34" charset="0"/>
              <a:buChar char="•"/>
            </a:pPr>
            <a:r>
              <a:rPr sz="2400" dirty="0">
                <a:solidFill>
                  <a:schemeClr val="tx1"/>
                </a:solidFill>
              </a:rPr>
              <a:t> public String(byte[] bytes) ：通过使用平台的默认字符集解码当前参数中的字节数组来构造新的 String。 构造举例，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3</a:t>
            </a:r>
            <a:r>
              <a:rPr lang="zh-CN" altLang="en-US" sz="3200" dirty="0">
                <a:sym typeface="+mn-ea"/>
              </a:rPr>
              <a:t>）使用步骤</a:t>
            </a:r>
            <a:endParaRPr lang="en-US" altLang="zh-CN" sz="3200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" y="1268730"/>
            <a:ext cx="8229600" cy="48577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lvl="1"/>
            <a:endParaRPr lang="zh-CN" altLang="en-US" sz="2800" dirty="0">
              <a:solidFill>
                <a:schemeClr val="tx1"/>
              </a:solidFill>
            </a:endParaRPr>
          </a:p>
          <a:p>
            <a:pPr marL="57150" lvl="0" indent="-170815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</a:rPr>
              <a:t>public boolean equals (Object anObject) ：将此字符串与指定对象进行比较。 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marL="57150" lvl="0" indent="-170815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</a:rPr>
              <a:t>public boolean equalsIgnoreCase (String anotherString) ：将此字符串与指定对象进行比较，忽略大小 写。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4</a:t>
            </a:r>
            <a:r>
              <a:rPr lang="zh-CN" altLang="en-US" sz="3200" dirty="0">
                <a:sym typeface="+mn-ea"/>
              </a:rPr>
              <a:t>）判断功能的方法</a:t>
            </a:r>
            <a:endParaRPr lang="en-US" altLang="zh-CN" sz="3200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20470" y="1557020"/>
            <a:ext cx="10364470" cy="428498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476885"/>
            <a:ext cx="7859395" cy="3684270"/>
          </a:xfrm>
        </p:spPr>
        <p:txBody>
          <a:bodyPr/>
          <a:lstStyle/>
          <a:p>
            <a:pPr lvl="1"/>
            <a:endParaRPr lang="zh-CN" altLang="en-US" sz="2400" dirty="0">
              <a:solidFill>
                <a:schemeClr val="tx1"/>
              </a:solidFill>
            </a:endParaRPr>
          </a:p>
          <a:p>
            <a:pPr marL="57150" lvl="0" indent="-170815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public int length () ：返回此字符串的长度。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57150" lvl="0" indent="-170815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public String concat (String str) ：将指定的字符串连接到该字符串的末尾。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57150" lvl="0" indent="-170815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 public char charAt (int index) ：返回指定索引处的 char值。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57150" lvl="0" indent="-170815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public int indexOf (String str) ：返回指定子字符串第一次出现在该字符串内的索引。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57150" lvl="0" indent="-170815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public String substring (int beginIndex) ：返回一个子字符串，从beginIndex开始截取字符串到字符 串结尾。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57150" lvl="0" indent="-170815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public String substring (int beginIndex, int endIndex) ：返回一个子字符串，从beginIndex到 endIndex截取字符串。含beginIndex，不含endIndex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9750" y="116840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5</a:t>
            </a:r>
            <a:r>
              <a:rPr lang="zh-CN" altLang="en-US" sz="3200" dirty="0">
                <a:sym typeface="+mn-ea"/>
              </a:rPr>
              <a:t>）获取功能的方法</a:t>
            </a:r>
            <a:endParaRPr lang="en-US" altLang="zh-CN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lvl="1"/>
            <a:endParaRPr lang="zh-CN" altLang="en-US" sz="2330" dirty="0">
              <a:solidFill>
                <a:schemeClr val="tx1"/>
              </a:solidFill>
            </a:endParaRPr>
          </a:p>
          <a:p>
            <a:pPr marL="57150" lvl="0" indent="-170815">
              <a:buFont typeface="Arial" panose="020B0604020202020204" pitchFamily="34" charset="0"/>
              <a:buChar char="•"/>
            </a:pPr>
            <a:r>
              <a:rPr lang="zh-CN" altLang="en-US" sz="2330" dirty="0">
                <a:solidFill>
                  <a:schemeClr val="tx1"/>
                </a:solidFill>
              </a:rPr>
              <a:t>public char[] toCharArray () ：将此字符串转换为新的字符数组。</a:t>
            </a:r>
            <a:endParaRPr lang="zh-CN" altLang="en-US" sz="2330" dirty="0">
              <a:solidFill>
                <a:schemeClr val="tx1"/>
              </a:solidFill>
            </a:endParaRPr>
          </a:p>
          <a:p>
            <a:pPr marL="57150" lvl="0" indent="-170815">
              <a:buFont typeface="Arial" panose="020B0604020202020204" pitchFamily="34" charset="0"/>
              <a:buChar char="•"/>
            </a:pPr>
            <a:r>
              <a:rPr lang="zh-CN" altLang="en-US" sz="2330" dirty="0">
                <a:solidFill>
                  <a:schemeClr val="tx1"/>
                </a:solidFill>
              </a:rPr>
              <a:t> public byte[] getBytes () ：使用平台的默认字符集将该 String编码转换为新的字节数组。 </a:t>
            </a:r>
            <a:endParaRPr lang="zh-CN" altLang="en-US" sz="2330" dirty="0">
              <a:solidFill>
                <a:schemeClr val="tx1"/>
              </a:solidFill>
            </a:endParaRPr>
          </a:p>
          <a:p>
            <a:pPr marL="57150" lvl="0" indent="-170815">
              <a:buFont typeface="Arial" panose="020B0604020202020204" pitchFamily="34" charset="0"/>
              <a:buChar char="•"/>
            </a:pPr>
            <a:r>
              <a:rPr lang="zh-CN" altLang="en-US" sz="2330" dirty="0">
                <a:solidFill>
                  <a:schemeClr val="tx1"/>
                </a:solidFill>
              </a:rPr>
              <a:t>public String replace (CharSequence target, CharSequence replacement) ：将与target匹配的字符串使 用replacement字符串替换。</a:t>
            </a:r>
            <a:endParaRPr lang="zh-CN" altLang="en-US" sz="233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6</a:t>
            </a:r>
            <a:r>
              <a:rPr lang="zh-CN" altLang="en-US" sz="3200" dirty="0">
                <a:sym typeface="+mn-ea"/>
              </a:rPr>
              <a:t>）转换功能的方法</a:t>
            </a:r>
            <a:endParaRPr lang="zh-CN" altLang="en-US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2525</Words>
  <Application>WPS 演示</Application>
  <PresentationFormat>全屏显示(4:3)</PresentationFormat>
  <Paragraphs>142</Paragraphs>
  <Slides>23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黑体</vt:lpstr>
      <vt:lpstr>Calibri</vt:lpstr>
      <vt:lpstr>Cordia New</vt:lpstr>
      <vt:lpstr>楷体</vt:lpstr>
      <vt:lpstr>Tahoma</vt:lpstr>
      <vt:lpstr>Times New Roman</vt:lpstr>
      <vt:lpstr>Calibri Light</vt:lpstr>
      <vt:lpstr>微软雅黑</vt:lpstr>
      <vt:lpstr>Arial Unicode MS</vt:lpstr>
      <vt:lpstr>1_Office 主题</vt:lpstr>
      <vt:lpstr>06 内部类</vt:lpstr>
      <vt:lpstr>本章目标</vt:lpstr>
      <vt:lpstr>6.5 String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6.9 Arrays类  </vt:lpstr>
      <vt:lpstr>PowerPoint 演示文稿</vt:lpstr>
      <vt:lpstr>PowerPoint 演示文稿</vt:lpstr>
      <vt:lpstr>6.6 StringBuffer  </vt:lpstr>
      <vt:lpstr>PowerPoint 演示文稿</vt:lpstr>
      <vt:lpstr>PowerPoint 演示文稿</vt:lpstr>
      <vt:lpstr>6.7 StringBuilder  </vt:lpstr>
      <vt:lpstr>PowerPoint 演示文稿</vt:lpstr>
      <vt:lpstr>PowerPoint 演示文稿</vt:lpstr>
      <vt:lpstr>6.8 Math类 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天边的雨</cp:lastModifiedBy>
  <cp:revision>1052</cp:revision>
  <dcterms:created xsi:type="dcterms:W3CDTF">2006-03-08T06:55:00Z</dcterms:created>
  <dcterms:modified xsi:type="dcterms:W3CDTF">2021-06-02T05:14:02Z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