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256" r:id="rId3"/>
    <p:sldId id="650" r:id="rId4"/>
    <p:sldId id="1083" r:id="rId6"/>
    <p:sldId id="1084" r:id="rId7"/>
    <p:sldId id="1085" r:id="rId8"/>
    <p:sldId id="1124" r:id="rId9"/>
    <p:sldId id="1125" r:id="rId10"/>
    <p:sldId id="1127" r:id="rId11"/>
    <p:sldId id="1126" r:id="rId12"/>
    <p:sldId id="1128" r:id="rId13"/>
    <p:sldId id="1129" r:id="rId14"/>
    <p:sldId id="1130" r:id="rId15"/>
    <p:sldId id="1131" r:id="rId16"/>
    <p:sldId id="1132" r:id="rId17"/>
    <p:sldId id="1086" r:id="rId18"/>
    <p:sldId id="1087" r:id="rId19"/>
    <p:sldId id="1088" r:id="rId20"/>
    <p:sldId id="1089" r:id="rId21"/>
    <p:sldId id="1090" r:id="rId22"/>
    <p:sldId id="1091" r:id="rId23"/>
    <p:sldId id="1092" r:id="rId24"/>
    <p:sldId id="1093" r:id="rId25"/>
    <p:sldId id="516" r:id="rId2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" initials="f" lastIdx="1" clrIdx="0"/>
  <p:cmAuthor id="0" name="can how" initials="ch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15" autoAdjust="0"/>
    <p:restoredTop sz="87106" autoAdjust="0"/>
  </p:normalViewPr>
  <p:slideViewPr>
    <p:cSldViewPr>
      <p:cViewPr>
        <p:scale>
          <a:sx n="80" d="100"/>
          <a:sy n="80" d="100"/>
        </p:scale>
        <p:origin x="-1266" y="-78"/>
      </p:cViewPr>
      <p:guideLst>
        <p:guide orient="horz" pos="2186"/>
        <p:guide orient="horz" pos="3041"/>
        <p:guide pos="2997"/>
      </p:guideLst>
    </p:cSldViewPr>
  </p:slideViewPr>
  <p:outlineViewPr>
    <p:cViewPr>
      <p:scale>
        <a:sx n="33" d="100"/>
        <a:sy n="33" d="100"/>
      </p:scale>
      <p:origin x="0" y="11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915"/>
        <p:guide pos="22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E48AF7-2972-41C6-95DF-B69C90023D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75" y="3175"/>
            <a:ext cx="9101138" cy="2693988"/>
          </a:xfrm>
          <a:prstGeom prst="rect">
            <a:avLst/>
          </a:prstGeom>
          <a:solidFill>
            <a:srgbClr val="191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782638" y="2005013"/>
            <a:ext cx="1068388" cy="1030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057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2093913"/>
            <a:ext cx="7620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文本框 10"/>
          <p:cNvSpPr txBox="1"/>
          <p:nvPr/>
        </p:nvSpPr>
        <p:spPr>
          <a:xfrm>
            <a:off x="3355975" y="2847975"/>
            <a:ext cx="2759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800" dirty="0">
                <a:solidFill>
                  <a:srgbClr val="59595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主讲人：杨帆</a:t>
            </a:r>
            <a:endParaRPr lang="zh-CN" altLang="en-US" sz="2800" dirty="0">
              <a:solidFill>
                <a:srgbClr val="59595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3050" y="1102995"/>
            <a:ext cx="6675120" cy="1595120"/>
          </a:xfrm>
        </p:spPr>
        <p:txBody>
          <a:bodyPr anchor="b"/>
          <a:lstStyle>
            <a:lvl1pPr algn="ctr">
              <a:lnSpc>
                <a:spcPct val="0"/>
              </a:lnSpc>
              <a:defRPr sz="4000" b="1">
                <a:solidFill>
                  <a:srgbClr val="C00000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8125" y="250825"/>
            <a:ext cx="8528685" cy="563308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49555"/>
            <a:ext cx="8554720" cy="11398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4457700" cy="42481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885690" y="1600200"/>
            <a:ext cx="3897630" cy="4248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37715" y="2345055"/>
            <a:ext cx="5068570" cy="14325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 fontAlgn="base"/>
            <a:r>
              <a:rPr lang="zh-CN" altLang="en-US" sz="8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Cordia New" panose="020B0304020202020204" charset="0"/>
                <a:ea typeface="楷体" panose="02010609060101010101" charset="-122"/>
                <a:cs typeface="+mn-ea"/>
              </a:rPr>
              <a:t>传承学习</a:t>
            </a:r>
            <a:endParaRPr lang="zh-CN" altLang="en-US" sz="8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Cordia New" panose="020B0304020202020204" charset="0"/>
              <a:ea typeface="楷体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835"/>
            <a:ext cx="8281035" cy="110871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90" y="1441450"/>
            <a:ext cx="8281035" cy="44748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316865"/>
            <a:ext cx="8159115" cy="4244340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8480" y="4777105"/>
            <a:ext cx="8159115" cy="11029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275" y="327025"/>
            <a:ext cx="8220710" cy="140398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917065"/>
            <a:ext cx="3968115" cy="398653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2043430"/>
            <a:ext cx="3908425" cy="386016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970" y="236220"/>
            <a:ext cx="8547735" cy="132588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970" y="1694815"/>
            <a:ext cx="4186555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7970" y="2942590"/>
            <a:ext cx="4185920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08525" y="1694815"/>
            <a:ext cx="4107180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7890" y="2942590"/>
            <a:ext cx="4107815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180" y="96520"/>
            <a:ext cx="8356600" cy="103124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9855" y="121285"/>
            <a:ext cx="8356600" cy="906780"/>
          </a:xfrm>
        </p:spPr>
        <p:txBody>
          <a:bodyPr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370" y="352425"/>
            <a:ext cx="339534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95445" y="353060"/>
            <a:ext cx="4678680" cy="546989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0370" y="2282825"/>
            <a:ext cx="3395345" cy="3540125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59320" y="365125"/>
            <a:ext cx="1548130" cy="544004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365125"/>
            <a:ext cx="6539230" cy="544004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25450" y="365125"/>
            <a:ext cx="8291513" cy="1403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25450" y="1825625"/>
            <a:ext cx="8291513" cy="40370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indent="-228600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indent="-228600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indent="-228600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indent="-228600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587" y="6226175"/>
            <a:ext cx="9178925" cy="625475"/>
          </a:xfrm>
          <a:prstGeom prst="rect">
            <a:avLst/>
          </a:prstGeom>
          <a:solidFill>
            <a:srgbClr val="161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00" strike="noStrike" noProof="1"/>
          </a:p>
        </p:txBody>
      </p:sp>
      <p:cxnSp>
        <p:nvCxnSpPr>
          <p:cNvPr id="8" name="直接连接符 7"/>
          <p:cNvCxnSpPr/>
          <p:nvPr/>
        </p:nvCxnSpPr>
        <p:spPr>
          <a:xfrm>
            <a:off x="-23812" y="6129338"/>
            <a:ext cx="9167813" cy="0"/>
          </a:xfrm>
          <a:prstGeom prst="line">
            <a:avLst/>
          </a:prstGeom>
          <a:ln>
            <a:solidFill>
              <a:srgbClr val="1619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文本框 8"/>
          <p:cNvSpPr txBox="1"/>
          <p:nvPr/>
        </p:nvSpPr>
        <p:spPr>
          <a:xfrm>
            <a:off x="708025" y="6370638"/>
            <a:ext cx="1190625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传习教育</a:t>
            </a:r>
            <a:endParaRPr lang="zh-CN" altLang="en-US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034" name="图片 9" descr="无描边log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838" y="6356350"/>
            <a:ext cx="404812" cy="39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文本框 10"/>
          <p:cNvSpPr txBox="1"/>
          <p:nvPr/>
        </p:nvSpPr>
        <p:spPr>
          <a:xfrm>
            <a:off x="1751965" y="6386830"/>
            <a:ext cx="72764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我们的联系方式：0791-83893251 地址：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南昌市红谷滩区绿地外滩公馆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19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栋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401</a:t>
            </a:r>
            <a:endParaRPr lang="zh-CN" altLang="en-US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06 </a:t>
            </a:r>
            <a:r>
              <a:rPr lang="zh-CN" altLang="en-US">
                <a:solidFill>
                  <a:schemeClr val="bg1"/>
                </a:solidFill>
              </a:rPr>
              <a:t>内部类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340485"/>
            <a:ext cx="7859395" cy="3684270"/>
          </a:xfrm>
        </p:spPr>
        <p:txBody>
          <a:bodyPr/>
          <a:lstStyle/>
          <a:p>
            <a:pPr marL="57150" lvl="0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`java.util.Calendar`是日历类，在Date后出现，替换掉了许多Date的方法。该类将所有可能用到的时间信息封装为静态成员变量，方便获取。日历类就是方便获取各个时间属性的。</a:t>
            </a:r>
            <a:endParaRPr lang="zh-CN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）Calendar概述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340485"/>
            <a:ext cx="7859395" cy="3684270"/>
          </a:xfrm>
        </p:spPr>
        <p:txBody>
          <a:bodyPr/>
          <a:lstStyle/>
          <a:p>
            <a:pPr marL="57150" lvl="0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`public static Calendar getInstance()`：使用默认时区和语言环境获得一个日历。</a:t>
            </a:r>
            <a:endParaRPr lang="zh-CN" sz="2800" dirty="0">
              <a:solidFill>
                <a:schemeClr val="tx1"/>
              </a:solidFill>
            </a:endParaRPr>
          </a:p>
          <a:p>
            <a:pPr marL="57150" lvl="0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 `public int get(int field)`：返回给定日历字段的值。</a:t>
            </a:r>
            <a:endParaRPr lang="zh-CN" sz="2800" dirty="0">
              <a:solidFill>
                <a:schemeClr val="tx1"/>
              </a:solidFill>
            </a:endParaRPr>
          </a:p>
          <a:p>
            <a:pPr marL="57150" lvl="0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 `public void set(int field, int value)`：将给定的日历字段设置为给定值。</a:t>
            </a:r>
            <a:endParaRPr lang="zh-CN" sz="2800" dirty="0">
              <a:solidFill>
                <a:schemeClr val="tx1"/>
              </a:solidFill>
            </a:endParaRPr>
          </a:p>
          <a:p>
            <a:pPr marL="57150" lvl="0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`public abstract void add(int field, int amount)`：根据日历的规则，为给定的日历字段添加或减去指定的时间量。</a:t>
            </a:r>
            <a:endParaRPr lang="zh-CN" sz="2800" dirty="0">
              <a:solidFill>
                <a:schemeClr val="tx1"/>
              </a:solidFill>
            </a:endParaRPr>
          </a:p>
          <a:p>
            <a:pPr marL="57150" lvl="0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`public Date getTime()`：返回一个表示此Calendar时间值（从历元到现在的毫秒偏移量）的Date对象。</a:t>
            </a:r>
            <a:endParaRPr lang="zh-CN" sz="2800" dirty="0">
              <a:solidFill>
                <a:schemeClr val="tx1"/>
              </a:solidFill>
            </a:endParaRPr>
          </a:p>
          <a:p>
            <a:pPr marL="57150" lvl="0" algn="l">
              <a:buClrTx/>
              <a:buSzTx/>
            </a:pPr>
            <a:endParaRPr lang="zh-CN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）Calendar方法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6.12 Object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sz="2800" dirty="0">
                <a:solidFill>
                  <a:schemeClr val="tx1"/>
                </a:solidFill>
              </a:rPr>
              <a:t>`java.lang.Object`类是Java语言中的根类，即所有类的父类。它中描述的所有方法子类都可以使用。在对象实例化的时候，最终找的父类就是Object。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如果一个类没有特别指定父类</a:t>
            </a:r>
            <a:r>
              <a:rPr lang="zh-CN" sz="2800" dirty="0">
                <a:solidFill>
                  <a:schemeClr val="tx1"/>
                </a:solidFill>
              </a:rPr>
              <a:t>，</a:t>
            </a:r>
            <a:r>
              <a:rPr sz="2800" dirty="0">
                <a:solidFill>
                  <a:schemeClr val="tx1"/>
                </a:solidFill>
              </a:rPr>
              <a:t>那么默认则继承自Object类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）概述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sz="2800" dirty="0">
                <a:solidFill>
                  <a:schemeClr val="tx1"/>
                </a:solidFill>
              </a:rPr>
              <a:t>`public String toString()`：返回该对象的字符串表示。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* `public boolean equals(Object obj)`：指示其他某个对象是否与此对象“相等”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public String toString()`：返回该对象的字符串表示。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`public boolean equals(Object obj)`：指示其他某个对象是否与此对象“相等”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）成员方法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5.10 ArrayList类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lang="zh-CN" sz="2800" dirty="0">
                <a:solidFill>
                  <a:schemeClr val="tx1"/>
                </a:solidFill>
              </a:rPr>
              <a:t>使用数组保存三个学生信息</a:t>
            </a:r>
            <a:endParaRPr lang="zh-CN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）引入</a:t>
            </a:r>
            <a:endParaRPr 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marL="343535" lvl="1" indent="0">
              <a:buNone/>
            </a:pPr>
            <a:endParaRPr lang="zh-CN"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sz="2800" dirty="0">
                <a:solidFill>
                  <a:schemeClr val="tx1"/>
                </a:solidFill>
              </a:rPr>
              <a:t>java.util.ArrayList 是大小可变的数组的实现，存储在内的数据称为元素。</a:t>
            </a:r>
            <a:endParaRPr lang="zh-CN"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sz="2800" dirty="0">
                <a:solidFill>
                  <a:schemeClr val="tx1"/>
                </a:solidFill>
              </a:rPr>
              <a:t>此类提供一些方法来操作内部存储 的元素。 </a:t>
            </a:r>
            <a:endParaRPr lang="zh-CN"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sz="2800" dirty="0">
                <a:solidFill>
                  <a:schemeClr val="tx1"/>
                </a:solidFill>
              </a:rPr>
              <a:t>ArrayList 中可不断添加元素，其大小也自动增长。</a:t>
            </a:r>
            <a:endParaRPr lang="zh-CN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895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）定义</a:t>
            </a:r>
            <a:endParaRPr 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908685"/>
            <a:ext cx="8022590" cy="5941695"/>
          </a:xfrm>
        </p:spPr>
        <p:txBody>
          <a:bodyPr/>
          <a:lstStyle/>
          <a:p>
            <a:pPr marL="343535" lvl="1" indent="0">
              <a:buNone/>
            </a:pPr>
            <a:endParaRPr 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sz="2400" dirty="0">
                <a:solidFill>
                  <a:schemeClr val="tx1"/>
                </a:solidFill>
              </a:rPr>
              <a:t>查看类</a:t>
            </a:r>
            <a:endParaRPr lang="zh-CN" sz="2400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sz="2400" dirty="0">
                <a:solidFill>
                  <a:schemeClr val="tx1"/>
                </a:solidFill>
              </a:rPr>
              <a:t>java.util.ArrayList &lt;E&gt; ：该类需要 import导入使后使用。</a:t>
            </a:r>
            <a:endParaRPr 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sz="2400" dirty="0">
                <a:solidFill>
                  <a:schemeClr val="tx1"/>
                </a:solidFill>
              </a:rPr>
              <a:t>&lt;E&gt; ，表示一种指定的数据类型，叫做泛型。 E ，取自Element（元素）的首字母。在出现 E 的地方，我们使 用一种引用数据类型将其替换即可，表示我们将存储哪种引用类型的元素。</a:t>
            </a:r>
            <a:endParaRPr 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sz="2400" dirty="0">
                <a:solidFill>
                  <a:schemeClr val="tx1"/>
                </a:solidFill>
              </a:rPr>
              <a:t>查看构造方法 </a:t>
            </a:r>
            <a:endParaRPr 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sz="2400" dirty="0">
                <a:solidFill>
                  <a:schemeClr val="tx1"/>
                </a:solidFill>
              </a:rPr>
              <a:t>public ArrayList() ：构造一个内容为空的集合。</a:t>
            </a:r>
            <a:endParaRPr 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sz="2400" dirty="0">
                <a:solidFill>
                  <a:schemeClr val="tx1"/>
                </a:solidFill>
              </a:rPr>
              <a:t> 基本格式: ArrayList&lt;String&gt; list = new ArrayList&lt;String&gt;();</a:t>
            </a:r>
            <a:endParaRPr 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sz="2400" dirty="0">
                <a:solidFill>
                  <a:schemeClr val="tx1"/>
                </a:solidFill>
              </a:rPr>
              <a:t>在JDK 7后,右侧泛型的尖括号之内可以留空，但是&lt;&gt;仍然要写。简化格式： ArrayList&lt;String&gt; list = new ArrayList&lt;&gt;();</a:t>
            </a:r>
            <a:endParaRPr lang="zh-CN" sz="24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895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）ArrayList使用步骤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908685"/>
            <a:ext cx="8022590" cy="5941695"/>
          </a:xfrm>
        </p:spPr>
        <p:txBody>
          <a:bodyPr/>
          <a:lstStyle/>
          <a:p>
            <a:pPr marL="343535" lvl="1" indent="0">
              <a:buNone/>
            </a:pPr>
            <a:endParaRPr 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sz="2400" dirty="0">
                <a:solidFill>
                  <a:schemeClr val="tx1"/>
                </a:solidFill>
              </a:rPr>
              <a:t>查看成员方法 </a:t>
            </a:r>
            <a:endParaRPr 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sz="2400" dirty="0">
                <a:solidFill>
                  <a:schemeClr val="tx1"/>
                </a:solidFill>
              </a:rPr>
              <a:t>public boolean add(E e) ： 将指定的元素添加到此集合的尾部。 参数 E e ，在构造ArrayList对象时， &lt;E&gt; 指定了什么数据类型，那么 add(E e) 方法中，只能添加什么数据 类型的对象。</a:t>
            </a:r>
            <a:endParaRPr lang="zh-CN" sz="24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895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</a:t>
            </a:r>
            <a:r>
              <a:rPr lang="en-US" altLang="zh-CN" sz="3200" dirty="0">
                <a:sym typeface="+mn-ea"/>
              </a:rPr>
              <a:t> </a:t>
            </a:r>
            <a:r>
              <a:rPr lang="zh-CN" altLang="en-US" sz="3200" dirty="0">
                <a:sym typeface="+mn-ea"/>
              </a:rPr>
              <a:t>使用步骤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675120" y="285750"/>
            <a:ext cx="228981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51460" y="809308"/>
            <a:ext cx="7645400" cy="5143500"/>
          </a:xfrm>
        </p:spPr>
        <p:txBody>
          <a:bodyPr/>
          <a:lstStyle/>
          <a:p>
            <a:pPr>
              <a:defRPr/>
            </a:pPr>
            <a:r>
              <a:rPr dirty="0" smtClean="0">
                <a:sym typeface="+mn-ea"/>
              </a:rPr>
              <a:t>能够使用System类的数组复制方法</a:t>
            </a:r>
            <a:endParaRPr dirty="0" smtClean="0"/>
          </a:p>
          <a:p>
            <a:pPr>
              <a:defRPr/>
            </a:pPr>
            <a:r>
              <a:rPr dirty="0" smtClean="0">
                <a:sym typeface="+mn-ea"/>
              </a:rPr>
              <a:t>能够使用System类获取当前毫秒时刻值</a:t>
            </a:r>
            <a:endParaRPr dirty="0" smtClean="0">
              <a:sym typeface="+mn-ea"/>
            </a:endParaRPr>
          </a:p>
          <a:p>
            <a:pPr>
              <a:defRPr/>
            </a:pPr>
            <a:r>
              <a:rPr dirty="0" smtClean="0">
                <a:sym typeface="+mn-ea"/>
              </a:rPr>
              <a:t>能够使用日期类输出当前日期</a:t>
            </a:r>
            <a:endParaRPr dirty="0" smtClean="0"/>
          </a:p>
          <a:p>
            <a:pPr>
              <a:defRPr/>
            </a:pPr>
            <a:r>
              <a:rPr dirty="0" smtClean="0">
                <a:sym typeface="+mn-ea"/>
              </a:rPr>
              <a:t>能够使用将日期格式化为字符串的方法</a:t>
            </a:r>
            <a:endParaRPr dirty="0" smtClean="0"/>
          </a:p>
          <a:p>
            <a:pPr>
              <a:defRPr/>
            </a:pPr>
            <a:r>
              <a:rPr dirty="0" smtClean="0">
                <a:sym typeface="+mn-ea"/>
              </a:rPr>
              <a:t>能够使用将字符串转换成日期的方法</a:t>
            </a:r>
            <a:endParaRPr dirty="0" smtClean="0"/>
          </a:p>
          <a:p>
            <a:pPr>
              <a:defRPr/>
            </a:pPr>
            <a:r>
              <a:rPr dirty="0" smtClean="0"/>
              <a:t>能够说出Object类的特点</a:t>
            </a:r>
            <a:endParaRPr dirty="0" smtClean="0"/>
          </a:p>
          <a:p>
            <a:pPr>
              <a:defRPr/>
            </a:pPr>
            <a:r>
              <a:rPr dirty="0" smtClean="0"/>
              <a:t>能够重写Object类的toString方法</a:t>
            </a:r>
            <a:endParaRPr dirty="0" smtClean="0"/>
          </a:p>
          <a:p>
            <a:pPr>
              <a:defRPr/>
            </a:pPr>
            <a:r>
              <a:rPr dirty="0" smtClean="0"/>
              <a:t>能够重写Object类的equals方法</a:t>
            </a:r>
            <a:endParaRPr dirty="0" smtClean="0"/>
          </a:p>
          <a:p>
            <a:pPr>
              <a:defRPr/>
            </a:pPr>
            <a:r>
              <a:rPr dirty="0" smtClean="0">
                <a:sym typeface="+mn-ea"/>
              </a:rPr>
              <a:t>能够使用</a:t>
            </a:r>
            <a:r>
              <a:rPr lang="en-US" dirty="0" smtClean="0">
                <a:sym typeface="+mn-ea"/>
              </a:rPr>
              <a:t>arraylist</a:t>
            </a:r>
            <a:r>
              <a:rPr lang="zh-CN" altLang="en-US" dirty="0" smtClean="0">
                <a:sym typeface="+mn-ea"/>
              </a:rPr>
              <a:t>类操作数据</a:t>
            </a:r>
            <a:endParaRPr dirty="0" smtClean="0"/>
          </a:p>
          <a:p>
            <a:pPr>
              <a:defRPr/>
            </a:pPr>
            <a:endParaRPr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908685"/>
            <a:ext cx="8022590" cy="5941695"/>
          </a:xfrm>
        </p:spPr>
        <p:txBody>
          <a:bodyPr/>
          <a:lstStyle/>
          <a:p>
            <a:pPr marL="343535" lvl="1" indent="0">
              <a:buNone/>
            </a:pPr>
            <a:endParaRPr 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sz="2400" dirty="0">
                <a:solidFill>
                  <a:schemeClr val="tx1"/>
                </a:solidFill>
              </a:rPr>
              <a:t>对于元素的操作,基本体现在——增、删、查。常用的方法有： </a:t>
            </a:r>
            <a:endParaRPr 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sz="2400" dirty="0">
                <a:solidFill>
                  <a:schemeClr val="tx1"/>
                </a:solidFill>
              </a:rPr>
              <a:t>public boolean add(E e) ：将指定的元素添加到此集合的尾部。 </a:t>
            </a:r>
            <a:endParaRPr 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sz="2400" dirty="0">
                <a:solidFill>
                  <a:schemeClr val="tx1"/>
                </a:solidFill>
              </a:rPr>
              <a:t>public E remove(int index) ：移除此集合中指定位置上的元素。返回被删除的元素。</a:t>
            </a:r>
            <a:endParaRPr 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sz="2400" dirty="0">
                <a:solidFill>
                  <a:schemeClr val="tx1"/>
                </a:solidFill>
              </a:rPr>
              <a:t> public E get(int index) ：返回此集合中指定位置上的元素。返回获取的元素。 </a:t>
            </a:r>
            <a:endParaRPr 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sz="2400" dirty="0">
                <a:solidFill>
                  <a:schemeClr val="tx1"/>
                </a:solidFill>
              </a:rPr>
              <a:t>public int size() ：返回此集合中的元素数。遍历集合时，可以控制索引范围，防止越界。</a:t>
            </a:r>
            <a:endParaRPr lang="zh-CN" sz="24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895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）常用方法和遍历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60" y="457835"/>
            <a:ext cx="8022590" cy="5941695"/>
          </a:xfrm>
        </p:spPr>
        <p:txBody>
          <a:bodyPr/>
          <a:lstStyle/>
          <a:p>
            <a:pPr marL="343535" lvl="1" indent="0">
              <a:buNone/>
            </a:pPr>
            <a:endParaRPr 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sz="2400" dirty="0">
                <a:solidFill>
                  <a:schemeClr val="tx1"/>
                </a:solidFill>
              </a:rPr>
              <a:t>ArrayList对象不能存储基本类型，只能存储引用类型的数据。类似 &lt;int&gt; 不能写，但是存储基本数据类型对应的 包装类型是可以的。所以，想要存储基本类型数据， &lt;&gt; 中的数据类型，必须转换后才能编写，转换写法如下：</a:t>
            </a:r>
            <a:endParaRPr lang="zh-CN" sz="24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750" y="18859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）存储基本数据类型</a:t>
            </a:r>
            <a:endParaRPr lang="zh-CN" altLang="en-US" sz="32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277110"/>
            <a:ext cx="8067675" cy="37052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60" y="457835"/>
            <a:ext cx="8022590" cy="5941695"/>
          </a:xfrm>
        </p:spPr>
        <p:txBody>
          <a:bodyPr/>
          <a:lstStyle/>
          <a:p>
            <a:pPr marL="343535" lvl="1" indent="0">
              <a:buNone/>
            </a:pPr>
            <a:endParaRPr 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sz="2400" dirty="0">
                <a:solidFill>
                  <a:schemeClr val="tx1"/>
                </a:solidFill>
              </a:rPr>
              <a:t>数值添加到集合</a:t>
            </a:r>
            <a:endParaRPr 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生成6个1~33之间的随机整数,添加到集合,并遍历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对象添加到集合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自定义4个学生对象,添加到集合,并遍历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打印集合方法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定义以指定格式打印集合的方法(ArrayList类型作为参数)，使用{}扩起集合，使用@分隔每个元素。格式参照 {元素 @元素@元素}</a:t>
            </a:r>
            <a:r>
              <a:rPr lang="en-US" altLang="zh-CN" sz="2055" dirty="0">
                <a:solidFill>
                  <a:schemeClr val="tx1"/>
                </a:solidFill>
              </a:rPr>
              <a:t>。</a:t>
            </a:r>
            <a:endParaRPr lang="en-US" altLang="zh-CN" sz="2055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获取集合方法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lvl="1" algn="l"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定义获取所有偶数元素集合的方法(ArrayList类型作为返回值)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lvl="0" indent="0" algn="l">
              <a:buClrTx/>
              <a:buSzTx/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750" y="18859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6</a:t>
            </a:r>
            <a:r>
              <a:rPr lang="zh-CN" altLang="en-US" sz="3200" dirty="0">
                <a:sym typeface="+mn-ea"/>
              </a:rPr>
              <a:t>）ArrayList的操作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6.10 System类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sz="2800" dirty="0">
                <a:solidFill>
                  <a:schemeClr val="tx1"/>
                </a:solidFill>
              </a:rPr>
              <a:t>java.lang.System类中提供了大量的静态方法，可以获取与系统相关的信息或系统级操作，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在System类的API文档中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）概念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340485"/>
            <a:ext cx="7859395" cy="3684270"/>
          </a:xfrm>
        </p:spPr>
        <p:txBody>
          <a:bodyPr/>
          <a:lstStyle/>
          <a:p>
            <a:pPr marL="57150" lvl="0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public static long currentTimeMillis()：返回以毫秒为单位的当前时间。</a:t>
            </a:r>
            <a:endParaRPr lang="zh-CN" sz="2800" dirty="0">
              <a:solidFill>
                <a:schemeClr val="tx1"/>
              </a:solidFill>
            </a:endParaRPr>
          </a:p>
          <a:p>
            <a:pPr marL="57150" lvl="0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public static void arraycopy(Object src, int srcPos, Object dest, int destPos, int length)：将数组中指定的数据拷贝到另一个数组中。</a:t>
            </a:r>
            <a:endParaRPr lang="zh-CN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）基本的方法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6.11 日期时间类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sz="2800" dirty="0">
                <a:solidFill>
                  <a:schemeClr val="tx1"/>
                </a:solidFill>
              </a:rPr>
              <a:t>` java.util.Date`类 表示特定的瞬间，精确到毫秒。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继续查阅Date类的描述，发现Date拥有多个构造函数，只是部分已经过时，但是其中有未过时的构造函数可以把毫秒值转成日期对象。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</a:t>
            </a:r>
            <a:r>
              <a:rPr lang="en-US" altLang="zh-CN" sz="3200" dirty="0">
                <a:sym typeface="+mn-ea"/>
              </a:rPr>
              <a:t>data </a:t>
            </a:r>
            <a:r>
              <a:rPr lang="zh-CN" altLang="en-US" sz="3200" dirty="0">
                <a:sym typeface="+mn-ea"/>
              </a:rPr>
              <a:t>概述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sz="2800" dirty="0">
                <a:solidFill>
                  <a:schemeClr val="tx1"/>
                </a:solidFill>
              </a:rPr>
              <a:t>- `public Date()`：分配Date对象并初始化此对象，以表示分配它的时间（精确到毫秒）。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- `public Date(long date)`：分配Date对象并初始化此对象，以表示自从标准基准时间（称为“历元（epoch）”，即1970年1月1日00:00:00 GMT）以来的指定毫秒数。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</a:t>
            </a:r>
            <a:r>
              <a:rPr lang="en-US" altLang="zh-CN" sz="3200" dirty="0">
                <a:sym typeface="+mn-ea"/>
              </a:rPr>
              <a:t>data </a:t>
            </a:r>
            <a:r>
              <a:rPr lang="zh-CN" altLang="en-US" sz="3200" dirty="0">
                <a:sym typeface="+mn-ea"/>
              </a:rPr>
              <a:t>概述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340485"/>
            <a:ext cx="7859395" cy="3684270"/>
          </a:xfrm>
        </p:spPr>
        <p:txBody>
          <a:bodyPr/>
          <a:lstStyle/>
          <a:p>
            <a:pPr marL="57150" lvl="0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`java.text.DateFormat` 是日期/时间格式化子类的抽象类，我们通过这个类可以帮我们完成日期和文本之间的转换,也就是可以在Date对象与String对象之间进行来回转换</a:t>
            </a:r>
            <a:endParaRPr lang="zh-CN" sz="2800" dirty="0">
              <a:solidFill>
                <a:schemeClr val="tx1"/>
              </a:solidFill>
            </a:endParaRPr>
          </a:p>
          <a:p>
            <a:pPr marL="514350" lvl="1" algn="l">
              <a:buClrTx/>
              <a:buSzTx/>
            </a:pPr>
            <a:r>
              <a:rPr lang="zh-CN" sz="2400" dirty="0">
                <a:solidFill>
                  <a:schemeClr val="tx1"/>
                </a:solidFill>
              </a:rPr>
              <a:t>格式化：按照指定的格式，从Date对象转换为String对象。</a:t>
            </a:r>
            <a:endParaRPr lang="zh-CN" sz="2400" dirty="0">
              <a:solidFill>
                <a:schemeClr val="tx1"/>
              </a:solidFill>
            </a:endParaRPr>
          </a:p>
          <a:p>
            <a:pPr marL="514350" lvl="1" algn="l">
              <a:buClrTx/>
              <a:buSzTx/>
            </a:pPr>
            <a:r>
              <a:rPr lang="zh-CN" sz="2400" dirty="0">
                <a:solidFill>
                  <a:schemeClr val="tx1"/>
                </a:solidFill>
              </a:rPr>
              <a:t>解析：按照指定的格式，从String对象转换为Date对象。</a:t>
            </a:r>
            <a:endParaRPr lang="zh-CN" sz="24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）DateFormat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2823</Words>
  <Application>WPS 演示</Application>
  <PresentationFormat>全屏显示(4:3)</PresentationFormat>
  <Paragraphs>160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黑体</vt:lpstr>
      <vt:lpstr>Calibri</vt:lpstr>
      <vt:lpstr>Cordia New</vt:lpstr>
      <vt:lpstr>楷体</vt:lpstr>
      <vt:lpstr>Tahoma</vt:lpstr>
      <vt:lpstr>Times New Roman</vt:lpstr>
      <vt:lpstr>Calibri Light</vt:lpstr>
      <vt:lpstr>微软雅黑</vt:lpstr>
      <vt:lpstr>Arial Unicode MS</vt:lpstr>
      <vt:lpstr>1_Office 主题</vt:lpstr>
      <vt:lpstr>06 内部类</vt:lpstr>
      <vt:lpstr>本章目标</vt:lpstr>
      <vt:lpstr>6.8 Math类  </vt:lpstr>
      <vt:lpstr>PowerPoint 演示文稿</vt:lpstr>
      <vt:lpstr>PowerPoint 演示文稿</vt:lpstr>
      <vt:lpstr>6.10 System类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6.10 日期时间类  </vt:lpstr>
      <vt:lpstr>PowerPoint 演示文稿</vt:lpstr>
      <vt:lpstr>PowerPoint 演示文稿</vt:lpstr>
      <vt:lpstr>5.10 ArrayList类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天边的雨</cp:lastModifiedBy>
  <cp:revision>1074</cp:revision>
  <dcterms:created xsi:type="dcterms:W3CDTF">2006-03-08T06:55:00Z</dcterms:created>
  <dcterms:modified xsi:type="dcterms:W3CDTF">2021-06-02T08:41:02Z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