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4" r:id="rId13"/>
    <p:sldId id="265" r:id="rId14"/>
    <p:sldId id="266" r:id="rId15"/>
    <p:sldId id="272" r:id="rId16"/>
    <p:sldId id="271" r:id="rId17"/>
    <p:sldId id="273" r:id="rId18"/>
    <p:sldId id="267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A2C"/>
    <a:srgbClr val="244655"/>
    <a:srgbClr val="F8E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Generations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A1-430C-8C6A-8D1EFA728FB1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A1-430C-8C6A-8D1EFA728FB1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BA1-430C-8C6A-8D1EFA728FB1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BA1-430C-8C6A-8D1EFA728FB1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69A7-4ABE-A281-A0DC1FFC89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60s</c:v>
                </c:pt>
                <c:pt idx="1">
                  <c:v>70s</c:v>
                </c:pt>
                <c:pt idx="2">
                  <c:v>80s</c:v>
                </c:pt>
                <c:pt idx="3">
                  <c:v>90s</c:v>
                </c:pt>
                <c:pt idx="4">
                  <c:v>00s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65-4DB9-9A4A-49F67AB738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821196515646091"/>
          <c:y val="0.90045776291014856"/>
          <c:w val="0.56331650781225451"/>
          <c:h val="6.49727946802103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Using it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WhatsApp</c:v>
                </c:pt>
                <c:pt idx="1">
                  <c:v>WeChat</c:v>
                </c:pt>
                <c:pt idx="2">
                  <c:v>Telegram</c:v>
                </c:pt>
                <c:pt idx="3">
                  <c:v>Instagram</c:v>
                </c:pt>
                <c:pt idx="4">
                  <c:v>Facebook</c:v>
                </c:pt>
                <c:pt idx="5">
                  <c:v>TikTok</c:v>
                </c:pt>
                <c:pt idx="6">
                  <c:v>Twitter</c:v>
                </c:pt>
                <c:pt idx="7">
                  <c:v>Threads</c:v>
                </c:pt>
                <c:pt idx="8">
                  <c:v>Discord</c:v>
                </c:pt>
                <c:pt idx="9">
                  <c:v>RED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55</c:v>
                </c:pt>
                <c:pt idx="1">
                  <c:v>45</c:v>
                </c:pt>
                <c:pt idx="2">
                  <c:v>49</c:v>
                </c:pt>
                <c:pt idx="3">
                  <c:v>55</c:v>
                </c:pt>
                <c:pt idx="4">
                  <c:v>48</c:v>
                </c:pt>
                <c:pt idx="5">
                  <c:v>37</c:v>
                </c:pt>
                <c:pt idx="6">
                  <c:v>27</c:v>
                </c:pt>
                <c:pt idx="7">
                  <c:v>11</c:v>
                </c:pt>
                <c:pt idx="8">
                  <c:v>22</c:v>
                </c:pt>
                <c:pt idx="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76-4E50-B25D-4FE9DF2737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Heard of it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WhatsApp</c:v>
                </c:pt>
                <c:pt idx="1">
                  <c:v>WeChat</c:v>
                </c:pt>
                <c:pt idx="2">
                  <c:v>Telegram</c:v>
                </c:pt>
                <c:pt idx="3">
                  <c:v>Instagram</c:v>
                </c:pt>
                <c:pt idx="4">
                  <c:v>Facebook</c:v>
                </c:pt>
                <c:pt idx="5">
                  <c:v>TikTok</c:v>
                </c:pt>
                <c:pt idx="6">
                  <c:v>Twitter</c:v>
                </c:pt>
                <c:pt idx="7">
                  <c:v>Threads</c:v>
                </c:pt>
                <c:pt idx="8">
                  <c:v>Discord</c:v>
                </c:pt>
                <c:pt idx="9">
                  <c:v>RED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5</c:v>
                </c:pt>
                <c:pt idx="3">
                  <c:v>0</c:v>
                </c:pt>
                <c:pt idx="4">
                  <c:v>7</c:v>
                </c:pt>
                <c:pt idx="5">
                  <c:v>17</c:v>
                </c:pt>
                <c:pt idx="6">
                  <c:v>23</c:v>
                </c:pt>
                <c:pt idx="7">
                  <c:v>25</c:v>
                </c:pt>
                <c:pt idx="8">
                  <c:v>18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76-4E50-B25D-4FE9DF2737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Never heard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WhatsApp</c:v>
                </c:pt>
                <c:pt idx="1">
                  <c:v>WeChat</c:v>
                </c:pt>
                <c:pt idx="2">
                  <c:v>Telegram</c:v>
                </c:pt>
                <c:pt idx="3">
                  <c:v>Instagram</c:v>
                </c:pt>
                <c:pt idx="4">
                  <c:v>Facebook</c:v>
                </c:pt>
                <c:pt idx="5">
                  <c:v>TikTok</c:v>
                </c:pt>
                <c:pt idx="6">
                  <c:v>Twitter</c:v>
                </c:pt>
                <c:pt idx="7">
                  <c:v>Threads</c:v>
                </c:pt>
                <c:pt idx="8">
                  <c:v>Discord</c:v>
                </c:pt>
                <c:pt idx="9">
                  <c:v>RED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5</c:v>
                </c:pt>
                <c:pt idx="7">
                  <c:v>19</c:v>
                </c:pt>
                <c:pt idx="8">
                  <c:v>15</c:v>
                </c:pt>
                <c:pt idx="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76-4E50-B25D-4FE9DF2737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69490064"/>
        <c:axId val="669483224"/>
      </c:barChart>
      <c:catAx>
        <c:axId val="669490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483224"/>
        <c:crosses val="autoZero"/>
        <c:auto val="1"/>
        <c:lblAlgn val="ctr"/>
        <c:lblOffset val="100"/>
        <c:noMultiLvlLbl val="0"/>
      </c:catAx>
      <c:valAx>
        <c:axId val="669483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49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Frequently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WhatsApp</c:v>
                </c:pt>
                <c:pt idx="1">
                  <c:v>WeChat</c:v>
                </c:pt>
                <c:pt idx="2">
                  <c:v>Telegram</c:v>
                </c:pt>
                <c:pt idx="3">
                  <c:v>Instagram</c:v>
                </c:pt>
                <c:pt idx="4">
                  <c:v>Facebook</c:v>
                </c:pt>
                <c:pt idx="5">
                  <c:v>TikTok</c:v>
                </c:pt>
                <c:pt idx="6">
                  <c:v>Twitter</c:v>
                </c:pt>
                <c:pt idx="7">
                  <c:v>Threads</c:v>
                </c:pt>
                <c:pt idx="8">
                  <c:v>Discord</c:v>
                </c:pt>
                <c:pt idx="9">
                  <c:v>RED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39</c:v>
                </c:pt>
                <c:pt idx="1">
                  <c:v>24</c:v>
                </c:pt>
                <c:pt idx="2">
                  <c:v>8</c:v>
                </c:pt>
                <c:pt idx="3">
                  <c:v>44</c:v>
                </c:pt>
                <c:pt idx="4">
                  <c:v>18</c:v>
                </c:pt>
                <c:pt idx="5">
                  <c:v>15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87-4A47-A6EF-37BB958E4A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Somewhat Frequently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WhatsApp</c:v>
                </c:pt>
                <c:pt idx="1">
                  <c:v>WeChat</c:v>
                </c:pt>
                <c:pt idx="2">
                  <c:v>Telegram</c:v>
                </c:pt>
                <c:pt idx="3">
                  <c:v>Instagram</c:v>
                </c:pt>
                <c:pt idx="4">
                  <c:v>Facebook</c:v>
                </c:pt>
                <c:pt idx="5">
                  <c:v>TikTok</c:v>
                </c:pt>
                <c:pt idx="6">
                  <c:v>Twitter</c:v>
                </c:pt>
                <c:pt idx="7">
                  <c:v>Threads</c:v>
                </c:pt>
                <c:pt idx="8">
                  <c:v>Discord</c:v>
                </c:pt>
                <c:pt idx="9">
                  <c:v>RED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13</c:v>
                </c:pt>
                <c:pt idx="1">
                  <c:v>12</c:v>
                </c:pt>
                <c:pt idx="2">
                  <c:v>12</c:v>
                </c:pt>
                <c:pt idx="3">
                  <c:v>5</c:v>
                </c:pt>
                <c:pt idx="4">
                  <c:v>11</c:v>
                </c:pt>
                <c:pt idx="5">
                  <c:v>4</c:v>
                </c:pt>
                <c:pt idx="6">
                  <c:v>4</c:v>
                </c:pt>
                <c:pt idx="7">
                  <c:v>1</c:v>
                </c:pt>
                <c:pt idx="8">
                  <c:v>9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87-4A47-A6EF-37BB958E4A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Intermediary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WhatsApp</c:v>
                </c:pt>
                <c:pt idx="1">
                  <c:v>WeChat</c:v>
                </c:pt>
                <c:pt idx="2">
                  <c:v>Telegram</c:v>
                </c:pt>
                <c:pt idx="3">
                  <c:v>Instagram</c:v>
                </c:pt>
                <c:pt idx="4">
                  <c:v>Facebook</c:v>
                </c:pt>
                <c:pt idx="5">
                  <c:v>TikTok</c:v>
                </c:pt>
                <c:pt idx="6">
                  <c:v>Twitter</c:v>
                </c:pt>
                <c:pt idx="7">
                  <c:v>Threads</c:v>
                </c:pt>
                <c:pt idx="8">
                  <c:v>Discord</c:v>
                </c:pt>
                <c:pt idx="9">
                  <c:v>RED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  <c:pt idx="1">
                  <c:v>7</c:v>
                </c:pt>
                <c:pt idx="2">
                  <c:v>16</c:v>
                </c:pt>
                <c:pt idx="3">
                  <c:v>3</c:v>
                </c:pt>
                <c:pt idx="4">
                  <c:v>7</c:v>
                </c:pt>
                <c:pt idx="5">
                  <c:v>10</c:v>
                </c:pt>
                <c:pt idx="6">
                  <c:v>7</c:v>
                </c:pt>
                <c:pt idx="7">
                  <c:v>4</c:v>
                </c:pt>
                <c:pt idx="8">
                  <c:v>6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87-4A47-A6EF-37BB958E4A2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Barely Used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hade val="51000"/>
                    <a:satMod val="130000"/>
                  </a:schemeClr>
                </a:gs>
                <a:gs pos="80000">
                  <a:schemeClr val="accent1">
                    <a:lumMod val="60000"/>
                    <a:shade val="93000"/>
                    <a:satMod val="130000"/>
                  </a:schemeClr>
                </a:gs>
                <a:gs pos="100000">
                  <a:schemeClr val="accent1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WhatsApp</c:v>
                </c:pt>
                <c:pt idx="1">
                  <c:v>WeChat</c:v>
                </c:pt>
                <c:pt idx="2">
                  <c:v>Telegram</c:v>
                </c:pt>
                <c:pt idx="3">
                  <c:v>Instagram</c:v>
                </c:pt>
                <c:pt idx="4">
                  <c:v>Facebook</c:v>
                </c:pt>
                <c:pt idx="5">
                  <c:v>TikTok</c:v>
                </c:pt>
                <c:pt idx="6">
                  <c:v>Twitter</c:v>
                </c:pt>
                <c:pt idx="7">
                  <c:v>Threads</c:v>
                </c:pt>
                <c:pt idx="8">
                  <c:v>Discord</c:v>
                </c:pt>
                <c:pt idx="9">
                  <c:v>RED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11</c:v>
                </c:pt>
                <c:pt idx="3">
                  <c:v>2</c:v>
                </c:pt>
                <c:pt idx="4">
                  <c:v>12</c:v>
                </c:pt>
                <c:pt idx="5">
                  <c:v>12</c:v>
                </c:pt>
                <c:pt idx="6">
                  <c:v>18</c:v>
                </c:pt>
                <c:pt idx="7">
                  <c:v>9</c:v>
                </c:pt>
                <c:pt idx="8">
                  <c:v>15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587-4A47-A6EF-37BB958E4A2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Never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hade val="51000"/>
                    <a:satMod val="130000"/>
                  </a:schemeClr>
                </a:gs>
                <a:gs pos="80000">
                  <a:schemeClr val="accent3">
                    <a:lumMod val="60000"/>
                    <a:shade val="93000"/>
                    <a:satMod val="130000"/>
                  </a:schemeClr>
                </a:gs>
                <a:gs pos="100000">
                  <a:schemeClr val="accent3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WhatsApp</c:v>
                </c:pt>
                <c:pt idx="1">
                  <c:v>WeChat</c:v>
                </c:pt>
                <c:pt idx="2">
                  <c:v>Telegram</c:v>
                </c:pt>
                <c:pt idx="3">
                  <c:v>Instagram</c:v>
                </c:pt>
                <c:pt idx="4">
                  <c:v>Facebook</c:v>
                </c:pt>
                <c:pt idx="5">
                  <c:v>TikTok</c:v>
                </c:pt>
                <c:pt idx="6">
                  <c:v>Twitter</c:v>
                </c:pt>
                <c:pt idx="7">
                  <c:v>Threads</c:v>
                </c:pt>
                <c:pt idx="8">
                  <c:v>Discord</c:v>
                </c:pt>
                <c:pt idx="9">
                  <c:v>RED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</c:v>
                </c:pt>
                <c:pt idx="1">
                  <c:v>7</c:v>
                </c:pt>
                <c:pt idx="2">
                  <c:v>8</c:v>
                </c:pt>
                <c:pt idx="3">
                  <c:v>1</c:v>
                </c:pt>
                <c:pt idx="4">
                  <c:v>7</c:v>
                </c:pt>
                <c:pt idx="5">
                  <c:v>14</c:v>
                </c:pt>
                <c:pt idx="6">
                  <c:v>22</c:v>
                </c:pt>
                <c:pt idx="7">
                  <c:v>39</c:v>
                </c:pt>
                <c:pt idx="8">
                  <c:v>24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587-4A47-A6EF-37BB958E4A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13570960"/>
        <c:axId val="713566640"/>
      </c:barChart>
      <c:catAx>
        <c:axId val="71357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566640"/>
        <c:crosses val="autoZero"/>
        <c:auto val="1"/>
        <c:lblAlgn val="ctr"/>
        <c:lblOffset val="100"/>
        <c:noMultiLvlLbl val="0"/>
      </c:catAx>
      <c:valAx>
        <c:axId val="71356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570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2000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7028" y="422101"/>
            <a:ext cx="11337946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61036"/>
            <a:ext cx="2013474" cy="1396365"/>
            <a:chOff x="0" y="0"/>
            <a:chExt cx="928687" cy="64389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5999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170" y="2582012"/>
            <a:ext cx="4649411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0051" y="803692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80051" y="1108492"/>
            <a:ext cx="457118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0051" y="1752601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80051" y="2057401"/>
            <a:ext cx="457118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0051" y="2708692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0051" y="3013492"/>
            <a:ext cx="457118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0051" y="3657600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80051" y="3962401"/>
            <a:ext cx="457118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0051" y="4613692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0051" y="4876801"/>
            <a:ext cx="457118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0051" y="5528092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80051" y="5832892"/>
            <a:ext cx="457118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291560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FC3D-2DF9-4201-AAB9-0D63526D28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6172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FC3D-2DF9-4201-AAB9-0D63526D28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1906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FC3D-2DF9-4201-AAB9-0D63526D28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2029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FC3D-2DF9-4201-AAB9-0D63526D28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4099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FC3D-2DF9-4201-AAB9-0D63526D28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2712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2C7E-8303-A7F9-AE5C-47884EEB7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99FBF-36F3-7ED2-56D4-69D90C106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7257A-F16C-2789-8A30-C8922A13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5BC2-3756-476E-AD65-6499789DF5F5}" type="datetimeFigureOut">
              <a:rPr lang="en-MY" smtClean="0"/>
              <a:t>19/9/2023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62581-4226-9171-7500-C217F146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4DFBF-FEA4-67A9-2911-1A410B89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FC3D-2DF9-4201-AAB9-0D63526D28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5255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7028" y="422101"/>
            <a:ext cx="11337946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 flipV="1">
            <a:off x="10211872" y="4775835"/>
            <a:ext cx="2013474" cy="1396365"/>
            <a:chOff x="0" y="0"/>
            <a:chExt cx="928687" cy="64389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503947" y="5153161"/>
            <a:ext cx="2012950" cy="1396729"/>
            <a:chOff x="0" y="0"/>
            <a:chExt cx="928687" cy="643890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5227640"/>
            <a:ext cx="10972801" cy="94456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490" y="690527"/>
            <a:ext cx="914638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874" y="1794291"/>
            <a:ext cx="1939869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4070" y="2216982"/>
            <a:ext cx="1917480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2085" y="690527"/>
            <a:ext cx="914638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9470" y="1794291"/>
            <a:ext cx="1939869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665" y="2216982"/>
            <a:ext cx="1917480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8680" y="690527"/>
            <a:ext cx="914638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6065" y="1794291"/>
            <a:ext cx="1939869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7261" y="2216982"/>
            <a:ext cx="1917480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5276" y="690527"/>
            <a:ext cx="914638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2660" y="1794291"/>
            <a:ext cx="1939869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3856" y="2216982"/>
            <a:ext cx="1917480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Picture Placeholder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11871" y="690527"/>
            <a:ext cx="914638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9257" y="1794291"/>
            <a:ext cx="1939869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10452" y="2216982"/>
            <a:ext cx="1917480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38753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2861764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7028" y="422101"/>
            <a:ext cx="4781362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2397"/>
            <a:ext cx="4343102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171" y="2521784"/>
            <a:ext cx="3257632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3040798"/>
            <a:ext cx="3614797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557" y="3629378"/>
            <a:ext cx="1939869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6947" y="3857977"/>
            <a:ext cx="1917480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4549" y="2286001"/>
            <a:ext cx="1939869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5429" y="2510935"/>
            <a:ext cx="1917480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4483" y="1162163"/>
            <a:ext cx="1939869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6873" y="1390762"/>
            <a:ext cx="1917480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8074" y="1143001"/>
            <a:ext cx="1939869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80464" y="1371600"/>
            <a:ext cx="1917480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6751" y="2216983"/>
            <a:ext cx="1554320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5721" y="2445582"/>
            <a:ext cx="15363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9006" y="3657600"/>
            <a:ext cx="133206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5410" y="3886200"/>
            <a:ext cx="131669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2243" y="5493583"/>
            <a:ext cx="1939869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4633" y="5722182"/>
            <a:ext cx="1917480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8413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457160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571603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2718436"/>
            <a:ext cx="2013474" cy="1396365"/>
            <a:chOff x="0" y="0"/>
            <a:chExt cx="928687" cy="64389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558128" y="457201"/>
            <a:ext cx="2013474" cy="1396365"/>
            <a:chOff x="0" y="0"/>
            <a:chExt cx="928687" cy="64389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4572001"/>
            <a:ext cx="3962003" cy="2000663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1852" y="634890"/>
            <a:ext cx="1067078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9260" y="1413292"/>
            <a:ext cx="1939869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9261" y="1760086"/>
            <a:ext cx="1917480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51148" y="634890"/>
            <a:ext cx="1067078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00662" y="1413292"/>
            <a:ext cx="1939869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00662" y="1760086"/>
            <a:ext cx="1917480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1852" y="2869691"/>
            <a:ext cx="1067078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9260" y="3581401"/>
            <a:ext cx="1939869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9261" y="3928195"/>
            <a:ext cx="1917480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51148" y="2869691"/>
            <a:ext cx="1067078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00662" y="3581401"/>
            <a:ext cx="1939869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0" name="Text Placeholder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00662" y="3928195"/>
            <a:ext cx="1917480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1852" y="4953001"/>
            <a:ext cx="1067078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9260" y="5756388"/>
            <a:ext cx="1939869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4" name="Text Placeholder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9261" y="6103182"/>
            <a:ext cx="1917480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1148" y="4953001"/>
            <a:ext cx="1067078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00662" y="5756388"/>
            <a:ext cx="1939869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00662" y="6103182"/>
            <a:ext cx="1917480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523568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7028" y="439654"/>
            <a:ext cx="11337946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336988"/>
            <a:ext cx="12192000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7028" y="2336989"/>
            <a:ext cx="11337946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 flipV="1">
            <a:off x="503947" y="308112"/>
            <a:ext cx="2012950" cy="1396729"/>
            <a:chOff x="0" y="0"/>
            <a:chExt cx="928687" cy="643890"/>
          </a:xfrm>
        </p:grpSpPr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036640"/>
            <a:ext cx="10972801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390" y="2811087"/>
            <a:ext cx="2134157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390" y="3322320"/>
            <a:ext cx="2134157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9645" y="2811087"/>
            <a:ext cx="2134157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9645" y="3322320"/>
            <a:ext cx="2134157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4900" y="2811087"/>
            <a:ext cx="2134157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4900" y="3322320"/>
            <a:ext cx="2134157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30155" y="2811087"/>
            <a:ext cx="2134157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30155" y="3322320"/>
            <a:ext cx="2134157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907" y="5158491"/>
            <a:ext cx="2134157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907" y="5669724"/>
            <a:ext cx="2134157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9162" y="5158491"/>
            <a:ext cx="2134157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9162" y="5669724"/>
            <a:ext cx="2134157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4417" y="5158491"/>
            <a:ext cx="2134157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4417" y="5669724"/>
            <a:ext cx="2134157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9672" y="5158491"/>
            <a:ext cx="2134157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9672" y="5669724"/>
            <a:ext cx="2134157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65796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397" y="0"/>
            <a:ext cx="457160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397" y="0"/>
            <a:ext cx="4571603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6097" y="1753447"/>
            <a:ext cx="7454300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79" name="Freeform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80" name="Freeform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81" name="Freeform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82" name="Freeform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07" name="Freeform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08" name="Freeform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09" name="Freeform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10" name="Freeform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11" name="Freeform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12" name="Freeform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13" name="Freeform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14" name="Freeform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15" name="Freeform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16" name="Freeform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17" name="Freeform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18" name="Freeform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19" name="Freeform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20" name="Freeform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21" name="Freeform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22" name="Freeform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23" name="Freeform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24" name="Freeform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25" name="Freeform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26" name="Freeform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28" name="Freeform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29" name="Freeform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0" name="Freeform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1" name="Freeform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9" name="Freeform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0" name="Freeform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1" name="Freeform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0" name="Freeform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1" name="Freeform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2" name="Freeform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3" name="Freeform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4" name="Freeform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5" name="Freeform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6" name="Freeform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7" name="Freeform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8" name="Freeform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9" name="Freeform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70" name="Freeform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71" name="Freeform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72" name="Freeform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73" name="Freeform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74" name="Freeform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75" name="Freeform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76" name="Freeform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77" name="Freeform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78" name="Freeform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79" name="Freeform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80" name="Freeform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81" name="Freeform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82" name="Freeform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83" name="Freeform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84" name="Freeform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85" name="Freeform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86" name="Freeform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87" name="Freeform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88" name="Freeform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89" name="Freeform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90" name="Freeform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91" name="Freeform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92" name="Freeform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93" name="Freeform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94" name="Freeform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13" name="Freeform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14" name="Freeform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16" name="Freeform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17" name="Freeform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18" name="Freeform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19" name="Freeform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20" name="Freeform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21" name="Freeform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22" name="Freeform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23" name="Freeform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24" name="Freeform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25" name="Freeform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26" name="Freeform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27" name="Freeform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28" name="Freeform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29" name="Freeform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30" name="Freeform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31" name="Freeform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32" name="Freeform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33" name="Freeform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34" name="Freeform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35" name="Freeform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36" name="Freeform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37" name="Freeform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38" name="Freeform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39" name="Freeform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40" name="Freeform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41" name="Freeform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42" name="Freeform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43" name="Freeform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44" name="Freeform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45" name="Freeform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51" name="Freeform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52" name="Freeform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53" name="Freeform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54" name="Freeform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55" name="Freeform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56" name="Freeform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57" name="Freeform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58" name="Freeform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59" name="Freeform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60" name="Freeform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61" name="Freeform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62" name="Freeform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63" name="Freeform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64" name="Freeform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65" name="Freeform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66" name="Freeform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67" name="Freeform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68" name="Freeform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69" name="Freeform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70" name="Freeform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71" name="Freeform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72" name="Freeform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73" name="Freeform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74" name="Freeform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75" name="Freeform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76" name="Freeform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77" name="Freeform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78" name="Freeform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79" name="Freeform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80" name="Freeform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81" name="Freeform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82" name="Freeform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83" name="Freeform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84" name="Freeform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85" name="Freeform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86" name="Freeform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87" name="Freeform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88" name="Freeform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89" name="Freeform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90" name="Freeform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91" name="Freeform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92" name="Freeform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93" name="Freeform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05" name="Freeform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06" name="Freeform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07" name="Freeform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08" name="Freeform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09" name="Freeform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10" name="Freeform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11" name="Freeform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12" name="Freeform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13" name="Freeform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14" name="Freeform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15" name="Freeform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16" name="Freeform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17" name="Freeform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18" name="Freeform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19" name="Freeform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20" name="Freeform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22" name="Freeform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23" name="Freeform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24" name="Freeform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25" name="Freeform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26" name="Freeform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27" name="Freeform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28" name="Freeform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29" name="Freeform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30" name="Freeform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31" name="Freeform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32" name="Freeform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33" name="Freeform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34" name="Freeform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35" name="Freeform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36" name="Freeform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37" name="Freeform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38" name="Freeform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39" name="Freeform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40" name="Freeform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41" name="Freeform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42" name="Freeform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43" name="Freeform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44" name="Freeform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45" name="Freeform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46" name="Freeform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47" name="Freeform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48" name="Freeform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49" name="Freeform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51" name="Freeform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53" name="Freeform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54" name="Freeform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56" name="Freeform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57" name="Freeform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58" name="Freeform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59" name="Freeform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60" name="Freeform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61" name="Freeform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62" name="Freeform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63" name="Freeform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64" name="Freeform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65" name="Freeform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66" name="Freeform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67" name="Freeform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68" name="Freeform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69" name="Freeform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70" name="Freeform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71" name="Freeform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72" name="Freeform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73" name="Freeform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74" name="Freeform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75" name="Freeform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76" name="Freeform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77" name="Freeform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78" name="Freeform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79" name="Freeform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80" name="Freeform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81" name="Freeform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82" name="Freeform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83" name="Freeform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84" name="Freeform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85" name="Freeform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86" name="Freeform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87" name="Freeform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88" name="Freeform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89" name="Freeform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90" name="Freeform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91" name="Freeform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92" name="Freeform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93" name="Freeform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94" name="Freeform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95" name="Freeform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96" name="Freeform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97" name="Freeform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98" name="Freeform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99" name="Freeform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00" name="Freeform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01" name="Freeform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02" name="Freeform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03" name="Freeform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04" name="Freeform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05" name="Freeform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06" name="Freeform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07" name="Freeform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08" name="Freeform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09" name="Freeform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10" name="Freeform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11" name="Freeform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12" name="Freeform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13" name="Freeform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14" name="Freeform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15" name="Freeform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16" name="Freeform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17" name="Freeform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18" name="Freeform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19" name="Freeform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20" name="Freeform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21" name="Freeform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22" name="Freeform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23" name="Freeform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24" name="Freeform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25" name="Freeform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26" name="Freeform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27" name="Freeform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28" name="Freeform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29" name="Freeform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30" name="Freeform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32" name="Freeform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33" name="Freeform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34" name="Freeform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35" name="Freeform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36" name="Freeform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37" name="Freeform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38" name="Freeform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39" name="Freeform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40" name="Freeform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41" name="Freeform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42" name="Freeform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43" name="Freeform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44" name="Freeform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45" name="Freeform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47" name="Freeform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48" name="Freeform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49" name="Freeform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50" name="Freeform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51" name="Freeform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52" name="Freeform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53" name="Freeform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54" name="Freeform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55" name="Freeform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56" name="Freeform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57" name="Freeform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58" name="Freeform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59" name="Freeform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60" name="Freeform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61" name="Freeform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62" name="Freeform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63" name="Freeform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64" name="Freeform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65" name="Freeform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66" name="Freeform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67" name="Freeform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68" name="Freeform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69" name="Freeform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70" name="Freeform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71" name="Freeform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72" name="Freeform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73" name="Freeform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74" name="Freeform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75" name="Freeform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76" name="Freeform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77" name="Freeform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78" name="Freeform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79" name="Freeform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80" name="Freeform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81" name="Freeform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82" name="Freeform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83" name="Freeform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84" name="Freeform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85" name="Freeform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86" name="Freeform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87" name="Freeform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88" name="Freeform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89" name="Freeform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90" name="Freeform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91" name="Freeform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92" name="Freeform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93" name="Freeform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94" name="Freeform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95" name="Freeform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96" name="Freeform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97" name="Freeform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98" name="Freeform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599" name="Freeform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00" name="Freeform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01" name="Freeform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02" name="Freeform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03" name="Freeform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04" name="Freeform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05" name="Freeform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06" name="Freeform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07" name="Freeform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08" name="Freeform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09" name="Freeform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10" name="Freeform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11" name="Freeform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12" name="Freeform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13" name="Freeform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14" name="Freeform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15" name="Freeform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16" name="Freeform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17" name="Freeform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18" name="Freeform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19" name="Freeform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20" name="Freeform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21" name="Freeform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22" name="Freeform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23" name="Freeform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24" name="Freeform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25" name="Freeform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26" name="Freeform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27" name="Freeform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28" name="Freeform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29" name="Freeform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30" name="Freeform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31" name="Freeform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32" name="Freeform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33" name="Freeform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34" name="Freeform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35" name="Freeform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36" name="Freeform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37" name="Freeform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38" name="Freeform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39" name="Freeform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40" name="Freeform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41" name="Freeform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42" name="Freeform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43" name="Freeform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44" name="Freeform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45" name="Freeform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46" name="Freeform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47" name="Freeform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48" name="Freeform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49" name="Freeform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50" name="Freeform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51" name="Freeform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52" name="Freeform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53" name="Freeform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54" name="Freeform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55" name="Freeform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56" name="Freeform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57" name="Freeform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58" name="Freeform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59" name="Freeform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60" name="Freeform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61" name="Freeform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62" name="Freeform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63" name="Freeform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64" name="Freeform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65" name="Freeform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66" name="Freeform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67" name="Freeform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68" name="Freeform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69" name="Freeform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70" name="Freeform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71" name="Freeform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72" name="Freeform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73" name="Freeform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74" name="Freeform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75" name="Freeform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76" name="Freeform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77" name="Freeform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78" name="Freeform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79" name="Freeform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80" name="Freeform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81" name="Freeform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82" name="Freeform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83" name="Freeform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84" name="Freeform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85" name="Freeform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86" name="Freeform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87" name="Freeform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88" name="Freeform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89" name="Freeform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90" name="Freeform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91" name="Freeform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92" name="Freeform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93" name="Freeform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94" name="Freeform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95" name="Freeform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96" name="Freeform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97" name="Freeform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98" name="Freeform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699" name="Freeform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00" name="Freeform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01" name="Freeform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02" name="Freeform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03" name="Freeform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04" name="Freeform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05" name="Freeform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06" name="Freeform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07" name="Freeform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08" name="Freeform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09" name="Freeform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10" name="Freeform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11" name="Freeform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12" name="Freeform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13" name="Freeform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14" name="Freeform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15" name="Freeform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16" name="Freeform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17" name="Freeform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18" name="Freeform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19" name="Freeform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20" name="Freeform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21" name="Freeform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22" name="Freeform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23" name="Freeform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24" name="Freeform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25" name="Freeform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26" name="Freeform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27" name="Freeform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28" name="Freeform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29" name="Freeform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30" name="Freeform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31" name="Freeform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32" name="Freeform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33" name="Freeform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34" name="Freeform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35" name="Freeform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36" name="Freeform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37" name="Freeform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38" name="Freeform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39" name="Freeform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40" name="Freeform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41" name="Freeform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42" name="Freeform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43" name="Freeform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44" name="Freeform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45" name="Freeform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46" name="Freeform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47" name="Freeform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48" name="Freeform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49" name="Freeform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50" name="Freeform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51" name="Freeform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52" name="Freeform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53" name="Freeform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54" name="Freeform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55" name="Freeform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56" name="Freeform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57" name="Freeform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58" name="Freeform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59" name="Freeform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60" name="Freeform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61" name="Freeform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62" name="Freeform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63" name="Freeform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64" name="Freeform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65" name="Freeform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66" name="Freeform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67" name="Freeform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68" name="Freeform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69" name="Freeform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0" name="Freeform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1" name="Freeform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2" name="Freeform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3" name="Freeform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4" name="Freeform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5" name="Freeform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6" name="Freeform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7" name="Freeform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8" name="Freeform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9" name="Freeform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0" name="Freeform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1" name="Freeform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2" name="Freeform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3" name="Freeform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4" name="Freeform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5" name="Freeform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6" name="Freeform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7" name="Freeform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8" name="Freeform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9" name="Freeform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0" name="Freeform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1" name="Freeform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2" name="Freeform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3" name="Freeform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4" name="Freeform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5" name="Freeform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6" name="Freeform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7" name="Freeform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8" name="Freeform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9" name="Freeform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0" name="Freeform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1" name="Freeform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2" name="Freeform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3" name="Freeform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4" name="Freeform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5" name="Freeform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6" name="Freeform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7" name="Freeform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8" name="Freeform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9" name="Freeform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10" name="Freeform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11" name="Freeform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12" name="Freeform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13" name="Freeform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14" name="Freeform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15" name="Freeform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16" name="Freeform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17" name="Freeform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18" name="Freeform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19" name="Freeform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20" name="Freeform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21" name="Freeform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22" name="Freeform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23" name="Freeform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24" name="Freeform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25" name="Freeform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26" name="Freeform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27" name="Freeform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28" name="Freeform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29" name="Freeform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30" name="Freeform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31" name="Freeform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32" name="Freeform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33" name="Freeform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34" name="Freeform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35" name="Freeform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36" name="Freeform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37" name="Freeform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38" name="Freeform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39" name="Freeform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40" name="Freeform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41" name="Freeform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42" name="Freeform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43" name="Freeform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44" name="Freeform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45" name="Freeform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46" name="Freeform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47" name="Freeform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48" name="Freeform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49" name="Freeform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50" name="Freeform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51" name="Freeform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52" name="Freeform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800" dirty="0"/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10178526" y="2718436"/>
            <a:ext cx="2013474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15809" y="474979"/>
            <a:ext cx="2013474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0486" y="3810000"/>
            <a:ext cx="4266882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65" name="Text Placeholder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91" y="624840"/>
            <a:ext cx="1600616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866" name="Text Placeholder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91" y="1143000"/>
            <a:ext cx="1600616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7" name="Text Placeholder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568" y="624840"/>
            <a:ext cx="1600616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68" name="Text Placeholder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568" y="1143000"/>
            <a:ext cx="1600616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9" name="Text Placeholder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1844" y="624840"/>
            <a:ext cx="1600616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0" name="Text Placeholder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1844" y="1143000"/>
            <a:ext cx="1600616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1" name="Text Placeholder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91121" y="624840"/>
            <a:ext cx="1600616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2" name="Text Placeholder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1121" y="1143000"/>
            <a:ext cx="1600616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3" name="Text Placeholder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171" y="5288724"/>
            <a:ext cx="1600616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4" name="Text Placeholder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171" y="5852160"/>
            <a:ext cx="1600616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5" name="Text Placeholder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986" y="5334000"/>
            <a:ext cx="1600616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6" name="Text Placeholder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986" y="5852160"/>
            <a:ext cx="1600616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7" name="Text Placeholder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10022" y="5334000"/>
            <a:ext cx="1600616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8" name="Text Placeholder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10022" y="5852160"/>
            <a:ext cx="1600616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924452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1"/>
            <a:ext cx="5714900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7028" y="422101"/>
            <a:ext cx="11337946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334" y="650999"/>
            <a:ext cx="4114442" cy="1676400"/>
          </a:xfrm>
        </p:spPr>
        <p:txBody>
          <a:bodyPr anchor="t"/>
          <a:lstStyle>
            <a:lvl1pPr algn="l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497" y="2521784"/>
            <a:ext cx="4072116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926" y="3040798"/>
            <a:ext cx="3614797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90962" y="2116353"/>
            <a:ext cx="1939869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6858" y="2327399"/>
            <a:ext cx="1917480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31476" y="2916512"/>
            <a:ext cx="1939869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6931" y="3160070"/>
            <a:ext cx="1917480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8205" y="3765558"/>
            <a:ext cx="1902126" cy="27503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8205" y="3995716"/>
            <a:ext cx="1917480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6988" y="4582848"/>
            <a:ext cx="1939869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1635" y="4835584"/>
            <a:ext cx="1917480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961677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FC3D-2DF9-4201-AAB9-0D63526D28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9496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FC3D-2DF9-4201-AAB9-0D63526D28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7509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1"/>
            <a:ext cx="10972801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1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7444" y="6264276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DAAFC3D-2DF9-4201-AAB9-0D63526D28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256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B328-7349-95F0-A0FB-0BCCDB67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274" y="1122363"/>
            <a:ext cx="10549288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Scope 3</a:t>
            </a:r>
            <a:br>
              <a:rPr lang="en-US" dirty="0"/>
            </a:br>
            <a:r>
              <a:rPr lang="en-US" dirty="0"/>
              <a:t>Social media popularity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D51FB-9CBF-B39C-CBC1-8217552CD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Survey Results Summary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43555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68D1BB60-02C8-AB09-BA27-02AEFBFD8AEE}"/>
              </a:ext>
            </a:extLst>
          </p:cNvPr>
          <p:cNvSpPr txBox="1">
            <a:spLocks/>
          </p:cNvSpPr>
          <p:nvPr/>
        </p:nvSpPr>
        <p:spPr>
          <a:xfrm>
            <a:off x="200631" y="4324690"/>
            <a:ext cx="4389463" cy="244187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QUESTION 2: </a:t>
            </a:r>
          </a:p>
          <a:p>
            <a:endParaRPr lang="en-US" sz="2000" dirty="0"/>
          </a:p>
          <a:p>
            <a:r>
              <a:rPr lang="en-US" sz="3200" dirty="0"/>
              <a:t>How much do you know about different social media apps?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F4D9DA9-29D9-E005-F077-4029DE937707}"/>
              </a:ext>
            </a:extLst>
          </p:cNvPr>
          <p:cNvSpPr txBox="1">
            <a:spLocks/>
          </p:cNvSpPr>
          <p:nvPr/>
        </p:nvSpPr>
        <p:spPr>
          <a:xfrm>
            <a:off x="1029903" y="2057156"/>
            <a:ext cx="3560192" cy="31065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bg1"/>
                </a:solidFill>
              </a:rPr>
              <a:t>Aim: 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err="1">
                <a:solidFill>
                  <a:schemeClr val="bg1"/>
                </a:solidFill>
              </a:rPr>
              <a:t>analyse</a:t>
            </a:r>
            <a:r>
              <a:rPr lang="en-US" sz="1600" dirty="0">
                <a:solidFill>
                  <a:schemeClr val="bg1"/>
                </a:solidFill>
              </a:rPr>
              <a:t> known of different social media apps by users.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493A2-13BD-07D7-8109-DC535BC6D214}"/>
              </a:ext>
            </a:extLst>
          </p:cNvPr>
          <p:cNvSpPr txBox="1"/>
          <p:nvPr/>
        </p:nvSpPr>
        <p:spPr>
          <a:xfrm>
            <a:off x="5014762" y="525490"/>
            <a:ext cx="674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D73A2C"/>
                </a:solidFill>
                <a:latin typeface="+mj-lt"/>
              </a:rPr>
              <a:t>From this section, we FOUND that: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A14A4-41B1-7D66-7336-F0ED23C41E69}"/>
              </a:ext>
            </a:extLst>
          </p:cNvPr>
          <p:cNvSpPr txBox="1"/>
          <p:nvPr/>
        </p:nvSpPr>
        <p:spPr>
          <a:xfrm>
            <a:off x="5014762" y="1298967"/>
            <a:ext cx="674731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D73A2C"/>
                </a:solidFill>
              </a:rPr>
              <a:t>Threads, Discord and RED </a:t>
            </a:r>
            <a:r>
              <a:rPr lang="en-GB" sz="2000" dirty="0">
                <a:solidFill>
                  <a:srgbClr val="244655"/>
                </a:solidFill>
              </a:rPr>
              <a:t>got a high score in which respondents ‘</a:t>
            </a:r>
            <a:r>
              <a:rPr lang="en-GB" sz="2000" dirty="0">
                <a:solidFill>
                  <a:srgbClr val="D73A2C"/>
                </a:solidFill>
              </a:rPr>
              <a:t>Never heard</a:t>
            </a:r>
            <a:r>
              <a:rPr lang="en-GB" sz="2000" dirty="0">
                <a:solidFill>
                  <a:srgbClr val="244655"/>
                </a:solidFill>
              </a:rPr>
              <a:t>’ of it before.</a:t>
            </a:r>
          </a:p>
          <a:p>
            <a:pPr marL="1123843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GB" sz="2000" dirty="0">
                <a:solidFill>
                  <a:srgbClr val="D73A2C"/>
                </a:solidFill>
              </a:rPr>
              <a:t>Threads and RED </a:t>
            </a:r>
            <a:r>
              <a:rPr lang="en-GB" sz="2000" dirty="0">
                <a:solidFill>
                  <a:srgbClr val="244655"/>
                </a:solidFill>
              </a:rPr>
              <a:t>gain a score of 19 from 55 in ‘Never heard’ of it, which is about </a:t>
            </a:r>
            <a:r>
              <a:rPr lang="en-GB" sz="2000" dirty="0">
                <a:solidFill>
                  <a:srgbClr val="D73A2C"/>
                </a:solidFill>
              </a:rPr>
              <a:t>34%</a:t>
            </a:r>
            <a:r>
              <a:rPr lang="en-GB" sz="2000" dirty="0">
                <a:solidFill>
                  <a:srgbClr val="244655"/>
                </a:solidFill>
              </a:rPr>
              <a:t> from the respondents.</a:t>
            </a:r>
          </a:p>
          <a:p>
            <a:pPr marL="1123843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GB" sz="2000" dirty="0">
                <a:solidFill>
                  <a:srgbClr val="D73A2C"/>
                </a:solidFill>
              </a:rPr>
              <a:t>Some</a:t>
            </a:r>
            <a:r>
              <a:rPr lang="en-GB" sz="2000" dirty="0">
                <a:solidFill>
                  <a:srgbClr val="244655"/>
                </a:solidFill>
              </a:rPr>
              <a:t> respondent never heard of </a:t>
            </a:r>
            <a:r>
              <a:rPr lang="en-GB" sz="2000" dirty="0">
                <a:solidFill>
                  <a:srgbClr val="D73A2C"/>
                </a:solidFill>
              </a:rPr>
              <a:t>Discord</a:t>
            </a:r>
            <a:r>
              <a:rPr lang="en-GB" sz="2000" dirty="0">
                <a:solidFill>
                  <a:srgbClr val="244655"/>
                </a:solidFill>
              </a:rPr>
              <a:t> although it got a high score in ‘Using it’ in it section.</a:t>
            </a:r>
          </a:p>
        </p:txBody>
      </p:sp>
    </p:spTree>
    <p:extLst>
      <p:ext uri="{BB962C8B-B14F-4D97-AF65-F5344CB8AC3E}">
        <p14:creationId xmlns:p14="http://schemas.microsoft.com/office/powerpoint/2010/main" val="380061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68D1BB60-02C8-AB09-BA27-02AEFBFD8AEE}"/>
              </a:ext>
            </a:extLst>
          </p:cNvPr>
          <p:cNvSpPr txBox="1">
            <a:spLocks/>
          </p:cNvSpPr>
          <p:nvPr/>
        </p:nvSpPr>
        <p:spPr>
          <a:xfrm>
            <a:off x="200631" y="4324690"/>
            <a:ext cx="4389463" cy="244187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QUESTION 2: </a:t>
            </a:r>
          </a:p>
          <a:p>
            <a:endParaRPr lang="en-US" sz="2000" dirty="0"/>
          </a:p>
          <a:p>
            <a:r>
              <a:rPr lang="en-US" sz="3200" dirty="0"/>
              <a:t>How much do you know about different social media apps?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F4D9DA9-29D9-E005-F077-4029DE937707}"/>
              </a:ext>
            </a:extLst>
          </p:cNvPr>
          <p:cNvSpPr txBox="1">
            <a:spLocks/>
          </p:cNvSpPr>
          <p:nvPr/>
        </p:nvSpPr>
        <p:spPr>
          <a:xfrm>
            <a:off x="1029903" y="2057156"/>
            <a:ext cx="3560192" cy="31065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bg1"/>
                </a:solidFill>
              </a:rPr>
              <a:t>Aim: 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err="1">
                <a:solidFill>
                  <a:schemeClr val="bg1"/>
                </a:solidFill>
              </a:rPr>
              <a:t>analyse</a:t>
            </a:r>
            <a:r>
              <a:rPr lang="en-US" sz="1600" dirty="0">
                <a:solidFill>
                  <a:schemeClr val="bg1"/>
                </a:solidFill>
              </a:rPr>
              <a:t> known of different social media apps by users.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493A2-13BD-07D7-8109-DC535BC6D214}"/>
              </a:ext>
            </a:extLst>
          </p:cNvPr>
          <p:cNvSpPr txBox="1"/>
          <p:nvPr/>
        </p:nvSpPr>
        <p:spPr>
          <a:xfrm>
            <a:off x="5014761" y="525490"/>
            <a:ext cx="7093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D73A2C"/>
                </a:solidFill>
                <a:latin typeface="+mj-lt"/>
              </a:rPr>
              <a:t>From this section, we CONCLUDE that: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A14A4-41B1-7D66-7336-F0ED23C41E69}"/>
              </a:ext>
            </a:extLst>
          </p:cNvPr>
          <p:cNvSpPr txBox="1"/>
          <p:nvPr/>
        </p:nvSpPr>
        <p:spPr>
          <a:xfrm>
            <a:off x="5014762" y="1327843"/>
            <a:ext cx="674731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244655"/>
                </a:solidFill>
              </a:rPr>
              <a:t>WhatsApp, WeChat, Telegram, Instagram, Facebook, TikTok, Twitter, Discord, RED have a high amount of users.</a:t>
            </a:r>
          </a:p>
          <a:p>
            <a:pPr marL="1123843" lvl="1" indent="-514350">
              <a:lnSpc>
                <a:spcPct val="150000"/>
              </a:lnSpc>
              <a:buFont typeface="+mj-lt"/>
              <a:buAutoNum type="alphaLcParenR"/>
            </a:pPr>
            <a:r>
              <a:rPr lang="en-GB" sz="2000" dirty="0">
                <a:solidFill>
                  <a:srgbClr val="244655"/>
                </a:solidFill>
              </a:rPr>
              <a:t>In which, </a:t>
            </a:r>
            <a:r>
              <a:rPr lang="en-GB" sz="2000" dirty="0">
                <a:solidFill>
                  <a:srgbClr val="D73A2C"/>
                </a:solidFill>
              </a:rPr>
              <a:t>WhatsApp and Instagram </a:t>
            </a:r>
            <a:r>
              <a:rPr lang="en-GB" sz="2000" dirty="0">
                <a:solidFill>
                  <a:srgbClr val="244655"/>
                </a:solidFill>
              </a:rPr>
              <a:t>have </a:t>
            </a:r>
            <a:r>
              <a:rPr lang="en-GB" sz="2000" dirty="0">
                <a:solidFill>
                  <a:srgbClr val="D73A2C"/>
                </a:solidFill>
              </a:rPr>
              <a:t>most users</a:t>
            </a:r>
            <a:r>
              <a:rPr lang="en-GB" sz="2000" dirty="0">
                <a:solidFill>
                  <a:srgbClr val="244655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GB" sz="2000" dirty="0">
              <a:solidFill>
                <a:srgbClr val="244655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244655"/>
                </a:solidFill>
              </a:rPr>
              <a:t>Meanwhile, Threads have a high amount in which users mostly heard of it but have not used it.</a:t>
            </a:r>
          </a:p>
        </p:txBody>
      </p:sp>
    </p:spTree>
    <p:extLst>
      <p:ext uri="{BB962C8B-B14F-4D97-AF65-F5344CB8AC3E}">
        <p14:creationId xmlns:p14="http://schemas.microsoft.com/office/powerpoint/2010/main" val="4021495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68D1BB60-02C8-AB09-BA27-02AEFBFD8AEE}"/>
              </a:ext>
            </a:extLst>
          </p:cNvPr>
          <p:cNvSpPr txBox="1">
            <a:spLocks/>
          </p:cNvSpPr>
          <p:nvPr/>
        </p:nvSpPr>
        <p:spPr>
          <a:xfrm>
            <a:off x="200631" y="4324690"/>
            <a:ext cx="4389463" cy="244187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QUESTION 3: </a:t>
            </a:r>
          </a:p>
          <a:p>
            <a:endParaRPr lang="en-US" sz="2000" dirty="0"/>
          </a:p>
          <a:p>
            <a:r>
              <a:rPr lang="en-US" sz="3200" dirty="0"/>
              <a:t>How was your usage of different social media apps?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F4D9DA9-29D9-E005-F077-4029DE937707}"/>
              </a:ext>
            </a:extLst>
          </p:cNvPr>
          <p:cNvSpPr txBox="1">
            <a:spLocks/>
          </p:cNvSpPr>
          <p:nvPr/>
        </p:nvSpPr>
        <p:spPr>
          <a:xfrm>
            <a:off x="1029903" y="2057156"/>
            <a:ext cx="3560192" cy="31065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bg1"/>
                </a:solidFill>
              </a:rPr>
              <a:t>Aim: 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err="1">
                <a:solidFill>
                  <a:schemeClr val="bg1"/>
                </a:solidFill>
              </a:rPr>
              <a:t>analyse</a:t>
            </a:r>
            <a:r>
              <a:rPr lang="en-US" sz="1600" dirty="0">
                <a:solidFill>
                  <a:schemeClr val="bg1"/>
                </a:solidFill>
              </a:rPr>
              <a:t> usage of different social media apps by users.</a:t>
            </a:r>
          </a:p>
        </p:txBody>
      </p:sp>
      <p:graphicFrame>
        <p:nvGraphicFramePr>
          <p:cNvPr id="2" name="Table 39">
            <a:extLst>
              <a:ext uri="{FF2B5EF4-FFF2-40B4-BE49-F238E27FC236}">
                <a16:creationId xmlns:a16="http://schemas.microsoft.com/office/drawing/2014/main" id="{3952F70F-04F0-B3C6-F608-021BD3766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388744"/>
              </p:ext>
            </p:extLst>
          </p:nvPr>
        </p:nvGraphicFramePr>
        <p:xfrm>
          <a:off x="4835259" y="539377"/>
          <a:ext cx="7086069" cy="57599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7739">
                  <a:extLst>
                    <a:ext uri="{9D8B030D-6E8A-4147-A177-3AD203B41FA5}">
                      <a16:colId xmlns:a16="http://schemas.microsoft.com/office/drawing/2014/main" val="1516103866"/>
                    </a:ext>
                  </a:extLst>
                </a:gridCol>
                <a:gridCol w="1177666">
                  <a:extLst>
                    <a:ext uri="{9D8B030D-6E8A-4147-A177-3AD203B41FA5}">
                      <a16:colId xmlns:a16="http://schemas.microsoft.com/office/drawing/2014/main" val="2318432568"/>
                    </a:ext>
                  </a:extLst>
                </a:gridCol>
                <a:gridCol w="1177666">
                  <a:extLst>
                    <a:ext uri="{9D8B030D-6E8A-4147-A177-3AD203B41FA5}">
                      <a16:colId xmlns:a16="http://schemas.microsoft.com/office/drawing/2014/main" val="3654146245"/>
                    </a:ext>
                  </a:extLst>
                </a:gridCol>
                <a:gridCol w="1177666">
                  <a:extLst>
                    <a:ext uri="{9D8B030D-6E8A-4147-A177-3AD203B41FA5}">
                      <a16:colId xmlns:a16="http://schemas.microsoft.com/office/drawing/2014/main" val="2501963833"/>
                    </a:ext>
                  </a:extLst>
                </a:gridCol>
                <a:gridCol w="1177666">
                  <a:extLst>
                    <a:ext uri="{9D8B030D-6E8A-4147-A177-3AD203B41FA5}">
                      <a16:colId xmlns:a16="http://schemas.microsoft.com/office/drawing/2014/main" val="3597296970"/>
                    </a:ext>
                  </a:extLst>
                </a:gridCol>
                <a:gridCol w="1177666">
                  <a:extLst>
                    <a:ext uri="{9D8B030D-6E8A-4147-A177-3AD203B41FA5}">
                      <a16:colId xmlns:a16="http://schemas.microsoft.com/office/drawing/2014/main" val="124884773"/>
                    </a:ext>
                  </a:extLst>
                </a:gridCol>
              </a:tblGrid>
              <a:tr h="523636"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dirty="0"/>
                        <a:t>Frequently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dirty="0"/>
                        <a:t>Somewhat Frequently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dirty="0"/>
                        <a:t>Intermediary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dirty="0"/>
                        <a:t>Barely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dirty="0"/>
                        <a:t>Never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725407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WhatsApp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D73A2C"/>
                          </a:solidFill>
                        </a:rPr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200562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WeChat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D73A2C"/>
                          </a:solidFill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148835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Telegram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D73A2C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46842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Instagram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D73A2C"/>
                          </a:solidFill>
                        </a:rPr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779385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Facebook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D73A2C"/>
                          </a:solidFill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885049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TikTok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D73A2C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27192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Twitter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D73A2C"/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733284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Threads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D73A2C"/>
                          </a:solidFill>
                        </a:rPr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326927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Discord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D73A2C"/>
                          </a:solidFill>
                        </a:rPr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773257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D73A2C"/>
                          </a:solidFill>
                        </a:rPr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073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63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68D1BB60-02C8-AB09-BA27-02AEFBFD8AEE}"/>
              </a:ext>
            </a:extLst>
          </p:cNvPr>
          <p:cNvSpPr txBox="1">
            <a:spLocks/>
          </p:cNvSpPr>
          <p:nvPr/>
        </p:nvSpPr>
        <p:spPr>
          <a:xfrm>
            <a:off x="200631" y="4324690"/>
            <a:ext cx="4389463" cy="244187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QUESTION 3: </a:t>
            </a:r>
          </a:p>
          <a:p>
            <a:endParaRPr lang="en-US" sz="2000" dirty="0"/>
          </a:p>
          <a:p>
            <a:r>
              <a:rPr lang="en-US" sz="3200" dirty="0"/>
              <a:t>How was your usage of different social media apps?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F4D9DA9-29D9-E005-F077-4029DE937707}"/>
              </a:ext>
            </a:extLst>
          </p:cNvPr>
          <p:cNvSpPr txBox="1">
            <a:spLocks/>
          </p:cNvSpPr>
          <p:nvPr/>
        </p:nvSpPr>
        <p:spPr>
          <a:xfrm>
            <a:off x="1029903" y="2057156"/>
            <a:ext cx="3560192" cy="31065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bg1"/>
                </a:solidFill>
              </a:rPr>
              <a:t>Aim: 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err="1">
                <a:solidFill>
                  <a:schemeClr val="bg1"/>
                </a:solidFill>
              </a:rPr>
              <a:t>analyse</a:t>
            </a:r>
            <a:r>
              <a:rPr lang="en-US" sz="1600" dirty="0">
                <a:solidFill>
                  <a:schemeClr val="bg1"/>
                </a:solidFill>
              </a:rPr>
              <a:t> usage of different social media apps by users.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CD00BB2-29D0-3246-DAFE-EA4E9A0CE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812508"/>
              </p:ext>
            </p:extLst>
          </p:nvPr>
        </p:nvGraphicFramePr>
        <p:xfrm>
          <a:off x="4677878" y="806294"/>
          <a:ext cx="741145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4609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68D1BB60-02C8-AB09-BA27-02AEFBFD8AEE}"/>
              </a:ext>
            </a:extLst>
          </p:cNvPr>
          <p:cNvSpPr txBox="1">
            <a:spLocks/>
          </p:cNvSpPr>
          <p:nvPr/>
        </p:nvSpPr>
        <p:spPr>
          <a:xfrm>
            <a:off x="200631" y="4324690"/>
            <a:ext cx="4389463" cy="244187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QUESTION 3: </a:t>
            </a:r>
          </a:p>
          <a:p>
            <a:endParaRPr lang="en-US" sz="2000" dirty="0"/>
          </a:p>
          <a:p>
            <a:r>
              <a:rPr lang="en-US" sz="3200" dirty="0"/>
              <a:t>How was your usage of different social media apps?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F4D9DA9-29D9-E005-F077-4029DE937707}"/>
              </a:ext>
            </a:extLst>
          </p:cNvPr>
          <p:cNvSpPr txBox="1">
            <a:spLocks/>
          </p:cNvSpPr>
          <p:nvPr/>
        </p:nvSpPr>
        <p:spPr>
          <a:xfrm>
            <a:off x="1029903" y="2057156"/>
            <a:ext cx="3560192" cy="31065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bg1"/>
                </a:solidFill>
              </a:rPr>
              <a:t>Aim: 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err="1">
                <a:solidFill>
                  <a:schemeClr val="bg1"/>
                </a:solidFill>
              </a:rPr>
              <a:t>analyse</a:t>
            </a:r>
            <a:r>
              <a:rPr lang="en-US" sz="1600" dirty="0">
                <a:solidFill>
                  <a:schemeClr val="bg1"/>
                </a:solidFill>
              </a:rPr>
              <a:t> usage of different social media apps by users.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A411C-CA25-AEB6-D583-FD3AF65BB63D}"/>
              </a:ext>
            </a:extLst>
          </p:cNvPr>
          <p:cNvSpPr txBox="1"/>
          <p:nvPr/>
        </p:nvSpPr>
        <p:spPr>
          <a:xfrm>
            <a:off x="5014762" y="525490"/>
            <a:ext cx="674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D73A2C"/>
                </a:solidFill>
                <a:latin typeface="+mj-lt"/>
              </a:rPr>
              <a:t>From this section, we FOUND that: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BCFC9-1B79-9B09-EBB0-C0A8A84452C8}"/>
              </a:ext>
            </a:extLst>
          </p:cNvPr>
          <p:cNvSpPr txBox="1"/>
          <p:nvPr/>
        </p:nvSpPr>
        <p:spPr>
          <a:xfrm>
            <a:off x="5014762" y="1298967"/>
            <a:ext cx="6747310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D73A2C"/>
                </a:solidFill>
              </a:rPr>
              <a:t>Most</a:t>
            </a:r>
            <a:r>
              <a:rPr lang="en-GB" sz="2000" dirty="0">
                <a:solidFill>
                  <a:srgbClr val="244655"/>
                </a:solidFill>
              </a:rPr>
              <a:t> of the selected apps to be observed is </a:t>
            </a:r>
            <a:r>
              <a:rPr lang="en-GB" sz="2000" dirty="0">
                <a:solidFill>
                  <a:srgbClr val="D73A2C"/>
                </a:solidFill>
              </a:rPr>
              <a:t>using frequently </a:t>
            </a:r>
            <a:r>
              <a:rPr lang="en-GB" sz="2000" dirty="0">
                <a:solidFill>
                  <a:srgbClr val="244655"/>
                </a:solidFill>
              </a:rPr>
              <a:t>by </a:t>
            </a:r>
            <a:r>
              <a:rPr lang="en-GB" sz="2000" dirty="0">
                <a:solidFill>
                  <a:srgbClr val="D73A2C"/>
                </a:solidFill>
              </a:rPr>
              <a:t>majority</a:t>
            </a:r>
            <a:r>
              <a:rPr lang="en-GB" sz="2000" dirty="0">
                <a:solidFill>
                  <a:srgbClr val="244655"/>
                </a:solidFill>
              </a:rPr>
              <a:t> of the respondents.</a:t>
            </a:r>
          </a:p>
          <a:p>
            <a:pPr marL="1123843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GB" sz="2000" dirty="0">
                <a:solidFill>
                  <a:srgbClr val="244655"/>
                </a:solidFill>
              </a:rPr>
              <a:t>From the results, </a:t>
            </a:r>
            <a:r>
              <a:rPr lang="en-GB" sz="2000" dirty="0">
                <a:solidFill>
                  <a:srgbClr val="D73A2C"/>
                </a:solidFill>
              </a:rPr>
              <a:t>WhatsApp and Instagram </a:t>
            </a:r>
            <a:r>
              <a:rPr lang="en-GB" sz="2000" dirty="0">
                <a:solidFill>
                  <a:srgbClr val="244655"/>
                </a:solidFill>
              </a:rPr>
              <a:t>have a </a:t>
            </a:r>
            <a:r>
              <a:rPr lang="en-GB" sz="2000" dirty="0">
                <a:solidFill>
                  <a:srgbClr val="D73A2C"/>
                </a:solidFill>
              </a:rPr>
              <a:t>overwhelming</a:t>
            </a:r>
            <a:r>
              <a:rPr lang="en-GB" sz="2000" dirty="0">
                <a:solidFill>
                  <a:srgbClr val="244655"/>
                </a:solidFill>
              </a:rPr>
              <a:t> result which is </a:t>
            </a:r>
            <a:r>
              <a:rPr lang="en-GB" sz="2000" dirty="0">
                <a:solidFill>
                  <a:srgbClr val="D73A2C"/>
                </a:solidFill>
              </a:rPr>
              <a:t>more than 50% </a:t>
            </a:r>
            <a:r>
              <a:rPr lang="en-GB" sz="2000" dirty="0">
                <a:solidFill>
                  <a:srgbClr val="244655"/>
                </a:solidFill>
              </a:rPr>
              <a:t>respondents using it frequently.</a:t>
            </a:r>
          </a:p>
          <a:p>
            <a:pPr marL="1123843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GB" sz="2000" dirty="0">
                <a:solidFill>
                  <a:srgbClr val="D73A2C"/>
                </a:solidFill>
              </a:rPr>
              <a:t>WeChat, Facebook and TikTok </a:t>
            </a:r>
            <a:r>
              <a:rPr lang="en-GB" sz="2000" dirty="0">
                <a:solidFill>
                  <a:srgbClr val="244655"/>
                </a:solidFill>
              </a:rPr>
              <a:t>each have a result of 24, 18 and 15 from 55 , which is </a:t>
            </a:r>
            <a:r>
              <a:rPr lang="en-GB" sz="2000" dirty="0">
                <a:solidFill>
                  <a:srgbClr val="D73A2C"/>
                </a:solidFill>
              </a:rPr>
              <a:t>less than 50%</a:t>
            </a:r>
            <a:r>
              <a:rPr lang="en-GB" sz="2000" dirty="0">
                <a:solidFill>
                  <a:srgbClr val="244655"/>
                </a:solidFill>
              </a:rPr>
              <a:t>,</a:t>
            </a:r>
            <a:r>
              <a:rPr lang="en-GB" sz="2000" dirty="0">
                <a:solidFill>
                  <a:srgbClr val="D73A2C"/>
                </a:solidFill>
              </a:rPr>
              <a:t> </a:t>
            </a:r>
            <a:r>
              <a:rPr lang="en-GB" sz="2000" dirty="0">
                <a:solidFill>
                  <a:srgbClr val="244655"/>
                </a:solidFill>
              </a:rPr>
              <a:t>although it gain the most respondents which is ‘Uses it Frequently’ in it own section.</a:t>
            </a:r>
          </a:p>
        </p:txBody>
      </p:sp>
    </p:spTree>
    <p:extLst>
      <p:ext uri="{BB962C8B-B14F-4D97-AF65-F5344CB8AC3E}">
        <p14:creationId xmlns:p14="http://schemas.microsoft.com/office/powerpoint/2010/main" val="1890374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68D1BB60-02C8-AB09-BA27-02AEFBFD8AEE}"/>
              </a:ext>
            </a:extLst>
          </p:cNvPr>
          <p:cNvSpPr txBox="1">
            <a:spLocks/>
          </p:cNvSpPr>
          <p:nvPr/>
        </p:nvSpPr>
        <p:spPr>
          <a:xfrm>
            <a:off x="200631" y="4324690"/>
            <a:ext cx="4389463" cy="244187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QUESTION 3: </a:t>
            </a:r>
          </a:p>
          <a:p>
            <a:endParaRPr lang="en-US" sz="2000" dirty="0"/>
          </a:p>
          <a:p>
            <a:r>
              <a:rPr lang="en-US" sz="3200" dirty="0"/>
              <a:t>How was your usage of different social media apps?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F4D9DA9-29D9-E005-F077-4029DE937707}"/>
              </a:ext>
            </a:extLst>
          </p:cNvPr>
          <p:cNvSpPr txBox="1">
            <a:spLocks/>
          </p:cNvSpPr>
          <p:nvPr/>
        </p:nvSpPr>
        <p:spPr>
          <a:xfrm>
            <a:off x="1029903" y="2057156"/>
            <a:ext cx="3560192" cy="31065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bg1"/>
                </a:solidFill>
              </a:rPr>
              <a:t>Aim: 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err="1">
                <a:solidFill>
                  <a:schemeClr val="bg1"/>
                </a:solidFill>
              </a:rPr>
              <a:t>analyse</a:t>
            </a:r>
            <a:r>
              <a:rPr lang="en-US" sz="1600" dirty="0">
                <a:solidFill>
                  <a:schemeClr val="bg1"/>
                </a:solidFill>
              </a:rPr>
              <a:t> usage of different social media apps by users.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A411C-CA25-AEB6-D583-FD3AF65BB63D}"/>
              </a:ext>
            </a:extLst>
          </p:cNvPr>
          <p:cNvSpPr txBox="1"/>
          <p:nvPr/>
        </p:nvSpPr>
        <p:spPr>
          <a:xfrm>
            <a:off x="5014762" y="525490"/>
            <a:ext cx="674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D73A2C"/>
                </a:solidFill>
                <a:latin typeface="+mj-lt"/>
              </a:rPr>
              <a:t>From this section, we FOUND that: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BCFC9-1B79-9B09-EBB0-C0A8A84452C8}"/>
              </a:ext>
            </a:extLst>
          </p:cNvPr>
          <p:cNvSpPr txBox="1"/>
          <p:nvPr/>
        </p:nvSpPr>
        <p:spPr>
          <a:xfrm>
            <a:off x="5014762" y="1298967"/>
            <a:ext cx="6747310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D73A2C"/>
                </a:solidFill>
              </a:rPr>
              <a:t>Some</a:t>
            </a:r>
            <a:r>
              <a:rPr lang="en-GB" sz="2000" dirty="0">
                <a:solidFill>
                  <a:srgbClr val="244655"/>
                </a:solidFill>
              </a:rPr>
              <a:t> of the selected apps to be observed is </a:t>
            </a:r>
            <a:r>
              <a:rPr lang="en-GB" sz="2000" dirty="0">
                <a:solidFill>
                  <a:srgbClr val="D73A2C"/>
                </a:solidFill>
              </a:rPr>
              <a:t>never used </a:t>
            </a:r>
            <a:r>
              <a:rPr lang="en-GB" sz="2000" dirty="0">
                <a:solidFill>
                  <a:srgbClr val="244655"/>
                </a:solidFill>
              </a:rPr>
              <a:t>by </a:t>
            </a:r>
            <a:r>
              <a:rPr lang="en-GB" sz="2000" dirty="0">
                <a:solidFill>
                  <a:srgbClr val="D73A2C"/>
                </a:solidFill>
              </a:rPr>
              <a:t>majority</a:t>
            </a:r>
            <a:r>
              <a:rPr lang="en-GB" sz="2000" dirty="0">
                <a:solidFill>
                  <a:srgbClr val="244655"/>
                </a:solidFill>
              </a:rPr>
              <a:t> of the respondents.</a:t>
            </a:r>
          </a:p>
          <a:p>
            <a:pPr marL="1123843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GB" sz="2000" dirty="0">
                <a:solidFill>
                  <a:srgbClr val="244655"/>
                </a:solidFill>
              </a:rPr>
              <a:t>From the results, </a:t>
            </a:r>
            <a:r>
              <a:rPr lang="en-GB" sz="2000" dirty="0">
                <a:solidFill>
                  <a:srgbClr val="D73A2C"/>
                </a:solidFill>
              </a:rPr>
              <a:t>Threads </a:t>
            </a:r>
            <a:r>
              <a:rPr lang="en-GB" sz="2000" dirty="0">
                <a:solidFill>
                  <a:srgbClr val="244655"/>
                </a:solidFill>
              </a:rPr>
              <a:t>has a </a:t>
            </a:r>
            <a:r>
              <a:rPr lang="en-GB" sz="2000" dirty="0">
                <a:solidFill>
                  <a:srgbClr val="D73A2C"/>
                </a:solidFill>
              </a:rPr>
              <a:t>overwhelming</a:t>
            </a:r>
            <a:r>
              <a:rPr lang="en-GB" sz="2000" dirty="0">
                <a:solidFill>
                  <a:srgbClr val="244655"/>
                </a:solidFill>
              </a:rPr>
              <a:t> result which is </a:t>
            </a:r>
            <a:r>
              <a:rPr lang="en-GB" sz="2000" dirty="0">
                <a:solidFill>
                  <a:srgbClr val="D73A2C"/>
                </a:solidFill>
              </a:rPr>
              <a:t>more than 50% </a:t>
            </a:r>
            <a:r>
              <a:rPr lang="en-GB" sz="2000" dirty="0">
                <a:solidFill>
                  <a:srgbClr val="244655"/>
                </a:solidFill>
              </a:rPr>
              <a:t>respondents never used it.</a:t>
            </a:r>
          </a:p>
          <a:p>
            <a:pPr marL="1123843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GB" sz="2000" dirty="0">
                <a:solidFill>
                  <a:srgbClr val="D73A2C"/>
                </a:solidFill>
              </a:rPr>
              <a:t>Twitter, Discord and RED </a:t>
            </a:r>
            <a:r>
              <a:rPr lang="en-GB" sz="2000" dirty="0">
                <a:solidFill>
                  <a:srgbClr val="244655"/>
                </a:solidFill>
              </a:rPr>
              <a:t>each have a result of 22, 24 and 23 from 55 , which is </a:t>
            </a:r>
            <a:r>
              <a:rPr lang="en-GB" sz="2000" dirty="0">
                <a:solidFill>
                  <a:srgbClr val="D73A2C"/>
                </a:solidFill>
              </a:rPr>
              <a:t>less than 50%</a:t>
            </a:r>
            <a:r>
              <a:rPr lang="en-GB" sz="2000" dirty="0">
                <a:solidFill>
                  <a:srgbClr val="244655"/>
                </a:solidFill>
              </a:rPr>
              <a:t>,</a:t>
            </a:r>
            <a:r>
              <a:rPr lang="en-GB" sz="2000" dirty="0">
                <a:solidFill>
                  <a:srgbClr val="D73A2C"/>
                </a:solidFill>
              </a:rPr>
              <a:t> </a:t>
            </a:r>
            <a:r>
              <a:rPr lang="en-GB" sz="2000" dirty="0">
                <a:solidFill>
                  <a:srgbClr val="244655"/>
                </a:solidFill>
              </a:rPr>
              <a:t>though it still gain the most respondents which is ‘Never used it’ in it own section.</a:t>
            </a:r>
          </a:p>
        </p:txBody>
      </p:sp>
    </p:spTree>
    <p:extLst>
      <p:ext uri="{BB962C8B-B14F-4D97-AF65-F5344CB8AC3E}">
        <p14:creationId xmlns:p14="http://schemas.microsoft.com/office/powerpoint/2010/main" val="1830616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68D1BB60-02C8-AB09-BA27-02AEFBFD8AEE}"/>
              </a:ext>
            </a:extLst>
          </p:cNvPr>
          <p:cNvSpPr txBox="1">
            <a:spLocks/>
          </p:cNvSpPr>
          <p:nvPr/>
        </p:nvSpPr>
        <p:spPr>
          <a:xfrm>
            <a:off x="200631" y="4324690"/>
            <a:ext cx="4389463" cy="244187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QUESTION 3: </a:t>
            </a:r>
          </a:p>
          <a:p>
            <a:endParaRPr lang="en-US" sz="2000" dirty="0"/>
          </a:p>
          <a:p>
            <a:r>
              <a:rPr lang="en-US" sz="3200" dirty="0"/>
              <a:t>How was your usage of different social media apps?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F4D9DA9-29D9-E005-F077-4029DE937707}"/>
              </a:ext>
            </a:extLst>
          </p:cNvPr>
          <p:cNvSpPr txBox="1">
            <a:spLocks/>
          </p:cNvSpPr>
          <p:nvPr/>
        </p:nvSpPr>
        <p:spPr>
          <a:xfrm>
            <a:off x="1029903" y="2057156"/>
            <a:ext cx="3560192" cy="31065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bg1"/>
                </a:solidFill>
              </a:rPr>
              <a:t>Aim: 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err="1">
                <a:solidFill>
                  <a:schemeClr val="bg1"/>
                </a:solidFill>
              </a:rPr>
              <a:t>analyse</a:t>
            </a:r>
            <a:r>
              <a:rPr lang="en-US" sz="1600" dirty="0">
                <a:solidFill>
                  <a:schemeClr val="bg1"/>
                </a:solidFill>
              </a:rPr>
              <a:t> usage of different social media apps by users.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A411C-CA25-AEB6-D583-FD3AF65BB63D}"/>
              </a:ext>
            </a:extLst>
          </p:cNvPr>
          <p:cNvSpPr txBox="1"/>
          <p:nvPr/>
        </p:nvSpPr>
        <p:spPr>
          <a:xfrm>
            <a:off x="5014762" y="525490"/>
            <a:ext cx="674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D73A2C"/>
                </a:solidFill>
                <a:latin typeface="+mj-lt"/>
              </a:rPr>
              <a:t>From this section, we FOUND that: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BCFC9-1B79-9B09-EBB0-C0A8A84452C8}"/>
              </a:ext>
            </a:extLst>
          </p:cNvPr>
          <p:cNvSpPr txBox="1"/>
          <p:nvPr/>
        </p:nvSpPr>
        <p:spPr>
          <a:xfrm>
            <a:off x="5014762" y="1298967"/>
            <a:ext cx="6747310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D73A2C"/>
                </a:solidFill>
              </a:rPr>
              <a:t>Telegram </a:t>
            </a:r>
            <a:r>
              <a:rPr lang="en-GB" sz="2000" dirty="0">
                <a:solidFill>
                  <a:srgbClr val="244655"/>
                </a:solidFill>
              </a:rPr>
              <a:t>get a high number in which this app is intermediary uses by respondents.</a:t>
            </a:r>
          </a:p>
          <a:p>
            <a:pPr>
              <a:lnSpc>
                <a:spcPct val="150000"/>
              </a:lnSpc>
            </a:pPr>
            <a:endParaRPr lang="en-GB" sz="2000" dirty="0">
              <a:solidFill>
                <a:srgbClr val="244655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244655"/>
                </a:solidFill>
              </a:rPr>
              <a:t>Although it is very less compare to the others, but there is still some respondents which is giving a result of ‘somewhat frequently’ or ‘ barely’ used the apps.</a:t>
            </a:r>
          </a:p>
          <a:p>
            <a:pPr marL="1066693" lvl="1" indent="-457200">
              <a:lnSpc>
                <a:spcPct val="150000"/>
              </a:lnSpc>
              <a:buFont typeface="+mj-lt"/>
              <a:buAutoNum type="alphaLcPeriod"/>
            </a:pPr>
            <a:r>
              <a:rPr lang="en-GB" sz="2000" dirty="0">
                <a:solidFill>
                  <a:srgbClr val="D73A2C"/>
                </a:solidFill>
              </a:rPr>
              <a:t>WhatsApp</a:t>
            </a:r>
            <a:r>
              <a:rPr lang="en-GB" sz="2000" dirty="0">
                <a:solidFill>
                  <a:srgbClr val="244655"/>
                </a:solidFill>
              </a:rPr>
              <a:t> gains the most in ‘</a:t>
            </a:r>
            <a:r>
              <a:rPr lang="en-GB" sz="2000" dirty="0">
                <a:solidFill>
                  <a:srgbClr val="D73A2C"/>
                </a:solidFill>
              </a:rPr>
              <a:t>Somewhat frequently</a:t>
            </a:r>
            <a:r>
              <a:rPr lang="en-GB" sz="2000" dirty="0">
                <a:solidFill>
                  <a:srgbClr val="244655"/>
                </a:solidFill>
              </a:rPr>
              <a:t>’.</a:t>
            </a:r>
          </a:p>
          <a:p>
            <a:pPr marL="1066693" lvl="1" indent="-457200">
              <a:lnSpc>
                <a:spcPct val="150000"/>
              </a:lnSpc>
              <a:buFont typeface="+mj-lt"/>
              <a:buAutoNum type="alphaLcPeriod"/>
            </a:pPr>
            <a:r>
              <a:rPr lang="en-GB" sz="2000" dirty="0">
                <a:solidFill>
                  <a:srgbClr val="244655"/>
                </a:solidFill>
              </a:rPr>
              <a:t>While </a:t>
            </a:r>
            <a:r>
              <a:rPr lang="en-GB" sz="2000" dirty="0">
                <a:solidFill>
                  <a:srgbClr val="D73A2C"/>
                </a:solidFill>
              </a:rPr>
              <a:t>Twitter</a:t>
            </a:r>
            <a:r>
              <a:rPr lang="en-GB" sz="2000" dirty="0">
                <a:solidFill>
                  <a:srgbClr val="244655"/>
                </a:solidFill>
              </a:rPr>
              <a:t> gains the most in ‘</a:t>
            </a:r>
            <a:r>
              <a:rPr lang="en-GB" sz="2000" dirty="0">
                <a:solidFill>
                  <a:srgbClr val="D73A2C"/>
                </a:solidFill>
              </a:rPr>
              <a:t>Barely used</a:t>
            </a:r>
            <a:r>
              <a:rPr lang="en-GB" sz="2000" dirty="0">
                <a:solidFill>
                  <a:srgbClr val="244655"/>
                </a:solidFill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46492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68D1BB60-02C8-AB09-BA27-02AEFBFD8AEE}"/>
              </a:ext>
            </a:extLst>
          </p:cNvPr>
          <p:cNvSpPr txBox="1">
            <a:spLocks/>
          </p:cNvSpPr>
          <p:nvPr/>
        </p:nvSpPr>
        <p:spPr>
          <a:xfrm>
            <a:off x="200631" y="4324690"/>
            <a:ext cx="4389463" cy="244187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QUESTION 3: </a:t>
            </a:r>
          </a:p>
          <a:p>
            <a:endParaRPr lang="en-US" sz="2000" dirty="0"/>
          </a:p>
          <a:p>
            <a:r>
              <a:rPr lang="en-US" sz="3200" dirty="0"/>
              <a:t>How was your usage of different social media apps?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F4D9DA9-29D9-E005-F077-4029DE937707}"/>
              </a:ext>
            </a:extLst>
          </p:cNvPr>
          <p:cNvSpPr txBox="1">
            <a:spLocks/>
          </p:cNvSpPr>
          <p:nvPr/>
        </p:nvSpPr>
        <p:spPr>
          <a:xfrm>
            <a:off x="1029903" y="2057156"/>
            <a:ext cx="3560192" cy="31065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bg1"/>
                </a:solidFill>
              </a:rPr>
              <a:t>Aim: 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err="1">
                <a:solidFill>
                  <a:schemeClr val="bg1"/>
                </a:solidFill>
              </a:rPr>
              <a:t>analyse</a:t>
            </a:r>
            <a:r>
              <a:rPr lang="en-US" sz="1600" dirty="0">
                <a:solidFill>
                  <a:schemeClr val="bg1"/>
                </a:solidFill>
              </a:rPr>
              <a:t> usage of different social media apps by users.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07DAD-8C15-20AC-F54A-5945C767019B}"/>
              </a:ext>
            </a:extLst>
          </p:cNvPr>
          <p:cNvSpPr txBox="1"/>
          <p:nvPr/>
        </p:nvSpPr>
        <p:spPr>
          <a:xfrm>
            <a:off x="5014761" y="525490"/>
            <a:ext cx="7093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D73A2C"/>
                </a:solidFill>
                <a:latin typeface="+mj-lt"/>
              </a:rPr>
              <a:t>From this section, we CONCLUDE that: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74365-F1BA-88FA-1B9D-802ECD1E757D}"/>
              </a:ext>
            </a:extLst>
          </p:cNvPr>
          <p:cNvSpPr txBox="1"/>
          <p:nvPr/>
        </p:nvSpPr>
        <p:spPr>
          <a:xfrm>
            <a:off x="5014762" y="1327843"/>
            <a:ext cx="6747310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244655"/>
                </a:solidFill>
              </a:rPr>
              <a:t>WhatsApp, WeChat, Instagram, Facebook and TikTok have a high amount of active users.</a:t>
            </a:r>
          </a:p>
          <a:p>
            <a:pPr marL="1123843" lvl="1" indent="-514350">
              <a:lnSpc>
                <a:spcPct val="150000"/>
              </a:lnSpc>
              <a:buFont typeface="+mj-lt"/>
              <a:buAutoNum type="alphaLcParenR"/>
            </a:pPr>
            <a:r>
              <a:rPr lang="en-GB" sz="2000" dirty="0">
                <a:solidFill>
                  <a:srgbClr val="244655"/>
                </a:solidFill>
              </a:rPr>
              <a:t>In which, </a:t>
            </a:r>
            <a:r>
              <a:rPr lang="en-GB" sz="2000" dirty="0">
                <a:solidFill>
                  <a:srgbClr val="D73A2C"/>
                </a:solidFill>
              </a:rPr>
              <a:t>WhatsApp and Instagram </a:t>
            </a:r>
            <a:r>
              <a:rPr lang="en-GB" sz="2000" dirty="0">
                <a:solidFill>
                  <a:srgbClr val="244655"/>
                </a:solidFill>
              </a:rPr>
              <a:t>have </a:t>
            </a:r>
            <a:r>
              <a:rPr lang="en-GB" sz="2000" dirty="0">
                <a:solidFill>
                  <a:srgbClr val="D73A2C"/>
                </a:solidFill>
              </a:rPr>
              <a:t>most active users</a:t>
            </a:r>
            <a:r>
              <a:rPr lang="en-GB" sz="2000" dirty="0">
                <a:solidFill>
                  <a:srgbClr val="244655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GB" sz="2000" dirty="0">
              <a:solidFill>
                <a:srgbClr val="244655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244655"/>
                </a:solidFill>
              </a:rPr>
              <a:t>Meanwhile, Twitter, Threads, Discord and RED have a high amount in which users never used it.</a:t>
            </a:r>
          </a:p>
          <a:p>
            <a:pPr marL="1066693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GB" sz="2000" dirty="0">
                <a:solidFill>
                  <a:srgbClr val="244655"/>
                </a:solidFill>
              </a:rPr>
              <a:t>In which, </a:t>
            </a:r>
            <a:r>
              <a:rPr lang="en-GB" sz="2000" dirty="0">
                <a:solidFill>
                  <a:srgbClr val="D73A2C"/>
                </a:solidFill>
              </a:rPr>
              <a:t>Threads</a:t>
            </a:r>
            <a:r>
              <a:rPr lang="en-GB" sz="2000" dirty="0">
                <a:solidFill>
                  <a:srgbClr val="244655"/>
                </a:solidFill>
              </a:rPr>
              <a:t> has the </a:t>
            </a:r>
            <a:r>
              <a:rPr lang="en-GB" sz="2000" dirty="0">
                <a:solidFill>
                  <a:srgbClr val="D73A2C"/>
                </a:solidFill>
              </a:rPr>
              <a:t>most inactive users</a:t>
            </a:r>
            <a:r>
              <a:rPr lang="en-GB" sz="2000" dirty="0">
                <a:solidFill>
                  <a:srgbClr val="244655"/>
                </a:solidFill>
              </a:rPr>
              <a:t>.</a:t>
            </a:r>
          </a:p>
          <a:p>
            <a:pPr marL="1066693" lvl="1" indent="-457200">
              <a:lnSpc>
                <a:spcPct val="150000"/>
              </a:lnSpc>
              <a:buFont typeface="+mj-lt"/>
              <a:buAutoNum type="alphaLcParenR"/>
            </a:pPr>
            <a:endParaRPr lang="en-GB" sz="2000" dirty="0">
              <a:solidFill>
                <a:srgbClr val="244655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244655"/>
                </a:solidFill>
              </a:rPr>
              <a:t>Also, </a:t>
            </a:r>
            <a:r>
              <a:rPr lang="en-GB" sz="2000" dirty="0">
                <a:solidFill>
                  <a:srgbClr val="D73A2C"/>
                </a:solidFill>
              </a:rPr>
              <a:t>Telegram</a:t>
            </a:r>
            <a:r>
              <a:rPr lang="en-GB" sz="2000" dirty="0">
                <a:solidFill>
                  <a:srgbClr val="244655"/>
                </a:solidFill>
              </a:rPr>
              <a:t> has a </a:t>
            </a:r>
            <a:r>
              <a:rPr lang="en-GB" sz="2000" dirty="0">
                <a:solidFill>
                  <a:srgbClr val="D73A2C"/>
                </a:solidFill>
              </a:rPr>
              <a:t>intermediary</a:t>
            </a:r>
            <a:r>
              <a:rPr lang="en-GB" sz="2000" dirty="0">
                <a:solidFill>
                  <a:srgbClr val="244655"/>
                </a:solidFill>
              </a:rPr>
              <a:t> amount of users which is active.</a:t>
            </a:r>
          </a:p>
        </p:txBody>
      </p:sp>
    </p:spTree>
    <p:extLst>
      <p:ext uri="{BB962C8B-B14F-4D97-AF65-F5344CB8AC3E}">
        <p14:creationId xmlns:p14="http://schemas.microsoft.com/office/powerpoint/2010/main" val="3114757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EDE2-9AF3-BEF6-3D20-17ADC575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A52E9-7FB8-C998-64EE-7E3BCB1A7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1. Instagram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2447F-D358-A79B-1488-3B17610B52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80051" y="1108492"/>
            <a:ext cx="5170265" cy="651291"/>
          </a:xfrm>
        </p:spPr>
        <p:txBody>
          <a:bodyPr/>
          <a:lstStyle/>
          <a:p>
            <a:r>
              <a:rPr lang="en-GB" dirty="0"/>
              <a:t>Has the most downloaders and active users.</a:t>
            </a:r>
          </a:p>
          <a:p>
            <a:r>
              <a:rPr lang="en-GB" dirty="0"/>
              <a:t>In which, proportion of active users in those downloaders is 80%.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9EA49-BF52-81E0-CDFA-2081F326B2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2. WhatsApp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5E63E8-BE69-7931-33A6-33B507BC75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0051" y="2057401"/>
            <a:ext cx="5170265" cy="651290"/>
          </a:xfrm>
        </p:spPr>
        <p:txBody>
          <a:bodyPr/>
          <a:lstStyle/>
          <a:p>
            <a:r>
              <a:rPr lang="en-MY" dirty="0"/>
              <a:t>Has the most downloaders and second most active users.</a:t>
            </a:r>
          </a:p>
          <a:p>
            <a:r>
              <a:rPr lang="en-GB" dirty="0"/>
              <a:t>In which, proportion of active users in those downloaders is 71%.</a:t>
            </a:r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15CD4-4CD9-C34D-A082-1613ED4F3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3. Telegram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B4E24D-5043-A431-FA56-EB29B0FA69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0051" y="3013492"/>
            <a:ext cx="5170265" cy="651290"/>
          </a:xfrm>
        </p:spPr>
        <p:txBody>
          <a:bodyPr/>
          <a:lstStyle/>
          <a:p>
            <a:r>
              <a:rPr lang="en-MY" dirty="0"/>
              <a:t>Has the second most downloaders but large amount of inactive users.</a:t>
            </a:r>
          </a:p>
          <a:p>
            <a:r>
              <a:rPr lang="en-GB" dirty="0"/>
              <a:t>In which, proportion of active users in those downloaders is 16%.</a:t>
            </a:r>
          </a:p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E06D66-0B32-FC72-1D9A-049B1ABE9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MY" dirty="0"/>
              <a:t>4. Facebook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31E884-762D-4FD6-130A-3EE5BD7DF1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80051" y="3962401"/>
            <a:ext cx="5170265" cy="651290"/>
          </a:xfrm>
        </p:spPr>
        <p:txBody>
          <a:bodyPr/>
          <a:lstStyle/>
          <a:p>
            <a:r>
              <a:rPr lang="en-MY" dirty="0"/>
              <a:t>Has the third most downloaders and fifth most active users.</a:t>
            </a:r>
          </a:p>
          <a:p>
            <a:r>
              <a:rPr lang="en-GB" dirty="0"/>
              <a:t>In which, proportion of active users in those downloaders is 38%.</a:t>
            </a:r>
          </a:p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9D1B3C7-FF1B-7FE1-ED3E-A1E80A1036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MY" dirty="0"/>
              <a:t>5. WeChat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89D3F75-2DA1-F821-527C-715FA00A945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0051" y="4876801"/>
            <a:ext cx="5170265" cy="651290"/>
          </a:xfrm>
        </p:spPr>
        <p:txBody>
          <a:bodyPr/>
          <a:lstStyle/>
          <a:p>
            <a:r>
              <a:rPr lang="en-MY" dirty="0"/>
              <a:t>Has fourth most in downloaders and third most in active users.</a:t>
            </a:r>
          </a:p>
          <a:p>
            <a:r>
              <a:rPr lang="en-GB" dirty="0"/>
              <a:t>In which, proportion of active users in those downloaders is 53%.</a:t>
            </a:r>
          </a:p>
          <a:p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0EE49E5-25FD-8F4A-A4E8-798D6868E7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MY" dirty="0"/>
              <a:t>6. TikTok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AA1546-3C55-F3C1-832D-790383CF1E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0051" y="5832892"/>
            <a:ext cx="5170265" cy="651290"/>
          </a:xfrm>
        </p:spPr>
        <p:txBody>
          <a:bodyPr/>
          <a:lstStyle/>
          <a:p>
            <a:r>
              <a:rPr lang="en-MY" dirty="0"/>
              <a:t>Has fifth most in downloaders and sixth most in active users.</a:t>
            </a:r>
          </a:p>
          <a:p>
            <a:r>
              <a:rPr lang="en-GB" dirty="0"/>
              <a:t>In which, proportion of active users in those downloaders is 41%.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24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EDE2-9AF3-BEF6-3D20-17ADC575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A52E9-7FB8-C998-64EE-7E3BCB1A7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7. RED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2447F-D358-A79B-1488-3B17610B52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80051" y="1108492"/>
            <a:ext cx="5170265" cy="651291"/>
          </a:xfrm>
        </p:spPr>
        <p:txBody>
          <a:bodyPr/>
          <a:lstStyle/>
          <a:p>
            <a:r>
              <a:rPr lang="en-GB" dirty="0"/>
              <a:t>Has the sixth most in downloaders and</a:t>
            </a:r>
            <a:r>
              <a:rPr lang="en-MY" dirty="0"/>
              <a:t> a large amount of inactive users.</a:t>
            </a:r>
          </a:p>
          <a:p>
            <a:r>
              <a:rPr lang="en-GB" dirty="0"/>
              <a:t>In which, proportion of active users in those downloaders is 69%.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9EA49-BF52-81E0-CDFA-2081F326B2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8. Twitter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5E63E8-BE69-7931-33A6-33B507BC75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0051" y="2057401"/>
            <a:ext cx="5170265" cy="651290"/>
          </a:xfrm>
        </p:spPr>
        <p:txBody>
          <a:bodyPr/>
          <a:lstStyle/>
          <a:p>
            <a:r>
              <a:rPr lang="en-MY" dirty="0"/>
              <a:t>Has the seventh most in downloaders and a large amount of inactive users.</a:t>
            </a:r>
          </a:p>
          <a:p>
            <a:r>
              <a:rPr lang="en-GB" dirty="0"/>
              <a:t>In which, proportion of active users in those downloaders is 15%.</a:t>
            </a:r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15CD4-4CD9-C34D-A082-1613ED4F3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9. Discord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B4E24D-5043-A431-FA56-EB29B0FA69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0051" y="3013492"/>
            <a:ext cx="5170265" cy="651290"/>
          </a:xfrm>
        </p:spPr>
        <p:txBody>
          <a:bodyPr/>
          <a:lstStyle/>
          <a:p>
            <a:r>
              <a:rPr lang="en-MY" dirty="0"/>
              <a:t>Has the eighth most in downloaders and a large amount of inactive users.</a:t>
            </a:r>
          </a:p>
          <a:p>
            <a:r>
              <a:rPr lang="en-GB" dirty="0"/>
              <a:t>In which, proportion of active users in those downloaders is 5%.</a:t>
            </a:r>
          </a:p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E06D66-0B32-FC72-1D9A-049B1ABE9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MY" dirty="0"/>
              <a:t>10. Threads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31E884-762D-4FD6-130A-3EE5BD7DF1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80051" y="3962401"/>
            <a:ext cx="5170265" cy="651290"/>
          </a:xfrm>
        </p:spPr>
        <p:txBody>
          <a:bodyPr/>
          <a:lstStyle/>
          <a:p>
            <a:r>
              <a:rPr lang="en-MY" dirty="0"/>
              <a:t>Has the least downloaders and most inactive users.</a:t>
            </a:r>
          </a:p>
          <a:p>
            <a:r>
              <a:rPr lang="en-GB" dirty="0"/>
              <a:t>In which, proportion of active users in those downloaders is 18%.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911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B328-7349-95F0-A0FB-0BCCDB67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70" y="2582012"/>
            <a:ext cx="5089986" cy="36663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Social media popularity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Survey Results Summary</a:t>
            </a:r>
            <a:br>
              <a:rPr lang="en-US" sz="1800" dirty="0"/>
            </a:b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D51FB-9CBF-B39C-CBC1-8217552CD0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0050" y="803692"/>
            <a:ext cx="5305017" cy="339309"/>
          </a:xfrm>
        </p:spPr>
        <p:txBody>
          <a:bodyPr/>
          <a:lstStyle/>
          <a:p>
            <a:r>
              <a:rPr lang="en-US" sz="2000" dirty="0"/>
              <a:t>Question 1: Which generation are you from?</a:t>
            </a:r>
            <a:endParaRPr lang="en-MY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D2D87B-F8FD-1096-1837-44E7396176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80051" y="1329873"/>
            <a:ext cx="4571187" cy="339309"/>
          </a:xfrm>
        </p:spPr>
        <p:txBody>
          <a:bodyPr/>
          <a:lstStyle/>
          <a:p>
            <a:r>
              <a:rPr lang="en-US" sz="1600" dirty="0"/>
              <a:t>Aim: To </a:t>
            </a:r>
            <a:r>
              <a:rPr lang="en-US" sz="1600" dirty="0" err="1"/>
              <a:t>analyse</a:t>
            </a:r>
            <a:r>
              <a:rPr lang="en-US" sz="1600" dirty="0"/>
              <a:t> who uses social media the most.</a:t>
            </a:r>
            <a:endParaRPr lang="en-MY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6A1E1-33D6-C721-A3E5-132AB19220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0050" y="1877731"/>
            <a:ext cx="5305018" cy="439556"/>
          </a:xfrm>
        </p:spPr>
        <p:txBody>
          <a:bodyPr/>
          <a:lstStyle/>
          <a:p>
            <a:r>
              <a:rPr lang="en-US" sz="2000" dirty="0"/>
              <a:t>Question 2: How much do you know about different social media apps?</a:t>
            </a:r>
          </a:p>
          <a:p>
            <a:endParaRPr lang="en-MY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85BE01-8047-EA66-3787-9DD53D4B35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0051" y="2654170"/>
            <a:ext cx="4571187" cy="339309"/>
          </a:xfrm>
        </p:spPr>
        <p:txBody>
          <a:bodyPr/>
          <a:lstStyle/>
          <a:p>
            <a:r>
              <a:rPr lang="en-US" sz="1600" dirty="0"/>
              <a:t>Aim: To </a:t>
            </a:r>
            <a:r>
              <a:rPr lang="en-US" sz="1600" dirty="0" err="1"/>
              <a:t>analyse</a:t>
            </a:r>
            <a:r>
              <a:rPr lang="en-US" sz="1600" dirty="0"/>
              <a:t> known of different social media apps by users.</a:t>
            </a:r>
          </a:p>
          <a:p>
            <a:endParaRPr lang="en-MY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5FF69-BB9E-1C77-14ED-EB543C5FC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0051" y="3334334"/>
            <a:ext cx="5305018" cy="339309"/>
          </a:xfrm>
        </p:spPr>
        <p:txBody>
          <a:bodyPr/>
          <a:lstStyle/>
          <a:p>
            <a:r>
              <a:rPr lang="en-US" sz="2000" dirty="0"/>
              <a:t>Question 3: How was your usage of different social media apps?</a:t>
            </a:r>
          </a:p>
          <a:p>
            <a:endParaRPr lang="en-MY" sz="20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96D455-924E-3A80-2F69-CC6C9B9376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0051" y="3850893"/>
            <a:ext cx="4571187" cy="339309"/>
          </a:xfrm>
        </p:spPr>
        <p:txBody>
          <a:bodyPr/>
          <a:lstStyle/>
          <a:p>
            <a:r>
              <a:rPr lang="en-US" sz="1600" dirty="0"/>
              <a:t>Aim: To </a:t>
            </a:r>
            <a:r>
              <a:rPr lang="en-US" sz="1600" dirty="0" err="1"/>
              <a:t>analyse</a:t>
            </a:r>
            <a:r>
              <a:rPr lang="en-US" sz="1600" dirty="0"/>
              <a:t> usage of different social media apps by users.</a:t>
            </a:r>
          </a:p>
          <a:p>
            <a:endParaRPr lang="en-MY" sz="1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F04288-71A4-5F79-CA8F-46257686D6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0051" y="4658621"/>
            <a:ext cx="3298282" cy="339309"/>
          </a:xfrm>
        </p:spPr>
        <p:txBody>
          <a:bodyPr/>
          <a:lstStyle/>
          <a:p>
            <a:r>
              <a:rPr lang="en-MY" dirty="0"/>
              <a:t>Notes: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BFF5711-FFFD-E6A7-6A3D-09E2A6B07F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80051" y="4963422"/>
            <a:ext cx="4571187" cy="178388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MY" dirty="0"/>
              <a:t>Responses:</a:t>
            </a:r>
          </a:p>
          <a:p>
            <a:pPr marL="952394" lvl="1" indent="-342900">
              <a:buFont typeface="Arial" panose="020B0604020202020204" pitchFamily="34" charset="0"/>
              <a:buChar char="•"/>
            </a:pPr>
            <a:r>
              <a:rPr lang="en-MY" sz="1100" b="0" dirty="0"/>
              <a:t>55 respondents has been surveyed.</a:t>
            </a:r>
          </a:p>
          <a:p>
            <a:pPr marL="342900" indent="-342900">
              <a:buFont typeface="+mj-lt"/>
              <a:buAutoNum type="arabicPeriod"/>
            </a:pPr>
            <a:r>
              <a:rPr lang="en-MY" dirty="0"/>
              <a:t>Related Research Social Media Apps:</a:t>
            </a:r>
          </a:p>
          <a:p>
            <a:pPr marL="780944" lvl="1" indent="-171450">
              <a:buFont typeface="Arial" panose="020B0604020202020204" pitchFamily="34" charset="0"/>
              <a:buChar char="•"/>
            </a:pPr>
            <a:r>
              <a:rPr lang="en-MY" sz="1100" b="0" dirty="0"/>
              <a:t>10 Social Media Apps has been research: </a:t>
            </a:r>
          </a:p>
          <a:p>
            <a:pPr marL="780944" lvl="1" indent="-171450">
              <a:buFont typeface="Arial" panose="020B0604020202020204" pitchFamily="34" charset="0"/>
              <a:buChar char="•"/>
            </a:pPr>
            <a:r>
              <a:rPr lang="en-MY" sz="1100" b="0" dirty="0"/>
              <a:t>(WhatsApp, WeChat, Telegram, Instagram, Facebook, TikTok, Twitter, Threads, Discord, RED)</a:t>
            </a:r>
          </a:p>
          <a:p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2498010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EDE2-9AF3-BEF6-3D20-17ADC575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A52E9-7FB8-C998-64EE-7E3BCB1A7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0050" y="803693"/>
            <a:ext cx="5811950" cy="304799"/>
          </a:xfrm>
        </p:spPr>
        <p:txBody>
          <a:bodyPr/>
          <a:lstStyle/>
          <a:p>
            <a:r>
              <a:rPr lang="en-MY" b="0" dirty="0">
                <a:solidFill>
                  <a:srgbClr val="D73A2C"/>
                </a:solidFill>
              </a:rPr>
              <a:t>Top 3 Apps that have stable users</a:t>
            </a:r>
            <a:endParaRPr lang="en-GB" b="0" dirty="0">
              <a:solidFill>
                <a:srgbClr val="D73A2C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2447F-D358-A79B-1488-3B17610B52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80051" y="1108492"/>
            <a:ext cx="5170265" cy="436828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MY" sz="1600" dirty="0"/>
              <a:t>Instagram has a highest proportion of active users which is 80%.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MY" sz="1600" dirty="0"/>
              <a:t> WhatsApp has a high proportion of active users which is 71%.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MY" sz="1600" dirty="0"/>
              <a:t>RED has a high proportion of active users which is 69% although it has less users.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39752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A80D2-1669-9123-D619-D869B1D8E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6419" y="668236"/>
            <a:ext cx="1410447" cy="736711"/>
          </a:xfrm>
        </p:spPr>
        <p:txBody>
          <a:bodyPr/>
          <a:lstStyle/>
          <a:p>
            <a:r>
              <a:rPr lang="en-GB" dirty="0"/>
              <a:t>60s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C72D2-6516-CC36-750E-26377F1856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76419" y="1413292"/>
            <a:ext cx="1939869" cy="339309"/>
          </a:xfrm>
        </p:spPr>
        <p:txBody>
          <a:bodyPr/>
          <a:lstStyle/>
          <a:p>
            <a:r>
              <a:rPr lang="en-GB" dirty="0"/>
              <a:t>Count: 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E011E8-2215-3E21-B47F-7E5CFBC39E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67238" y="668236"/>
            <a:ext cx="1410447" cy="736711"/>
          </a:xfrm>
        </p:spPr>
        <p:txBody>
          <a:bodyPr/>
          <a:lstStyle/>
          <a:p>
            <a:r>
              <a:rPr lang="en-GB" dirty="0"/>
              <a:t>70s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8CDD34-CBF7-D2F3-D050-E2823AA8E5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67238" y="1413292"/>
            <a:ext cx="1939869" cy="339309"/>
          </a:xfrm>
        </p:spPr>
        <p:txBody>
          <a:bodyPr/>
          <a:lstStyle/>
          <a:p>
            <a:r>
              <a:rPr lang="en-GB" dirty="0"/>
              <a:t>Count: 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0F59DB-1BC7-9104-59D7-0BF6557C87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48981" y="668236"/>
            <a:ext cx="1410446" cy="736711"/>
          </a:xfrm>
        </p:spPr>
        <p:txBody>
          <a:bodyPr/>
          <a:lstStyle/>
          <a:p>
            <a:r>
              <a:rPr lang="en-GB" dirty="0"/>
              <a:t>80s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062090-754C-E5CB-A177-162AFD6E8D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48981" y="1413292"/>
            <a:ext cx="1939869" cy="339309"/>
          </a:xfrm>
        </p:spPr>
        <p:txBody>
          <a:bodyPr/>
          <a:lstStyle/>
          <a:p>
            <a:r>
              <a:rPr lang="en-GB" dirty="0"/>
              <a:t>Count: 0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41914BA-3D16-9554-12A5-FB5C5403D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6419" y="2116232"/>
            <a:ext cx="1410446" cy="736711"/>
          </a:xfrm>
        </p:spPr>
        <p:txBody>
          <a:bodyPr/>
          <a:lstStyle/>
          <a:p>
            <a:r>
              <a:rPr lang="en-GB" dirty="0"/>
              <a:t>90s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3651F5D-CBAB-66F4-93A3-66DAF1D455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76419" y="2868991"/>
            <a:ext cx="1939869" cy="339309"/>
          </a:xfrm>
        </p:spPr>
        <p:txBody>
          <a:bodyPr/>
          <a:lstStyle/>
          <a:p>
            <a:r>
              <a:rPr lang="en-GB" dirty="0"/>
              <a:t>Count: 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3C1122-2BE1-2E23-BC6F-952DF86F63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67238" y="2116232"/>
            <a:ext cx="1410446" cy="736711"/>
          </a:xfrm>
        </p:spPr>
        <p:txBody>
          <a:bodyPr/>
          <a:lstStyle/>
          <a:p>
            <a:r>
              <a:rPr lang="en-GB" dirty="0"/>
              <a:t>00s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7969223-67ED-F179-F9E7-1C0475D9267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267238" y="2868991"/>
            <a:ext cx="1939869" cy="339309"/>
          </a:xfrm>
        </p:spPr>
        <p:txBody>
          <a:bodyPr/>
          <a:lstStyle/>
          <a:p>
            <a:r>
              <a:rPr lang="en-GB" dirty="0"/>
              <a:t>Count: 52</a:t>
            </a:r>
          </a:p>
        </p:txBody>
      </p:sp>
      <p:sp>
        <p:nvSpPr>
          <p:cNvPr id="1031" name="Subtitle 2">
            <a:extLst>
              <a:ext uri="{FF2B5EF4-FFF2-40B4-BE49-F238E27FC236}">
                <a16:creationId xmlns:a16="http://schemas.microsoft.com/office/drawing/2014/main" id="{F019F7AF-16B4-0291-7FEE-C846B16A30D2}"/>
              </a:ext>
            </a:extLst>
          </p:cNvPr>
          <p:cNvSpPr txBox="1">
            <a:spLocks/>
          </p:cNvSpPr>
          <p:nvPr/>
        </p:nvSpPr>
        <p:spPr>
          <a:xfrm>
            <a:off x="200632" y="4324690"/>
            <a:ext cx="4207740" cy="244187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QUESTION 1: </a:t>
            </a:r>
          </a:p>
          <a:p>
            <a:endParaRPr lang="en-US" sz="2000" dirty="0"/>
          </a:p>
          <a:p>
            <a:r>
              <a:rPr lang="en-US" sz="3200" dirty="0"/>
              <a:t>Which Generation Are You From?</a:t>
            </a:r>
            <a:endParaRPr lang="en-MY" sz="3200" dirty="0"/>
          </a:p>
        </p:txBody>
      </p:sp>
      <p:sp>
        <p:nvSpPr>
          <p:cNvPr id="1032" name="Text Placeholder 8">
            <a:extLst>
              <a:ext uri="{FF2B5EF4-FFF2-40B4-BE49-F238E27FC236}">
                <a16:creationId xmlns:a16="http://schemas.microsoft.com/office/drawing/2014/main" id="{73FE4286-5EC9-D2FD-4695-BFD1C3B13A53}"/>
              </a:ext>
            </a:extLst>
          </p:cNvPr>
          <p:cNvSpPr txBox="1">
            <a:spLocks/>
          </p:cNvSpPr>
          <p:nvPr/>
        </p:nvSpPr>
        <p:spPr>
          <a:xfrm>
            <a:off x="18908" y="2057156"/>
            <a:ext cx="4571187" cy="33930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bg1"/>
                </a:solidFill>
              </a:rPr>
              <a:t>Aim: 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err="1">
                <a:solidFill>
                  <a:schemeClr val="bg1"/>
                </a:solidFill>
              </a:rPr>
              <a:t>analyse</a:t>
            </a:r>
            <a:r>
              <a:rPr lang="en-US" sz="1600" dirty="0">
                <a:solidFill>
                  <a:schemeClr val="bg1"/>
                </a:solidFill>
              </a:rPr>
              <a:t> who uses social media the most.</a:t>
            </a:r>
            <a:endParaRPr lang="en-MY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5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A80D2-1669-9123-D619-D869B1D8E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3371" y="514236"/>
            <a:ext cx="1410447" cy="736711"/>
          </a:xfrm>
        </p:spPr>
        <p:txBody>
          <a:bodyPr/>
          <a:lstStyle/>
          <a:p>
            <a:r>
              <a:rPr lang="en-GB" dirty="0"/>
              <a:t>60s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C72D2-6516-CC36-750E-26377F1856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73371" y="1259292"/>
            <a:ext cx="1939869" cy="339309"/>
          </a:xfrm>
        </p:spPr>
        <p:txBody>
          <a:bodyPr/>
          <a:lstStyle/>
          <a:p>
            <a:r>
              <a:rPr lang="en-GB" dirty="0"/>
              <a:t>Count: 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E011E8-2215-3E21-B47F-7E5CFBC39E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3371" y="1710698"/>
            <a:ext cx="1410447" cy="736711"/>
          </a:xfrm>
        </p:spPr>
        <p:txBody>
          <a:bodyPr/>
          <a:lstStyle/>
          <a:p>
            <a:r>
              <a:rPr lang="en-GB" dirty="0"/>
              <a:t>70s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8CDD34-CBF7-D2F3-D050-E2823AA8E5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73371" y="2455754"/>
            <a:ext cx="1939869" cy="339309"/>
          </a:xfrm>
        </p:spPr>
        <p:txBody>
          <a:bodyPr/>
          <a:lstStyle/>
          <a:p>
            <a:r>
              <a:rPr lang="en-GB" dirty="0"/>
              <a:t>Count: 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0F59DB-1BC7-9104-59D7-0BF6557C87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73371" y="2882775"/>
            <a:ext cx="1410446" cy="736711"/>
          </a:xfrm>
        </p:spPr>
        <p:txBody>
          <a:bodyPr/>
          <a:lstStyle/>
          <a:p>
            <a:r>
              <a:rPr lang="en-GB" dirty="0"/>
              <a:t>80s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062090-754C-E5CB-A177-162AFD6E8D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73371" y="3627831"/>
            <a:ext cx="1939869" cy="339309"/>
          </a:xfrm>
        </p:spPr>
        <p:txBody>
          <a:bodyPr/>
          <a:lstStyle/>
          <a:p>
            <a:r>
              <a:rPr lang="en-GB" dirty="0"/>
              <a:t>Count: 0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41914BA-3D16-9554-12A5-FB5C5403D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3371" y="4070166"/>
            <a:ext cx="1410446" cy="736711"/>
          </a:xfrm>
        </p:spPr>
        <p:txBody>
          <a:bodyPr/>
          <a:lstStyle/>
          <a:p>
            <a:r>
              <a:rPr lang="en-GB" dirty="0"/>
              <a:t>90s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3651F5D-CBAB-66F4-93A3-66DAF1D455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73371" y="4822925"/>
            <a:ext cx="1939869" cy="339309"/>
          </a:xfrm>
        </p:spPr>
        <p:txBody>
          <a:bodyPr/>
          <a:lstStyle/>
          <a:p>
            <a:r>
              <a:rPr lang="en-GB" dirty="0"/>
              <a:t>Count: 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3C1122-2BE1-2E23-BC6F-952DF86F63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73371" y="5254130"/>
            <a:ext cx="1410446" cy="736711"/>
          </a:xfrm>
        </p:spPr>
        <p:txBody>
          <a:bodyPr/>
          <a:lstStyle/>
          <a:p>
            <a:r>
              <a:rPr lang="en-GB" dirty="0"/>
              <a:t>00s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7969223-67ED-F179-F9E7-1C0475D9267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73371" y="6006889"/>
            <a:ext cx="1939869" cy="339309"/>
          </a:xfrm>
        </p:spPr>
        <p:txBody>
          <a:bodyPr/>
          <a:lstStyle/>
          <a:p>
            <a:r>
              <a:rPr lang="en-GB" dirty="0"/>
              <a:t>Count: 52</a:t>
            </a:r>
          </a:p>
        </p:txBody>
      </p:sp>
      <p:graphicFrame>
        <p:nvGraphicFramePr>
          <p:cNvPr id="1025" name="Chart 1024">
            <a:extLst>
              <a:ext uri="{FF2B5EF4-FFF2-40B4-BE49-F238E27FC236}">
                <a16:creationId xmlns:a16="http://schemas.microsoft.com/office/drawing/2014/main" id="{1AE9C095-3778-C559-79E4-720DA98E7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967508"/>
              </p:ext>
            </p:extLst>
          </p:nvPr>
        </p:nvGraphicFramePr>
        <p:xfrm>
          <a:off x="5836118" y="434800"/>
          <a:ext cx="6811478" cy="5897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68D1BB60-02C8-AB09-BA27-02AEFBFD8AEE}"/>
              </a:ext>
            </a:extLst>
          </p:cNvPr>
          <p:cNvSpPr txBox="1">
            <a:spLocks/>
          </p:cNvSpPr>
          <p:nvPr/>
        </p:nvSpPr>
        <p:spPr>
          <a:xfrm>
            <a:off x="200632" y="4324690"/>
            <a:ext cx="4207740" cy="244187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QUESTION 1: </a:t>
            </a:r>
          </a:p>
          <a:p>
            <a:endParaRPr lang="en-US" sz="2000" dirty="0"/>
          </a:p>
          <a:p>
            <a:r>
              <a:rPr lang="en-US" sz="3200" dirty="0"/>
              <a:t>Which Generation Are You From?</a:t>
            </a:r>
            <a:endParaRPr lang="en-MY" sz="3200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F4D9DA9-29D9-E005-F077-4029DE937707}"/>
              </a:ext>
            </a:extLst>
          </p:cNvPr>
          <p:cNvSpPr txBox="1">
            <a:spLocks/>
          </p:cNvSpPr>
          <p:nvPr/>
        </p:nvSpPr>
        <p:spPr>
          <a:xfrm>
            <a:off x="18908" y="2057156"/>
            <a:ext cx="4571187" cy="33930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bg1"/>
                </a:solidFill>
              </a:rPr>
              <a:t>Aim: 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err="1">
                <a:solidFill>
                  <a:schemeClr val="bg1"/>
                </a:solidFill>
              </a:rPr>
              <a:t>analyse</a:t>
            </a:r>
            <a:r>
              <a:rPr lang="en-US" sz="1600" dirty="0">
                <a:solidFill>
                  <a:schemeClr val="bg1"/>
                </a:solidFill>
              </a:rPr>
              <a:t> who uses social media the most.</a:t>
            </a:r>
            <a:endParaRPr lang="en-MY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1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A80D2-1669-9123-D619-D869B1D8E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3371" y="514236"/>
            <a:ext cx="1410447" cy="736711"/>
          </a:xfrm>
        </p:spPr>
        <p:txBody>
          <a:bodyPr/>
          <a:lstStyle/>
          <a:p>
            <a:r>
              <a:rPr lang="en-GB" dirty="0"/>
              <a:t>60s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C72D2-6516-CC36-750E-26377F1856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73371" y="1259292"/>
            <a:ext cx="1939869" cy="339309"/>
          </a:xfrm>
        </p:spPr>
        <p:txBody>
          <a:bodyPr/>
          <a:lstStyle/>
          <a:p>
            <a:r>
              <a:rPr lang="en-GB" dirty="0"/>
              <a:t>Count: 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E011E8-2215-3E21-B47F-7E5CFBC39E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3371" y="1710698"/>
            <a:ext cx="1410447" cy="736711"/>
          </a:xfrm>
        </p:spPr>
        <p:txBody>
          <a:bodyPr/>
          <a:lstStyle/>
          <a:p>
            <a:r>
              <a:rPr lang="en-GB" dirty="0"/>
              <a:t>70s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8CDD34-CBF7-D2F3-D050-E2823AA8E5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73371" y="2455754"/>
            <a:ext cx="1939869" cy="339309"/>
          </a:xfrm>
        </p:spPr>
        <p:txBody>
          <a:bodyPr/>
          <a:lstStyle/>
          <a:p>
            <a:r>
              <a:rPr lang="en-GB" dirty="0"/>
              <a:t>Count: 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0F59DB-1BC7-9104-59D7-0BF6557C87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73371" y="2882775"/>
            <a:ext cx="1410446" cy="736711"/>
          </a:xfrm>
        </p:spPr>
        <p:txBody>
          <a:bodyPr/>
          <a:lstStyle/>
          <a:p>
            <a:r>
              <a:rPr lang="en-GB" dirty="0"/>
              <a:t>80s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062090-754C-E5CB-A177-162AFD6E8D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73371" y="3627831"/>
            <a:ext cx="1939869" cy="339309"/>
          </a:xfrm>
        </p:spPr>
        <p:txBody>
          <a:bodyPr/>
          <a:lstStyle/>
          <a:p>
            <a:r>
              <a:rPr lang="en-GB" dirty="0"/>
              <a:t>Count: 0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41914BA-3D16-9554-12A5-FB5C5403D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3371" y="4070166"/>
            <a:ext cx="1410446" cy="736711"/>
          </a:xfrm>
        </p:spPr>
        <p:txBody>
          <a:bodyPr/>
          <a:lstStyle/>
          <a:p>
            <a:r>
              <a:rPr lang="en-GB" dirty="0"/>
              <a:t>90s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3651F5D-CBAB-66F4-93A3-66DAF1D455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73371" y="4822925"/>
            <a:ext cx="1939869" cy="339309"/>
          </a:xfrm>
        </p:spPr>
        <p:txBody>
          <a:bodyPr/>
          <a:lstStyle/>
          <a:p>
            <a:r>
              <a:rPr lang="en-GB" dirty="0"/>
              <a:t>Count: 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3C1122-2BE1-2E23-BC6F-952DF86F63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73371" y="5254130"/>
            <a:ext cx="1410446" cy="736711"/>
          </a:xfrm>
        </p:spPr>
        <p:txBody>
          <a:bodyPr/>
          <a:lstStyle/>
          <a:p>
            <a:r>
              <a:rPr lang="en-GB" dirty="0"/>
              <a:t>00s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7969223-67ED-F179-F9E7-1C0475D9267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73371" y="6006889"/>
            <a:ext cx="1939869" cy="339309"/>
          </a:xfrm>
        </p:spPr>
        <p:txBody>
          <a:bodyPr/>
          <a:lstStyle/>
          <a:p>
            <a:r>
              <a:rPr lang="en-GB" dirty="0"/>
              <a:t>Count: 52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8D1BB60-02C8-AB09-BA27-02AEFBFD8AEE}"/>
              </a:ext>
            </a:extLst>
          </p:cNvPr>
          <p:cNvSpPr txBox="1">
            <a:spLocks/>
          </p:cNvSpPr>
          <p:nvPr/>
        </p:nvSpPr>
        <p:spPr>
          <a:xfrm>
            <a:off x="200632" y="4324690"/>
            <a:ext cx="4207740" cy="244187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QUESTION 1: </a:t>
            </a:r>
          </a:p>
          <a:p>
            <a:endParaRPr lang="en-US" sz="2000" dirty="0"/>
          </a:p>
          <a:p>
            <a:r>
              <a:rPr lang="en-US" sz="3200" dirty="0"/>
              <a:t>Which Generation Are You From?</a:t>
            </a:r>
            <a:endParaRPr lang="en-MY" sz="3200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F4D9DA9-29D9-E005-F077-4029DE937707}"/>
              </a:ext>
            </a:extLst>
          </p:cNvPr>
          <p:cNvSpPr txBox="1">
            <a:spLocks/>
          </p:cNvSpPr>
          <p:nvPr/>
        </p:nvSpPr>
        <p:spPr>
          <a:xfrm>
            <a:off x="18908" y="2057156"/>
            <a:ext cx="4571187" cy="33930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bg1"/>
                </a:solidFill>
              </a:rPr>
              <a:t>Aim: 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err="1">
                <a:solidFill>
                  <a:schemeClr val="bg1"/>
                </a:solidFill>
              </a:rPr>
              <a:t>analyse</a:t>
            </a:r>
            <a:r>
              <a:rPr lang="en-US" sz="1600" dirty="0">
                <a:solidFill>
                  <a:schemeClr val="bg1"/>
                </a:solidFill>
              </a:rPr>
              <a:t> who uses social media the most.</a:t>
            </a:r>
            <a:endParaRPr lang="en-MY" sz="1600" dirty="0">
              <a:solidFill>
                <a:schemeClr val="bg1"/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B555939-0186-6423-5805-32FA83930A0B}"/>
              </a:ext>
            </a:extLst>
          </p:cNvPr>
          <p:cNvSpPr txBox="1">
            <a:spLocks/>
          </p:cNvSpPr>
          <p:nvPr/>
        </p:nvSpPr>
        <p:spPr>
          <a:xfrm>
            <a:off x="7296520" y="658614"/>
            <a:ext cx="4378924" cy="939985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0" cap="none" dirty="0"/>
              <a:t>The 60s </a:t>
            </a:r>
            <a:r>
              <a:rPr lang="en-GB" sz="1600" b="0" cap="none" dirty="0">
                <a:solidFill>
                  <a:srgbClr val="D73A2C"/>
                </a:solidFill>
              </a:rPr>
              <a:t>Barely</a:t>
            </a:r>
            <a:r>
              <a:rPr lang="en-GB" sz="1600" b="0" cap="none" dirty="0"/>
              <a:t> Uses Social Media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9C6A597-F4C5-6AF9-E9DE-D9F2C42420D2}"/>
              </a:ext>
            </a:extLst>
          </p:cNvPr>
          <p:cNvSpPr txBox="1">
            <a:spLocks/>
          </p:cNvSpPr>
          <p:nvPr/>
        </p:nvSpPr>
        <p:spPr>
          <a:xfrm>
            <a:off x="7296518" y="1855077"/>
            <a:ext cx="4378925" cy="939986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0" cap="none" dirty="0"/>
              <a:t>The 70s </a:t>
            </a:r>
            <a:r>
              <a:rPr lang="en-GB" sz="1600" b="0" cap="none" dirty="0">
                <a:solidFill>
                  <a:srgbClr val="D73A2C"/>
                </a:solidFill>
              </a:rPr>
              <a:t>Barely</a:t>
            </a:r>
            <a:r>
              <a:rPr lang="en-GB" sz="1600" b="0" cap="none" dirty="0"/>
              <a:t> Uses Social Media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3EAA450-41A2-B8D2-15D0-70FBAACB6561}"/>
              </a:ext>
            </a:extLst>
          </p:cNvPr>
          <p:cNvSpPr txBox="1">
            <a:spLocks/>
          </p:cNvSpPr>
          <p:nvPr/>
        </p:nvSpPr>
        <p:spPr>
          <a:xfrm>
            <a:off x="7296517" y="3027154"/>
            <a:ext cx="4378924" cy="939985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0" cap="none" dirty="0"/>
              <a:t>The 80s </a:t>
            </a:r>
            <a:r>
              <a:rPr lang="en-GB" sz="1600" b="0" cap="none" dirty="0">
                <a:solidFill>
                  <a:srgbClr val="D73A2C"/>
                </a:solidFill>
              </a:rPr>
              <a:t>Barely</a:t>
            </a:r>
            <a:r>
              <a:rPr lang="en-GB" sz="1600" b="0" cap="none" dirty="0"/>
              <a:t> Uses Social Media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DF68456-243F-64D4-63FF-FF42F44ECD2A}"/>
              </a:ext>
            </a:extLst>
          </p:cNvPr>
          <p:cNvSpPr txBox="1">
            <a:spLocks/>
          </p:cNvSpPr>
          <p:nvPr/>
        </p:nvSpPr>
        <p:spPr>
          <a:xfrm>
            <a:off x="7296517" y="5395693"/>
            <a:ext cx="4378923" cy="939985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0" cap="none" dirty="0"/>
              <a:t>The 00s </a:t>
            </a:r>
            <a:r>
              <a:rPr lang="en-GB" sz="1600" b="0" cap="none" dirty="0">
                <a:solidFill>
                  <a:srgbClr val="D73A2C"/>
                </a:solidFill>
              </a:rPr>
              <a:t>Frequently</a:t>
            </a:r>
            <a:r>
              <a:rPr lang="en-GB" sz="1600" b="0" cap="none" dirty="0"/>
              <a:t> Uses Social Media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FE8DC12-E64F-3330-8557-216740D6BC2A}"/>
              </a:ext>
            </a:extLst>
          </p:cNvPr>
          <p:cNvSpPr txBox="1">
            <a:spLocks/>
          </p:cNvSpPr>
          <p:nvPr/>
        </p:nvSpPr>
        <p:spPr>
          <a:xfrm>
            <a:off x="7296516" y="4211423"/>
            <a:ext cx="4378924" cy="939985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0" cap="none" dirty="0"/>
              <a:t>The 90s </a:t>
            </a:r>
            <a:r>
              <a:rPr lang="en-GB" sz="1600" b="0" cap="none" dirty="0">
                <a:solidFill>
                  <a:srgbClr val="D73A2C"/>
                </a:solidFill>
              </a:rPr>
              <a:t>Barely</a:t>
            </a:r>
            <a:r>
              <a:rPr lang="en-GB" sz="1600" b="0" cap="none" dirty="0"/>
              <a:t> Uses Social Media</a:t>
            </a:r>
          </a:p>
        </p:txBody>
      </p:sp>
    </p:spTree>
    <p:extLst>
      <p:ext uri="{BB962C8B-B14F-4D97-AF65-F5344CB8AC3E}">
        <p14:creationId xmlns:p14="http://schemas.microsoft.com/office/powerpoint/2010/main" val="2538959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68D1BB60-02C8-AB09-BA27-02AEFBFD8AEE}"/>
              </a:ext>
            </a:extLst>
          </p:cNvPr>
          <p:cNvSpPr txBox="1">
            <a:spLocks/>
          </p:cNvSpPr>
          <p:nvPr/>
        </p:nvSpPr>
        <p:spPr>
          <a:xfrm>
            <a:off x="200631" y="4324690"/>
            <a:ext cx="4389463" cy="244187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QUESTION 2: </a:t>
            </a:r>
          </a:p>
          <a:p>
            <a:endParaRPr lang="en-US" sz="2000" dirty="0"/>
          </a:p>
          <a:p>
            <a:r>
              <a:rPr lang="en-US" sz="3200" dirty="0"/>
              <a:t>How much do you know about different social media apps?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F4D9DA9-29D9-E005-F077-4029DE937707}"/>
              </a:ext>
            </a:extLst>
          </p:cNvPr>
          <p:cNvSpPr txBox="1">
            <a:spLocks/>
          </p:cNvSpPr>
          <p:nvPr/>
        </p:nvSpPr>
        <p:spPr>
          <a:xfrm>
            <a:off x="1029903" y="2057156"/>
            <a:ext cx="3560192" cy="31065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bg1"/>
                </a:solidFill>
              </a:rPr>
              <a:t>Aim: 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err="1">
                <a:solidFill>
                  <a:schemeClr val="bg1"/>
                </a:solidFill>
              </a:rPr>
              <a:t>analyse</a:t>
            </a:r>
            <a:r>
              <a:rPr lang="en-US" sz="1600" dirty="0">
                <a:solidFill>
                  <a:schemeClr val="bg1"/>
                </a:solidFill>
              </a:rPr>
              <a:t> known of different social media apps by users.</a:t>
            </a:r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E85B4BB0-702C-F0F3-009B-13F4CB5EA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037655"/>
              </p:ext>
            </p:extLst>
          </p:nvPr>
        </p:nvGraphicFramePr>
        <p:xfrm>
          <a:off x="4835259" y="539377"/>
          <a:ext cx="7086068" cy="57599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4068">
                  <a:extLst>
                    <a:ext uri="{9D8B030D-6E8A-4147-A177-3AD203B41FA5}">
                      <a16:colId xmlns:a16="http://schemas.microsoft.com/office/drawing/2014/main" val="1516103866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318432568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654146245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24884773"/>
                    </a:ext>
                  </a:extLst>
                </a:gridCol>
              </a:tblGrid>
              <a:tr h="52363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Using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Heard of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Never heard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725407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WhatsApp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D73A2C"/>
                          </a:solidFill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200562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WeChat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D73A2C"/>
                          </a:solidFill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148835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Telegram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D73A2C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46842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Instagram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D73A2C"/>
                          </a:solidFill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779385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Facebook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D73A2C"/>
                          </a:solidFill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885049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TikTok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D73A2C"/>
                          </a:solidFill>
                        </a:rPr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27192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Twitter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D73A2C"/>
                          </a:solidFill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733284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Threads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D73A2C"/>
                          </a:solidFill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326927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Discord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D73A2C"/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773257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D73A2C"/>
                          </a:solidFill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073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522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68D1BB60-02C8-AB09-BA27-02AEFBFD8AEE}"/>
              </a:ext>
            </a:extLst>
          </p:cNvPr>
          <p:cNvSpPr txBox="1">
            <a:spLocks/>
          </p:cNvSpPr>
          <p:nvPr/>
        </p:nvSpPr>
        <p:spPr>
          <a:xfrm>
            <a:off x="200631" y="4324690"/>
            <a:ext cx="4389463" cy="244187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QUESTION 2: </a:t>
            </a:r>
          </a:p>
          <a:p>
            <a:endParaRPr lang="en-US" sz="2000" dirty="0"/>
          </a:p>
          <a:p>
            <a:r>
              <a:rPr lang="en-US" sz="3200" dirty="0"/>
              <a:t>How much do you know about different social media apps?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F4D9DA9-29D9-E005-F077-4029DE937707}"/>
              </a:ext>
            </a:extLst>
          </p:cNvPr>
          <p:cNvSpPr txBox="1">
            <a:spLocks/>
          </p:cNvSpPr>
          <p:nvPr/>
        </p:nvSpPr>
        <p:spPr>
          <a:xfrm>
            <a:off x="1029903" y="2057156"/>
            <a:ext cx="3560192" cy="31065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bg1"/>
                </a:solidFill>
              </a:rPr>
              <a:t>Aim: 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err="1">
                <a:solidFill>
                  <a:schemeClr val="bg1"/>
                </a:solidFill>
              </a:rPr>
              <a:t>analyse</a:t>
            </a:r>
            <a:r>
              <a:rPr lang="en-US" sz="1600" dirty="0">
                <a:solidFill>
                  <a:schemeClr val="bg1"/>
                </a:solidFill>
              </a:rPr>
              <a:t> known of different social media apps by users.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D722EF1-01CC-E606-A05B-38A82CFBA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47158"/>
              </p:ext>
            </p:extLst>
          </p:nvPr>
        </p:nvGraphicFramePr>
        <p:xfrm>
          <a:off x="4706754" y="587141"/>
          <a:ext cx="7284615" cy="5746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9853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68D1BB60-02C8-AB09-BA27-02AEFBFD8AEE}"/>
              </a:ext>
            </a:extLst>
          </p:cNvPr>
          <p:cNvSpPr txBox="1">
            <a:spLocks/>
          </p:cNvSpPr>
          <p:nvPr/>
        </p:nvSpPr>
        <p:spPr>
          <a:xfrm>
            <a:off x="200631" y="4324690"/>
            <a:ext cx="4389463" cy="244187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QUESTION 2: </a:t>
            </a:r>
          </a:p>
          <a:p>
            <a:endParaRPr lang="en-US" sz="2000" dirty="0"/>
          </a:p>
          <a:p>
            <a:r>
              <a:rPr lang="en-US" sz="3200" dirty="0"/>
              <a:t>How much do you know about different social media apps?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F4D9DA9-29D9-E005-F077-4029DE937707}"/>
              </a:ext>
            </a:extLst>
          </p:cNvPr>
          <p:cNvSpPr txBox="1">
            <a:spLocks/>
          </p:cNvSpPr>
          <p:nvPr/>
        </p:nvSpPr>
        <p:spPr>
          <a:xfrm>
            <a:off x="1029903" y="2057156"/>
            <a:ext cx="3560192" cy="31065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bg1"/>
                </a:solidFill>
              </a:rPr>
              <a:t>Aim: 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err="1">
                <a:solidFill>
                  <a:schemeClr val="bg1"/>
                </a:solidFill>
              </a:rPr>
              <a:t>analyse</a:t>
            </a:r>
            <a:r>
              <a:rPr lang="en-US" sz="1600" dirty="0">
                <a:solidFill>
                  <a:schemeClr val="bg1"/>
                </a:solidFill>
              </a:rPr>
              <a:t> known of different social media apps by users.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493A2-13BD-07D7-8109-DC535BC6D214}"/>
              </a:ext>
            </a:extLst>
          </p:cNvPr>
          <p:cNvSpPr txBox="1"/>
          <p:nvPr/>
        </p:nvSpPr>
        <p:spPr>
          <a:xfrm>
            <a:off x="5014762" y="525490"/>
            <a:ext cx="674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D73A2C"/>
                </a:solidFill>
                <a:latin typeface="+mj-lt"/>
              </a:rPr>
              <a:t>From this section, we FOUND that: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A14A4-41B1-7D66-7336-F0ED23C41E69}"/>
              </a:ext>
            </a:extLst>
          </p:cNvPr>
          <p:cNvSpPr txBox="1"/>
          <p:nvPr/>
        </p:nvSpPr>
        <p:spPr>
          <a:xfrm>
            <a:off x="5014762" y="1298967"/>
            <a:ext cx="6747310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D73A2C"/>
                </a:solidFill>
              </a:rPr>
              <a:t>Most</a:t>
            </a:r>
            <a:r>
              <a:rPr lang="en-GB" sz="2000" dirty="0">
                <a:solidFill>
                  <a:srgbClr val="244655"/>
                </a:solidFill>
              </a:rPr>
              <a:t> of the selected apps to be observed is </a:t>
            </a:r>
            <a:r>
              <a:rPr lang="en-GB" sz="2000" dirty="0">
                <a:solidFill>
                  <a:srgbClr val="D73A2C"/>
                </a:solidFill>
              </a:rPr>
              <a:t>using</a:t>
            </a:r>
            <a:r>
              <a:rPr lang="en-GB" sz="2000" dirty="0">
                <a:solidFill>
                  <a:srgbClr val="244655"/>
                </a:solidFill>
              </a:rPr>
              <a:t> by </a:t>
            </a:r>
            <a:r>
              <a:rPr lang="en-GB" sz="2000" dirty="0">
                <a:solidFill>
                  <a:srgbClr val="D73A2C"/>
                </a:solidFill>
              </a:rPr>
              <a:t>majority</a:t>
            </a:r>
            <a:r>
              <a:rPr lang="en-GB" sz="2000" dirty="0">
                <a:solidFill>
                  <a:srgbClr val="244655"/>
                </a:solidFill>
              </a:rPr>
              <a:t> of the respondents.</a:t>
            </a:r>
          </a:p>
          <a:p>
            <a:pPr marL="1123843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GB" sz="2000" dirty="0">
                <a:solidFill>
                  <a:srgbClr val="244655"/>
                </a:solidFill>
              </a:rPr>
              <a:t>From the results, </a:t>
            </a:r>
            <a:r>
              <a:rPr lang="en-GB" sz="2000" dirty="0">
                <a:solidFill>
                  <a:srgbClr val="D73A2C"/>
                </a:solidFill>
              </a:rPr>
              <a:t>most</a:t>
            </a:r>
            <a:r>
              <a:rPr lang="en-GB" sz="2000" dirty="0">
                <a:solidFill>
                  <a:srgbClr val="244655"/>
                </a:solidFill>
              </a:rPr>
              <a:t> of the apps have a </a:t>
            </a:r>
            <a:r>
              <a:rPr lang="en-GB" sz="2000" dirty="0">
                <a:solidFill>
                  <a:srgbClr val="D73A2C"/>
                </a:solidFill>
              </a:rPr>
              <a:t>overwhelming</a:t>
            </a:r>
            <a:r>
              <a:rPr lang="en-GB" sz="2000" dirty="0">
                <a:solidFill>
                  <a:srgbClr val="244655"/>
                </a:solidFill>
              </a:rPr>
              <a:t> result which is </a:t>
            </a:r>
            <a:r>
              <a:rPr lang="en-GB" sz="2000" dirty="0">
                <a:solidFill>
                  <a:srgbClr val="D73A2C"/>
                </a:solidFill>
              </a:rPr>
              <a:t>more than 50% </a:t>
            </a:r>
            <a:r>
              <a:rPr lang="en-GB" sz="2000" dirty="0">
                <a:solidFill>
                  <a:srgbClr val="244655"/>
                </a:solidFill>
              </a:rPr>
              <a:t>respondents using it.</a:t>
            </a:r>
          </a:p>
          <a:p>
            <a:pPr marL="1123843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GB" sz="2000" dirty="0">
                <a:solidFill>
                  <a:srgbClr val="D73A2C"/>
                </a:solidFill>
              </a:rPr>
              <a:t>RED</a:t>
            </a:r>
            <a:r>
              <a:rPr lang="en-GB" sz="2000" dirty="0">
                <a:solidFill>
                  <a:srgbClr val="244655"/>
                </a:solidFill>
              </a:rPr>
              <a:t> gains a result of 29 from 55 respondents, which is </a:t>
            </a:r>
            <a:r>
              <a:rPr lang="en-GB" sz="2000" dirty="0">
                <a:solidFill>
                  <a:srgbClr val="D73A2C"/>
                </a:solidFill>
              </a:rPr>
              <a:t>just over half</a:t>
            </a:r>
            <a:r>
              <a:rPr lang="en-GB" sz="2000" dirty="0">
                <a:solidFill>
                  <a:srgbClr val="244655"/>
                </a:solidFill>
              </a:rPr>
              <a:t>.</a:t>
            </a:r>
          </a:p>
          <a:p>
            <a:pPr marL="1123843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GB" sz="2000" dirty="0">
                <a:solidFill>
                  <a:srgbClr val="D73A2C"/>
                </a:solidFill>
              </a:rPr>
              <a:t>Twitter</a:t>
            </a:r>
            <a:r>
              <a:rPr lang="en-GB" sz="2000" dirty="0">
                <a:solidFill>
                  <a:srgbClr val="244655"/>
                </a:solidFill>
              </a:rPr>
              <a:t> gains a score of 27 from 55, which is just </a:t>
            </a:r>
            <a:r>
              <a:rPr lang="en-GB" sz="2000" dirty="0">
                <a:solidFill>
                  <a:srgbClr val="D73A2C"/>
                </a:solidFill>
              </a:rPr>
              <a:t>less than 50%</a:t>
            </a:r>
            <a:r>
              <a:rPr lang="en-GB" sz="2000" dirty="0">
                <a:solidFill>
                  <a:srgbClr val="244655"/>
                </a:solidFill>
              </a:rPr>
              <a:t>, although it gain the most respondents which is ‘Using it’ in it own section.</a:t>
            </a:r>
          </a:p>
        </p:txBody>
      </p:sp>
    </p:spTree>
    <p:extLst>
      <p:ext uri="{BB962C8B-B14F-4D97-AF65-F5344CB8AC3E}">
        <p14:creationId xmlns:p14="http://schemas.microsoft.com/office/powerpoint/2010/main" val="372892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68D1BB60-02C8-AB09-BA27-02AEFBFD8AEE}"/>
              </a:ext>
            </a:extLst>
          </p:cNvPr>
          <p:cNvSpPr txBox="1">
            <a:spLocks/>
          </p:cNvSpPr>
          <p:nvPr/>
        </p:nvSpPr>
        <p:spPr>
          <a:xfrm>
            <a:off x="200631" y="4324690"/>
            <a:ext cx="4389463" cy="244187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QUESTION 2: </a:t>
            </a:r>
          </a:p>
          <a:p>
            <a:endParaRPr lang="en-US" sz="2000" dirty="0"/>
          </a:p>
          <a:p>
            <a:r>
              <a:rPr lang="en-US" sz="3200" dirty="0"/>
              <a:t>How much do you know about different social media apps?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F4D9DA9-29D9-E005-F077-4029DE937707}"/>
              </a:ext>
            </a:extLst>
          </p:cNvPr>
          <p:cNvSpPr txBox="1">
            <a:spLocks/>
          </p:cNvSpPr>
          <p:nvPr/>
        </p:nvSpPr>
        <p:spPr>
          <a:xfrm>
            <a:off x="1029903" y="2057156"/>
            <a:ext cx="3560192" cy="31065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bg1"/>
                </a:solidFill>
              </a:rPr>
              <a:t>Aim: 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err="1">
                <a:solidFill>
                  <a:schemeClr val="bg1"/>
                </a:solidFill>
              </a:rPr>
              <a:t>analyse</a:t>
            </a:r>
            <a:r>
              <a:rPr lang="en-US" sz="1600" dirty="0">
                <a:solidFill>
                  <a:schemeClr val="bg1"/>
                </a:solidFill>
              </a:rPr>
              <a:t> known of different social media apps by users.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493A2-13BD-07D7-8109-DC535BC6D214}"/>
              </a:ext>
            </a:extLst>
          </p:cNvPr>
          <p:cNvSpPr txBox="1"/>
          <p:nvPr/>
        </p:nvSpPr>
        <p:spPr>
          <a:xfrm>
            <a:off x="5014762" y="525490"/>
            <a:ext cx="674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D73A2C"/>
                </a:solidFill>
                <a:latin typeface="+mj-lt"/>
              </a:rPr>
              <a:t>From this section, we FOUND that: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A14A4-41B1-7D66-7336-F0ED23C41E69}"/>
              </a:ext>
            </a:extLst>
          </p:cNvPr>
          <p:cNvSpPr txBox="1"/>
          <p:nvPr/>
        </p:nvSpPr>
        <p:spPr>
          <a:xfrm>
            <a:off x="5014762" y="1298967"/>
            <a:ext cx="674731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D73A2C"/>
                </a:solidFill>
              </a:rPr>
              <a:t>TikTok, Twitter, Threads, Discord </a:t>
            </a:r>
            <a:r>
              <a:rPr lang="en-GB" sz="2000" dirty="0">
                <a:solidFill>
                  <a:srgbClr val="244655"/>
                </a:solidFill>
              </a:rPr>
              <a:t>get a high number in which these apps is only </a:t>
            </a:r>
            <a:r>
              <a:rPr lang="en-GB" sz="2000" dirty="0">
                <a:solidFill>
                  <a:srgbClr val="D73A2C"/>
                </a:solidFill>
              </a:rPr>
              <a:t>heard</a:t>
            </a:r>
            <a:r>
              <a:rPr lang="en-GB" sz="2000" dirty="0">
                <a:solidFill>
                  <a:srgbClr val="244655"/>
                </a:solidFill>
              </a:rPr>
              <a:t> by respondents somewhen in the pass.</a:t>
            </a:r>
          </a:p>
          <a:p>
            <a:pPr marL="1123843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GB" sz="2000" dirty="0">
                <a:solidFill>
                  <a:srgbClr val="D73A2C"/>
                </a:solidFill>
              </a:rPr>
              <a:t>Threads</a:t>
            </a:r>
            <a:r>
              <a:rPr lang="en-GB" sz="2000" dirty="0">
                <a:solidFill>
                  <a:srgbClr val="244655"/>
                </a:solidFill>
              </a:rPr>
              <a:t> gains a </a:t>
            </a:r>
            <a:r>
              <a:rPr lang="en-GB" sz="2000" dirty="0">
                <a:solidFill>
                  <a:srgbClr val="D73A2C"/>
                </a:solidFill>
              </a:rPr>
              <a:t>high score </a:t>
            </a:r>
            <a:r>
              <a:rPr lang="en-GB" sz="2000" dirty="0">
                <a:solidFill>
                  <a:srgbClr val="244655"/>
                </a:solidFill>
              </a:rPr>
              <a:t>in ‘Heard of it’ in it section.</a:t>
            </a:r>
          </a:p>
          <a:p>
            <a:pPr marL="1123843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GB" sz="2000" dirty="0">
                <a:solidFill>
                  <a:srgbClr val="244655"/>
                </a:solidFill>
              </a:rPr>
              <a:t>Some respondent </a:t>
            </a:r>
            <a:r>
              <a:rPr lang="en-GB" sz="2000" dirty="0">
                <a:solidFill>
                  <a:srgbClr val="D73A2C"/>
                </a:solidFill>
              </a:rPr>
              <a:t>only heard </a:t>
            </a:r>
            <a:r>
              <a:rPr lang="en-GB" sz="2000" dirty="0">
                <a:solidFill>
                  <a:srgbClr val="244655"/>
                </a:solidFill>
              </a:rPr>
              <a:t>of  </a:t>
            </a:r>
            <a:r>
              <a:rPr lang="en-GB" sz="2000" dirty="0">
                <a:solidFill>
                  <a:srgbClr val="D73A2C"/>
                </a:solidFill>
              </a:rPr>
              <a:t>TikTok, Twitter and Discord </a:t>
            </a:r>
            <a:r>
              <a:rPr lang="en-GB" sz="2000" dirty="0">
                <a:solidFill>
                  <a:srgbClr val="244655"/>
                </a:solidFill>
              </a:rPr>
              <a:t>although they got a </a:t>
            </a:r>
            <a:r>
              <a:rPr lang="en-GB" sz="2000" dirty="0">
                <a:solidFill>
                  <a:srgbClr val="D73A2C"/>
                </a:solidFill>
              </a:rPr>
              <a:t>high score </a:t>
            </a:r>
            <a:r>
              <a:rPr lang="en-GB" sz="2000" dirty="0">
                <a:solidFill>
                  <a:srgbClr val="244655"/>
                </a:solidFill>
              </a:rPr>
              <a:t>in ‘</a:t>
            </a:r>
            <a:r>
              <a:rPr lang="en-GB" sz="2000" dirty="0">
                <a:solidFill>
                  <a:srgbClr val="D73A2C"/>
                </a:solidFill>
              </a:rPr>
              <a:t>Using it</a:t>
            </a:r>
            <a:r>
              <a:rPr lang="en-GB" sz="2000" dirty="0">
                <a:solidFill>
                  <a:srgbClr val="244655"/>
                </a:solidFill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63531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B" id="{A295CC4B-310C-4963-9313-0BE83AAEA2AF}" vid="{311A0ED5-896D-436C-B6C5-2669057091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Whitepaper proposal presentation</Template>
  <TotalTime>309</TotalTime>
  <Words>1681</Words>
  <Application>Microsoft Office PowerPoint</Application>
  <PresentationFormat>Widescreen</PresentationFormat>
  <Paragraphs>310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Bookman Old Style</vt:lpstr>
      <vt:lpstr>Corbel</vt:lpstr>
      <vt:lpstr>Office Theme</vt:lpstr>
      <vt:lpstr>Scope 3 Social media popularity</vt:lpstr>
      <vt:lpstr>Social media popularity  Survey Results Summary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 3 Social media popularity</dc:title>
  <dc:creator>Glory Thoo</dc:creator>
  <cp:lastModifiedBy>Glory Thoo</cp:lastModifiedBy>
  <cp:revision>4</cp:revision>
  <dcterms:created xsi:type="dcterms:W3CDTF">2023-09-17T12:16:27Z</dcterms:created>
  <dcterms:modified xsi:type="dcterms:W3CDTF">2023-09-19T14:46:41Z</dcterms:modified>
</cp:coreProperties>
</file>