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58383B-48FB-4258-8FC2-33B835AA1D66}" type="datetimeFigureOut">
              <a:rPr lang="en-CA" smtClean="0"/>
              <a:t>2019-07-21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415734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8383B-48FB-4258-8FC2-33B835AA1D66}" type="datetimeFigureOut">
              <a:rPr lang="en-CA" smtClean="0"/>
              <a:t>2019-07-21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1201976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8383B-48FB-4258-8FC2-33B835AA1D66}" type="datetimeFigureOut">
              <a:rPr lang="en-CA" smtClean="0"/>
              <a:t>2019-07-21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1581D6-28EC-45BB-9FBA-328516F22FCA}"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2602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8383B-48FB-4258-8FC2-33B835AA1D66}" type="datetimeFigureOut">
              <a:rPr lang="en-CA" smtClean="0"/>
              <a:t>2019-07-21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8208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8383B-48FB-4258-8FC2-33B835AA1D66}" type="datetimeFigureOut">
              <a:rPr lang="en-CA" smtClean="0"/>
              <a:t>2019-07-21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1581D6-28EC-45BB-9FBA-328516F22FCA}"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6677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8383B-48FB-4258-8FC2-33B835AA1D66}" type="datetimeFigureOut">
              <a:rPr lang="en-CA" smtClean="0"/>
              <a:t>2019-07-21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3440996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8383B-48FB-4258-8FC2-33B835AA1D66}" type="datetimeFigureOut">
              <a:rPr lang="en-CA" smtClean="0"/>
              <a:t>2019-07-21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3254806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8383B-48FB-4258-8FC2-33B835AA1D66}" type="datetimeFigureOut">
              <a:rPr lang="en-CA" smtClean="0"/>
              <a:t>2019-07-21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412927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8383B-48FB-4258-8FC2-33B835AA1D66}" type="datetimeFigureOut">
              <a:rPr lang="en-CA" smtClean="0"/>
              <a:t>2019-07-21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38526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8383B-48FB-4258-8FC2-33B835AA1D66}" type="datetimeFigureOut">
              <a:rPr lang="en-CA" smtClean="0"/>
              <a:t>2019-07-21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368126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58383B-48FB-4258-8FC2-33B835AA1D66}" type="datetimeFigureOut">
              <a:rPr lang="en-CA" smtClean="0"/>
              <a:t>2019-07-21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372939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58383B-48FB-4258-8FC2-33B835AA1D66}" type="datetimeFigureOut">
              <a:rPr lang="en-CA" smtClean="0"/>
              <a:t>2019-07-21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18856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58383B-48FB-4258-8FC2-33B835AA1D66}" type="datetimeFigureOut">
              <a:rPr lang="en-CA" smtClean="0"/>
              <a:t>2019-07-21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368860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8383B-48FB-4258-8FC2-33B835AA1D66}" type="datetimeFigureOut">
              <a:rPr lang="en-CA" smtClean="0"/>
              <a:t>2019-07-21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35352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58383B-48FB-4258-8FC2-33B835AA1D66}" type="datetimeFigureOut">
              <a:rPr lang="en-CA" smtClean="0"/>
              <a:t>2019-07-21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254777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8383B-48FB-4258-8FC2-33B835AA1D66}" type="datetimeFigureOut">
              <a:rPr lang="en-CA" smtClean="0"/>
              <a:t>2019-07-21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01581D6-28EC-45BB-9FBA-328516F22FCA}" type="slidenum">
              <a:rPr lang="en-CA" smtClean="0"/>
              <a:t>‹#›</a:t>
            </a:fld>
            <a:endParaRPr lang="en-CA"/>
          </a:p>
        </p:txBody>
      </p:sp>
    </p:spTree>
    <p:extLst>
      <p:ext uri="{BB962C8B-B14F-4D97-AF65-F5344CB8AC3E}">
        <p14:creationId xmlns:p14="http://schemas.microsoft.com/office/powerpoint/2010/main" val="385621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58383B-48FB-4258-8FC2-33B835AA1D66}" type="datetimeFigureOut">
              <a:rPr lang="en-CA" smtClean="0"/>
              <a:t>2019-07-21</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1581D6-28EC-45BB-9FBA-328516F22FCA}" type="slidenum">
              <a:rPr lang="en-CA" smtClean="0"/>
              <a:t>‹#›</a:t>
            </a:fld>
            <a:endParaRPr lang="en-CA"/>
          </a:p>
        </p:txBody>
      </p:sp>
    </p:spTree>
    <p:extLst>
      <p:ext uri="{BB962C8B-B14F-4D97-AF65-F5344CB8AC3E}">
        <p14:creationId xmlns:p14="http://schemas.microsoft.com/office/powerpoint/2010/main" val="3812307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9DD24B7-9B63-465D-B11B-63B3F90B6953}"/>
              </a:ext>
            </a:extLst>
          </p:cNvPr>
          <p:cNvSpPr>
            <a:spLocks noGrp="1"/>
          </p:cNvSpPr>
          <p:nvPr>
            <p:ph type="ctrTitle"/>
          </p:nvPr>
        </p:nvSpPr>
        <p:spPr>
          <a:xfrm>
            <a:off x="677335" y="1282701"/>
            <a:ext cx="5096060" cy="4307148"/>
          </a:xfrm>
        </p:spPr>
        <p:txBody>
          <a:bodyPr anchor="ctr">
            <a:normAutofit/>
          </a:bodyPr>
          <a:lstStyle/>
          <a:p>
            <a:pPr>
              <a:lnSpc>
                <a:spcPct val="90000"/>
              </a:lnSpc>
            </a:pPr>
            <a:r>
              <a:rPr lang="en-CA" sz="3400" b="1"/>
              <a:t>Applied Data Science Capstone:</a:t>
            </a:r>
            <a:br>
              <a:rPr lang="en-CA" sz="3400" b="1"/>
            </a:br>
            <a:r>
              <a:rPr lang="en-CA" sz="3400" b="1"/>
              <a:t>A Comparison between Amenities surrounding the Top 5 Most Expensive and Top 5 Least Expensive Areas in Greater Toronto Area</a:t>
            </a:r>
            <a:br>
              <a:rPr lang="en-CA" sz="3400" b="1"/>
            </a:br>
            <a:endParaRPr lang="en-CA" sz="3400" b="1"/>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A0BF0472-CB63-4327-81B5-68254E47270B}"/>
              </a:ext>
            </a:extLst>
          </p:cNvPr>
          <p:cNvSpPr>
            <a:spLocks noGrp="1"/>
          </p:cNvSpPr>
          <p:nvPr>
            <p:ph type="subTitle" idx="1"/>
          </p:nvPr>
        </p:nvSpPr>
        <p:spPr>
          <a:xfrm>
            <a:off x="7821120" y="2510119"/>
            <a:ext cx="3602567" cy="1829292"/>
          </a:xfrm>
        </p:spPr>
        <p:txBody>
          <a:bodyPr anchor="ctr">
            <a:normAutofit/>
          </a:bodyPr>
          <a:lstStyle/>
          <a:p>
            <a:pPr algn="l"/>
            <a:r>
              <a:rPr lang="en-CA">
                <a:solidFill>
                  <a:srgbClr val="FFFFFF"/>
                </a:solidFill>
              </a:rPr>
              <a:t>By</a:t>
            </a:r>
          </a:p>
          <a:p>
            <a:pPr algn="l"/>
            <a:r>
              <a:rPr lang="en-CA">
                <a:solidFill>
                  <a:srgbClr val="FFFFFF"/>
                </a:solidFill>
              </a:rPr>
              <a:t>Yun En Tan</a:t>
            </a:r>
          </a:p>
        </p:txBody>
      </p:sp>
    </p:spTree>
    <p:extLst>
      <p:ext uri="{BB962C8B-B14F-4D97-AF65-F5344CB8AC3E}">
        <p14:creationId xmlns:p14="http://schemas.microsoft.com/office/powerpoint/2010/main" val="144247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511D-E2F1-438C-8D61-0177253F12D6}"/>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BFC642A5-825A-453A-8A50-8B08C7734DAA}"/>
              </a:ext>
            </a:extLst>
          </p:cNvPr>
          <p:cNvSpPr>
            <a:spLocks noGrp="1"/>
          </p:cNvSpPr>
          <p:nvPr>
            <p:ph idx="1"/>
          </p:nvPr>
        </p:nvSpPr>
        <p:spPr/>
        <p:txBody>
          <a:bodyPr/>
          <a:lstStyle/>
          <a:p>
            <a:r>
              <a:rPr lang="en-CA" dirty="0"/>
              <a:t>The housing cost in Greater Toronto Area (GTA) has had a significant increase in 2017. Although in the past two years, the federal and provincial government have come up with some policies to prevent further increase in housing cost, the current price of housing in GTA is still significantly higher than pre-2017 era. This has caused young millennials to be priced out of the housing market. In this report, we will be looking into the surrounding areas of GTA's neighbourhood which are among the top 5 most expensive and top 5 least expensive based on Toronto Real Estate Board (TREB)'s Q1 2019 data. With this comparison, we hope that young millennials will be able to find a place in GTA which are relatively affordable but having the same neighbourhood's amenities comparing to the expensive neighbourhood in GTA.</a:t>
            </a:r>
          </a:p>
          <a:p>
            <a:endParaRPr lang="en-CA" dirty="0"/>
          </a:p>
        </p:txBody>
      </p:sp>
    </p:spTree>
    <p:extLst>
      <p:ext uri="{BB962C8B-B14F-4D97-AF65-F5344CB8AC3E}">
        <p14:creationId xmlns:p14="http://schemas.microsoft.com/office/powerpoint/2010/main" val="354336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1B98-2F13-4CA3-B385-49451DEE737C}"/>
              </a:ext>
            </a:extLst>
          </p:cNvPr>
          <p:cNvSpPr>
            <a:spLocks noGrp="1"/>
          </p:cNvSpPr>
          <p:nvPr>
            <p:ph type="title"/>
          </p:nvPr>
        </p:nvSpPr>
        <p:spPr/>
        <p:txBody>
          <a:bodyPr/>
          <a:lstStyle/>
          <a:p>
            <a:r>
              <a:rPr lang="en-CA" dirty="0"/>
              <a:t>Housing Price in Canada</a:t>
            </a:r>
          </a:p>
        </p:txBody>
      </p:sp>
      <p:pic>
        <p:nvPicPr>
          <p:cNvPr id="5" name="Content Placeholder 4">
            <a:extLst>
              <a:ext uri="{FF2B5EF4-FFF2-40B4-BE49-F238E27FC236}">
                <a16:creationId xmlns:a16="http://schemas.microsoft.com/office/drawing/2014/main" id="{CD872C0B-C9C3-4243-A206-FD3CB53329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509" y="1699193"/>
            <a:ext cx="7081134" cy="3881437"/>
          </a:xfrm>
        </p:spPr>
      </p:pic>
      <p:sp>
        <p:nvSpPr>
          <p:cNvPr id="6" name="TextBox 5">
            <a:extLst>
              <a:ext uri="{FF2B5EF4-FFF2-40B4-BE49-F238E27FC236}">
                <a16:creationId xmlns:a16="http://schemas.microsoft.com/office/drawing/2014/main" id="{5A92A97F-D407-4DCE-827C-45CDF20B931C}"/>
              </a:ext>
            </a:extLst>
          </p:cNvPr>
          <p:cNvSpPr txBox="1"/>
          <p:nvPr/>
        </p:nvSpPr>
        <p:spPr>
          <a:xfrm>
            <a:off x="1849476" y="5580630"/>
            <a:ext cx="5821959" cy="307777"/>
          </a:xfrm>
          <a:prstGeom prst="rect">
            <a:avLst/>
          </a:prstGeom>
          <a:noFill/>
        </p:spPr>
        <p:txBody>
          <a:bodyPr wrap="square" rtlCol="0">
            <a:spAutoFit/>
          </a:bodyPr>
          <a:lstStyle/>
          <a:p>
            <a:pPr algn="ctr"/>
            <a:r>
              <a:rPr lang="en-CA" sz="1400" i="1" dirty="0"/>
              <a:t>Figure 1: Heat Map of Housing Price in GTA</a:t>
            </a:r>
          </a:p>
        </p:txBody>
      </p:sp>
    </p:spTree>
    <p:extLst>
      <p:ext uri="{BB962C8B-B14F-4D97-AF65-F5344CB8AC3E}">
        <p14:creationId xmlns:p14="http://schemas.microsoft.com/office/powerpoint/2010/main" val="389707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F649-1BA5-430B-BA8D-7C6A2394695E}"/>
              </a:ext>
            </a:extLst>
          </p:cNvPr>
          <p:cNvSpPr>
            <a:spLocks noGrp="1"/>
          </p:cNvSpPr>
          <p:nvPr>
            <p:ph type="title"/>
          </p:nvPr>
        </p:nvSpPr>
        <p:spPr/>
        <p:txBody>
          <a:bodyPr/>
          <a:lstStyle/>
          <a:p>
            <a:r>
              <a:rPr lang="en-CA" dirty="0"/>
              <a:t>Top 5 Most Expensive and Top 5 Least Expensive TREB Districts</a:t>
            </a:r>
          </a:p>
        </p:txBody>
      </p:sp>
      <p:pic>
        <p:nvPicPr>
          <p:cNvPr id="5" name="Content Placeholder 4">
            <a:extLst>
              <a:ext uri="{FF2B5EF4-FFF2-40B4-BE49-F238E27FC236}">
                <a16:creationId xmlns:a16="http://schemas.microsoft.com/office/drawing/2014/main" id="{7BB1C3E0-15A3-4D0C-AA9A-58FEAE57EE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296" y="2449729"/>
            <a:ext cx="5219700" cy="2324100"/>
          </a:xfrm>
        </p:spPr>
      </p:pic>
      <p:sp>
        <p:nvSpPr>
          <p:cNvPr id="6" name="TextBox 5">
            <a:extLst>
              <a:ext uri="{FF2B5EF4-FFF2-40B4-BE49-F238E27FC236}">
                <a16:creationId xmlns:a16="http://schemas.microsoft.com/office/drawing/2014/main" id="{346141F9-FED4-4064-B5DB-56893B515358}"/>
              </a:ext>
            </a:extLst>
          </p:cNvPr>
          <p:cNvSpPr txBox="1"/>
          <p:nvPr/>
        </p:nvSpPr>
        <p:spPr>
          <a:xfrm>
            <a:off x="2712758" y="4773829"/>
            <a:ext cx="4837333" cy="738664"/>
          </a:xfrm>
          <a:prstGeom prst="rect">
            <a:avLst/>
          </a:prstGeom>
          <a:noFill/>
        </p:spPr>
        <p:txBody>
          <a:bodyPr wrap="square" rtlCol="0">
            <a:spAutoFit/>
          </a:bodyPr>
          <a:lstStyle/>
          <a:p>
            <a:r>
              <a:rPr lang="en-CA" sz="1400" i="1" dirty="0"/>
              <a:t>Figure 2: Left diagram is the top 5 most expensive TREB districts, Right is the top 5 least expensive TREB districts</a:t>
            </a:r>
          </a:p>
          <a:p>
            <a:endParaRPr lang="en-CA" sz="1400" dirty="0"/>
          </a:p>
        </p:txBody>
      </p:sp>
    </p:spTree>
    <p:extLst>
      <p:ext uri="{BB962C8B-B14F-4D97-AF65-F5344CB8AC3E}">
        <p14:creationId xmlns:p14="http://schemas.microsoft.com/office/powerpoint/2010/main" val="243883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B74C-2DD4-4BA1-8930-3122E880C207}"/>
              </a:ext>
            </a:extLst>
          </p:cNvPr>
          <p:cNvSpPr>
            <a:spLocks noGrp="1"/>
          </p:cNvSpPr>
          <p:nvPr>
            <p:ph type="title"/>
          </p:nvPr>
        </p:nvSpPr>
        <p:spPr/>
        <p:txBody>
          <a:bodyPr/>
          <a:lstStyle/>
          <a:p>
            <a:r>
              <a:rPr lang="en-CA" dirty="0"/>
              <a:t>TREB District and Postal Code Maps</a:t>
            </a:r>
          </a:p>
        </p:txBody>
      </p:sp>
      <p:pic>
        <p:nvPicPr>
          <p:cNvPr id="5" name="Content Placeholder 4">
            <a:extLst>
              <a:ext uri="{FF2B5EF4-FFF2-40B4-BE49-F238E27FC236}">
                <a16:creationId xmlns:a16="http://schemas.microsoft.com/office/drawing/2014/main" id="{99844FF1-EA35-4389-ADC2-0A998BE44E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8136" y="1488281"/>
            <a:ext cx="3755064" cy="3881437"/>
          </a:xfrm>
        </p:spPr>
      </p:pic>
      <p:sp>
        <p:nvSpPr>
          <p:cNvPr id="6" name="TextBox 5">
            <a:extLst>
              <a:ext uri="{FF2B5EF4-FFF2-40B4-BE49-F238E27FC236}">
                <a16:creationId xmlns:a16="http://schemas.microsoft.com/office/drawing/2014/main" id="{22109B2A-F17C-4EF4-9773-60E3D5346998}"/>
              </a:ext>
            </a:extLst>
          </p:cNvPr>
          <p:cNvSpPr txBox="1"/>
          <p:nvPr/>
        </p:nvSpPr>
        <p:spPr>
          <a:xfrm>
            <a:off x="1884218" y="5369718"/>
            <a:ext cx="6705600" cy="800219"/>
          </a:xfrm>
          <a:prstGeom prst="rect">
            <a:avLst/>
          </a:prstGeom>
          <a:noFill/>
        </p:spPr>
        <p:txBody>
          <a:bodyPr wrap="square" rtlCol="0">
            <a:spAutoFit/>
          </a:bodyPr>
          <a:lstStyle/>
          <a:p>
            <a:r>
              <a:rPr lang="en-CA" sz="1400" i="1" dirty="0"/>
              <a:t>Figure 3: Postal Code Mapping of the Top 5 Most Expensive and Top 5 Least Expensive TREB Districts</a:t>
            </a:r>
          </a:p>
          <a:p>
            <a:endParaRPr lang="en-CA" dirty="0"/>
          </a:p>
        </p:txBody>
      </p:sp>
    </p:spTree>
    <p:extLst>
      <p:ext uri="{BB962C8B-B14F-4D97-AF65-F5344CB8AC3E}">
        <p14:creationId xmlns:p14="http://schemas.microsoft.com/office/powerpoint/2010/main" val="135302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CD7A-5757-4FF2-8852-5395B533DEB8}"/>
              </a:ext>
            </a:extLst>
          </p:cNvPr>
          <p:cNvSpPr>
            <a:spLocks noGrp="1"/>
          </p:cNvSpPr>
          <p:nvPr>
            <p:ph type="title"/>
          </p:nvPr>
        </p:nvSpPr>
        <p:spPr/>
        <p:txBody>
          <a:bodyPr/>
          <a:lstStyle/>
          <a:p>
            <a:r>
              <a:rPr lang="en-CA" dirty="0"/>
              <a:t>Top 5 Most Common Venues</a:t>
            </a:r>
          </a:p>
        </p:txBody>
      </p:sp>
      <p:pic>
        <p:nvPicPr>
          <p:cNvPr id="5" name="Content Placeholder 4">
            <a:extLst>
              <a:ext uri="{FF2B5EF4-FFF2-40B4-BE49-F238E27FC236}">
                <a16:creationId xmlns:a16="http://schemas.microsoft.com/office/drawing/2014/main" id="{91A01C39-C749-4E9A-B007-57455F6AF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2130315"/>
            <a:ext cx="8596312" cy="3070611"/>
          </a:xfrm>
        </p:spPr>
      </p:pic>
      <p:sp>
        <p:nvSpPr>
          <p:cNvPr id="6" name="TextBox 5">
            <a:extLst>
              <a:ext uri="{FF2B5EF4-FFF2-40B4-BE49-F238E27FC236}">
                <a16:creationId xmlns:a16="http://schemas.microsoft.com/office/drawing/2014/main" id="{E3528D74-0AAF-4A94-B44E-C3DDD852CCD1}"/>
              </a:ext>
            </a:extLst>
          </p:cNvPr>
          <p:cNvSpPr txBox="1"/>
          <p:nvPr/>
        </p:nvSpPr>
        <p:spPr>
          <a:xfrm>
            <a:off x="1524000" y="5421745"/>
            <a:ext cx="6991927" cy="800219"/>
          </a:xfrm>
          <a:prstGeom prst="rect">
            <a:avLst/>
          </a:prstGeom>
          <a:noFill/>
        </p:spPr>
        <p:txBody>
          <a:bodyPr wrap="square" rtlCol="0">
            <a:spAutoFit/>
          </a:bodyPr>
          <a:lstStyle/>
          <a:p>
            <a:r>
              <a:rPr lang="en-CA" sz="1400" i="1" dirty="0"/>
              <a:t>Figure 4: Top 5 Most Common Venues in the Top 5 Most Expensive and Top 5 Least Expensive TREB districts</a:t>
            </a:r>
          </a:p>
          <a:p>
            <a:endParaRPr lang="en-CA" dirty="0"/>
          </a:p>
        </p:txBody>
      </p:sp>
    </p:spTree>
    <p:extLst>
      <p:ext uri="{BB962C8B-B14F-4D97-AF65-F5344CB8AC3E}">
        <p14:creationId xmlns:p14="http://schemas.microsoft.com/office/powerpoint/2010/main" val="187648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B371-56D6-4ABD-9A14-2C07BEA10639}"/>
              </a:ext>
            </a:extLst>
          </p:cNvPr>
          <p:cNvSpPr>
            <a:spLocks noGrp="1"/>
          </p:cNvSpPr>
          <p:nvPr>
            <p:ph type="title"/>
          </p:nvPr>
        </p:nvSpPr>
        <p:spPr/>
        <p:txBody>
          <a:bodyPr/>
          <a:lstStyle/>
          <a:p>
            <a:r>
              <a:rPr lang="en-CA" dirty="0"/>
              <a:t>Clustering Results</a:t>
            </a:r>
          </a:p>
        </p:txBody>
      </p:sp>
      <p:pic>
        <p:nvPicPr>
          <p:cNvPr id="5" name="Content Placeholder 4">
            <a:extLst>
              <a:ext uri="{FF2B5EF4-FFF2-40B4-BE49-F238E27FC236}">
                <a16:creationId xmlns:a16="http://schemas.microsoft.com/office/drawing/2014/main" id="{6870E06C-E297-4DAA-A7A1-D1E6720EF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405" y="2246240"/>
            <a:ext cx="3438525" cy="1733550"/>
          </a:xfrm>
        </p:spPr>
      </p:pic>
      <p:sp>
        <p:nvSpPr>
          <p:cNvPr id="6" name="TextBox 5">
            <a:extLst>
              <a:ext uri="{FF2B5EF4-FFF2-40B4-BE49-F238E27FC236}">
                <a16:creationId xmlns:a16="http://schemas.microsoft.com/office/drawing/2014/main" id="{26BEC2B1-3EBC-485C-9049-D367FAC1A7FB}"/>
              </a:ext>
            </a:extLst>
          </p:cNvPr>
          <p:cNvSpPr txBox="1"/>
          <p:nvPr/>
        </p:nvSpPr>
        <p:spPr>
          <a:xfrm>
            <a:off x="3256406" y="3875714"/>
            <a:ext cx="3270230" cy="307777"/>
          </a:xfrm>
          <a:prstGeom prst="rect">
            <a:avLst/>
          </a:prstGeom>
          <a:noFill/>
        </p:spPr>
        <p:txBody>
          <a:bodyPr wrap="square" rtlCol="0">
            <a:spAutoFit/>
          </a:bodyPr>
          <a:lstStyle/>
          <a:p>
            <a:r>
              <a:rPr lang="en-CA" sz="1400" i="1" dirty="0"/>
              <a:t>Figure 5: Clustering Result</a:t>
            </a:r>
          </a:p>
        </p:txBody>
      </p:sp>
    </p:spTree>
    <p:extLst>
      <p:ext uri="{BB962C8B-B14F-4D97-AF65-F5344CB8AC3E}">
        <p14:creationId xmlns:p14="http://schemas.microsoft.com/office/powerpoint/2010/main" val="98268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C040-55D1-4A95-BA94-656EEB125898}"/>
              </a:ext>
            </a:extLst>
          </p:cNvPr>
          <p:cNvSpPr>
            <a:spLocks noGrp="1"/>
          </p:cNvSpPr>
          <p:nvPr>
            <p:ph type="title"/>
          </p:nvPr>
        </p:nvSpPr>
        <p:spPr/>
        <p:txBody>
          <a:bodyPr/>
          <a:lstStyle/>
          <a:p>
            <a:r>
              <a:rPr lang="en-CA" dirty="0"/>
              <a:t>Discussion</a:t>
            </a:r>
          </a:p>
        </p:txBody>
      </p:sp>
      <p:sp>
        <p:nvSpPr>
          <p:cNvPr id="3" name="Content Placeholder 2">
            <a:extLst>
              <a:ext uri="{FF2B5EF4-FFF2-40B4-BE49-F238E27FC236}">
                <a16:creationId xmlns:a16="http://schemas.microsoft.com/office/drawing/2014/main" id="{9C305E02-355E-4293-94B5-507F79B0B46A}"/>
              </a:ext>
            </a:extLst>
          </p:cNvPr>
          <p:cNvSpPr>
            <a:spLocks noGrp="1"/>
          </p:cNvSpPr>
          <p:nvPr>
            <p:ph idx="1"/>
          </p:nvPr>
        </p:nvSpPr>
        <p:spPr/>
        <p:txBody>
          <a:bodyPr/>
          <a:lstStyle/>
          <a:p>
            <a:r>
              <a:rPr lang="en-CA" dirty="0"/>
              <a:t>From Figure 5, we would be prompted to say that W05 and W10 (the relatively cheaper TREB districts) has identical amenities in the surrounding with C12 (one of the most expensive TREB district), however, if we refer to Figure 4, we do see fairly high similarities in venues among W05 and C12, but W10’s surroundings seem completely different than W05 and C12. </a:t>
            </a:r>
          </a:p>
          <a:p>
            <a:r>
              <a:rPr lang="en-CA" dirty="0"/>
              <a:t>Based on the result, among the Top 5 most expensive and Top 5 least expensive TREB districts, only W05 has some similarities in surrounding area with C12. </a:t>
            </a:r>
          </a:p>
          <a:p>
            <a:endParaRPr lang="en-CA" dirty="0"/>
          </a:p>
        </p:txBody>
      </p:sp>
    </p:spTree>
    <p:extLst>
      <p:ext uri="{BB962C8B-B14F-4D97-AF65-F5344CB8AC3E}">
        <p14:creationId xmlns:p14="http://schemas.microsoft.com/office/powerpoint/2010/main" val="204047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39A9-DADE-439D-928F-4BD1E0CF34FA}"/>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8FF3E121-4153-4EBC-A026-F2E4B7323576}"/>
              </a:ext>
            </a:extLst>
          </p:cNvPr>
          <p:cNvSpPr>
            <a:spLocks noGrp="1"/>
          </p:cNvSpPr>
          <p:nvPr>
            <p:ph idx="1"/>
          </p:nvPr>
        </p:nvSpPr>
        <p:spPr/>
        <p:txBody>
          <a:bodyPr/>
          <a:lstStyle/>
          <a:p>
            <a:r>
              <a:rPr lang="en-CA" dirty="0"/>
              <a:t>In conclusion, for young millennials who are looking for surroundings with similar amenities but with a more affordable housing price, we would suggest TREB district W05.</a:t>
            </a:r>
          </a:p>
          <a:p>
            <a:endParaRPr lang="en-CA" dirty="0"/>
          </a:p>
        </p:txBody>
      </p:sp>
    </p:spTree>
    <p:extLst>
      <p:ext uri="{BB962C8B-B14F-4D97-AF65-F5344CB8AC3E}">
        <p14:creationId xmlns:p14="http://schemas.microsoft.com/office/powerpoint/2010/main" val="16447879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TotalTime>
  <Words>399</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Applied Data Science Capstone: A Comparison between Amenities surrounding the Top 5 Most Expensive and Top 5 Least Expensive Areas in Greater Toronto Area </vt:lpstr>
      <vt:lpstr>Introduction</vt:lpstr>
      <vt:lpstr>Housing Price in Canada</vt:lpstr>
      <vt:lpstr>Top 5 Most Expensive and Top 5 Least Expensive TREB Districts</vt:lpstr>
      <vt:lpstr>TREB District and Postal Code Maps</vt:lpstr>
      <vt:lpstr>Top 5 Most Common Venues</vt:lpstr>
      <vt:lpstr>Clustering 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A Comparison between Amenities surrounding the Top 5 Most Expensive and Top 5 Least Expensive Areas in Greater Toronto Area </dc:title>
  <dc:creator>YUN EN Tan</dc:creator>
  <cp:lastModifiedBy>YUN EN Tan</cp:lastModifiedBy>
  <cp:revision>16</cp:revision>
  <dcterms:created xsi:type="dcterms:W3CDTF">2019-07-21T14:49:59Z</dcterms:created>
  <dcterms:modified xsi:type="dcterms:W3CDTF">2019-07-21T14:59:36Z</dcterms:modified>
</cp:coreProperties>
</file>