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86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8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04"/>
    <p:restoredTop sz="94668"/>
  </p:normalViewPr>
  <p:slideViewPr>
    <p:cSldViewPr snapToGrid="0" snapToObjects="1">
      <p:cViewPr varScale="1">
        <p:scale>
          <a:sx n="73" d="100"/>
          <a:sy n="73" d="100"/>
        </p:scale>
        <p:origin x="78" y="828"/>
      </p:cViewPr>
      <p:guideLst>
        <p:guide orient="horz" pos="2159"/>
        <p:guide pos="38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E1882E2-BA9A-0F4A-BE65-86EA260BC5C4}" type="datetime1">
              <a:rPr kumimoji="1" lang="ko-KR" altLang="en-US"/>
              <a:pPr lvl="0">
                <a:defRPr/>
              </a:pPr>
              <a:t>2019-06-05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</a:p>
          <a:p>
            <a:pPr lvl="1">
              <a:defRPr/>
            </a:pPr>
            <a:r>
              <a:rPr kumimoji="1" lang="ko-KR" altLang="en-US"/>
              <a:t>두 번째 수준</a:t>
            </a:r>
          </a:p>
          <a:p>
            <a:pPr lvl="2">
              <a:defRPr/>
            </a:pPr>
            <a:r>
              <a:rPr kumimoji="1" lang="ko-KR" altLang="en-US"/>
              <a:t>세 번째 수준</a:t>
            </a:r>
          </a:p>
          <a:p>
            <a:pPr lvl="3">
              <a:defRPr/>
            </a:pPr>
            <a:r>
              <a:rPr kumimoji="1" lang="ko-KR" altLang="en-US"/>
              <a:t>네 번째 수준</a:t>
            </a:r>
          </a:p>
          <a:p>
            <a:pPr lvl="4">
              <a:defRPr/>
            </a:pPr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2613DCE-035A-C743-9A55-6ED75EF21239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60002-1B51-724F-9EC0-5C109CCAD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8C4698-6D41-C644-8D2B-386DBE12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91914-C174-234A-A942-3B3786DA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7295-D0C0-46E2-A44A-FFAE76F967B7}" type="datetime1">
              <a:rPr kumimoji="1" lang="ko-KR" altLang="en-US" smtClean="0"/>
              <a:t>2019-06-05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D1461A-3348-F940-B99E-69C4024AD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D652EC-507C-1F49-B61F-D30B5789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F97D-EF01-974E-ACFF-1E5067FAD3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455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E907B-5395-174A-BF0E-CF3C543F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E9B3BA-DE47-0848-B3F2-A40054BE8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3C4005-1E33-3744-8F1E-CC5A7460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50F5-D0AD-4E4D-BC4B-7083D5264F3B}" type="datetime1">
              <a:rPr kumimoji="1" lang="ko-KR" altLang="en-US" smtClean="0"/>
              <a:t>2019-06-05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78E4C7-AEC3-3842-8AE5-FECE04D9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F1026-4A3E-4740-851C-F6CA672A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F97D-EF01-974E-ACFF-1E5067FAD3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14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7DCB11-8CA8-CB4C-A4E3-32C333FB2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B49FA4-BE2F-D941-B1DC-B978336D8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A9BD67-6299-0246-96BD-A480E4FA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4D84-3F5C-413C-ABC2-4A62908FF130}" type="datetime1">
              <a:rPr kumimoji="1" lang="ko-KR" altLang="en-US" smtClean="0"/>
              <a:t>2019-06-05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DD2FF3-4E68-4247-9498-F2E7C815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70157-21C2-F64E-8C31-9776C21C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F97D-EF01-974E-ACFF-1E5067FAD3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029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CA6A1-D0C7-544B-82E7-6830065E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DFA6F-D730-604D-9D60-F7010CFDE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0FA73-ED5B-C94B-A1FD-B2EBDB8C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A11C-C8C3-442E-8297-823D5F73A01C}" type="datetime1">
              <a:rPr kumimoji="1" lang="ko-KR" altLang="en-US" smtClean="0"/>
              <a:t>2019-06-05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0530D-B67B-EA48-984C-4D0388DD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77B176-D0DB-654A-8C18-CAB91230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F97D-EF01-974E-ACFF-1E5067FAD3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543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8AACF-4E63-E34C-BFB3-3F12F0CBE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11A5FE-8985-874C-80D3-0C662B5A5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254645-3EE6-D341-B3B3-631EBA86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EC57-4919-4638-9CC1-28A095500B6D}" type="datetime1">
              <a:rPr kumimoji="1" lang="ko-KR" altLang="en-US" smtClean="0"/>
              <a:t>2019-06-05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DEE86-EC8C-C44C-851C-B321A2A5A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09527-66CD-6F47-A54D-B735DCF9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F97D-EF01-974E-ACFF-1E5067FAD3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167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FBFEA-D28A-B242-8219-EC652A80D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9C336-1B96-B547-A0F2-AF27F6E34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0EDD77-59C4-9F4E-B9AA-680C49AEE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156984-98BF-7942-95FD-8781EEBE5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EE88-7A83-43C5-B70D-CD5C29F44165}" type="datetime1">
              <a:rPr kumimoji="1" lang="ko-KR" altLang="en-US" smtClean="0"/>
              <a:t>2019-06-05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4B2A5-6210-1C46-B1B7-39F6F2EE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2AFB82-2AFE-4645-A0DA-7A6D8259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F97D-EF01-974E-ACFF-1E5067FAD3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296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EF08E-B3F7-0844-8F92-D8D368BB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B54355-BA93-7D4C-B5CF-DFD192E26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CCE4B5-A4C1-4240-891E-52297EA01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763E74-F6FC-B547-9E55-EA128A9D2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A7FE30-C8CE-504C-85DB-6B967B708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3560EF-E9AA-3547-80C1-6053256B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74CB-06CD-43A1-A6FF-3AF6E079B2E8}" type="datetime1">
              <a:rPr kumimoji="1" lang="ko-KR" altLang="en-US" smtClean="0"/>
              <a:t>2019-06-05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082D66-E0B5-D54C-BA6C-E8B87B57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AC31AC-A5A8-C744-A774-B3FEFAC6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F97D-EF01-974E-ACFF-1E5067FAD3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674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6339A-ECE5-DA43-9CBF-827AAF30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0D1C4D-58E1-DC42-A89A-1E6AFC19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090E-C191-4F64-8040-E99F444E6902}" type="datetime1">
              <a:rPr kumimoji="1" lang="ko-KR" altLang="en-US" smtClean="0"/>
              <a:t>2019-06-05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E292DF-E422-CD4F-9899-DA05A4F0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5E4F2F-4B0C-1F4E-B8F8-8C6A8354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F97D-EF01-974E-ACFF-1E5067FAD3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683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215050-276D-0042-9577-1E83402C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1E3-CFFD-476C-8D5F-AC93859F9F49}" type="datetime1">
              <a:rPr kumimoji="1" lang="ko-KR" altLang="en-US" smtClean="0"/>
              <a:t>2019-06-05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C9F90C-4F54-BB41-B8B7-896C5801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A027A1-EB28-7043-99F0-F1F24BFD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F97D-EF01-974E-ACFF-1E5067FAD3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960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2A52E-8CE2-6147-B3C3-C4B66C7DC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28D00A-E617-2D47-A56F-020CFEF2A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34697E-A4BF-A44E-95AE-8E67C4FA5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D52EB3-8830-114D-811D-4DFECE7F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C372-3748-48C4-B6F6-D04F6C856117}" type="datetime1">
              <a:rPr kumimoji="1" lang="ko-KR" altLang="en-US" smtClean="0"/>
              <a:t>2019-06-05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CAB62D-C06A-B94F-B683-56179E768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5E1AFD-0855-F447-BABF-504F01D9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F97D-EF01-974E-ACFF-1E5067FAD3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178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D2DE0-B38A-6348-9A2C-2B52115E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1B711A-D72D-584F-98A7-375D8A5B8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A8E243-248B-634F-8A0A-CB5FB2B17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AE2B98-93C8-FA4A-A950-945ECE53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4D8B-FD4F-4F04-9621-1692D4552759}" type="datetime1">
              <a:rPr kumimoji="1" lang="ko-KR" altLang="en-US" smtClean="0"/>
              <a:t>2019-06-05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6B5B78-B659-EF4F-AAED-6C2B7DE7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6141AF-B787-DD43-A8DB-C26CCE30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F97D-EF01-974E-ACFF-1E5067FAD3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389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DE5874-6475-0040-920D-299E635A9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5FBFCD-B7F2-B945-8C0B-FBCA9FFDC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5D748-C918-EB49-814E-EE5BBE3A2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DEC61-8DE2-4D2A-B66E-E16C3EFE2096}" type="datetime1">
              <a:rPr kumimoji="1" lang="ko-KR" altLang="en-US" smtClean="0"/>
              <a:t>2019-06-05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3E7626-1849-9044-AA1B-C5C5AD6E5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96F00-3338-9144-B106-8C5FFACC4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2F97D-EF01-974E-ACFF-1E5067FAD3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417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12" Type="http://schemas.openxmlformats.org/officeDocument/2006/relationships/image" Target="../media/image15.jpg"/><Relationship Id="rId17" Type="http://schemas.openxmlformats.org/officeDocument/2006/relationships/image" Target="../media/image20.png"/><Relationship Id="rId2" Type="http://schemas.openxmlformats.org/officeDocument/2006/relationships/image" Target="../media/image5.jp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5" Type="http://schemas.openxmlformats.org/officeDocument/2006/relationships/image" Target="../media/image18.pn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Relationship Id="rId14" Type="http://schemas.openxmlformats.org/officeDocument/2006/relationships/image" Target="../media/image1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ollailbo.com/news/articleView.html?idxno=568935#0ARs" TargetMode="External"/><Relationship Id="rId2" Type="http://schemas.openxmlformats.org/officeDocument/2006/relationships/hyperlink" Target="https://www.ytn.co.kr/_ln/0103_20160918142425942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tn.co.kr/_ln/0115_20190325020143540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na.co.kr/view/AKR20190507098700051?input=1195m" TargetMode="External"/><Relationship Id="rId2" Type="http://schemas.openxmlformats.org/officeDocument/2006/relationships/hyperlink" Target="http://kr.aving.net/news/view.php?articleId=1384026&amp;amp;Branch_ID=kr&amp;amp;rssid=naver&amp;amp;mn_name=new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oongboo.com/news/articleView.html?idxno=1350738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246811"/>
            <a:ext cx="12192000" cy="23643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63569" y="2497976"/>
            <a:ext cx="10264861" cy="1862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5000" b="1" u="sng" dirty="0"/>
              <a:t>모바일멀티미디어</a:t>
            </a:r>
            <a:r>
              <a:rPr kumimoji="1" lang="en-US" altLang="ko-KR" sz="5000" b="1" u="sng" dirty="0"/>
              <a:t>PG Term </a:t>
            </a:r>
            <a:r>
              <a:rPr kumimoji="1" lang="en-US" altLang="ko-KR" sz="5000" b="1" u="sng" dirty="0" smtClean="0"/>
              <a:t>Project</a:t>
            </a:r>
          </a:p>
          <a:p>
            <a:pPr lvl="0" algn="ctr">
              <a:defRPr/>
            </a:pPr>
            <a:r>
              <a:rPr lang="ko-KR" altLang="en-US" sz="4000" b="1" dirty="0" err="1"/>
              <a:t>드론을</a:t>
            </a:r>
            <a:r>
              <a:rPr lang="ko-KR" altLang="en-US" sz="4000" b="1" dirty="0"/>
              <a:t> 활용한 </a:t>
            </a:r>
            <a:r>
              <a:rPr lang="ko-KR" altLang="en-US" sz="4000" b="1" dirty="0" err="1"/>
              <a:t>작물관리</a:t>
            </a:r>
            <a:r>
              <a:rPr lang="ko-KR" altLang="en-US" sz="4000" b="1" dirty="0"/>
              <a:t> 시스템 </a:t>
            </a:r>
            <a:endParaRPr lang="en-US" altLang="ko-KR" sz="4000" b="1" dirty="0" smtClean="0"/>
          </a:p>
          <a:p>
            <a:pPr lvl="0" algn="r">
              <a:defRPr/>
            </a:pPr>
            <a:r>
              <a:rPr kumimoji="1" lang="en-US" altLang="ko-KR" sz="2500" dirty="0" smtClean="0"/>
              <a:t>4</a:t>
            </a:r>
            <a:r>
              <a:rPr kumimoji="1" lang="ko-KR" altLang="en-US" sz="2500" dirty="0"/>
              <a:t>팀 </a:t>
            </a:r>
            <a:r>
              <a:rPr kumimoji="1" lang="ko-KR" altLang="en-US" sz="2500" dirty="0" err="1"/>
              <a:t>황윤하</a:t>
            </a:r>
            <a:r>
              <a:rPr kumimoji="1" lang="en-US" altLang="ko-KR" sz="2500" dirty="0"/>
              <a:t>,</a:t>
            </a:r>
            <a:r>
              <a:rPr kumimoji="1" lang="ko-KR" altLang="en-US" sz="2500" dirty="0"/>
              <a:t> 임영규</a:t>
            </a:r>
            <a:r>
              <a:rPr kumimoji="1" lang="en-US" altLang="ko-KR" sz="2500" dirty="0"/>
              <a:t>,</a:t>
            </a:r>
            <a:r>
              <a:rPr kumimoji="1" lang="ko-KR" altLang="en-US" sz="2500" dirty="0"/>
              <a:t> 김승현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경보 알람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284412"/>
            <a:ext cx="10515600" cy="2289175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센서에 반응을 왔을 때를 가정하여 자신의 핸드폰에 경보알람을 뜨게 한다</a:t>
            </a:r>
            <a:r>
              <a:rPr lang="en-US" altLang="ko-KR" b="1"/>
              <a:t>.</a:t>
            </a:r>
          </a:p>
          <a:p>
            <a:pPr lvl="0">
              <a:defRPr/>
            </a:pPr>
            <a:endParaRPr lang="en-US" altLang="ko-KR" b="1"/>
          </a:p>
          <a:p>
            <a:pPr lvl="0">
              <a:defRPr/>
            </a:pPr>
            <a:r>
              <a:rPr lang="ko-KR" altLang="en-US" b="1"/>
              <a:t>야생동물을 들어오는 것을 랜덤으로 설정하여 자신이 설정한 야생동물이 들어올 때 경보를 뜨게 한다</a:t>
            </a:r>
            <a:r>
              <a:rPr lang="en-US" altLang="ko-KR" b="1"/>
              <a:t>.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판매 물품 마켓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638" y="2927080"/>
            <a:ext cx="10515600" cy="1003839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드론</a:t>
            </a:r>
            <a:r>
              <a:rPr lang="en-US" altLang="ko-KR" b="1"/>
              <a:t>, </a:t>
            </a:r>
            <a:r>
              <a:rPr lang="ko-KR" altLang="en-US" b="1"/>
              <a:t>작물</a:t>
            </a:r>
            <a:r>
              <a:rPr lang="en-US" altLang="ko-KR" b="1"/>
              <a:t>, </a:t>
            </a:r>
            <a:r>
              <a:rPr lang="ko-KR" altLang="en-US" b="1"/>
              <a:t>농약</a:t>
            </a:r>
            <a:r>
              <a:rPr lang="en-US" altLang="ko-KR" b="1"/>
              <a:t>, </a:t>
            </a:r>
            <a:r>
              <a:rPr lang="ko-KR" altLang="en-US" b="1"/>
              <a:t>농사 등의 농경지를 운영 하는 홈페이지를 연결 해준다</a:t>
            </a:r>
            <a:r>
              <a:rPr lang="en-US" altLang="ko-KR" b="1"/>
              <a:t>.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농경지 실시간 모니터링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638" y="2957273"/>
            <a:ext cx="10515600" cy="943454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현재 드론이 활동 하고 있는지</a:t>
            </a:r>
            <a:r>
              <a:rPr lang="en-US" altLang="ko-KR" b="1"/>
              <a:t>,</a:t>
            </a:r>
            <a:r>
              <a:rPr lang="ko-KR" altLang="en-US" b="1"/>
              <a:t> 활동 하고 있다면 어디 쯤인지를 확인 할 수 있는 실시간 모니터링이다</a:t>
            </a:r>
            <a:r>
              <a:rPr lang="en-US" altLang="ko-KR" b="1"/>
              <a:t>.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야생동물퇴치 모니터링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901201"/>
            <a:ext cx="10515600" cy="1055598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야생 동물이 들어 오면 반응을 하여 퇴치하는지를 확인하는 실시간 모니터링이다</a:t>
            </a:r>
            <a:r>
              <a:rPr lang="en-US" altLang="ko-KR" b="1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762250"/>
            <a:ext cx="12192000" cy="133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13113" y="2767280"/>
            <a:ext cx="3946721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4000" b="1" u="sng"/>
              <a:t>시스템 특징</a:t>
            </a:r>
          </a:p>
          <a:p>
            <a:pPr algn="ctr">
              <a:defRPr/>
            </a:pPr>
            <a:r>
              <a:rPr kumimoji="1" lang="en-US" altLang="ko-KR" sz="4000"/>
              <a:t>System Features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/>
              <a:t>시스템 특징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39799" y="1652588"/>
          <a:ext cx="10102850" cy="441198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273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9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30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특징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03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1"/>
                        <a:t>사용자 설정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1"/>
                        <a:t>사용자의 조건 맞춤 설정이 가능</a:t>
                      </a:r>
                      <a:r>
                        <a:rPr lang="en-US" altLang="ko-KR" b="1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03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1"/>
                        <a:t>기상청</a:t>
                      </a:r>
                      <a:r>
                        <a:rPr lang="en-US" altLang="ko-KR" b="1"/>
                        <a:t>&amp;</a:t>
                      </a:r>
                      <a:r>
                        <a:rPr lang="ko-KR" altLang="en-US" b="1"/>
                        <a:t>농촌 용수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1"/>
                        <a:t>사용자가 손쉽게 기상청</a:t>
                      </a:r>
                      <a:r>
                        <a:rPr lang="en-US" altLang="ko-KR" b="1"/>
                        <a:t>,</a:t>
                      </a:r>
                      <a:r>
                        <a:rPr lang="ko-KR" altLang="en-US" b="1"/>
                        <a:t> 농촌 용수 정보 확인</a:t>
                      </a:r>
                      <a:r>
                        <a:rPr lang="en-US" altLang="ko-KR" b="1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3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1"/>
                        <a:t>경보 알람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1"/>
                        <a:t>관리 농경지 외부 침입시 사용자한테 알림 정보 전송</a:t>
                      </a:r>
                      <a:r>
                        <a:rPr lang="en-US" altLang="ko-KR" b="1"/>
                        <a:t>.</a:t>
                      </a:r>
                      <a:r>
                        <a:rPr lang="ko-KR" altLang="en-US" b="1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03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1"/>
                        <a:t>판매 물품 마켓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1"/>
                        <a:t>사용자가 손쉽게 드론</a:t>
                      </a:r>
                      <a:r>
                        <a:rPr lang="en-US" altLang="ko-KR" b="1"/>
                        <a:t>,</a:t>
                      </a:r>
                      <a:r>
                        <a:rPr lang="ko-KR" altLang="en-US" b="1"/>
                        <a:t> 농촌 필수 물품 마켓 정보 확인</a:t>
                      </a:r>
                      <a:r>
                        <a:rPr lang="en-US" altLang="ko-KR" b="1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03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1"/>
                        <a:t>농경지 실시간 모니터링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1"/>
                        <a:t>관리 농경지를 드론을 통해 스마트폰으로 모니터링</a:t>
                      </a:r>
                      <a:r>
                        <a:rPr lang="en-US" altLang="ko-KR" b="1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303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1"/>
                        <a:t>야생동물퇴치 모니터링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1"/>
                        <a:t>관리 농경지를 드론으로 외부 침입자 퇴치 모니터링</a:t>
                      </a:r>
                      <a:r>
                        <a:rPr lang="en-US" altLang="ko-KR" b="1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762250"/>
            <a:ext cx="12192000" cy="133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94760" y="2767280"/>
            <a:ext cx="4440554" cy="13075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4000" b="1" u="sng"/>
              <a:t>시스템 강점</a:t>
            </a:r>
          </a:p>
          <a:p>
            <a:pPr algn="ctr">
              <a:defRPr/>
            </a:pPr>
            <a:r>
              <a:rPr kumimoji="1" lang="en-US" altLang="ko-KR" sz="4000"/>
              <a:t>System Advantage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/>
              <a:t>시스템 강점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2232818"/>
            <a:ext cx="10515600" cy="33448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ko-KR" b="1"/>
              <a:t>농경지 관리 시 불편사항들을 드론을 이용하여 해결 가능하고</a:t>
            </a:r>
            <a:r>
              <a:rPr lang="en-US" altLang="ko-KR" b="1"/>
              <a:t>, </a:t>
            </a:r>
            <a:r>
              <a:rPr lang="ko-KR" altLang="ko-KR" b="1"/>
              <a:t>농경지를 실시간으로 편히 관리 가능</a:t>
            </a:r>
            <a:r>
              <a:rPr lang="ko-KR" altLang="en-US" b="1"/>
              <a:t>하게 만들어 농경지 관리를 보다 쉽게 한다</a:t>
            </a:r>
            <a:r>
              <a:rPr lang="en-US" altLang="ko-KR" b="1"/>
              <a:t>.</a:t>
            </a:r>
          </a:p>
          <a:p>
            <a:pPr>
              <a:defRPr/>
            </a:pPr>
            <a:endParaRPr lang="en-US" altLang="ko-KR" b="1"/>
          </a:p>
          <a:p>
            <a:pPr>
              <a:defRPr/>
            </a:pPr>
            <a:r>
              <a:rPr lang="ko-KR" altLang="en-US" b="1"/>
              <a:t>초기 자본은 발생하지만 노동력및 생산 비용 절감 효과 및 스마트폰을 통한 인터페이스 구현 가능</a:t>
            </a:r>
            <a:r>
              <a:rPr lang="en-US" altLang="ko-KR" b="1"/>
              <a:t>.</a:t>
            </a:r>
          </a:p>
          <a:p>
            <a:pPr>
              <a:defRPr/>
            </a:pP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762250"/>
            <a:ext cx="12192000" cy="133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41648" y="2767280"/>
            <a:ext cx="6689653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4000" b="1" u="sng" dirty="0" smtClean="0"/>
              <a:t>어플리케이션 상세 설계</a:t>
            </a:r>
          </a:p>
          <a:p>
            <a:pPr algn="ctr">
              <a:defRPr/>
            </a:pPr>
            <a:r>
              <a:rPr kumimoji="1" lang="en-US" altLang="ko-KR" sz="4000" dirty="0" smtClean="0"/>
              <a:t>Application Detailed Design</a:t>
            </a:r>
            <a:endParaRPr kumimoji="1"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217129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 dirty="0" smtClean="0"/>
              <a:t>상세 설계</a:t>
            </a:r>
            <a:r>
              <a:rPr lang="en-US" altLang="ko-KR" sz="3000" b="1" dirty="0" smtClean="0"/>
              <a:t>(</a:t>
            </a:r>
            <a:r>
              <a:rPr lang="ko-KR" altLang="en-US" sz="3000" b="1" dirty="0" smtClean="0"/>
              <a:t>회원가입 및 로그인</a:t>
            </a:r>
            <a:r>
              <a:rPr lang="en-US" altLang="ko-KR" sz="3000" b="1" dirty="0" smtClean="0"/>
              <a:t>)</a:t>
            </a:r>
            <a:endParaRPr lang="ko-KR" altLang="en-US" sz="3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137" y="1941713"/>
            <a:ext cx="1927226" cy="34261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619" y="1929337"/>
            <a:ext cx="1934188" cy="34385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263" y="1933767"/>
            <a:ext cx="1927226" cy="342618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92E16A7-6FE9-4517-82BE-CFB95423DAA5}"/>
              </a:ext>
            </a:extLst>
          </p:cNvPr>
          <p:cNvCxnSpPr>
            <a:cxnSpLocks/>
          </p:cNvCxnSpPr>
          <p:nvPr/>
        </p:nvCxnSpPr>
        <p:spPr>
          <a:xfrm>
            <a:off x="6492240" y="3989116"/>
            <a:ext cx="5486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92E16A7-6FE9-4517-82BE-CFB95423DAA5}"/>
              </a:ext>
            </a:extLst>
          </p:cNvPr>
          <p:cNvCxnSpPr>
            <a:cxnSpLocks/>
          </p:cNvCxnSpPr>
          <p:nvPr/>
        </p:nvCxnSpPr>
        <p:spPr>
          <a:xfrm flipH="1">
            <a:off x="4519748" y="3976001"/>
            <a:ext cx="638741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83858" y="1316809"/>
            <a:ext cx="4733366" cy="4139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700" dirty="0"/>
              <a:t>시스템 소개</a:t>
            </a:r>
          </a:p>
          <a:p>
            <a:pPr lvl="0">
              <a:defRPr/>
            </a:pPr>
            <a:endParaRPr kumimoji="1" lang="ko-KR" altLang="en-US" sz="2700" dirty="0"/>
          </a:p>
          <a:p>
            <a:pPr lvl="0">
              <a:defRPr/>
            </a:pPr>
            <a:r>
              <a:rPr kumimoji="1" lang="ko-KR" altLang="en-US" sz="2700" dirty="0"/>
              <a:t>시스템 기능 </a:t>
            </a:r>
            <a:r>
              <a:rPr kumimoji="1" lang="ko-KR" altLang="en-US" sz="2700" dirty="0" smtClean="0"/>
              <a:t>설명</a:t>
            </a:r>
            <a:endParaRPr kumimoji="1" lang="en-US" altLang="ko-KR" sz="2700" dirty="0" smtClean="0"/>
          </a:p>
          <a:p>
            <a:pPr lvl="0">
              <a:defRPr/>
            </a:pPr>
            <a:endParaRPr kumimoji="1" lang="ko-KR" altLang="en-US" sz="2700" dirty="0"/>
          </a:p>
          <a:p>
            <a:pPr lvl="0">
              <a:defRPr/>
            </a:pPr>
            <a:endParaRPr kumimoji="1" lang="en-US" altLang="ko-KR" sz="500" dirty="0"/>
          </a:p>
          <a:p>
            <a:pPr lvl="0">
              <a:defRPr/>
            </a:pPr>
            <a:r>
              <a:rPr kumimoji="1" lang="ko-KR" altLang="en-US" sz="2700" dirty="0"/>
              <a:t>시스템 특징</a:t>
            </a:r>
          </a:p>
          <a:p>
            <a:pPr lvl="0">
              <a:defRPr/>
            </a:pPr>
            <a:endParaRPr kumimoji="1" lang="ko-KR" altLang="en-US" sz="2700" dirty="0"/>
          </a:p>
          <a:p>
            <a:pPr lvl="0">
              <a:defRPr/>
            </a:pPr>
            <a:endParaRPr kumimoji="1" lang="en-US" altLang="ko-KR" sz="500" dirty="0"/>
          </a:p>
          <a:p>
            <a:pPr lvl="0">
              <a:defRPr/>
            </a:pPr>
            <a:r>
              <a:rPr kumimoji="1" lang="ko-KR" altLang="en-US" sz="2700" dirty="0"/>
              <a:t>시스템 </a:t>
            </a:r>
            <a:r>
              <a:rPr kumimoji="1" lang="ko-KR" altLang="en-US" sz="2700" dirty="0" smtClean="0"/>
              <a:t>강점</a:t>
            </a:r>
            <a:endParaRPr kumimoji="1" lang="en-US" altLang="ko-KR" sz="2700" dirty="0" smtClean="0"/>
          </a:p>
          <a:p>
            <a:pPr lvl="0">
              <a:defRPr/>
            </a:pPr>
            <a:endParaRPr kumimoji="1" lang="en-US" altLang="ko-KR" sz="2700" dirty="0"/>
          </a:p>
          <a:p>
            <a:pPr lvl="0">
              <a:defRPr/>
            </a:pPr>
            <a:r>
              <a:rPr kumimoji="1" lang="ko-KR" altLang="en-US" sz="2700" dirty="0" smtClean="0"/>
              <a:t>어플리케이션 상세 설계</a:t>
            </a:r>
            <a:endParaRPr kumimoji="1" lang="ko-KR" altLang="en-US" sz="2700" dirty="0"/>
          </a:p>
          <a:p>
            <a:pPr lvl="0">
              <a:defRPr/>
            </a:pPr>
            <a:endParaRPr kumimoji="1" lang="en-US" altLang="ko-KR" sz="500" dirty="0"/>
          </a:p>
          <a:p>
            <a:pPr lvl="0">
              <a:defRPr/>
            </a:pPr>
            <a:endParaRPr kumimoji="1" lang="en-US" altLang="ko-KR" sz="500" dirty="0"/>
          </a:p>
        </p:txBody>
      </p:sp>
      <p:cxnSp>
        <p:nvCxnSpPr>
          <p:cNvPr id="7" name="직선 연결선[R] 6"/>
          <p:cNvCxnSpPr/>
          <p:nvPr/>
        </p:nvCxnSpPr>
        <p:spPr>
          <a:xfrm>
            <a:off x="6456391" y="1316811"/>
            <a:ext cx="0" cy="3934458"/>
          </a:xfrm>
          <a:prstGeom prst="line">
            <a:avLst/>
          </a:prstGeom>
          <a:ln w="38100">
            <a:solidFill>
              <a:srgbClr val="EBE2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2134328" y="2844224"/>
            <a:ext cx="4272186" cy="1169550"/>
            <a:chOff x="1684599" y="2838621"/>
            <a:chExt cx="4272186" cy="1169550"/>
          </a:xfrm>
        </p:grpSpPr>
        <p:sp>
          <p:nvSpPr>
            <p:cNvPr id="3" name="TextBox 2"/>
            <p:cNvSpPr txBox="1"/>
            <p:nvPr/>
          </p:nvSpPr>
          <p:spPr>
            <a:xfrm>
              <a:off x="2625979" y="2838621"/>
              <a:ext cx="3330806" cy="11543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en-US" altLang="ko-KR" sz="3500" b="1"/>
                <a:t>Term Project </a:t>
              </a:r>
            </a:p>
            <a:p>
              <a:pPr lvl="0">
                <a:defRPr/>
              </a:pPr>
              <a:r>
                <a:rPr kumimoji="1" lang="en-US" altLang="ko-KR" sz="3500" b="1"/>
                <a:t>Contents Table</a:t>
              </a:r>
            </a:p>
          </p:txBody>
        </p:sp>
        <p:pic>
          <p:nvPicPr>
            <p:cNvPr id="10" name="그래픽 9" descr="모니터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684599" y="2985546"/>
              <a:ext cx="1022625" cy="102262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 dirty="0" smtClean="0"/>
              <a:t>상세 설계</a:t>
            </a:r>
            <a:r>
              <a:rPr lang="en-US" altLang="ko-KR" sz="3000" b="1" dirty="0" smtClean="0"/>
              <a:t>(</a:t>
            </a:r>
            <a:r>
              <a:rPr lang="ko-KR" altLang="en-US" sz="3000" b="1" dirty="0" smtClean="0"/>
              <a:t>메뉴</a:t>
            </a:r>
            <a:r>
              <a:rPr lang="en-US" altLang="ko-KR" sz="3000" b="1" dirty="0" smtClean="0"/>
              <a:t>)</a:t>
            </a:r>
            <a:endParaRPr lang="ko-KR" altLang="en-US" sz="30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240" y="2054914"/>
            <a:ext cx="2350480" cy="4178632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92E16A7-6FE9-4517-82BE-CFB95423DAA5}"/>
              </a:ext>
            </a:extLst>
          </p:cNvPr>
          <p:cNvCxnSpPr>
            <a:cxnSpLocks/>
          </p:cNvCxnSpPr>
          <p:nvPr/>
        </p:nvCxnSpPr>
        <p:spPr>
          <a:xfrm>
            <a:off x="6608966" y="3690524"/>
            <a:ext cx="5486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92E16A7-6FE9-4517-82BE-CFB95423DAA5}"/>
              </a:ext>
            </a:extLst>
          </p:cNvPr>
          <p:cNvCxnSpPr>
            <a:cxnSpLocks/>
          </p:cNvCxnSpPr>
          <p:nvPr/>
        </p:nvCxnSpPr>
        <p:spPr>
          <a:xfrm flipH="1">
            <a:off x="3997228" y="3337826"/>
            <a:ext cx="638741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717" y="270750"/>
            <a:ext cx="834614" cy="14837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33" y="2457250"/>
            <a:ext cx="1613747" cy="28688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937" y="299285"/>
            <a:ext cx="834349" cy="14832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892" y="275538"/>
            <a:ext cx="831921" cy="147897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628" y="2147396"/>
            <a:ext cx="1766897" cy="3141151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92E16A7-6FE9-4517-82BE-CFB95423DAA5}"/>
              </a:ext>
            </a:extLst>
          </p:cNvPr>
          <p:cNvCxnSpPr>
            <a:cxnSpLocks/>
          </p:cNvCxnSpPr>
          <p:nvPr/>
        </p:nvCxnSpPr>
        <p:spPr>
          <a:xfrm flipV="1">
            <a:off x="6060326" y="1810636"/>
            <a:ext cx="1397726" cy="163752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92E16A7-6FE9-4517-82BE-CFB95423DAA5}"/>
              </a:ext>
            </a:extLst>
          </p:cNvPr>
          <p:cNvCxnSpPr>
            <a:cxnSpLocks/>
          </p:cNvCxnSpPr>
          <p:nvPr/>
        </p:nvCxnSpPr>
        <p:spPr>
          <a:xfrm flipH="1" flipV="1">
            <a:off x="6423799" y="1843716"/>
            <a:ext cx="10996" cy="83661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92E16A7-6FE9-4517-82BE-CFB95423DAA5}"/>
              </a:ext>
            </a:extLst>
          </p:cNvPr>
          <p:cNvCxnSpPr>
            <a:cxnSpLocks/>
          </p:cNvCxnSpPr>
          <p:nvPr/>
        </p:nvCxnSpPr>
        <p:spPr>
          <a:xfrm flipH="1" flipV="1">
            <a:off x="5511686" y="1804527"/>
            <a:ext cx="251967" cy="94329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568" y="1628656"/>
            <a:ext cx="817136" cy="145268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567" y="3264266"/>
            <a:ext cx="817137" cy="145268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466" y="4899876"/>
            <a:ext cx="817136" cy="1452687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92E16A7-6FE9-4517-82BE-CFB95423DAA5}"/>
              </a:ext>
            </a:extLst>
          </p:cNvPr>
          <p:cNvCxnSpPr>
            <a:cxnSpLocks/>
          </p:cNvCxnSpPr>
          <p:nvPr/>
        </p:nvCxnSpPr>
        <p:spPr>
          <a:xfrm>
            <a:off x="8890611" y="4069809"/>
            <a:ext cx="5486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92E16A7-6FE9-4517-82BE-CFB95423DAA5}"/>
              </a:ext>
            </a:extLst>
          </p:cNvPr>
          <p:cNvCxnSpPr>
            <a:cxnSpLocks/>
          </p:cNvCxnSpPr>
          <p:nvPr/>
        </p:nvCxnSpPr>
        <p:spPr>
          <a:xfrm>
            <a:off x="8899320" y="4862289"/>
            <a:ext cx="518999" cy="26023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92E16A7-6FE9-4517-82BE-CFB95423DAA5}"/>
              </a:ext>
            </a:extLst>
          </p:cNvPr>
          <p:cNvCxnSpPr>
            <a:cxnSpLocks/>
          </p:cNvCxnSpPr>
          <p:nvPr/>
        </p:nvCxnSpPr>
        <p:spPr>
          <a:xfrm flipV="1">
            <a:off x="8899319" y="2627516"/>
            <a:ext cx="519000" cy="26426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628" y="5384188"/>
            <a:ext cx="805406" cy="1408327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2E16A7-6FE9-4517-82BE-CFB95423DAA5}"/>
              </a:ext>
            </a:extLst>
          </p:cNvPr>
          <p:cNvCxnSpPr>
            <a:cxnSpLocks/>
          </p:cNvCxnSpPr>
          <p:nvPr/>
        </p:nvCxnSpPr>
        <p:spPr>
          <a:xfrm>
            <a:off x="6638607" y="5496103"/>
            <a:ext cx="518999" cy="26023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92E16A7-6FE9-4517-82BE-CFB95423DAA5}"/>
              </a:ext>
            </a:extLst>
          </p:cNvPr>
          <p:cNvCxnSpPr>
            <a:cxnSpLocks/>
          </p:cNvCxnSpPr>
          <p:nvPr/>
        </p:nvCxnSpPr>
        <p:spPr>
          <a:xfrm flipH="1" flipV="1">
            <a:off x="2081514" y="3081343"/>
            <a:ext cx="1319553" cy="43606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60" y="1961039"/>
            <a:ext cx="836505" cy="148711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49" y="3728221"/>
            <a:ext cx="836504" cy="1487119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92E16A7-6FE9-4517-82BE-CFB95423DAA5}"/>
              </a:ext>
            </a:extLst>
          </p:cNvPr>
          <p:cNvCxnSpPr>
            <a:cxnSpLocks/>
          </p:cNvCxnSpPr>
          <p:nvPr/>
        </p:nvCxnSpPr>
        <p:spPr>
          <a:xfrm flipH="1">
            <a:off x="2081514" y="3720465"/>
            <a:ext cx="1304338" cy="27014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770" y="5706647"/>
            <a:ext cx="1254011" cy="724467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92E16A7-6FE9-4517-82BE-CFB95423DAA5}"/>
              </a:ext>
            </a:extLst>
          </p:cNvPr>
          <p:cNvCxnSpPr>
            <a:cxnSpLocks/>
          </p:cNvCxnSpPr>
          <p:nvPr/>
        </p:nvCxnSpPr>
        <p:spPr>
          <a:xfrm flipH="1">
            <a:off x="2707161" y="4069809"/>
            <a:ext cx="121119" cy="158887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01" y="6287334"/>
            <a:ext cx="505181" cy="505181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065" y="5793728"/>
            <a:ext cx="505181" cy="505181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69" y="5288547"/>
            <a:ext cx="505181" cy="505181"/>
          </a:xfrm>
          <a:prstGeom prst="rect">
            <a:avLst/>
          </a:prstGeom>
        </p:spPr>
      </p:pic>
      <p:sp>
        <p:nvSpPr>
          <p:cNvPr id="44" name="오른쪽 화살표 43"/>
          <p:cNvSpPr/>
          <p:nvPr/>
        </p:nvSpPr>
        <p:spPr>
          <a:xfrm flipH="1">
            <a:off x="2052295" y="6042632"/>
            <a:ext cx="16640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 rot="2003237" flipH="1">
            <a:off x="2059895" y="5733806"/>
            <a:ext cx="16640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 rot="19800000" flipH="1">
            <a:off x="2068302" y="6353963"/>
            <a:ext cx="16640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55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 dirty="0" smtClean="0"/>
              <a:t>상세 설계</a:t>
            </a:r>
            <a:r>
              <a:rPr lang="en-US" altLang="ko-KR" sz="3000" b="1" dirty="0" smtClean="0"/>
              <a:t>(</a:t>
            </a:r>
            <a:r>
              <a:rPr lang="ko-KR" altLang="en-US" sz="3000" b="1" dirty="0" smtClean="0"/>
              <a:t>실시간 모니터링</a:t>
            </a:r>
            <a:r>
              <a:rPr lang="en-US" altLang="ko-KR" sz="3000" b="1" dirty="0" smtClean="0"/>
              <a:t>)</a:t>
            </a:r>
            <a:endParaRPr lang="ko-KR" altLang="en-US" sz="3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859" y="1588059"/>
            <a:ext cx="2843068" cy="4971369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92E16A7-6FE9-4517-82BE-CFB95423DAA5}"/>
              </a:ext>
            </a:extLst>
          </p:cNvPr>
          <p:cNvCxnSpPr>
            <a:cxnSpLocks/>
          </p:cNvCxnSpPr>
          <p:nvPr/>
        </p:nvCxnSpPr>
        <p:spPr>
          <a:xfrm flipH="1" flipV="1">
            <a:off x="4140926" y="3828670"/>
            <a:ext cx="532115" cy="44288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472" y="1588059"/>
            <a:ext cx="2889861" cy="4971369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92E16A7-6FE9-4517-82BE-CFB95423DAA5}"/>
              </a:ext>
            </a:extLst>
          </p:cNvPr>
          <p:cNvCxnSpPr>
            <a:cxnSpLocks/>
          </p:cNvCxnSpPr>
          <p:nvPr/>
        </p:nvCxnSpPr>
        <p:spPr>
          <a:xfrm flipH="1">
            <a:off x="3984622" y="4979356"/>
            <a:ext cx="678397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92E16A7-6FE9-4517-82BE-CFB95423DAA5}"/>
              </a:ext>
            </a:extLst>
          </p:cNvPr>
          <p:cNvCxnSpPr>
            <a:cxnSpLocks/>
          </p:cNvCxnSpPr>
          <p:nvPr/>
        </p:nvCxnSpPr>
        <p:spPr>
          <a:xfrm flipH="1">
            <a:off x="2111431" y="4984783"/>
            <a:ext cx="2561609" cy="48714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63203" y="4393830"/>
            <a:ext cx="340990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UI</a:t>
            </a:r>
            <a:r>
              <a:rPr lang="ko-KR" altLang="en-US" sz="1400" dirty="0"/>
              <a:t>와 별도로 그림을 </a:t>
            </a:r>
            <a:r>
              <a:rPr lang="ko-KR" altLang="en-US" sz="1400" dirty="0" err="1" smtClean="0"/>
              <a:t>그릴수</a:t>
            </a:r>
            <a:r>
              <a:rPr lang="ko-KR" altLang="en-US" sz="1400" dirty="0" smtClean="0"/>
              <a:t> 있는 </a:t>
            </a:r>
            <a:r>
              <a:rPr lang="ko-KR" altLang="en-US" sz="1400" dirty="0" err="1" smtClean="0"/>
              <a:t>서피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스뷰를</a:t>
            </a:r>
            <a:r>
              <a:rPr lang="ko-KR" altLang="en-US" sz="1400" dirty="0" smtClean="0"/>
              <a:t> 이용하여 그려진 </a:t>
            </a:r>
            <a:r>
              <a:rPr lang="ko-KR" altLang="en-US" sz="1400" dirty="0"/>
              <a:t>농경지 </a:t>
            </a:r>
            <a:r>
              <a:rPr lang="ko-KR" altLang="en-US" sz="1400" dirty="0" smtClean="0"/>
              <a:t>범위</a:t>
            </a:r>
            <a:endParaRPr lang="en-US" altLang="ko-KR" sz="1400" dirty="0" smtClean="0"/>
          </a:p>
          <a:p>
            <a:r>
              <a:rPr lang="ko-KR" altLang="en-US" sz="1400" dirty="0" smtClean="0"/>
              <a:t>안에서 움직이도록 </a:t>
            </a:r>
            <a:r>
              <a:rPr lang="ko-KR" altLang="en-US" sz="1400" dirty="0" err="1" smtClean="0"/>
              <a:t>쓰레드를</a:t>
            </a:r>
            <a:r>
              <a:rPr lang="ko-KR" altLang="en-US" sz="1400" dirty="0" smtClean="0"/>
              <a:t> 이용하여</a:t>
            </a:r>
            <a:endParaRPr lang="en-US" altLang="ko-KR" sz="1400" dirty="0" smtClean="0"/>
          </a:p>
          <a:p>
            <a:r>
              <a:rPr lang="ko-KR" altLang="en-US" sz="1400" dirty="0" smtClean="0"/>
              <a:t>만들어진 </a:t>
            </a:r>
            <a:r>
              <a:rPr lang="ko-KR" altLang="en-US" sz="1400" dirty="0" err="1" smtClean="0"/>
              <a:t>드론이</a:t>
            </a:r>
            <a:r>
              <a:rPr lang="ko-KR" altLang="en-US" sz="1400" dirty="0" smtClean="0"/>
              <a:t> 일정한 패턴으로 </a:t>
            </a:r>
            <a:r>
              <a:rPr lang="ko-KR" altLang="en-US" sz="1400" dirty="0" err="1" smtClean="0"/>
              <a:t>움직</a:t>
            </a:r>
            <a:endParaRPr lang="en-US" altLang="ko-KR" sz="1400" dirty="0" smtClean="0"/>
          </a:p>
          <a:p>
            <a:r>
              <a:rPr lang="ko-KR" altLang="en-US" sz="1400" dirty="0" smtClean="0"/>
              <a:t>이고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쓰레드를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이용하여 랜덤으로 </a:t>
            </a:r>
            <a:endParaRPr lang="en-US" altLang="ko-KR" sz="1400" dirty="0" smtClean="0"/>
          </a:p>
          <a:p>
            <a:r>
              <a:rPr lang="ko-KR" altLang="en-US" sz="1400" dirty="0" smtClean="0"/>
              <a:t>움직이도록 </a:t>
            </a:r>
            <a:r>
              <a:rPr lang="ko-KR" altLang="en-US" sz="1400" dirty="0"/>
              <a:t>만들어진 동물들이 </a:t>
            </a:r>
            <a:r>
              <a:rPr lang="ko-KR" altLang="en-US" sz="1400" dirty="0" smtClean="0"/>
              <a:t>들어</a:t>
            </a:r>
            <a:endParaRPr lang="en-US" altLang="ko-KR" sz="1400" dirty="0" smtClean="0"/>
          </a:p>
          <a:p>
            <a:r>
              <a:rPr lang="ko-KR" altLang="en-US" sz="1400" dirty="0" smtClean="0"/>
              <a:t>올 </a:t>
            </a:r>
            <a:r>
              <a:rPr lang="ko-KR" altLang="en-US" sz="1400" dirty="0"/>
              <a:t>시 </a:t>
            </a:r>
            <a:r>
              <a:rPr lang="ko-KR" altLang="en-US" sz="1400" dirty="0" err="1"/>
              <a:t>알람이</a:t>
            </a:r>
            <a:r>
              <a:rPr lang="ko-KR" altLang="en-US" sz="1400" dirty="0"/>
              <a:t> 작동한다</a:t>
            </a:r>
            <a:endParaRPr lang="ko-KR" altLang="en-US" sz="14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92E16A7-6FE9-4517-82BE-CFB95423DAA5}"/>
              </a:ext>
            </a:extLst>
          </p:cNvPr>
          <p:cNvCxnSpPr>
            <a:cxnSpLocks/>
          </p:cNvCxnSpPr>
          <p:nvPr/>
        </p:nvCxnSpPr>
        <p:spPr>
          <a:xfrm>
            <a:off x="5305073" y="6182697"/>
            <a:ext cx="2415076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305073" y="5990575"/>
            <a:ext cx="45719" cy="195943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36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 dirty="0" smtClean="0"/>
              <a:t>상세 설계</a:t>
            </a:r>
            <a:r>
              <a:rPr lang="en-US" altLang="ko-KR" sz="3000" b="1" dirty="0" smtClean="0"/>
              <a:t>(</a:t>
            </a:r>
            <a:r>
              <a:rPr lang="ko-KR" altLang="en-US" sz="3000" b="1" dirty="0" smtClean="0"/>
              <a:t>데이터 베이스</a:t>
            </a:r>
            <a:r>
              <a:rPr lang="en-US" altLang="ko-KR" sz="3000" b="1" dirty="0" smtClean="0"/>
              <a:t>)</a:t>
            </a:r>
            <a:endParaRPr lang="ko-KR" altLang="en-US" sz="30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214EDF3B-10A2-41F4-9974-B5D57BA8D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017576"/>
              </p:ext>
            </p:extLst>
          </p:nvPr>
        </p:nvGraphicFramePr>
        <p:xfrm>
          <a:off x="6448889" y="1027906"/>
          <a:ext cx="5258195" cy="248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1535">
                  <a:extLst>
                    <a:ext uri="{9D8B030D-6E8A-4147-A177-3AD203B41FA5}">
                      <a16:colId xmlns:a16="http://schemas.microsoft.com/office/drawing/2014/main" val="63113159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221686560"/>
                    </a:ext>
                  </a:extLst>
                </a:gridCol>
                <a:gridCol w="2750820">
                  <a:extLst>
                    <a:ext uri="{9D8B030D-6E8A-4147-A177-3AD203B41FA5}">
                      <a16:colId xmlns:a16="http://schemas.microsoft.com/office/drawing/2014/main" val="121853617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signup ( </a:t>
                      </a:r>
                      <a:r>
                        <a:rPr lang="ko-KR" altLang="en-US" sz="1600" dirty="0" smtClean="0"/>
                        <a:t>계정 정보 테이블 </a:t>
                      </a:r>
                      <a:r>
                        <a:rPr lang="en-US" altLang="ko-KR" sz="1600" dirty="0" smtClean="0"/>
                        <a:t>)</a:t>
                      </a:r>
                      <a:endParaRPr lang="en-US" altLang="ko-K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00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/>
                        <a:t>자료형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10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signup_id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integer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/>
                        <a:t>기본키</a:t>
                      </a:r>
                      <a:r>
                        <a:rPr lang="en-US" altLang="ko-KR" sz="1600" b="0" dirty="0" smtClean="0"/>
                        <a:t>id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95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text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계정주</a:t>
                      </a:r>
                      <a:r>
                        <a:rPr lang="ko-KR" altLang="en-US" sz="1600" dirty="0" smtClean="0"/>
                        <a:t> 이름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96088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email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text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계정주</a:t>
                      </a:r>
                      <a:r>
                        <a:rPr lang="ko-KR" altLang="en-US" sz="1600" dirty="0" smtClean="0"/>
                        <a:t> 이메일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433444"/>
                  </a:ext>
                </a:extLst>
              </a:tr>
              <a:tr h="2116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id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text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/>
                        <a:t>계정 아이디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47227"/>
                  </a:ext>
                </a:extLst>
              </a:tr>
              <a:tr h="17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dirty="0" err="1" smtClean="0"/>
                        <a:t>pwd</a:t>
                      </a:r>
                      <a:endParaRPr lang="ko-KR" alt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dirty="0" smtClean="0"/>
                        <a:t>text</a:t>
                      </a:r>
                      <a:endParaRPr lang="ko-KR" alt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/>
                        <a:t>계정 패스워드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037070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14EDF3B-10A2-41F4-9974-B5D57BA8D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976580"/>
              </p:ext>
            </p:extLst>
          </p:nvPr>
        </p:nvGraphicFramePr>
        <p:xfrm>
          <a:off x="836218" y="1684047"/>
          <a:ext cx="5258195" cy="4165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14597">
                  <a:extLst>
                    <a:ext uri="{9D8B030D-6E8A-4147-A177-3AD203B41FA5}">
                      <a16:colId xmlns:a16="http://schemas.microsoft.com/office/drawing/2014/main" val="631131599"/>
                    </a:ext>
                  </a:extLst>
                </a:gridCol>
                <a:gridCol w="966651">
                  <a:extLst>
                    <a:ext uri="{9D8B030D-6E8A-4147-A177-3AD203B41FA5}">
                      <a16:colId xmlns:a16="http://schemas.microsoft.com/office/drawing/2014/main" val="2221686560"/>
                    </a:ext>
                  </a:extLst>
                </a:gridCol>
                <a:gridCol w="2776947">
                  <a:extLst>
                    <a:ext uri="{9D8B030D-6E8A-4147-A177-3AD203B41FA5}">
                      <a16:colId xmlns:a16="http://schemas.microsoft.com/office/drawing/2014/main" val="121853617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setting ( </a:t>
                      </a:r>
                      <a:r>
                        <a:rPr lang="ko-KR" altLang="en-US" sz="1600" dirty="0" smtClean="0"/>
                        <a:t>설정 정보 저장 </a:t>
                      </a:r>
                      <a:r>
                        <a:rPr lang="en-US" altLang="ko-KR" sz="1600" dirty="0" smtClean="0"/>
                        <a:t>)</a:t>
                      </a:r>
                      <a:endParaRPr lang="en-US" altLang="ko-K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00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/>
                        <a:t>자료형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10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setting_id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integer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/>
                        <a:t>기본키</a:t>
                      </a:r>
                      <a:r>
                        <a:rPr lang="en-US" altLang="ko-KR" sz="1600" b="0" dirty="0" smtClean="0"/>
                        <a:t>id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95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drone_name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text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드론</a:t>
                      </a:r>
                      <a:r>
                        <a:rPr lang="ko-KR" altLang="en-US" sz="1600" dirty="0" smtClean="0"/>
                        <a:t> 이름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96088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drone_control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text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드론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콘트롤</a:t>
                      </a:r>
                      <a:r>
                        <a:rPr lang="ko-KR" altLang="en-US" sz="1600" dirty="0" smtClean="0"/>
                        <a:t> 종류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433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x1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integer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/>
                        <a:t>좌상단</a:t>
                      </a:r>
                      <a:r>
                        <a:rPr lang="ko-KR" altLang="en-US" sz="1600" b="0" dirty="0" smtClean="0"/>
                        <a:t> </a:t>
                      </a:r>
                      <a:r>
                        <a:rPr lang="en-US" altLang="ko-KR" sz="1600" b="0" dirty="0" smtClean="0"/>
                        <a:t>x</a:t>
                      </a:r>
                      <a:r>
                        <a:rPr lang="ko-KR" altLang="en-US" sz="1600" b="0" dirty="0" smtClean="0"/>
                        <a:t>좌표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4722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y1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integer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/>
                        <a:t>좌상단</a:t>
                      </a:r>
                      <a:r>
                        <a:rPr lang="ko-KR" altLang="en-US" sz="1600" b="0" dirty="0" smtClean="0"/>
                        <a:t> </a:t>
                      </a:r>
                      <a:r>
                        <a:rPr lang="en-US" altLang="ko-KR" sz="1600" b="0" dirty="0" smtClean="0"/>
                        <a:t>y</a:t>
                      </a:r>
                      <a:r>
                        <a:rPr lang="ko-KR" altLang="en-US" sz="1600" b="0" dirty="0" smtClean="0"/>
                        <a:t>좌표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5401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x2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integer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/>
                        <a:t>우하단</a:t>
                      </a:r>
                      <a:r>
                        <a:rPr lang="ko-KR" altLang="en-US" sz="1600" b="0" dirty="0" smtClean="0"/>
                        <a:t> </a:t>
                      </a:r>
                      <a:r>
                        <a:rPr lang="en-US" altLang="ko-KR" sz="1600" b="0" dirty="0" smtClean="0"/>
                        <a:t>x</a:t>
                      </a:r>
                      <a:r>
                        <a:rPr lang="ko-KR" altLang="en-US" sz="1600" b="0" dirty="0" smtClean="0"/>
                        <a:t>좌표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34564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y2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integer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/>
                        <a:t>우하단</a:t>
                      </a:r>
                      <a:r>
                        <a:rPr lang="ko-KR" altLang="en-US" sz="1600" b="0" dirty="0" smtClean="0"/>
                        <a:t> </a:t>
                      </a:r>
                      <a:r>
                        <a:rPr lang="en-US" altLang="ko-KR" sz="1600" b="0" dirty="0" smtClean="0"/>
                        <a:t>y</a:t>
                      </a:r>
                      <a:r>
                        <a:rPr lang="ko-KR" altLang="en-US" sz="1600" b="0" dirty="0" smtClean="0"/>
                        <a:t>좌표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58774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drone_mode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text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/>
                        <a:t>드론</a:t>
                      </a:r>
                      <a:r>
                        <a:rPr lang="ko-KR" altLang="en-US" sz="1600" b="0" dirty="0" smtClean="0"/>
                        <a:t> 모드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53695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date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text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/>
                        <a:t>날짜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640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time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text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/>
                        <a:t>시간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48897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214EDF3B-10A2-41F4-9974-B5D57BA8D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016521"/>
              </p:ext>
            </p:extLst>
          </p:nvPr>
        </p:nvGraphicFramePr>
        <p:xfrm>
          <a:off x="6448888" y="3766847"/>
          <a:ext cx="5258195" cy="2824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4582">
                  <a:extLst>
                    <a:ext uri="{9D8B030D-6E8A-4147-A177-3AD203B41FA5}">
                      <a16:colId xmlns:a16="http://schemas.microsoft.com/office/drawing/2014/main" val="631131599"/>
                    </a:ext>
                  </a:extLst>
                </a:gridCol>
                <a:gridCol w="927463">
                  <a:extLst>
                    <a:ext uri="{9D8B030D-6E8A-4147-A177-3AD203B41FA5}">
                      <a16:colId xmlns:a16="http://schemas.microsoft.com/office/drawing/2014/main" val="2221686560"/>
                    </a:ext>
                  </a:extLst>
                </a:gridCol>
                <a:gridCol w="2576150">
                  <a:extLst>
                    <a:ext uri="{9D8B030D-6E8A-4147-A177-3AD203B41FA5}">
                      <a16:colId xmlns:a16="http://schemas.microsoft.com/office/drawing/2014/main" val="121853617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farmlandsetting</a:t>
                      </a:r>
                      <a:r>
                        <a:rPr lang="en-US" altLang="ko-KR" sz="1600" dirty="0" smtClean="0"/>
                        <a:t> ( </a:t>
                      </a:r>
                      <a:r>
                        <a:rPr lang="ko-KR" altLang="en-US" sz="1600" dirty="0" smtClean="0"/>
                        <a:t>농경지 설정 테이블 </a:t>
                      </a:r>
                      <a:r>
                        <a:rPr lang="en-US" altLang="ko-KR" sz="1600" dirty="0" smtClean="0"/>
                        <a:t>)</a:t>
                      </a:r>
                      <a:endParaRPr lang="en-US" altLang="ko-K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00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/>
                        <a:t>자료형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10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farmland_id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integer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/>
                        <a:t>기본키</a:t>
                      </a:r>
                      <a:r>
                        <a:rPr lang="en-US" altLang="ko-KR" sz="1600" b="0" dirty="0" smtClean="0"/>
                        <a:t>id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95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farmland_image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integer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/>
                        <a:t>이미지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96088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farmland_x1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integer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/>
                        <a:t>농경지 </a:t>
                      </a:r>
                      <a:r>
                        <a:rPr lang="ko-KR" altLang="en-US" sz="1600" b="0" dirty="0" err="1" smtClean="0"/>
                        <a:t>좌상단</a:t>
                      </a:r>
                      <a:r>
                        <a:rPr lang="ko-KR" altLang="en-US" sz="1600" b="0" dirty="0" smtClean="0"/>
                        <a:t> </a:t>
                      </a:r>
                      <a:r>
                        <a:rPr lang="en-US" altLang="ko-KR" sz="1600" b="0" dirty="0" smtClean="0"/>
                        <a:t>x</a:t>
                      </a:r>
                      <a:r>
                        <a:rPr lang="ko-KR" altLang="en-US" sz="1600" b="0" dirty="0" smtClean="0"/>
                        <a:t>좌표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433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farlmand_y1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integer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/>
                        <a:t>농경지 </a:t>
                      </a:r>
                      <a:r>
                        <a:rPr lang="ko-KR" altLang="en-US" sz="1600" b="0" dirty="0" err="1" smtClean="0"/>
                        <a:t>좌상단</a:t>
                      </a:r>
                      <a:r>
                        <a:rPr lang="ko-KR" altLang="en-US" sz="1600" b="0" dirty="0" smtClean="0"/>
                        <a:t> </a:t>
                      </a:r>
                      <a:r>
                        <a:rPr lang="en-US" altLang="ko-KR" sz="1600" b="0" dirty="0" smtClean="0"/>
                        <a:t>y</a:t>
                      </a:r>
                      <a:r>
                        <a:rPr lang="ko-KR" altLang="en-US" sz="1600" b="0" dirty="0" smtClean="0"/>
                        <a:t>좌표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4722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farmland_x2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integer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/>
                        <a:t>농경지 </a:t>
                      </a:r>
                      <a:r>
                        <a:rPr lang="ko-KR" altLang="en-US" sz="1600" b="0" dirty="0" err="1" smtClean="0"/>
                        <a:t>우하단</a:t>
                      </a:r>
                      <a:r>
                        <a:rPr lang="ko-KR" altLang="en-US" sz="1600" b="0" dirty="0" smtClean="0"/>
                        <a:t> </a:t>
                      </a:r>
                      <a:r>
                        <a:rPr lang="en-US" altLang="ko-KR" sz="1600" b="0" dirty="0" smtClean="0"/>
                        <a:t>x</a:t>
                      </a:r>
                      <a:r>
                        <a:rPr lang="ko-KR" altLang="en-US" sz="1600" b="0" dirty="0" smtClean="0"/>
                        <a:t>좌표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5401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farmland_y2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integer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/>
                        <a:t>농경지 </a:t>
                      </a:r>
                      <a:r>
                        <a:rPr lang="ko-KR" altLang="en-US" sz="1600" b="0" dirty="0" err="1" smtClean="0"/>
                        <a:t>우하단</a:t>
                      </a:r>
                      <a:r>
                        <a:rPr lang="ko-KR" altLang="en-US" sz="1600" b="0" dirty="0" smtClean="0"/>
                        <a:t> </a:t>
                      </a:r>
                      <a:r>
                        <a:rPr lang="en-US" altLang="ko-KR" sz="1600" b="0" dirty="0" smtClean="0"/>
                        <a:t>y</a:t>
                      </a:r>
                      <a:r>
                        <a:rPr lang="ko-KR" altLang="en-US" sz="1600" b="0" dirty="0" smtClean="0"/>
                        <a:t>좌표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345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53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762250"/>
            <a:ext cx="12192000" cy="133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99077" y="2973866"/>
            <a:ext cx="3390672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5000" b="1" dirty="0" smtClean="0"/>
              <a:t>감사합니다</a:t>
            </a:r>
            <a:endParaRPr kumimoji="1" lang="en-US" altLang="ko-KR" sz="5000" dirty="0"/>
          </a:p>
        </p:txBody>
      </p:sp>
    </p:spTree>
    <p:extLst>
      <p:ext uri="{BB962C8B-B14F-4D97-AF65-F5344CB8AC3E}">
        <p14:creationId xmlns:p14="http://schemas.microsoft.com/office/powerpoint/2010/main" val="64933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762250"/>
            <a:ext cx="12192000" cy="133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32835" y="2767280"/>
            <a:ext cx="4812030" cy="13075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4000" b="1" u="sng"/>
              <a:t>시스템 소개</a:t>
            </a:r>
          </a:p>
          <a:p>
            <a:pPr algn="ctr">
              <a:defRPr/>
            </a:pPr>
            <a:r>
              <a:rPr kumimoji="1" lang="en-US" altLang="ko-KR" sz="4000"/>
              <a:t>System Introduction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/>
              <a:t>농촌 문제점</a:t>
            </a:r>
          </a:p>
        </p:txBody>
      </p:sp>
      <p:sp>
        <p:nvSpPr>
          <p:cNvPr id="2052" name="내용 개체 틀 2"/>
          <p:cNvSpPr>
            <a:spLocks noGrp="1"/>
          </p:cNvSpPr>
          <p:nvPr>
            <p:ph idx="1"/>
          </p:nvPr>
        </p:nvSpPr>
        <p:spPr>
          <a:xfrm>
            <a:off x="838200" y="1806575"/>
            <a:ext cx="10515600" cy="43703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ko-KR" altLang="en-US" sz="2594" b="1"/>
              <a:t>야생동물 퇴치 기구로 인한 인명 피해가 발생</a:t>
            </a:r>
            <a:endParaRPr lang="ko-KR" altLang="en-US" b="1"/>
          </a:p>
          <a:p>
            <a:pPr marL="0" indent="0">
              <a:buNone/>
              <a:defRPr/>
            </a:pPr>
            <a:r>
              <a:rPr lang="en-US" altLang="ko-KR" sz="1837"/>
              <a:t>[</a:t>
            </a:r>
            <a:r>
              <a:rPr lang="ko-KR" altLang="en-US" sz="1837"/>
              <a:t>출처</a:t>
            </a:r>
            <a:r>
              <a:rPr lang="en-US" altLang="ko-KR" sz="1837"/>
              <a:t>]</a:t>
            </a:r>
          </a:p>
          <a:p>
            <a:pPr marL="0" indent="0">
              <a:buNone/>
              <a:defRPr/>
            </a:pPr>
            <a:r>
              <a:rPr lang="en-US" altLang="en-US" sz="2594">
                <a:hlinkClick r:id="rId2"/>
              </a:rPr>
              <a:t>https://www.ytn.co.kr/_ln/0103_201609181424259424</a:t>
            </a:r>
            <a:endParaRPr lang="en-US" altLang="en-US" sz="2500"/>
          </a:p>
          <a:p>
            <a:pPr marL="0" indent="0">
              <a:buNone/>
              <a:defRPr/>
            </a:pPr>
            <a:endParaRPr lang="en-US" altLang="en-US"/>
          </a:p>
          <a:p>
            <a:pPr marL="0" indent="0">
              <a:buNone/>
              <a:defRPr/>
            </a:pPr>
            <a:r>
              <a:rPr lang="ko-KR" altLang="en-US" sz="2594" b="1"/>
              <a:t>농촌 인구 감소로 인한 노동력 부족</a:t>
            </a:r>
            <a:endParaRPr lang="ko-KR" altLang="en-US" b="1"/>
          </a:p>
          <a:p>
            <a:pPr marL="0" indent="0">
              <a:buNone/>
              <a:defRPr/>
            </a:pPr>
            <a:r>
              <a:rPr lang="en-US" altLang="ko-KR" sz="1837"/>
              <a:t>[</a:t>
            </a:r>
            <a:r>
              <a:rPr lang="ko-KR" altLang="en-US" sz="1837"/>
              <a:t>출처</a:t>
            </a:r>
            <a:r>
              <a:rPr lang="en-US" altLang="ko-KR" sz="1837"/>
              <a:t>]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en-US" altLang="ko-KR" sz="2594">
                <a:hlinkClick r:id="rId3"/>
              </a:rPr>
              <a:t>http://www.jeollailbo.com/news/articleView.html?idxno=568935#0ARs</a:t>
            </a:r>
            <a:endParaRPr lang="en-US" altLang="ko-KR" sz="2500"/>
          </a:p>
          <a:p>
            <a:pPr marL="0" indent="0">
              <a:buNone/>
              <a:defRPr/>
            </a:pPr>
            <a:endParaRPr lang="en-US" altLang="ko-KR" sz="2500"/>
          </a:p>
          <a:p>
            <a:pPr marL="0" indent="0">
              <a:buNone/>
              <a:defRPr/>
            </a:pPr>
            <a:r>
              <a:rPr lang="ko-KR" altLang="en-US" sz="2594" b="1"/>
              <a:t>고령화 문제로 농경지 관리 어려움</a:t>
            </a:r>
            <a:endParaRPr lang="ko-KR" altLang="en-US" b="1"/>
          </a:p>
          <a:p>
            <a:pPr marL="0" indent="0">
              <a:buNone/>
              <a:defRPr/>
            </a:pPr>
            <a:r>
              <a:rPr lang="en-US" altLang="ko-KR" sz="1837"/>
              <a:t>[</a:t>
            </a:r>
            <a:r>
              <a:rPr lang="ko-KR" altLang="en-US" sz="1837"/>
              <a:t>출처</a:t>
            </a:r>
            <a:r>
              <a:rPr lang="en-US" altLang="ko-KR" sz="1837"/>
              <a:t>]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en-US" altLang="ko-KR" sz="2594">
                <a:hlinkClick r:id="rId4"/>
              </a:rPr>
              <a:t>https://www.ytn.co.kr/_ln/0115_201903250201435405</a:t>
            </a:r>
            <a:endParaRPr lang="en-US" altLang="ko-KR" sz="2500"/>
          </a:p>
          <a:p>
            <a:pPr marL="0" indent="0">
              <a:buNone/>
              <a:defRPr/>
            </a:pPr>
            <a:endParaRPr lang="en-US" altLang="ko-KR" sz="25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/>
              <a:t>농촌 해결책</a:t>
            </a:r>
          </a:p>
        </p:txBody>
      </p:sp>
      <p:sp>
        <p:nvSpPr>
          <p:cNvPr id="2052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ko-KR" altLang="en-US" b="1"/>
              <a:t>드론을 활용한 농경지 야생동물 퇴치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 sz="2000"/>
              <a:t>[</a:t>
            </a:r>
            <a:r>
              <a:rPr lang="ko-KR" altLang="en-US" sz="2000"/>
              <a:t>출처</a:t>
            </a:r>
            <a:r>
              <a:rPr lang="en-US" altLang="ko-KR" sz="2000"/>
              <a:t>]</a:t>
            </a:r>
          </a:p>
          <a:p>
            <a:pPr marL="0" indent="0">
              <a:buNone/>
              <a:defRPr/>
            </a:pPr>
            <a:r>
              <a:rPr lang="en-US" altLang="ko-KR" sz="2000">
                <a:hlinkClick r:id="rId2"/>
              </a:rPr>
              <a:t>http://kr.aving.net/news/view.php?articleId=1384026&amp;Branch_ID=kr&amp;rssid=naver&amp;mn_name=news</a:t>
            </a:r>
            <a:endParaRPr lang="en-US" altLang="ko-KR" sz="2000"/>
          </a:p>
          <a:p>
            <a:pPr marL="0" indent="0">
              <a:buNone/>
              <a:defRPr/>
            </a:pPr>
            <a:endParaRPr lang="en-US" altLang="ko-KR" sz="2000"/>
          </a:p>
          <a:p>
            <a:pPr marL="0" indent="0">
              <a:buNone/>
              <a:defRPr/>
            </a:pP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b="1"/>
              <a:t>드론을 활용한 농촌의 노동력및 생산비 절감 효과</a:t>
            </a:r>
          </a:p>
          <a:p>
            <a:pPr marL="0" indent="0">
              <a:buNone/>
              <a:defRPr/>
            </a:pPr>
            <a:r>
              <a:rPr lang="en-US" altLang="ko-KR" sz="2000"/>
              <a:t>[</a:t>
            </a:r>
            <a:r>
              <a:rPr lang="ko-KR" altLang="en-US" sz="2000"/>
              <a:t>출처</a:t>
            </a:r>
            <a:r>
              <a:rPr lang="en-US" altLang="ko-KR" sz="2000"/>
              <a:t>]</a:t>
            </a:r>
          </a:p>
          <a:p>
            <a:pPr marL="0" indent="0">
              <a:buNone/>
              <a:defRPr/>
            </a:pPr>
            <a:r>
              <a:rPr lang="en-US" altLang="ko-KR">
                <a:hlinkClick r:id="rId3"/>
              </a:rPr>
              <a:t>https://www.yna.co.kr/view/AKR20190507098700051?input=1195m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ko-KR" altLang="en-US" b="1"/>
              <a:t>드론을 활용한 손쉽게 농경지 관리</a:t>
            </a:r>
          </a:p>
          <a:p>
            <a:pPr marL="0" indent="0">
              <a:buNone/>
              <a:defRPr/>
            </a:pPr>
            <a:r>
              <a:rPr lang="en-US" altLang="ko-KR" sz="2000"/>
              <a:t>[</a:t>
            </a:r>
            <a:r>
              <a:rPr lang="ko-KR" altLang="en-US" sz="2000"/>
              <a:t>출처</a:t>
            </a:r>
            <a:r>
              <a:rPr lang="en-US" altLang="ko-KR" sz="2000"/>
              <a:t>]</a:t>
            </a:r>
          </a:p>
          <a:p>
            <a:pPr marL="0" indent="0">
              <a:buNone/>
              <a:defRPr/>
            </a:pPr>
            <a:r>
              <a:rPr lang="en-US" altLang="ko-KR" sz="2823">
                <a:hlinkClick r:id="rId4"/>
              </a:rPr>
              <a:t>http://www.joongboo.com/news/articleView.html?idxno=1350738</a:t>
            </a:r>
            <a:endParaRPr lang="en-US" altLang="ko-KR" sz="2500"/>
          </a:p>
          <a:p>
            <a:pPr marL="0" indent="0">
              <a:buNone/>
              <a:defRPr/>
            </a:pPr>
            <a:endParaRPr lang="en-US" altLang="ko-KR" sz="25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4300" b="1"/>
              <a:t>드론을 활용한 작물관리 시스템 선정 이유</a:t>
            </a:r>
          </a:p>
        </p:txBody>
      </p:sp>
      <p:sp>
        <p:nvSpPr>
          <p:cNvPr id="205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농촌에서 발생하는 문제점을 조사및 파악한 후 해결책으로 무엇을 제시하면 좋을까 토의한 결과 스마트폰과 드론을 연동하여 농촌 사용자에게 손쉽고 보다 빠른 정보및 기능들을 제공하자는 목적으로 드론을 활용한 작물관리 시스템을 개발하기로 선정 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762250"/>
            <a:ext cx="12192000" cy="133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23310" y="2767280"/>
            <a:ext cx="4821555" cy="13075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4000" b="1" u="sng"/>
              <a:t>시스템 기능 설명</a:t>
            </a:r>
          </a:p>
          <a:p>
            <a:pPr algn="ctr">
              <a:defRPr/>
            </a:pPr>
            <a:r>
              <a:rPr kumimoji="1" lang="en-US" altLang="ko-KR" sz="4000"/>
              <a:t>System Descriptions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사용자 설정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드론과 작물 그리고 주위 출몰 하는 야생동물에 관련된 정보를 저장하고 수정한다</a:t>
            </a:r>
            <a:r>
              <a:rPr lang="en-US" altLang="ko-KR" b="1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기상청</a:t>
            </a:r>
            <a:r>
              <a:rPr lang="en-US" altLang="ko-KR" b="1"/>
              <a:t>&amp;</a:t>
            </a:r>
            <a:r>
              <a:rPr lang="ko-KR" altLang="en-US" b="1"/>
              <a:t>농촌 용수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기상청 홈페이지와 농촌 용수종합 정보시스템 홈페이지를 연결하여 날씨 정보와 주위 저수지나 댐의 수위를 알 수 있게 해준다</a:t>
            </a:r>
            <a:r>
              <a:rPr lang="en-US" altLang="ko-KR" b="1"/>
              <a:t>.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576</Words>
  <Application>Microsoft Office PowerPoint</Application>
  <PresentationFormat>와이드스크린</PresentationFormat>
  <Paragraphs>173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농촌 문제점</vt:lpstr>
      <vt:lpstr>농촌 해결책</vt:lpstr>
      <vt:lpstr>드론을 활용한 작물관리 시스템 선정 이유</vt:lpstr>
      <vt:lpstr>PowerPoint 프레젠테이션</vt:lpstr>
      <vt:lpstr>사용자 설정 관리</vt:lpstr>
      <vt:lpstr>기상청&amp;농촌 용수</vt:lpstr>
      <vt:lpstr>경보 알람</vt:lpstr>
      <vt:lpstr>판매 물품 마켓</vt:lpstr>
      <vt:lpstr>농경지 실시간 모니터링</vt:lpstr>
      <vt:lpstr>야생동물퇴치 모니터링</vt:lpstr>
      <vt:lpstr>PowerPoint 프레젠테이션</vt:lpstr>
      <vt:lpstr>시스템 특징</vt:lpstr>
      <vt:lpstr>PowerPoint 프레젠테이션</vt:lpstr>
      <vt:lpstr>시스템 강점</vt:lpstr>
      <vt:lpstr>PowerPoint 프레젠테이션</vt:lpstr>
      <vt:lpstr>상세 설계(회원가입 및 로그인)</vt:lpstr>
      <vt:lpstr>상세 설계(메뉴)</vt:lpstr>
      <vt:lpstr>상세 설계(실시간 모니터링)</vt:lpstr>
      <vt:lpstr>상세 설계(데이터 베이스)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문지수</dc:creator>
  <cp:lastModifiedBy>김 승현</cp:lastModifiedBy>
  <cp:revision>224</cp:revision>
  <dcterms:created xsi:type="dcterms:W3CDTF">2019-04-30T03:04:10Z</dcterms:created>
  <dcterms:modified xsi:type="dcterms:W3CDTF">2019-06-04T16:22:29Z</dcterms:modified>
  <cp:version/>
</cp:coreProperties>
</file>