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 autoCompressPictures="0">
  <p:sldMasterIdLst>
    <p:sldMasterId id="214748368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2904"/>
    <p:restoredTop sz="94668"/>
  </p:normalViewPr>
  <p:slideViewPr>
    <p:cSldViewPr snapToGrid="0" snapToObjects="1">
      <p:cViewPr varScale="1">
        <p:scale>
          <a:sx n="100" d="100"/>
          <a:sy n="100" d="100"/>
        </p:scale>
        <p:origin x="138" y="16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E1882E2-BA9A-0F4A-BE65-86EA260BC5C4}" type="datetime1">
              <a:rPr kumimoji="1" lang="ko-KR" altLang="en-US"/>
              <a:pPr lvl="0">
                <a:defRPr/>
              </a:pPr>
              <a:t>2019-05-14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2613DCE-035A-C743-9A55-6ED75EF21239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60002-1B51-724F-9EC0-5C109CCAD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C4698-6D41-C644-8D2B-386DBE12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91914-C174-234A-A942-3B3786DA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132B-7458-0342-A8FA-215B585A0E57}" type="datetime1">
              <a:rPr kumimoji="1" lang="ko-KR" altLang="en-US" smtClean="0"/>
              <a:t>2019-05-13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1461A-3348-F940-B99E-69C4024A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652EC-507C-1F49-B61F-D30B5789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455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E907B-5395-174A-BF0E-CF3C543F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9B3BA-DE47-0848-B3F2-A40054BE8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C4005-1E33-3744-8F1E-CC5A7460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3E49-9A28-E742-8B7D-322EDD703A8B}" type="datetime1">
              <a:rPr kumimoji="1" lang="ko-KR" altLang="en-US" smtClean="0"/>
              <a:t>2019-05-13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8E4C7-AEC3-3842-8AE5-FECE04D9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F1026-4A3E-4740-851C-F6CA672A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4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7DCB11-8CA8-CB4C-A4E3-32C333FB2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49FA4-BE2F-D941-B1DC-B978336D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9BD67-6299-0246-96BD-A480E4FA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155-EB90-2442-9661-9E1D1C8C83FA}" type="datetime1">
              <a:rPr kumimoji="1" lang="ko-KR" altLang="en-US" smtClean="0"/>
              <a:t>2019-05-13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D2FF3-4E68-4247-9498-F2E7C815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70157-21C2-F64E-8C31-9776C21C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029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CA6A1-D0C7-544B-82E7-6830065E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DFA6F-D730-604D-9D60-F7010CFD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FA73-ED5B-C94B-A1FD-B2EBDB8C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073A-D0A5-0741-9C22-73C3AE046BDE}" type="datetime1">
              <a:rPr kumimoji="1" lang="ko-KR" altLang="en-US" smtClean="0"/>
              <a:t>2019-05-13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0530D-B67B-EA48-984C-4D0388DD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7B176-D0DB-654A-8C18-CAB91230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54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8AACF-4E63-E34C-BFB3-3F12F0CB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1A5FE-8985-874C-80D3-0C662B5A5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54645-3EE6-D341-B3B3-631EBA86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E2F2-2BA7-BC40-9FB9-DA9975F49B7B}" type="datetime1">
              <a:rPr kumimoji="1" lang="ko-KR" altLang="en-US" smtClean="0"/>
              <a:t>2019-05-13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DEE86-EC8C-C44C-851C-B321A2A5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09527-66CD-6F47-A54D-B735DCF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167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FBFEA-D28A-B242-8219-EC652A80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9C336-1B96-B547-A0F2-AF27F6E34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0EDD77-59C4-9F4E-B9AA-680C49AEE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56984-98BF-7942-95FD-8781EEBE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6667-10F1-4D47-B5DB-E9EB38B0AF73}" type="datetime1">
              <a:rPr kumimoji="1" lang="ko-KR" altLang="en-US" smtClean="0"/>
              <a:t>2019-05-13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4B2A5-6210-1C46-B1B7-39F6F2EE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FB82-2AFE-4645-A0DA-7A6D8259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29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EF08E-B3F7-0844-8F92-D8D368BB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54355-BA93-7D4C-B5CF-DFD192E2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CE4B5-A4C1-4240-891E-52297EA0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763E74-F6FC-B547-9E55-EA128A9D2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A7FE30-C8CE-504C-85DB-6B967B708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3560EF-E9AA-3547-80C1-6053256B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C7E9-D4DA-6C49-A4F3-1D6DC6E651E8}" type="datetime1">
              <a:rPr kumimoji="1" lang="ko-KR" altLang="en-US" smtClean="0"/>
              <a:t>2019-05-13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082D66-E0B5-D54C-BA6C-E8B87B57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C31AC-A5A8-C744-A774-B3FEFAC6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674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6339A-ECE5-DA43-9CBF-827AAF30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0D1C4D-58E1-DC42-A89A-1E6AFC19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2705-E057-3143-9071-97CC6512D5A9}" type="datetime1">
              <a:rPr kumimoji="1" lang="ko-KR" altLang="en-US" smtClean="0"/>
              <a:t>2019-05-13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E292DF-E422-CD4F-9899-DA05A4F0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5E4F2F-4B0C-1F4E-B8F8-8C6A8354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683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215050-276D-0042-9577-1E83402C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178B-BF4A-5B4B-9B37-C972248E6361}" type="datetime1">
              <a:rPr kumimoji="1" lang="ko-KR" altLang="en-US" smtClean="0"/>
              <a:t>2019-05-13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C9F90C-4F54-BB41-B8B7-896C5801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027A1-EB28-7043-99F0-F1F24BFD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96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2A52E-8CE2-6147-B3C3-C4B66C7D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8D00A-E617-2D47-A56F-020CFEF2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4697E-A4BF-A44E-95AE-8E67C4FA5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52EB3-8830-114D-811D-4DFECE7F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79E-A688-F34F-9EC3-4065D2949BE0}" type="datetime1">
              <a:rPr kumimoji="1" lang="ko-KR" altLang="en-US" smtClean="0"/>
              <a:t>2019-05-13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AB62D-C06A-B94F-B683-56179E76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E1AFD-0855-F447-BABF-504F01D9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78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D2DE0-B38A-6348-9A2C-2B52115E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1B711A-D72D-584F-98A7-375D8A5B8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A8E243-248B-634F-8A0A-CB5FB2B17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E2B98-93C8-FA4A-A950-945ECE53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59F2-DDEE-D146-8E8F-F88575E35DBF}" type="datetime1">
              <a:rPr kumimoji="1" lang="ko-KR" altLang="en-US" smtClean="0"/>
              <a:t>2019-05-13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6B5B78-B659-EF4F-AAED-6C2B7DE7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141AF-B787-DD43-A8DB-C26CCE30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89326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DE5874-6475-0040-920D-299E635A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5FBFCD-B7F2-B945-8C0B-FBCA9FFDC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5D748-C918-EB49-814E-EE5BBE3A2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2E3B-004B-3F41-B779-58380071FEC0}" type="datetime1">
              <a:rPr kumimoji="1" lang="ko-KR" altLang="en-US" smtClean="0"/>
              <a:t>2019-05-13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E7626-1849-9044-AA1B-C5C5AD6E5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6F00-3338-9144-B106-8C5FFACC4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F97D-EF01-974E-ACFF-1E5067FAD3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17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tif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tif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t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ytn.co.kr/_ln/0103_201609181424259424" TargetMode="External" /><Relationship Id="rId3" Type="http://schemas.openxmlformats.org/officeDocument/2006/relationships/hyperlink" Target="http://www.jeollailbo.com/news/articleView.html?idxno=568935#0ARs" TargetMode="External" /><Relationship Id="rId4" Type="http://schemas.openxmlformats.org/officeDocument/2006/relationships/hyperlink" Target="https://www.ytn.co.kr/_ln/0115_201903250201435405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kr.aving.net/news/view.php?articleId=1384026&amp;amp;Branch_ID=kr&amp;amp;rssid=naver&amp;amp;mn_name=news" TargetMode="External" /><Relationship Id="rId3" Type="http://schemas.openxmlformats.org/officeDocument/2006/relationships/hyperlink" Target="https://www.yna.co.kr/view/AKR20190507098700051?input=1195m" TargetMode="External" /><Relationship Id="rId4" Type="http://schemas.openxmlformats.org/officeDocument/2006/relationships/hyperlink" Target="http://www.joongboo.com/news/articleView.html?idxno=1350738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ti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408335"/>
            <a:ext cx="12192000" cy="2041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5076" y="2613392"/>
            <a:ext cx="10173489" cy="12328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000" b="1" u="sng"/>
              <a:t>모바일멀티미디어</a:t>
            </a:r>
            <a:r>
              <a:rPr kumimoji="1" lang="en-US" altLang="ko-KR" sz="5000" b="1" u="sng"/>
              <a:t>PG Term Project</a:t>
            </a:r>
          </a:p>
          <a:p>
            <a:pPr lvl="0">
              <a:defRPr/>
            </a:pPr>
            <a:r>
              <a:rPr kumimoji="1" lang="en-US" altLang="ko-KR" sz="2500"/>
              <a:t>4</a:t>
            </a:r>
            <a:r>
              <a:rPr kumimoji="1" lang="ko-KR" altLang="en-US" sz="2500"/>
              <a:t>팀 황윤하</a:t>
            </a:r>
            <a:r>
              <a:rPr kumimoji="1" lang="en-US" altLang="ko-KR" sz="2500"/>
              <a:t>,</a:t>
            </a:r>
            <a:r>
              <a:rPr kumimoji="1" lang="ko-KR" altLang="en-US" sz="2500"/>
              <a:t> 임영규</a:t>
            </a:r>
            <a:r>
              <a:rPr kumimoji="1" lang="en-US" altLang="ko-KR" sz="2500"/>
              <a:t>,</a:t>
            </a:r>
            <a:r>
              <a:rPr kumimoji="1" lang="ko-KR" altLang="en-US" sz="2500"/>
              <a:t> 김승현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기상청</a:t>
            </a:r>
            <a:r>
              <a:rPr lang="en-US" altLang="ko-KR" b="1"/>
              <a:t>&amp;</a:t>
            </a:r>
            <a:r>
              <a:rPr lang="ko-KR" altLang="en-US" b="1"/>
              <a:t>농촌 용수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기상청 홈페이지와 농촌 용수종합 정보시스템 홈페이지를 연결하여 날씨 정보와 주위 저수지나 댐의 수위를 알 수 있게 해준다</a:t>
            </a:r>
            <a:r>
              <a:rPr lang="en-US" altLang="ko-KR" b="1"/>
              <a:t>.</a:t>
            </a: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6</a:t>
            </a:r>
            <a:endParaRPr kumimoji="1"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경보 알람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84412"/>
            <a:ext cx="10515600" cy="2289175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센서에 반응을 왔을 때를 가정하여 자신의 핸드폰에 경보알람을 뜨게 한다</a:t>
            </a:r>
            <a:r>
              <a:rPr lang="en-US" altLang="ko-KR" b="1"/>
              <a:t>.</a:t>
            </a:r>
            <a:endParaRPr lang="en-US" altLang="ko-KR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b="1"/>
              <a:t>야생동물을 들어오는 것을 랜덤으로 설정하여 자신이 설정한 야생동물이 들어올 때 경보를 뜨게 한다</a:t>
            </a:r>
            <a:r>
              <a:rPr lang="en-US" altLang="ko-KR" b="1"/>
              <a:t>.</a:t>
            </a: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7</a:t>
            </a:r>
            <a:endParaRPr kumimoji="1"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판매 물품 마켓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638" y="2927080"/>
            <a:ext cx="10515600" cy="1003839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드론</a:t>
            </a:r>
            <a:r>
              <a:rPr lang="en-US" altLang="ko-KR" b="1"/>
              <a:t>, </a:t>
            </a:r>
            <a:r>
              <a:rPr lang="ko-KR" altLang="en-US" b="1"/>
              <a:t>작물</a:t>
            </a:r>
            <a:r>
              <a:rPr lang="en-US" altLang="ko-KR" b="1"/>
              <a:t>, </a:t>
            </a:r>
            <a:r>
              <a:rPr lang="ko-KR" altLang="en-US" b="1"/>
              <a:t>농약</a:t>
            </a:r>
            <a:r>
              <a:rPr lang="en-US" altLang="ko-KR" b="1"/>
              <a:t>, </a:t>
            </a:r>
            <a:r>
              <a:rPr lang="ko-KR" altLang="en-US" b="1"/>
              <a:t>농사 등의 농경지를 운영 하는 홈페이지를 연결 해준다</a:t>
            </a:r>
            <a:r>
              <a:rPr lang="en-US" altLang="ko-KR" b="1"/>
              <a:t>.</a:t>
            </a: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8</a:t>
            </a:r>
            <a:endParaRPr kumimoji="1"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농경지 실시간 모니터링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638" y="2957273"/>
            <a:ext cx="10515600" cy="943454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현재 드론이 활동 하고 있는지</a:t>
            </a:r>
            <a:r>
              <a:rPr lang="en-US" altLang="ko-KR" b="1"/>
              <a:t>,</a:t>
            </a:r>
            <a:r>
              <a:rPr lang="ko-KR" altLang="en-US" b="1"/>
              <a:t> 활동 하고 있다면 어디 쯤인지를 확인 할 수 있는 실시간 모니터링이다</a:t>
            </a:r>
            <a:r>
              <a:rPr lang="en-US" altLang="ko-KR" b="1"/>
              <a:t>.</a:t>
            </a: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9</a:t>
            </a:r>
            <a:endParaRPr kumimoji="1"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야생동물퇴치 모니터링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901201"/>
            <a:ext cx="10515600" cy="1055598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야생 동물이 들어 오면 반응을 하여 퇴치하는지를 확인하는 실시간 모니터링이다</a:t>
            </a:r>
            <a:r>
              <a:rPr lang="en-US" altLang="ko-KR" b="1"/>
              <a:t>.</a:t>
            </a:r>
            <a:endParaRPr lang="en-US" altLang="ko-KR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10</a:t>
            </a:r>
            <a:endParaRPr kumimoji="1"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62250"/>
            <a:ext cx="12192000" cy="133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3113" y="2767280"/>
            <a:ext cx="3946721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0" b="1" u="sng"/>
              <a:t>시스템 특징</a:t>
            </a:r>
            <a:endParaRPr kumimoji="1" lang="ko-KR" altLang="en-US" sz="4000" b="1" u="sng"/>
          </a:p>
          <a:p>
            <a:pPr algn="ctr">
              <a:defRPr/>
            </a:pPr>
            <a:r>
              <a:rPr kumimoji="1" lang="en-US" altLang="ko-KR" sz="4000"/>
              <a:t>System Features</a:t>
            </a:r>
            <a:endParaRPr kumimoji="1" lang="en-US" altLang="ko-KR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시스템 특징</a:t>
            </a:r>
            <a:endParaRPr lang="ko-KR" altLang="en-US" b="1"/>
          </a:p>
        </p:txBody>
      </p:sp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939799" y="1652588"/>
          <a:ext cx="10102850" cy="441198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73487"/>
                <a:gridCol w="6829363"/>
              </a:tblGrid>
              <a:tr h="6130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특징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30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/>
                        <a:t>사용자 설정 관리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/>
                        <a:t>사용자의 조건 맞춤 설정이 가능</a:t>
                      </a:r>
                      <a:r>
                        <a:rPr lang="en-US" altLang="ko-KR" b="1"/>
                        <a:t>.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6130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/>
                        <a:t>기상청</a:t>
                      </a:r>
                      <a:r>
                        <a:rPr lang="en-US" altLang="ko-KR" b="1"/>
                        <a:t>&amp;</a:t>
                      </a:r>
                      <a:r>
                        <a:rPr lang="ko-KR" altLang="en-US" b="1"/>
                        <a:t>농촌 용수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/>
                        <a:t>사용자가 손쉽게 기상청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농촌 용수 정보 확인</a:t>
                      </a:r>
                      <a:r>
                        <a:rPr lang="en-US" altLang="ko-KR" b="1"/>
                        <a:t>.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7337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/>
                        <a:t>경보 알람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/>
                        <a:t>관리 농경지 외부 침입시 사용자한테 알림 정보 전송</a:t>
                      </a:r>
                      <a:r>
                        <a:rPr lang="en-US" altLang="ko-KR" b="1"/>
                        <a:t>.</a:t>
                      </a:r>
                      <a:r>
                        <a:rPr lang="ko-KR" altLang="en-US" b="1"/>
                        <a:t> 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6130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/>
                        <a:t>판매 물품 마켓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/>
                        <a:t>사용자가 손쉽게 드론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농촌 필수 물품 마켓 정보 확인</a:t>
                      </a:r>
                      <a:r>
                        <a:rPr lang="en-US" altLang="ko-KR" b="1"/>
                        <a:t>.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6130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/>
                        <a:t>농경지 실시간 모니터링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/>
                        <a:t>관리 농경지를 드론을 통해 스마트폰으로 모니터링</a:t>
                      </a:r>
                      <a:r>
                        <a:rPr lang="en-US" altLang="ko-KR" b="1"/>
                        <a:t>.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6130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/>
                        <a:t>야생동물퇴치 모니터링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/>
                        <a:t>관리 농경지를 드론으로 외부 침입자 퇴치 모니터링</a:t>
                      </a:r>
                      <a:r>
                        <a:rPr lang="en-US" altLang="ko-KR" b="1"/>
                        <a:t>.</a:t>
                      </a:r>
                      <a:endParaRPr lang="en-US" altLang="ko-KR" b="1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anchor="ctr"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0" i="0" u="none" strike="noStrike" kern="1200" cap="none" spc="0" normalizeH="0" baseline="0" mc:Ignorable="hp" hp:hslEmbossed="0">
                <a:solidFill>
                  <a:srgbClr val="8c8c8c"/>
                </a:solidFill>
                <a:latin typeface="맑은 고딕"/>
                <a:ea typeface="맑은 고딕"/>
                <a:cs typeface="맑은 고딕"/>
              </a:rPr>
              <a:t>11</a:t>
            </a:r>
            <a:endParaRPr xmlns:mc="http://schemas.openxmlformats.org/markup-compatibility/2006" xmlns:hp="http://schemas.haansoft.com/office/presentation/8.0" kumimoji="1" lang="en-US" altLang="ko-KR" sz="1200" b="0" i="0" u="none" strike="noStrike" kern="1200" cap="none" spc="0" normalizeH="0" baseline="0" mc:Ignorable="hp" hp:hslEmbossed="0">
              <a:solidFill>
                <a:srgbClr val="8c8c8c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62250"/>
            <a:ext cx="12192000" cy="133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4760" y="2767280"/>
            <a:ext cx="4440554" cy="13075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0" b="1" u="sng"/>
              <a:t>시스템 강점</a:t>
            </a:r>
            <a:endParaRPr kumimoji="1" lang="ko-KR" altLang="en-US" sz="4000" b="1" u="sng"/>
          </a:p>
          <a:p>
            <a:pPr algn="ctr">
              <a:defRPr/>
            </a:pPr>
            <a:r>
              <a:rPr kumimoji="1" lang="en-US" altLang="ko-KR" sz="4000"/>
              <a:t>System Advantage</a:t>
            </a:r>
            <a:endParaRPr kumimoji="1" lang="en-US" altLang="ko-KR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시스템 강점</a:t>
            </a:r>
            <a:endParaRPr lang="ko-KR" altLang="en-US" b="1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2232818"/>
            <a:ext cx="10515600" cy="33448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ko-KR" b="1"/>
              <a:t>농경지 관리 시 불편사항들을 드론을 이용하여 해결 가능하고</a:t>
            </a:r>
            <a:r>
              <a:rPr lang="en-US" altLang="ko-KR" b="1"/>
              <a:t>, </a:t>
            </a:r>
            <a:r>
              <a:rPr lang="ko-KR" altLang="ko-KR" b="1"/>
              <a:t>농경지를 실시간으로 편히 관리 가능</a:t>
            </a:r>
            <a:r>
              <a:rPr lang="ko-KR" altLang="en-US" b="1"/>
              <a:t>하게 만들어 농경지 관리를 보다 쉽게 한다</a:t>
            </a:r>
            <a:r>
              <a:rPr lang="en-US" altLang="ko-KR" b="1"/>
              <a:t>.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ko-KR" altLang="en-US" b="1"/>
              <a:t>초기 자본은 발생하지만 노동력및 생산 비용 절감 효과 및 스마트폰을 통한 인터페이스 구현 가능</a:t>
            </a:r>
            <a:r>
              <a:rPr lang="en-US" altLang="ko-KR" b="1"/>
              <a:t>.</a:t>
            </a:r>
            <a:endParaRPr lang="en-US" altLang="ko-KR" b="1"/>
          </a:p>
          <a:p>
            <a:pPr>
              <a:defRPr/>
            </a:pPr>
            <a:endParaRPr lang="ko-KR" altLang="en-US" b="1"/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anchor="ctr"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0" i="0" u="none" strike="noStrike" kern="1200" cap="none" spc="0" normalizeH="0" baseline="0" mc:Ignorable="hp" hp:hslEmbossed="0">
                <a:solidFill>
                  <a:srgbClr val="8c8c8c"/>
                </a:solidFill>
                <a:latin typeface="맑은 고딕"/>
                <a:ea typeface="맑은 고딕"/>
                <a:cs typeface="맑은 고딕"/>
              </a:rPr>
              <a:t>12</a:t>
            </a:r>
            <a:endParaRPr xmlns:mc="http://schemas.openxmlformats.org/markup-compatibility/2006" xmlns:hp="http://schemas.haansoft.com/office/presentation/8.0" kumimoji="1" lang="en-US" altLang="ko-KR" sz="1200" b="0" i="0" u="none" strike="noStrike" kern="1200" cap="none" spc="0" normalizeH="0" baseline="0" mc:Ignorable="hp" hp:hslEmbossed="0">
              <a:solidFill>
                <a:srgbClr val="8c8c8c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3858" y="2011836"/>
            <a:ext cx="4733366" cy="328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700"/>
              <a:t>시스템 소개</a:t>
            </a:r>
            <a:endParaRPr kumimoji="1" lang="ko-KR" altLang="en-US" sz="2700"/>
          </a:p>
          <a:p>
            <a:pPr lvl="0">
              <a:defRPr/>
            </a:pPr>
            <a:endParaRPr kumimoji="1" lang="ko-KR" altLang="en-US" sz="2700"/>
          </a:p>
          <a:p>
            <a:pPr lvl="0">
              <a:defRPr/>
            </a:pPr>
            <a:r>
              <a:rPr kumimoji="1" lang="ko-KR" altLang="en-US" sz="2700"/>
              <a:t>시스템 기능 설명</a:t>
            </a:r>
            <a:endParaRPr kumimoji="1" lang="ko-KR" altLang="en-US" sz="2700"/>
          </a:p>
          <a:p>
            <a:pPr lvl="0">
              <a:defRPr/>
            </a:pPr>
            <a:endParaRPr kumimoji="1" lang="ko-KR" altLang="en-US" sz="2700"/>
          </a:p>
          <a:p>
            <a:pPr lvl="0">
              <a:defRPr/>
            </a:pPr>
            <a:endParaRPr kumimoji="1" lang="en-US" altLang="ko-KR" sz="500"/>
          </a:p>
          <a:p>
            <a:pPr lvl="0">
              <a:defRPr/>
            </a:pPr>
            <a:r>
              <a:rPr kumimoji="1" lang="ko-KR" altLang="en-US" sz="2700"/>
              <a:t>시스템 특징</a:t>
            </a:r>
            <a:endParaRPr kumimoji="1" lang="ko-KR" altLang="en-US" sz="2700"/>
          </a:p>
          <a:p>
            <a:pPr lvl="0">
              <a:defRPr/>
            </a:pPr>
            <a:endParaRPr kumimoji="1" lang="ko-KR" altLang="en-US" sz="2700"/>
          </a:p>
          <a:p>
            <a:pPr lvl="0">
              <a:defRPr/>
            </a:pPr>
            <a:endParaRPr kumimoji="1" lang="en-US" altLang="ko-KR" sz="500"/>
          </a:p>
          <a:p>
            <a:pPr lvl="0">
              <a:defRPr/>
            </a:pPr>
            <a:r>
              <a:rPr kumimoji="1" lang="ko-KR" altLang="en-US" sz="2700"/>
              <a:t>시스템 강점</a:t>
            </a:r>
            <a:endParaRPr kumimoji="1" lang="ko-KR" altLang="en-US" sz="2700"/>
          </a:p>
          <a:p>
            <a:pPr lvl="0">
              <a:defRPr/>
            </a:pPr>
            <a:endParaRPr kumimoji="1" lang="en-US" altLang="ko-KR" sz="500"/>
          </a:p>
          <a:p>
            <a:pPr lvl="0">
              <a:defRPr/>
            </a:pPr>
            <a:endParaRPr kumimoji="1" lang="en-US" altLang="ko-KR" sz="500"/>
          </a:p>
        </p:txBody>
      </p:sp>
      <p:cxnSp>
        <p:nvCxnSpPr>
          <p:cNvPr id="7" name="직선 연결선[R] 6"/>
          <p:cNvCxnSpPr/>
          <p:nvPr/>
        </p:nvCxnSpPr>
        <p:spPr>
          <a:xfrm rot="16200000" flipH="1">
            <a:off x="5004298" y="3386607"/>
            <a:ext cx="2904185" cy="0"/>
          </a:xfrm>
          <a:prstGeom prst="line">
            <a:avLst/>
          </a:prstGeom>
          <a:ln w="38100">
            <a:solidFill>
              <a:srgbClr val="ebe2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 rot="0">
            <a:off x="2134328" y="2844224"/>
            <a:ext cx="4272186" cy="1169550"/>
            <a:chOff x="1684599" y="2838621"/>
            <a:chExt cx="4272186" cy="1169550"/>
          </a:xfrm>
        </p:grpSpPr>
        <p:sp>
          <p:nvSpPr>
            <p:cNvPr id="3" name="TextBox 2"/>
            <p:cNvSpPr txBox="1"/>
            <p:nvPr/>
          </p:nvSpPr>
          <p:spPr>
            <a:xfrm>
              <a:off x="2625979" y="2838621"/>
              <a:ext cx="3330806" cy="11543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en-US" altLang="ko-KR" sz="3500" b="1"/>
                <a:t>Term Project </a:t>
              </a:r>
              <a:endParaRPr kumimoji="1" lang="en-US" altLang="ko-KR" sz="3500" b="1"/>
            </a:p>
            <a:p>
              <a:pPr lvl="0">
                <a:defRPr/>
              </a:pPr>
              <a:r>
                <a:rPr kumimoji="1" lang="en-US" altLang="ko-KR" sz="3500" b="1"/>
                <a:t>Contents Table</a:t>
              </a:r>
              <a:endParaRPr kumimoji="1" lang="en-US" altLang="ko-KR" sz="3500" b="1"/>
            </a:p>
          </p:txBody>
        </p:sp>
        <p:pic>
          <p:nvPicPr>
            <p:cNvPr id="10" name="그래픽 9" descr="모니터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684599" y="2985546"/>
              <a:ext cx="1022625" cy="10226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62250"/>
            <a:ext cx="12192000" cy="133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2835" y="2767280"/>
            <a:ext cx="4812030" cy="13075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0" b="1" u="sng"/>
              <a:t>시스템 소개</a:t>
            </a:r>
            <a:endParaRPr kumimoji="1" lang="ko-KR" altLang="en-US" sz="4000" b="1" u="sng"/>
          </a:p>
          <a:p>
            <a:pPr algn="ctr">
              <a:defRPr/>
            </a:pPr>
            <a:r>
              <a:rPr kumimoji="1" lang="en-US" altLang="ko-KR" sz="4000"/>
              <a:t>System Introduction</a:t>
            </a:r>
            <a:endParaRPr kumimoji="1" lang="en-US" altLang="ko-KR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농촌 문제점</a:t>
            </a:r>
            <a:endParaRPr lang="ko-KR" altLang="en-US" b="1"/>
          </a:p>
        </p:txBody>
      </p:sp>
      <p:sp>
        <p:nvSpPr>
          <p:cNvPr id="2052" name="내용 개체 틀 2"/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703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ko-KR" altLang="en-US" sz="2594" b="1"/>
              <a:t>야생동물 퇴치 기구로 인한 인명 피해가 발생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sz="1837"/>
              <a:t>[</a:t>
            </a:r>
            <a:r>
              <a:rPr lang="ko-KR" altLang="en-US" sz="1837"/>
              <a:t>출처</a:t>
            </a:r>
            <a:r>
              <a:rPr lang="en-US" altLang="ko-KR" sz="1837"/>
              <a:t>]</a:t>
            </a:r>
            <a:endParaRPr lang="en-US" altLang="ko-KR" sz="1837"/>
          </a:p>
          <a:p>
            <a:pPr marL="0" indent="0">
              <a:buNone/>
              <a:defRPr/>
            </a:pPr>
            <a:r>
              <a:rPr lang="en-US" altLang="en-US" sz="2594">
                <a:hlinkClick r:id="rId2"/>
              </a:rPr>
              <a:t>https://www.ytn.co.kr/_ln/0103_201609181424259424</a:t>
            </a:r>
            <a:endParaRPr lang="en-US" altLang="en-US" sz="2500"/>
          </a:p>
          <a:p>
            <a:pPr marL="0" indent="0">
              <a:buNone/>
              <a:defRPr/>
            </a:pPr>
            <a:endParaRPr lang="en-US" altLang="en-US"/>
          </a:p>
          <a:p>
            <a:pPr marL="0" indent="0">
              <a:buNone/>
              <a:defRPr/>
            </a:pPr>
            <a:r>
              <a:rPr lang="ko-KR" altLang="en-US" sz="2594" b="1"/>
              <a:t>농촌 인구 감소로 인한 노동력 부족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sz="1837"/>
              <a:t>[</a:t>
            </a:r>
            <a:r>
              <a:rPr lang="ko-KR" altLang="en-US" sz="1837"/>
              <a:t>출처</a:t>
            </a:r>
            <a:r>
              <a:rPr lang="en-US" altLang="ko-KR" sz="1837"/>
              <a:t>]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594">
                <a:hlinkClick r:id="rId3"/>
              </a:rPr>
              <a:t>http://www.jeollailbo.com/news/articleView.html?idxno=568935#0ARs</a:t>
            </a:r>
            <a:endParaRPr lang="en-US" altLang="ko-KR" sz="2500"/>
          </a:p>
          <a:p>
            <a:pPr marL="0" indent="0">
              <a:buNone/>
              <a:defRPr/>
            </a:pPr>
            <a:endParaRPr lang="en-US" altLang="ko-KR" sz="2500"/>
          </a:p>
          <a:p>
            <a:pPr marL="0" indent="0">
              <a:buNone/>
              <a:defRPr/>
            </a:pPr>
            <a:r>
              <a:rPr lang="ko-KR" altLang="en-US" sz="2594" b="1"/>
              <a:t>고령화 문제로 농경지 관리 어려움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sz="1837"/>
              <a:t>[</a:t>
            </a:r>
            <a:r>
              <a:rPr lang="ko-KR" altLang="en-US" sz="1837"/>
              <a:t>출처</a:t>
            </a:r>
            <a:r>
              <a:rPr lang="en-US" altLang="ko-KR" sz="1837"/>
              <a:t>]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594">
                <a:hlinkClick r:id="rId4"/>
              </a:rPr>
              <a:t>https://www.ytn.co.kr/_ln/0115_201903250201435405</a:t>
            </a:r>
            <a:endParaRPr lang="en-US" altLang="ko-KR" sz="2500"/>
          </a:p>
          <a:p>
            <a:pPr marL="0" indent="0">
              <a:buNone/>
              <a:defRPr/>
            </a:pPr>
            <a:endParaRPr lang="en-US" altLang="ko-KR" sz="2500"/>
          </a:p>
        </p:txBody>
      </p:sp>
      <p:sp>
        <p:nvSpPr>
          <p:cNvPr id="205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anchor="ctr"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0" i="0" u="none" strike="noStrike" kern="1200" cap="none" spc="0" normalizeH="0" baseline="0" mc:Ignorable="hp" hp:hslEmbossed="0">
                <a:solidFill>
                  <a:srgbClr val="8c8c8c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1" lang="en-US" altLang="ko-KR" sz="1200" b="0" i="0" u="none" strike="noStrike" kern="1200" cap="none" spc="0" normalizeH="0" baseline="0" mc:Ignorable="hp" hp:hslEmbossed="0">
              <a:solidFill>
                <a:srgbClr val="8c8c8c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농촌 해결책</a:t>
            </a:r>
            <a:endParaRPr lang="ko-KR" altLang="en-US" b="1"/>
          </a:p>
        </p:txBody>
      </p:sp>
      <p:sp>
        <p:nvSpPr>
          <p:cNvPr id="2052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ko-KR" altLang="en-US" b="1"/>
              <a:t>드론을 활용한 농경지 야생동물 퇴치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 sz="2000"/>
              <a:t>[</a:t>
            </a:r>
            <a:r>
              <a:rPr lang="ko-KR" altLang="en-US" sz="2000"/>
              <a:t>출처</a:t>
            </a:r>
            <a:r>
              <a:rPr lang="en-US" altLang="ko-KR" sz="2000"/>
              <a:t>]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>
                <a:hlinkClick r:id="rId2"/>
              </a:rPr>
              <a:t>http://kr.aving.net/news/view.php?articleId=1384026&amp;Branch_ID=kr&amp;rssid=naver&amp;mn_name=news</a:t>
            </a:r>
            <a:endParaRPr lang="en-US" altLang="ko-KR" sz="2000"/>
          </a:p>
          <a:p>
            <a:pPr marL="0" indent="0">
              <a:buNone/>
              <a:defRPr/>
            </a:pPr>
            <a:endParaRPr lang="en-US" altLang="ko-KR" sz="2000"/>
          </a:p>
          <a:p>
            <a:pPr marL="0" indent="0">
              <a:buNone/>
              <a:defRPr/>
            </a:pP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b="1"/>
              <a:t>드론을 활용한 농촌의 노동력및 생산비 절감 효과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sz="2000"/>
              <a:t>[</a:t>
            </a:r>
            <a:r>
              <a:rPr lang="ko-KR" altLang="en-US" sz="2000"/>
              <a:t>출처</a:t>
            </a:r>
            <a:r>
              <a:rPr lang="en-US" altLang="ko-KR" sz="2000"/>
              <a:t>]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>
                <a:hlinkClick r:id="rId3"/>
              </a:rPr>
              <a:t>https://www.yna.co.kr/view/AKR20190507098700051?input=1195m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 b="1"/>
              <a:t>드론을 활용한 손쉽게 농경지 관리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 sz="2000"/>
              <a:t>[</a:t>
            </a:r>
            <a:r>
              <a:rPr lang="ko-KR" altLang="en-US" sz="2000"/>
              <a:t>출처</a:t>
            </a:r>
            <a:r>
              <a:rPr lang="en-US" altLang="ko-KR" sz="2000"/>
              <a:t>]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823">
                <a:hlinkClick r:id="rId4"/>
              </a:rPr>
              <a:t>http://www.joongboo.com/news/articleView.html?idxno=1350738</a:t>
            </a:r>
            <a:endParaRPr lang="en-US" altLang="ko-KR" sz="2500"/>
          </a:p>
          <a:p>
            <a:pPr marL="0" indent="0">
              <a:buNone/>
              <a:defRPr/>
            </a:pPr>
            <a:endParaRPr lang="en-US" altLang="ko-KR" sz="2500"/>
          </a:p>
        </p:txBody>
      </p:sp>
      <p:sp>
        <p:nvSpPr>
          <p:cNvPr id="205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anchor="ctr"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0" i="0" u="none" strike="noStrike" kern="1200" cap="none" spc="0" normalizeH="0" baseline="0" mc:Ignorable="hp" hp:hslEmbossed="0">
                <a:solidFill>
                  <a:srgbClr val="8c8c8c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1" lang="en-US" altLang="ko-KR" sz="1200" b="0" i="0" u="none" strike="noStrike" kern="1200" cap="none" spc="0" normalizeH="0" baseline="0" mc:Ignorable="hp" hp:hslEmbossed="0">
              <a:solidFill>
                <a:srgbClr val="8c8c8c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300" b="1"/>
              <a:t>드론을 활용한 작물관리 시스템 선정 이유</a:t>
            </a:r>
            <a:endParaRPr lang="ko-KR" altLang="en-US" sz="4300" b="1"/>
          </a:p>
        </p:txBody>
      </p:sp>
      <p:sp>
        <p:nvSpPr>
          <p:cNvPr id="205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농촌에서 발생하는 문제점을 조사및 파악한 후 해결책으로 무엇을 제시하면 좋을까 토의한 결과 스마트폰과 드론을 연동하여 농촌 사용자에게 손쉽고 보다 빠른 정보및 기능들을 제공하자는 목적으로 드론을 활용한 작물관리 시스템을 개발하기로 선정 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205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anchor="ctr"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0" i="0" u="none" strike="noStrike" kern="1200" cap="none" spc="0" normalizeH="0" baseline="0" mc:Ignorable="hp" hp:hslEmbossed="0">
                <a:solidFill>
                  <a:srgbClr val="8c8c8c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1" lang="en-US" altLang="ko-KR" sz="1200" b="0" i="0" u="none" strike="noStrike" kern="1200" cap="none" spc="0" normalizeH="0" baseline="0" mc:Ignorable="hp" hp:hslEmbossed="0">
              <a:solidFill>
                <a:srgbClr val="8c8c8c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300" b="1"/>
              <a:t>드론을 활용한 작물관리 시스템 구현 설계</a:t>
            </a:r>
            <a:endParaRPr lang="ko-KR" altLang="en-US" sz="4300" b="1"/>
          </a:p>
        </p:txBody>
      </p:sp>
      <p:sp>
        <p:nvSpPr>
          <p:cNvPr id="205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grpSp>
        <p:nvGrpSpPr>
          <p:cNvPr id="2072" name=""/>
          <p:cNvGrpSpPr/>
          <p:nvPr/>
        </p:nvGrpSpPr>
        <p:grpSpPr>
          <a:xfrm rot="0">
            <a:off x="1138850" y="1690688"/>
            <a:ext cx="7014550" cy="4486275"/>
            <a:chOff x="1138850" y="1690688"/>
            <a:chExt cx="7014550" cy="4486275"/>
          </a:xfrm>
        </p:grpSpPr>
        <p:sp>
          <p:nvSpPr>
            <p:cNvPr id="2055" name=""/>
            <p:cNvSpPr/>
            <p:nvPr/>
          </p:nvSpPr>
          <p:spPr>
            <a:xfrm>
              <a:off x="5238000" y="1690688"/>
              <a:ext cx="2915400" cy="5722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사용자 설정 관리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</p:txBody>
        </p:sp>
        <p:sp>
          <p:nvSpPr>
            <p:cNvPr id="2056" name=""/>
            <p:cNvSpPr/>
            <p:nvPr/>
          </p:nvSpPr>
          <p:spPr>
            <a:xfrm>
              <a:off x="5238000" y="2467585"/>
              <a:ext cx="2915400" cy="5722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기상청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&amp;</a:t>
              </a: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농촌 용수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</p:txBody>
        </p:sp>
        <p:sp>
          <p:nvSpPr>
            <p:cNvPr id="2057" name=""/>
            <p:cNvSpPr/>
            <p:nvPr/>
          </p:nvSpPr>
          <p:spPr>
            <a:xfrm>
              <a:off x="5238000" y="3167246"/>
              <a:ext cx="2915400" cy="5722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경보 알람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</p:txBody>
        </p:sp>
        <p:sp>
          <p:nvSpPr>
            <p:cNvPr id="2058" name=""/>
            <p:cNvSpPr/>
            <p:nvPr/>
          </p:nvSpPr>
          <p:spPr>
            <a:xfrm>
              <a:off x="5238000" y="4001294"/>
              <a:ext cx="2915400" cy="5722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판매 물품 마켓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</p:txBody>
        </p:sp>
        <p:sp>
          <p:nvSpPr>
            <p:cNvPr id="2059" name=""/>
            <p:cNvSpPr/>
            <p:nvPr/>
          </p:nvSpPr>
          <p:spPr>
            <a:xfrm>
              <a:off x="5238000" y="4827771"/>
              <a:ext cx="2915400" cy="5722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농경지 실시간 모니터링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</p:txBody>
        </p:sp>
        <p:sp>
          <p:nvSpPr>
            <p:cNvPr id="2060" name=""/>
            <p:cNvSpPr/>
            <p:nvPr/>
          </p:nvSpPr>
          <p:spPr>
            <a:xfrm>
              <a:off x="5238000" y="5604669"/>
              <a:ext cx="2915400" cy="5722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야생동물퇴치 모니터링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</p:txBody>
        </p:sp>
        <p:sp>
          <p:nvSpPr>
            <p:cNvPr id="2061" name=""/>
            <p:cNvSpPr/>
            <p:nvPr/>
          </p:nvSpPr>
          <p:spPr>
            <a:xfrm>
              <a:off x="1138850" y="3429000"/>
              <a:ext cx="2915400" cy="57229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사용자 화면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</p:txBody>
        </p:sp>
        <p:cxnSp>
          <p:nvCxnSpPr>
            <p:cNvPr id="2062" name=""/>
            <p:cNvCxnSpPr>
              <a:stCxn id="2055" idx="1"/>
            </p:cNvCxnSpPr>
            <p:nvPr/>
          </p:nvCxnSpPr>
          <p:spPr>
            <a:xfrm rot="10800000">
              <a:off x="4782206" y="1976835"/>
              <a:ext cx="4557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"/>
            <p:cNvCxnSpPr/>
            <p:nvPr/>
          </p:nvCxnSpPr>
          <p:spPr>
            <a:xfrm rot="5400000">
              <a:off x="2825216" y="3933824"/>
              <a:ext cx="39139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4" name=""/>
            <p:cNvCxnSpPr>
              <a:stCxn id="2056" idx="1"/>
            </p:cNvCxnSpPr>
            <p:nvPr/>
          </p:nvCxnSpPr>
          <p:spPr>
            <a:xfrm rot="10800000" flipV="1">
              <a:off x="4782206" y="2753732"/>
              <a:ext cx="4557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"/>
            <p:cNvCxnSpPr>
              <a:endCxn id="2058" idx="1"/>
            </p:cNvCxnSpPr>
            <p:nvPr/>
          </p:nvCxnSpPr>
          <p:spPr>
            <a:xfrm>
              <a:off x="4782206" y="4287441"/>
              <a:ext cx="455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"/>
            <p:cNvCxnSpPr>
              <a:endCxn id="2059" idx="1"/>
            </p:cNvCxnSpPr>
            <p:nvPr/>
          </p:nvCxnSpPr>
          <p:spPr>
            <a:xfrm>
              <a:off x="4782206" y="5113918"/>
              <a:ext cx="455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9" name=""/>
            <p:cNvCxnSpPr>
              <a:endCxn id="2060" idx="1"/>
            </p:cNvCxnSpPr>
            <p:nvPr/>
          </p:nvCxnSpPr>
          <p:spPr>
            <a:xfrm>
              <a:off x="4782206" y="5890816"/>
              <a:ext cx="455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0" name=""/>
            <p:cNvCxnSpPr>
              <a:endCxn id="2057" idx="1"/>
            </p:cNvCxnSpPr>
            <p:nvPr/>
          </p:nvCxnSpPr>
          <p:spPr>
            <a:xfrm>
              <a:off x="4782206" y="3429000"/>
              <a:ext cx="455794" cy="24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1" name=""/>
            <p:cNvCxnSpPr>
              <a:stCxn id="2061" idx="3"/>
            </p:cNvCxnSpPr>
            <p:nvPr/>
          </p:nvCxnSpPr>
          <p:spPr>
            <a:xfrm>
              <a:off x="4054251" y="3715147"/>
              <a:ext cx="7279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anchor="ctr"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0" i="0" u="none" strike="noStrike" kern="1200" cap="none" spc="0" normalizeH="0" baseline="0" mc:Ignorable="hp" hp:hslEmbossed="0">
                <a:solidFill>
                  <a:srgbClr val="8c8c8c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1" lang="en-US" altLang="ko-KR" sz="1200" b="0" i="0" u="none" strike="noStrike" kern="1200" cap="none" spc="0" normalizeH="0" baseline="0" mc:Ignorable="hp" hp:hslEmbossed="0">
              <a:solidFill>
                <a:srgbClr val="8c8c8c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762250"/>
            <a:ext cx="12192000" cy="133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3310" y="2767280"/>
            <a:ext cx="4821555" cy="13075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0" b="1" u="sng"/>
              <a:t>시스템 기능 설명</a:t>
            </a:r>
            <a:endParaRPr kumimoji="1" lang="ko-KR" altLang="en-US" sz="4000" b="1" u="sng"/>
          </a:p>
          <a:p>
            <a:pPr algn="ctr">
              <a:defRPr/>
            </a:pPr>
            <a:r>
              <a:rPr kumimoji="1" lang="en-US" altLang="ko-KR" sz="4000"/>
              <a:t>System Descriptions</a:t>
            </a:r>
            <a:endParaRPr kumimoji="1" lang="en-US" altLang="ko-KR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사용자 설정 관리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드론과 작물 그리고 주위 출몰 하는 야생동물에 관련된 정보를 저장하고 수정한다</a:t>
            </a:r>
            <a:r>
              <a:rPr lang="en-US" altLang="ko-KR" b="1"/>
              <a:t>.</a:t>
            </a:r>
            <a:endParaRPr lang="en-US" altLang="ko-KR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5</a:t>
            </a:r>
            <a:endParaRPr kumimoji="1"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336</ep:Words>
  <ep:PresentationFormat>와이드스크린</ep:PresentationFormat>
  <ep:Paragraphs>67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슬라이드 2</vt:lpstr>
      <vt:lpstr>슬라이드 3</vt:lpstr>
      <vt:lpstr>농촌 문제점</vt:lpstr>
      <vt:lpstr>농촌 해결책</vt:lpstr>
      <vt:lpstr>드론을 활용한 작물관리 시스템 선정 이유</vt:lpstr>
      <vt:lpstr>드론을 활용한 작물관리 시스템 구현 설계</vt:lpstr>
      <vt:lpstr>슬라이드 8</vt:lpstr>
      <vt:lpstr>사용자 설정 관리</vt:lpstr>
      <vt:lpstr>기상청&amp;농촌 용수</vt:lpstr>
      <vt:lpstr>경보 알람</vt:lpstr>
      <vt:lpstr>판매 물품 마켓</vt:lpstr>
      <vt:lpstr>농경지 실시간 모니터링</vt:lpstr>
      <vt:lpstr>야생동물퇴치 모니터링</vt:lpstr>
      <vt:lpstr>슬라이드 15</vt:lpstr>
      <vt:lpstr>시스템 특징</vt:lpstr>
      <vt:lpstr>슬라이드 17</vt:lpstr>
      <vt:lpstr>시스템 강점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2019-04-30T03:04:10.000</dcterms:created>
  <dc:creator>문지수</dc:creator>
  <cp:lastModifiedBy>USER</cp:lastModifiedBy>
  <dcterms:modified xsi:type="dcterms:W3CDTF">2019-05-13T18:13:37.511</dcterms:modified>
  <cp:revision>200</cp:revision>
  <dc:title>PowerPoint 프레젠테이션</dc:title>
  <cp:version/>
</cp:coreProperties>
</file>