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58" r:id="rId5"/>
    <p:sldId id="267" r:id="rId6"/>
    <p:sldId id="266" r:id="rId7"/>
    <p:sldId id="262" r:id="rId8"/>
    <p:sldId id="265" r:id="rId9"/>
    <p:sldId id="264" r:id="rId10"/>
    <p:sldId id="263" r:id="rId11"/>
    <p:sldId id="259" r:id="rId12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4"/>
      <p:bold r:id="rId15"/>
    </p:embeddedFont>
    <p:embeddedFont>
      <p:font typeface="배달의민족 한나" panose="02000503000000020003" pitchFamily="2" charset="-127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4E5"/>
    <a:srgbClr val="FFFBDD"/>
    <a:srgbClr val="94CDDC"/>
    <a:srgbClr val="CDE8EF"/>
    <a:srgbClr val="FF6E01"/>
    <a:srgbClr val="FAF9E2"/>
    <a:srgbClr val="CCCC00"/>
    <a:srgbClr val="4F6C8B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DA48B-24CC-4535-938F-4FCAF02736FE}" type="datetimeFigureOut">
              <a:rPr lang="ko-KR" altLang="en-US" smtClean="0"/>
              <a:pPr/>
              <a:t>2017-02-10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47DAD-7D08-4C71-B750-D4B935B5BF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940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47DAD-7D08-4C71-B750-D4B935B5BF4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248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47DAD-7D08-4C71-B750-D4B935B5BF4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248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47DAD-7D08-4C71-B750-D4B935B5BF4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248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75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61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55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24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04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2017-02-10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4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2017-02-10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64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2017-02-10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81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2017-02-10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80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2017-02-10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82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2017-02-10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11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F9F36-85C4-4C1D-B2AB-7724238B195B}" type="datetimeFigureOut">
              <a:rPr lang="ko-KR" altLang="en-US" smtClean="0"/>
              <a:pPr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83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goodchoice.kr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2276872"/>
          </a:xfrm>
          <a:prstGeom prst="rect">
            <a:avLst/>
          </a:prstGeom>
          <a:solidFill>
            <a:srgbClr val="F7F4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916832"/>
            <a:ext cx="9144000" cy="49411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3851920" y="3420721"/>
            <a:ext cx="1440160" cy="1880487"/>
            <a:chOff x="3851920" y="3420721"/>
            <a:chExt cx="1440160" cy="1880487"/>
          </a:xfrm>
        </p:grpSpPr>
        <p:sp>
          <p:nvSpPr>
            <p:cNvPr id="8" name="타원 7"/>
            <p:cNvSpPr/>
            <p:nvPr/>
          </p:nvSpPr>
          <p:spPr>
            <a:xfrm>
              <a:off x="3851920" y="3420721"/>
              <a:ext cx="1440160" cy="14401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247964" y="4560895"/>
              <a:ext cx="648072" cy="4457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247964" y="5085184"/>
              <a:ext cx="648072" cy="1114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4427984" y="5085184"/>
              <a:ext cx="288032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sp>
        <p:nvSpPr>
          <p:cNvPr id="19" name="모서리가 둥근 직사각형 18"/>
          <p:cNvSpPr/>
          <p:nvPr/>
        </p:nvSpPr>
        <p:spPr>
          <a:xfrm>
            <a:off x="3131840" y="3861048"/>
            <a:ext cx="432048" cy="720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 rot="2700000">
            <a:off x="3495449" y="3211167"/>
            <a:ext cx="432048" cy="720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4" name="모서리가 둥근 직사각형 23"/>
          <p:cNvSpPr/>
          <p:nvPr/>
        </p:nvSpPr>
        <p:spPr>
          <a:xfrm rot="5400000">
            <a:off x="4328962" y="2960948"/>
            <a:ext cx="432048" cy="720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508104" y="3861048"/>
            <a:ext cx="432048" cy="720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 rot="8100000">
            <a:off x="5113869" y="3139159"/>
            <a:ext cx="432048" cy="720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655676" y="1124744"/>
            <a:ext cx="5832648" cy="76944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spc="300" dirty="0" smtClean="0">
                <a:solidFill>
                  <a:schemeClr val="accent5">
                    <a:lumMod val="7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전국 모텔 통합 서비스</a:t>
            </a:r>
            <a:endParaRPr lang="ko-KR" altLang="en-US" sz="4400" spc="300" dirty="0">
              <a:solidFill>
                <a:schemeClr val="accent5">
                  <a:lumMod val="7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08076" y="5467871"/>
            <a:ext cx="5832648" cy="76944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spc="300" dirty="0" smtClean="0">
                <a:solidFill>
                  <a:srgbClr val="FFFBDD"/>
                </a:solidFill>
                <a:latin typeface="배달의민족 한나" pitchFamily="2" charset="-127"/>
                <a:ea typeface="배달의민족 한나" pitchFamily="2" charset="-127"/>
              </a:rPr>
              <a:t>한번 더 해요</a:t>
            </a:r>
            <a:endParaRPr lang="ko-KR" altLang="en-US" sz="4400" spc="300" dirty="0">
              <a:solidFill>
                <a:srgbClr val="FFFBDD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91680" y="1939479"/>
            <a:ext cx="5832648" cy="76944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spc="300" dirty="0" smtClean="0">
                <a:solidFill>
                  <a:srgbClr val="FFFBDD"/>
                </a:solidFill>
                <a:latin typeface="배달의민족 한나" pitchFamily="2" charset="-127"/>
                <a:ea typeface="배달의민족 한나" pitchFamily="2" charset="-127"/>
              </a:rPr>
              <a:t>야하자</a:t>
            </a:r>
            <a:endParaRPr lang="ko-KR" altLang="en-US" sz="4400" spc="300" dirty="0">
              <a:solidFill>
                <a:srgbClr val="FFFBDD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9592" y="6135687"/>
            <a:ext cx="7632848" cy="36933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pc="300" dirty="0" smtClean="0">
                <a:solidFill>
                  <a:srgbClr val="FFFBDD"/>
                </a:solidFill>
                <a:latin typeface="배달의민족 한나" pitchFamily="2" charset="-127"/>
                <a:ea typeface="배달의민족 한나" pitchFamily="2" charset="-127"/>
              </a:rPr>
              <a:t>조윤행</a:t>
            </a:r>
            <a:r>
              <a:rPr lang="en-US" altLang="ko-KR" spc="300" dirty="0" smtClean="0">
                <a:solidFill>
                  <a:srgbClr val="FFFBDD"/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r>
              <a:rPr lang="ko-KR" altLang="en-US" spc="300" dirty="0" smtClean="0">
                <a:solidFill>
                  <a:srgbClr val="FFFBDD"/>
                </a:solidFill>
                <a:latin typeface="배달의민족 한나" pitchFamily="2" charset="-127"/>
                <a:ea typeface="배달의민족 한나" pitchFamily="2" charset="-127"/>
              </a:rPr>
              <a:t>김영재</a:t>
            </a:r>
            <a:r>
              <a:rPr lang="en-US" altLang="ko-KR" spc="300" dirty="0" smtClean="0">
                <a:solidFill>
                  <a:srgbClr val="FFFBDD"/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r>
              <a:rPr lang="ko-KR" altLang="en-US" spc="300" dirty="0" smtClean="0">
                <a:solidFill>
                  <a:srgbClr val="FFFBDD"/>
                </a:solidFill>
                <a:latin typeface="배달의민족 한나" pitchFamily="2" charset="-127"/>
                <a:ea typeface="배달의민족 한나" pitchFamily="2" charset="-127"/>
              </a:rPr>
              <a:t>배한주</a:t>
            </a:r>
            <a:r>
              <a:rPr lang="en-US" altLang="ko-KR" spc="300" dirty="0" smtClean="0">
                <a:solidFill>
                  <a:srgbClr val="FFFBDD"/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r>
              <a:rPr lang="ko-KR" altLang="en-US" spc="300" dirty="0" smtClean="0">
                <a:solidFill>
                  <a:srgbClr val="FFFBDD"/>
                </a:solidFill>
                <a:latin typeface="배달의민족 한나" pitchFamily="2" charset="-127"/>
                <a:ea typeface="배달의민족 한나" pitchFamily="2" charset="-127"/>
              </a:rPr>
              <a:t>황인배</a:t>
            </a:r>
            <a:endParaRPr lang="ko-KR" altLang="en-US" spc="300" dirty="0">
              <a:solidFill>
                <a:srgbClr val="FFFBDD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602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-1116632" y="44624"/>
            <a:ext cx="5616624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300" smtClean="0">
                <a:solidFill>
                  <a:srgbClr val="F7F4E5"/>
                </a:solidFill>
                <a:latin typeface="배달의민족 한나" pitchFamily="2" charset="-127"/>
                <a:ea typeface="배달의민족 한나" pitchFamily="2" charset="-127"/>
              </a:rPr>
              <a:t>설</a:t>
            </a:r>
            <a:r>
              <a:rPr lang="ko-KR" altLang="en-US" sz="3600" spc="300">
                <a:solidFill>
                  <a:srgbClr val="F7F4E5"/>
                </a:solidFill>
                <a:latin typeface="배달의민족 한나" pitchFamily="2" charset="-127"/>
                <a:ea typeface="배달의민족 한나" pitchFamily="2" charset="-127"/>
              </a:rPr>
              <a:t>계</a:t>
            </a:r>
            <a:r>
              <a:rPr lang="ko-KR" altLang="en-US" sz="3600" spc="300" smtClean="0">
                <a:solidFill>
                  <a:srgbClr val="F7F4E5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3600" spc="300" dirty="0" smtClean="0">
                <a:solidFill>
                  <a:srgbClr val="F7F4E5"/>
                </a:solidFill>
                <a:latin typeface="배달의민족 한나" pitchFamily="2" charset="-127"/>
                <a:ea typeface="배달의민족 한나" pitchFamily="2" charset="-127"/>
              </a:rPr>
              <a:t>–</a:t>
            </a:r>
            <a:r>
              <a:rPr lang="ko-KR" altLang="en-US" sz="3600" spc="300" dirty="0" smtClean="0">
                <a:solidFill>
                  <a:srgbClr val="F7F4E5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3600" spc="300" dirty="0" smtClean="0">
                <a:solidFill>
                  <a:srgbClr val="F7F4E5"/>
                </a:solidFill>
                <a:latin typeface="배달의민족 한나" pitchFamily="2" charset="-127"/>
                <a:ea typeface="배달의민족 한나" pitchFamily="2" charset="-127"/>
              </a:rPr>
              <a:t>DB</a:t>
            </a:r>
            <a:r>
              <a:rPr lang="ko-KR" altLang="en-US" sz="3600" spc="300" dirty="0" smtClean="0">
                <a:solidFill>
                  <a:srgbClr val="F7F4E5"/>
                </a:solidFill>
                <a:latin typeface="배달의민족 한나" pitchFamily="2" charset="-127"/>
                <a:ea typeface="배달의민족 한나" pitchFamily="2" charset="-127"/>
              </a:rPr>
              <a:t>설계</a:t>
            </a:r>
            <a:endParaRPr lang="ko-KR" altLang="en-US" sz="3600" spc="300" dirty="0">
              <a:solidFill>
                <a:srgbClr val="F7F4E5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3074" name="Picture 2" descr="C:\Users\Jo\Desktop\1111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" y="836712"/>
            <a:ext cx="9142006" cy="602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31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3692"/>
            <a:ext cx="9144000" cy="22905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48130" y="5971927"/>
            <a:ext cx="38204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THANK YOU.</a:t>
            </a:r>
            <a:endParaRPr lang="ko-KR" altLang="en-US" sz="44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965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23447"/>
            <a:ext cx="9144000" cy="6858000"/>
          </a:xfrm>
          <a:prstGeom prst="rect">
            <a:avLst/>
          </a:prstGeom>
          <a:solidFill>
            <a:srgbClr val="F7F4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63300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2483768" y="1814300"/>
            <a:ext cx="3877526" cy="3479831"/>
            <a:chOff x="2948102" y="2253425"/>
            <a:chExt cx="2808312" cy="2520280"/>
          </a:xfrm>
          <a:solidFill>
            <a:schemeClr val="accent6">
              <a:lumMod val="60000"/>
              <a:lumOff val="40000"/>
            </a:schemeClr>
          </a:solidFill>
        </p:grpSpPr>
        <p:grpSp>
          <p:nvGrpSpPr>
            <p:cNvPr id="13" name="그룹 12"/>
            <p:cNvGrpSpPr/>
            <p:nvPr/>
          </p:nvGrpSpPr>
          <p:grpSpPr>
            <a:xfrm>
              <a:off x="3668182" y="2893218"/>
              <a:ext cx="1440160" cy="1880487"/>
              <a:chOff x="3851920" y="3420721"/>
              <a:chExt cx="1440160" cy="1880487"/>
            </a:xfrm>
            <a:grpFill/>
          </p:grpSpPr>
          <p:sp>
            <p:nvSpPr>
              <p:cNvPr id="14" name="타원 13"/>
              <p:cNvSpPr/>
              <p:nvPr/>
            </p:nvSpPr>
            <p:spPr>
              <a:xfrm>
                <a:off x="3851920" y="3420721"/>
                <a:ext cx="1440160" cy="144016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4247964" y="4560895"/>
                <a:ext cx="648072" cy="4457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4247964" y="5085184"/>
                <a:ext cx="648072" cy="1114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4427984" y="5085184"/>
                <a:ext cx="288032" cy="2160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8" name="모서리가 둥근 직사각형 17"/>
            <p:cNvSpPr/>
            <p:nvPr/>
          </p:nvSpPr>
          <p:spPr>
            <a:xfrm>
              <a:off x="2948102" y="3333545"/>
              <a:ext cx="432048" cy="7200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2700000">
              <a:off x="3311711" y="2683664"/>
              <a:ext cx="432048" cy="7200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 rot="5400000">
              <a:off x="4145224" y="2433445"/>
              <a:ext cx="432048" cy="7200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5324366" y="3333545"/>
              <a:ext cx="432048" cy="7200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 rot="8100000">
              <a:off x="4930131" y="2611656"/>
              <a:ext cx="432048" cy="7200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640730" y="3356992"/>
            <a:ext cx="1663023" cy="5847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300" dirty="0" smtClean="0">
                <a:solidFill>
                  <a:schemeClr val="accent5">
                    <a:lumMod val="7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INDEX</a:t>
            </a:r>
            <a:endParaRPr lang="ko-KR" altLang="en-US" sz="3200" spc="300" dirty="0">
              <a:solidFill>
                <a:schemeClr val="accent5">
                  <a:lumMod val="7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60050" y="2400140"/>
            <a:ext cx="1663023" cy="76944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300" dirty="0" smtClean="0">
                <a:solidFill>
                  <a:schemeClr val="accent5">
                    <a:lumMod val="7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1.</a:t>
            </a:r>
            <a:r>
              <a:rPr lang="ko-KR" altLang="en-US" sz="4400" spc="300" dirty="0" smtClean="0">
                <a:solidFill>
                  <a:schemeClr val="accent5">
                    <a:lumMod val="7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분석</a:t>
            </a:r>
            <a:endParaRPr lang="ko-KR" altLang="en-US" sz="4400" spc="300" dirty="0">
              <a:solidFill>
                <a:schemeClr val="accent5">
                  <a:lumMod val="7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47864" y="931367"/>
            <a:ext cx="2054827" cy="76944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300" dirty="0" smtClean="0">
                <a:solidFill>
                  <a:schemeClr val="accent5">
                    <a:lumMod val="7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2.</a:t>
            </a:r>
            <a:r>
              <a:rPr lang="ko-KR" altLang="en-US" sz="4400" spc="300" dirty="0" smtClean="0">
                <a:solidFill>
                  <a:schemeClr val="accent5">
                    <a:lumMod val="7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설계</a:t>
            </a:r>
            <a:endParaRPr lang="ko-KR" altLang="en-US" sz="4400" spc="300" dirty="0">
              <a:solidFill>
                <a:schemeClr val="accent5">
                  <a:lumMod val="7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56176" y="2443535"/>
            <a:ext cx="2054827" cy="76944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300" dirty="0" smtClean="0">
                <a:solidFill>
                  <a:schemeClr val="accent5">
                    <a:lumMod val="7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3.</a:t>
            </a:r>
            <a:r>
              <a:rPr lang="ko-KR" altLang="en-US" sz="4400" spc="300" dirty="0" smtClean="0">
                <a:solidFill>
                  <a:schemeClr val="accent5">
                    <a:lumMod val="7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구현</a:t>
            </a:r>
            <a:endParaRPr lang="ko-KR" altLang="en-US" sz="4400" spc="300" dirty="0">
              <a:solidFill>
                <a:schemeClr val="accent5">
                  <a:lumMod val="7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639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23447"/>
            <a:ext cx="9144000" cy="6858000"/>
          </a:xfrm>
          <a:prstGeom prst="rect">
            <a:avLst/>
          </a:prstGeom>
          <a:solidFill>
            <a:srgbClr val="F7F4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63300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2483768" y="1814300"/>
            <a:ext cx="3877526" cy="3479831"/>
            <a:chOff x="2948102" y="2253425"/>
            <a:chExt cx="2808312" cy="2520280"/>
          </a:xfrm>
          <a:solidFill>
            <a:schemeClr val="accent6">
              <a:lumMod val="60000"/>
              <a:lumOff val="40000"/>
            </a:schemeClr>
          </a:solidFill>
        </p:grpSpPr>
        <p:grpSp>
          <p:nvGrpSpPr>
            <p:cNvPr id="13" name="그룹 12"/>
            <p:cNvGrpSpPr/>
            <p:nvPr/>
          </p:nvGrpSpPr>
          <p:grpSpPr>
            <a:xfrm>
              <a:off x="3668182" y="2893218"/>
              <a:ext cx="1440160" cy="1880487"/>
              <a:chOff x="3851920" y="3420721"/>
              <a:chExt cx="1440160" cy="1880487"/>
            </a:xfrm>
            <a:grpFill/>
          </p:grpSpPr>
          <p:sp>
            <p:nvSpPr>
              <p:cNvPr id="14" name="타원 13"/>
              <p:cNvSpPr/>
              <p:nvPr/>
            </p:nvSpPr>
            <p:spPr>
              <a:xfrm>
                <a:off x="3851920" y="3420721"/>
                <a:ext cx="1440160" cy="144016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4247964" y="4560895"/>
                <a:ext cx="648072" cy="4457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4247964" y="5085184"/>
                <a:ext cx="648072" cy="1114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4427984" y="5085184"/>
                <a:ext cx="288032" cy="2160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8" name="모서리가 둥근 직사각형 17"/>
            <p:cNvSpPr/>
            <p:nvPr/>
          </p:nvSpPr>
          <p:spPr>
            <a:xfrm>
              <a:off x="2948102" y="3333545"/>
              <a:ext cx="432048" cy="7200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2700000">
              <a:off x="3311711" y="2683664"/>
              <a:ext cx="432048" cy="7200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 rot="5400000">
              <a:off x="4145224" y="2433445"/>
              <a:ext cx="432048" cy="7200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5324366" y="3333545"/>
              <a:ext cx="432048" cy="7200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 rot="8100000">
              <a:off x="4930131" y="2611656"/>
              <a:ext cx="432048" cy="7200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640731" y="3284984"/>
            <a:ext cx="1663023" cy="76944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300" dirty="0" smtClean="0">
                <a:solidFill>
                  <a:schemeClr val="accent5">
                    <a:lumMod val="7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1.</a:t>
            </a:r>
            <a:r>
              <a:rPr lang="ko-KR" altLang="en-US" sz="4400" spc="300" dirty="0" smtClean="0">
                <a:solidFill>
                  <a:schemeClr val="accent5">
                    <a:lumMod val="7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분석</a:t>
            </a:r>
            <a:endParaRPr lang="ko-KR" altLang="en-US" sz="4400" spc="300" dirty="0">
              <a:solidFill>
                <a:schemeClr val="accent5">
                  <a:lumMod val="7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488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-540568" y="116632"/>
            <a:ext cx="5616624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300" dirty="0" smtClean="0">
                <a:solidFill>
                  <a:srgbClr val="F7F4E5"/>
                </a:solidFill>
                <a:latin typeface="배달의민족 한나" pitchFamily="2" charset="-127"/>
                <a:ea typeface="배달의민족 한나" pitchFamily="2" charset="-127"/>
              </a:rPr>
              <a:t>분석 </a:t>
            </a:r>
            <a:r>
              <a:rPr lang="en-US" altLang="ko-KR" sz="3600" spc="300" dirty="0" smtClean="0">
                <a:solidFill>
                  <a:srgbClr val="F7F4E5"/>
                </a:solidFill>
                <a:latin typeface="배달의민족 한나" pitchFamily="2" charset="-127"/>
                <a:ea typeface="배달의민족 한나" pitchFamily="2" charset="-127"/>
              </a:rPr>
              <a:t>-</a:t>
            </a:r>
            <a:r>
              <a:rPr lang="ko-KR" altLang="en-US" sz="3600" spc="300" dirty="0" smtClean="0">
                <a:solidFill>
                  <a:srgbClr val="F7F4E5"/>
                </a:solidFill>
                <a:latin typeface="배달의민족 한나" pitchFamily="2" charset="-127"/>
                <a:ea typeface="배달의민족 한나" pitchFamily="2" charset="-127"/>
              </a:rPr>
              <a:t> 요구사항 분석</a:t>
            </a:r>
            <a:endParaRPr lang="ko-KR" altLang="en-US" sz="3600" spc="300" dirty="0">
              <a:solidFill>
                <a:srgbClr val="F7F4E5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1026" name="Picture 2" descr="C:\Users\Jo\Desktop\m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324036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-468560" y="4509120"/>
            <a:ext cx="5688632" cy="1015663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spc="300" dirty="0" err="1" smtClean="0">
                <a:solidFill>
                  <a:schemeClr val="accent5">
                    <a:lumMod val="7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처음가는</a:t>
            </a:r>
            <a:r>
              <a:rPr lang="ko-KR" altLang="en-US" sz="3000" spc="300" dirty="0" smtClean="0">
                <a:solidFill>
                  <a:schemeClr val="accent5">
                    <a:lumMod val="7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ko-KR" altLang="en-US" sz="3000" spc="300" dirty="0" smtClean="0">
                <a:solidFill>
                  <a:schemeClr val="accent5">
                    <a:lumMod val="7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지역에 </a:t>
            </a:r>
            <a:r>
              <a:rPr lang="ko-KR" altLang="en-US" sz="3000" spc="300" dirty="0" smtClean="0">
                <a:solidFill>
                  <a:schemeClr val="accent5">
                    <a:lumMod val="7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숙박업소에 </a:t>
            </a:r>
            <a:endParaRPr lang="en-US" altLang="ko-KR" sz="3000" spc="300" dirty="0" smtClean="0">
              <a:solidFill>
                <a:schemeClr val="accent5">
                  <a:lumMod val="7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ko-KR" altLang="en-US" sz="3000" spc="300" dirty="0" smtClean="0">
                <a:solidFill>
                  <a:schemeClr val="accent5">
                    <a:lumMod val="7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대한 정보가 부족하다</a:t>
            </a:r>
            <a:r>
              <a:rPr lang="en-US" altLang="ko-KR" sz="3000" spc="300" dirty="0" smtClean="0">
                <a:solidFill>
                  <a:schemeClr val="accent5">
                    <a:lumMod val="7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ko-KR" altLang="en-US" sz="3000" spc="300" dirty="0">
              <a:solidFill>
                <a:schemeClr val="accent5">
                  <a:lumMod val="7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1028" name="Picture 4" descr="C:\Users\Jo\Desktop\33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132856"/>
            <a:ext cx="589462" cy="58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3851920" y="857770"/>
            <a:ext cx="1296144" cy="600023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3" descr="C:\Users\Jo\Desktop\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140967"/>
            <a:ext cx="2359491" cy="238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851920" y="1916832"/>
            <a:ext cx="5688632" cy="107721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300" dirty="0" err="1" smtClean="0">
                <a:solidFill>
                  <a:schemeClr val="accent5">
                    <a:lumMod val="7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유휴방이</a:t>
            </a:r>
            <a:r>
              <a:rPr lang="ko-KR" altLang="en-US" sz="3200" spc="300" dirty="0" smtClean="0">
                <a:solidFill>
                  <a:schemeClr val="accent5">
                    <a:lumMod val="7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늘어나서</a:t>
            </a:r>
            <a:endParaRPr lang="en-US" altLang="ko-KR" sz="3200" spc="300" dirty="0" smtClean="0">
              <a:solidFill>
                <a:schemeClr val="accent5">
                  <a:lumMod val="7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ko-KR" altLang="en-US" sz="3200" spc="300" dirty="0" smtClean="0">
                <a:solidFill>
                  <a:schemeClr val="accent5">
                    <a:lumMod val="7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매출이 줄어든다</a:t>
            </a:r>
            <a:endParaRPr lang="ko-KR" altLang="en-US" sz="3200" spc="300" dirty="0">
              <a:solidFill>
                <a:schemeClr val="accent5">
                  <a:lumMod val="7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066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-540568" y="116632"/>
            <a:ext cx="5616624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300" dirty="0" smtClean="0">
                <a:solidFill>
                  <a:srgbClr val="F7F4E5"/>
                </a:solidFill>
                <a:latin typeface="배달의민족 한나" pitchFamily="2" charset="-127"/>
                <a:ea typeface="배달의민족 한나" pitchFamily="2" charset="-127"/>
              </a:rPr>
              <a:t>분석 </a:t>
            </a:r>
            <a:r>
              <a:rPr lang="en-US" altLang="ko-KR" sz="3600" spc="300" dirty="0" smtClean="0">
                <a:solidFill>
                  <a:srgbClr val="F7F4E5"/>
                </a:solidFill>
                <a:latin typeface="배달의민족 한나" pitchFamily="2" charset="-127"/>
                <a:ea typeface="배달의민족 한나" pitchFamily="2" charset="-127"/>
              </a:rPr>
              <a:t>-</a:t>
            </a:r>
            <a:r>
              <a:rPr lang="ko-KR" altLang="en-US" sz="3600" spc="300" dirty="0" smtClean="0">
                <a:solidFill>
                  <a:srgbClr val="F7F4E5"/>
                </a:solidFill>
                <a:latin typeface="배달의민족 한나" pitchFamily="2" charset="-127"/>
                <a:ea typeface="배달의민족 한나" pitchFamily="2" charset="-127"/>
              </a:rPr>
              <a:t> 요구사항 분석</a:t>
            </a:r>
            <a:endParaRPr lang="ko-KR" altLang="en-US" sz="3600" spc="300" dirty="0">
              <a:solidFill>
                <a:srgbClr val="F7F4E5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1026" name="Picture 2" descr="C:\Users\Jo\Desktop\m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88840"/>
            <a:ext cx="2664296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o\Desktop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420888"/>
            <a:ext cx="1656184" cy="167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-252536" y="4437112"/>
            <a:ext cx="9505056" cy="107721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300" dirty="0" smtClean="0">
                <a:solidFill>
                  <a:schemeClr val="accent5">
                    <a:lumMod val="7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검색 </a:t>
            </a:r>
            <a:r>
              <a:rPr lang="en-US" altLang="ko-KR" sz="3200" spc="300" dirty="0" smtClean="0">
                <a:solidFill>
                  <a:schemeClr val="accent5">
                    <a:lumMod val="7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- </a:t>
            </a:r>
            <a:r>
              <a:rPr lang="ko-KR" altLang="en-US" sz="3200" spc="300" dirty="0" smtClean="0">
                <a:solidFill>
                  <a:schemeClr val="accent5">
                    <a:lumMod val="7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모텔정보제공 </a:t>
            </a:r>
            <a:r>
              <a:rPr lang="en-US" altLang="ko-KR" sz="3200" spc="300" dirty="0">
                <a:solidFill>
                  <a:schemeClr val="accent5">
                    <a:lumMod val="7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-</a:t>
            </a:r>
            <a:r>
              <a:rPr lang="en-US" altLang="ko-KR" sz="3200" spc="300" dirty="0" smtClean="0">
                <a:solidFill>
                  <a:schemeClr val="accent5">
                    <a:lumMod val="7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ko-KR" altLang="en-US" sz="3200" spc="300" dirty="0" smtClean="0">
                <a:solidFill>
                  <a:schemeClr val="accent5">
                    <a:lumMod val="7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찜 </a:t>
            </a:r>
            <a:r>
              <a:rPr lang="en-US" altLang="ko-KR" sz="3200" spc="300" dirty="0" smtClean="0">
                <a:solidFill>
                  <a:schemeClr val="accent5">
                    <a:lumMod val="7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- </a:t>
            </a:r>
            <a:r>
              <a:rPr lang="ko-KR" altLang="en-US" sz="3200" spc="300" dirty="0" smtClean="0">
                <a:solidFill>
                  <a:schemeClr val="accent5">
                    <a:lumMod val="7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예약 </a:t>
            </a:r>
            <a:r>
              <a:rPr lang="en-US" altLang="ko-KR" sz="3200" spc="300" dirty="0" smtClean="0">
                <a:solidFill>
                  <a:schemeClr val="accent5">
                    <a:lumMod val="7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- </a:t>
            </a:r>
            <a:r>
              <a:rPr lang="ko-KR" altLang="en-US" sz="3200" spc="300" dirty="0" smtClean="0">
                <a:solidFill>
                  <a:schemeClr val="accent5">
                    <a:lumMod val="7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포인트</a:t>
            </a:r>
            <a:r>
              <a:rPr lang="en-US" altLang="ko-KR" sz="3200" spc="300" dirty="0">
                <a:solidFill>
                  <a:schemeClr val="accent5">
                    <a:lumMod val="7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- </a:t>
            </a:r>
            <a:r>
              <a:rPr lang="ko-KR" altLang="en-US" sz="3200" spc="300" dirty="0">
                <a:solidFill>
                  <a:schemeClr val="accent5">
                    <a:lumMod val="7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리뷰</a:t>
            </a:r>
          </a:p>
          <a:p>
            <a:pPr algn="ctr"/>
            <a:endParaRPr lang="ko-KR" altLang="en-US" sz="3200" spc="300" dirty="0">
              <a:solidFill>
                <a:schemeClr val="accent5">
                  <a:lumMod val="7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1028" name="Picture 4" descr="C:\Users\Jo\Desktop\33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370" y="2132856"/>
            <a:ext cx="589462" cy="58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56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-1404664" y="118373"/>
            <a:ext cx="5616624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300" dirty="0" smtClean="0">
                <a:solidFill>
                  <a:srgbClr val="F7F4E5"/>
                </a:solidFill>
                <a:latin typeface="배달의민족 한나" pitchFamily="2" charset="-127"/>
                <a:ea typeface="배달의민족 한나" pitchFamily="2" charset="-127"/>
              </a:rPr>
              <a:t>분석 </a:t>
            </a:r>
            <a:r>
              <a:rPr lang="en-US" altLang="ko-KR" sz="3600" spc="300" dirty="0" smtClean="0">
                <a:solidFill>
                  <a:srgbClr val="F7F4E5"/>
                </a:solidFill>
                <a:latin typeface="배달의민족 한나" pitchFamily="2" charset="-127"/>
                <a:ea typeface="배달의민족 한나" pitchFamily="2" charset="-127"/>
              </a:rPr>
              <a:t>-</a:t>
            </a:r>
            <a:r>
              <a:rPr lang="ko-KR" altLang="en-US" sz="3600" spc="300" dirty="0">
                <a:solidFill>
                  <a:srgbClr val="F7F4E5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3600" spc="300" dirty="0" smtClean="0">
                <a:solidFill>
                  <a:srgbClr val="F7F4E5"/>
                </a:solidFill>
                <a:latin typeface="배달의민족 한나" pitchFamily="2" charset="-127"/>
                <a:ea typeface="배달의민족 한나" pitchFamily="2" charset="-127"/>
              </a:rPr>
              <a:t>Case</a:t>
            </a:r>
            <a:endParaRPr lang="ko-KR" altLang="en-US" sz="3600" spc="300" dirty="0">
              <a:solidFill>
                <a:srgbClr val="F7F4E5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2" name="Picture 2" descr="C:\Users\uu\Desktop\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723" y="1916832"/>
            <a:ext cx="1727597" cy="172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C:\Users\uu\Downloads\1486671616_us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47416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3528" y="4437112"/>
            <a:ext cx="2304256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 smtClean="0">
                <a:solidFill>
                  <a:schemeClr val="accent5">
                    <a:lumMod val="7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Guest User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99792" y="4437112"/>
            <a:ext cx="2304256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 smtClean="0">
                <a:solidFill>
                  <a:schemeClr val="accent5">
                    <a:lumMod val="7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Host User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76056" y="4582869"/>
            <a:ext cx="3168352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 smtClean="0">
                <a:solidFill>
                  <a:schemeClr val="accent6">
                    <a:lumMod val="7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Administer</a:t>
            </a: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1547664" y="3501008"/>
            <a:ext cx="720080" cy="1041648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987824" y="3501008"/>
            <a:ext cx="802848" cy="1041648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-1044624" y="116632"/>
            <a:ext cx="5616624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300" dirty="0" smtClean="0">
                <a:solidFill>
                  <a:srgbClr val="F7F4E5"/>
                </a:solidFill>
                <a:latin typeface="배달의민족 한나" pitchFamily="2" charset="-127"/>
                <a:ea typeface="배달의민족 한나" pitchFamily="2" charset="-127"/>
              </a:rPr>
              <a:t>분석 </a:t>
            </a:r>
            <a:r>
              <a:rPr lang="en-US" altLang="ko-KR" sz="3600" spc="300" dirty="0" smtClean="0">
                <a:solidFill>
                  <a:srgbClr val="F7F4E5"/>
                </a:solidFill>
                <a:latin typeface="배달의민족 한나" pitchFamily="2" charset="-127"/>
                <a:ea typeface="배달의민족 한나" pitchFamily="2" charset="-127"/>
              </a:rPr>
              <a:t>-</a:t>
            </a:r>
            <a:r>
              <a:rPr lang="ko-KR" altLang="en-US" sz="3600" spc="300" dirty="0" smtClean="0">
                <a:solidFill>
                  <a:srgbClr val="F7F4E5"/>
                </a:solidFill>
                <a:latin typeface="배달의민족 한나" pitchFamily="2" charset="-127"/>
                <a:ea typeface="배달의민족 한나" pitchFamily="2" charset="-127"/>
              </a:rPr>
              <a:t> 벤치마킹</a:t>
            </a:r>
            <a:endParaRPr lang="ko-KR" altLang="en-US" sz="3600" spc="300" dirty="0">
              <a:solidFill>
                <a:srgbClr val="F7F4E5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15616" y="6156593"/>
            <a:ext cx="6480720" cy="5847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300" dirty="0">
                <a:latin typeface="배달의민족 한나" pitchFamily="2" charset="-127"/>
                <a:ea typeface="배달의민족 한나" pitchFamily="2" charset="-127"/>
              </a:rPr>
              <a:t>https://www.goodchoice.kr/</a:t>
            </a:r>
            <a:endParaRPr lang="ko-KR" altLang="en-US" sz="3200" spc="300" dirty="0"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2050" name="Picture 2" descr="C:\Users\Jo\Desktop\캡처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05078"/>
            <a:ext cx="9143999" cy="605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09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-1044624" y="116632"/>
            <a:ext cx="5616624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300" dirty="0" smtClean="0">
                <a:solidFill>
                  <a:srgbClr val="F7F4E5"/>
                </a:solidFill>
                <a:latin typeface="배달의민족 한나" pitchFamily="2" charset="-127"/>
                <a:ea typeface="배달의민족 한나" pitchFamily="2" charset="-127"/>
              </a:rPr>
              <a:t>분석 </a:t>
            </a:r>
            <a:r>
              <a:rPr lang="en-US" altLang="ko-KR" sz="3600" spc="300" dirty="0" smtClean="0">
                <a:solidFill>
                  <a:srgbClr val="F7F4E5"/>
                </a:solidFill>
                <a:latin typeface="배달의민족 한나" pitchFamily="2" charset="-127"/>
                <a:ea typeface="배달의민족 한나" pitchFamily="2" charset="-127"/>
              </a:rPr>
              <a:t>-</a:t>
            </a:r>
            <a:r>
              <a:rPr lang="ko-KR" altLang="en-US" sz="3600" spc="300" dirty="0" smtClean="0">
                <a:solidFill>
                  <a:srgbClr val="F7F4E5"/>
                </a:solidFill>
                <a:latin typeface="배달의민족 한나" pitchFamily="2" charset="-127"/>
                <a:ea typeface="배달의민족 한나" pitchFamily="2" charset="-127"/>
              </a:rPr>
              <a:t> 벤치마킹</a:t>
            </a:r>
            <a:endParaRPr lang="ko-KR" altLang="en-US" sz="3600" spc="300" dirty="0">
              <a:solidFill>
                <a:srgbClr val="F7F4E5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3861048"/>
            <a:ext cx="3240360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3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빠진 기능</a:t>
            </a:r>
            <a:endParaRPr lang="ko-KR" altLang="en-US" sz="3600" spc="300" dirty="0">
              <a:solidFill>
                <a:schemeClr val="accent2">
                  <a:lumMod val="40000"/>
                  <a:lumOff val="60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612576" y="4777988"/>
            <a:ext cx="5616624" cy="52322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3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메시지함</a:t>
            </a:r>
            <a:r>
              <a:rPr lang="en-US" altLang="ko-KR" sz="2800" spc="3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ko-KR" altLang="en-US" sz="2800" spc="3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쿠폰함</a:t>
            </a:r>
            <a:r>
              <a:rPr lang="ko-KR" altLang="en-US" sz="2800" spc="3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ko-KR" altLang="en-US" sz="2800" spc="3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공략집</a:t>
            </a:r>
            <a:endParaRPr lang="ko-KR" altLang="en-US" sz="2800" spc="300" dirty="0">
              <a:solidFill>
                <a:schemeClr val="accent2">
                  <a:lumMod val="40000"/>
                  <a:lumOff val="60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1920" y="3763198"/>
            <a:ext cx="5616624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300" dirty="0" smtClean="0">
                <a:solidFill>
                  <a:schemeClr val="accent5">
                    <a:lumMod val="7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추가된 기능</a:t>
            </a:r>
            <a:endParaRPr lang="en-US" altLang="ko-KR" sz="3600" spc="300" dirty="0" smtClean="0">
              <a:solidFill>
                <a:schemeClr val="accent5">
                  <a:lumMod val="7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9841" y="2132856"/>
            <a:ext cx="5616624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300" dirty="0" smtClean="0">
                <a:solidFill>
                  <a:schemeClr val="accent5">
                    <a:lumMod val="7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기존서비스와의 차</a:t>
            </a:r>
            <a:r>
              <a:rPr lang="ko-KR" altLang="en-US" sz="3600" spc="300" dirty="0">
                <a:solidFill>
                  <a:schemeClr val="accent5">
                    <a:lumMod val="7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이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075293" y="4705980"/>
            <a:ext cx="3039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spc="300" dirty="0">
                <a:solidFill>
                  <a:schemeClr val="accent5">
                    <a:lumMod val="7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이달의 </a:t>
            </a:r>
            <a:r>
              <a:rPr lang="en-US" altLang="ko-KR" sz="2800" spc="300" dirty="0">
                <a:solidFill>
                  <a:schemeClr val="accent5">
                    <a:lumMod val="7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Top10</a:t>
            </a:r>
            <a:r>
              <a:rPr lang="ko-KR" altLang="en-US" sz="2800" spc="300" dirty="0">
                <a:solidFill>
                  <a:schemeClr val="accent5">
                    <a:lumMod val="7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업소</a:t>
            </a:r>
          </a:p>
        </p:txBody>
      </p:sp>
    </p:spTree>
    <p:extLst>
      <p:ext uri="{BB962C8B-B14F-4D97-AF65-F5344CB8AC3E}">
        <p14:creationId xmlns:p14="http://schemas.microsoft.com/office/powerpoint/2010/main" val="149692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23447"/>
            <a:ext cx="9144000" cy="6858000"/>
          </a:xfrm>
          <a:prstGeom prst="rect">
            <a:avLst/>
          </a:prstGeom>
          <a:solidFill>
            <a:srgbClr val="F7F4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63300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2483768" y="1814300"/>
            <a:ext cx="3877526" cy="3479831"/>
            <a:chOff x="2948102" y="2253425"/>
            <a:chExt cx="2808312" cy="2520280"/>
          </a:xfrm>
          <a:solidFill>
            <a:schemeClr val="accent6">
              <a:lumMod val="60000"/>
              <a:lumOff val="40000"/>
            </a:schemeClr>
          </a:solidFill>
        </p:grpSpPr>
        <p:grpSp>
          <p:nvGrpSpPr>
            <p:cNvPr id="13" name="그룹 12"/>
            <p:cNvGrpSpPr/>
            <p:nvPr/>
          </p:nvGrpSpPr>
          <p:grpSpPr>
            <a:xfrm>
              <a:off x="3668182" y="2893218"/>
              <a:ext cx="1440160" cy="1880487"/>
              <a:chOff x="3851920" y="3420721"/>
              <a:chExt cx="1440160" cy="1880487"/>
            </a:xfrm>
            <a:grpFill/>
          </p:grpSpPr>
          <p:sp>
            <p:nvSpPr>
              <p:cNvPr id="14" name="타원 13"/>
              <p:cNvSpPr/>
              <p:nvPr/>
            </p:nvSpPr>
            <p:spPr>
              <a:xfrm>
                <a:off x="3851920" y="3420721"/>
                <a:ext cx="1440160" cy="144016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4247964" y="4560895"/>
                <a:ext cx="648072" cy="4457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4247964" y="5085184"/>
                <a:ext cx="648072" cy="1114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4427984" y="5085184"/>
                <a:ext cx="288032" cy="2160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8" name="모서리가 둥근 직사각형 17"/>
            <p:cNvSpPr/>
            <p:nvPr/>
          </p:nvSpPr>
          <p:spPr>
            <a:xfrm>
              <a:off x="2948102" y="3333545"/>
              <a:ext cx="432048" cy="7200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2700000">
              <a:off x="3311711" y="2683664"/>
              <a:ext cx="432048" cy="7200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 rot="5400000">
              <a:off x="4145224" y="2433445"/>
              <a:ext cx="432048" cy="7200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5324366" y="3333545"/>
              <a:ext cx="432048" cy="7200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 rot="8100000">
              <a:off x="4930131" y="2611656"/>
              <a:ext cx="432048" cy="7200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491880" y="3284984"/>
            <a:ext cx="1939381" cy="76944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300" dirty="0">
                <a:solidFill>
                  <a:schemeClr val="accent5">
                    <a:lumMod val="7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2</a:t>
            </a:r>
            <a:r>
              <a:rPr lang="en-US" altLang="ko-KR" sz="4400" spc="300" dirty="0" smtClean="0">
                <a:solidFill>
                  <a:schemeClr val="accent5">
                    <a:lumMod val="7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r>
              <a:rPr lang="ko-KR" altLang="en-US" sz="4400" spc="300" dirty="0" smtClean="0">
                <a:solidFill>
                  <a:schemeClr val="accent5">
                    <a:lumMod val="7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설</a:t>
            </a:r>
            <a:r>
              <a:rPr lang="ko-KR" altLang="en-US" sz="4400" spc="300" dirty="0">
                <a:solidFill>
                  <a:schemeClr val="accent5">
                    <a:lumMod val="7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계</a:t>
            </a:r>
          </a:p>
        </p:txBody>
      </p:sp>
    </p:spTree>
    <p:extLst>
      <p:ext uri="{BB962C8B-B14F-4D97-AF65-F5344CB8AC3E}">
        <p14:creationId xmlns:p14="http://schemas.microsoft.com/office/powerpoint/2010/main" val="331588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101</Words>
  <Application>Microsoft Office PowerPoint</Application>
  <PresentationFormat>화면 슬라이드 쇼(4:3)</PresentationFormat>
  <Paragraphs>34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굴림</vt:lpstr>
      <vt:lpstr>Arial</vt:lpstr>
      <vt:lpstr>맑은 고딕</vt:lpstr>
      <vt:lpstr>배달의민족 한나</vt:lpstr>
      <vt:lpstr>Adobe 고딕 Std 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Jo</cp:lastModifiedBy>
  <cp:revision>29</cp:revision>
  <dcterms:created xsi:type="dcterms:W3CDTF">2014-05-12T07:03:55Z</dcterms:created>
  <dcterms:modified xsi:type="dcterms:W3CDTF">2017-02-10T00:31:13Z</dcterms:modified>
</cp:coreProperties>
</file>