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15"/>
  </p:handoutMasterIdLst>
  <p:sldIdLst>
    <p:sldId id="256" r:id="rId2"/>
    <p:sldId id="258" r:id="rId3"/>
    <p:sldId id="260" r:id="rId4"/>
    <p:sldId id="263" r:id="rId5"/>
    <p:sldId id="262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61" r:id="rId1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a옛날목욕탕B" panose="02020600000000000000" pitchFamily="18" charset="-127"/>
      <p:regular r:id="rId18"/>
    </p:embeddedFont>
    <p:embeddedFont>
      <p:font typeface="a옛날목욕탕L" panose="02020600000000000000" pitchFamily="18" charset="-127"/>
      <p:regular r:id="rId19"/>
    </p:embeddedFont>
    <p:embeddedFont>
      <p:font typeface="나눔바른고딕" panose="020B0603020101020101" pitchFamily="50" charset="-127"/>
      <p:regular r:id="rId20"/>
      <p:bold r:id="rId21"/>
    </p:embeddedFont>
    <p:embeddedFont>
      <p:font typeface="배달의민족 한나" panose="02000503000000020003" pitchFamily="2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9E3"/>
    <a:srgbClr val="95D3DF"/>
    <a:srgbClr val="B3D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6" autoAdjust="0"/>
    <p:restoredTop sz="94660"/>
  </p:normalViewPr>
  <p:slideViewPr>
    <p:cSldViewPr>
      <p:cViewPr>
        <p:scale>
          <a:sx n="90" d="100"/>
          <a:sy n="90" d="100"/>
        </p:scale>
        <p:origin x="-2244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ACFF7-D7B0-454E-8AD3-7F6C88D9854F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57C4C-1EB0-4725-A9B3-7A96A791D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91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2017-02-21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2017-02-21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2017-02-21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2017-02-21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2017-02-21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2017-02-21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7DBD5-C8F2-471F-8D0D-D2CF04D8DD55}" type="datetimeFigureOut">
              <a:rPr lang="ko-KR" altLang="en-US" smtClean="0"/>
              <a:pPr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png"/><Relationship Id="rId7" Type="http://schemas.openxmlformats.org/officeDocument/2006/relationships/image" Target="../media/image19.gif"/><Relationship Id="rId12" Type="http://schemas.openxmlformats.org/officeDocument/2006/relationships/image" Target="../media/image24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gif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288" y="-31860"/>
            <a:ext cx="9144000" cy="6889860"/>
          </a:xfrm>
          <a:prstGeom prst="rect">
            <a:avLst/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203848" y="1340768"/>
            <a:ext cx="619388" cy="697983"/>
            <a:chOff x="3880604" y="1890382"/>
            <a:chExt cx="930493" cy="1048565"/>
          </a:xfrm>
        </p:grpSpPr>
        <p:grpSp>
          <p:nvGrpSpPr>
            <p:cNvPr id="12" name="그룹 11"/>
            <p:cNvGrpSpPr/>
            <p:nvPr/>
          </p:nvGrpSpPr>
          <p:grpSpPr>
            <a:xfrm>
              <a:off x="3945102" y="1890382"/>
              <a:ext cx="865995" cy="654163"/>
              <a:chOff x="3945102" y="1890382"/>
              <a:chExt cx="865995" cy="654163"/>
            </a:xfrm>
          </p:grpSpPr>
          <p:sp>
            <p:nvSpPr>
              <p:cNvPr id="10" name="눈물 방울 9"/>
              <p:cNvSpPr/>
              <p:nvPr/>
            </p:nvSpPr>
            <p:spPr>
              <a:xfrm rot="11437092">
                <a:off x="4307041" y="2040489"/>
                <a:ext cx="504056" cy="504056"/>
              </a:xfrm>
              <a:prstGeom prst="teardrop">
                <a:avLst/>
              </a:prstGeom>
              <a:solidFill>
                <a:srgbClr val="FDD9E3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눈물 방울 10"/>
              <p:cNvSpPr/>
              <p:nvPr/>
            </p:nvSpPr>
            <p:spPr>
              <a:xfrm rot="7474801">
                <a:off x="3945102" y="1890382"/>
                <a:ext cx="504056" cy="504056"/>
              </a:xfrm>
              <a:prstGeom prst="teardrop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 rot="10510131">
              <a:off x="3880604" y="2379095"/>
              <a:ext cx="741145" cy="559852"/>
              <a:chOff x="3945102" y="1890382"/>
              <a:chExt cx="865995" cy="654163"/>
            </a:xfrm>
          </p:grpSpPr>
          <p:sp>
            <p:nvSpPr>
              <p:cNvPr id="14" name="눈물 방울 13"/>
              <p:cNvSpPr/>
              <p:nvPr/>
            </p:nvSpPr>
            <p:spPr>
              <a:xfrm rot="11437092">
                <a:off x="4307041" y="2040489"/>
                <a:ext cx="504056" cy="504056"/>
              </a:xfrm>
              <a:prstGeom prst="teardrop">
                <a:avLst/>
              </a:prstGeom>
              <a:solidFill>
                <a:srgbClr val="FDD9E3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눈물 방울 14"/>
              <p:cNvSpPr/>
              <p:nvPr/>
            </p:nvSpPr>
            <p:spPr>
              <a:xfrm rot="7474801">
                <a:off x="3945102" y="1890382"/>
                <a:ext cx="504056" cy="504056"/>
              </a:xfrm>
              <a:prstGeom prst="teardrop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18" name="직선 연결선 17"/>
          <p:cNvCxnSpPr/>
          <p:nvPr/>
        </p:nvCxnSpPr>
        <p:spPr>
          <a:xfrm>
            <a:off x="539552" y="3284984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3528" y="1852369"/>
            <a:ext cx="4277047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88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야하자</a:t>
            </a:r>
            <a:endParaRPr lang="en-US" altLang="ko-KR" sz="88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  <a:p>
            <a:endParaRPr lang="en-US" altLang="ko-KR" sz="4400" dirty="0" smtClean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  <a:p>
            <a:endParaRPr lang="ko-KR" altLang="en-US" sz="44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44" y="3296017"/>
            <a:ext cx="4277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대한민국  </a:t>
            </a:r>
            <a:r>
              <a:rPr lang="en-US" altLang="ko-KR" sz="16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NO.1  </a:t>
            </a:r>
            <a:r>
              <a:rPr lang="ko-KR" altLang="en-US" sz="16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숙박예약  서비스</a:t>
            </a:r>
            <a:endParaRPr lang="en-US" altLang="ko-KR" sz="16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pic>
        <p:nvPicPr>
          <p:cNvPr id="17" name="Picture 2" descr="C:\Users\Jo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096" y="5896224"/>
            <a:ext cx="197142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33265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Admin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15" name="눈물 방울 14"/>
          <p:cNvSpPr/>
          <p:nvPr/>
        </p:nvSpPr>
        <p:spPr>
          <a:xfrm rot="5400000">
            <a:off x="1763688" y="662797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67744" y="1268760"/>
            <a:ext cx="1512168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47764" y="1340768"/>
            <a:ext cx="147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회원가입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67744" y="2060848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555776" y="2132856"/>
            <a:ext cx="104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로그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인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23928" y="1268760"/>
            <a:ext cx="1512168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319972" y="1340768"/>
            <a:ext cx="104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검색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580112" y="1268760"/>
            <a:ext cx="1512168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60132" y="1340768"/>
            <a:ext cx="1764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마이페이지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923928" y="2060848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175956" y="2132856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조건검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색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23928" y="2852936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175956" y="2924944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객실정보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923928" y="6021288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319972" y="6125234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예약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23928" y="3645024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067944" y="376319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요금 및 시간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923928" y="4437112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283968" y="4541058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리뷰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923928" y="5229200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211960" y="5333146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방사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진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1560" y="1268760"/>
            <a:ext cx="1512168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007604" y="1340768"/>
            <a:ext cx="147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메인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11560" y="2060848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827584" y="214824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지역별업소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11560" y="2852936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27584" y="29876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이달의업소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616116" y="4437112"/>
            <a:ext cx="1512168" cy="5760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868144" y="4530606"/>
            <a:ext cx="1547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회원승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인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616116" y="2060848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868144" y="2132856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예약내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역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616116" y="2852935"/>
            <a:ext cx="1512168" cy="5760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102170" y="2924943"/>
            <a:ext cx="52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찜</a:t>
            </a:r>
            <a:endParaRPr lang="ko-KR" altLang="en-US" sz="2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616116" y="3645024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904148" y="3748970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포인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236296" y="1268760"/>
            <a:ext cx="1512168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416316" y="1340768"/>
            <a:ext cx="1764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고객센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터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236296" y="2060848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488324" y="2132856"/>
            <a:ext cx="1764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공지사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항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236296" y="2852936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7488324" y="2924944"/>
            <a:ext cx="1764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1:1</a:t>
            </a:r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문의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236296" y="3645024"/>
            <a:ext cx="1512168" cy="5760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7524328" y="3748970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공지등록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66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332656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Environment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15" name="눈물 방울 14"/>
          <p:cNvSpPr/>
          <p:nvPr/>
        </p:nvSpPr>
        <p:spPr>
          <a:xfrm rot="5400000">
            <a:off x="3275855" y="620689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1052736"/>
            <a:ext cx="9144000" cy="5805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024927"/>
            <a:ext cx="1929198" cy="1338838"/>
          </a:xfrm>
          <a:prstGeom prst="rect">
            <a:avLst/>
          </a:prstGeom>
        </p:spPr>
      </p:pic>
      <p:sp>
        <p:nvSpPr>
          <p:cNvPr id="64" name="타원 63"/>
          <p:cNvSpPr/>
          <p:nvPr/>
        </p:nvSpPr>
        <p:spPr>
          <a:xfrm>
            <a:off x="1719445" y="1988840"/>
            <a:ext cx="6120680" cy="3924273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034" y="3912401"/>
            <a:ext cx="1228821" cy="589834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181" y="1196752"/>
            <a:ext cx="1684931" cy="1442722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728" y="2906968"/>
            <a:ext cx="1760968" cy="1794833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45" y="3163559"/>
            <a:ext cx="1642535" cy="985521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47836"/>
            <a:ext cx="865140" cy="865140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56" y="2814282"/>
            <a:ext cx="1161290" cy="963871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234" y="5396231"/>
            <a:ext cx="2113618" cy="1033763"/>
          </a:xfrm>
          <a:prstGeom prst="rect">
            <a:avLst/>
          </a:prstGeom>
        </p:spPr>
      </p:pic>
      <p:sp>
        <p:nvSpPr>
          <p:cNvPr id="73" name="모서리가 둥근 직사각형 72"/>
          <p:cNvSpPr/>
          <p:nvPr/>
        </p:nvSpPr>
        <p:spPr>
          <a:xfrm>
            <a:off x="4103440" y="6429994"/>
            <a:ext cx="1584176" cy="38338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SERVER</a:t>
            </a:r>
            <a:endParaRPr lang="ko-KR" altLang="en-US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911752" y="4701802"/>
            <a:ext cx="1584176" cy="38338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SERVER</a:t>
            </a:r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3844234" y="2708920"/>
            <a:ext cx="1778016" cy="38338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SCM</a:t>
            </a:r>
            <a:endParaRPr lang="ko-KR" altLang="en-US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600487" y="5372696"/>
            <a:ext cx="1918777" cy="5765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DEVELOPMENT TOOL</a:t>
            </a:r>
            <a:endParaRPr lang="ko-KR" altLang="en-US" dirty="0"/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132856"/>
            <a:ext cx="1053817" cy="1053817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44" y="4293096"/>
            <a:ext cx="802500" cy="802500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6" y="3296218"/>
            <a:ext cx="729290" cy="106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1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33265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Schedule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15" name="눈물 방울 14"/>
          <p:cNvSpPr/>
          <p:nvPr/>
        </p:nvSpPr>
        <p:spPr>
          <a:xfrm rot="5400000">
            <a:off x="2483767" y="662797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14220"/>
              </p:ext>
            </p:extLst>
          </p:nvPr>
        </p:nvGraphicFramePr>
        <p:xfrm>
          <a:off x="971600" y="1850421"/>
          <a:ext cx="7224462" cy="381082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2066"/>
                <a:gridCol w="1032066"/>
                <a:gridCol w="1032066"/>
                <a:gridCol w="1032066"/>
                <a:gridCol w="1032066"/>
                <a:gridCol w="1032066"/>
                <a:gridCol w="1032066"/>
              </a:tblGrid>
              <a:tr h="375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2/9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2/10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2/11</a:t>
                      </a:r>
                      <a:endParaRPr lang="ko-KR" altLang="en-US" dirty="0"/>
                    </a:p>
                  </a:txBody>
                  <a:tcPr/>
                </a:tc>
              </a:tr>
              <a:tr h="77071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주제선정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50" dirty="0" smtClean="0"/>
                        <a:t>시스템설계</a:t>
                      </a:r>
                      <a:endParaRPr lang="en-US" altLang="ko-KR" sz="1400" spc="-150" dirty="0" smtClean="0"/>
                    </a:p>
                    <a:p>
                      <a:pPr algn="ctr" latinLnBrk="1"/>
                      <a:r>
                        <a:rPr lang="ko-KR" altLang="en-US" sz="1400" spc="-150" dirty="0" smtClean="0"/>
                        <a:t> 및 </a:t>
                      </a:r>
                      <a:endParaRPr lang="en-US" altLang="ko-KR" sz="1400" spc="-150" dirty="0" smtClean="0"/>
                    </a:p>
                    <a:p>
                      <a:pPr algn="ctr" latinLnBrk="1"/>
                      <a:r>
                        <a:rPr lang="ko-KR" altLang="en-US" sz="1400" spc="-150" dirty="0" smtClean="0"/>
                        <a:t>분석</a:t>
                      </a:r>
                      <a:endParaRPr lang="ko-KR" altLang="en-US" sz="1400" spc="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화면구성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DB</a:t>
                      </a:r>
                      <a:r>
                        <a:rPr lang="ko-KR" altLang="en-US" sz="1600" dirty="0" smtClean="0"/>
                        <a:t>설계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Query</a:t>
                      </a:r>
                    </a:p>
                    <a:p>
                      <a:pPr algn="ctr" latinLnBrk="1"/>
                      <a:r>
                        <a:rPr lang="ko-KR" altLang="en-US" sz="1600" dirty="0" smtClean="0"/>
                        <a:t>작성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375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2/12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2/18</a:t>
                      </a:r>
                      <a:endParaRPr lang="ko-KR" altLang="en-US" dirty="0"/>
                    </a:p>
                  </a:txBody>
                  <a:tcPr/>
                </a:tc>
              </a:tr>
              <a:tr h="77071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코딩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381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2/19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770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코딩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디버깅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400" spc="-150" dirty="0" smtClean="0"/>
                        <a:t>디자인보충</a:t>
                      </a:r>
                      <a:endParaRPr lang="ko-KR" altLang="en-US" sz="1400" spc="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디버깅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발표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5"/>
          <p:cNvGrpSpPr/>
          <p:nvPr/>
        </p:nvGrpSpPr>
        <p:grpSpPr>
          <a:xfrm>
            <a:off x="3203848" y="2659009"/>
            <a:ext cx="619388" cy="697983"/>
            <a:chOff x="3880604" y="1890382"/>
            <a:chExt cx="930493" cy="1048565"/>
          </a:xfrm>
        </p:grpSpPr>
        <p:grpSp>
          <p:nvGrpSpPr>
            <p:cNvPr id="3" name="그룹 11"/>
            <p:cNvGrpSpPr/>
            <p:nvPr/>
          </p:nvGrpSpPr>
          <p:grpSpPr>
            <a:xfrm>
              <a:off x="3945102" y="1890382"/>
              <a:ext cx="865995" cy="654163"/>
              <a:chOff x="3945102" y="1890382"/>
              <a:chExt cx="865995" cy="654163"/>
            </a:xfrm>
          </p:grpSpPr>
          <p:sp>
            <p:nvSpPr>
              <p:cNvPr id="10" name="눈물 방울 9"/>
              <p:cNvSpPr/>
              <p:nvPr/>
            </p:nvSpPr>
            <p:spPr>
              <a:xfrm rot="11437092">
                <a:off x="4307041" y="2040489"/>
                <a:ext cx="504056" cy="504056"/>
              </a:xfrm>
              <a:prstGeom prst="teardrop">
                <a:avLst/>
              </a:prstGeom>
              <a:solidFill>
                <a:srgbClr val="FDD9E3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눈물 방울 10"/>
              <p:cNvSpPr/>
              <p:nvPr/>
            </p:nvSpPr>
            <p:spPr>
              <a:xfrm rot="7474801">
                <a:off x="3945102" y="1890382"/>
                <a:ext cx="504056" cy="504056"/>
              </a:xfrm>
              <a:prstGeom prst="teardrop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" name="그룹 12"/>
            <p:cNvGrpSpPr/>
            <p:nvPr/>
          </p:nvGrpSpPr>
          <p:grpSpPr>
            <a:xfrm rot="10510131">
              <a:off x="3880604" y="2379095"/>
              <a:ext cx="741145" cy="559852"/>
              <a:chOff x="3945102" y="1890382"/>
              <a:chExt cx="865995" cy="654163"/>
            </a:xfrm>
          </p:grpSpPr>
          <p:sp>
            <p:nvSpPr>
              <p:cNvPr id="14" name="눈물 방울 13"/>
              <p:cNvSpPr/>
              <p:nvPr/>
            </p:nvSpPr>
            <p:spPr>
              <a:xfrm rot="11437092">
                <a:off x="4307041" y="2040489"/>
                <a:ext cx="504056" cy="504056"/>
              </a:xfrm>
              <a:prstGeom prst="teardrop">
                <a:avLst/>
              </a:prstGeom>
              <a:solidFill>
                <a:srgbClr val="FDD9E3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눈물 방울 14"/>
              <p:cNvSpPr/>
              <p:nvPr/>
            </p:nvSpPr>
            <p:spPr>
              <a:xfrm rot="7474801">
                <a:off x="3945102" y="1890382"/>
                <a:ext cx="504056" cy="504056"/>
              </a:xfrm>
              <a:prstGeom prst="teardrop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18" name="직선 연결선 17"/>
          <p:cNvCxnSpPr/>
          <p:nvPr/>
        </p:nvCxnSpPr>
        <p:spPr>
          <a:xfrm>
            <a:off x="539552" y="3284984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1451" y="3368025"/>
            <a:ext cx="4277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by HONGYANG&amp;HONG3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0026" y="2491999"/>
            <a:ext cx="4277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감사합니다</a:t>
            </a:r>
            <a:r>
              <a:rPr lang="en-US" altLang="ko-KR" sz="44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pic>
        <p:nvPicPr>
          <p:cNvPr id="16" name="Picture 2" descr="C:\Users\Jo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213" y="5877272"/>
            <a:ext cx="2038791" cy="89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544" y="3276273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서비스 소개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79304" y="249289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분 석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1552" y="3204265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설 계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20272" y="2966751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구 현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4" name="눈물 방울 33"/>
          <p:cNvSpPr/>
          <p:nvPr/>
        </p:nvSpPr>
        <p:spPr>
          <a:xfrm rot="5400000">
            <a:off x="683567" y="2852936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눈물 방울 34"/>
          <p:cNvSpPr/>
          <p:nvPr/>
        </p:nvSpPr>
        <p:spPr>
          <a:xfrm rot="5400000">
            <a:off x="2951312" y="2141568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눈물 방울 35"/>
          <p:cNvSpPr/>
          <p:nvPr/>
        </p:nvSpPr>
        <p:spPr>
          <a:xfrm rot="5400000">
            <a:off x="3383360" y="2060849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눈물 방울 36"/>
          <p:cNvSpPr/>
          <p:nvPr/>
        </p:nvSpPr>
        <p:spPr>
          <a:xfrm rot="3619622">
            <a:off x="5255567" y="2852938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눈물 방울 37"/>
          <p:cNvSpPr/>
          <p:nvPr/>
        </p:nvSpPr>
        <p:spPr>
          <a:xfrm rot="5400000">
            <a:off x="5687615" y="2852939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눈물 방울 39"/>
          <p:cNvSpPr/>
          <p:nvPr/>
        </p:nvSpPr>
        <p:spPr>
          <a:xfrm rot="5400000">
            <a:off x="7055767" y="2615425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눈물 방울 40"/>
          <p:cNvSpPr/>
          <p:nvPr/>
        </p:nvSpPr>
        <p:spPr>
          <a:xfrm rot="5400000">
            <a:off x="7487815" y="2615426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눈물 방울 42"/>
          <p:cNvSpPr/>
          <p:nvPr/>
        </p:nvSpPr>
        <p:spPr>
          <a:xfrm rot="5400000">
            <a:off x="5255567" y="2420889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눈물 방울 43"/>
          <p:cNvSpPr/>
          <p:nvPr/>
        </p:nvSpPr>
        <p:spPr>
          <a:xfrm rot="5400000">
            <a:off x="7055767" y="2183374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눈물 방울 44"/>
          <p:cNvSpPr/>
          <p:nvPr/>
        </p:nvSpPr>
        <p:spPr>
          <a:xfrm rot="17907727">
            <a:off x="7575555" y="2184083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5536" y="33265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95D3DF"/>
                </a:solidFill>
                <a:latin typeface="a옛날목욕탕B" pitchFamily="18" charset="-127"/>
                <a:ea typeface="a옛날목욕탕B" pitchFamily="18" charset="-127"/>
              </a:rPr>
              <a:t>Index.</a:t>
            </a:r>
            <a:endParaRPr lang="ko-KR" altLang="en-US" sz="3200" dirty="0">
              <a:solidFill>
                <a:srgbClr val="95D3DF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cxnSp>
        <p:nvCxnSpPr>
          <p:cNvPr id="51" name="직선 연결선 50"/>
          <p:cNvCxnSpPr>
            <a:endCxn id="52" idx="2"/>
          </p:cNvCxnSpPr>
          <p:nvPr/>
        </p:nvCxnSpPr>
        <p:spPr>
          <a:xfrm flipV="1">
            <a:off x="1547664" y="3392996"/>
            <a:ext cx="1944216" cy="828092"/>
          </a:xfrm>
          <a:prstGeom prst="line">
            <a:avLst/>
          </a:prstGeom>
          <a:ln>
            <a:solidFill>
              <a:srgbClr val="95D3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56" idx="2"/>
          </p:cNvCxnSpPr>
          <p:nvPr/>
        </p:nvCxnSpPr>
        <p:spPr>
          <a:xfrm flipH="1" flipV="1">
            <a:off x="3851920" y="3392996"/>
            <a:ext cx="1728192" cy="648072"/>
          </a:xfrm>
          <a:prstGeom prst="line">
            <a:avLst/>
          </a:prstGeom>
          <a:ln>
            <a:solidFill>
              <a:srgbClr val="95D3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8" idx="2"/>
            <a:endCxn id="56" idx="6"/>
          </p:cNvCxnSpPr>
          <p:nvPr/>
        </p:nvCxnSpPr>
        <p:spPr>
          <a:xfrm flipH="1">
            <a:off x="5940152" y="3825044"/>
            <a:ext cx="1728192" cy="216024"/>
          </a:xfrm>
          <a:prstGeom prst="line">
            <a:avLst/>
          </a:prstGeom>
          <a:ln>
            <a:solidFill>
              <a:srgbClr val="95D3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1331640" y="4077072"/>
            <a:ext cx="360040" cy="360040"/>
            <a:chOff x="1331640" y="4077072"/>
            <a:chExt cx="360040" cy="360040"/>
          </a:xfrm>
        </p:grpSpPr>
        <p:sp>
          <p:nvSpPr>
            <p:cNvPr id="49" name="타원 48"/>
            <p:cNvSpPr/>
            <p:nvPr/>
          </p:nvSpPr>
          <p:spPr>
            <a:xfrm>
              <a:off x="1331640" y="4077072"/>
              <a:ext cx="360040" cy="360040"/>
            </a:xfrm>
            <a:prstGeom prst="ellipse">
              <a:avLst/>
            </a:prstGeom>
            <a:solidFill>
              <a:srgbClr val="95D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1403648" y="4149080"/>
              <a:ext cx="216024" cy="216024"/>
            </a:xfrm>
            <a:prstGeom prst="ellipse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491880" y="3212976"/>
            <a:ext cx="360040" cy="360040"/>
            <a:chOff x="3491880" y="3212976"/>
            <a:chExt cx="360040" cy="360040"/>
          </a:xfrm>
        </p:grpSpPr>
        <p:sp>
          <p:nvSpPr>
            <p:cNvPr id="52" name="타원 51"/>
            <p:cNvSpPr/>
            <p:nvPr/>
          </p:nvSpPr>
          <p:spPr>
            <a:xfrm>
              <a:off x="3491880" y="3212976"/>
              <a:ext cx="360040" cy="360040"/>
            </a:xfrm>
            <a:prstGeom prst="ellipse">
              <a:avLst/>
            </a:prstGeom>
            <a:solidFill>
              <a:srgbClr val="95D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3563888" y="3284984"/>
              <a:ext cx="216024" cy="216024"/>
            </a:xfrm>
            <a:prstGeom prst="ellipse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580112" y="3861048"/>
            <a:ext cx="360040" cy="360040"/>
            <a:chOff x="5580112" y="3861048"/>
            <a:chExt cx="360040" cy="360040"/>
          </a:xfrm>
        </p:grpSpPr>
        <p:sp>
          <p:nvSpPr>
            <p:cNvPr id="56" name="타원 55"/>
            <p:cNvSpPr/>
            <p:nvPr/>
          </p:nvSpPr>
          <p:spPr>
            <a:xfrm>
              <a:off x="5580112" y="3861048"/>
              <a:ext cx="360040" cy="360040"/>
            </a:xfrm>
            <a:prstGeom prst="ellipse">
              <a:avLst/>
            </a:prstGeom>
            <a:solidFill>
              <a:srgbClr val="95D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5652120" y="3933056"/>
              <a:ext cx="216024" cy="216024"/>
            </a:xfrm>
            <a:prstGeom prst="ellipse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7668344" y="3645024"/>
            <a:ext cx="360040" cy="360040"/>
            <a:chOff x="7668344" y="3645024"/>
            <a:chExt cx="360040" cy="360040"/>
          </a:xfrm>
        </p:grpSpPr>
        <p:sp>
          <p:nvSpPr>
            <p:cNvPr id="58" name="타원 57"/>
            <p:cNvSpPr/>
            <p:nvPr/>
          </p:nvSpPr>
          <p:spPr>
            <a:xfrm>
              <a:off x="7668344" y="3645024"/>
              <a:ext cx="360040" cy="360040"/>
            </a:xfrm>
            <a:prstGeom prst="ellipse">
              <a:avLst/>
            </a:prstGeom>
            <a:solidFill>
              <a:srgbClr val="95D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7740352" y="3717032"/>
              <a:ext cx="216024" cy="216024"/>
            </a:xfrm>
            <a:prstGeom prst="ellipse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0" name="Picture 2" descr="http://postfiles15.naver.net/20140330_286/ll221ll_13961139015570VB64_JPEG/5.jpg?type=w1"/>
          <p:cNvPicPr>
            <a:picLocks noChangeAspect="1" noChangeArrowheads="1"/>
          </p:cNvPicPr>
          <p:nvPr/>
        </p:nvPicPr>
        <p:blipFill>
          <a:blip r:embed="rId2" cstate="print"/>
          <a:srcRect t="69444" r="735" b="2339"/>
          <a:stretch>
            <a:fillRect/>
          </a:stretch>
        </p:blipFill>
        <p:spPr bwMode="auto">
          <a:xfrm>
            <a:off x="4222593" y="2066800"/>
            <a:ext cx="4932040" cy="1880072"/>
          </a:xfrm>
          <a:prstGeom prst="rect">
            <a:avLst/>
          </a:prstGeom>
          <a:noFill/>
        </p:spPr>
      </p:pic>
      <p:sp>
        <p:nvSpPr>
          <p:cNvPr id="33" name="눈물 방울 32"/>
          <p:cNvSpPr/>
          <p:nvPr/>
        </p:nvSpPr>
        <p:spPr>
          <a:xfrm rot="5400000">
            <a:off x="2606969" y="508571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눈물 방울 9"/>
          <p:cNvSpPr/>
          <p:nvPr/>
        </p:nvSpPr>
        <p:spPr>
          <a:xfrm rot="18000000">
            <a:off x="3007117" y="508572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076056" y="4653136"/>
            <a:ext cx="3600400" cy="18002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04048" y="4725144"/>
            <a:ext cx="37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호텔주인의 </a:t>
            </a:r>
            <a:r>
              <a:rPr lang="ko-KR" altLang="en-US" sz="2800" dirty="0" smtClean="0">
                <a:solidFill>
                  <a:srgbClr val="FDD9E3"/>
                </a:solidFill>
                <a:latin typeface="a옛날목욕탕L" pitchFamily="18" charset="-127"/>
                <a:ea typeface="a옛날목욕탕L" pitchFamily="18" charset="-127"/>
              </a:rPr>
              <a:t>빈방걱정</a:t>
            </a:r>
            <a:endParaRPr lang="en-US" altLang="ko-KR" sz="2800" dirty="0" smtClean="0">
              <a:solidFill>
                <a:srgbClr val="FDD9E3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커플들의 </a:t>
            </a:r>
            <a:r>
              <a:rPr lang="ko-KR" altLang="en-US" sz="2800" dirty="0" smtClean="0">
                <a:solidFill>
                  <a:srgbClr val="B3DFE8"/>
                </a:solidFill>
                <a:latin typeface="a옛날목욕탕L" pitchFamily="18" charset="-127"/>
                <a:ea typeface="a옛날목욕탕L" pitchFamily="18" charset="-127"/>
              </a:rPr>
              <a:t>모텔선택장애</a:t>
            </a:r>
            <a:endParaRPr lang="ko-KR" altLang="en-US" sz="2800" dirty="0">
              <a:solidFill>
                <a:srgbClr val="B3DFE8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148064" y="5805264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25987" y="5981218"/>
            <a:ext cx="356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 모든 고민을 한방에 </a:t>
            </a:r>
            <a:r>
              <a:rPr lang="ko-KR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해결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!</a:t>
            </a:r>
            <a:endParaRPr lang="ko-KR" altLang="en-US" sz="20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7" name="Picture 7" descr="http://postfiles3.naver.net/20140330_130/ll221ll_1396113901699oXfLt_JPEG/6.jpg?type=w1"/>
          <p:cNvPicPr>
            <a:picLocks noChangeAspect="1" noChangeArrowheads="1"/>
          </p:cNvPicPr>
          <p:nvPr/>
        </p:nvPicPr>
        <p:blipFill>
          <a:blip r:embed="rId3" cstate="print"/>
          <a:srcRect t="56962" b="9565"/>
          <a:stretch>
            <a:fillRect/>
          </a:stretch>
        </p:blipFill>
        <p:spPr bwMode="auto">
          <a:xfrm>
            <a:off x="1" y="2060848"/>
            <a:ext cx="4427984" cy="1879200"/>
          </a:xfrm>
          <a:prstGeom prst="rect">
            <a:avLst/>
          </a:prstGeom>
          <a:noFill/>
        </p:spPr>
      </p:pic>
      <p:cxnSp>
        <p:nvCxnSpPr>
          <p:cNvPr id="19" name="직선 연결선 18"/>
          <p:cNvCxnSpPr/>
          <p:nvPr/>
        </p:nvCxnSpPr>
        <p:spPr>
          <a:xfrm>
            <a:off x="0" y="206084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3933056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 descr="C:\Users\Jo\Desktop\wor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3" y="2066800"/>
            <a:ext cx="4408712" cy="235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Jo\Desktop\coupl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1581173"/>
            <a:ext cx="4716015" cy="235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374721" y="188640"/>
            <a:ext cx="2541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요구사항 분석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눈물 방울 32"/>
          <p:cNvSpPr/>
          <p:nvPr/>
        </p:nvSpPr>
        <p:spPr>
          <a:xfrm rot="5400000">
            <a:off x="2267744" y="508571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눈물 방울 9"/>
          <p:cNvSpPr/>
          <p:nvPr/>
        </p:nvSpPr>
        <p:spPr>
          <a:xfrm rot="18000000">
            <a:off x="2667892" y="508572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눈물 방울 14"/>
          <p:cNvSpPr/>
          <p:nvPr/>
        </p:nvSpPr>
        <p:spPr>
          <a:xfrm rot="5400000">
            <a:off x="3036787" y="561286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67544" y="260648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유사서비스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pic>
        <p:nvPicPr>
          <p:cNvPr id="27" name="Picture 6" descr="C:\Users\Jo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99961"/>
            <a:ext cx="381642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Jo\Desktop\unnam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18711"/>
            <a:ext cx="3888432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4572000" y="3789040"/>
            <a:ext cx="3888432" cy="2387185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644008" y="558924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여기</a:t>
            </a:r>
            <a:r>
              <a:rPr lang="en-US" altLang="ko-KR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어때</a:t>
            </a:r>
            <a:endParaRPr lang="en-US" altLang="ko-KR" sz="2800" dirty="0" smtClean="0">
              <a:solidFill>
                <a:schemeClr val="accent3">
                  <a:lumMod val="40000"/>
                  <a:lumOff val="6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80312" y="3799961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rgbClr val="FDD9E3"/>
                </a:solidFill>
                <a:latin typeface="a옛날목욕탕L" pitchFamily="18" charset="-127"/>
                <a:ea typeface="a옛날목욕탕L" pitchFamily="18" charset="-127"/>
              </a:rPr>
              <a:t>야놀자</a:t>
            </a:r>
            <a:endParaRPr lang="ko-KR" altLang="en-US" sz="2800" dirty="0">
              <a:solidFill>
                <a:srgbClr val="FDD9E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5576" y="1340768"/>
            <a:ext cx="26642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벤치마킹 </a:t>
            </a:r>
            <a:endParaRPr lang="en-US" altLang="ko-KR" sz="4800" dirty="0" smtClean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  <a:p>
            <a:r>
              <a:rPr lang="ko-KR" altLang="en-US" sz="48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서비스</a:t>
            </a:r>
            <a:endParaRPr lang="ko-KR" altLang="en-US" sz="48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9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95536" y="33265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기대효과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3" name="눈물 방울 32"/>
          <p:cNvSpPr/>
          <p:nvPr/>
        </p:nvSpPr>
        <p:spPr>
          <a:xfrm rot="5400000">
            <a:off x="2123728" y="508571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눈물 방울 9"/>
          <p:cNvSpPr/>
          <p:nvPr/>
        </p:nvSpPr>
        <p:spPr>
          <a:xfrm rot="18000000">
            <a:off x="2523876" y="508572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눈물 방울 14"/>
          <p:cNvSpPr/>
          <p:nvPr/>
        </p:nvSpPr>
        <p:spPr>
          <a:xfrm rot="5400000">
            <a:off x="2883916" y="508573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눈물 방울 15"/>
          <p:cNvSpPr/>
          <p:nvPr/>
        </p:nvSpPr>
        <p:spPr>
          <a:xfrm rot="900000">
            <a:off x="3315964" y="508574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644008" y="5157192"/>
            <a:ext cx="1008112" cy="792088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68144" y="4437112"/>
            <a:ext cx="1008112" cy="1512168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164288" y="2996952"/>
            <a:ext cx="1008112" cy="2952328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눈물 방울 22"/>
          <p:cNvSpPr/>
          <p:nvPr/>
        </p:nvSpPr>
        <p:spPr>
          <a:xfrm rot="5400000">
            <a:off x="4932039" y="5013177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눈물 방울 23"/>
          <p:cNvSpPr/>
          <p:nvPr/>
        </p:nvSpPr>
        <p:spPr>
          <a:xfrm rot="17299686">
            <a:off x="6228183" y="4293097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눈물 방울 24"/>
          <p:cNvSpPr/>
          <p:nvPr/>
        </p:nvSpPr>
        <p:spPr>
          <a:xfrm rot="20945266">
            <a:off x="7476979" y="2877595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/>
          <p:cNvCxnSpPr>
            <a:stCxn id="23" idx="5"/>
            <a:endCxn id="24" idx="5"/>
          </p:cNvCxnSpPr>
          <p:nvPr/>
        </p:nvCxnSpPr>
        <p:spPr>
          <a:xfrm flipV="1">
            <a:off x="5177891" y="4501760"/>
            <a:ext cx="1065616" cy="553598"/>
          </a:xfrm>
          <a:prstGeom prst="line">
            <a:avLst/>
          </a:prstGeom>
          <a:ln w="38100">
            <a:solidFill>
              <a:srgbClr val="95D3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444208" y="3068960"/>
            <a:ext cx="1152128" cy="1345686"/>
          </a:xfrm>
          <a:prstGeom prst="line">
            <a:avLst/>
          </a:prstGeom>
          <a:ln w="38100">
            <a:solidFill>
              <a:srgbClr val="95D3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0" y="461306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5%</a:t>
            </a:r>
            <a:endParaRPr lang="ko-KR" altLang="en-US" sz="20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6136" y="3687415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20%</a:t>
            </a:r>
            <a:endParaRPr lang="ko-KR" altLang="en-US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20272" y="2132856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50%</a:t>
            </a:r>
            <a:endParaRPr lang="ko-KR" altLang="en-US" sz="40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0" y="22675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수익률</a:t>
            </a:r>
            <a:endParaRPr lang="ko-KR" altLang="en-US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4644008" y="2276872"/>
            <a:ext cx="360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67544" y="1124744"/>
            <a:ext cx="3600400" cy="18002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67544" y="1196752"/>
            <a:ext cx="37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DD9E3"/>
                </a:solidFill>
                <a:latin typeface="a옛날목욕탕L" pitchFamily="18" charset="-127"/>
                <a:ea typeface="a옛날목욕탕L" pitchFamily="18" charset="-127"/>
              </a:rPr>
              <a:t>업주들은 수익창출♪</a:t>
            </a:r>
            <a:endParaRPr lang="en-US" altLang="ko-KR" sz="2800" dirty="0" smtClean="0">
              <a:solidFill>
                <a:srgbClr val="FDD9E3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800" dirty="0" smtClean="0">
                <a:solidFill>
                  <a:srgbClr val="95D3DF"/>
                </a:solidFill>
                <a:latin typeface="a옛날목욕탕L" pitchFamily="18" charset="-127"/>
                <a:ea typeface="a옛날목욕탕L" pitchFamily="18" charset="-127"/>
              </a:rPr>
              <a:t>	       </a:t>
            </a:r>
            <a:r>
              <a:rPr lang="ko-KR" altLang="en-US" sz="2800" dirty="0" smtClean="0">
                <a:solidFill>
                  <a:srgbClr val="95D3DF"/>
                </a:solidFill>
                <a:latin typeface="a옛날목욕탕L" pitchFamily="18" charset="-127"/>
                <a:ea typeface="a옛날목욕탕L" pitchFamily="18" charset="-127"/>
              </a:rPr>
              <a:t>커플들은</a:t>
            </a:r>
            <a:r>
              <a:rPr lang="ko-KR" altLang="en-US" sz="2800" dirty="0" smtClean="0">
                <a:solidFill>
                  <a:srgbClr val="FDD9E3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endParaRPr lang="ko-KR" altLang="en-US" sz="2800" dirty="0">
              <a:solidFill>
                <a:srgbClr val="FDD9E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539552" y="2276872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1451" y="2348880"/>
            <a:ext cx="356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유휴 공간에 대한 수익창출 및 소비자 입장에서의 정보제공을 편리하게 받을 수 있음</a:t>
            </a:r>
            <a:endParaRPr lang="ko-KR" altLang="en-US" sz="12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27" name="Picture 3" descr="C:\Users\Jo\Desktop\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547" y="1386795"/>
            <a:ext cx="576064" cy="74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95536" y="33265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서비</a:t>
            </a:r>
            <a:r>
              <a:rPr lang="ko-KR" altLang="en-US" sz="3200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스</a:t>
            </a:r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소개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3" name="눈물 방울 32"/>
          <p:cNvSpPr/>
          <p:nvPr/>
        </p:nvSpPr>
        <p:spPr>
          <a:xfrm rot="5400000">
            <a:off x="2227635" y="508571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467544" y="1124744"/>
            <a:ext cx="3600400" cy="216024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67544" y="1538789"/>
            <a:ext cx="37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야하자</a:t>
            </a:r>
            <a:endParaRPr lang="en-US" altLang="ko-KR" sz="28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800" dirty="0" smtClean="0">
                <a:solidFill>
                  <a:srgbClr val="FDD9E3"/>
                </a:solidFill>
                <a:latin typeface="a옛날목욕탕L" pitchFamily="18" charset="-127"/>
                <a:ea typeface="a옛날목욕탕L" pitchFamily="18" charset="-127"/>
              </a:rPr>
              <a:t>No.1 </a:t>
            </a:r>
            <a:r>
              <a:rPr lang="ko-KR" altLang="en-US" sz="2800" dirty="0" smtClean="0">
                <a:solidFill>
                  <a:srgbClr val="FDD9E3"/>
                </a:solidFill>
                <a:latin typeface="a옛날목욕탕L" pitchFamily="18" charset="-127"/>
                <a:ea typeface="a옛날목욕탕L" pitchFamily="18" charset="-127"/>
              </a:rPr>
              <a:t>모텔 예약 서비스</a:t>
            </a:r>
            <a:endParaRPr lang="ko-KR" altLang="en-US" sz="2800" dirty="0">
              <a:solidFill>
                <a:srgbClr val="FDD9E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539552" y="2564904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355976" y="0"/>
            <a:ext cx="4788024" cy="3429000"/>
          </a:xfrm>
          <a:prstGeom prst="rect">
            <a:avLst/>
          </a:prstGeom>
          <a:solidFill>
            <a:srgbClr val="B3D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Jo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530" y="404664"/>
            <a:ext cx="5761038" cy="25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359713" y="3421640"/>
            <a:ext cx="4788024" cy="3429000"/>
          </a:xfrm>
          <a:prstGeom prst="rect">
            <a:avLst/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" descr="C:\Users\Jo\Desktop\로고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860378"/>
            <a:ext cx="5761038" cy="25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33265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권한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15" name="눈물 방울 14"/>
          <p:cNvSpPr/>
          <p:nvPr/>
        </p:nvSpPr>
        <p:spPr>
          <a:xfrm rot="5400000">
            <a:off x="1187623" y="645956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Picture 2" descr="C:\Users\Jo\Downloads\1487603883_male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Jo\Downloads\1487603945_matureman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636912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Jo\Downloads\1487603955_supportma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65312"/>
            <a:ext cx="2339752" cy="233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제목 3"/>
          <p:cNvSpPr txBox="1">
            <a:spLocks/>
          </p:cNvSpPr>
          <p:nvPr/>
        </p:nvSpPr>
        <p:spPr>
          <a:xfrm>
            <a:off x="1115616" y="3933056"/>
            <a:ext cx="1728192" cy="8286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</a:rPr>
              <a:t>GUEST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제목 3"/>
          <p:cNvSpPr txBox="1">
            <a:spLocks/>
          </p:cNvSpPr>
          <p:nvPr/>
        </p:nvSpPr>
        <p:spPr>
          <a:xfrm>
            <a:off x="3923928" y="4760560"/>
            <a:ext cx="1728192" cy="8286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</a:rPr>
              <a:t>HOST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제목 3"/>
          <p:cNvSpPr txBox="1">
            <a:spLocks/>
          </p:cNvSpPr>
          <p:nvPr/>
        </p:nvSpPr>
        <p:spPr>
          <a:xfrm>
            <a:off x="6516216" y="3933056"/>
            <a:ext cx="2033972" cy="8286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</a:rPr>
              <a:t>ADMIN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76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33265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Guest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15" name="눈물 방울 14"/>
          <p:cNvSpPr/>
          <p:nvPr/>
        </p:nvSpPr>
        <p:spPr>
          <a:xfrm rot="5400000">
            <a:off x="1763688" y="662797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67744" y="1268760"/>
            <a:ext cx="1512168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47764" y="1340768"/>
            <a:ext cx="147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회원가입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67744" y="2060848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555776" y="2132856"/>
            <a:ext cx="104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로그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인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23928" y="1268760"/>
            <a:ext cx="1512168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319972" y="1340768"/>
            <a:ext cx="104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검색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580112" y="1268760"/>
            <a:ext cx="1512168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60132" y="1340768"/>
            <a:ext cx="1764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마이페이지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923928" y="2060848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175956" y="2132856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조건검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색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23928" y="2852936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175956" y="2924944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객실정보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923928" y="6021288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319972" y="6125234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예약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23928" y="3645024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067944" y="376319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요금 및 시간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923928" y="4437112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283968" y="4541058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리뷰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923928" y="5229200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211960" y="5333146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방사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진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1560" y="1268760"/>
            <a:ext cx="1512168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007604" y="1340768"/>
            <a:ext cx="147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메인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11560" y="2060848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827584" y="214824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지역별업소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11560" y="2852936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27584" y="29876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이달의업소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616116" y="4437112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832648" y="4581128"/>
            <a:ext cx="154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회원정보수정</a:t>
            </a:r>
            <a:endParaRPr lang="ko-KR" altLang="en-US" sz="16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616116" y="2060848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868144" y="2132856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예약내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역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616116" y="2852935"/>
            <a:ext cx="1512168" cy="5760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102170" y="2924943"/>
            <a:ext cx="52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찜</a:t>
            </a:r>
            <a:endParaRPr lang="ko-KR" altLang="en-US" sz="2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616116" y="3645024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904148" y="3748970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포인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236296" y="1268760"/>
            <a:ext cx="1512168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416316" y="1340768"/>
            <a:ext cx="1764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고객센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터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236296" y="2060848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488324" y="2132856"/>
            <a:ext cx="1764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공지사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항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236296" y="2852936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7488324" y="2924944"/>
            <a:ext cx="1764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1:1</a:t>
            </a:r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문의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78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33265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Host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15" name="눈물 방울 14"/>
          <p:cNvSpPr/>
          <p:nvPr/>
        </p:nvSpPr>
        <p:spPr>
          <a:xfrm rot="5400000">
            <a:off x="1619672" y="662797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67744" y="1268760"/>
            <a:ext cx="1512168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47764" y="1340768"/>
            <a:ext cx="147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회원가입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67744" y="2060848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555776" y="2132856"/>
            <a:ext cx="104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로그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인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23928" y="1268760"/>
            <a:ext cx="1512168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319972" y="1340768"/>
            <a:ext cx="104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검색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580112" y="1268760"/>
            <a:ext cx="1512168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60132" y="1340768"/>
            <a:ext cx="1764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마이페이지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923928" y="2060848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175956" y="2132856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조건검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색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23928" y="2852936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175956" y="2924944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객실정보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923928" y="6021288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319972" y="6125234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예약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23928" y="3645024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067944" y="376319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요금 및 시간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923928" y="4437112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283968" y="4541058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리뷰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923928" y="5229200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211960" y="5333146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방사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진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1560" y="1268760"/>
            <a:ext cx="1512168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007604" y="1340768"/>
            <a:ext cx="147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메인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11560" y="2060848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827584" y="214824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지역별업소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11560" y="2852936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27584" y="29876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이달의업소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616116" y="4437112"/>
            <a:ext cx="1512168" cy="5760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796136" y="4530606"/>
            <a:ext cx="154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모텔정보수정</a:t>
            </a:r>
            <a:endParaRPr lang="ko-KR" altLang="en-US" sz="16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616116" y="2060848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868144" y="2132856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예약내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역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616116" y="2852935"/>
            <a:ext cx="1512168" cy="5760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102170" y="2924943"/>
            <a:ext cx="52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찜</a:t>
            </a:r>
            <a:endParaRPr lang="ko-KR" altLang="en-US" sz="2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616116" y="3645024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904148" y="3748970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포인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236296" y="1268760"/>
            <a:ext cx="1512168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416316" y="1340768"/>
            <a:ext cx="1764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고객센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터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236296" y="2060848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488324" y="2132856"/>
            <a:ext cx="1764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공지사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항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236296" y="2852936"/>
            <a:ext cx="1512168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7488324" y="2924944"/>
            <a:ext cx="1764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1:1</a:t>
            </a:r>
            <a:r>
              <a:rPr lang="ko-KR" altLang="en-US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문의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616116" y="5229200"/>
            <a:ext cx="1512168" cy="5760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832140" y="5333146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예약확</a:t>
            </a:r>
            <a:r>
              <a:rPr lang="ko-KR" altLang="en-US" sz="200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인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580112" y="6021288"/>
            <a:ext cx="1512168" cy="5760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868144" y="6125234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리뷰관</a:t>
            </a:r>
            <a:r>
              <a:rPr lang="ko-KR" altLang="en-US" sz="200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리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61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195</Words>
  <Application>Microsoft Office PowerPoint</Application>
  <PresentationFormat>화면 슬라이드 쇼(4:3)</PresentationFormat>
  <Paragraphs>142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굴림</vt:lpstr>
      <vt:lpstr>Arial</vt:lpstr>
      <vt:lpstr>맑은 고딕</vt:lpstr>
      <vt:lpstr>a옛날목욕탕B</vt:lpstr>
      <vt:lpstr>a옛날목욕탕L</vt:lpstr>
      <vt:lpstr>나눔바른고딕</vt:lpstr>
      <vt:lpstr>배달의민족 한나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Jo</cp:lastModifiedBy>
  <cp:revision>68</cp:revision>
  <dcterms:created xsi:type="dcterms:W3CDTF">2014-03-31T06:37:44Z</dcterms:created>
  <dcterms:modified xsi:type="dcterms:W3CDTF">2017-02-21T05:36:36Z</dcterms:modified>
</cp:coreProperties>
</file>