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7" r:id="rId3"/>
    <p:sldId id="259" r:id="rId4"/>
    <p:sldId id="266" r:id="rId5"/>
    <p:sldId id="268" r:id="rId6"/>
    <p:sldId id="269" r:id="rId7"/>
    <p:sldId id="270" r:id="rId8"/>
    <p:sldId id="260" r:id="rId9"/>
    <p:sldId id="265" r:id="rId10"/>
    <p:sldId id="271" r:id="rId11"/>
    <p:sldId id="261" r:id="rId12"/>
    <p:sldId id="264" r:id="rId13"/>
    <p:sldId id="272" r:id="rId14"/>
    <p:sldId id="273" r:id="rId15"/>
    <p:sldId id="274" r:id="rId16"/>
    <p:sldId id="275" r:id="rId17"/>
    <p:sldId id="276" r:id="rId18"/>
    <p:sldId id="262" r:id="rId19"/>
    <p:sldId id="277" r:id="rId20"/>
    <p:sldId id="263" r:id="rId21"/>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07" d="100"/>
          <a:sy n="107"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E6717-C186-4A26-909D-3562B98F62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B3F83E-6552-40AA-964F-9E2CC25E4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E85903-BF4F-48AC-9547-6FDF4487EAC6}"/>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79E9F4B0-3376-4A70-882E-6F3EB735B0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D7A1F-340E-417C-9E63-06CB3A98BD8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8179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B752-291D-4393-9B80-9C12B80D807F}"/>
              </a:ext>
            </a:extLst>
          </p:cNvPr>
          <p:cNvSpPr>
            <a:spLocks noGrp="1"/>
          </p:cNvSpPr>
          <p:nvPr>
            <p:ph type="title"/>
          </p:nvPr>
        </p:nvSpPr>
        <p:spPr>
          <a:xfrm>
            <a:off x="656569" y="294025"/>
            <a:ext cx="10515600" cy="777766"/>
          </a:xfrm>
        </p:spPr>
        <p:txBody>
          <a:bodyPr>
            <a:normAutofit/>
          </a:bodyPr>
          <a:lstStyle>
            <a:lvl1pPr>
              <a:defRPr sz="3600" spc="600"/>
            </a:lvl1pPr>
          </a:lstStyle>
          <a:p>
            <a:r>
              <a:rPr lang="zh-CN" altLang="en-US"/>
              <a:t>单击此处编辑母版标题样式</a:t>
            </a:r>
          </a:p>
        </p:txBody>
      </p:sp>
      <p:sp>
        <p:nvSpPr>
          <p:cNvPr id="3" name="日期占位符 2">
            <a:extLst>
              <a:ext uri="{FF2B5EF4-FFF2-40B4-BE49-F238E27FC236}">
                <a16:creationId xmlns:a16="http://schemas.microsoft.com/office/drawing/2014/main" id="{3A46B5A4-119D-40AD-89B2-BF062DA8D450}"/>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39A5762-2E54-42AB-8857-5A78550010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4A70C0-B7C1-44D0-A927-A401E175B3D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37727BAE-8BD2-4839-8A13-6FBC11E339D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1771" y="0"/>
            <a:ext cx="561975" cy="1197651"/>
          </a:xfrm>
          <a:prstGeom prst="rect">
            <a:avLst/>
          </a:prstGeom>
        </p:spPr>
      </p:pic>
    </p:spTree>
    <p:extLst>
      <p:ext uri="{BB962C8B-B14F-4D97-AF65-F5344CB8AC3E}">
        <p14:creationId xmlns:p14="http://schemas.microsoft.com/office/powerpoint/2010/main" val="304661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DC4D0-997D-4BDB-9EC0-5A5C5CC88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7C1516-798D-47F0-AF06-284458FF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A16B8F-AD8C-453B-A9BD-57946B49B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563FA1-C810-486A-85BE-DAD43385C5CC}"/>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0F2F7983-1DF3-4015-ACD4-865EED2A4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77AAB9-6FFF-4D37-9CED-DCE768141BC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51496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CA5BB-99E5-48E6-89C0-581FB81105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9B1838-CA91-4722-8AC8-9280E5DEF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C0BC2ED-4FD2-4E6A-B74E-698600B1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44754D-2CCC-46AC-8987-FF9353B16485}"/>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F8A0FE32-CE98-4012-9039-81A845201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AB6A97-C984-4908-A3E2-12E268C2ABE4}"/>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69990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4CD7D-1E8F-45E0-8594-58B22E2FF2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0D0BC6-3DE6-425E-9023-24302B483EC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6F9AD4-DEDB-4695-89CA-A94C3F2ED85D}"/>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C77C36C3-D423-410F-B3F1-50986865D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A6B635-DDBB-4872-B177-3A889ADC8AE1}"/>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258289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2802FC-21AF-4FE4-A192-4484174BB0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5BEC3E-45E5-4BD0-A8B7-5A6E890899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59D57F-2BDA-4B92-BB95-6E81AD393069}"/>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43EF2369-BDD6-4148-857C-6D53E8DDD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D27EF0-6E59-4F17-A5B6-C723C7902F89}"/>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96970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1AA5D-409F-415B-A789-F37CBF9ACA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AA5876-0670-4FCF-BF2D-11FE3A2CB0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0339E5-6BEA-494D-9E32-B90F5696068A}"/>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A299ABDE-C32B-4611-BC5D-8E4D70CE7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5CBC6E-1E41-4269-BD77-818E06F7B5E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9174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60DE-BE29-4F26-9DF0-880F59C3D8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D1F41C-7AA9-41A9-B5D5-82EA6D8A9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5174B9B-38E6-4A6C-A83F-951E418C887F}"/>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58564F7A-9DB7-494E-AE8D-259A3191C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5DCE3-D2B1-4DA5-84DB-6A7F63CB1D5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44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F96F7-92BA-4F23-AF25-3B3E4E5F13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220F66-70CB-4FA3-8E5C-CC94E24A8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C3988E-1DDF-482D-B19D-C158930936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228D6C-345B-4568-A0D6-39D007BF3F4C}"/>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42383CED-645B-451C-9267-451D4EE199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A7F09-7D62-4F19-BCFD-E7F7E6AD8E1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1777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CD4B-BC2B-4A21-986B-86421C8564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B35F32-738A-442F-8F94-119AB3076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D771D9-D735-43C7-BC0B-DD6356CD13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E4E58B1-FCD9-4B0F-88AC-CADC462C2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AEE008-1F97-45F7-94F2-F25B83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7A9C-7D9C-468B-A8C5-C05CF59D6B8A}"/>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8" name="页脚占位符 7">
            <a:extLst>
              <a:ext uri="{FF2B5EF4-FFF2-40B4-BE49-F238E27FC236}">
                <a16:creationId xmlns:a16="http://schemas.microsoft.com/office/drawing/2014/main" id="{6E207681-E1AB-4B83-BAAE-BDBA191F22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77E173-760F-400B-93EA-B01C5EDC9DCD}"/>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05948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AB689-0964-4C5A-BC23-8A7836955B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43C37F-6E30-407B-89EF-AB1D8B5BF4B2}"/>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2D280954-39A1-4678-B93F-383E6EAD9A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C76DE5-CB0F-4A86-AE4A-0CAAFF09F36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0271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转场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01F1B2-C3C9-4A56-B0C1-B3FB2295D7B8}"/>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3" name="页脚占位符 2">
            <a:extLst>
              <a:ext uri="{FF2B5EF4-FFF2-40B4-BE49-F238E27FC236}">
                <a16:creationId xmlns:a16="http://schemas.microsoft.com/office/drawing/2014/main" id="{2DE59242-40D0-4BDB-A57E-692C3FAE0C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B996CE-EFEA-449E-A4C5-438C49A51FF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84005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结尾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D48370-8D38-48E2-B3C4-C56FB526D557}"/>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450B20F-4DC7-4B1B-8F18-A3CFB9BCBE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8522BD-93FA-4729-8EDF-436520DBFFCC}"/>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0A6FA3B9-94C0-4BDF-AFC4-624DF640A999}"/>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68065" y="-6341"/>
            <a:ext cx="3223935" cy="6870681"/>
          </a:xfrm>
          <a:prstGeom prst="rect">
            <a:avLst/>
          </a:prstGeom>
        </p:spPr>
      </p:pic>
      <p:sp>
        <p:nvSpPr>
          <p:cNvPr id="7" name="矩形 6">
            <a:extLst>
              <a:ext uri="{FF2B5EF4-FFF2-40B4-BE49-F238E27FC236}">
                <a16:creationId xmlns:a16="http://schemas.microsoft.com/office/drawing/2014/main" id="{08F65D13-ADAB-4F71-8BDA-BB9EBDEA126F}"/>
              </a:ext>
            </a:extLst>
          </p:cNvPr>
          <p:cNvSpPr>
            <a:spLocks noChangeArrowheads="1"/>
          </p:cNvSpPr>
          <p:nvPr userDrawn="1"/>
        </p:nvSpPr>
        <p:spPr bwMode="auto">
          <a:xfrm>
            <a:off x="0" y="1818621"/>
            <a:ext cx="760396" cy="3220757"/>
          </a:xfrm>
          <a:prstGeom prst="rect">
            <a:avLst/>
          </a:prstGeom>
          <a:solidFill>
            <a:schemeClr val="accent1"/>
          </a:solidFill>
          <a:ln>
            <a:noFill/>
          </a:ln>
        </p:spPr>
        <p:txBody>
          <a:bodyPr lIns="91409" tIns="45705" rIns="91409"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eaLnBrk="1" hangingPunct="1"/>
            <a:endParaRPr lang="zh-CN" altLang="en-US" sz="24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339865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0AC1737-37B9-464A-B515-1FB17737EF2B}"/>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F7337BB-DD4C-45B8-9C6B-D26616FA99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64DF88-4E4F-439F-8BD4-29464C9C860B}"/>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AF17DD0E-A9B0-47B9-A6F0-A6C1F832807C}"/>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5244718" y="236690"/>
            <a:ext cx="6947282" cy="6621310"/>
          </a:xfrm>
          <a:prstGeom prst="rect">
            <a:avLst/>
          </a:prstGeom>
        </p:spPr>
      </p:pic>
      <p:sp>
        <p:nvSpPr>
          <p:cNvPr id="7" name="矩形 6">
            <a:extLst>
              <a:ext uri="{FF2B5EF4-FFF2-40B4-BE49-F238E27FC236}">
                <a16:creationId xmlns:a16="http://schemas.microsoft.com/office/drawing/2014/main" id="{9754C067-147C-4D7B-A96D-E35C0B1467DC}"/>
              </a:ext>
            </a:extLst>
          </p:cNvPr>
          <p:cNvSpPr/>
          <p:nvPr userDrawn="1"/>
        </p:nvSpPr>
        <p:spPr>
          <a:xfrm>
            <a:off x="0" y="1203140"/>
            <a:ext cx="279133" cy="4610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422825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8B5C19-DAD6-493D-BD48-095D50C5F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501F96-E856-4C52-93BF-F1C1B07A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E8B658-3367-45F6-8416-479483DD1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21C287B4-FD4A-4482-B5CD-3964B4007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870042-489E-4A66-9451-E3C5E895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379046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a:extLst>
              <a:ext uri="{FF2B5EF4-FFF2-40B4-BE49-F238E27FC236}">
                <a16:creationId xmlns:a16="http://schemas.microsoft.com/office/drawing/2014/main" id="{387580E6-0E19-49DD-9815-D4C0B86A5A1D}"/>
              </a:ext>
            </a:extLst>
          </p:cNvPr>
          <p:cNvSpPr txBox="1">
            <a:spLocks noChangeArrowheads="1"/>
          </p:cNvSpPr>
          <p:nvPr/>
        </p:nvSpPr>
        <p:spPr>
          <a:xfrm>
            <a:off x="1328970" y="2993604"/>
            <a:ext cx="6855321" cy="669925"/>
          </a:xfrm>
          <a:prstGeom prst="rect">
            <a:avLst/>
          </a:prstGeom>
        </p:spPr>
        <p:txBody>
          <a:bodyPr vert="horz" lIns="121920" tIns="60960" rIns="121920" bIns="6096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1219200">
              <a:defRPr/>
            </a:pPr>
            <a:r>
              <a:rPr lang="zh-CN" altLang="en-US" sz="4000" dirty="0"/>
              <a:t>复杂经济网络的节点重要性和系统效应研究</a:t>
            </a:r>
            <a:endParaRPr kumimoji="0" lang="zh-CN" altLang="en-US" sz="40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a:extLst>
              <a:ext uri="{FF2B5EF4-FFF2-40B4-BE49-F238E27FC236}">
                <a16:creationId xmlns:a16="http://schemas.microsoft.com/office/drawing/2014/main" id="{545A5474-65D7-48AB-B3FD-B84418C33A27}"/>
              </a:ext>
            </a:extLst>
          </p:cNvPr>
          <p:cNvCxnSpPr>
            <a:cxnSpLocks noChangeShapeType="1"/>
          </p:cNvCxnSpPr>
          <p:nvPr/>
        </p:nvCxnSpPr>
        <p:spPr bwMode="auto">
          <a:xfrm flipH="1">
            <a:off x="1453681" y="3905167"/>
            <a:ext cx="6157068" cy="0"/>
          </a:xfrm>
          <a:prstGeom prst="line">
            <a:avLst/>
          </a:prstGeom>
          <a:noFill/>
          <a:ln w="1270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a:extLst>
              <a:ext uri="{FF2B5EF4-FFF2-40B4-BE49-F238E27FC236}">
                <a16:creationId xmlns:a16="http://schemas.microsoft.com/office/drawing/2014/main" id="{34FD0FD5-5CFC-4F65-9448-1413E96885D0}"/>
              </a:ext>
            </a:extLst>
          </p:cNvPr>
          <p:cNvSpPr/>
          <p:nvPr/>
        </p:nvSpPr>
        <p:spPr>
          <a:xfrm>
            <a:off x="1327511" y="1302521"/>
            <a:ext cx="8148360" cy="1569646"/>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2022</a:t>
            </a:r>
            <a:r>
              <a:rPr kumimoji="0" lang="zh-CN" altLang="en-US"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论文答辩</a:t>
            </a:r>
            <a:endParaRPr kumimoji="0" lang="en-US" altLang="zh-CN"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721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7548F2-367C-425F-88C1-F26CCF6C5B7F}"/>
              </a:ext>
            </a:extLst>
          </p:cNvPr>
          <p:cNvPicPr>
            <a:picLocks noChangeAspect="1"/>
          </p:cNvPicPr>
          <p:nvPr/>
        </p:nvPicPr>
        <p:blipFill>
          <a:blip r:embed="rId2"/>
          <a:stretch>
            <a:fillRect/>
          </a:stretch>
        </p:blipFill>
        <p:spPr>
          <a:xfrm>
            <a:off x="0" y="0"/>
            <a:ext cx="12136582" cy="6857999"/>
          </a:xfrm>
          <a:prstGeom prst="rect">
            <a:avLst/>
          </a:prstGeom>
        </p:spPr>
      </p:pic>
    </p:spTree>
    <p:extLst>
      <p:ext uri="{BB962C8B-B14F-4D97-AF65-F5344CB8AC3E}">
        <p14:creationId xmlns:p14="http://schemas.microsoft.com/office/powerpoint/2010/main" val="2567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866BB261-18B5-462D-9584-49C2871298E6}"/>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03</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76D80424-85F3-4982-BC73-05BF4C2DC823}"/>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CD84CFCE-64CB-4DDB-A91B-F602CA8B7D95}"/>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C4DDC4FC-AB9A-43EC-94CA-32DAEBCCBE6B}"/>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defRPr/>
            </a:pPr>
            <a:r>
              <a:rPr lang="zh-CN" altLang="en-US" sz="4800"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网络分析</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3214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zh-CN" b="1" dirty="0"/>
              <a:t> 网络结构分析</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8" name="图片 47">
            <a:extLst>
              <a:ext uri="{FF2B5EF4-FFF2-40B4-BE49-F238E27FC236}">
                <a16:creationId xmlns:a16="http://schemas.microsoft.com/office/drawing/2014/main" id="{1A5E0C37-CBF4-4F6F-8A1C-04DECB01EBAA}"/>
              </a:ext>
            </a:extLst>
          </p:cNvPr>
          <p:cNvPicPr/>
          <p:nvPr/>
        </p:nvPicPr>
        <p:blipFill>
          <a:blip r:embed="rId2"/>
          <a:stretch>
            <a:fillRect/>
          </a:stretch>
        </p:blipFill>
        <p:spPr>
          <a:xfrm>
            <a:off x="487037" y="1125230"/>
            <a:ext cx="5860324" cy="4990562"/>
          </a:xfrm>
          <a:prstGeom prst="rect">
            <a:avLst/>
          </a:prstGeom>
        </p:spPr>
      </p:pic>
      <p:sp>
        <p:nvSpPr>
          <p:cNvPr id="2" name="矩形 1">
            <a:extLst>
              <a:ext uri="{FF2B5EF4-FFF2-40B4-BE49-F238E27FC236}">
                <a16:creationId xmlns:a16="http://schemas.microsoft.com/office/drawing/2014/main" id="{CDA3FD07-9B5F-40FF-8825-3216C7E41384}"/>
              </a:ext>
            </a:extLst>
          </p:cNvPr>
          <p:cNvSpPr/>
          <p:nvPr/>
        </p:nvSpPr>
        <p:spPr>
          <a:xfrm>
            <a:off x="6949044" y="2143183"/>
            <a:ext cx="2978727" cy="1477328"/>
          </a:xfrm>
          <a:prstGeom prst="rect">
            <a:avLst/>
          </a:prstGeom>
        </p:spPr>
        <p:txBody>
          <a:bodyPr wrap="square">
            <a:spAutoFit/>
          </a:bodyPr>
          <a:lstStyle/>
          <a:p>
            <a:r>
              <a:rPr lang="zh-CN" altLang="zh-CN" dirty="0">
                <a:ea typeface="宋体" panose="02010600030101010101" pitchFamily="2" charset="-122"/>
                <a:cs typeface="Times New Roman" panose="02020603050405020304" pitchFamily="18" charset="0"/>
              </a:rPr>
              <a:t>北部沿海经济区、东部沿海经济区、东南沿海经济区、长江上中游经济区、珠江上中游经济区的密集聚集现象较为明显</a:t>
            </a:r>
            <a:endParaRPr lang="zh-CN" altLang="en-US" dirty="0"/>
          </a:p>
        </p:txBody>
      </p:sp>
    </p:spTree>
    <p:extLst>
      <p:ext uri="{BB962C8B-B14F-4D97-AF65-F5344CB8AC3E}">
        <p14:creationId xmlns:p14="http://schemas.microsoft.com/office/powerpoint/2010/main" val="24105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64653-2C5A-41FA-8360-31ABEF9F2CA9}"/>
              </a:ext>
            </a:extLst>
          </p:cNvPr>
          <p:cNvSpPr>
            <a:spLocks noGrp="1"/>
          </p:cNvSpPr>
          <p:nvPr>
            <p:ph type="title"/>
          </p:nvPr>
        </p:nvSpPr>
        <p:spPr>
          <a:xfrm>
            <a:off x="656569" y="294025"/>
            <a:ext cx="11105940" cy="777766"/>
          </a:xfrm>
        </p:spPr>
        <p:txBody>
          <a:bodyPr>
            <a:normAutofit fontScale="90000"/>
          </a:bodyPr>
          <a:lstStyle/>
          <a:p>
            <a:r>
              <a:rPr lang="zh-CN" altLang="zh-CN" dirty="0"/>
              <a:t>基于传统复杂网络算法的分析</a:t>
            </a:r>
            <a:r>
              <a:rPr lang="en-US" altLang="zh-CN" dirty="0"/>
              <a:t>——PageRank</a:t>
            </a:r>
            <a:r>
              <a:rPr lang="zh-CN" altLang="zh-CN" dirty="0"/>
              <a:t>算法</a:t>
            </a:r>
            <a:endParaRPr lang="zh-CN" altLang="en-US" dirty="0"/>
          </a:p>
        </p:txBody>
      </p:sp>
      <p:sp>
        <p:nvSpPr>
          <p:cNvPr id="3" name="矩形 2">
            <a:extLst>
              <a:ext uri="{FF2B5EF4-FFF2-40B4-BE49-F238E27FC236}">
                <a16:creationId xmlns:a16="http://schemas.microsoft.com/office/drawing/2014/main" id="{85F8EC4B-C2EE-4086-9EF4-E6C4C44BAB59}"/>
              </a:ext>
            </a:extLst>
          </p:cNvPr>
          <p:cNvSpPr/>
          <p:nvPr/>
        </p:nvSpPr>
        <p:spPr>
          <a:xfrm>
            <a:off x="656569" y="1071791"/>
            <a:ext cx="6986650" cy="923330"/>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rPr>
              <a:t>PageRank</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算法最初是由谷歌提出的网页排序算法，其基本想法是在有向图上定义一个随机游走模型，即一阶马尔可夫链，描述随机游走者沿着有向图随机访问各个结点的行为。</a:t>
            </a:r>
            <a:endParaRPr lang="zh-CN" altLang="en-US" dirty="0"/>
          </a:p>
        </p:txBody>
      </p:sp>
      <p:graphicFrame>
        <p:nvGraphicFramePr>
          <p:cNvPr id="4" name="表格 3">
            <a:extLst>
              <a:ext uri="{FF2B5EF4-FFF2-40B4-BE49-F238E27FC236}">
                <a16:creationId xmlns:a16="http://schemas.microsoft.com/office/drawing/2014/main" id="{C35DB771-0BCD-44B9-B101-01F80D575224}"/>
              </a:ext>
            </a:extLst>
          </p:cNvPr>
          <p:cNvGraphicFramePr>
            <a:graphicFrameLocks noGrp="1"/>
          </p:cNvGraphicFramePr>
          <p:nvPr>
            <p:extLst>
              <p:ext uri="{D42A27DB-BD31-4B8C-83A1-F6EECF244321}">
                <p14:modId xmlns:p14="http://schemas.microsoft.com/office/powerpoint/2010/main" val="1598148612"/>
              </p:ext>
            </p:extLst>
          </p:nvPr>
        </p:nvGraphicFramePr>
        <p:xfrm>
          <a:off x="656567" y="2107870"/>
          <a:ext cx="7092082" cy="4619496"/>
        </p:xfrm>
        <a:graphic>
          <a:graphicData uri="http://schemas.openxmlformats.org/drawingml/2006/table">
            <a:tbl>
              <a:tblPr firstRow="1" firstCol="1" bandRow="1">
                <a:tableStyleId>{5C22544A-7EE6-4342-B048-85BDC9FD1C3A}</a:tableStyleId>
              </a:tblPr>
              <a:tblGrid>
                <a:gridCol w="3546041">
                  <a:extLst>
                    <a:ext uri="{9D8B030D-6E8A-4147-A177-3AD203B41FA5}">
                      <a16:colId xmlns:a16="http://schemas.microsoft.com/office/drawing/2014/main" val="3148835232"/>
                    </a:ext>
                  </a:extLst>
                </a:gridCol>
                <a:gridCol w="3546041">
                  <a:extLst>
                    <a:ext uri="{9D8B030D-6E8A-4147-A177-3AD203B41FA5}">
                      <a16:colId xmlns:a16="http://schemas.microsoft.com/office/drawing/2014/main" val="421069626"/>
                    </a:ext>
                  </a:extLst>
                </a:gridCol>
              </a:tblGrid>
              <a:tr h="219976">
                <a:tc>
                  <a:txBody>
                    <a:bodyPr/>
                    <a:lstStyle/>
                    <a:p>
                      <a:pPr algn="ctr">
                        <a:spcAft>
                          <a:spcPts val="0"/>
                        </a:spcAft>
                      </a:pPr>
                      <a:r>
                        <a:rPr lang="zh-CN" sz="1050" kern="0">
                          <a:effectLst/>
                        </a:rPr>
                        <a:t>空间产业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dirty="0">
                          <a:effectLst/>
                        </a:rPr>
                        <a:t>PR</a:t>
                      </a:r>
                      <a:r>
                        <a:rPr lang="zh-CN" sz="1050" kern="0" dirty="0">
                          <a:effectLst/>
                        </a:rPr>
                        <a:t>值排名</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950237"/>
                  </a:ext>
                </a:extLst>
              </a:tr>
              <a:tr h="219976">
                <a:tc>
                  <a:txBody>
                    <a:bodyPr/>
                    <a:lstStyle/>
                    <a:p>
                      <a:pPr algn="ctr">
                        <a:spcAft>
                          <a:spcPts val="0"/>
                        </a:spcAft>
                      </a:pPr>
                      <a:r>
                        <a:rPr lang="zh-CN" sz="1050" kern="0">
                          <a:effectLst/>
                        </a:rPr>
                        <a:t>广东其他第三产业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9202684"/>
                  </a:ext>
                </a:extLst>
              </a:tr>
              <a:tr h="219976">
                <a:tc>
                  <a:txBody>
                    <a:bodyPr/>
                    <a:lstStyle/>
                    <a:p>
                      <a:pPr algn="ctr">
                        <a:spcAft>
                          <a:spcPts val="0"/>
                        </a:spcAft>
                      </a:pPr>
                      <a:r>
                        <a:rPr lang="zh-CN" sz="1050" kern="0">
                          <a:effectLst/>
                        </a:rPr>
                        <a:t>广东电子通信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6044694"/>
                  </a:ext>
                </a:extLst>
              </a:tr>
              <a:tr h="219976">
                <a:tc>
                  <a:txBody>
                    <a:bodyPr/>
                    <a:lstStyle/>
                    <a:p>
                      <a:pPr algn="ctr">
                        <a:spcAft>
                          <a:spcPts val="0"/>
                        </a:spcAft>
                      </a:pPr>
                      <a:r>
                        <a:rPr lang="zh-CN" sz="1050" kern="0">
                          <a:effectLst/>
                        </a:rPr>
                        <a:t>江苏其他第三产业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81610"/>
                  </a:ext>
                </a:extLst>
              </a:tr>
              <a:tr h="219976">
                <a:tc>
                  <a:txBody>
                    <a:bodyPr/>
                    <a:lstStyle/>
                    <a:p>
                      <a:pPr algn="ctr">
                        <a:spcAft>
                          <a:spcPts val="0"/>
                        </a:spcAft>
                      </a:pPr>
                      <a:r>
                        <a:rPr lang="zh-CN" sz="1050" kern="0">
                          <a:effectLst/>
                        </a:rPr>
                        <a:t>江苏化学制品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37768877"/>
                  </a:ext>
                </a:extLst>
              </a:tr>
              <a:tr h="219976">
                <a:tc>
                  <a:txBody>
                    <a:bodyPr/>
                    <a:lstStyle/>
                    <a:p>
                      <a:pPr algn="ctr">
                        <a:spcAft>
                          <a:spcPts val="0"/>
                        </a:spcAft>
                      </a:pPr>
                      <a:r>
                        <a:rPr lang="zh-CN" sz="1050" kern="0">
                          <a:effectLst/>
                        </a:rPr>
                        <a:t>江苏交通运输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74094904"/>
                  </a:ext>
                </a:extLst>
              </a:tr>
              <a:tr h="219976">
                <a:tc>
                  <a:txBody>
                    <a:bodyPr/>
                    <a:lstStyle/>
                    <a:p>
                      <a:pPr algn="ctr">
                        <a:spcAft>
                          <a:spcPts val="0"/>
                        </a:spcAft>
                      </a:pPr>
                      <a:r>
                        <a:rPr lang="zh-CN" sz="1050" kern="0">
                          <a:effectLst/>
                        </a:rPr>
                        <a:t>江苏建筑业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1535103"/>
                  </a:ext>
                </a:extLst>
              </a:tr>
              <a:tr h="219976">
                <a:tc>
                  <a:txBody>
                    <a:bodyPr/>
                    <a:lstStyle/>
                    <a:p>
                      <a:pPr algn="ctr">
                        <a:spcAft>
                          <a:spcPts val="0"/>
                        </a:spcAft>
                        <a:tabLst>
                          <a:tab pos="1652905" algn="l"/>
                        </a:tabLst>
                      </a:pPr>
                      <a:r>
                        <a:rPr lang="zh-CN" sz="1050" kern="0">
                          <a:effectLst/>
                        </a:rPr>
                        <a:t>山东化学制品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5487291"/>
                  </a:ext>
                </a:extLst>
              </a:tr>
              <a:tr h="219976">
                <a:tc>
                  <a:txBody>
                    <a:bodyPr/>
                    <a:lstStyle/>
                    <a:p>
                      <a:pPr algn="ctr">
                        <a:spcAft>
                          <a:spcPts val="0"/>
                        </a:spcAft>
                        <a:tabLst>
                          <a:tab pos="1652905" algn="l"/>
                        </a:tabLst>
                      </a:pPr>
                      <a:r>
                        <a:rPr lang="zh-CN" sz="1050" kern="0">
                          <a:effectLst/>
                        </a:rPr>
                        <a:t>江苏电气机械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3346222"/>
                  </a:ext>
                </a:extLst>
              </a:tr>
              <a:tr h="219976">
                <a:tc>
                  <a:txBody>
                    <a:bodyPr/>
                    <a:lstStyle/>
                    <a:p>
                      <a:pPr algn="ctr">
                        <a:spcAft>
                          <a:spcPts val="0"/>
                        </a:spcAft>
                        <a:tabLst>
                          <a:tab pos="1652905" algn="l"/>
                        </a:tabLst>
                      </a:pPr>
                      <a:r>
                        <a:rPr lang="zh-CN" sz="1050" kern="0">
                          <a:effectLst/>
                        </a:rPr>
                        <a:t>江苏电子通信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940486"/>
                  </a:ext>
                </a:extLst>
              </a:tr>
              <a:tr h="219976">
                <a:tc>
                  <a:txBody>
                    <a:bodyPr/>
                    <a:lstStyle/>
                    <a:p>
                      <a:pPr algn="ctr">
                        <a:spcAft>
                          <a:spcPts val="0"/>
                        </a:spcAft>
                        <a:tabLst>
                          <a:tab pos="1652905" algn="l"/>
                        </a:tabLst>
                      </a:pPr>
                      <a:r>
                        <a:rPr lang="zh-CN" sz="1050" kern="0">
                          <a:effectLst/>
                        </a:rPr>
                        <a:t>广东批发零售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9885644"/>
                  </a:ext>
                </a:extLst>
              </a:tr>
              <a:tr h="219976">
                <a:tc>
                  <a:txBody>
                    <a:bodyPr/>
                    <a:lstStyle/>
                    <a:p>
                      <a:pPr algn="ctr">
                        <a:spcAft>
                          <a:spcPts val="0"/>
                        </a:spcAft>
                        <a:tabLst>
                          <a:tab pos="1652905" algn="l"/>
                        </a:tabLst>
                      </a:pPr>
                      <a:r>
                        <a:rPr lang="zh-CN" sz="1050" kern="0">
                          <a:effectLst/>
                        </a:rPr>
                        <a:t>河北黑色金属</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3878639"/>
                  </a:ext>
                </a:extLst>
              </a:tr>
              <a:tr h="219976">
                <a:tc>
                  <a:txBody>
                    <a:bodyPr/>
                    <a:lstStyle/>
                    <a:p>
                      <a:pPr algn="ctr">
                        <a:spcAft>
                          <a:spcPts val="0"/>
                        </a:spcAft>
                        <a:tabLst>
                          <a:tab pos="1652905" algn="l"/>
                        </a:tabLst>
                      </a:pPr>
                      <a:r>
                        <a:rPr lang="zh-CN" sz="1050" kern="0">
                          <a:effectLst/>
                        </a:rPr>
                        <a:t>广东金融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9294083"/>
                  </a:ext>
                </a:extLst>
              </a:tr>
              <a:tr h="219976">
                <a:tc>
                  <a:txBody>
                    <a:bodyPr/>
                    <a:lstStyle/>
                    <a:p>
                      <a:pPr algn="ctr">
                        <a:spcAft>
                          <a:spcPts val="0"/>
                        </a:spcAft>
                        <a:tabLst>
                          <a:tab pos="1652905" algn="l"/>
                        </a:tabLst>
                      </a:pPr>
                      <a:r>
                        <a:rPr lang="zh-CN" sz="1050" kern="0">
                          <a:effectLst/>
                        </a:rPr>
                        <a:t>江苏纺织业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45658641"/>
                  </a:ext>
                </a:extLst>
              </a:tr>
              <a:tr h="219976">
                <a:tc>
                  <a:txBody>
                    <a:bodyPr/>
                    <a:lstStyle/>
                    <a:p>
                      <a:pPr algn="ctr">
                        <a:spcAft>
                          <a:spcPts val="0"/>
                        </a:spcAft>
                        <a:tabLst>
                          <a:tab pos="1652905" algn="l"/>
                        </a:tabLst>
                      </a:pPr>
                      <a:r>
                        <a:rPr lang="zh-CN" sz="1050" kern="0">
                          <a:effectLst/>
                        </a:rPr>
                        <a:t>江苏普通机械设备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2702451"/>
                  </a:ext>
                </a:extLst>
              </a:tr>
              <a:tr h="219976">
                <a:tc>
                  <a:txBody>
                    <a:bodyPr/>
                    <a:lstStyle/>
                    <a:p>
                      <a:pPr algn="ctr">
                        <a:spcAft>
                          <a:spcPts val="0"/>
                        </a:spcAft>
                        <a:tabLst>
                          <a:tab pos="1652905" algn="l"/>
                        </a:tabLst>
                      </a:pPr>
                      <a:r>
                        <a:rPr lang="zh-CN" sz="1050" kern="0">
                          <a:effectLst/>
                        </a:rPr>
                        <a:t>广东电气机械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590148"/>
                  </a:ext>
                </a:extLst>
              </a:tr>
              <a:tr h="219976">
                <a:tc>
                  <a:txBody>
                    <a:bodyPr/>
                    <a:lstStyle/>
                    <a:p>
                      <a:pPr algn="ctr">
                        <a:spcAft>
                          <a:spcPts val="0"/>
                        </a:spcAft>
                        <a:tabLst>
                          <a:tab pos="1652905" algn="l"/>
                        </a:tabLst>
                      </a:pPr>
                      <a:r>
                        <a:rPr lang="zh-CN" sz="1050" kern="0">
                          <a:effectLst/>
                        </a:rPr>
                        <a:t>广东运输邮政</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7694650"/>
                  </a:ext>
                </a:extLst>
              </a:tr>
              <a:tr h="219976">
                <a:tc>
                  <a:txBody>
                    <a:bodyPr/>
                    <a:lstStyle/>
                    <a:p>
                      <a:pPr algn="ctr">
                        <a:spcAft>
                          <a:spcPts val="0"/>
                        </a:spcAft>
                        <a:tabLst>
                          <a:tab pos="1652905" algn="l"/>
                        </a:tabLst>
                      </a:pPr>
                      <a:r>
                        <a:rPr lang="zh-CN" sz="1050" kern="0">
                          <a:effectLst/>
                        </a:rPr>
                        <a:t>山东其他第三产业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2424429"/>
                  </a:ext>
                </a:extLst>
              </a:tr>
              <a:tr h="219976">
                <a:tc>
                  <a:txBody>
                    <a:bodyPr/>
                    <a:lstStyle/>
                    <a:p>
                      <a:pPr algn="ctr">
                        <a:spcAft>
                          <a:spcPts val="0"/>
                        </a:spcAft>
                        <a:tabLst>
                          <a:tab pos="1652905" algn="l"/>
                        </a:tabLst>
                      </a:pPr>
                      <a:r>
                        <a:rPr lang="zh-CN" sz="1050" kern="0">
                          <a:effectLst/>
                        </a:rPr>
                        <a:t>山东食品加工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0777078"/>
                  </a:ext>
                </a:extLst>
              </a:tr>
              <a:tr h="219976">
                <a:tc>
                  <a:txBody>
                    <a:bodyPr/>
                    <a:lstStyle/>
                    <a:p>
                      <a:pPr algn="ctr">
                        <a:spcAft>
                          <a:spcPts val="0"/>
                        </a:spcAft>
                        <a:tabLst>
                          <a:tab pos="1652905" algn="l"/>
                        </a:tabLst>
                      </a:pPr>
                      <a:r>
                        <a:rPr lang="zh-CN" sz="1050" kern="0">
                          <a:effectLst/>
                        </a:rPr>
                        <a:t>北京其他第三产业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04613646"/>
                  </a:ext>
                </a:extLst>
              </a:tr>
              <a:tr h="219976">
                <a:tc>
                  <a:txBody>
                    <a:bodyPr/>
                    <a:lstStyle/>
                    <a:p>
                      <a:pPr algn="ctr">
                        <a:spcAft>
                          <a:spcPts val="0"/>
                        </a:spcAft>
                        <a:tabLst>
                          <a:tab pos="1652905" algn="l"/>
                        </a:tabLst>
                      </a:pPr>
                      <a:r>
                        <a:rPr lang="zh-CN" sz="1050" kern="0">
                          <a:effectLst/>
                        </a:rPr>
                        <a:t>广东建筑业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dirty="0">
                          <a:effectLst/>
                        </a:rPr>
                        <a:t>20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0355284"/>
                  </a:ext>
                </a:extLst>
              </a:tr>
            </a:tbl>
          </a:graphicData>
        </a:graphic>
      </p:graphicFrame>
    </p:spTree>
    <p:extLst>
      <p:ext uri="{BB962C8B-B14F-4D97-AF65-F5344CB8AC3E}">
        <p14:creationId xmlns:p14="http://schemas.microsoft.com/office/powerpoint/2010/main" val="10549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68753-128E-4C46-B04D-E521178E6A12}"/>
              </a:ext>
            </a:extLst>
          </p:cNvPr>
          <p:cNvSpPr>
            <a:spLocks noGrp="1"/>
          </p:cNvSpPr>
          <p:nvPr>
            <p:ph type="title"/>
          </p:nvPr>
        </p:nvSpPr>
        <p:spPr/>
        <p:txBody>
          <a:bodyPr/>
          <a:lstStyle/>
          <a:p>
            <a:r>
              <a:rPr lang="en-US" altLang="zh-CN" dirty="0"/>
              <a:t>HITS</a:t>
            </a:r>
            <a:r>
              <a:rPr lang="zh-CN" altLang="zh-CN" dirty="0"/>
              <a:t>算法</a:t>
            </a:r>
            <a:endParaRPr lang="zh-CN" altLang="en-US" dirty="0"/>
          </a:p>
        </p:txBody>
      </p:sp>
      <p:sp>
        <p:nvSpPr>
          <p:cNvPr id="3" name="矩形 2">
            <a:extLst>
              <a:ext uri="{FF2B5EF4-FFF2-40B4-BE49-F238E27FC236}">
                <a16:creationId xmlns:a16="http://schemas.microsoft.com/office/drawing/2014/main" id="{EBC961AA-B4DC-4EA8-BC9D-825BE2C28155}"/>
              </a:ext>
            </a:extLst>
          </p:cNvPr>
          <p:cNvSpPr/>
          <p:nvPr/>
        </p:nvSpPr>
        <p:spPr>
          <a:xfrm>
            <a:off x="656569" y="1275101"/>
            <a:ext cx="6096000" cy="923330"/>
          </a:xfrm>
          <a:prstGeom prst="rect">
            <a:avLst/>
          </a:prstGeom>
        </p:spPr>
        <p:txBody>
          <a:bodyPr>
            <a:spAutoFit/>
          </a:bodyPr>
          <a:lstStyle/>
          <a:p>
            <a:r>
              <a:rPr lang="en-US" altLang="zh-CN" kern="0" dirty="0">
                <a:latin typeface="Times New Roman" panose="02020603050405020304" pitchFamily="18" charset="0"/>
                <a:ea typeface="宋体" panose="02010600030101010101" pitchFamily="2" charset="-122"/>
              </a:rPr>
              <a:t>HITS</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将一个产业的供应和需求分开来看，分别从供应和需求的角度出发，考量某节点（即某个省份的特定产业）的重要性。</a:t>
            </a:r>
            <a:endParaRPr lang="zh-CN" altLang="en-US" dirty="0"/>
          </a:p>
        </p:txBody>
      </p:sp>
      <p:graphicFrame>
        <p:nvGraphicFramePr>
          <p:cNvPr id="4" name="表格 3">
            <a:extLst>
              <a:ext uri="{FF2B5EF4-FFF2-40B4-BE49-F238E27FC236}">
                <a16:creationId xmlns:a16="http://schemas.microsoft.com/office/drawing/2014/main" id="{15F052A0-04E5-45E9-AB8F-3A3CE7F77D5E}"/>
              </a:ext>
            </a:extLst>
          </p:cNvPr>
          <p:cNvGraphicFramePr>
            <a:graphicFrameLocks noGrp="1"/>
          </p:cNvGraphicFramePr>
          <p:nvPr>
            <p:extLst>
              <p:ext uri="{D42A27DB-BD31-4B8C-83A1-F6EECF244321}">
                <p14:modId xmlns:p14="http://schemas.microsoft.com/office/powerpoint/2010/main" val="3816064962"/>
              </p:ext>
            </p:extLst>
          </p:nvPr>
        </p:nvGraphicFramePr>
        <p:xfrm>
          <a:off x="656569" y="2280063"/>
          <a:ext cx="6840435" cy="4211916"/>
        </p:xfrm>
        <a:graphic>
          <a:graphicData uri="http://schemas.openxmlformats.org/drawingml/2006/table">
            <a:tbl>
              <a:tblPr firstRow="1" firstCol="1" bandRow="1">
                <a:tableStyleId>{5C22544A-7EE6-4342-B048-85BDC9FD1C3A}</a:tableStyleId>
              </a:tblPr>
              <a:tblGrid>
                <a:gridCol w="2280145">
                  <a:extLst>
                    <a:ext uri="{9D8B030D-6E8A-4147-A177-3AD203B41FA5}">
                      <a16:colId xmlns:a16="http://schemas.microsoft.com/office/drawing/2014/main" val="2581003391"/>
                    </a:ext>
                  </a:extLst>
                </a:gridCol>
                <a:gridCol w="2280145">
                  <a:extLst>
                    <a:ext uri="{9D8B030D-6E8A-4147-A177-3AD203B41FA5}">
                      <a16:colId xmlns:a16="http://schemas.microsoft.com/office/drawing/2014/main" val="1898870202"/>
                    </a:ext>
                  </a:extLst>
                </a:gridCol>
                <a:gridCol w="2280145">
                  <a:extLst>
                    <a:ext uri="{9D8B030D-6E8A-4147-A177-3AD203B41FA5}">
                      <a16:colId xmlns:a16="http://schemas.microsoft.com/office/drawing/2014/main" val="3893721244"/>
                    </a:ext>
                  </a:extLst>
                </a:gridCol>
              </a:tblGrid>
              <a:tr h="221680">
                <a:tc>
                  <a:txBody>
                    <a:bodyPr/>
                    <a:lstStyle/>
                    <a:p>
                      <a:pPr algn="ctr">
                        <a:spcAft>
                          <a:spcPts val="0"/>
                        </a:spcAft>
                      </a:pPr>
                      <a:r>
                        <a:rPr lang="zh-CN" sz="1050" kern="0">
                          <a:effectLst/>
                        </a:rPr>
                        <a:t>空间产业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Hub</a:t>
                      </a:r>
                      <a:r>
                        <a:rPr lang="zh-CN" sz="1050" kern="0">
                          <a:effectLst/>
                        </a:rPr>
                        <a:t>值全国排名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PR</a:t>
                      </a:r>
                      <a:r>
                        <a:rPr lang="zh-CN" sz="1050" kern="0">
                          <a:effectLst/>
                        </a:rPr>
                        <a:t>值全国排名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0151979"/>
                  </a:ext>
                </a:extLst>
              </a:tr>
              <a:tr h="3990236">
                <a:tc>
                  <a:txBody>
                    <a:bodyPr/>
                    <a:lstStyle/>
                    <a:p>
                      <a:pPr algn="ctr">
                        <a:spcAft>
                          <a:spcPts val="0"/>
                        </a:spcAft>
                      </a:pPr>
                      <a:r>
                        <a:rPr lang="zh-CN" sz="1050" kern="0">
                          <a:effectLst/>
                        </a:rPr>
                        <a:t>广东电子通信</a:t>
                      </a:r>
                      <a:endParaRPr lang="zh-CN" sz="1050" kern="100">
                        <a:effectLst/>
                      </a:endParaRPr>
                    </a:p>
                    <a:p>
                      <a:pPr algn="ctr">
                        <a:spcAft>
                          <a:spcPts val="0"/>
                        </a:spcAft>
                      </a:pPr>
                      <a:r>
                        <a:rPr lang="zh-CN" sz="1050" kern="0">
                          <a:effectLst/>
                        </a:rPr>
                        <a:t>四川电子通信</a:t>
                      </a:r>
                      <a:endParaRPr lang="zh-CN" sz="1050" kern="100">
                        <a:effectLst/>
                      </a:endParaRPr>
                    </a:p>
                    <a:p>
                      <a:pPr algn="ctr">
                        <a:spcAft>
                          <a:spcPts val="0"/>
                        </a:spcAft>
                      </a:pPr>
                      <a:r>
                        <a:rPr lang="zh-CN" sz="1050" kern="0">
                          <a:effectLst/>
                        </a:rPr>
                        <a:t>重庆电子通信</a:t>
                      </a:r>
                      <a:endParaRPr lang="zh-CN" sz="1050" kern="100">
                        <a:effectLst/>
                      </a:endParaRPr>
                    </a:p>
                    <a:p>
                      <a:pPr algn="ctr">
                        <a:spcAft>
                          <a:spcPts val="0"/>
                        </a:spcAft>
                      </a:pPr>
                      <a:r>
                        <a:rPr lang="zh-CN" sz="1050" kern="0">
                          <a:effectLst/>
                        </a:rPr>
                        <a:t>广东其他第三产业</a:t>
                      </a:r>
                      <a:endParaRPr lang="zh-CN" sz="1050" kern="100">
                        <a:effectLst/>
                      </a:endParaRPr>
                    </a:p>
                    <a:p>
                      <a:pPr algn="ctr">
                        <a:spcAft>
                          <a:spcPts val="0"/>
                        </a:spcAft>
                      </a:pPr>
                      <a:r>
                        <a:rPr lang="zh-CN" sz="1050" kern="0">
                          <a:effectLst/>
                        </a:rPr>
                        <a:t>广东电气机械</a:t>
                      </a:r>
                      <a:endParaRPr lang="zh-CN" sz="1050" kern="100">
                        <a:effectLst/>
                      </a:endParaRPr>
                    </a:p>
                    <a:p>
                      <a:pPr algn="ctr">
                        <a:spcAft>
                          <a:spcPts val="0"/>
                        </a:spcAft>
                      </a:pPr>
                      <a:r>
                        <a:rPr lang="zh-CN" sz="1050" kern="0">
                          <a:effectLst/>
                        </a:rPr>
                        <a:t>广东批发零售</a:t>
                      </a:r>
                      <a:endParaRPr lang="zh-CN" sz="1050" kern="100">
                        <a:effectLst/>
                      </a:endParaRPr>
                    </a:p>
                    <a:p>
                      <a:pPr algn="ctr">
                        <a:spcAft>
                          <a:spcPts val="0"/>
                        </a:spcAft>
                      </a:pPr>
                      <a:r>
                        <a:rPr lang="zh-CN" sz="1050" kern="0">
                          <a:effectLst/>
                        </a:rPr>
                        <a:t>广西电子通信</a:t>
                      </a:r>
                      <a:endParaRPr lang="zh-CN" sz="1050" kern="100">
                        <a:effectLst/>
                      </a:endParaRPr>
                    </a:p>
                    <a:p>
                      <a:pPr algn="ctr">
                        <a:spcAft>
                          <a:spcPts val="0"/>
                        </a:spcAft>
                      </a:pPr>
                      <a:r>
                        <a:rPr lang="zh-CN" sz="1050" kern="0">
                          <a:effectLst/>
                        </a:rPr>
                        <a:t>广东金融</a:t>
                      </a:r>
                      <a:endParaRPr lang="zh-CN" sz="1050" kern="100">
                        <a:effectLst/>
                      </a:endParaRPr>
                    </a:p>
                    <a:p>
                      <a:pPr algn="ctr">
                        <a:spcAft>
                          <a:spcPts val="0"/>
                        </a:spcAft>
                      </a:pPr>
                      <a:r>
                        <a:rPr lang="zh-CN" sz="1050" kern="0">
                          <a:effectLst/>
                        </a:rPr>
                        <a:t>四川其他第三产业</a:t>
                      </a:r>
                      <a:endParaRPr lang="zh-CN" sz="1050" kern="100">
                        <a:effectLst/>
                      </a:endParaRPr>
                    </a:p>
                    <a:p>
                      <a:pPr algn="ctr">
                        <a:spcAft>
                          <a:spcPts val="0"/>
                        </a:spcAft>
                      </a:pPr>
                      <a:r>
                        <a:rPr lang="zh-CN" sz="1050" kern="0">
                          <a:effectLst/>
                        </a:rPr>
                        <a:t>江苏电子通信</a:t>
                      </a:r>
                      <a:endParaRPr lang="zh-CN" sz="1050" kern="100">
                        <a:effectLst/>
                      </a:endParaRPr>
                    </a:p>
                    <a:p>
                      <a:pPr algn="ctr">
                        <a:spcAft>
                          <a:spcPts val="0"/>
                        </a:spcAft>
                      </a:pPr>
                      <a:r>
                        <a:rPr lang="zh-CN" sz="1050" kern="0">
                          <a:effectLst/>
                        </a:rPr>
                        <a:t>广东运输邮政</a:t>
                      </a:r>
                      <a:endParaRPr lang="zh-CN" sz="1050" kern="100">
                        <a:effectLst/>
                      </a:endParaRPr>
                    </a:p>
                    <a:p>
                      <a:pPr algn="ctr">
                        <a:spcAft>
                          <a:spcPts val="0"/>
                        </a:spcAft>
                      </a:pPr>
                      <a:r>
                        <a:rPr lang="zh-CN" sz="1050" kern="0">
                          <a:effectLst/>
                        </a:rPr>
                        <a:t>广东房地产</a:t>
                      </a:r>
                      <a:endParaRPr lang="zh-CN" sz="1050" kern="100">
                        <a:effectLst/>
                      </a:endParaRPr>
                    </a:p>
                    <a:p>
                      <a:pPr algn="ctr">
                        <a:spcAft>
                          <a:spcPts val="0"/>
                        </a:spcAft>
                      </a:pPr>
                      <a:r>
                        <a:rPr lang="zh-CN" sz="1050" kern="0">
                          <a:effectLst/>
                        </a:rPr>
                        <a:t>陕西电子通信</a:t>
                      </a:r>
                      <a:endParaRPr lang="zh-CN" sz="1050" kern="100">
                        <a:effectLst/>
                      </a:endParaRPr>
                    </a:p>
                    <a:p>
                      <a:pPr algn="ctr">
                        <a:spcAft>
                          <a:spcPts val="0"/>
                        </a:spcAft>
                      </a:pPr>
                      <a:r>
                        <a:rPr lang="zh-CN" sz="1050" kern="0">
                          <a:effectLst/>
                        </a:rPr>
                        <a:t>广东普通机械设备</a:t>
                      </a:r>
                      <a:endParaRPr lang="zh-CN" sz="1050" kern="100">
                        <a:effectLst/>
                      </a:endParaRPr>
                    </a:p>
                    <a:p>
                      <a:pPr algn="ctr">
                        <a:spcAft>
                          <a:spcPts val="0"/>
                        </a:spcAft>
                      </a:pPr>
                      <a:r>
                        <a:rPr lang="zh-CN" sz="1050" kern="0">
                          <a:effectLst/>
                        </a:rPr>
                        <a:t>广东建筑业</a:t>
                      </a:r>
                      <a:endParaRPr lang="zh-CN" sz="1050" kern="100">
                        <a:effectLst/>
                      </a:endParaRPr>
                    </a:p>
                    <a:p>
                      <a:pPr algn="ctr">
                        <a:spcAft>
                          <a:spcPts val="0"/>
                        </a:spcAft>
                      </a:pPr>
                      <a:r>
                        <a:rPr lang="zh-CN" sz="1050" kern="0">
                          <a:effectLst/>
                        </a:rPr>
                        <a:t>广东交通运输</a:t>
                      </a:r>
                      <a:endParaRPr lang="zh-CN" sz="1050" kern="100">
                        <a:effectLst/>
                      </a:endParaRPr>
                    </a:p>
                    <a:p>
                      <a:pPr algn="ctr">
                        <a:spcAft>
                          <a:spcPts val="0"/>
                        </a:spcAft>
                      </a:pPr>
                      <a:r>
                        <a:rPr lang="zh-CN" sz="1050" kern="0">
                          <a:effectLst/>
                        </a:rPr>
                        <a:t>贵州电子通信</a:t>
                      </a:r>
                      <a:endParaRPr lang="zh-CN" sz="1050" kern="100">
                        <a:effectLst/>
                      </a:endParaRPr>
                    </a:p>
                    <a:p>
                      <a:pPr algn="ctr">
                        <a:spcAft>
                          <a:spcPts val="0"/>
                        </a:spcAft>
                      </a:pPr>
                      <a:r>
                        <a:rPr lang="zh-CN" sz="1050" kern="0">
                          <a:effectLst/>
                        </a:rPr>
                        <a:t>广东专用机械设备</a:t>
                      </a:r>
                      <a:endParaRPr lang="zh-CN" sz="1050" kern="100">
                        <a:effectLst/>
                      </a:endParaRPr>
                    </a:p>
                    <a:p>
                      <a:pPr algn="ctr">
                        <a:spcAft>
                          <a:spcPts val="0"/>
                        </a:spcAft>
                      </a:pPr>
                      <a:r>
                        <a:rPr lang="zh-CN" sz="1050" kern="0">
                          <a:effectLst/>
                        </a:rPr>
                        <a:t>广东电热生产供应</a:t>
                      </a:r>
                      <a:endParaRPr lang="zh-CN" sz="1050" kern="100">
                        <a:effectLst/>
                      </a:endParaRPr>
                    </a:p>
                    <a:p>
                      <a:pPr algn="ctr">
                        <a:spcAft>
                          <a:spcPts val="0"/>
                        </a:spcAft>
                      </a:pPr>
                      <a:r>
                        <a:rPr lang="zh-CN" sz="1050" kern="0">
                          <a:effectLst/>
                        </a:rPr>
                        <a:t>四川金融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endParaRPr>
                    </a:p>
                    <a:p>
                      <a:pPr algn="ctr">
                        <a:spcAft>
                          <a:spcPts val="0"/>
                        </a:spcAft>
                      </a:pPr>
                      <a:r>
                        <a:rPr lang="en-US" sz="1050" kern="0">
                          <a:effectLst/>
                        </a:rPr>
                        <a:t>2</a:t>
                      </a:r>
                      <a:endParaRPr lang="zh-CN" sz="1050" kern="100">
                        <a:effectLst/>
                      </a:endParaRPr>
                    </a:p>
                    <a:p>
                      <a:pPr algn="ctr">
                        <a:spcAft>
                          <a:spcPts val="0"/>
                        </a:spcAft>
                      </a:pPr>
                      <a:r>
                        <a:rPr lang="en-US" sz="1050" kern="0">
                          <a:effectLst/>
                        </a:rPr>
                        <a:t>3</a:t>
                      </a:r>
                      <a:endParaRPr lang="zh-CN" sz="1050" kern="100">
                        <a:effectLst/>
                      </a:endParaRPr>
                    </a:p>
                    <a:p>
                      <a:pPr algn="ctr">
                        <a:spcAft>
                          <a:spcPts val="0"/>
                        </a:spcAft>
                      </a:pPr>
                      <a:r>
                        <a:rPr lang="en-US" sz="1050" kern="0">
                          <a:effectLst/>
                        </a:rPr>
                        <a:t>4</a:t>
                      </a:r>
                      <a:endParaRPr lang="zh-CN" sz="1050" kern="100">
                        <a:effectLst/>
                      </a:endParaRPr>
                    </a:p>
                    <a:p>
                      <a:pPr algn="ctr">
                        <a:spcAft>
                          <a:spcPts val="0"/>
                        </a:spcAft>
                      </a:pPr>
                      <a:r>
                        <a:rPr lang="en-US" sz="1050" kern="0">
                          <a:effectLst/>
                        </a:rPr>
                        <a:t>5</a:t>
                      </a:r>
                      <a:endParaRPr lang="zh-CN" sz="1050" kern="100">
                        <a:effectLst/>
                      </a:endParaRPr>
                    </a:p>
                    <a:p>
                      <a:pPr algn="ctr">
                        <a:spcAft>
                          <a:spcPts val="0"/>
                        </a:spcAft>
                      </a:pPr>
                      <a:r>
                        <a:rPr lang="en-US" sz="1050" kern="0">
                          <a:effectLst/>
                        </a:rPr>
                        <a:t>6</a:t>
                      </a:r>
                      <a:endParaRPr lang="zh-CN" sz="1050" kern="100">
                        <a:effectLst/>
                      </a:endParaRPr>
                    </a:p>
                    <a:p>
                      <a:pPr algn="ctr">
                        <a:spcAft>
                          <a:spcPts val="0"/>
                        </a:spcAft>
                      </a:pPr>
                      <a:r>
                        <a:rPr lang="en-US" sz="1050" kern="0">
                          <a:effectLst/>
                        </a:rPr>
                        <a:t>7</a:t>
                      </a:r>
                      <a:endParaRPr lang="zh-CN" sz="1050" kern="100">
                        <a:effectLst/>
                      </a:endParaRPr>
                    </a:p>
                    <a:p>
                      <a:pPr algn="ctr">
                        <a:spcAft>
                          <a:spcPts val="0"/>
                        </a:spcAft>
                      </a:pPr>
                      <a:r>
                        <a:rPr lang="en-US" sz="1050" kern="0">
                          <a:effectLst/>
                        </a:rPr>
                        <a:t>8</a:t>
                      </a:r>
                      <a:endParaRPr lang="zh-CN" sz="1050" kern="100">
                        <a:effectLst/>
                      </a:endParaRPr>
                    </a:p>
                    <a:p>
                      <a:pPr algn="ctr">
                        <a:spcAft>
                          <a:spcPts val="0"/>
                        </a:spcAft>
                      </a:pPr>
                      <a:r>
                        <a:rPr lang="en-US" sz="1050" kern="0">
                          <a:effectLst/>
                        </a:rPr>
                        <a:t>9</a:t>
                      </a:r>
                      <a:endParaRPr lang="zh-CN" sz="1050" kern="100">
                        <a:effectLst/>
                      </a:endParaRPr>
                    </a:p>
                    <a:p>
                      <a:pPr algn="ctr">
                        <a:spcAft>
                          <a:spcPts val="0"/>
                        </a:spcAft>
                      </a:pPr>
                      <a:r>
                        <a:rPr lang="en-US" sz="1050" kern="0">
                          <a:effectLst/>
                        </a:rPr>
                        <a:t>10</a:t>
                      </a:r>
                      <a:endParaRPr lang="zh-CN" sz="1050" kern="100">
                        <a:effectLst/>
                      </a:endParaRPr>
                    </a:p>
                    <a:p>
                      <a:pPr algn="ctr">
                        <a:spcAft>
                          <a:spcPts val="0"/>
                        </a:spcAft>
                      </a:pPr>
                      <a:r>
                        <a:rPr lang="en-US" sz="1050" kern="0">
                          <a:effectLst/>
                        </a:rPr>
                        <a:t>11</a:t>
                      </a:r>
                      <a:endParaRPr lang="zh-CN" sz="1050" kern="100">
                        <a:effectLst/>
                      </a:endParaRPr>
                    </a:p>
                    <a:p>
                      <a:pPr algn="ctr">
                        <a:spcAft>
                          <a:spcPts val="0"/>
                        </a:spcAft>
                      </a:pPr>
                      <a:r>
                        <a:rPr lang="en-US" sz="1050" kern="0">
                          <a:effectLst/>
                        </a:rPr>
                        <a:t>12</a:t>
                      </a:r>
                      <a:endParaRPr lang="zh-CN" sz="1050" kern="100">
                        <a:effectLst/>
                      </a:endParaRPr>
                    </a:p>
                    <a:p>
                      <a:pPr algn="ctr">
                        <a:spcAft>
                          <a:spcPts val="0"/>
                        </a:spcAft>
                      </a:pPr>
                      <a:r>
                        <a:rPr lang="en-US" sz="1050" kern="0">
                          <a:effectLst/>
                        </a:rPr>
                        <a:t>13</a:t>
                      </a:r>
                      <a:endParaRPr lang="zh-CN" sz="1050" kern="100">
                        <a:effectLst/>
                      </a:endParaRPr>
                    </a:p>
                    <a:p>
                      <a:pPr algn="ctr">
                        <a:spcAft>
                          <a:spcPts val="0"/>
                        </a:spcAft>
                      </a:pPr>
                      <a:r>
                        <a:rPr lang="en-US" sz="1050" kern="0">
                          <a:effectLst/>
                        </a:rPr>
                        <a:t>14</a:t>
                      </a:r>
                      <a:endParaRPr lang="zh-CN" sz="1050" kern="100">
                        <a:effectLst/>
                      </a:endParaRPr>
                    </a:p>
                    <a:p>
                      <a:pPr algn="ctr">
                        <a:spcAft>
                          <a:spcPts val="0"/>
                        </a:spcAft>
                      </a:pPr>
                      <a:r>
                        <a:rPr lang="en-US" sz="1050" kern="0">
                          <a:effectLst/>
                        </a:rPr>
                        <a:t>15</a:t>
                      </a:r>
                      <a:endParaRPr lang="zh-CN" sz="1050" kern="100">
                        <a:effectLst/>
                      </a:endParaRPr>
                    </a:p>
                    <a:p>
                      <a:pPr algn="ctr">
                        <a:spcAft>
                          <a:spcPts val="0"/>
                        </a:spcAft>
                      </a:pPr>
                      <a:r>
                        <a:rPr lang="en-US" sz="1050" kern="0">
                          <a:effectLst/>
                        </a:rPr>
                        <a:t>16</a:t>
                      </a:r>
                      <a:endParaRPr lang="zh-CN" sz="1050" kern="100">
                        <a:effectLst/>
                      </a:endParaRPr>
                    </a:p>
                    <a:p>
                      <a:pPr algn="ctr">
                        <a:spcAft>
                          <a:spcPts val="0"/>
                        </a:spcAft>
                      </a:pPr>
                      <a:r>
                        <a:rPr lang="en-US" sz="1050" kern="0">
                          <a:effectLst/>
                        </a:rPr>
                        <a:t>17</a:t>
                      </a:r>
                      <a:endParaRPr lang="zh-CN" sz="1050" kern="100">
                        <a:effectLst/>
                      </a:endParaRPr>
                    </a:p>
                    <a:p>
                      <a:pPr algn="ctr">
                        <a:spcAft>
                          <a:spcPts val="0"/>
                        </a:spcAft>
                      </a:pPr>
                      <a:r>
                        <a:rPr lang="en-US" sz="1050" kern="0">
                          <a:effectLst/>
                        </a:rPr>
                        <a:t>18</a:t>
                      </a:r>
                      <a:endParaRPr lang="zh-CN" sz="1050" kern="100">
                        <a:effectLst/>
                      </a:endParaRPr>
                    </a:p>
                    <a:p>
                      <a:pPr algn="ctr">
                        <a:spcAft>
                          <a:spcPts val="0"/>
                        </a:spcAft>
                      </a:pPr>
                      <a:r>
                        <a:rPr lang="en-US" sz="1050" kern="0">
                          <a:effectLst/>
                        </a:rPr>
                        <a:t>19</a:t>
                      </a:r>
                      <a:endParaRPr lang="zh-CN" sz="1050" kern="100">
                        <a:effectLst/>
                      </a:endParaRPr>
                    </a:p>
                    <a:p>
                      <a:pPr algn="ctr">
                        <a:spcAft>
                          <a:spcPts val="0"/>
                        </a:spcAft>
                      </a:pPr>
                      <a:r>
                        <a:rPr lang="en-US" sz="1050" kern="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dirty="0">
                          <a:effectLst/>
                        </a:rPr>
                        <a:t>2</a:t>
                      </a:r>
                      <a:endParaRPr lang="zh-CN" sz="1050" kern="100" dirty="0">
                        <a:effectLst/>
                      </a:endParaRPr>
                    </a:p>
                    <a:p>
                      <a:pPr algn="ctr">
                        <a:spcAft>
                          <a:spcPts val="0"/>
                        </a:spcAft>
                      </a:pPr>
                      <a:r>
                        <a:rPr lang="en-US" sz="1050" kern="0" dirty="0">
                          <a:effectLst/>
                        </a:rPr>
                        <a:t>39</a:t>
                      </a:r>
                      <a:endParaRPr lang="zh-CN" sz="1050" kern="100" dirty="0">
                        <a:effectLst/>
                      </a:endParaRPr>
                    </a:p>
                    <a:p>
                      <a:pPr algn="ctr">
                        <a:spcAft>
                          <a:spcPts val="0"/>
                        </a:spcAft>
                      </a:pPr>
                      <a:r>
                        <a:rPr lang="en-US" sz="1050" kern="0" dirty="0">
                          <a:effectLst/>
                        </a:rPr>
                        <a:t>65</a:t>
                      </a:r>
                      <a:endParaRPr lang="zh-CN" sz="1050" kern="100" dirty="0">
                        <a:effectLst/>
                      </a:endParaRPr>
                    </a:p>
                    <a:p>
                      <a:pPr algn="ctr">
                        <a:spcAft>
                          <a:spcPts val="0"/>
                        </a:spcAft>
                      </a:pPr>
                      <a:r>
                        <a:rPr lang="en-US" sz="1050" kern="0" dirty="0">
                          <a:effectLst/>
                        </a:rPr>
                        <a:t>1</a:t>
                      </a:r>
                      <a:endParaRPr lang="zh-CN" sz="1050" kern="100" dirty="0">
                        <a:effectLst/>
                      </a:endParaRPr>
                    </a:p>
                    <a:p>
                      <a:pPr algn="ctr">
                        <a:spcAft>
                          <a:spcPts val="0"/>
                        </a:spcAft>
                      </a:pPr>
                      <a:r>
                        <a:rPr lang="en-US" sz="1050" kern="0" dirty="0">
                          <a:effectLst/>
                        </a:rPr>
                        <a:t>15</a:t>
                      </a:r>
                      <a:endParaRPr lang="zh-CN" sz="1050" kern="100" dirty="0">
                        <a:effectLst/>
                      </a:endParaRPr>
                    </a:p>
                    <a:p>
                      <a:pPr algn="ctr">
                        <a:spcAft>
                          <a:spcPts val="0"/>
                        </a:spcAft>
                      </a:pPr>
                      <a:r>
                        <a:rPr lang="en-US" sz="1050" kern="0" dirty="0">
                          <a:effectLst/>
                        </a:rPr>
                        <a:t>10</a:t>
                      </a:r>
                      <a:endParaRPr lang="zh-CN" sz="1050" kern="100" dirty="0">
                        <a:effectLst/>
                      </a:endParaRPr>
                    </a:p>
                    <a:p>
                      <a:pPr algn="ctr">
                        <a:spcAft>
                          <a:spcPts val="0"/>
                        </a:spcAft>
                      </a:pPr>
                      <a:r>
                        <a:rPr lang="en-US" sz="1050" kern="0" dirty="0">
                          <a:effectLst/>
                        </a:rPr>
                        <a:t>145</a:t>
                      </a:r>
                      <a:endParaRPr lang="zh-CN" sz="1050" kern="100" dirty="0">
                        <a:effectLst/>
                      </a:endParaRPr>
                    </a:p>
                    <a:p>
                      <a:pPr algn="ctr">
                        <a:spcAft>
                          <a:spcPts val="0"/>
                        </a:spcAft>
                      </a:pPr>
                      <a:r>
                        <a:rPr lang="en-US" sz="1050" kern="0" dirty="0">
                          <a:effectLst/>
                        </a:rPr>
                        <a:t>12</a:t>
                      </a:r>
                      <a:endParaRPr lang="zh-CN" sz="1050" kern="100" dirty="0">
                        <a:effectLst/>
                      </a:endParaRPr>
                    </a:p>
                    <a:p>
                      <a:pPr algn="ctr">
                        <a:spcAft>
                          <a:spcPts val="0"/>
                        </a:spcAft>
                      </a:pPr>
                      <a:r>
                        <a:rPr lang="en-US" sz="1050" kern="0" dirty="0">
                          <a:effectLst/>
                        </a:rPr>
                        <a:t>28</a:t>
                      </a:r>
                      <a:endParaRPr lang="zh-CN" sz="1050" kern="100" dirty="0">
                        <a:effectLst/>
                      </a:endParaRPr>
                    </a:p>
                    <a:p>
                      <a:pPr algn="ctr">
                        <a:spcAft>
                          <a:spcPts val="0"/>
                        </a:spcAft>
                      </a:pPr>
                      <a:r>
                        <a:rPr lang="en-US" sz="1050" kern="0" dirty="0">
                          <a:effectLst/>
                        </a:rPr>
                        <a:t>9</a:t>
                      </a:r>
                      <a:endParaRPr lang="zh-CN" sz="1050" kern="100" dirty="0">
                        <a:effectLst/>
                      </a:endParaRPr>
                    </a:p>
                    <a:p>
                      <a:pPr algn="ctr">
                        <a:spcAft>
                          <a:spcPts val="0"/>
                        </a:spcAft>
                      </a:pPr>
                      <a:r>
                        <a:rPr lang="en-US" sz="1050" kern="0" dirty="0">
                          <a:effectLst/>
                        </a:rPr>
                        <a:t>16</a:t>
                      </a:r>
                      <a:endParaRPr lang="zh-CN" sz="1050" kern="100" dirty="0">
                        <a:effectLst/>
                      </a:endParaRPr>
                    </a:p>
                    <a:p>
                      <a:pPr algn="ctr">
                        <a:spcAft>
                          <a:spcPts val="0"/>
                        </a:spcAft>
                      </a:pPr>
                      <a:r>
                        <a:rPr lang="en-US" sz="1050" kern="0" dirty="0">
                          <a:effectLst/>
                        </a:rPr>
                        <a:t>30</a:t>
                      </a:r>
                      <a:endParaRPr lang="zh-CN" sz="1050" kern="100" dirty="0">
                        <a:effectLst/>
                      </a:endParaRPr>
                    </a:p>
                    <a:p>
                      <a:pPr algn="ctr">
                        <a:spcAft>
                          <a:spcPts val="0"/>
                        </a:spcAft>
                      </a:pPr>
                      <a:r>
                        <a:rPr lang="en-US" sz="1050" kern="0" dirty="0">
                          <a:effectLst/>
                        </a:rPr>
                        <a:t>289</a:t>
                      </a:r>
                      <a:endParaRPr lang="zh-CN" sz="1050" kern="100" dirty="0">
                        <a:effectLst/>
                      </a:endParaRPr>
                    </a:p>
                    <a:p>
                      <a:pPr algn="ctr">
                        <a:spcAft>
                          <a:spcPts val="0"/>
                        </a:spcAft>
                      </a:pPr>
                      <a:r>
                        <a:rPr lang="en-US" sz="1050" kern="0" dirty="0">
                          <a:effectLst/>
                        </a:rPr>
                        <a:t>68</a:t>
                      </a:r>
                      <a:endParaRPr lang="zh-CN" sz="1050" kern="100" dirty="0">
                        <a:effectLst/>
                      </a:endParaRPr>
                    </a:p>
                    <a:p>
                      <a:pPr algn="ctr">
                        <a:spcAft>
                          <a:spcPts val="0"/>
                        </a:spcAft>
                      </a:pPr>
                      <a:r>
                        <a:rPr lang="en-US" sz="1050" kern="0" dirty="0">
                          <a:effectLst/>
                        </a:rPr>
                        <a:t>20</a:t>
                      </a:r>
                      <a:endParaRPr lang="zh-CN" sz="1050" kern="100" dirty="0">
                        <a:effectLst/>
                      </a:endParaRPr>
                    </a:p>
                    <a:p>
                      <a:pPr algn="ctr">
                        <a:spcAft>
                          <a:spcPts val="0"/>
                        </a:spcAft>
                      </a:pPr>
                      <a:r>
                        <a:rPr lang="en-US" sz="1050" kern="0" dirty="0">
                          <a:effectLst/>
                        </a:rPr>
                        <a:t>49</a:t>
                      </a:r>
                      <a:endParaRPr lang="zh-CN" sz="1050" kern="100" dirty="0">
                        <a:effectLst/>
                      </a:endParaRPr>
                    </a:p>
                    <a:p>
                      <a:pPr algn="ctr">
                        <a:spcAft>
                          <a:spcPts val="0"/>
                        </a:spcAft>
                      </a:pPr>
                      <a:r>
                        <a:rPr lang="en-US" sz="1050" kern="0" dirty="0">
                          <a:effectLst/>
                        </a:rPr>
                        <a:t>439</a:t>
                      </a:r>
                      <a:endParaRPr lang="zh-CN" sz="1050" kern="100" dirty="0">
                        <a:effectLst/>
                      </a:endParaRPr>
                    </a:p>
                    <a:p>
                      <a:pPr algn="ctr">
                        <a:spcAft>
                          <a:spcPts val="0"/>
                        </a:spcAft>
                      </a:pPr>
                      <a:r>
                        <a:rPr lang="en-US" sz="1050" kern="0" dirty="0">
                          <a:effectLst/>
                        </a:rPr>
                        <a:t>116</a:t>
                      </a:r>
                      <a:endParaRPr lang="zh-CN" sz="1050" kern="100" dirty="0">
                        <a:effectLst/>
                      </a:endParaRPr>
                    </a:p>
                    <a:p>
                      <a:pPr algn="ctr">
                        <a:spcAft>
                          <a:spcPts val="0"/>
                        </a:spcAft>
                      </a:pPr>
                      <a:r>
                        <a:rPr lang="en-US" sz="1050" kern="0" dirty="0">
                          <a:effectLst/>
                        </a:rPr>
                        <a:t>25</a:t>
                      </a:r>
                      <a:endParaRPr lang="zh-CN" sz="1050" kern="100" dirty="0">
                        <a:effectLst/>
                      </a:endParaRPr>
                    </a:p>
                    <a:p>
                      <a:pPr algn="ctr">
                        <a:spcAft>
                          <a:spcPts val="0"/>
                        </a:spcAft>
                      </a:pPr>
                      <a:r>
                        <a:rPr lang="en-US" sz="1050" kern="0" dirty="0">
                          <a:effectLst/>
                        </a:rPr>
                        <a:t>80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07477572"/>
                  </a:ext>
                </a:extLst>
              </a:tr>
            </a:tbl>
          </a:graphicData>
        </a:graphic>
      </p:graphicFrame>
    </p:spTree>
    <p:extLst>
      <p:ext uri="{BB962C8B-B14F-4D97-AF65-F5344CB8AC3E}">
        <p14:creationId xmlns:p14="http://schemas.microsoft.com/office/powerpoint/2010/main" val="334401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2900B-CC78-4C81-8945-095332B5710D}"/>
              </a:ext>
            </a:extLst>
          </p:cNvPr>
          <p:cNvSpPr>
            <a:spLocks noGrp="1"/>
          </p:cNvSpPr>
          <p:nvPr>
            <p:ph type="title"/>
          </p:nvPr>
        </p:nvSpPr>
        <p:spPr/>
        <p:txBody>
          <a:bodyPr/>
          <a:lstStyle/>
          <a:p>
            <a:r>
              <a:rPr lang="zh-CN" altLang="zh-CN" dirty="0"/>
              <a:t>变分自编码器的聚类</a:t>
            </a:r>
            <a:endParaRPr lang="zh-CN" altLang="en-US" dirty="0"/>
          </a:p>
        </p:txBody>
      </p:sp>
      <p:sp>
        <p:nvSpPr>
          <p:cNvPr id="3" name="矩形 2">
            <a:extLst>
              <a:ext uri="{FF2B5EF4-FFF2-40B4-BE49-F238E27FC236}">
                <a16:creationId xmlns:a16="http://schemas.microsoft.com/office/drawing/2014/main" id="{CB182B3F-D854-4ACB-89CC-3FC15C0BE0CE}"/>
              </a:ext>
            </a:extLst>
          </p:cNvPr>
          <p:cNvSpPr/>
          <p:nvPr/>
        </p:nvSpPr>
        <p:spPr>
          <a:xfrm>
            <a:off x="429490" y="1114539"/>
            <a:ext cx="6428509" cy="876458"/>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自编码是一种以重构输入信号为目标的神经网络。它是无监督学习领域中的一种，可以自动从无标注的数据中学习特征。</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12CCE2A-D835-4A53-9D21-19E3342CD539}"/>
              </a:ext>
            </a:extLst>
          </p:cNvPr>
          <p:cNvPicPr/>
          <p:nvPr/>
        </p:nvPicPr>
        <p:blipFill>
          <a:blip r:embed="rId2"/>
          <a:stretch>
            <a:fillRect/>
          </a:stretch>
        </p:blipFill>
        <p:spPr>
          <a:xfrm>
            <a:off x="890030" y="2314450"/>
            <a:ext cx="4061979" cy="3059133"/>
          </a:xfrm>
          <a:prstGeom prst="rect">
            <a:avLst/>
          </a:prstGeom>
        </p:spPr>
      </p:pic>
      <p:graphicFrame>
        <p:nvGraphicFramePr>
          <p:cNvPr id="5" name="表格 4">
            <a:extLst>
              <a:ext uri="{FF2B5EF4-FFF2-40B4-BE49-F238E27FC236}">
                <a16:creationId xmlns:a16="http://schemas.microsoft.com/office/drawing/2014/main" id="{DEFC17D8-A5BF-4723-98FE-6C4F8877F3B3}"/>
              </a:ext>
            </a:extLst>
          </p:cNvPr>
          <p:cNvGraphicFramePr>
            <a:graphicFrameLocks noGrp="1"/>
          </p:cNvGraphicFramePr>
          <p:nvPr>
            <p:extLst>
              <p:ext uri="{D42A27DB-BD31-4B8C-83A1-F6EECF244321}">
                <p14:modId xmlns:p14="http://schemas.microsoft.com/office/powerpoint/2010/main" val="3498983044"/>
              </p:ext>
            </p:extLst>
          </p:nvPr>
        </p:nvGraphicFramePr>
        <p:xfrm>
          <a:off x="5671688" y="2555604"/>
          <a:ext cx="6203637" cy="3423628"/>
        </p:xfrm>
        <a:graphic>
          <a:graphicData uri="http://schemas.openxmlformats.org/drawingml/2006/table">
            <a:tbl>
              <a:tblPr firstRow="1" firstCol="1" bandRow="1">
                <a:tableStyleId>{5C22544A-7EE6-4342-B048-85BDC9FD1C3A}</a:tableStyleId>
              </a:tblPr>
              <a:tblGrid>
                <a:gridCol w="1755256">
                  <a:extLst>
                    <a:ext uri="{9D8B030D-6E8A-4147-A177-3AD203B41FA5}">
                      <a16:colId xmlns:a16="http://schemas.microsoft.com/office/drawing/2014/main" val="1484275665"/>
                    </a:ext>
                  </a:extLst>
                </a:gridCol>
                <a:gridCol w="457386">
                  <a:extLst>
                    <a:ext uri="{9D8B030D-6E8A-4147-A177-3AD203B41FA5}">
                      <a16:colId xmlns:a16="http://schemas.microsoft.com/office/drawing/2014/main" val="581445518"/>
                    </a:ext>
                  </a:extLst>
                </a:gridCol>
                <a:gridCol w="213188">
                  <a:extLst>
                    <a:ext uri="{9D8B030D-6E8A-4147-A177-3AD203B41FA5}">
                      <a16:colId xmlns:a16="http://schemas.microsoft.com/office/drawing/2014/main" val="3477930317"/>
                    </a:ext>
                  </a:extLst>
                </a:gridCol>
                <a:gridCol w="1342297">
                  <a:extLst>
                    <a:ext uri="{9D8B030D-6E8A-4147-A177-3AD203B41FA5}">
                      <a16:colId xmlns:a16="http://schemas.microsoft.com/office/drawing/2014/main" val="2740081289"/>
                    </a:ext>
                  </a:extLst>
                </a:gridCol>
                <a:gridCol w="517109">
                  <a:extLst>
                    <a:ext uri="{9D8B030D-6E8A-4147-A177-3AD203B41FA5}">
                      <a16:colId xmlns:a16="http://schemas.microsoft.com/office/drawing/2014/main" val="2048938784"/>
                    </a:ext>
                  </a:extLst>
                </a:gridCol>
                <a:gridCol w="1444263">
                  <a:extLst>
                    <a:ext uri="{9D8B030D-6E8A-4147-A177-3AD203B41FA5}">
                      <a16:colId xmlns:a16="http://schemas.microsoft.com/office/drawing/2014/main" val="3418066857"/>
                    </a:ext>
                  </a:extLst>
                </a:gridCol>
                <a:gridCol w="474138">
                  <a:extLst>
                    <a:ext uri="{9D8B030D-6E8A-4147-A177-3AD203B41FA5}">
                      <a16:colId xmlns:a16="http://schemas.microsoft.com/office/drawing/2014/main" val="705808716"/>
                    </a:ext>
                  </a:extLst>
                </a:gridCol>
              </a:tblGrid>
              <a:tr h="263356">
                <a:tc>
                  <a:txBody>
                    <a:bodyPr/>
                    <a:lstStyle/>
                    <a:p>
                      <a:pPr algn="ctr">
                        <a:spcAft>
                          <a:spcPts val="0"/>
                        </a:spcAft>
                      </a:pPr>
                      <a:r>
                        <a:rPr lang="zh-CN" sz="1050" kern="0">
                          <a:effectLst/>
                        </a:rPr>
                        <a:t>空间产业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分类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zh-CN" sz="1050" kern="0">
                          <a:effectLst/>
                        </a:rPr>
                        <a:t>空间产业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分类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空间产业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分类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5517572"/>
                  </a:ext>
                </a:extLst>
              </a:tr>
              <a:tr h="263356">
                <a:tc>
                  <a:txBody>
                    <a:bodyPr/>
                    <a:lstStyle/>
                    <a:p>
                      <a:pPr algn="ctr">
                        <a:spcAft>
                          <a:spcPts val="0"/>
                        </a:spcAft>
                      </a:pPr>
                      <a:r>
                        <a:rPr lang="zh-CN" sz="1050" kern="0">
                          <a:effectLst/>
                        </a:rPr>
                        <a:t>河北金属制品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江苏水的生产供应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浙江非金属矿采选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0402645"/>
                  </a:ext>
                </a:extLst>
              </a:tr>
              <a:tr h="263356">
                <a:tc>
                  <a:txBody>
                    <a:bodyPr/>
                    <a:lstStyle/>
                    <a:p>
                      <a:pPr algn="ctr">
                        <a:spcAft>
                          <a:spcPts val="0"/>
                        </a:spcAft>
                      </a:pPr>
                      <a:r>
                        <a:rPr lang="zh-CN" sz="1050" kern="0">
                          <a:effectLst/>
                        </a:rPr>
                        <a:t>河北普通机械设备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江苏建筑业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浙江食品加工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2738501"/>
                  </a:ext>
                </a:extLst>
              </a:tr>
              <a:tr h="263356">
                <a:tc>
                  <a:txBody>
                    <a:bodyPr/>
                    <a:lstStyle/>
                    <a:p>
                      <a:pPr algn="ctr">
                        <a:spcAft>
                          <a:spcPts val="0"/>
                        </a:spcAft>
                      </a:pPr>
                      <a:r>
                        <a:rPr lang="zh-CN" sz="1050" kern="0">
                          <a:effectLst/>
                        </a:rPr>
                        <a:t>河北专用机械设备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广东批发零售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浙江食品制造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543541"/>
                  </a:ext>
                </a:extLst>
              </a:tr>
              <a:tr h="263356">
                <a:tc>
                  <a:txBody>
                    <a:bodyPr/>
                    <a:lstStyle/>
                    <a:p>
                      <a:pPr algn="ctr">
                        <a:spcAft>
                          <a:spcPts val="0"/>
                        </a:spcAft>
                      </a:pPr>
                      <a:r>
                        <a:rPr lang="zh-CN" sz="1050" kern="0">
                          <a:effectLst/>
                        </a:rPr>
                        <a:t>江苏交通运输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广东运输邮政</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浙江饮料制造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4092361"/>
                  </a:ext>
                </a:extLst>
              </a:tr>
              <a:tr h="263356">
                <a:tc>
                  <a:txBody>
                    <a:bodyPr/>
                    <a:lstStyle/>
                    <a:p>
                      <a:pPr algn="ctr">
                        <a:spcAft>
                          <a:spcPts val="0"/>
                        </a:spcAft>
                      </a:pPr>
                      <a:r>
                        <a:rPr lang="zh-CN" sz="1050" kern="0">
                          <a:effectLst/>
                        </a:rPr>
                        <a:t>江苏电气机械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广东住宿餐饮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浙江烟草制品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5714965"/>
                  </a:ext>
                </a:extLst>
              </a:tr>
              <a:tr h="263356">
                <a:tc>
                  <a:txBody>
                    <a:bodyPr/>
                    <a:lstStyle/>
                    <a:p>
                      <a:pPr algn="ctr">
                        <a:spcAft>
                          <a:spcPts val="0"/>
                        </a:spcAft>
                      </a:pPr>
                      <a:r>
                        <a:rPr lang="zh-CN" sz="1050" kern="0">
                          <a:effectLst/>
                        </a:rPr>
                        <a:t>江苏电子通信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广东金融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四川纺织业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1712534"/>
                  </a:ext>
                </a:extLst>
              </a:tr>
              <a:tr h="263356">
                <a:tc>
                  <a:txBody>
                    <a:bodyPr/>
                    <a:lstStyle/>
                    <a:p>
                      <a:pPr algn="ctr">
                        <a:spcAft>
                          <a:spcPts val="0"/>
                        </a:spcAft>
                      </a:pPr>
                      <a:r>
                        <a:rPr lang="zh-CN" sz="1050" kern="0">
                          <a:effectLst/>
                        </a:rPr>
                        <a:t>山东仪器仪表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广东房地产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浙江纺织服装服饰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3169452"/>
                  </a:ext>
                </a:extLst>
              </a:tr>
              <a:tr h="263356">
                <a:tc>
                  <a:txBody>
                    <a:bodyPr/>
                    <a:lstStyle/>
                    <a:p>
                      <a:pPr algn="ctr">
                        <a:spcAft>
                          <a:spcPts val="0"/>
                        </a:spcAft>
                      </a:pPr>
                      <a:r>
                        <a:rPr lang="zh-CN" sz="1050" kern="0">
                          <a:effectLst/>
                        </a:rPr>
                        <a:t>江苏其他制造产品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江苏其他第三产业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浙江皮革制品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1721801"/>
                  </a:ext>
                </a:extLst>
              </a:tr>
              <a:tr h="263356">
                <a:tc>
                  <a:txBody>
                    <a:bodyPr/>
                    <a:lstStyle/>
                    <a:p>
                      <a:pPr algn="ctr">
                        <a:spcAft>
                          <a:spcPts val="0"/>
                        </a:spcAft>
                      </a:pPr>
                      <a:r>
                        <a:rPr lang="zh-CN" sz="1050" kern="0">
                          <a:effectLst/>
                        </a:rPr>
                        <a:t>江苏废弃资源回收加工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浙江农业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广西木材加工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2103055"/>
                  </a:ext>
                </a:extLst>
              </a:tr>
              <a:tr h="263356">
                <a:tc>
                  <a:txBody>
                    <a:bodyPr/>
                    <a:lstStyle/>
                    <a:p>
                      <a:pPr algn="ctr">
                        <a:spcAft>
                          <a:spcPts val="0"/>
                        </a:spcAft>
                      </a:pPr>
                      <a:r>
                        <a:rPr lang="zh-CN" sz="1050" kern="0">
                          <a:effectLst/>
                        </a:rPr>
                        <a:t>江苏电热生产供应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浙江煤炭开采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浙江家具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45859"/>
                  </a:ext>
                </a:extLst>
              </a:tr>
              <a:tr h="263356">
                <a:tc>
                  <a:txBody>
                    <a:bodyPr/>
                    <a:lstStyle/>
                    <a:p>
                      <a:pPr algn="ctr">
                        <a:spcAft>
                          <a:spcPts val="0"/>
                        </a:spcAft>
                      </a:pPr>
                      <a:r>
                        <a:rPr lang="zh-CN" sz="1050" kern="0">
                          <a:effectLst/>
                        </a:rPr>
                        <a:t>江苏燃气生产供应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浙江石油天然气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浙江造纸和纸制品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5495265"/>
                  </a:ext>
                </a:extLst>
              </a:tr>
              <a:tr h="263356">
                <a:tc>
                  <a:txBody>
                    <a:bodyPr/>
                    <a:lstStyle/>
                    <a:p>
                      <a:pPr algn="ctr">
                        <a:spcAft>
                          <a:spcPts val="0"/>
                        </a:spcAft>
                      </a:pPr>
                      <a:r>
                        <a:rPr lang="zh-CN" sz="1050" kern="0">
                          <a:effectLst/>
                        </a:rPr>
                        <a:t>江苏水的生产供应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1050" kern="0">
                          <a:effectLst/>
                        </a:rPr>
                        <a:t>浙江黑色金属采选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浙江印刷复制品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dirty="0">
                          <a:effectLst/>
                        </a:rPr>
                        <a:t>4</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2773685"/>
                  </a:ext>
                </a:extLst>
              </a:tr>
            </a:tbl>
          </a:graphicData>
        </a:graphic>
      </p:graphicFrame>
    </p:spTree>
    <p:extLst>
      <p:ext uri="{BB962C8B-B14F-4D97-AF65-F5344CB8AC3E}">
        <p14:creationId xmlns:p14="http://schemas.microsoft.com/office/powerpoint/2010/main" val="168392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AAF3C-6727-42BC-BC10-9945D793DEC9}"/>
              </a:ext>
            </a:extLst>
          </p:cNvPr>
          <p:cNvSpPr>
            <a:spLocks noGrp="1"/>
          </p:cNvSpPr>
          <p:nvPr>
            <p:ph type="title"/>
          </p:nvPr>
        </p:nvSpPr>
        <p:spPr/>
        <p:txBody>
          <a:bodyPr/>
          <a:lstStyle/>
          <a:p>
            <a:r>
              <a:rPr lang="zh-CN" altLang="zh-CN" dirty="0"/>
              <a:t>各聚类的重要性度量</a:t>
            </a:r>
            <a:endParaRPr lang="zh-CN" altLang="en-US" dirty="0"/>
          </a:p>
        </p:txBody>
      </p:sp>
      <p:sp>
        <p:nvSpPr>
          <p:cNvPr id="3" name="矩形 2">
            <a:extLst>
              <a:ext uri="{FF2B5EF4-FFF2-40B4-BE49-F238E27FC236}">
                <a16:creationId xmlns:a16="http://schemas.microsoft.com/office/drawing/2014/main" id="{B211E03C-9A00-4A4E-B738-B1DF780BA063}"/>
              </a:ext>
            </a:extLst>
          </p:cNvPr>
          <p:cNvSpPr/>
          <p:nvPr/>
        </p:nvSpPr>
        <p:spPr>
          <a:xfrm>
            <a:off x="612502" y="1403659"/>
            <a:ext cx="4673074"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定义一个簇内部的</a:t>
            </a:r>
            <a:r>
              <a:rPr lang="en-US" altLang="zh-CN" dirty="0">
                <a:latin typeface="Times New Roman" panose="02020603050405020304" pitchFamily="18" charset="0"/>
                <a:ea typeface="宋体" panose="02010600030101010101" pitchFamily="2" charset="-122"/>
              </a:rPr>
              <a:t>PR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值和</a:t>
            </a:r>
            <a:r>
              <a:rPr lang="en-US" altLang="zh-CN" dirty="0">
                <a:latin typeface="Times New Roman" panose="02020603050405020304" pitchFamily="18" charset="0"/>
                <a:ea typeface="宋体" panose="02010600030101010101" pitchFamily="2" charset="-122"/>
              </a:rPr>
              <a:t>HITS</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值的衡量方式</a:t>
            </a:r>
            <a:endParaRPr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7BA8D84A-7AD4-4A88-BE15-D2F910E0AD3B}"/>
                  </a:ext>
                </a:extLst>
              </p:cNvPr>
              <p:cNvSpPr/>
              <p:nvPr/>
            </p:nvSpPr>
            <p:spPr>
              <a:xfrm>
                <a:off x="612502" y="2171015"/>
                <a:ext cx="4634217" cy="9840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m:rPr>
                                  <m:sty m:val="p"/>
                                </m:rPr>
                                <a:rPr lang="zh-CN" altLang="en-US">
                                  <a:latin typeface="Cambria Math" panose="02040503050406030204" pitchFamily="18" charset="0"/>
                                </a:rPr>
                                <m:t>R</m:t>
                              </m:r>
                              <m:r>
                                <m:rPr>
                                  <m:sty m:val="p"/>
                                </m:rPr>
                                <a:rPr lang="zh-CN" altLang="en-US" i="0">
                                  <a:latin typeface="Cambria Math" panose="02040503050406030204" pitchFamily="18" charset="0"/>
                                </a:rPr>
                                <m:t>ank</m:t>
                              </m:r>
                            </m:e>
                            <m:sub>
                              <m:r>
                                <a:rPr lang="zh-CN" altLang="en-US" i="1">
                                  <a:latin typeface="Cambria Math" panose="02040503050406030204" pitchFamily="18" charset="0"/>
                                </a:rPr>
                                <m:t>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C</m:t>
                          </m:r>
                          <m:r>
                            <a:rPr lang="zh-CN" altLang="en-US" i="0">
                              <a:latin typeface="Cambria Math" panose="02040503050406030204" pitchFamily="18" charset="0"/>
                            </a:rPr>
                            <m:t> </m:t>
                          </m:r>
                          <m:f>
                            <m:fPr>
                              <m:ctrlPr>
                                <a:rPr lang="zh-CN" altLang="en-US" i="1">
                                  <a:latin typeface="Cambria Math" panose="02040503050406030204" pitchFamily="18" charset="0"/>
                                </a:rPr>
                              </m:ctrlPr>
                            </m:fPr>
                            <m:num>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𝑗</m:t>
                                      </m:r>
                                    </m:sub>
                                  </m:s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𝑃𝑅</m:t>
                                      </m:r>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𝐻𝑢𝑏</m:t>
                                          </m:r>
                                        </m:e>
                                        <m:sub>
                                          <m:r>
                                            <a:rPr lang="zh-CN" altLang="en-US" i="1">
                                              <a:latin typeface="Cambria Math" panose="02040503050406030204" pitchFamily="18" charset="0"/>
                                            </a:rPr>
                                            <m:t>𝑖</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𝐴𝑢𝑡</m:t>
                                          </m:r>
                                        </m:e>
                                        <m:sub>
                                          <m:r>
                                            <a:rPr lang="zh-CN" altLang="en-US" i="1">
                                              <a:latin typeface="Cambria Math" panose="02040503050406030204" pitchFamily="18" charset="0"/>
                                            </a:rPr>
                                            <m:t>𝑖</m:t>
                                          </m:r>
                                        </m:sub>
                                      </m:sSub>
                                    </m:den>
                                  </m:f>
                                </m:e>
                              </m:nary>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𝑗</m:t>
                                  </m:r>
                                </m:sub>
                              </m:sSub>
                            </m:den>
                          </m:f>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=1,2,3….10</m:t>
                          </m:r>
                        </m:e>
                      </m:d>
                    </m:oMath>
                  </m:oMathPara>
                </a14:m>
                <a:endParaRPr lang="zh-CN" altLang="en-US" dirty="0"/>
              </a:p>
            </p:txBody>
          </p:sp>
        </mc:Choice>
        <mc:Fallback>
          <p:sp>
            <p:nvSpPr>
              <p:cNvPr id="4" name="矩形 3">
                <a:extLst>
                  <a:ext uri="{FF2B5EF4-FFF2-40B4-BE49-F238E27FC236}">
                    <a16:creationId xmlns:a16="http://schemas.microsoft.com/office/drawing/2014/main" id="{7BA8D84A-7AD4-4A88-BE15-D2F910E0AD3B}"/>
                  </a:ext>
                </a:extLst>
              </p:cNvPr>
              <p:cNvSpPr>
                <a:spLocks noRot="1" noChangeAspect="1" noMove="1" noResize="1" noEditPoints="1" noAdjustHandles="1" noChangeArrowheads="1" noChangeShapeType="1" noTextEdit="1"/>
              </p:cNvSpPr>
              <p:nvPr/>
            </p:nvSpPr>
            <p:spPr>
              <a:xfrm>
                <a:off x="612502" y="2171015"/>
                <a:ext cx="4634217" cy="984052"/>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58906220-B00D-4248-B178-BA62EBEA20B7}"/>
              </a:ext>
            </a:extLst>
          </p:cNvPr>
          <p:cNvGraphicFramePr>
            <a:graphicFrameLocks noGrp="1"/>
          </p:cNvGraphicFramePr>
          <p:nvPr>
            <p:extLst>
              <p:ext uri="{D42A27DB-BD31-4B8C-83A1-F6EECF244321}">
                <p14:modId xmlns:p14="http://schemas.microsoft.com/office/powerpoint/2010/main" val="337468850"/>
              </p:ext>
            </p:extLst>
          </p:nvPr>
        </p:nvGraphicFramePr>
        <p:xfrm>
          <a:off x="656568" y="3694121"/>
          <a:ext cx="5500788" cy="2869856"/>
        </p:xfrm>
        <a:graphic>
          <a:graphicData uri="http://schemas.openxmlformats.org/drawingml/2006/table">
            <a:tbl>
              <a:tblPr firstRow="1" firstCol="1" bandRow="1">
                <a:tableStyleId>{5C22544A-7EE6-4342-B048-85BDC9FD1C3A}</a:tableStyleId>
              </a:tblPr>
              <a:tblGrid>
                <a:gridCol w="1833375">
                  <a:extLst>
                    <a:ext uri="{9D8B030D-6E8A-4147-A177-3AD203B41FA5}">
                      <a16:colId xmlns:a16="http://schemas.microsoft.com/office/drawing/2014/main" val="2555288017"/>
                    </a:ext>
                  </a:extLst>
                </a:gridCol>
                <a:gridCol w="1833375">
                  <a:extLst>
                    <a:ext uri="{9D8B030D-6E8A-4147-A177-3AD203B41FA5}">
                      <a16:colId xmlns:a16="http://schemas.microsoft.com/office/drawing/2014/main" val="1096033685"/>
                    </a:ext>
                  </a:extLst>
                </a:gridCol>
                <a:gridCol w="1834038">
                  <a:extLst>
                    <a:ext uri="{9D8B030D-6E8A-4147-A177-3AD203B41FA5}">
                      <a16:colId xmlns:a16="http://schemas.microsoft.com/office/drawing/2014/main" val="1416405988"/>
                    </a:ext>
                  </a:extLst>
                </a:gridCol>
              </a:tblGrid>
              <a:tr h="260896">
                <a:tc>
                  <a:txBody>
                    <a:bodyPr/>
                    <a:lstStyle/>
                    <a:p>
                      <a:pPr algn="ctr">
                        <a:spcAft>
                          <a:spcPts val="0"/>
                        </a:spcAft>
                      </a:pPr>
                      <a:r>
                        <a:rPr lang="zh-CN" sz="1050" kern="0">
                          <a:effectLst/>
                        </a:rPr>
                        <a:t>簇序号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排名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包含节点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2598758"/>
                  </a:ext>
                </a:extLst>
              </a:tr>
              <a:tr h="260896">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5,23,58,76……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962995"/>
                  </a:ext>
                </a:extLst>
              </a:tr>
              <a:tr h="260896">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1,237,458,39……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2301174"/>
                  </a:ext>
                </a:extLst>
              </a:tr>
              <a:tr h="260896">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3,4,79,88,57……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4073133"/>
                  </a:ext>
                </a:extLst>
              </a:tr>
              <a:tr h="260896">
                <a:tc>
                  <a:txBody>
                    <a:bodyPr/>
                    <a:lstStyle/>
                    <a:p>
                      <a:pPr algn="ctr">
                        <a:spcAft>
                          <a:spcPts val="0"/>
                        </a:spcAft>
                      </a:pPr>
                      <a:r>
                        <a:rPr lang="en-US" sz="105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9,96,108,113……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160234"/>
                  </a:ext>
                </a:extLst>
              </a:tr>
              <a:tr h="260896">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7,31,87,230……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4366729"/>
                  </a:ext>
                </a:extLst>
              </a:tr>
              <a:tr h="260896">
                <a:tc>
                  <a:txBody>
                    <a:bodyPr/>
                    <a:lstStyle/>
                    <a:p>
                      <a:pPr algn="ctr">
                        <a:spcAft>
                          <a:spcPts val="0"/>
                        </a:spcAft>
                      </a:pPr>
                      <a:r>
                        <a:rPr lang="en-US" sz="105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11,141,192,676……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019532"/>
                  </a:ext>
                </a:extLst>
              </a:tr>
              <a:tr h="260896">
                <a:tc>
                  <a:txBody>
                    <a:bodyPr/>
                    <a:lstStyle/>
                    <a:p>
                      <a:pPr algn="ctr">
                        <a:spcAft>
                          <a:spcPts val="0"/>
                        </a:spcAft>
                      </a:pPr>
                      <a:r>
                        <a:rPr lang="en-US" sz="105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6,8,17,51,69……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6852202"/>
                  </a:ext>
                </a:extLst>
              </a:tr>
              <a:tr h="260896">
                <a:tc>
                  <a:txBody>
                    <a:bodyPr/>
                    <a:lstStyle/>
                    <a:p>
                      <a:pPr algn="ctr">
                        <a:spcAft>
                          <a:spcPts val="0"/>
                        </a:spcAft>
                      </a:pPr>
                      <a:r>
                        <a:rPr lang="en-US" sz="105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10,74,57,386……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8101926"/>
                  </a:ext>
                </a:extLst>
              </a:tr>
              <a:tr h="260896">
                <a:tc>
                  <a:txBody>
                    <a:bodyPr/>
                    <a:lstStyle/>
                    <a:p>
                      <a:pPr algn="ctr">
                        <a:spcAft>
                          <a:spcPts val="0"/>
                        </a:spcAft>
                      </a:pPr>
                      <a:r>
                        <a:rPr lang="en-US" sz="105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15,284,80,75……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527154"/>
                  </a:ext>
                </a:extLst>
              </a:tr>
              <a:tr h="260896">
                <a:tc>
                  <a:txBody>
                    <a:bodyPr/>
                    <a:lstStyle/>
                    <a:p>
                      <a:pPr algn="ctr">
                        <a:spcAft>
                          <a:spcPts val="0"/>
                        </a:spcAft>
                      </a:pPr>
                      <a:r>
                        <a:rPr lang="en-US" sz="105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0" dirty="0">
                          <a:effectLst/>
                        </a:rPr>
                        <a:t>13,14,38,366……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5888395"/>
                  </a:ext>
                </a:extLst>
              </a:tr>
            </a:tbl>
          </a:graphicData>
        </a:graphic>
      </p:graphicFrame>
    </p:spTree>
    <p:extLst>
      <p:ext uri="{BB962C8B-B14F-4D97-AF65-F5344CB8AC3E}">
        <p14:creationId xmlns:p14="http://schemas.microsoft.com/office/powerpoint/2010/main" val="65090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6FA19-2B1D-4CF1-AC91-687A80419319}"/>
              </a:ext>
            </a:extLst>
          </p:cNvPr>
          <p:cNvSpPr>
            <a:spLocks noGrp="1"/>
          </p:cNvSpPr>
          <p:nvPr>
            <p:ph type="title"/>
          </p:nvPr>
        </p:nvSpPr>
        <p:spPr/>
        <p:txBody>
          <a:bodyPr/>
          <a:lstStyle/>
          <a:p>
            <a:r>
              <a:rPr lang="zh-CN" altLang="zh-CN" dirty="0"/>
              <a:t>各聚类的重要性度量</a:t>
            </a:r>
            <a:endParaRPr lang="zh-CN" altLang="en-US" dirty="0"/>
          </a:p>
        </p:txBody>
      </p:sp>
      <p:graphicFrame>
        <p:nvGraphicFramePr>
          <p:cNvPr id="3" name="表格 2">
            <a:extLst>
              <a:ext uri="{FF2B5EF4-FFF2-40B4-BE49-F238E27FC236}">
                <a16:creationId xmlns:a16="http://schemas.microsoft.com/office/drawing/2014/main" id="{2D90BE75-4260-4AFD-A102-2F874BFFACD6}"/>
              </a:ext>
            </a:extLst>
          </p:cNvPr>
          <p:cNvGraphicFramePr>
            <a:graphicFrameLocks noGrp="1"/>
          </p:cNvGraphicFramePr>
          <p:nvPr>
            <p:extLst>
              <p:ext uri="{D42A27DB-BD31-4B8C-83A1-F6EECF244321}">
                <p14:modId xmlns:p14="http://schemas.microsoft.com/office/powerpoint/2010/main" val="285895107"/>
              </p:ext>
            </p:extLst>
          </p:nvPr>
        </p:nvGraphicFramePr>
        <p:xfrm>
          <a:off x="569491" y="1755522"/>
          <a:ext cx="5391922" cy="4651218"/>
        </p:xfrm>
        <a:graphic>
          <a:graphicData uri="http://schemas.openxmlformats.org/drawingml/2006/table">
            <a:tbl>
              <a:tblPr firstRow="1" firstCol="1" bandRow="1">
                <a:tableStyleId>{5C22544A-7EE6-4342-B048-85BDC9FD1C3A}</a:tableStyleId>
              </a:tblPr>
              <a:tblGrid>
                <a:gridCol w="2695474">
                  <a:extLst>
                    <a:ext uri="{9D8B030D-6E8A-4147-A177-3AD203B41FA5}">
                      <a16:colId xmlns:a16="http://schemas.microsoft.com/office/drawing/2014/main" val="1074304967"/>
                    </a:ext>
                  </a:extLst>
                </a:gridCol>
                <a:gridCol w="2696448">
                  <a:extLst>
                    <a:ext uri="{9D8B030D-6E8A-4147-A177-3AD203B41FA5}">
                      <a16:colId xmlns:a16="http://schemas.microsoft.com/office/drawing/2014/main" val="2396560972"/>
                    </a:ext>
                  </a:extLst>
                </a:gridCol>
              </a:tblGrid>
              <a:tr h="422838">
                <a:tc>
                  <a:txBody>
                    <a:bodyPr/>
                    <a:lstStyle/>
                    <a:p>
                      <a:pPr algn="ctr">
                        <a:spcAft>
                          <a:spcPts val="0"/>
                        </a:spcAft>
                      </a:pPr>
                      <a:r>
                        <a:rPr lang="zh-CN" sz="1050" kern="0">
                          <a:effectLst/>
                        </a:rPr>
                        <a:t>簇序号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包含节点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707743"/>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河北金属制品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8297679"/>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河北普通机械设备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1823901"/>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北京专用技术设备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4451828"/>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内蒙煤炭开采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8594872"/>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河北专用机械设备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045945"/>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河北黑色金属采选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4497877"/>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内蒙电热生产供应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2765767"/>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北京电气机械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565488"/>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a:effectLst/>
                        </a:rPr>
                        <a:t>陕西燃气供应</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7236356"/>
                  </a:ext>
                </a:extLst>
              </a:tr>
              <a:tr h="422838">
                <a:tc>
                  <a:txBody>
                    <a:bodyPr/>
                    <a:lstStyle/>
                    <a:p>
                      <a:pPr algn="ctr">
                        <a:spcAft>
                          <a:spcPts val="0"/>
                        </a:spcAft>
                      </a:pPr>
                      <a:r>
                        <a:rPr lang="en-US" sz="105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0" dirty="0">
                          <a:effectLst/>
                        </a:rPr>
                        <a:t>内蒙非金属矿采选</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9472684"/>
                  </a:ext>
                </a:extLst>
              </a:tr>
            </a:tbl>
          </a:graphicData>
        </a:graphic>
      </p:graphicFrame>
      <p:sp>
        <p:nvSpPr>
          <p:cNvPr id="4" name="矩形 3">
            <a:extLst>
              <a:ext uri="{FF2B5EF4-FFF2-40B4-BE49-F238E27FC236}">
                <a16:creationId xmlns:a16="http://schemas.microsoft.com/office/drawing/2014/main" id="{A5851945-51D7-4758-9F69-59FE7933190D}"/>
              </a:ext>
            </a:extLst>
          </p:cNvPr>
          <p:cNvSpPr/>
          <p:nvPr/>
        </p:nvSpPr>
        <p:spPr>
          <a:xfrm>
            <a:off x="6096000" y="1940120"/>
            <a:ext cx="6096000" cy="923330"/>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重工业是为国民经济各部门提供物质技术基础的主要生产资料的工业，是实现社会扩大再生产的物质基础，对我国经济发展的作用不言而喻。</a:t>
            </a:r>
            <a:endParaRPr lang="zh-CN" altLang="en-US" dirty="0"/>
          </a:p>
        </p:txBody>
      </p:sp>
    </p:spTree>
    <p:extLst>
      <p:ext uri="{BB962C8B-B14F-4D97-AF65-F5344CB8AC3E}">
        <p14:creationId xmlns:p14="http://schemas.microsoft.com/office/powerpoint/2010/main" val="241160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2">
            <a:extLst>
              <a:ext uri="{FF2B5EF4-FFF2-40B4-BE49-F238E27FC236}">
                <a16:creationId xmlns:a16="http://schemas.microsoft.com/office/drawing/2014/main" id="{67F71EE0-5BB0-4991-AF72-E6D25A69F303}"/>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04</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11" name="直接连接符 10">
            <a:extLst>
              <a:ext uri="{FF2B5EF4-FFF2-40B4-BE49-F238E27FC236}">
                <a16:creationId xmlns:a16="http://schemas.microsoft.com/office/drawing/2014/main" id="{BD24ABB0-E234-4F6D-BA8D-6B19DFC0284B}"/>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12" name="文本框 11">
            <a:extLst>
              <a:ext uri="{FF2B5EF4-FFF2-40B4-BE49-F238E27FC236}">
                <a16:creationId xmlns:a16="http://schemas.microsoft.com/office/drawing/2014/main" id="{F07CEE84-8C0A-48C7-B5BC-E024087C5BDA}"/>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3" name="矩形 12">
            <a:extLst>
              <a:ext uri="{FF2B5EF4-FFF2-40B4-BE49-F238E27FC236}">
                <a16:creationId xmlns:a16="http://schemas.microsoft.com/office/drawing/2014/main" id="{8A3B4992-B266-4E75-999E-ADD6EC0C3D68}"/>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结论</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894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8E3453B-8FD6-49FC-A92D-6C91A5A31929}"/>
              </a:ext>
            </a:extLst>
          </p:cNvPr>
          <p:cNvSpPr/>
          <p:nvPr/>
        </p:nvSpPr>
        <p:spPr>
          <a:xfrm>
            <a:off x="731712" y="881145"/>
            <a:ext cx="4339650"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一是鼓励关键重工业制造业产业的发展。</a:t>
            </a:r>
            <a:endParaRPr lang="zh-CN" altLang="en-US" dirty="0"/>
          </a:p>
        </p:txBody>
      </p:sp>
      <p:sp>
        <p:nvSpPr>
          <p:cNvPr id="6" name="矩形 5">
            <a:extLst>
              <a:ext uri="{FF2B5EF4-FFF2-40B4-BE49-F238E27FC236}">
                <a16:creationId xmlns:a16="http://schemas.microsoft.com/office/drawing/2014/main" id="{4709688D-B922-482D-B04B-D6803FEC5219}"/>
              </a:ext>
            </a:extLst>
          </p:cNvPr>
          <p:cNvSpPr/>
          <p:nvPr/>
        </p:nvSpPr>
        <p:spPr>
          <a:xfrm>
            <a:off x="731712" y="2196406"/>
            <a:ext cx="8269784"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二是格外关注一些</a:t>
            </a:r>
            <a:r>
              <a:rPr lang="en-US" altLang="zh-CN" dirty="0">
                <a:latin typeface="Times New Roman" panose="02020603050405020304" pitchFamily="18" charset="0"/>
                <a:ea typeface="宋体" panose="02010600030101010101" pitchFamily="2" charset="-122"/>
              </a:rPr>
              <a:t>PR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值和</a:t>
            </a:r>
            <a:r>
              <a:rPr lang="en-US" altLang="zh-CN" dirty="0">
                <a:latin typeface="Times New Roman" panose="02020603050405020304" pitchFamily="18" charset="0"/>
                <a:ea typeface="宋体" panose="02010600030101010101" pitchFamily="2" charset="-122"/>
              </a:rPr>
              <a:t>HITS</a:t>
            </a:r>
            <a:r>
              <a:rPr lang="zh-CN" altLang="zh-CN" dirty="0">
                <a:latin typeface="Times New Roman" panose="02020603050405020304" pitchFamily="18" charset="0"/>
                <a:ea typeface="宋体" panose="02010600030101010101" pitchFamily="2" charset="-122"/>
                <a:cs typeface="Times New Roman" panose="02020603050405020304" pitchFamily="18" charset="0"/>
              </a:rPr>
              <a:t>较高的产业，一些产业的</a:t>
            </a:r>
            <a:r>
              <a:rPr lang="en-US" altLang="zh-CN" dirty="0">
                <a:latin typeface="Times New Roman" panose="02020603050405020304" pitchFamily="18" charset="0"/>
                <a:ea typeface="宋体" panose="02010600030101010101" pitchFamily="2" charset="-122"/>
              </a:rPr>
              <a:t>PR</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值和</a:t>
            </a:r>
            <a:r>
              <a:rPr lang="en-US" altLang="zh-CN" dirty="0">
                <a:latin typeface="Times New Roman" panose="02020603050405020304" pitchFamily="18" charset="0"/>
                <a:ea typeface="宋体" panose="02010600030101010101" pitchFamily="2" charset="-122"/>
              </a:rPr>
              <a:t>Hub</a:t>
            </a:r>
            <a:r>
              <a:rPr lang="zh-CN" altLang="zh-CN" dirty="0">
                <a:latin typeface="Times New Roman" panose="02020603050405020304" pitchFamily="18" charset="0"/>
                <a:ea typeface="宋体" panose="02010600030101010101" pitchFamily="2" charset="-122"/>
                <a:cs typeface="Times New Roman" panose="02020603050405020304" pitchFamily="18" charset="0"/>
              </a:rPr>
              <a:t>值都比较高。</a:t>
            </a:r>
            <a:endParaRPr lang="zh-CN" altLang="en-US" dirty="0"/>
          </a:p>
        </p:txBody>
      </p:sp>
      <p:sp>
        <p:nvSpPr>
          <p:cNvPr id="7" name="矩形 6">
            <a:extLst>
              <a:ext uri="{FF2B5EF4-FFF2-40B4-BE49-F238E27FC236}">
                <a16:creationId xmlns:a16="http://schemas.microsoft.com/office/drawing/2014/main" id="{7145D82F-E6D6-4C59-976E-F1105943050A}"/>
              </a:ext>
            </a:extLst>
          </p:cNvPr>
          <p:cNvSpPr/>
          <p:nvPr/>
        </p:nvSpPr>
        <p:spPr>
          <a:xfrm>
            <a:off x="649184" y="3788666"/>
            <a:ext cx="8880763"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三是明确各区域产业经济体的市场定位，安全监管促进第三产业的发展。</a:t>
            </a:r>
            <a:endParaRPr lang="zh-CN" altLang="en-US" dirty="0"/>
          </a:p>
        </p:txBody>
      </p:sp>
    </p:spTree>
    <p:extLst>
      <p:ext uri="{BB962C8B-B14F-4D97-AF65-F5344CB8AC3E}">
        <p14:creationId xmlns:p14="http://schemas.microsoft.com/office/powerpoint/2010/main" val="68588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63C3E0D8-BC8B-4508-BF7D-0E2A03AA1B02}"/>
              </a:ext>
            </a:extLst>
          </p:cNvPr>
          <p:cNvSpPr txBox="1"/>
          <p:nvPr/>
        </p:nvSpPr>
        <p:spPr>
          <a:xfrm>
            <a:off x="486914" y="1535266"/>
            <a:ext cx="89281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15" name="文本框 6">
            <a:extLst>
              <a:ext uri="{FF2B5EF4-FFF2-40B4-BE49-F238E27FC236}">
                <a16:creationId xmlns:a16="http://schemas.microsoft.com/office/drawing/2014/main" id="{83A8AC0F-2525-43CF-AA09-97265B5397AB}"/>
              </a:ext>
            </a:extLst>
          </p:cNvPr>
          <p:cNvSpPr txBox="1"/>
          <p:nvPr/>
        </p:nvSpPr>
        <p:spPr>
          <a:xfrm>
            <a:off x="1523235" y="1534631"/>
            <a:ext cx="22180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产业网络体系</a:t>
            </a:r>
            <a:endParaRPr kumimoji="0" lang="en-US" altLang="zh-CN"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7">
            <a:extLst>
              <a:ext uri="{FF2B5EF4-FFF2-40B4-BE49-F238E27FC236}">
                <a16:creationId xmlns:a16="http://schemas.microsoft.com/office/drawing/2014/main" id="{BD0FC7D6-0FCB-40F9-862B-491E61F99203}"/>
              </a:ext>
            </a:extLst>
          </p:cNvPr>
          <p:cNvSpPr txBox="1"/>
          <p:nvPr/>
        </p:nvSpPr>
        <p:spPr>
          <a:xfrm>
            <a:off x="1523234" y="1896581"/>
            <a:ext cx="4170107" cy="530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zh-CN" altLang="en-US" sz="1000" dirty="0">
                <a:solidFill>
                  <a:schemeClr val="dk1"/>
                </a:solidFill>
                <a:latin typeface="微软雅黑" panose="020B0503020204020204" pitchFamily="34" charset="-122"/>
                <a:ea typeface="微软雅黑" panose="020B0503020204020204" pitchFamily="34" charset="-122"/>
                <a:cs typeface="+mn-ea"/>
                <a:sym typeface="微软雅黑" panose="020B0503020204020204" pitchFamily="34" charset="-122"/>
              </a:rPr>
              <a:t>由于某个区域的产业受多方面因素的影响而且这些影响相互关联，计量经济学的方法已经不能描述产业网络体系的特征。</a:t>
            </a:r>
            <a:endParaRPr kumimoji="0" lang="zh-CN" altLang="en-US" sz="1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文本框 8">
            <a:extLst>
              <a:ext uri="{FF2B5EF4-FFF2-40B4-BE49-F238E27FC236}">
                <a16:creationId xmlns:a16="http://schemas.microsoft.com/office/drawing/2014/main" id="{E014D42E-FAB2-4DF4-9E29-F198E851BA14}"/>
              </a:ext>
            </a:extLst>
          </p:cNvPr>
          <p:cNvSpPr txBox="1"/>
          <p:nvPr/>
        </p:nvSpPr>
        <p:spPr>
          <a:xfrm>
            <a:off x="486914" y="2633816"/>
            <a:ext cx="89281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8" name="文本框 9">
            <a:extLst>
              <a:ext uri="{FF2B5EF4-FFF2-40B4-BE49-F238E27FC236}">
                <a16:creationId xmlns:a16="http://schemas.microsoft.com/office/drawing/2014/main" id="{8AE1EC1C-435E-4AB0-B1D3-4068553D7D67}"/>
              </a:ext>
            </a:extLst>
          </p:cNvPr>
          <p:cNvSpPr txBox="1"/>
          <p:nvPr/>
        </p:nvSpPr>
        <p:spPr>
          <a:xfrm>
            <a:off x="1523234" y="2995131"/>
            <a:ext cx="4275039" cy="530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zh-CN" altLang="en-US" sz="1000" dirty="0">
                <a:solidFill>
                  <a:schemeClr val="dk1"/>
                </a:solidFill>
                <a:latin typeface="微软雅黑" panose="020B0503020204020204" pitchFamily="34" charset="-122"/>
                <a:ea typeface="微软雅黑" panose="020B0503020204020204" pitchFamily="34" charset="-122"/>
                <a:cs typeface="+mn-ea"/>
                <a:sym typeface="微软雅黑" panose="020B0503020204020204" pitchFamily="34" charset="-122"/>
              </a:rPr>
              <a:t>网络分析打破了各个区域的各个产业的孤立性，能更加系统地考虑区域间联系。</a:t>
            </a:r>
            <a:endParaRPr kumimoji="0" lang="zh-CN" altLang="en-US" sz="1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文本框 10">
            <a:extLst>
              <a:ext uri="{FF2B5EF4-FFF2-40B4-BE49-F238E27FC236}">
                <a16:creationId xmlns:a16="http://schemas.microsoft.com/office/drawing/2014/main" id="{092C8E7F-ABDC-4FF3-8F0E-E5A276CE238C}"/>
              </a:ext>
            </a:extLst>
          </p:cNvPr>
          <p:cNvSpPr txBox="1"/>
          <p:nvPr/>
        </p:nvSpPr>
        <p:spPr>
          <a:xfrm>
            <a:off x="486914" y="3732366"/>
            <a:ext cx="89281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03</a:t>
            </a:r>
          </a:p>
        </p:txBody>
      </p:sp>
      <p:sp>
        <p:nvSpPr>
          <p:cNvPr id="20" name="文本框 11">
            <a:extLst>
              <a:ext uri="{FF2B5EF4-FFF2-40B4-BE49-F238E27FC236}">
                <a16:creationId xmlns:a16="http://schemas.microsoft.com/office/drawing/2014/main" id="{C34BE4BE-20D6-4750-9685-B6BCB56A4901}"/>
              </a:ext>
            </a:extLst>
          </p:cNvPr>
          <p:cNvSpPr txBox="1"/>
          <p:nvPr/>
        </p:nvSpPr>
        <p:spPr>
          <a:xfrm>
            <a:off x="1523234" y="4093681"/>
            <a:ext cx="4170107" cy="7576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zh-CN" altLang="en-US" sz="1000" dirty="0">
                <a:solidFill>
                  <a:schemeClr val="dk1"/>
                </a:solidFill>
                <a:latin typeface="微软雅黑" panose="020B0503020204020204" pitchFamily="34" charset="-122"/>
                <a:ea typeface="微软雅黑" panose="020B0503020204020204" pitchFamily="34" charset="-122"/>
                <a:cs typeface="+mn-ea"/>
                <a:sym typeface="微软雅黑" panose="020B0503020204020204" pitchFamily="34" charset="-122"/>
              </a:rPr>
              <a:t>为区域间投入产出表本质上是生产资料由生产端到消费端的转移，能反映任意区域的各个产业到其他区域的各个产业的投入产出转化关系以及任意区域的各个产业的生产资料的来源部门以及产成品的流出部门</a:t>
            </a:r>
            <a:r>
              <a:rPr lang="en-US" altLang="zh-CN" sz="1000" dirty="0">
                <a:solidFill>
                  <a:schemeClr val="dk1"/>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kumimoji="0" lang="zh-CN" altLang="en-US" sz="1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12">
            <a:extLst>
              <a:ext uri="{FF2B5EF4-FFF2-40B4-BE49-F238E27FC236}">
                <a16:creationId xmlns:a16="http://schemas.microsoft.com/office/drawing/2014/main" id="{A6BB9D1F-66B8-4F14-9116-088E7B21B696}"/>
              </a:ext>
            </a:extLst>
          </p:cNvPr>
          <p:cNvSpPr txBox="1"/>
          <p:nvPr/>
        </p:nvSpPr>
        <p:spPr>
          <a:xfrm>
            <a:off x="486914" y="4830916"/>
            <a:ext cx="89281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04</a:t>
            </a:r>
          </a:p>
        </p:txBody>
      </p:sp>
      <p:sp>
        <p:nvSpPr>
          <p:cNvPr id="22" name="文本框 13">
            <a:extLst>
              <a:ext uri="{FF2B5EF4-FFF2-40B4-BE49-F238E27FC236}">
                <a16:creationId xmlns:a16="http://schemas.microsoft.com/office/drawing/2014/main" id="{E17B201F-15CF-499F-8AD3-9CDB24B5B44C}"/>
              </a:ext>
            </a:extLst>
          </p:cNvPr>
          <p:cNvSpPr txBox="1"/>
          <p:nvPr/>
        </p:nvSpPr>
        <p:spPr>
          <a:xfrm>
            <a:off x="1523234" y="5192231"/>
            <a:ext cx="4170107" cy="5268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zh-CN" altLang="en-US" sz="1000" dirty="0"/>
              <a:t>优化产业布局，提升区域经 济发展水平，更好地落实区域经济协同发展战略。</a:t>
            </a:r>
            <a:endParaRPr kumimoji="0" lang="zh-CN" altLang="en-US" sz="1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14">
            <a:extLst>
              <a:ext uri="{FF2B5EF4-FFF2-40B4-BE49-F238E27FC236}">
                <a16:creationId xmlns:a16="http://schemas.microsoft.com/office/drawing/2014/main" id="{220FC2BC-5F31-4F9F-AAD3-D484B819E59E}"/>
              </a:ext>
            </a:extLst>
          </p:cNvPr>
          <p:cNvSpPr txBox="1"/>
          <p:nvPr/>
        </p:nvSpPr>
        <p:spPr>
          <a:xfrm>
            <a:off x="1523235" y="2633816"/>
            <a:ext cx="22180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对比传统方法优势</a:t>
            </a:r>
            <a:endParaRPr kumimoji="0" lang="en-US" altLang="zh-CN"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5">
            <a:extLst>
              <a:ext uri="{FF2B5EF4-FFF2-40B4-BE49-F238E27FC236}">
                <a16:creationId xmlns:a16="http://schemas.microsoft.com/office/drawing/2014/main" id="{8396CB66-61CC-44E9-83F2-82F56FE4F828}"/>
              </a:ext>
            </a:extLst>
          </p:cNvPr>
          <p:cNvSpPr txBox="1"/>
          <p:nvPr/>
        </p:nvSpPr>
        <p:spPr>
          <a:xfrm>
            <a:off x="1523234" y="3732366"/>
            <a:ext cx="333377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使用区域间投入产出表的好处</a:t>
            </a:r>
            <a:endParaRPr kumimoji="0" lang="en-US" altLang="zh-CN"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6">
            <a:extLst>
              <a:ext uri="{FF2B5EF4-FFF2-40B4-BE49-F238E27FC236}">
                <a16:creationId xmlns:a16="http://schemas.microsoft.com/office/drawing/2014/main" id="{05AA25A5-CBB0-4990-8943-F99417EE18F6}"/>
              </a:ext>
            </a:extLst>
          </p:cNvPr>
          <p:cNvSpPr txBox="1"/>
          <p:nvPr/>
        </p:nvSpPr>
        <p:spPr>
          <a:xfrm>
            <a:off x="1520331" y="4815993"/>
            <a:ext cx="22180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研究意义</a:t>
            </a:r>
            <a:endParaRPr kumimoji="0" lang="en-US" altLang="zh-CN"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6232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CB67D0-3CB1-419C-9C88-1B0A348A1413}"/>
              </a:ext>
            </a:extLst>
          </p:cNvPr>
          <p:cNvSpPr txBox="1">
            <a:spLocks noChangeArrowheads="1"/>
          </p:cNvSpPr>
          <p:nvPr/>
        </p:nvSpPr>
        <p:spPr>
          <a:xfrm>
            <a:off x="1496427" y="2998288"/>
            <a:ext cx="4980317" cy="669925"/>
          </a:xfrm>
          <a:prstGeom prst="rect">
            <a:avLst/>
          </a:prstGeom>
        </p:spPr>
        <p:txBody>
          <a:bodyPr vert="horz" lIns="121920" tIns="60960" rIns="121920" bIns="6096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12192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cxnSp>
        <p:nvCxnSpPr>
          <p:cNvPr id="4" name="直接连接符 3">
            <a:extLst>
              <a:ext uri="{FF2B5EF4-FFF2-40B4-BE49-F238E27FC236}">
                <a16:creationId xmlns:a16="http://schemas.microsoft.com/office/drawing/2014/main" id="{C952976B-DC35-4633-A51C-B5A8395F7089}"/>
              </a:ext>
            </a:extLst>
          </p:cNvPr>
          <p:cNvCxnSpPr>
            <a:cxnSpLocks noChangeShapeType="1"/>
          </p:cNvCxnSpPr>
          <p:nvPr/>
        </p:nvCxnSpPr>
        <p:spPr bwMode="auto">
          <a:xfrm flipH="1">
            <a:off x="1679645" y="3779044"/>
            <a:ext cx="6157068" cy="0"/>
          </a:xfrm>
          <a:prstGeom prst="line">
            <a:avLst/>
          </a:prstGeom>
          <a:noFill/>
          <a:ln w="1270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a:extLst>
              <a:ext uri="{FF2B5EF4-FFF2-40B4-BE49-F238E27FC236}">
                <a16:creationId xmlns:a16="http://schemas.microsoft.com/office/drawing/2014/main" id="{9B7714BD-A820-43E5-9BAD-5C80F4CF2D74}"/>
              </a:ext>
            </a:extLst>
          </p:cNvPr>
          <p:cNvSpPr/>
          <p:nvPr/>
        </p:nvSpPr>
        <p:spPr>
          <a:xfrm>
            <a:off x="1522429" y="1448147"/>
            <a:ext cx="3223935" cy="1569646"/>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2022</a:t>
            </a:r>
          </a:p>
        </p:txBody>
      </p:sp>
    </p:spTree>
    <p:extLst>
      <p:ext uri="{BB962C8B-B14F-4D97-AF65-F5344CB8AC3E}">
        <p14:creationId xmlns:p14="http://schemas.microsoft.com/office/powerpoint/2010/main" val="402039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BDE9ED68-D8B7-474A-9EFC-A5193CA2623A}"/>
              </a:ext>
            </a:extLst>
          </p:cNvPr>
          <p:cNvSpPr txBox="1">
            <a:spLocks noChangeArrowheads="1"/>
          </p:cNvSpPr>
          <p:nvPr/>
        </p:nvSpPr>
        <p:spPr bwMode="auto">
          <a:xfrm>
            <a:off x="1744268"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01</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66D463BB-98B8-4F13-B43A-6FE672A6B1E9}"/>
              </a:ext>
            </a:extLst>
          </p:cNvPr>
          <p:cNvCxnSpPr/>
          <p:nvPr/>
        </p:nvCxnSpPr>
        <p:spPr>
          <a:xfrm>
            <a:off x="5705278"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6C1BCF39-6F4E-4EA7-A878-D22F859EB590}"/>
              </a:ext>
            </a:extLst>
          </p:cNvPr>
          <p:cNvSpPr txBox="1">
            <a:spLocks noChangeArrowheads="1"/>
          </p:cNvSpPr>
          <p:nvPr/>
        </p:nvSpPr>
        <p:spPr bwMode="auto">
          <a:xfrm>
            <a:off x="2203202"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7B7AC618-059F-4C52-9D13-242C227414C2}"/>
              </a:ext>
            </a:extLst>
          </p:cNvPr>
          <p:cNvSpPr/>
          <p:nvPr/>
        </p:nvSpPr>
        <p:spPr>
          <a:xfrm>
            <a:off x="5692578"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网络构建原理</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57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区域间投入产出表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939337B-F668-4675-AA3C-C06AFAE9898A}"/>
                  </a:ext>
                </a:extLst>
              </p:cNvPr>
              <p:cNvSpPr txBox="1"/>
              <p:nvPr/>
            </p:nvSpPr>
            <p:spPr>
              <a:xfrm>
                <a:off x="4569093" y="1480852"/>
                <a:ext cx="3624967"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𝑠𝑡</m:t>
                              </m:r>
                            </m:sup>
                          </m:sSubSup>
                        </m:e>
                      </m:nary>
                      <m:r>
                        <a:rPr lang="en-US" altLang="zh-CN" b="0" i="0"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𝑠𝑡</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e>
                      </m:nary>
                    </m:oMath>
                  </m:oMathPara>
                </a14:m>
                <a:endParaRPr lang="zh-CN" altLang="en-US" dirty="0"/>
              </a:p>
            </p:txBody>
          </p:sp>
        </mc:Choice>
        <mc:Fallback xmlns="">
          <p:sp>
            <p:nvSpPr>
              <p:cNvPr id="2" name="文本框 1">
                <a:extLst>
                  <a:ext uri="{FF2B5EF4-FFF2-40B4-BE49-F238E27FC236}">
                    <a16:creationId xmlns:a16="http://schemas.microsoft.com/office/drawing/2014/main" id="{5939337B-F668-4675-AA3C-C06AFAE9898A}"/>
                  </a:ext>
                </a:extLst>
              </p:cNvPr>
              <p:cNvSpPr txBox="1">
                <a:spLocks noRot="1" noChangeAspect="1" noMove="1" noResize="1" noEditPoints="1" noAdjustHandles="1" noChangeArrowheads="1" noChangeShapeType="1" noTextEdit="1"/>
              </p:cNvSpPr>
              <p:nvPr/>
            </p:nvSpPr>
            <p:spPr>
              <a:xfrm>
                <a:off x="4569093" y="1480852"/>
                <a:ext cx="3624967" cy="670761"/>
              </a:xfrm>
              <a:prstGeom prst="rect">
                <a:avLst/>
              </a:prstGeom>
              <a:blipFill>
                <a:blip r:embed="rId2"/>
                <a:stretch>
                  <a:fillRect/>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27D55075-4DAA-49D8-B20A-1A2572DAD4B7}"/>
              </a:ext>
            </a:extLst>
          </p:cNvPr>
          <p:cNvSpPr/>
          <p:nvPr/>
        </p:nvSpPr>
        <p:spPr>
          <a:xfrm>
            <a:off x="408870" y="1631566"/>
            <a:ext cx="3010761" cy="369332"/>
          </a:xfrm>
          <a:prstGeom prst="rect">
            <a:avLst/>
          </a:prstGeom>
        </p:spPr>
        <p:txBody>
          <a:bodyPr wrap="none">
            <a:spAutoFit/>
          </a:bodyPr>
          <a:lstStyle/>
          <a:p>
            <a:r>
              <a:rPr lang="zh-CN" altLang="en-US" dirty="0"/>
              <a:t>投入产出表的供求平衡原则</a:t>
            </a:r>
            <a:r>
              <a:rPr lang="en-US" altLang="zh-CN" dirty="0"/>
              <a:t>:</a:t>
            </a:r>
            <a:endParaRPr lang="zh-CN" altLang="en-US" dirty="0"/>
          </a:p>
        </p:txBody>
      </p:sp>
      <p:pic>
        <p:nvPicPr>
          <p:cNvPr id="31" name="图片 30">
            <a:extLst>
              <a:ext uri="{FF2B5EF4-FFF2-40B4-BE49-F238E27FC236}">
                <a16:creationId xmlns:a16="http://schemas.microsoft.com/office/drawing/2014/main" id="{DF31DE97-7DA2-490B-AF3E-7252847678FC}"/>
              </a:ext>
            </a:extLst>
          </p:cNvPr>
          <p:cNvPicPr>
            <a:picLocks noChangeAspect="1"/>
          </p:cNvPicPr>
          <p:nvPr/>
        </p:nvPicPr>
        <p:blipFill>
          <a:blip r:embed="rId3"/>
          <a:stretch>
            <a:fillRect/>
          </a:stretch>
        </p:blipFill>
        <p:spPr>
          <a:xfrm>
            <a:off x="556635" y="2604672"/>
            <a:ext cx="10401835" cy="2527430"/>
          </a:xfrm>
          <a:prstGeom prst="rect">
            <a:avLst/>
          </a:prstGeom>
        </p:spPr>
      </p:pic>
    </p:spTree>
    <p:extLst>
      <p:ext uri="{BB962C8B-B14F-4D97-AF65-F5344CB8AC3E}">
        <p14:creationId xmlns:p14="http://schemas.microsoft.com/office/powerpoint/2010/main" val="314397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normAutofit/>
          </a:bodyPr>
          <a:lstStyle/>
          <a:p>
            <a:r>
              <a:rPr lang="zh-CN" altLang="en-US" dirty="0"/>
              <a:t>产业关联网络的构建 </a:t>
            </a:r>
            <a:r>
              <a:rPr lang="en-US" altLang="zh-CN" dirty="0"/>
              <a:t>:</a:t>
            </a:r>
            <a:r>
              <a:rPr lang="zh-CN" altLang="en-US" dirty="0"/>
              <a:t>（有权有向）</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5227180-5C09-439B-A9B4-8E31DEFB76CA}"/>
                  </a:ext>
                </a:extLst>
              </p:cNvPr>
              <p:cNvSpPr/>
              <p:nvPr/>
            </p:nvSpPr>
            <p:spPr>
              <a:xfrm>
                <a:off x="3255094" y="1163980"/>
                <a:ext cx="2514150" cy="667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𝜍</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𝓁</m:t>
                          </m:r>
                        </m:e>
                        <m:sub>
                          <m:r>
                            <a:rPr lang="zh-CN" altLang="en-US" i="1">
                              <a:latin typeface="Cambria Math" panose="02040503050406030204" pitchFamily="18" charset="0"/>
                            </a:rPr>
                            <m:t>𝑖</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m:t>
                              </m:r>
                            </m:sub>
                          </m:sSub>
                        </m:sup>
                      </m:sSubSup>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𝑗𝑖</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𝑗𝑖</m:t>
                                  </m:r>
                                </m:sub>
                              </m:sSub>
                            </m:sup>
                          </m:sSubSup>
                        </m:e>
                      </m:nary>
                    </m:oMath>
                  </m:oMathPara>
                </a14:m>
                <a:endParaRPr lang="zh-CN" altLang="en-US" dirty="0"/>
              </a:p>
            </p:txBody>
          </p:sp>
        </mc:Choice>
        <mc:Fallback xmlns="">
          <p:sp>
            <p:nvSpPr>
              <p:cNvPr id="3" name="矩形 2">
                <a:extLst>
                  <a:ext uri="{FF2B5EF4-FFF2-40B4-BE49-F238E27FC236}">
                    <a16:creationId xmlns:a16="http://schemas.microsoft.com/office/drawing/2014/main" id="{B5227180-5C09-439B-A9B4-8E31DEFB76CA}"/>
                  </a:ext>
                </a:extLst>
              </p:cNvPr>
              <p:cNvSpPr>
                <a:spLocks noRot="1" noChangeAspect="1" noMove="1" noResize="1" noEditPoints="1" noAdjustHandles="1" noChangeArrowheads="1" noChangeShapeType="1" noTextEdit="1"/>
              </p:cNvSpPr>
              <p:nvPr/>
            </p:nvSpPr>
            <p:spPr>
              <a:xfrm>
                <a:off x="3255094" y="1163980"/>
                <a:ext cx="2514150" cy="667875"/>
              </a:xfrm>
              <a:prstGeom prst="rect">
                <a:avLst/>
              </a:prstGeom>
              <a:blipFill>
                <a:blip r:embed="rId2"/>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C0BDB14-26AE-488E-9B95-AE574985D988}"/>
              </a:ext>
            </a:extLst>
          </p:cNvPr>
          <p:cNvSpPr/>
          <p:nvPr/>
        </p:nvSpPr>
        <p:spPr>
          <a:xfrm>
            <a:off x="693976" y="1288557"/>
            <a:ext cx="1164101" cy="369332"/>
          </a:xfrm>
          <a:prstGeom prst="rect">
            <a:avLst/>
          </a:prstGeom>
        </p:spPr>
        <p:txBody>
          <a:bodyPr wrap="none">
            <a:spAutoFit/>
          </a:bodyPr>
          <a:lstStyle/>
          <a:p>
            <a:r>
              <a:rPr lang="zh-CN" altLang="zh-CN" dirty="0"/>
              <a:t>生产函数</a:t>
            </a:r>
            <a:r>
              <a:rPr lang="en-US" altLang="zh-CN" dirty="0"/>
              <a:t>:</a:t>
            </a:r>
            <a:endParaRPr lang="zh-CN" altLang="en-US" dirty="0"/>
          </a:p>
        </p:txBody>
      </p:sp>
      <p:cxnSp>
        <p:nvCxnSpPr>
          <p:cNvPr id="7" name="直接箭头连接符 6">
            <a:extLst>
              <a:ext uri="{FF2B5EF4-FFF2-40B4-BE49-F238E27FC236}">
                <a16:creationId xmlns:a16="http://schemas.microsoft.com/office/drawing/2014/main" id="{C3448859-D82C-4D7C-8F32-A79308F978A9}"/>
              </a:ext>
            </a:extLst>
          </p:cNvPr>
          <p:cNvCxnSpPr>
            <a:cxnSpLocks/>
          </p:cNvCxnSpPr>
          <p:nvPr/>
        </p:nvCxnSpPr>
        <p:spPr>
          <a:xfrm flipV="1">
            <a:off x="6448243" y="1565699"/>
            <a:ext cx="1373764" cy="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A888D1B-94BB-4914-82AF-C6385D204D04}"/>
                  </a:ext>
                </a:extLst>
              </p:cNvPr>
              <p:cNvSpPr/>
              <p:nvPr/>
            </p:nvSpPr>
            <p:spPr>
              <a:xfrm>
                <a:off x="7847576" y="1139285"/>
                <a:ext cx="3913315" cy="667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𝑖</m:t>
                              </m:r>
                            </m:sub>
                          </m:sSub>
                        </m:e>
                      </m:d>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𝛼</m:t>
                              </m:r>
                            </m:e>
                            <m:sub>
                              <m:r>
                                <a:rPr lang="zh-CN" altLang="en-US" i="1">
                                  <a:latin typeface="Cambria Math" panose="02040503050406030204" pitchFamily="18" charset="0"/>
                                </a:rPr>
                                <m:t>𝑖</m:t>
                              </m:r>
                            </m:sub>
                            <m: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m:t>
                                  </m:r>
                                </m:sub>
                              </m:sSub>
                            </m:sup>
                          </m:sSubSup>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𝓁</m:t>
                              </m:r>
                            </m:e>
                            <m:sub>
                              <m:r>
                                <a:rPr lang="zh-CN" altLang="en-US" i="1">
                                  <a:latin typeface="Cambria Math" panose="02040503050406030204" pitchFamily="18" charset="0"/>
                                </a:rPr>
                                <m:t>𝑖</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m:t>
                                  </m:r>
                                </m:sub>
                              </m:sSub>
                            </m:sup>
                          </m:sSubSup>
                        </m:e>
                      </m:d>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i="1">
                                      <a:latin typeface="Cambria Math" panose="02040503050406030204" pitchFamily="18" charset="0"/>
                                    </a:rPr>
                                    <m:t>𝑗𝑖</m:t>
                                  </m:r>
                                </m:sub>
                                <m: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𝑗𝑖</m:t>
                                      </m:r>
                                    </m:sub>
                                  </m:sSub>
                                </m:sup>
                              </m:sSubSup>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𝑗𝑖</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𝑗𝑖</m:t>
                                      </m:r>
                                    </m:sub>
                                  </m:sSub>
                                </m:sup>
                              </m:sSubSup>
                            </m:e>
                          </m:d>
                        </m:e>
                      </m:nary>
                    </m:oMath>
                  </m:oMathPara>
                </a14:m>
                <a:endParaRPr lang="zh-CN" altLang="en-US" dirty="0"/>
              </a:p>
            </p:txBody>
          </p:sp>
        </mc:Choice>
        <mc:Fallback xmlns="">
          <p:sp>
            <p:nvSpPr>
              <p:cNvPr id="8" name="矩形 7">
                <a:extLst>
                  <a:ext uri="{FF2B5EF4-FFF2-40B4-BE49-F238E27FC236}">
                    <a16:creationId xmlns:a16="http://schemas.microsoft.com/office/drawing/2014/main" id="{3A888D1B-94BB-4914-82AF-C6385D204D04}"/>
                  </a:ext>
                </a:extLst>
              </p:cNvPr>
              <p:cNvSpPr>
                <a:spLocks noRot="1" noChangeAspect="1" noMove="1" noResize="1" noEditPoints="1" noAdjustHandles="1" noChangeArrowheads="1" noChangeShapeType="1" noTextEdit="1"/>
              </p:cNvSpPr>
              <p:nvPr/>
            </p:nvSpPr>
            <p:spPr>
              <a:xfrm>
                <a:off x="7847576" y="1139285"/>
                <a:ext cx="3913315" cy="667875"/>
              </a:xfrm>
              <a:prstGeom prst="rect">
                <a:avLst/>
              </a:prstGeom>
              <a:blipFill>
                <a:blip r:embed="rId3"/>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E8DC589-4B68-4344-AA66-1B5878F9EB32}"/>
              </a:ext>
            </a:extLst>
          </p:cNvPr>
          <p:cNvSpPr/>
          <p:nvPr/>
        </p:nvSpPr>
        <p:spPr>
          <a:xfrm>
            <a:off x="693976" y="2048620"/>
            <a:ext cx="1172116" cy="369332"/>
          </a:xfrm>
          <a:prstGeom prst="rect">
            <a:avLst/>
          </a:prstGeom>
        </p:spPr>
        <p:txBody>
          <a:bodyPr wrap="none">
            <a:spAutoFit/>
          </a:bodyPr>
          <a:lstStyle/>
          <a:p>
            <a:r>
              <a:rPr lang="zh-CN" altLang="zh-CN" dirty="0">
                <a:ea typeface="黑体" panose="02010609060101010101" pitchFamily="49" charset="-122"/>
                <a:cs typeface="Times New Roman" panose="02020603050405020304" pitchFamily="18" charset="0"/>
              </a:rPr>
              <a:t>企业利润</a:t>
            </a:r>
            <a:r>
              <a:rPr lang="en-US" altLang="zh-CN" dirty="0">
                <a:ea typeface="黑体" panose="02010609060101010101" pitchFamily="49"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92E7505-DFF6-4BBC-906E-9AE7B02711B2}"/>
                  </a:ext>
                </a:extLst>
              </p:cNvPr>
              <p:cNvSpPr/>
              <p:nvPr/>
            </p:nvSpPr>
            <p:spPr>
              <a:xfrm>
                <a:off x="3251086" y="1924043"/>
                <a:ext cx="3197157" cy="667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𝑤</m:t>
                      </m:r>
                      <m:sSub>
                        <m:sSubPr>
                          <m:ctrlPr>
                            <a:rPr lang="zh-CN" altLang="en-US" i="1">
                              <a:latin typeface="Cambria Math" panose="02040503050406030204" pitchFamily="18" charset="0"/>
                            </a:rPr>
                          </m:ctrlPr>
                        </m:sSubPr>
                        <m:e>
                          <m:r>
                            <a:rPr lang="zh-CN" altLang="en-US" i="0">
                              <a:latin typeface="Cambria Math" panose="02040503050406030204" pitchFamily="18" charset="0"/>
                            </a:rPr>
                            <m:t>𝓁</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𝑗𝑖</m:t>
                              </m:r>
                            </m:sub>
                          </m:sSub>
                        </m:e>
                      </m:nary>
                    </m:oMath>
                  </m:oMathPara>
                </a14:m>
                <a:endParaRPr lang="zh-CN" altLang="en-US" dirty="0"/>
              </a:p>
            </p:txBody>
          </p:sp>
        </mc:Choice>
        <mc:Fallback xmlns="">
          <p:sp>
            <p:nvSpPr>
              <p:cNvPr id="10" name="矩形 9">
                <a:extLst>
                  <a:ext uri="{FF2B5EF4-FFF2-40B4-BE49-F238E27FC236}">
                    <a16:creationId xmlns:a16="http://schemas.microsoft.com/office/drawing/2014/main" id="{592E7505-DFF6-4BBC-906E-9AE7B02711B2}"/>
                  </a:ext>
                </a:extLst>
              </p:cNvPr>
              <p:cNvSpPr>
                <a:spLocks noRot="1" noChangeAspect="1" noMove="1" noResize="1" noEditPoints="1" noAdjustHandles="1" noChangeArrowheads="1" noChangeShapeType="1" noTextEdit="1"/>
              </p:cNvSpPr>
              <p:nvPr/>
            </p:nvSpPr>
            <p:spPr>
              <a:xfrm>
                <a:off x="3251086" y="1924043"/>
                <a:ext cx="3197157" cy="667875"/>
              </a:xfrm>
              <a:prstGeom prst="rect">
                <a:avLst/>
              </a:prstGeom>
              <a:blipFill>
                <a:blip r:embed="rId4"/>
                <a:stretch>
                  <a:fillRect/>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ED28D186-8FA3-4358-A358-F2316AF4856E}"/>
              </a:ext>
            </a:extLst>
          </p:cNvPr>
          <p:cNvCxnSpPr/>
          <p:nvPr/>
        </p:nvCxnSpPr>
        <p:spPr>
          <a:xfrm flipV="1">
            <a:off x="6448243" y="2257979"/>
            <a:ext cx="1373764" cy="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472DA43-E2C4-4A5A-8EF2-7C5C0A5429E1}"/>
                  </a:ext>
                </a:extLst>
              </p:cNvPr>
              <p:cNvSpPr/>
              <p:nvPr/>
            </p:nvSpPr>
            <p:spPr>
              <a:xfrm>
                <a:off x="7847576" y="1939111"/>
                <a:ext cx="1306319" cy="6528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den>
                      </m:f>
                    </m:oMath>
                  </m:oMathPara>
                </a14:m>
                <a:endParaRPr lang="zh-CN" altLang="en-US" dirty="0"/>
              </a:p>
            </p:txBody>
          </p:sp>
        </mc:Choice>
        <mc:Fallback xmlns="">
          <p:sp>
            <p:nvSpPr>
              <p:cNvPr id="11" name="矩形 10">
                <a:extLst>
                  <a:ext uri="{FF2B5EF4-FFF2-40B4-BE49-F238E27FC236}">
                    <a16:creationId xmlns:a16="http://schemas.microsoft.com/office/drawing/2014/main" id="{1472DA43-E2C4-4A5A-8EF2-7C5C0A5429E1}"/>
                  </a:ext>
                </a:extLst>
              </p:cNvPr>
              <p:cNvSpPr>
                <a:spLocks noRot="1" noChangeAspect="1" noMove="1" noResize="1" noEditPoints="1" noAdjustHandles="1" noChangeArrowheads="1" noChangeShapeType="1" noTextEdit="1"/>
              </p:cNvSpPr>
              <p:nvPr/>
            </p:nvSpPr>
            <p:spPr>
              <a:xfrm>
                <a:off x="7847576" y="1939111"/>
                <a:ext cx="1306319" cy="652807"/>
              </a:xfrm>
              <a:prstGeom prst="rect">
                <a:avLst/>
              </a:prstGeom>
              <a:blipFill>
                <a:blip r:embed="rId5"/>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D80936CF-514A-4FF5-8984-F0FF779522EF}"/>
              </a:ext>
            </a:extLst>
          </p:cNvPr>
          <p:cNvSpPr/>
          <p:nvPr/>
        </p:nvSpPr>
        <p:spPr>
          <a:xfrm>
            <a:off x="693976" y="2808683"/>
            <a:ext cx="2557110" cy="369332"/>
          </a:xfrm>
          <a:prstGeom prst="rect">
            <a:avLst/>
          </a:prstGeom>
        </p:spPr>
        <p:txBody>
          <a:bodyPr wrap="none">
            <a:spAutoFit/>
          </a:bodyPr>
          <a:lstStyle/>
          <a:p>
            <a:r>
              <a:rPr lang="zh-CN" altLang="en-US" dirty="0">
                <a:ea typeface="黑体" panose="02010609060101010101" pitchFamily="49" charset="-122"/>
                <a:cs typeface="Times New Roman" panose="02020603050405020304" pitchFamily="18" charset="0"/>
              </a:rPr>
              <a:t>消费者效用与市场均衡</a:t>
            </a:r>
            <a:r>
              <a:rPr lang="en-US" altLang="zh-CN" dirty="0">
                <a:ea typeface="黑体" panose="02010609060101010101" pitchFamily="49"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D606432-E292-46CD-83D6-ADD956FCBD9D}"/>
                  </a:ext>
                </a:extLst>
              </p:cNvPr>
              <p:cNvSpPr/>
              <p:nvPr/>
            </p:nvSpPr>
            <p:spPr>
              <a:xfrm>
                <a:off x="3251086" y="2669574"/>
                <a:ext cx="3008003" cy="647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𝑢</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𝑛</m:t>
                              </m:r>
                            </m:sub>
                          </m:sSub>
                        </m:e>
                      </m:d>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func>
                            <m:funcPr>
                              <m:ctrlPr>
                                <a:rPr lang="zh-CN" altLang="en-US" i="1">
                                  <a:latin typeface="Cambria Math" panose="02040503050406030204" pitchFamily="18" charset="0"/>
                                </a:rPr>
                              </m:ctrlPr>
                            </m:funcPr>
                            <m:fName>
                              <m:r>
                                <a:rPr lang="zh-CN" altLang="en-US" i="1">
                                  <a:latin typeface="Cambria Math" panose="02040503050406030204" pitchFamily="18" charset="0"/>
                                </a:rPr>
                                <m:t>𝑙𝑛</m:t>
                              </m:r>
                            </m:fName>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den>
                              </m:f>
                            </m:e>
                          </m:func>
                        </m:e>
                      </m:nary>
                    </m:oMath>
                  </m:oMathPara>
                </a14:m>
                <a:endParaRPr lang="zh-CN" altLang="en-US" dirty="0"/>
              </a:p>
            </p:txBody>
          </p:sp>
        </mc:Choice>
        <mc:Fallback xmlns="">
          <p:sp>
            <p:nvSpPr>
              <p:cNvPr id="15" name="矩形 14">
                <a:extLst>
                  <a:ext uri="{FF2B5EF4-FFF2-40B4-BE49-F238E27FC236}">
                    <a16:creationId xmlns:a16="http://schemas.microsoft.com/office/drawing/2014/main" id="{3D606432-E292-46CD-83D6-ADD956FCBD9D}"/>
                  </a:ext>
                </a:extLst>
              </p:cNvPr>
              <p:cNvSpPr>
                <a:spLocks noRot="1" noChangeAspect="1" noMove="1" noResize="1" noEditPoints="1" noAdjustHandles="1" noChangeArrowheads="1" noChangeShapeType="1" noTextEdit="1"/>
              </p:cNvSpPr>
              <p:nvPr/>
            </p:nvSpPr>
            <p:spPr>
              <a:xfrm>
                <a:off x="3251086" y="2669574"/>
                <a:ext cx="3008003" cy="647550"/>
              </a:xfrm>
              <a:prstGeom prst="rect">
                <a:avLst/>
              </a:prstGeom>
              <a:blipFill>
                <a:blip r:embed="rId6"/>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7CFEC58F-C5F9-4FD2-A08C-2AFFCA40612D}"/>
              </a:ext>
            </a:extLst>
          </p:cNvPr>
          <p:cNvCxnSpPr/>
          <p:nvPr/>
        </p:nvCxnSpPr>
        <p:spPr>
          <a:xfrm flipV="1">
            <a:off x="6477805" y="3018041"/>
            <a:ext cx="1373764" cy="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8B5594CB-507A-473E-8259-5E045C4B78AF}"/>
                  </a:ext>
                </a:extLst>
              </p:cNvPr>
              <p:cNvSpPr/>
              <p:nvPr/>
            </p:nvSpPr>
            <p:spPr>
              <a:xfrm>
                <a:off x="7722670" y="2596542"/>
                <a:ext cx="3775354" cy="12434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e>
                      </m:nary>
                      <m:r>
                        <a:rPr lang="zh-CN" altLang="en-US" i="0">
                          <a:latin typeface="Cambria Math" panose="02040503050406030204" pitchFamily="18" charset="0"/>
                        </a:rPr>
                        <m:t>=</m:t>
                      </m:r>
                    </m:oMath>
                  </m:oMathPara>
                </a14:m>
                <a:endParaRPr lang="en-US" altLang="zh-CN"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r>
                        <a:rPr lang="zh-CN" altLang="en-US" i="1">
                          <a:latin typeface="Cambria Math" panose="02040503050406030204" pitchFamily="18" charset="0"/>
                        </a:rPr>
                        <m:t>𝑤</m:t>
                      </m:r>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e>
                      </m:nary>
                    </m:oMath>
                  </m:oMathPara>
                </a14:m>
                <a:endParaRPr lang="zh-CN" altLang="en-US" dirty="0"/>
              </a:p>
            </p:txBody>
          </p:sp>
        </mc:Choice>
        <mc:Fallback xmlns="">
          <p:sp>
            <p:nvSpPr>
              <p:cNvPr id="16" name="矩形 15">
                <a:extLst>
                  <a:ext uri="{FF2B5EF4-FFF2-40B4-BE49-F238E27FC236}">
                    <a16:creationId xmlns:a16="http://schemas.microsoft.com/office/drawing/2014/main" id="{8B5594CB-507A-473E-8259-5E045C4B78AF}"/>
                  </a:ext>
                </a:extLst>
              </p:cNvPr>
              <p:cNvSpPr>
                <a:spLocks noRot="1" noChangeAspect="1" noMove="1" noResize="1" noEditPoints="1" noAdjustHandles="1" noChangeArrowheads="1" noChangeShapeType="1" noTextEdit="1"/>
              </p:cNvSpPr>
              <p:nvPr/>
            </p:nvSpPr>
            <p:spPr>
              <a:xfrm>
                <a:off x="7722670" y="2596542"/>
                <a:ext cx="3775354" cy="124341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D6B4BDD-1976-418D-8D3F-B75C590F4B2D}"/>
                  </a:ext>
                </a:extLst>
              </p:cNvPr>
              <p:cNvSpPr/>
              <p:nvPr/>
            </p:nvSpPr>
            <p:spPr>
              <a:xfrm>
                <a:off x="693976" y="3959478"/>
                <a:ext cx="6252096" cy="1806777"/>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参数说明</a:t>
                </a:r>
                <a:r>
                  <a:rPr lang="en-US" altLang="zh-CN" dirty="0">
                    <a:latin typeface="宋体" panose="02010600030101010101" pitchFamily="2" charset="-122"/>
                    <a:ea typeface="宋体" panose="02010600030101010101" pitchFamily="2" charset="-122"/>
                    <a:cs typeface="Times New Roman" panose="02020603050405020304" pitchFamily="18" charset="0"/>
                  </a:rPr>
                  <a:t>:</a:t>
                </a:r>
              </a:p>
              <a:p>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latin typeface="宋体" panose="02010600030101010101" pitchFamily="2" charset="-122"/>
                    <a:ea typeface="宋体" panose="02010600030101010101" pitchFamily="2" charset="-122"/>
                    <a:cs typeface="Times New Roman" panose="02020603050405020304" pitchFamily="18" charset="0"/>
                  </a:rPr>
                  <a:t>表示</a:t>
                </a:r>
                <a:r>
                  <a:rPr lang="en-US" altLang="zh-CN" dirty="0">
                    <a:latin typeface="宋体" panose="02010600030101010101" pitchFamily="2" charset="-122"/>
                    <a:ea typeface="宋体" panose="02010600030101010101" pitchFamily="2" charset="-122"/>
                  </a:rPr>
                  <a:t>Hicks</a:t>
                </a:r>
                <a:r>
                  <a:rPr lang="zh-CN" altLang="zh-CN" dirty="0">
                    <a:latin typeface="宋体" panose="02010600030101010101" pitchFamily="2" charset="-122"/>
                    <a:ea typeface="宋体" panose="02010600030101010101" pitchFamily="2" charset="-122"/>
                    <a:cs typeface="Times New Roman" panose="02020603050405020304" pitchFamily="18" charset="0"/>
                  </a:rPr>
                  <a:t>中性的生产率冲击（对劳动和资本的冲击相同）</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𝓁</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latin typeface="宋体" panose="02010600030101010101" pitchFamily="2" charset="-122"/>
                    <a:ea typeface="宋体" panose="02010600030101010101" pitchFamily="2" charset="-122"/>
                    <a:cs typeface="Times New Roman" panose="02020603050405020304" pitchFamily="18" charset="0"/>
                  </a:rPr>
                  <a:t>为产业</a:t>
                </a:r>
                <a:r>
                  <a:rPr lang="en-US" altLang="zh-CN" i="1" dirty="0" err="1">
                    <a:latin typeface="宋体" panose="02010600030101010101" pitchFamily="2" charset="-122"/>
                    <a:ea typeface="宋体" panose="02010600030101010101" pitchFamily="2" charset="-122"/>
                  </a:rPr>
                  <a:t>i</a:t>
                </a:r>
                <a:r>
                  <a:rPr lang="zh-CN" altLang="zh-CN" dirty="0">
                    <a:latin typeface="宋体" panose="02010600030101010101" pitchFamily="2" charset="-122"/>
                    <a:ea typeface="宋体" panose="02010600030101010101" pitchFamily="2" charset="-122"/>
                    <a:cs typeface="Times New Roman" panose="02020603050405020304" pitchFamily="18" charset="0"/>
                  </a:rPr>
                  <a:t>的劳动力投入</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𝑗𝑖</m:t>
                        </m:r>
                      </m:sub>
                    </m:sSub>
                  </m:oMath>
                </a14:m>
                <a:r>
                  <a:rPr lang="zh-CN" altLang="zh-CN" dirty="0">
                    <a:latin typeface="宋体" panose="02010600030101010101" pitchFamily="2" charset="-122"/>
                    <a:ea typeface="宋体" panose="02010600030101010101" pitchFamily="2" charset="-122"/>
                  </a:rPr>
                  <a:t>为产业</a:t>
                </a:r>
                <a:r>
                  <a:rPr lang="en-US" altLang="zh-CN" i="1" dirty="0" err="1">
                    <a:latin typeface="宋体" panose="02010600030101010101" pitchFamily="2" charset="-122"/>
                    <a:ea typeface="宋体" panose="02010600030101010101" pitchFamily="2" charset="-122"/>
                  </a:rPr>
                  <a:t>i</a:t>
                </a:r>
                <a:r>
                  <a:rPr lang="zh-CN" altLang="zh-CN" dirty="0">
                    <a:latin typeface="宋体" panose="02010600030101010101" pitchFamily="2" charset="-122"/>
                    <a:ea typeface="宋体" panose="02010600030101010101" pitchFamily="2" charset="-122"/>
                  </a:rPr>
                  <a:t>使用产业</a:t>
                </a:r>
                <a:r>
                  <a:rPr lang="en-US" altLang="zh-CN" i="1" dirty="0">
                    <a:latin typeface="宋体" panose="02010600030101010101" pitchFamily="2" charset="-122"/>
                    <a:ea typeface="宋体" panose="02010600030101010101" pitchFamily="2" charset="-122"/>
                  </a:rPr>
                  <a:t>j</a:t>
                </a:r>
                <a:r>
                  <a:rPr lang="zh-CN" altLang="zh-CN" dirty="0">
                    <a:latin typeface="宋体" panose="02010600030101010101" pitchFamily="2" charset="-122"/>
                    <a:ea typeface="宋体" panose="02010600030101010101" pitchFamily="2" charset="-122"/>
                  </a:rPr>
                  <a:t>所生产中间品的投入（资本投入）</a:t>
                </a:r>
                <a:endParaRPr lang="en-US" altLang="zh-CN" dirty="0">
                  <a:latin typeface="宋体" panose="02010600030101010101" pitchFamily="2" charset="-122"/>
                  <a:ea typeface="宋体" panose="02010600030101010101" pitchFamily="2" charset="-122"/>
                </a:endParaRP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oMath>
                </a14:m>
                <a:r>
                  <a:rPr lang="zh-CN" altLang="zh-CN" dirty="0">
                    <a:latin typeface="宋体" panose="02010600030101010101" pitchFamily="2" charset="-122"/>
                    <a:ea typeface="宋体" panose="02010600030101010101" pitchFamily="2" charset="-122"/>
                  </a:rPr>
                  <a:t>为劳动在生产技术中的份额</a:t>
                </a:r>
                <a:endParaRPr lang="en-US" altLang="zh-CN" dirty="0">
                  <a:latin typeface="宋体" panose="02010600030101010101" pitchFamily="2" charset="-122"/>
                  <a:ea typeface="宋体" panose="02010600030101010101" pitchFamily="2" charset="-122"/>
                </a:endParaRP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𝑗𝑖</m:t>
                        </m:r>
                      </m:sub>
                    </m:sSub>
                  </m:oMath>
                </a14:m>
                <a:r>
                  <a:rPr lang="zh-CN" altLang="zh-CN" dirty="0">
                    <a:latin typeface="宋体" panose="02010600030101010101" pitchFamily="2" charset="-122"/>
                    <a:ea typeface="宋体" panose="02010600030101010101" pitchFamily="2" charset="-122"/>
                  </a:rPr>
                  <a:t>为中间品投入在生产技术中的份额</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DD6B4BDD-1976-418D-8D3F-B75C590F4B2D}"/>
                  </a:ext>
                </a:extLst>
              </p:cNvPr>
              <p:cNvSpPr>
                <a:spLocks noRot="1" noChangeAspect="1" noMove="1" noResize="1" noEditPoints="1" noAdjustHandles="1" noChangeArrowheads="1" noChangeShapeType="1" noTextEdit="1"/>
              </p:cNvSpPr>
              <p:nvPr/>
            </p:nvSpPr>
            <p:spPr>
              <a:xfrm>
                <a:off x="693976" y="3959478"/>
                <a:ext cx="6252096" cy="1806777"/>
              </a:xfrm>
              <a:prstGeom prst="rect">
                <a:avLst/>
              </a:prstGeom>
              <a:blipFill>
                <a:blip r:embed="rId8"/>
                <a:stretch>
                  <a:fillRect l="-878" t="-2027" r="-98" b="-2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491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zh-CN" dirty="0"/>
              <a:t>空间关联网络</a:t>
            </a:r>
            <a:r>
              <a:rPr lang="zh-CN" altLang="en-US" dirty="0"/>
              <a:t>的构建 </a:t>
            </a:r>
            <a:r>
              <a:rPr lang="en-US" altLang="zh-CN" dirty="0"/>
              <a:t>:</a:t>
            </a:r>
            <a:r>
              <a:rPr lang="zh-CN" altLang="en-US" dirty="0"/>
              <a:t> （有权无向）</a:t>
            </a:r>
          </a:p>
        </p:txBody>
      </p:sp>
      <p:sp>
        <p:nvSpPr>
          <p:cNvPr id="5" name="矩形 4">
            <a:extLst>
              <a:ext uri="{FF2B5EF4-FFF2-40B4-BE49-F238E27FC236}">
                <a16:creationId xmlns:a16="http://schemas.microsoft.com/office/drawing/2014/main" id="{BC0BDB14-26AE-488E-9B95-AE574985D988}"/>
              </a:ext>
            </a:extLst>
          </p:cNvPr>
          <p:cNvSpPr/>
          <p:nvPr/>
        </p:nvSpPr>
        <p:spPr>
          <a:xfrm>
            <a:off x="693976" y="1288557"/>
            <a:ext cx="2608406" cy="369332"/>
          </a:xfrm>
          <a:prstGeom prst="rect">
            <a:avLst/>
          </a:prstGeom>
        </p:spPr>
        <p:txBody>
          <a:bodyPr wrap="none">
            <a:spAutoFit/>
          </a:bodyPr>
          <a:lstStyle/>
          <a:p>
            <a:r>
              <a:rPr lang="zh-CN" altLang="zh-CN" dirty="0">
                <a:latin typeface="+mn-ea"/>
              </a:rPr>
              <a:t>关联强度</a:t>
            </a:r>
            <a:r>
              <a:rPr lang="zh-CN" altLang="en-US" dirty="0">
                <a:latin typeface="+mn-ea"/>
              </a:rPr>
              <a:t>基本度量形式</a:t>
            </a:r>
            <a:r>
              <a:rPr lang="en-US" altLang="zh-CN" dirty="0">
                <a:latin typeface="+mn-ea"/>
              </a:rPr>
              <a:t>:</a:t>
            </a:r>
            <a:endParaRPr lang="zh-CN" altLang="en-US" dirty="0">
              <a:latin typeface="+mn-ea"/>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3BC5B52-31A3-4593-BAA0-CBBA57986D4A}"/>
                  </a:ext>
                </a:extLst>
              </p:cNvPr>
              <p:cNvSpPr/>
              <p:nvPr/>
            </p:nvSpPr>
            <p:spPr>
              <a:xfrm>
                <a:off x="3302382" y="1106386"/>
                <a:ext cx="1268360" cy="712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𝑠𝑡</m:t>
                          </m:r>
                        </m:sub>
                        <m:sup>
                          <m:r>
                            <a:rPr lang="zh-CN" altLang="en-US" i="1">
                              <a:latin typeface="Cambria Math" panose="02040503050406030204" pitchFamily="18" charset="0"/>
                            </a:rPr>
                            <m:t>𝑆</m:t>
                          </m:r>
                        </m:sup>
                      </m:sSubSup>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𝑠𝑡</m:t>
                              </m:r>
                            </m:sub>
                          </m:sSub>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𝑑</m:t>
                              </m:r>
                            </m:e>
                            <m:sub>
                              <m:r>
                                <a:rPr lang="zh-CN" altLang="en-US" i="1">
                                  <a:latin typeface="Cambria Math" panose="02040503050406030204" pitchFamily="18" charset="0"/>
                                </a:rPr>
                                <m:t>𝑠𝑡</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𝑠𝑡</m:t>
                                  </m:r>
                                </m:sub>
                              </m:sSub>
                            </m:sup>
                          </m:sSubSup>
                        </m:den>
                      </m:f>
                    </m:oMath>
                  </m:oMathPara>
                </a14:m>
                <a:endParaRPr lang="zh-CN" altLang="en-US" dirty="0"/>
              </a:p>
            </p:txBody>
          </p:sp>
        </mc:Choice>
        <mc:Fallback xmlns="">
          <p:sp>
            <p:nvSpPr>
              <p:cNvPr id="2" name="矩形 1">
                <a:extLst>
                  <a:ext uri="{FF2B5EF4-FFF2-40B4-BE49-F238E27FC236}">
                    <a16:creationId xmlns:a16="http://schemas.microsoft.com/office/drawing/2014/main" id="{D3BC5B52-31A3-4593-BAA0-CBBA57986D4A}"/>
                  </a:ext>
                </a:extLst>
              </p:cNvPr>
              <p:cNvSpPr>
                <a:spLocks noRot="1" noChangeAspect="1" noMove="1" noResize="1" noEditPoints="1" noAdjustHandles="1" noChangeArrowheads="1" noChangeShapeType="1" noTextEdit="1"/>
              </p:cNvSpPr>
              <p:nvPr/>
            </p:nvSpPr>
            <p:spPr>
              <a:xfrm>
                <a:off x="3302382" y="1106386"/>
                <a:ext cx="1268360" cy="71243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3C3E49C-17EE-425E-8026-90EF1D2F3C20}"/>
                  </a:ext>
                </a:extLst>
              </p:cNvPr>
              <p:cNvSpPr/>
              <p:nvPr/>
            </p:nvSpPr>
            <p:spPr>
              <a:xfrm>
                <a:off x="3302382" y="2035591"/>
                <a:ext cx="60359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a:rPr lang="zh-CN" altLang="en-US" i="1">
                              <a:latin typeface="Cambria Math" panose="02040503050406030204" pitchFamily="18" charset="0"/>
                            </a:rPr>
                            <m:t>𝑎𝑟𝑐𝑐𝑜𝑠</m:t>
                          </m:r>
                        </m:fName>
                        <m:e>
                          <m:d>
                            <m:dPr>
                              <m:begChr m:val="["/>
                              <m:end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r>
                                    <a:rPr lang="zh-CN" altLang="en-US" i="1">
                                      <a:latin typeface="Cambria Math" panose="02040503050406030204" pitchFamily="18" charset="0"/>
                                    </a:rPr>
                                    <m:t>𝑐𝑜𝑠</m:t>
                                  </m:r>
                                </m:fName>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e>
                                  </m:d>
                                </m:e>
                              </m:func>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a:rPr lang="zh-CN" altLang="en-US" i="1">
                                          <a:latin typeface="Cambria Math" panose="02040503050406030204" pitchFamily="18" charset="0"/>
                                        </a:rPr>
                                        <m:t>𝑐𝑜𝑠</m:t>
                                      </m:r>
                                      <m:r>
                                        <a:rPr lang="zh-CN" altLang="en-US" i="1">
                                          <a:latin typeface="Cambria Math" panose="02040503050406030204" pitchFamily="18" charset="0"/>
                                        </a:rPr>
                                        <m:t>𝛽</m:t>
                                      </m:r>
                                    </m:e>
                                    <m:sub>
                                      <m:r>
                                        <a:rPr lang="zh-CN" altLang="en-US" i="1">
                                          <a:latin typeface="Cambria Math" panose="02040503050406030204" pitchFamily="18" charset="0"/>
                                        </a:rPr>
                                        <m:t>𝑠</m:t>
                                      </m:r>
                                    </m:sub>
                                  </m:sSub>
                                </m:fName>
                                <m:e>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a:rPr lang="zh-CN" altLang="en-US" i="1">
                                              <a:latin typeface="Cambria Math" panose="02040503050406030204" pitchFamily="18" charset="0"/>
                                            </a:rPr>
                                            <m:t>𝑐𝑜𝑠</m:t>
                                          </m:r>
                                          <m:r>
                                            <a:rPr lang="zh-CN" altLang="en-US" i="1">
                                              <a:latin typeface="Cambria Math" panose="02040503050406030204" pitchFamily="18" charset="0"/>
                                            </a:rPr>
                                            <m:t>𝛽</m:t>
                                          </m:r>
                                        </m:e>
                                        <m:sub>
                                          <m:r>
                                            <a:rPr lang="zh-CN" altLang="en-US" i="1">
                                              <a:latin typeface="Cambria Math" panose="02040503050406030204" pitchFamily="18" charset="0"/>
                                            </a:rPr>
                                            <m:t>𝑡</m:t>
                                          </m:r>
                                        </m:sub>
                                      </m:sSub>
                                    </m:fName>
                                    <m:e>
                                      <m:r>
                                        <a:rPr lang="zh-CN" altLang="en-US" i="0">
                                          <a:latin typeface="Cambria Math" panose="02040503050406030204" pitchFamily="18" charset="0"/>
                                        </a:rPr>
                                        <m:t>+</m:t>
                                      </m:r>
                                    </m:e>
                                  </m:func>
                                </m:e>
                              </m:func>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a:rPr lang="zh-CN" altLang="en-US" i="1">
                                          <a:latin typeface="Cambria Math" panose="02040503050406030204" pitchFamily="18" charset="0"/>
                                        </a:rPr>
                                        <m:t>𝑠𝑖𝑛</m:t>
                                      </m:r>
                                      <m:r>
                                        <a:rPr lang="zh-CN" altLang="en-US" i="1">
                                          <a:latin typeface="Cambria Math" panose="02040503050406030204" pitchFamily="18" charset="0"/>
                                        </a:rPr>
                                        <m:t>𝛽</m:t>
                                      </m:r>
                                    </m:e>
                                    <m:sub>
                                      <m:r>
                                        <a:rPr lang="zh-CN" altLang="en-US" i="1">
                                          <a:latin typeface="Cambria Math" panose="02040503050406030204" pitchFamily="18" charset="0"/>
                                        </a:rPr>
                                        <m:t>𝑠</m:t>
                                      </m:r>
                                    </m:sub>
                                  </m:sSub>
                                </m:fName>
                                <m:e>
                                  <m:r>
                                    <a:rPr lang="zh-CN" altLang="en-US" i="0">
                                      <a:latin typeface="Cambria Math" panose="02040503050406030204" pitchFamily="18" charset="0"/>
                                    </a:rPr>
                                    <m:t>+</m:t>
                                  </m:r>
                                </m:e>
                              </m:func>
                              <m:sSub>
                                <m:sSubPr>
                                  <m:ctrlPr>
                                    <a:rPr lang="zh-CN" altLang="en-US" i="1">
                                      <a:latin typeface="Cambria Math" panose="02040503050406030204" pitchFamily="18" charset="0"/>
                                    </a:rPr>
                                  </m:ctrlPr>
                                </m:sSubPr>
                                <m:e>
                                  <m:r>
                                    <a:rPr lang="zh-CN" altLang="en-US" i="1">
                                      <a:latin typeface="Cambria Math" panose="02040503050406030204" pitchFamily="18" charset="0"/>
                                    </a:rPr>
                                    <m:t>𝑠𝑖𝑛</m:t>
                                  </m:r>
                                  <m:r>
                                    <a:rPr lang="zh-CN" altLang="en-US" i="1">
                                      <a:latin typeface="Cambria Math" panose="02040503050406030204" pitchFamily="18" charset="0"/>
                                    </a:rPr>
                                    <m:t>𝛽</m:t>
                                  </m:r>
                                </m:e>
                                <m:sub>
                                  <m:r>
                                    <a:rPr lang="zh-CN" altLang="en-US" i="1">
                                      <a:latin typeface="Cambria Math" panose="02040503050406030204" pitchFamily="18" charset="0"/>
                                    </a:rPr>
                                    <m:t>𝑡</m:t>
                                  </m:r>
                                </m:sub>
                              </m:sSub>
                            </m:e>
                          </m:d>
                        </m:e>
                      </m:func>
                    </m:oMath>
                  </m:oMathPara>
                </a14:m>
                <a:endParaRPr lang="zh-CN" altLang="en-US" dirty="0"/>
              </a:p>
            </p:txBody>
          </p:sp>
        </mc:Choice>
        <mc:Fallback xmlns="">
          <p:sp>
            <p:nvSpPr>
              <p:cNvPr id="6" name="矩形 5">
                <a:extLst>
                  <a:ext uri="{FF2B5EF4-FFF2-40B4-BE49-F238E27FC236}">
                    <a16:creationId xmlns:a16="http://schemas.microsoft.com/office/drawing/2014/main" id="{63C3E49C-17EE-425E-8026-90EF1D2F3C20}"/>
                  </a:ext>
                </a:extLst>
              </p:cNvPr>
              <p:cNvSpPr>
                <a:spLocks noRot="1" noChangeAspect="1" noMove="1" noResize="1" noEditPoints="1" noAdjustHandles="1" noChangeArrowheads="1" noChangeShapeType="1" noTextEdit="1"/>
              </p:cNvSpPr>
              <p:nvPr/>
            </p:nvSpPr>
            <p:spPr>
              <a:xfrm>
                <a:off x="3302382" y="2035591"/>
                <a:ext cx="6035948" cy="369332"/>
              </a:xfrm>
              <a:prstGeom prst="rect">
                <a:avLst/>
              </a:prstGeom>
              <a:blipFill>
                <a:blip r:embed="rId3"/>
                <a:stretch>
                  <a:fillRect b="-13115"/>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22FFD482-A300-4335-BB13-DEB0EE68D414}"/>
              </a:ext>
            </a:extLst>
          </p:cNvPr>
          <p:cNvSpPr/>
          <p:nvPr/>
        </p:nvSpPr>
        <p:spPr>
          <a:xfrm>
            <a:off x="12917" y="2035591"/>
            <a:ext cx="3416320" cy="369332"/>
          </a:xfrm>
          <a:prstGeom prst="rect">
            <a:avLst/>
          </a:prstGeom>
        </p:spPr>
        <p:txBody>
          <a:bodyPr wrap="none">
            <a:spAutoFit/>
          </a:bodyPr>
          <a:lstStyle/>
          <a:p>
            <a:r>
              <a:rPr lang="zh-CN" altLang="en-US" dirty="0"/>
              <a:t>两个区域之间的地理空间距离：</a:t>
            </a:r>
          </a:p>
        </p:txBody>
      </p:sp>
      <p:sp>
        <p:nvSpPr>
          <p:cNvPr id="18" name="矩形 17">
            <a:extLst>
              <a:ext uri="{FF2B5EF4-FFF2-40B4-BE49-F238E27FC236}">
                <a16:creationId xmlns:a16="http://schemas.microsoft.com/office/drawing/2014/main" id="{78F83E46-52CE-4B15-B9E5-746F2D465CDF}"/>
              </a:ext>
            </a:extLst>
          </p:cNvPr>
          <p:cNvSpPr/>
          <p:nvPr/>
        </p:nvSpPr>
        <p:spPr>
          <a:xfrm>
            <a:off x="1628744" y="2894012"/>
            <a:ext cx="1800493" cy="369332"/>
          </a:xfrm>
          <a:prstGeom prst="rect">
            <a:avLst/>
          </a:prstGeom>
        </p:spPr>
        <p:txBody>
          <a:bodyPr wrap="none">
            <a:spAutoFit/>
          </a:bodyPr>
          <a:lstStyle/>
          <a:p>
            <a:r>
              <a:rPr lang="zh-CN" altLang="zh-CN" dirty="0">
                <a:latin typeface="+mn-ea"/>
                <a:cs typeface="Times New Roman" panose="02020603050405020304" pitchFamily="18" charset="0"/>
              </a:rPr>
              <a:t>距离摩擦系数</a:t>
            </a:r>
            <a:r>
              <a:rPr lang="zh-CN" altLang="en-US" dirty="0">
                <a:latin typeface="+mn-ea"/>
                <a:cs typeface="Times New Roman" panose="02020603050405020304" pitchFamily="18" charset="0"/>
              </a:rPr>
              <a:t>：</a:t>
            </a:r>
            <a:endParaRPr lang="zh-CN" altLang="en-US" dirty="0">
              <a:latin typeface="+mn-ea"/>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0925F9B1-F7F3-4DDB-8285-5ACDAE1DC6D2}"/>
                  </a:ext>
                </a:extLst>
              </p:cNvPr>
              <p:cNvSpPr/>
              <p:nvPr/>
            </p:nvSpPr>
            <p:spPr>
              <a:xfrm>
                <a:off x="3339508" y="2620765"/>
                <a:ext cx="5512984"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𝑠</m:t>
                                      </m:r>
                                    </m:sub>
                                    <m:sup>
                                      <m:r>
                                        <a:rPr lang="zh-CN" altLang="en-US" i="1">
                                          <a:latin typeface="Cambria Math" panose="02040503050406030204" pitchFamily="18" charset="0"/>
                                        </a:rPr>
                                        <m:t>𝐹</m:t>
                                      </m:r>
                                    </m:sup>
                                  </m:sSubSup>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𝑠</m:t>
                                          </m:r>
                                        </m:sub>
                                        <m:sup>
                                          <m:r>
                                            <a:rPr lang="zh-CN" altLang="en-US" i="1">
                                              <a:latin typeface="Cambria Math" panose="02040503050406030204" pitchFamily="18" charset="0"/>
                                            </a:rPr>
                                            <m:t>𝐹</m:t>
                                          </m:r>
                                        </m:sup>
                                      </m:sSubSup>
                                    </m:e>
                                  </m:nary>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𝑠</m:t>
                                      </m:r>
                                    </m:sub>
                                    <m:sup>
                                      <m:r>
                                        <a:rPr lang="zh-CN" altLang="en-US" i="1">
                                          <a:latin typeface="Cambria Math" panose="02040503050406030204" pitchFamily="18" charset="0"/>
                                        </a:rPr>
                                        <m:t>𝑃</m:t>
                                      </m:r>
                                    </m:sup>
                                  </m:sSubSup>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𝑠</m:t>
                                          </m:r>
                                        </m:sub>
                                        <m:sup>
                                          <m:r>
                                            <a:rPr lang="zh-CN" altLang="en-US" i="1">
                                              <a:latin typeface="Cambria Math" panose="02040503050406030204" pitchFamily="18" charset="0"/>
                                            </a:rPr>
                                            <m:t>𝑃</m:t>
                                          </m:r>
                                        </m:sup>
                                      </m:sSubSup>
                                    </m:e>
                                  </m:nary>
                                </m:den>
                              </m:f>
                            </m:e>
                          </m:d>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𝑡</m:t>
                                      </m:r>
                                    </m:sub>
                                    <m:sup>
                                      <m:r>
                                        <a:rPr lang="zh-CN" altLang="en-US" i="1">
                                          <a:latin typeface="Cambria Math" panose="02040503050406030204" pitchFamily="18" charset="0"/>
                                        </a:rPr>
                                        <m:t>𝐹</m:t>
                                      </m:r>
                                    </m:sup>
                                  </m:sSubSup>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𝑡</m:t>
                                          </m:r>
                                        </m:sub>
                                        <m:sup>
                                          <m:r>
                                            <a:rPr lang="zh-CN" altLang="en-US" i="1">
                                              <a:latin typeface="Cambria Math" panose="02040503050406030204" pitchFamily="18" charset="0"/>
                                            </a:rPr>
                                            <m:t>𝐹</m:t>
                                          </m:r>
                                        </m:sup>
                                      </m:sSubSup>
                                    </m:e>
                                  </m:nary>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𝑡</m:t>
                                      </m:r>
                                    </m:sub>
                                    <m:sup>
                                      <m:r>
                                        <a:rPr lang="zh-CN" altLang="en-US" i="1">
                                          <a:latin typeface="Cambria Math" panose="02040503050406030204" pitchFamily="18" charset="0"/>
                                        </a:rPr>
                                        <m:t>𝑃</m:t>
                                      </m:r>
                                    </m:sup>
                                  </m:sSubSup>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𝑇</m:t>
                                          </m:r>
                                        </m:e>
                                        <m:sub>
                                          <m:r>
                                            <a:rPr lang="zh-CN" altLang="en-US" i="1">
                                              <a:latin typeface="Cambria Math" panose="02040503050406030204" pitchFamily="18" charset="0"/>
                                            </a:rPr>
                                            <m:t>𝑡</m:t>
                                          </m:r>
                                        </m:sub>
                                        <m:sup>
                                          <m:r>
                                            <a:rPr lang="zh-CN" altLang="en-US" i="1">
                                              <a:latin typeface="Cambria Math" panose="02040503050406030204" pitchFamily="18" charset="0"/>
                                            </a:rPr>
                                            <m:t>𝑃</m:t>
                                          </m:r>
                                        </m:sup>
                                      </m:sSubSup>
                                    </m:e>
                                  </m:nary>
                                </m:den>
                              </m:f>
                            </m:e>
                          </m:d>
                        </m:e>
                      </m:d>
                    </m:oMath>
                  </m:oMathPara>
                </a14:m>
                <a:endParaRPr lang="zh-CN" altLang="en-US" dirty="0"/>
              </a:p>
            </p:txBody>
          </p:sp>
        </mc:Choice>
        <mc:Fallback xmlns="">
          <p:sp>
            <p:nvSpPr>
              <p:cNvPr id="20" name="矩形 19">
                <a:extLst>
                  <a:ext uri="{FF2B5EF4-FFF2-40B4-BE49-F238E27FC236}">
                    <a16:creationId xmlns:a16="http://schemas.microsoft.com/office/drawing/2014/main" id="{0925F9B1-F7F3-4DDB-8285-5ACDAE1DC6D2}"/>
                  </a:ext>
                </a:extLst>
              </p:cNvPr>
              <p:cNvSpPr>
                <a:spLocks noRot="1" noChangeAspect="1" noMove="1" noResize="1" noEditPoints="1" noAdjustHandles="1" noChangeArrowheads="1" noChangeShapeType="1" noTextEdit="1"/>
              </p:cNvSpPr>
              <p:nvPr/>
            </p:nvSpPr>
            <p:spPr>
              <a:xfrm>
                <a:off x="3339508" y="2620765"/>
                <a:ext cx="5512984" cy="8082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76D45E3-D50A-4C7A-9FF7-0F06B6C10724}"/>
                  </a:ext>
                </a:extLst>
              </p:cNvPr>
              <p:cNvSpPr/>
              <p:nvPr/>
            </p:nvSpPr>
            <p:spPr>
              <a:xfrm>
                <a:off x="693976" y="3959478"/>
                <a:ext cx="9459193" cy="1759264"/>
              </a:xfrm>
              <a:prstGeom prst="rect">
                <a:avLst/>
              </a:prstGeom>
            </p:spPr>
            <p:txBody>
              <a:bodyPr wrap="none">
                <a:spAutoFit/>
              </a:bodyPr>
              <a:lstStyle/>
              <a:p>
                <a:r>
                  <a:rPr lang="zh-CN" altLang="en-US" dirty="0">
                    <a:latin typeface="+mn-ea"/>
                    <a:cs typeface="Times New Roman" panose="02020603050405020304" pitchFamily="18" charset="0"/>
                  </a:rPr>
                  <a:t>参数说明</a:t>
                </a:r>
                <a:r>
                  <a:rPr lang="en-US" altLang="zh-CN" dirty="0">
                    <a:latin typeface="+mn-ea"/>
                    <a:cs typeface="Times New Roman" panose="02020603050405020304" pitchFamily="18" charset="0"/>
                  </a:rPr>
                  <a:t>:</a:t>
                </a: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𝑠𝑡</m:t>
                        </m:r>
                      </m:sub>
                    </m:sSub>
                  </m:oMath>
                </a14:m>
                <a:r>
                  <a:rPr lang="zh-CN" altLang="zh-CN" dirty="0"/>
                  <a:t>为两个区域之间的地理空间距离</a:t>
                </a:r>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𝑠𝑡</m:t>
                        </m:r>
                      </m:sub>
                    </m:sSub>
                  </m:oMath>
                </a14:m>
                <a:r>
                  <a:rPr lang="zh-CN" altLang="zh-CN" dirty="0"/>
                  <a:t>为待估的参数，是两个区域之间的距离摩擦系数，衡量了地理距离对联系强度的影响程度</a:t>
                </a:r>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𝑠𝑡</m:t>
                        </m:r>
                      </m:sub>
                    </m:sSub>
                  </m:oMath>
                </a14:m>
                <a:r>
                  <a:rPr lang="zh-CN" altLang="zh-CN" dirty="0"/>
                  <a:t>是调整系数，用于对结果进行标准化处理，需要根据数据情况来分别处理</a:t>
                </a:r>
                <a:endParaRPr lang="en-US" altLang="zh-CN" dirty="0"/>
              </a:p>
              <a:p>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𝑠</m:t>
                            </m:r>
                          </m:sub>
                        </m:sSub>
                      </m:e>
                    </m:d>
                  </m:oMath>
                </a14:m>
                <a:r>
                  <a:rPr lang="zh-CN" altLang="zh-CN" dirty="0"/>
                  <a:t>和</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e>
                    </m:d>
                  </m:oMath>
                </a14:m>
                <a:r>
                  <a:rPr lang="zh-CN" altLang="zh-CN" dirty="0"/>
                  <a:t>分别为区域</a:t>
                </a:r>
                <a:r>
                  <a:rPr lang="en-US" altLang="zh-CN" dirty="0"/>
                  <a:t>s</a:t>
                </a:r>
                <a:r>
                  <a:rPr lang="zh-CN" altLang="zh-CN" dirty="0"/>
                  <a:t>和区域</a:t>
                </a:r>
                <a:r>
                  <a:rPr lang="en-US" altLang="zh-CN" dirty="0"/>
                  <a:t>t</a:t>
                </a:r>
                <a:r>
                  <a:rPr lang="zh-CN" altLang="zh-CN" dirty="0"/>
                  <a:t>经济中心的经纬度坐标</a:t>
                </a:r>
                <a:endParaRPr lang="en-US" altLang="zh-CN" dirty="0"/>
              </a:p>
              <a:p>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0">
                            <a:latin typeface="Cambria Math" panose="02040503050406030204" pitchFamily="18" charset="0"/>
                          </a:rPr>
                          <m:t>T</m:t>
                        </m:r>
                      </m:e>
                      <m:sub>
                        <m:r>
                          <m:rPr>
                            <m:sty m:val="p"/>
                          </m:rPr>
                          <a:rPr lang="en-US" altLang="zh-CN" i="0">
                            <a:latin typeface="Cambria Math" panose="02040503050406030204" pitchFamily="18" charset="0"/>
                          </a:rPr>
                          <m:t>s</m:t>
                        </m:r>
                      </m:sub>
                      <m:sup>
                        <m:r>
                          <m:rPr>
                            <m:sty m:val="p"/>
                          </m:rPr>
                          <a:rPr lang="en-US" altLang="zh-CN" i="0">
                            <a:latin typeface="Cambria Math" panose="02040503050406030204" pitchFamily="18" charset="0"/>
                          </a:rPr>
                          <m:t>F</m:t>
                        </m:r>
                      </m:sup>
                    </m:sSubSup>
                  </m:oMath>
                </a14:m>
                <a:r>
                  <a:rPr lang="zh-CN" altLang="zh-CN" dirty="0"/>
                  <a:t>和</a:t>
                </a:r>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i="0">
                            <a:latin typeface="Cambria Math" panose="02040503050406030204" pitchFamily="18" charset="0"/>
                          </a:rPr>
                          <m:t>T</m:t>
                        </m:r>
                      </m:e>
                      <m:sub>
                        <m:r>
                          <m:rPr>
                            <m:sty m:val="p"/>
                          </m:rPr>
                          <a:rPr lang="en-US" altLang="zh-CN" i="0">
                            <a:latin typeface="Cambria Math" panose="02040503050406030204" pitchFamily="18" charset="0"/>
                          </a:rPr>
                          <m:t>s</m:t>
                        </m:r>
                      </m:sub>
                      <m:sup>
                        <m:r>
                          <m:rPr>
                            <m:sty m:val="p"/>
                          </m:rPr>
                          <a:rPr lang="en-US" altLang="zh-CN" i="0">
                            <a:latin typeface="Cambria Math" panose="02040503050406030204" pitchFamily="18" charset="0"/>
                          </a:rPr>
                          <m:t>P</m:t>
                        </m:r>
                      </m:sup>
                    </m:sSubSup>
                  </m:oMath>
                </a14:m>
                <a:r>
                  <a:rPr lang="zh-CN" altLang="zh-CN" dirty="0"/>
                  <a:t>分别表示地区</a:t>
                </a:r>
                <a:r>
                  <a:rPr lang="en-US" altLang="zh-CN" dirty="0"/>
                  <a:t>s</a:t>
                </a:r>
                <a:r>
                  <a:rPr lang="zh-CN" altLang="zh-CN" dirty="0"/>
                  <a:t>的年客运量和年货运量</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1" name="矩形 20">
                <a:extLst>
                  <a:ext uri="{FF2B5EF4-FFF2-40B4-BE49-F238E27FC236}">
                    <a16:creationId xmlns:a16="http://schemas.microsoft.com/office/drawing/2014/main" id="{476D45E3-D50A-4C7A-9FF7-0F06B6C10724}"/>
                  </a:ext>
                </a:extLst>
              </p:cNvPr>
              <p:cNvSpPr>
                <a:spLocks noRot="1" noChangeAspect="1" noMove="1" noResize="1" noEditPoints="1" noAdjustHandles="1" noChangeArrowheads="1" noChangeShapeType="1" noTextEdit="1"/>
              </p:cNvSpPr>
              <p:nvPr/>
            </p:nvSpPr>
            <p:spPr>
              <a:xfrm>
                <a:off x="693976" y="3959478"/>
                <a:ext cx="9459193" cy="1759264"/>
              </a:xfrm>
              <a:prstGeom prst="rect">
                <a:avLst/>
              </a:prstGeom>
              <a:blipFill>
                <a:blip r:embed="rId5"/>
                <a:stretch>
                  <a:fillRect l="-580" t="-2083" b="-4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319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zh-CN" dirty="0"/>
              <a:t>空间</a:t>
            </a:r>
            <a:r>
              <a:rPr lang="zh-CN" altLang="en-US" dirty="0"/>
              <a:t>产业</a:t>
            </a:r>
            <a:r>
              <a:rPr lang="zh-CN" altLang="zh-CN" dirty="0"/>
              <a:t>关联网络</a:t>
            </a:r>
            <a:r>
              <a:rPr lang="zh-CN" altLang="en-US" dirty="0"/>
              <a:t>的构建 </a:t>
            </a:r>
            <a:r>
              <a:rPr lang="en-US" altLang="zh-CN" dirty="0"/>
              <a:t>:</a:t>
            </a:r>
            <a:r>
              <a:rPr lang="zh-CN" altLang="en-US" dirty="0"/>
              <a:t> （有权有向）</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705DF9-489E-4A0A-9BD0-1DEB097F176A}"/>
                  </a:ext>
                </a:extLst>
              </p:cNvPr>
              <p:cNvSpPr/>
              <p:nvPr/>
            </p:nvSpPr>
            <p:spPr>
              <a:xfrm>
                <a:off x="656569" y="1124768"/>
                <a:ext cx="1881541" cy="8677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𝑡</m:t>
                              </m:r>
                            </m:sub>
                          </m:sSub>
                        </m:num>
                        <m:den>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𝑚</m:t>
                              </m:r>
                            </m:sup>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𝑡</m:t>
                                      </m:r>
                                    </m:sub>
                                  </m:sSub>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𝑑</m:t>
                                      </m:r>
                                    </m:e>
                                    <m:sub>
                                      <m:r>
                                        <a:rPr lang="zh-CN" altLang="en-US" i="1">
                                          <a:latin typeface="Cambria Math" panose="02040503050406030204" pitchFamily="18" charset="0"/>
                                        </a:rPr>
                                        <m:t>𝑠𝑡</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𝑠𝑡</m:t>
                                          </m:r>
                                        </m:sub>
                                      </m:sSub>
                                    </m:sup>
                                  </m:sSubSup>
                                </m:den>
                              </m:f>
                            </m:e>
                          </m:nary>
                        </m:den>
                      </m:f>
                    </m:oMath>
                  </m:oMathPara>
                </a14:m>
                <a:endParaRPr lang="zh-CN" altLang="en-US" dirty="0"/>
              </a:p>
            </p:txBody>
          </p:sp>
        </mc:Choice>
        <mc:Fallback xmlns="">
          <p:sp>
            <p:nvSpPr>
              <p:cNvPr id="3" name="矩形 2">
                <a:extLst>
                  <a:ext uri="{FF2B5EF4-FFF2-40B4-BE49-F238E27FC236}">
                    <a16:creationId xmlns:a16="http://schemas.microsoft.com/office/drawing/2014/main" id="{E4705DF9-489E-4A0A-9BD0-1DEB097F176A}"/>
                  </a:ext>
                </a:extLst>
              </p:cNvPr>
              <p:cNvSpPr>
                <a:spLocks noRot="1" noChangeAspect="1" noMove="1" noResize="1" noEditPoints="1" noAdjustHandles="1" noChangeArrowheads="1" noChangeShapeType="1" noTextEdit="1"/>
              </p:cNvSpPr>
              <p:nvPr/>
            </p:nvSpPr>
            <p:spPr>
              <a:xfrm>
                <a:off x="656569" y="1124768"/>
                <a:ext cx="1881541" cy="867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86EBB4E-D8FC-4723-A494-C7F5B877696B}"/>
                  </a:ext>
                </a:extLst>
              </p:cNvPr>
              <p:cNvSpPr/>
              <p:nvPr/>
            </p:nvSpPr>
            <p:spPr>
              <a:xfrm>
                <a:off x="656569" y="2186270"/>
                <a:ext cx="1810111" cy="4191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𝑖𝑠</m:t>
                          </m:r>
                          <m:r>
                            <a:rPr lang="zh-CN" altLang="en-US" i="0">
                              <a:latin typeface="Cambria Math" panose="02040503050406030204" pitchFamily="18" charset="0"/>
                            </a:rPr>
                            <m:t>,</m:t>
                          </m:r>
                          <m:r>
                            <a:rPr lang="zh-CN" altLang="en-US" i="1">
                              <a:latin typeface="Cambria Math" panose="02040503050406030204" pitchFamily="18" charset="0"/>
                            </a:rPr>
                            <m:t>𝑗𝑡</m:t>
                          </m:r>
                        </m:sub>
                        <m:sup>
                          <m:r>
                            <a:rPr lang="zh-CN" altLang="en-US" i="1">
                              <a:latin typeface="Cambria Math" panose="02040503050406030204" pitchFamily="18" charset="0"/>
                            </a:rPr>
                            <m:t>𝐼𝑆</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𝑖𝑠</m:t>
                          </m:r>
                          <m:r>
                            <a:rPr lang="zh-CN" altLang="en-US" i="0">
                              <a:latin typeface="Cambria Math" panose="02040503050406030204" pitchFamily="18" charset="0"/>
                            </a:rPr>
                            <m:t>,</m:t>
                          </m:r>
                          <m:r>
                            <a:rPr lang="zh-CN" altLang="en-US" i="1">
                              <a:latin typeface="Cambria Math" panose="02040503050406030204" pitchFamily="18" charset="0"/>
                            </a:rPr>
                            <m:t>𝑗𝑡</m:t>
                          </m:r>
                        </m:sub>
                      </m:sSub>
                    </m:oMath>
                  </m:oMathPara>
                </a14:m>
                <a:endParaRPr lang="zh-CN" altLang="en-US" dirty="0"/>
              </a:p>
            </p:txBody>
          </p:sp>
        </mc:Choice>
        <mc:Fallback xmlns="">
          <p:sp>
            <p:nvSpPr>
              <p:cNvPr id="7" name="矩形 6">
                <a:extLst>
                  <a:ext uri="{FF2B5EF4-FFF2-40B4-BE49-F238E27FC236}">
                    <a16:creationId xmlns:a16="http://schemas.microsoft.com/office/drawing/2014/main" id="{986EBB4E-D8FC-4723-A494-C7F5B877696B}"/>
                  </a:ext>
                </a:extLst>
              </p:cNvPr>
              <p:cNvSpPr>
                <a:spLocks noRot="1" noChangeAspect="1" noMove="1" noResize="1" noEditPoints="1" noAdjustHandles="1" noChangeArrowheads="1" noChangeShapeType="1" noTextEdit="1"/>
              </p:cNvSpPr>
              <p:nvPr/>
            </p:nvSpPr>
            <p:spPr>
              <a:xfrm>
                <a:off x="656569" y="2186270"/>
                <a:ext cx="1810111" cy="419154"/>
              </a:xfrm>
              <a:prstGeom prst="rect">
                <a:avLst/>
              </a:prstGeom>
              <a:blipFill>
                <a:blip r:embed="rId3"/>
                <a:stretch>
                  <a:fillRect b="-7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6E47B51-BCBD-4888-A23D-FBDC147D8FC6}"/>
                  </a:ext>
                </a:extLst>
              </p:cNvPr>
              <p:cNvSpPr/>
              <p:nvPr/>
            </p:nvSpPr>
            <p:spPr>
              <a:xfrm>
                <a:off x="656569" y="3009846"/>
                <a:ext cx="4101957" cy="419154"/>
              </a:xfrm>
              <a:prstGeom prst="rect">
                <a:avLst/>
              </a:prstGeom>
            </p:spPr>
            <p:txBody>
              <a:bodyPr wrap="none">
                <a:spAutoFit/>
              </a:bodyPr>
              <a:lstStyle/>
              <a:p>
                <a14:m>
                  <m:oMath xmlns:m="http://schemas.openxmlformats.org/officeDocument/2006/math">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𝑖𝑠</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𝑗𝑡</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𝐼𝑆</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𝐼</m:t>
                        </m:r>
                      </m:sup>
                    </m:sSubSup>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𝑠𝑡</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𝑆</m:t>
                        </m:r>
                      </m:sup>
                    </m:sSubSup>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，满足</a:t>
                </a:r>
                <a14:m>
                  <m:oMath xmlns:m="http://schemas.openxmlformats.org/officeDocument/2006/math">
                    <m:nary>
                      <m:nary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𝑠</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𝑡</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𝑖𝑠</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𝑗𝑡</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𝐼𝑆</m:t>
                            </m:r>
                          </m:sup>
                        </m:sSubSup>
                      </m:e>
                    </m:nary>
                    <m:r>
                      <a:rPr lang="en-US" altLang="zh-CN"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𝐼</m:t>
                        </m:r>
                      </m:sup>
                    </m:sSubSup>
                  </m:oMath>
                </a14:m>
                <a:endParaRPr lang="zh-CN" altLang="en-US" dirty="0"/>
              </a:p>
            </p:txBody>
          </p:sp>
        </mc:Choice>
        <mc:Fallback xmlns="">
          <p:sp>
            <p:nvSpPr>
              <p:cNvPr id="8" name="矩形 7">
                <a:extLst>
                  <a:ext uri="{FF2B5EF4-FFF2-40B4-BE49-F238E27FC236}">
                    <a16:creationId xmlns:a16="http://schemas.microsoft.com/office/drawing/2014/main" id="{D6E47B51-BCBD-4888-A23D-FBDC147D8FC6}"/>
                  </a:ext>
                </a:extLst>
              </p:cNvPr>
              <p:cNvSpPr>
                <a:spLocks noRot="1" noChangeAspect="1" noMove="1" noResize="1" noEditPoints="1" noAdjustHandles="1" noChangeArrowheads="1" noChangeShapeType="1" noTextEdit="1"/>
              </p:cNvSpPr>
              <p:nvPr/>
            </p:nvSpPr>
            <p:spPr>
              <a:xfrm>
                <a:off x="656569" y="3009846"/>
                <a:ext cx="4101957" cy="419154"/>
              </a:xfrm>
              <a:prstGeom prst="rect">
                <a:avLst/>
              </a:prstGeom>
              <a:blipFill>
                <a:blip r:embed="rId4"/>
                <a:stretch>
                  <a:fillRect t="-100000" b="-15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A0C325C-1A06-4159-8BB9-0A0DB03E1834}"/>
                  </a:ext>
                </a:extLst>
              </p:cNvPr>
              <p:cNvSpPr/>
              <p:nvPr/>
            </p:nvSpPr>
            <p:spPr>
              <a:xfrm>
                <a:off x="656569" y="3778465"/>
                <a:ext cx="2170658" cy="667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𝑠𝑡</m:t>
                          </m:r>
                        </m:sub>
                        <m:sup>
                          <m:sSup>
                            <m:sSupPr>
                              <m:ctrlPr>
                                <a:rPr lang="zh-CN" altLang="en-US" i="1">
                                  <a:latin typeface="Cambria Math" panose="02040503050406030204" pitchFamily="18" charset="0"/>
                                </a:rPr>
                              </m:ctrlPr>
                            </m:sSupPr>
                            <m:e>
                              <m:r>
                                <a:rPr lang="zh-CN" altLang="en-US" i="1">
                                  <a:latin typeface="Cambria Math" panose="02040503050406030204" pitchFamily="18" charset="0"/>
                                </a:rPr>
                                <m:t>𝑆</m:t>
                              </m:r>
                            </m:e>
                            <m:sup>
                              <m:r>
                                <a:rPr lang="zh-CN" altLang="en-US" i="1">
                                  <a:latin typeface="Cambria Math" panose="02040503050406030204" pitchFamily="18" charset="0"/>
                                </a:rPr>
                                <m:t>𝐼</m:t>
                              </m:r>
                            </m:sup>
                          </m:sSup>
                        </m:sup>
                      </m:sSubSup>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𝑖𝑠</m:t>
                              </m:r>
                              <m:r>
                                <a:rPr lang="zh-CN" altLang="en-US" i="0">
                                  <a:latin typeface="Cambria Math" panose="02040503050406030204" pitchFamily="18" charset="0"/>
                                </a:rPr>
                                <m:t>,</m:t>
                              </m:r>
                              <m:r>
                                <a:rPr lang="zh-CN" altLang="en-US" i="1">
                                  <a:latin typeface="Cambria Math" panose="02040503050406030204" pitchFamily="18" charset="0"/>
                                </a:rPr>
                                <m:t>𝑗𝑡</m:t>
                              </m:r>
                            </m:sub>
                            <m:sup>
                              <m:r>
                                <a:rPr lang="zh-CN" altLang="en-US" i="1">
                                  <a:latin typeface="Cambria Math" panose="02040503050406030204" pitchFamily="18" charset="0"/>
                                </a:rPr>
                                <m:t>𝐼𝑆</m:t>
                              </m:r>
                            </m:sup>
                          </m:sSubSup>
                        </m:e>
                      </m:nary>
                    </m:oMath>
                  </m:oMathPara>
                </a14:m>
                <a:endParaRPr lang="zh-CN" altLang="en-US" dirty="0"/>
              </a:p>
            </p:txBody>
          </p:sp>
        </mc:Choice>
        <mc:Fallback xmlns="">
          <p:sp>
            <p:nvSpPr>
              <p:cNvPr id="9" name="矩形 8">
                <a:extLst>
                  <a:ext uri="{FF2B5EF4-FFF2-40B4-BE49-F238E27FC236}">
                    <a16:creationId xmlns:a16="http://schemas.microsoft.com/office/drawing/2014/main" id="{DA0C325C-1A06-4159-8BB9-0A0DB03E1834}"/>
                  </a:ext>
                </a:extLst>
              </p:cNvPr>
              <p:cNvSpPr>
                <a:spLocks noRot="1" noChangeAspect="1" noMove="1" noResize="1" noEditPoints="1" noAdjustHandles="1" noChangeArrowheads="1" noChangeShapeType="1" noTextEdit="1"/>
              </p:cNvSpPr>
              <p:nvPr/>
            </p:nvSpPr>
            <p:spPr>
              <a:xfrm>
                <a:off x="656569" y="3778465"/>
                <a:ext cx="2170658" cy="6678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1607DFB-6159-4C3D-A347-AFF6590D8860}"/>
                  </a:ext>
                </a:extLst>
              </p:cNvPr>
              <p:cNvSpPr/>
              <p:nvPr/>
            </p:nvSpPr>
            <p:spPr>
              <a:xfrm>
                <a:off x="-385200" y="4502858"/>
                <a:ext cx="9208565" cy="6678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𝑖𝑠</m:t>
                          </m:r>
                        </m:sub>
                      </m:sSub>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𝑖𝑠</m:t>
                                  </m:r>
                                  <m:r>
                                    <a:rPr lang="zh-CN" altLang="en-US" i="0">
                                      <a:latin typeface="Cambria Math" panose="02040503050406030204" pitchFamily="18" charset="0"/>
                                    </a:rPr>
                                    <m:t>,</m:t>
                                  </m:r>
                                  <m:r>
                                    <a:rPr lang="zh-CN" altLang="en-US" i="1">
                                      <a:latin typeface="Cambria Math" panose="02040503050406030204" pitchFamily="18" charset="0"/>
                                    </a:rPr>
                                    <m:t>𝑗𝑡</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𝑖𝑠</m:t>
                                  </m:r>
                                </m:sub>
                              </m:sSub>
                            </m:e>
                          </m:nary>
                        </m:e>
                      </m:nary>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𝑖𝑠</m:t>
                          </m:r>
                        </m:sub>
                      </m:sSub>
                      <m:r>
                        <a:rPr lang="zh-CN" altLang="en-US" i="1">
                          <a:latin typeface="Cambria Math" panose="02040503050406030204" pitchFamily="18" charset="0"/>
                        </a:rPr>
                        <m:t>𝑤</m:t>
                      </m:r>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𝑚</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𝑖𝑠</m:t>
                                  </m:r>
                                  <m:r>
                                    <a:rPr lang="zh-CN" altLang="en-US" i="0">
                                      <a:latin typeface="Cambria Math" panose="02040503050406030204" pitchFamily="18" charset="0"/>
                                    </a:rPr>
                                    <m:t>,</m:t>
                                  </m:r>
                                  <m:r>
                                    <a:rPr lang="zh-CN" altLang="en-US" i="1">
                                      <a:latin typeface="Cambria Math" panose="02040503050406030204" pitchFamily="18" charset="0"/>
                                    </a:rPr>
                                    <m:t>𝑗𝑡</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𝑗𝑡</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𝑗𝑡</m:t>
                                  </m:r>
                                </m:sub>
                              </m:sSub>
                            </m:e>
                          </m:nary>
                        </m:e>
                      </m:nary>
                    </m:oMath>
                  </m:oMathPara>
                </a14:m>
                <a:endParaRPr lang="zh-CN" altLang="en-US" dirty="0"/>
              </a:p>
            </p:txBody>
          </p:sp>
        </mc:Choice>
        <mc:Fallback xmlns="">
          <p:sp>
            <p:nvSpPr>
              <p:cNvPr id="10" name="矩形 9">
                <a:extLst>
                  <a:ext uri="{FF2B5EF4-FFF2-40B4-BE49-F238E27FC236}">
                    <a16:creationId xmlns:a16="http://schemas.microsoft.com/office/drawing/2014/main" id="{61607DFB-6159-4C3D-A347-AFF6590D8860}"/>
                  </a:ext>
                </a:extLst>
              </p:cNvPr>
              <p:cNvSpPr>
                <a:spLocks noRot="1" noChangeAspect="1" noMove="1" noResize="1" noEditPoints="1" noAdjustHandles="1" noChangeArrowheads="1" noChangeShapeType="1" noTextEdit="1"/>
              </p:cNvSpPr>
              <p:nvPr/>
            </p:nvSpPr>
            <p:spPr>
              <a:xfrm>
                <a:off x="-385200" y="4502858"/>
                <a:ext cx="9208565" cy="66787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2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45BB0398-0F27-4736-B457-4E1A54B6327C}"/>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02</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3665AA7A-031D-4C5D-8CEE-0DD62CAA158F}"/>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23C74779-EDD9-4D44-BDB4-4E7B611A6158}"/>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8D049933-D97C-4551-B122-0DC58869EEE1}"/>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800"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网络构建</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2264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数据来源</a:t>
            </a:r>
          </a:p>
        </p:txBody>
      </p:sp>
      <p:sp>
        <p:nvSpPr>
          <p:cNvPr id="2" name="矩形 1">
            <a:extLst>
              <a:ext uri="{FF2B5EF4-FFF2-40B4-BE49-F238E27FC236}">
                <a16:creationId xmlns:a16="http://schemas.microsoft.com/office/drawing/2014/main" id="{A5DE6F3A-0E44-470D-ABD3-4B3125CABD06}"/>
              </a:ext>
            </a:extLst>
          </p:cNvPr>
          <p:cNvSpPr/>
          <p:nvPr/>
        </p:nvSpPr>
        <p:spPr>
          <a:xfrm>
            <a:off x="656569" y="1114923"/>
            <a:ext cx="6096000" cy="2031325"/>
          </a:xfrm>
          <a:prstGeom prst="rect">
            <a:avLst/>
          </a:prstGeom>
        </p:spPr>
        <p:txBody>
          <a:bodyPr>
            <a:spAutoFit/>
          </a:bodyPr>
          <a:lstStyle/>
          <a:p>
            <a:r>
              <a:rPr lang="zh-CN" altLang="en-US" kern="0" dirty="0">
                <a:latin typeface="+mn-ea"/>
              </a:rPr>
              <a:t>（</a:t>
            </a:r>
            <a:r>
              <a:rPr lang="en-US" altLang="zh-CN" kern="0" dirty="0">
                <a:latin typeface="+mn-ea"/>
              </a:rPr>
              <a:t>1</a:t>
            </a:r>
            <a:r>
              <a:rPr lang="zh-CN" altLang="en-US" kern="0" dirty="0">
                <a:latin typeface="+mn-ea"/>
              </a:rPr>
              <a:t>）</a:t>
            </a:r>
            <a:r>
              <a:rPr lang="en-US" altLang="zh-CN" kern="0" dirty="0">
                <a:latin typeface="+mn-ea"/>
              </a:rPr>
              <a:t>2017</a:t>
            </a:r>
            <a:r>
              <a:rPr lang="zh-CN" altLang="zh-CN" kern="0" dirty="0">
                <a:latin typeface="+mn-ea"/>
                <a:cs typeface="Times New Roman" panose="02020603050405020304" pitchFamily="18" charset="0"/>
              </a:rPr>
              <a:t>年的全国投入产出表来源于国家统计局</a:t>
            </a:r>
            <a:r>
              <a:rPr lang="zh-CN" altLang="en-US" kern="0" dirty="0">
                <a:latin typeface="+mn-ea"/>
                <a:cs typeface="Times New Roman" panose="02020603050405020304" pitchFamily="18" charset="0"/>
              </a:rPr>
              <a:t>：</a:t>
            </a:r>
            <a:endParaRPr lang="en-US" altLang="zh-CN" kern="0" dirty="0">
              <a:latin typeface="+mn-ea"/>
              <a:cs typeface="Times New Roman" panose="02020603050405020304" pitchFamily="18" charset="0"/>
            </a:endParaRPr>
          </a:p>
          <a:p>
            <a:r>
              <a:rPr lang="zh-CN" altLang="en-US" kern="0" dirty="0">
                <a:latin typeface="+mn-ea"/>
              </a:rPr>
              <a:t>（</a:t>
            </a:r>
            <a:r>
              <a:rPr lang="en-US" altLang="zh-CN" kern="0" dirty="0">
                <a:latin typeface="+mn-ea"/>
              </a:rPr>
              <a:t>2</a:t>
            </a:r>
            <a:r>
              <a:rPr lang="zh-CN" altLang="en-US" kern="0" dirty="0">
                <a:latin typeface="+mn-ea"/>
              </a:rPr>
              <a:t>）</a:t>
            </a:r>
            <a:r>
              <a:rPr lang="en-US" altLang="zh-CN" kern="0" dirty="0">
                <a:latin typeface="+mn-ea"/>
              </a:rPr>
              <a:t>2017</a:t>
            </a:r>
            <a:r>
              <a:rPr lang="zh-CN" altLang="zh-CN" kern="0" dirty="0">
                <a:latin typeface="+mn-ea"/>
                <a:cs typeface="Times New Roman" panose="02020603050405020304" pitchFamily="18" charset="0"/>
              </a:rPr>
              <a:t>年的原始的数据为</a:t>
            </a:r>
            <a:r>
              <a:rPr lang="en-US" altLang="zh-CN" kern="0" dirty="0">
                <a:latin typeface="+mn-ea"/>
              </a:rPr>
              <a:t>149</a:t>
            </a:r>
            <a:r>
              <a:rPr lang="zh-CN" altLang="zh-CN" kern="0" dirty="0">
                <a:latin typeface="+mn-ea"/>
                <a:cs typeface="Times New Roman" panose="02020603050405020304" pitchFamily="18" charset="0"/>
              </a:rPr>
              <a:t>个部门，参考</a:t>
            </a:r>
            <a:r>
              <a:rPr lang="en-US" altLang="zh-CN" kern="0" dirty="0">
                <a:latin typeface="+mn-ea"/>
              </a:rPr>
              <a:t>42</a:t>
            </a:r>
            <a:r>
              <a:rPr lang="zh-CN" altLang="zh-CN" kern="0" dirty="0">
                <a:latin typeface="+mn-ea"/>
                <a:cs typeface="Times New Roman" panose="02020603050405020304" pitchFamily="18" charset="0"/>
              </a:rPr>
              <a:t>部门的全国投入产出表分类，结合现有的数据信息，本文将</a:t>
            </a:r>
            <a:r>
              <a:rPr lang="en-US" altLang="zh-CN" kern="0" dirty="0">
                <a:latin typeface="+mn-ea"/>
              </a:rPr>
              <a:t>149</a:t>
            </a:r>
            <a:r>
              <a:rPr lang="zh-CN" altLang="zh-CN" kern="0" dirty="0">
                <a:latin typeface="+mn-ea"/>
                <a:cs typeface="Times New Roman" panose="02020603050405020304" pitchFamily="18" charset="0"/>
              </a:rPr>
              <a:t>个部门的数据合并成了</a:t>
            </a:r>
            <a:r>
              <a:rPr lang="en-US" altLang="zh-CN" kern="0" dirty="0">
                <a:latin typeface="+mn-ea"/>
              </a:rPr>
              <a:t>45</a:t>
            </a:r>
            <a:r>
              <a:rPr lang="zh-CN" altLang="zh-CN" kern="0" dirty="0">
                <a:latin typeface="+mn-ea"/>
                <a:cs typeface="Times New Roman" panose="02020603050405020304" pitchFamily="18" charset="0"/>
              </a:rPr>
              <a:t>个部门。</a:t>
            </a:r>
            <a:endParaRPr lang="en-US" altLang="zh-CN" kern="0" dirty="0">
              <a:latin typeface="+mn-ea"/>
              <a:cs typeface="Times New Roman" panose="02020603050405020304" pitchFamily="18" charset="0"/>
            </a:endParaRPr>
          </a:p>
          <a:p>
            <a:r>
              <a:rPr lang="zh-CN" altLang="en-US" kern="0" dirty="0">
                <a:latin typeface="+mn-ea"/>
                <a:cs typeface="Times New Roman" panose="02020603050405020304" pitchFamily="18" charset="0"/>
              </a:rPr>
              <a:t>（</a:t>
            </a:r>
            <a:r>
              <a:rPr lang="en-US" altLang="zh-CN" kern="0" dirty="0">
                <a:latin typeface="+mn-ea"/>
                <a:cs typeface="Times New Roman" panose="02020603050405020304" pitchFamily="18" charset="0"/>
              </a:rPr>
              <a:t>3</a:t>
            </a:r>
            <a:r>
              <a:rPr lang="zh-CN" altLang="en-US" kern="0" dirty="0">
                <a:latin typeface="+mn-ea"/>
                <a:cs typeface="Times New Roman" panose="02020603050405020304" pitchFamily="18" charset="0"/>
              </a:rPr>
              <a:t>）</a:t>
            </a:r>
            <a:r>
              <a:rPr lang="zh-CN" altLang="zh-CN" kern="0" dirty="0">
                <a:latin typeface="+mn-ea"/>
                <a:cs typeface="Times New Roman" panose="02020603050405020304" pitchFamily="18" charset="0"/>
              </a:rPr>
              <a:t>各行政区各个行业的增加值数据、城市地理信息数据和各区域客运量和货运量数据源于《</a:t>
            </a:r>
            <a:r>
              <a:rPr lang="en-US" altLang="zh-CN" kern="0" dirty="0">
                <a:latin typeface="+mn-ea"/>
              </a:rPr>
              <a:t>2018</a:t>
            </a:r>
            <a:r>
              <a:rPr lang="zh-CN" altLang="zh-CN" kern="0" dirty="0">
                <a:latin typeface="+mn-ea"/>
                <a:cs typeface="Times New Roman" panose="02020603050405020304" pitchFamily="18" charset="0"/>
              </a:rPr>
              <a:t>中国统计年鉴》和《</a:t>
            </a:r>
            <a:r>
              <a:rPr lang="en-US" altLang="zh-CN" kern="0" dirty="0">
                <a:latin typeface="+mn-ea"/>
              </a:rPr>
              <a:t>2018</a:t>
            </a:r>
            <a:r>
              <a:rPr lang="zh-CN" altLang="zh-CN" kern="0" dirty="0">
                <a:latin typeface="+mn-ea"/>
                <a:cs typeface="Times New Roman" panose="02020603050405020304" pitchFamily="18" charset="0"/>
              </a:rPr>
              <a:t>中国工业统计年鉴》。</a:t>
            </a:r>
            <a:endParaRPr lang="zh-CN" altLang="en-US" dirty="0">
              <a:latin typeface="+mn-ea"/>
            </a:endParaRPr>
          </a:p>
        </p:txBody>
      </p:sp>
      <p:sp>
        <p:nvSpPr>
          <p:cNvPr id="17" name="标题 3">
            <a:extLst>
              <a:ext uri="{FF2B5EF4-FFF2-40B4-BE49-F238E27FC236}">
                <a16:creationId xmlns:a16="http://schemas.microsoft.com/office/drawing/2014/main" id="{EE6522AF-1444-4668-83B7-D83799F4E736}"/>
              </a:ext>
            </a:extLst>
          </p:cNvPr>
          <p:cNvSpPr txBox="1">
            <a:spLocks/>
          </p:cNvSpPr>
          <p:nvPr/>
        </p:nvSpPr>
        <p:spPr>
          <a:xfrm>
            <a:off x="656569" y="3575573"/>
            <a:ext cx="10515600" cy="777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构建结果</a:t>
            </a:r>
          </a:p>
        </p:txBody>
      </p:sp>
      <p:sp>
        <p:nvSpPr>
          <p:cNvPr id="18" name="矩形 17">
            <a:extLst>
              <a:ext uri="{FF2B5EF4-FFF2-40B4-BE49-F238E27FC236}">
                <a16:creationId xmlns:a16="http://schemas.microsoft.com/office/drawing/2014/main" id="{0D6677FA-2859-46CA-B56E-AFD1B6BDF794}"/>
              </a:ext>
            </a:extLst>
          </p:cNvPr>
          <p:cNvSpPr/>
          <p:nvPr/>
        </p:nvSpPr>
        <p:spPr>
          <a:xfrm>
            <a:off x="656569" y="4422062"/>
            <a:ext cx="7899602" cy="1200329"/>
          </a:xfrm>
          <a:prstGeom prst="rect">
            <a:avLst/>
          </a:prstGeom>
        </p:spPr>
        <p:txBody>
          <a:bodyPr wrap="square">
            <a:spAutoFit/>
          </a:bodyPr>
          <a:lstStyle/>
          <a:p>
            <a:r>
              <a:rPr lang="zh-CN" altLang="en-US" kern="0" dirty="0">
                <a:latin typeface="+mn-ea"/>
                <a:cs typeface="Times New Roman" panose="02020603050405020304" pitchFamily="18" charset="0"/>
              </a:rPr>
              <a:t>（</a:t>
            </a:r>
            <a:r>
              <a:rPr lang="en-US" altLang="zh-CN" kern="0" dirty="0">
                <a:latin typeface="+mn-ea"/>
                <a:cs typeface="Times New Roman" panose="02020603050405020304" pitchFamily="18" charset="0"/>
              </a:rPr>
              <a:t>1</a:t>
            </a:r>
            <a:r>
              <a:rPr lang="zh-CN" altLang="en-US" kern="0" dirty="0">
                <a:latin typeface="+mn-ea"/>
                <a:cs typeface="Times New Roman" panose="02020603050405020304" pitchFamily="18" charset="0"/>
              </a:rPr>
              <a:t>）</a:t>
            </a:r>
            <a:r>
              <a:rPr lang="zh-CN" altLang="zh-CN" kern="0" dirty="0">
                <a:latin typeface="+mn-ea"/>
                <a:cs typeface="Times New Roman" panose="02020603050405020304" pitchFamily="18" charset="0"/>
              </a:rPr>
              <a:t>本文构建了具有</a:t>
            </a:r>
            <a:r>
              <a:rPr lang="en-US" altLang="zh-CN" kern="0" dirty="0">
                <a:latin typeface="+mn-ea"/>
              </a:rPr>
              <a:t>1395</a:t>
            </a:r>
            <a:r>
              <a:rPr lang="zh-CN" altLang="zh-CN" kern="0" dirty="0">
                <a:latin typeface="+mn-ea"/>
                <a:cs typeface="Times New Roman" panose="02020603050405020304" pitchFamily="18" charset="0"/>
              </a:rPr>
              <a:t>个节点和</a:t>
            </a:r>
            <a:r>
              <a:rPr lang="en-US" altLang="zh-CN" kern="0" dirty="0">
                <a:latin typeface="+mn-ea"/>
              </a:rPr>
              <a:t>1946025</a:t>
            </a:r>
            <a:r>
              <a:rPr lang="zh-CN" altLang="zh-CN" kern="0" dirty="0">
                <a:latin typeface="+mn-ea"/>
                <a:cs typeface="Times New Roman" panose="02020603050405020304" pitchFamily="18" charset="0"/>
              </a:rPr>
              <a:t>条边的有权有向的产业空间网络。</a:t>
            </a:r>
            <a:endParaRPr lang="en-US" altLang="zh-CN" kern="0" dirty="0">
              <a:latin typeface="+mn-ea"/>
              <a:cs typeface="Times New Roman" panose="02020603050405020304" pitchFamily="18" charset="0"/>
            </a:endParaRPr>
          </a:p>
          <a:p>
            <a:r>
              <a:rPr lang="zh-CN" altLang="en-US" kern="0" dirty="0">
                <a:latin typeface="+mn-ea"/>
                <a:cs typeface="Times New Roman" panose="02020603050405020304" pitchFamily="18" charset="0"/>
              </a:rPr>
              <a:t>（</a:t>
            </a:r>
            <a:r>
              <a:rPr lang="en-US" altLang="zh-CN" kern="0" dirty="0">
                <a:latin typeface="+mn-ea"/>
                <a:cs typeface="Times New Roman" panose="02020603050405020304" pitchFamily="18" charset="0"/>
              </a:rPr>
              <a:t>2</a:t>
            </a:r>
            <a:r>
              <a:rPr lang="zh-CN" altLang="en-US" kern="0" dirty="0">
                <a:latin typeface="+mn-ea"/>
                <a:cs typeface="Times New Roman" panose="02020603050405020304" pitchFamily="18" charset="0"/>
              </a:rPr>
              <a:t>）</a:t>
            </a:r>
            <a:r>
              <a:rPr lang="zh-CN" altLang="zh-CN" kern="0" dirty="0">
                <a:latin typeface="+mn-ea"/>
                <a:cs typeface="Times New Roman" panose="02020603050405020304" pitchFamily="18" charset="0"/>
              </a:rPr>
              <a:t>该网络以</a:t>
            </a:r>
            <a:r>
              <a:rPr lang="en-US" altLang="zh-CN" kern="0" dirty="0">
                <a:latin typeface="+mn-ea"/>
              </a:rPr>
              <a:t>31</a:t>
            </a:r>
            <a:r>
              <a:rPr lang="zh-CN" altLang="zh-CN" kern="0" dirty="0">
                <a:latin typeface="+mn-ea"/>
                <a:cs typeface="Times New Roman" panose="02020603050405020304" pitchFamily="18" charset="0"/>
              </a:rPr>
              <a:t>个区域的</a:t>
            </a:r>
            <a:r>
              <a:rPr lang="en-US" altLang="zh-CN" kern="0" dirty="0">
                <a:latin typeface="+mn-ea"/>
              </a:rPr>
              <a:t>45</a:t>
            </a:r>
            <a:r>
              <a:rPr lang="zh-CN" altLang="zh-CN" kern="0" dirty="0">
                <a:latin typeface="+mn-ea"/>
                <a:cs typeface="Times New Roman" panose="02020603050405020304" pitchFamily="18" charset="0"/>
              </a:rPr>
              <a:t>个细分行业为节点，以跨地区的各个行业间的投入产出关系为关联边。</a:t>
            </a:r>
            <a:endParaRPr lang="zh-CN" altLang="en-US" dirty="0">
              <a:latin typeface="+mn-ea"/>
            </a:endParaRPr>
          </a:p>
        </p:txBody>
      </p:sp>
    </p:spTree>
    <p:extLst>
      <p:ext uri="{BB962C8B-B14F-4D97-AF65-F5344CB8AC3E}">
        <p14:creationId xmlns:p14="http://schemas.microsoft.com/office/powerpoint/2010/main" val="557613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87088458-8c0a-47c0-8d47-adb94f565bcd&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述职报告通用">
      <a:dk1>
        <a:srgbClr val="FFFFFF"/>
      </a:dk1>
      <a:lt1>
        <a:srgbClr val="000000"/>
      </a:lt1>
      <a:dk2>
        <a:srgbClr val="44546A"/>
      </a:dk2>
      <a:lt2>
        <a:srgbClr val="E7E6E6"/>
      </a:lt2>
      <a:accent1>
        <a:srgbClr val="5573EB"/>
      </a:accent1>
      <a:accent2>
        <a:srgbClr val="2355A5"/>
      </a:accent2>
      <a:accent3>
        <a:srgbClr val="5573EB"/>
      </a:accent3>
      <a:accent4>
        <a:srgbClr val="2355A5"/>
      </a:accent4>
      <a:accent5>
        <a:srgbClr val="5573EB"/>
      </a:accent5>
      <a:accent6>
        <a:srgbClr val="2355A5"/>
      </a:accent6>
      <a:hlink>
        <a:srgbClr val="000000"/>
      </a:hlink>
      <a:folHlink>
        <a:srgbClr val="00000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述职报告通用PPT模板.pptx" id="{36CED4B8-A105-443D-9C01-28A9F621FC55}" vid="{C97151E2-9003-4350-8A63-8D1E7415F250}"/>
    </a:ext>
  </a:extLst>
</a:theme>
</file>

<file path=docProps/app.xml><?xml version="1.0" encoding="utf-8"?>
<Properties xmlns="http://schemas.openxmlformats.org/officeDocument/2006/extended-properties" xmlns:vt="http://schemas.openxmlformats.org/officeDocument/2006/docPropsVTypes">
  <Template>述职报告通用PPT模板</Template>
  <TotalTime>193</TotalTime>
  <Words>1377</Words>
  <Application>Microsoft Office PowerPoint</Application>
  <PresentationFormat>宽屏</PresentationFormat>
  <Paragraphs>328</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方正黑体简体</vt:lpstr>
      <vt:lpstr>黑体</vt:lpstr>
      <vt:lpstr>宋体</vt:lpstr>
      <vt:lpstr>微软雅黑</vt:lpstr>
      <vt:lpstr>Arial</vt:lpstr>
      <vt:lpstr>Cambria Math</vt:lpstr>
      <vt:lpstr>Times New Roman</vt:lpstr>
      <vt:lpstr>Office 主题​​</vt:lpstr>
      <vt:lpstr>PowerPoint 演示文稿</vt:lpstr>
      <vt:lpstr>PowerPoint 演示文稿</vt:lpstr>
      <vt:lpstr>PowerPoint 演示文稿</vt:lpstr>
      <vt:lpstr>区域间投入产出表</vt:lpstr>
      <vt:lpstr>产业关联网络的构建 :（有权有向）</vt:lpstr>
      <vt:lpstr>空间关联网络的构建 : （有权无向）</vt:lpstr>
      <vt:lpstr>空间产业关联网络的构建 : （有权有向）</vt:lpstr>
      <vt:lpstr>PowerPoint 演示文稿</vt:lpstr>
      <vt:lpstr>数据来源</vt:lpstr>
      <vt:lpstr>PowerPoint 演示文稿</vt:lpstr>
      <vt:lpstr>PowerPoint 演示文稿</vt:lpstr>
      <vt:lpstr> 网络结构分析</vt:lpstr>
      <vt:lpstr>基于传统复杂网络算法的分析——PageRank算法</vt:lpstr>
      <vt:lpstr>HITS算法</vt:lpstr>
      <vt:lpstr>变分自编码器的聚类</vt:lpstr>
      <vt:lpstr>各聚类的重要性度量</vt:lpstr>
      <vt:lpstr>各聚类的重要性度量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Alctrain</dc:creator>
  <cp:lastModifiedBy>Alctrain</cp:lastModifiedBy>
  <cp:revision>16</cp:revision>
  <dcterms:created xsi:type="dcterms:W3CDTF">2022-04-25T08:20:37Z</dcterms:created>
  <dcterms:modified xsi:type="dcterms:W3CDTF">2022-04-25T14:41:20Z</dcterms:modified>
</cp:coreProperties>
</file>