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7" r:id="rId4"/>
    <p:sldId id="260" r:id="rId5"/>
    <p:sldId id="265" r:id="rId6"/>
    <p:sldId id="269" r:id="rId7"/>
    <p:sldId id="268" r:id="rId8"/>
    <p:sldId id="261" r:id="rId9"/>
    <p:sldId id="270" r:id="rId10"/>
    <p:sldId id="271" r:id="rId11"/>
    <p:sldId id="272" r:id="rId12"/>
    <p:sldId id="273" r:id="rId13"/>
    <p:sldId id="274" r:id="rId14"/>
    <p:sldId id="275" r:id="rId15"/>
    <p:sldId id="276" r:id="rId16"/>
    <p:sldId id="263" r:id="rId17"/>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showGuides="1">
      <p:cViewPr varScale="1">
        <p:scale>
          <a:sx n="107" d="100"/>
          <a:sy n="107" d="100"/>
        </p:scale>
        <p:origin x="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E6717-C186-4A26-909D-3562B98F62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B3F83E-6552-40AA-964F-9E2CC25E4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E85903-BF4F-48AC-9547-6FDF4487EAC6}"/>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79E9F4B0-3376-4A70-882E-6F3EB735B0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0D7A1F-340E-417C-9E63-06CB3A98BD8E}"/>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428179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1B752-291D-4393-9B80-9C12B80D807F}"/>
              </a:ext>
            </a:extLst>
          </p:cNvPr>
          <p:cNvSpPr>
            <a:spLocks noGrp="1"/>
          </p:cNvSpPr>
          <p:nvPr>
            <p:ph type="title"/>
          </p:nvPr>
        </p:nvSpPr>
        <p:spPr>
          <a:xfrm>
            <a:off x="656569" y="294025"/>
            <a:ext cx="10515600" cy="777766"/>
          </a:xfrm>
        </p:spPr>
        <p:txBody>
          <a:bodyPr>
            <a:normAutofit/>
          </a:bodyPr>
          <a:lstStyle>
            <a:lvl1pPr>
              <a:defRPr sz="3600" spc="600"/>
            </a:lvl1pPr>
          </a:lstStyle>
          <a:p>
            <a:r>
              <a:rPr lang="zh-CN" altLang="en-US"/>
              <a:t>单击此处编辑母版标题样式</a:t>
            </a:r>
          </a:p>
        </p:txBody>
      </p:sp>
      <p:sp>
        <p:nvSpPr>
          <p:cNvPr id="3" name="日期占位符 2">
            <a:extLst>
              <a:ext uri="{FF2B5EF4-FFF2-40B4-BE49-F238E27FC236}">
                <a16:creationId xmlns:a16="http://schemas.microsoft.com/office/drawing/2014/main" id="{3A46B5A4-119D-40AD-89B2-BF062DA8D450}"/>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F39A5762-2E54-42AB-8857-5A78550010F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4A70C0-B7C1-44D0-A927-A401E175B3DE}"/>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pic>
        <p:nvPicPr>
          <p:cNvPr id="6" name="图片 5">
            <a:extLst>
              <a:ext uri="{FF2B5EF4-FFF2-40B4-BE49-F238E27FC236}">
                <a16:creationId xmlns:a16="http://schemas.microsoft.com/office/drawing/2014/main" id="{37727BAE-8BD2-4839-8A13-6FBC11E339DA}"/>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flipH="1">
            <a:off x="1771" y="0"/>
            <a:ext cx="561975" cy="1197651"/>
          </a:xfrm>
          <a:prstGeom prst="rect">
            <a:avLst/>
          </a:prstGeom>
        </p:spPr>
      </p:pic>
    </p:spTree>
    <p:extLst>
      <p:ext uri="{BB962C8B-B14F-4D97-AF65-F5344CB8AC3E}">
        <p14:creationId xmlns:p14="http://schemas.microsoft.com/office/powerpoint/2010/main" val="304661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DC4D0-997D-4BDB-9EC0-5A5C5CC882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7C1516-798D-47F0-AF06-284458FF6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7A16B8F-AD8C-453B-A9BD-57946B49B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563FA1-C810-486A-85BE-DAD43385C5CC}"/>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0F2F7983-1DF3-4015-ACD4-865EED2A4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77AAB9-6FFF-4D37-9CED-DCE768141BCF}"/>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51496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CA5BB-99E5-48E6-89C0-581FB81105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9B1838-CA91-4722-8AC8-9280E5DEF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9C0BC2ED-4FD2-4E6A-B74E-698600B16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44754D-2CCC-46AC-8987-FF9353B16485}"/>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F8A0FE32-CE98-4012-9039-81A845201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AB6A97-C984-4908-A3E2-12E268C2ABE4}"/>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699908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4CD7D-1E8F-45E0-8594-58B22E2FF2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0D0BC6-3DE6-425E-9023-24302B483EC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6F9AD4-DEDB-4695-89CA-A94C3F2ED85D}"/>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C77C36C3-D423-410F-B3F1-50986865DC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A6B635-DDBB-4872-B177-3A889ADC8AE1}"/>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258289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2802FC-21AF-4FE4-A192-4484174BB0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5BEC3E-45E5-4BD0-A8B7-5A6E890899A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59D57F-2BDA-4B92-BB95-6E81AD393069}"/>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43EF2369-BDD6-4148-857C-6D53E8DDD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D27EF0-6E59-4F17-A5B6-C723C7902F89}"/>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196970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1AA5D-409F-415B-A789-F37CBF9ACA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AA5876-0670-4FCF-BF2D-11FE3A2CB0B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0339E5-6BEA-494D-9E32-B90F5696068A}"/>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A299ABDE-C32B-4611-BC5D-8E4D70CE7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5CBC6E-1E41-4269-BD77-818E06F7B5E3}"/>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9174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160DE-BE29-4F26-9DF0-880F59C3D8D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D1F41C-7AA9-41A9-B5D5-82EA6D8A90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5174B9B-38E6-4A6C-A83F-951E418C887F}"/>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58564F7A-9DB7-494E-AE8D-259A3191C1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95DCE3-D2B1-4DA5-84DB-6A7F63CB1D57}"/>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42447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F96F7-92BA-4F23-AF25-3B3E4E5F13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220F66-70CB-4FA3-8E5C-CC94E24A8FC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DC3988E-1DDF-482D-B19D-C1589309360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1228D6C-345B-4568-A0D6-39D007BF3F4C}"/>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42383CED-645B-451C-9267-451D4EE199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9A7F09-7D62-4F19-BCFD-E7F7E6AD8E17}"/>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271777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CD4B-BC2B-4A21-986B-86421C8564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B35F32-738A-442F-8F94-119AB30765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D771D9-D735-43C7-BC0B-DD6356CD13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E4E58B1-FCD9-4B0F-88AC-CADC462C2B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FAEE008-1F97-45F7-94F2-F25B83759C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7A9C-7D9C-468B-A8C5-C05CF59D6B8A}"/>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8" name="页脚占位符 7">
            <a:extLst>
              <a:ext uri="{FF2B5EF4-FFF2-40B4-BE49-F238E27FC236}">
                <a16:creationId xmlns:a16="http://schemas.microsoft.com/office/drawing/2014/main" id="{6E207681-E1AB-4B83-BAAE-BDBA191F22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77E173-760F-400B-93EA-B01C5EDC9DCD}"/>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05948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AB689-0964-4C5A-BC23-8A7836955B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43C37F-6E30-407B-89EF-AB1D8B5BF4B2}"/>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2D280954-39A1-4678-B93F-383E6EAD9A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5C76DE5-CB0F-4A86-AE4A-0CAAFF09F36F}"/>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270271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转场页">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01F1B2-C3C9-4A56-B0C1-B3FB2295D7B8}"/>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3" name="页脚占位符 2">
            <a:extLst>
              <a:ext uri="{FF2B5EF4-FFF2-40B4-BE49-F238E27FC236}">
                <a16:creationId xmlns:a16="http://schemas.microsoft.com/office/drawing/2014/main" id="{2DE59242-40D0-4BDB-A57E-692C3FAE0C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B996CE-EFEA-449E-A4C5-438C49A51FF3}"/>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384005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面结尾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D48370-8D38-48E2-B3C4-C56FB526D557}"/>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F450B20F-4DC7-4B1B-8F18-A3CFB9BCBE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58522BD-93FA-4729-8EDF-436520DBFFCC}"/>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pic>
        <p:nvPicPr>
          <p:cNvPr id="6" name="图片 5">
            <a:extLst>
              <a:ext uri="{FF2B5EF4-FFF2-40B4-BE49-F238E27FC236}">
                <a16:creationId xmlns:a16="http://schemas.microsoft.com/office/drawing/2014/main" id="{0A6FA3B9-94C0-4BDF-AFC4-624DF640A999}"/>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968065" y="-6341"/>
            <a:ext cx="3223935" cy="6870681"/>
          </a:xfrm>
          <a:prstGeom prst="rect">
            <a:avLst/>
          </a:prstGeom>
        </p:spPr>
      </p:pic>
      <p:sp>
        <p:nvSpPr>
          <p:cNvPr id="7" name="矩形 6">
            <a:extLst>
              <a:ext uri="{FF2B5EF4-FFF2-40B4-BE49-F238E27FC236}">
                <a16:creationId xmlns:a16="http://schemas.microsoft.com/office/drawing/2014/main" id="{08F65D13-ADAB-4F71-8BDA-BB9EBDEA126F}"/>
              </a:ext>
            </a:extLst>
          </p:cNvPr>
          <p:cNvSpPr>
            <a:spLocks noChangeArrowheads="1"/>
          </p:cNvSpPr>
          <p:nvPr userDrawn="1"/>
        </p:nvSpPr>
        <p:spPr bwMode="auto">
          <a:xfrm>
            <a:off x="0" y="1818621"/>
            <a:ext cx="760396" cy="3220757"/>
          </a:xfrm>
          <a:prstGeom prst="rect">
            <a:avLst/>
          </a:prstGeom>
          <a:solidFill>
            <a:schemeClr val="accent1"/>
          </a:solidFill>
          <a:ln>
            <a:noFill/>
          </a:ln>
        </p:spPr>
        <p:txBody>
          <a:bodyPr lIns="91409" tIns="45705" rIns="91409"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eaLnBrk="1" hangingPunct="1"/>
            <a:endParaRPr lang="zh-CN" altLang="en-US" sz="24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extLst>
      <p:ext uri="{BB962C8B-B14F-4D97-AF65-F5344CB8AC3E}">
        <p14:creationId xmlns:p14="http://schemas.microsoft.com/office/powerpoint/2010/main" val="339865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0AC1737-37B9-464A-B515-1FB17737EF2B}"/>
              </a:ext>
            </a:extLst>
          </p:cNvPr>
          <p:cNvSpPr>
            <a:spLocks noGrp="1"/>
          </p:cNvSpPr>
          <p:nvPr>
            <p:ph type="dt" sz="half" idx="10"/>
          </p:nvPr>
        </p:nvSpPr>
        <p:spPr/>
        <p:txBody>
          <a:bodyPr/>
          <a:lstStyle/>
          <a:p>
            <a:fld id="{AE787D6D-4698-4FA9-9EE6-B62A791CF3A0}"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FF7337BB-DD4C-45B8-9C6B-D26616FA99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64DF88-4E4F-439F-8BD4-29464C9C860B}"/>
              </a:ext>
            </a:extLst>
          </p:cNvPr>
          <p:cNvSpPr>
            <a:spLocks noGrp="1"/>
          </p:cNvSpPr>
          <p:nvPr>
            <p:ph type="sldNum" sz="quarter" idx="12"/>
          </p:nvPr>
        </p:nvSpPr>
        <p:spPr/>
        <p:txBody>
          <a:bodyPr/>
          <a:lstStyle/>
          <a:p>
            <a:fld id="{A8528F4C-F20D-4F9A-AF2C-42A3C0B522B2}" type="slidenum">
              <a:rPr lang="zh-CN" altLang="en-US" smtClean="0"/>
              <a:t>‹#›</a:t>
            </a:fld>
            <a:endParaRPr lang="zh-CN" altLang="en-US"/>
          </a:p>
        </p:txBody>
      </p:sp>
      <p:pic>
        <p:nvPicPr>
          <p:cNvPr id="6" name="图片 5">
            <a:extLst>
              <a:ext uri="{FF2B5EF4-FFF2-40B4-BE49-F238E27FC236}">
                <a16:creationId xmlns:a16="http://schemas.microsoft.com/office/drawing/2014/main" id="{AF17DD0E-A9B0-47B9-A6F0-A6C1F832807C}"/>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flipH="1">
            <a:off x="5244718" y="236690"/>
            <a:ext cx="6947282" cy="6621310"/>
          </a:xfrm>
          <a:prstGeom prst="rect">
            <a:avLst/>
          </a:prstGeom>
        </p:spPr>
      </p:pic>
      <p:sp>
        <p:nvSpPr>
          <p:cNvPr id="7" name="矩形 6">
            <a:extLst>
              <a:ext uri="{FF2B5EF4-FFF2-40B4-BE49-F238E27FC236}">
                <a16:creationId xmlns:a16="http://schemas.microsoft.com/office/drawing/2014/main" id="{9754C067-147C-4D7B-A96D-E35C0B1467DC}"/>
              </a:ext>
            </a:extLst>
          </p:cNvPr>
          <p:cNvSpPr/>
          <p:nvPr userDrawn="1"/>
        </p:nvSpPr>
        <p:spPr>
          <a:xfrm>
            <a:off x="0" y="1203140"/>
            <a:ext cx="279133" cy="4610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extLst>
      <p:ext uri="{BB962C8B-B14F-4D97-AF65-F5344CB8AC3E}">
        <p14:creationId xmlns:p14="http://schemas.microsoft.com/office/powerpoint/2010/main" val="422825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8B5C19-DAD6-493D-BD48-095D50C5F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E501F96-E856-4C52-93BF-F1C1B07A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5E8B658-3367-45F6-8416-479483DD19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87D6D-4698-4FA9-9EE6-B62A791CF3A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21C287B4-FD4A-4482-B5CD-3964B4007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870042-489E-4A66-9451-E3C5E8958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28F4C-F20D-4F9A-AF2C-42A3C0B522B2}" type="slidenum">
              <a:rPr lang="zh-CN" altLang="en-US" smtClean="0"/>
              <a:t>‹#›</a:t>
            </a:fld>
            <a:endParaRPr lang="zh-CN" altLang="en-US"/>
          </a:p>
        </p:txBody>
      </p:sp>
    </p:spTree>
    <p:extLst>
      <p:ext uri="{BB962C8B-B14F-4D97-AF65-F5344CB8AC3E}">
        <p14:creationId xmlns:p14="http://schemas.microsoft.com/office/powerpoint/2010/main" val="1379046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https://img-blog.csdnimg.cn/20181116100629968.png?x-oss-process=image/watermark,type_ZmFuZ3poZW5naGVpdGk,shadow_10,text_aHR0cHM6Ly9ibG9nLmNzZG4ubmV0L3FxXzMzNTk0Mzgw,size_16,color_FFFFFF,t_70" TargetMode="Externa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34FD0FD5-5CFC-4F65-9448-1413E96885D0}"/>
              </a:ext>
            </a:extLst>
          </p:cNvPr>
          <p:cNvSpPr/>
          <p:nvPr/>
        </p:nvSpPr>
        <p:spPr>
          <a:xfrm>
            <a:off x="1053020" y="1784067"/>
            <a:ext cx="7221825" cy="1754312"/>
          </a:xfrm>
          <a:prstGeom prst="rect">
            <a:avLst/>
          </a:prstGeom>
        </p:spPr>
        <p:txBody>
          <a:bodyPr wrap="none" lIns="91428" tIns="45713" rIns="91428" bIns="45713">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1219200">
              <a:defRPr/>
            </a:pPr>
            <a:r>
              <a:rPr lang="zh-CN" altLang="en-US" sz="5400" b="1"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rPr>
              <a:t>一个个性化推荐系统</a:t>
            </a:r>
            <a:endParaRPr lang="en-US" altLang="zh-CN" sz="5400" b="1"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endParaRPr>
          </a:p>
          <a:p>
            <a:pPr lvl="0" defTabSz="1219200">
              <a:defRPr/>
            </a:pPr>
            <a:r>
              <a:rPr lang="en-US" altLang="zh-CN" sz="5400" b="1"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5400" b="1"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rPr>
              <a:t>以网易云音乐为例</a:t>
            </a:r>
            <a:endParaRPr kumimoji="0" lang="en-US" altLang="zh-CN" sz="5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721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A5B77-B7A2-4DE2-8709-7370C3040477}"/>
              </a:ext>
            </a:extLst>
          </p:cNvPr>
          <p:cNvSpPr>
            <a:spLocks noGrp="1"/>
          </p:cNvSpPr>
          <p:nvPr>
            <p:ph type="title"/>
          </p:nvPr>
        </p:nvSpPr>
        <p:spPr/>
        <p:txBody>
          <a:bodyPr/>
          <a:lstStyle/>
          <a:p>
            <a:r>
              <a:rPr lang="zh-CN" altLang="zh-CN" dirty="0"/>
              <a:t>复杂网络推荐算法</a:t>
            </a:r>
            <a:endParaRPr lang="zh-CN" altLang="en-US" dirty="0"/>
          </a:p>
        </p:txBody>
      </p:sp>
      <p:sp>
        <p:nvSpPr>
          <p:cNvPr id="6" name="矩形 5">
            <a:extLst>
              <a:ext uri="{FF2B5EF4-FFF2-40B4-BE49-F238E27FC236}">
                <a16:creationId xmlns:a16="http://schemas.microsoft.com/office/drawing/2014/main" id="{F6112E02-AD75-4C4F-A515-8B78C34F632B}"/>
              </a:ext>
            </a:extLst>
          </p:cNvPr>
          <p:cNvSpPr/>
          <p:nvPr/>
        </p:nvSpPr>
        <p:spPr>
          <a:xfrm>
            <a:off x="656569" y="1356157"/>
            <a:ext cx="4068743" cy="369332"/>
          </a:xfrm>
          <a:prstGeom prst="rect">
            <a:avLst/>
          </a:prstGeom>
        </p:spPr>
        <p:txBody>
          <a:bodyPr wrap="none">
            <a:spAutoFit/>
          </a:bodyPr>
          <a:lstStyle/>
          <a:p>
            <a:r>
              <a:rPr lang="en-US" altLang="zh-CN" kern="100" dirty="0">
                <a:latin typeface="+mn-ea"/>
                <a:cs typeface="Times New Roman" panose="02020603050405020304" pitchFamily="18" charset="0"/>
              </a:rPr>
              <a:t>1.</a:t>
            </a:r>
            <a:r>
              <a:rPr lang="zh-CN" altLang="zh-CN" kern="100" dirty="0">
                <a:latin typeface="+mn-ea"/>
                <a:cs typeface="Times New Roman" panose="02020603050405020304" pitchFamily="18" charset="0"/>
              </a:rPr>
              <a:t>度量复杂网络中用户节点的相似性</a:t>
            </a:r>
            <a:r>
              <a:rPr lang="zh-CN" altLang="en-US" kern="100" dirty="0">
                <a:latin typeface="+mn-ea"/>
                <a:cs typeface="Times New Roman" panose="02020603050405020304" pitchFamily="18" charset="0"/>
              </a:rPr>
              <a:t>。</a:t>
            </a:r>
            <a:endParaRPr lang="zh-CN" altLang="en-US" dirty="0">
              <a:latin typeface="+mn-ea"/>
            </a:endParaRPr>
          </a:p>
        </p:txBody>
      </p:sp>
      <p:sp>
        <p:nvSpPr>
          <p:cNvPr id="8" name="矩形 7">
            <a:extLst>
              <a:ext uri="{FF2B5EF4-FFF2-40B4-BE49-F238E27FC236}">
                <a16:creationId xmlns:a16="http://schemas.microsoft.com/office/drawing/2014/main" id="{15DC2C8F-52A6-49F5-8A78-002CD12BE29D}"/>
              </a:ext>
            </a:extLst>
          </p:cNvPr>
          <p:cNvSpPr/>
          <p:nvPr/>
        </p:nvSpPr>
        <p:spPr>
          <a:xfrm>
            <a:off x="656569" y="2231065"/>
            <a:ext cx="6096000" cy="923330"/>
          </a:xfrm>
          <a:prstGeom prst="rect">
            <a:avLst/>
          </a:prstGeom>
        </p:spPr>
        <p:txBody>
          <a:bodyPr>
            <a:spAutoFit/>
          </a:bodyPr>
          <a:lstStyle/>
          <a:p>
            <a:r>
              <a:rPr lang="en-US" altLang="zh-CN" dirty="0"/>
              <a:t>2.</a:t>
            </a:r>
            <a:r>
              <a:rPr lang="zh-CN" altLang="en-US" dirty="0"/>
              <a:t>在得到相似用户后，本文将相似用户的歌单中的歌曲做合集，然后与用户歌单做差集，并且按照歌曲出现频率进行排序，然后得到对用户的歌曲推荐结果。 </a:t>
            </a:r>
          </a:p>
        </p:txBody>
      </p:sp>
      <p:sp>
        <p:nvSpPr>
          <p:cNvPr id="9" name="矩形 8">
            <a:extLst>
              <a:ext uri="{FF2B5EF4-FFF2-40B4-BE49-F238E27FC236}">
                <a16:creationId xmlns:a16="http://schemas.microsoft.com/office/drawing/2014/main" id="{B75F949B-8373-4C1C-9DAB-22A5BB30DC1F}"/>
              </a:ext>
            </a:extLst>
          </p:cNvPr>
          <p:cNvSpPr/>
          <p:nvPr/>
        </p:nvSpPr>
        <p:spPr>
          <a:xfrm>
            <a:off x="656569" y="3703606"/>
            <a:ext cx="6096000" cy="1200329"/>
          </a:xfrm>
          <a:prstGeom prst="rect">
            <a:avLst/>
          </a:prstGeom>
        </p:spPr>
        <p:txBody>
          <a:bodyPr>
            <a:spAutoFit/>
          </a:bodyPr>
          <a:lstStyle/>
          <a:p>
            <a:r>
              <a:rPr lang="en-US" altLang="zh-CN" kern="100" dirty="0">
                <a:latin typeface="+mn-ea"/>
                <a:cs typeface="Times New Roman" panose="02020603050405020304" pitchFamily="18" charset="0"/>
              </a:rPr>
              <a:t>3.</a:t>
            </a:r>
            <a:r>
              <a:rPr lang="zh-CN" altLang="zh-CN" kern="100" dirty="0">
                <a:latin typeface="+mn-ea"/>
                <a:cs typeface="Times New Roman" panose="02020603050405020304" pitchFamily="18" charset="0"/>
              </a:rPr>
              <a:t>本文考量已经构建好的歌曲节点网络，使用图自编码器为歌曲节点编码，然后做歌曲节点的聚类，然后选择与当前用户歌单中的歌曲较为相似的歌曲节点作为推荐结果推送给用户。</a:t>
            </a:r>
            <a:endParaRPr lang="zh-CN" altLang="en-US" dirty="0">
              <a:latin typeface="+mn-ea"/>
            </a:endParaRPr>
          </a:p>
        </p:txBody>
      </p:sp>
      <p:sp>
        <p:nvSpPr>
          <p:cNvPr id="10" name="矩形 9">
            <a:extLst>
              <a:ext uri="{FF2B5EF4-FFF2-40B4-BE49-F238E27FC236}">
                <a16:creationId xmlns:a16="http://schemas.microsoft.com/office/drawing/2014/main" id="{E7655FE7-E2F5-4B0F-930E-62CC4FF7E1BC}"/>
              </a:ext>
            </a:extLst>
          </p:cNvPr>
          <p:cNvSpPr/>
          <p:nvPr/>
        </p:nvSpPr>
        <p:spPr>
          <a:xfrm>
            <a:off x="656569" y="5176146"/>
            <a:ext cx="6096000" cy="923330"/>
          </a:xfrm>
          <a:prstGeom prst="rect">
            <a:avLst/>
          </a:prstGeom>
        </p:spPr>
        <p:txBody>
          <a:bodyPr>
            <a:spAutoFit/>
          </a:bodyPr>
          <a:lstStyle/>
          <a:p>
            <a:r>
              <a:rPr lang="en-US" altLang="zh-CN" kern="100" dirty="0">
                <a:latin typeface="+mn-ea"/>
                <a:cs typeface="Times New Roman" panose="02020603050405020304" pitchFamily="18" charset="0"/>
              </a:rPr>
              <a:t>4.</a:t>
            </a:r>
            <a:r>
              <a:rPr lang="zh-CN" altLang="zh-CN" kern="100" dirty="0">
                <a:latin typeface="+mn-ea"/>
                <a:cs typeface="Times New Roman" panose="02020603050405020304" pitchFamily="18" charset="0"/>
              </a:rPr>
              <a:t>在得到相似歌曲后，本文查找该歌曲的创作歌手，并且对比用户歌单中的歌曲中的歌手，然后推荐给用户作为歌手推荐的结果。</a:t>
            </a:r>
            <a:endParaRPr lang="zh-CN" altLang="en-US" dirty="0">
              <a:latin typeface="+mn-ea"/>
            </a:endParaRPr>
          </a:p>
        </p:txBody>
      </p:sp>
    </p:spTree>
    <p:extLst>
      <p:ext uri="{BB962C8B-B14F-4D97-AF65-F5344CB8AC3E}">
        <p14:creationId xmlns:p14="http://schemas.microsoft.com/office/powerpoint/2010/main" val="334201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F7B2C-BE74-499F-B45B-949961F59D93}"/>
              </a:ext>
            </a:extLst>
          </p:cNvPr>
          <p:cNvSpPr>
            <a:spLocks noGrp="1"/>
          </p:cNvSpPr>
          <p:nvPr>
            <p:ph type="title"/>
          </p:nvPr>
        </p:nvSpPr>
        <p:spPr/>
        <p:txBody>
          <a:bodyPr/>
          <a:lstStyle/>
          <a:p>
            <a:r>
              <a:rPr lang="zh-CN" altLang="zh-CN" dirty="0"/>
              <a:t>基于卷积神经网络的音频推荐算法</a:t>
            </a:r>
            <a:endParaRPr lang="zh-CN" altLang="en-US" dirty="0"/>
          </a:p>
        </p:txBody>
      </p:sp>
      <p:pic>
        <p:nvPicPr>
          <p:cNvPr id="3" name="图片 2">
            <a:extLst>
              <a:ext uri="{FF2B5EF4-FFF2-40B4-BE49-F238E27FC236}">
                <a16:creationId xmlns:a16="http://schemas.microsoft.com/office/drawing/2014/main" id="{DD47116C-D0F6-49A0-8B00-8B99662780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657" y="1307126"/>
            <a:ext cx="7537070" cy="3009553"/>
          </a:xfrm>
          <a:prstGeom prst="rect">
            <a:avLst/>
          </a:prstGeom>
          <a:noFill/>
          <a:ln>
            <a:noFill/>
          </a:ln>
        </p:spPr>
      </p:pic>
      <p:sp>
        <p:nvSpPr>
          <p:cNvPr id="4" name="矩形 3">
            <a:extLst>
              <a:ext uri="{FF2B5EF4-FFF2-40B4-BE49-F238E27FC236}">
                <a16:creationId xmlns:a16="http://schemas.microsoft.com/office/drawing/2014/main" id="{335A4845-2808-4B53-BDF9-95F4DB2E2B6E}"/>
              </a:ext>
            </a:extLst>
          </p:cNvPr>
          <p:cNvSpPr/>
          <p:nvPr/>
        </p:nvSpPr>
        <p:spPr>
          <a:xfrm>
            <a:off x="775657" y="4721017"/>
            <a:ext cx="6096000" cy="1477328"/>
          </a:xfrm>
          <a:prstGeom prst="rect">
            <a:avLst/>
          </a:prstGeom>
        </p:spPr>
        <p:txBody>
          <a:bodyPr>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本文在构造本文的音频网络时，对视觉网络进行了若干改动，除了全连接层和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Dropout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层以外，本文将卷积层进行降维以适应音频数据，并且对池化层进行了适应音频数据的改动，同时应用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Reshape</a:t>
            </a:r>
            <a:r>
              <a:rPr lang="zh-CN" altLang="zh-CN" kern="100" dirty="0">
                <a:latin typeface="Calibri" panose="020F0502020204030204" pitchFamily="34" charset="0"/>
                <a:ea typeface="宋体" panose="02010600030101010101" pitchFamily="2" charset="-122"/>
                <a:cs typeface="Times New Roman" panose="02020603050405020304" pitchFamily="18" charset="0"/>
              </a:rPr>
              <a:t>层进行数据维度调整，最终建立了本文的卷积神经网络模型。</a:t>
            </a:r>
            <a:endParaRPr lang="zh-CN" altLang="en-US" dirty="0"/>
          </a:p>
        </p:txBody>
      </p:sp>
    </p:spTree>
    <p:extLst>
      <p:ext uri="{BB962C8B-B14F-4D97-AF65-F5344CB8AC3E}">
        <p14:creationId xmlns:p14="http://schemas.microsoft.com/office/powerpoint/2010/main" val="49268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3BC69-F524-44AC-835A-49F8681679A0}"/>
              </a:ext>
            </a:extLst>
          </p:cNvPr>
          <p:cNvSpPr>
            <a:spLocks noGrp="1"/>
          </p:cNvSpPr>
          <p:nvPr>
            <p:ph type="title"/>
          </p:nvPr>
        </p:nvSpPr>
        <p:spPr/>
        <p:txBody>
          <a:bodyPr/>
          <a:lstStyle/>
          <a:p>
            <a:r>
              <a:rPr lang="zh-CN" altLang="zh-CN" dirty="0"/>
              <a:t>融合多态信息的卷积神经网络推荐算法</a:t>
            </a:r>
            <a:endParaRPr lang="zh-CN" altLang="en-US" dirty="0"/>
          </a:p>
        </p:txBody>
      </p:sp>
      <p:sp>
        <p:nvSpPr>
          <p:cNvPr id="3" name="矩形 2">
            <a:extLst>
              <a:ext uri="{FF2B5EF4-FFF2-40B4-BE49-F238E27FC236}">
                <a16:creationId xmlns:a16="http://schemas.microsoft.com/office/drawing/2014/main" id="{E6E62E0A-3263-4BAC-94E1-E732B40E593D}"/>
              </a:ext>
            </a:extLst>
          </p:cNvPr>
          <p:cNvSpPr/>
          <p:nvPr/>
        </p:nvSpPr>
        <p:spPr>
          <a:xfrm>
            <a:off x="726374" y="1357522"/>
            <a:ext cx="6096000" cy="1969770"/>
          </a:xfrm>
          <a:prstGeom prst="rect">
            <a:avLst/>
          </a:prstGeom>
        </p:spPr>
        <p:txBody>
          <a:bodyPr>
            <a:spAutoFit/>
          </a:bodyPr>
          <a:lstStyle/>
          <a:p>
            <a:pPr algn="just">
              <a:lnSpc>
                <a:spcPts val="2000"/>
              </a:lnSpc>
              <a:spcBef>
                <a:spcPts val="600"/>
              </a:spcBef>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本文在此引入了文本信息（歌词），通过</a:t>
            </a:r>
            <a:r>
              <a:rPr lang="en-US" altLang="zh-CN"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爬虫获取了大量歌曲的歌词，在将歌词切词后进行情绪分析，从而把文本特征与听觉特征结合在一起进行辅助分析。</a:t>
            </a: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通过多模态，本文重新构建了卷积神经网络算法，并且进行了模型预测，发现此时的准确率为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0.75</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，说明多模态有显著提升了模型效果的能力，说明歌曲的歌词也是影响用户歌曲偏好的重要决策因素之一。</a:t>
            </a:r>
            <a:endParaRPr lang="zh-CN" altLang="en-US" dirty="0"/>
          </a:p>
        </p:txBody>
      </p:sp>
    </p:spTree>
    <p:extLst>
      <p:ext uri="{BB962C8B-B14F-4D97-AF65-F5344CB8AC3E}">
        <p14:creationId xmlns:p14="http://schemas.microsoft.com/office/powerpoint/2010/main" val="90833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CDCF2-3C0F-441E-994B-707AE1F82188}"/>
              </a:ext>
            </a:extLst>
          </p:cNvPr>
          <p:cNvSpPr>
            <a:spLocks noGrp="1"/>
          </p:cNvSpPr>
          <p:nvPr>
            <p:ph type="title"/>
          </p:nvPr>
        </p:nvSpPr>
        <p:spPr/>
        <p:txBody>
          <a:bodyPr/>
          <a:lstStyle/>
          <a:p>
            <a:r>
              <a:rPr lang="zh-CN" altLang="zh-CN" dirty="0"/>
              <a:t>基于支持向量机的歌曲推荐</a:t>
            </a:r>
            <a:endParaRPr lang="zh-CN" altLang="en-US" dirty="0"/>
          </a:p>
        </p:txBody>
      </p:sp>
      <p:sp>
        <p:nvSpPr>
          <p:cNvPr id="3" name="矩形 2">
            <a:extLst>
              <a:ext uri="{FF2B5EF4-FFF2-40B4-BE49-F238E27FC236}">
                <a16:creationId xmlns:a16="http://schemas.microsoft.com/office/drawing/2014/main" id="{676755F9-6CC6-4280-9A30-FB4164ED6D69}"/>
              </a:ext>
            </a:extLst>
          </p:cNvPr>
          <p:cNvSpPr/>
          <p:nvPr/>
        </p:nvSpPr>
        <p:spPr>
          <a:xfrm>
            <a:off x="577932" y="1850770"/>
            <a:ext cx="9611097" cy="1605568"/>
          </a:xfrm>
          <a:prstGeom prst="rect">
            <a:avLst/>
          </a:prstGeom>
        </p:spPr>
        <p:txBody>
          <a:bodyPr wrap="square">
            <a:spAutoFit/>
          </a:bodyPr>
          <a:lstStyle/>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多模态融合特征，即将歌曲的音频特征和文本特征融合。</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标记类别，将出现在用户歌单中的歌曲的类别标为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a:latin typeface="Calibri" panose="020F0502020204030204" pitchFamily="34" charset="0"/>
                <a:ea typeface="宋体" panose="02010600030101010101" pitchFamily="2" charset="-122"/>
                <a:cs typeface="Times New Roman" panose="02020603050405020304" pitchFamily="18" charset="0"/>
              </a:rPr>
              <a:t>，未出现在用户歌单中的歌曲的类别标为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0</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划分训练集、验证集、测试集，进行</a:t>
            </a:r>
            <a:r>
              <a:rPr lang="en-US" altLang="zh-CN" kern="100" dirty="0">
                <a:latin typeface="Calibri" panose="020F0502020204030204" pitchFamily="34" charset="0"/>
                <a:ea typeface="宋体" panose="02010600030101010101" pitchFamily="2" charset="-122"/>
                <a:cs typeface="Times New Roman" panose="02020603050405020304" pitchFamily="18" charset="0"/>
              </a:rPr>
              <a:t>SVM</a:t>
            </a:r>
            <a:r>
              <a:rPr lang="zh-CN" altLang="zh-CN" kern="100" dirty="0">
                <a:latin typeface="Calibri" panose="020F0502020204030204" pitchFamily="34" charset="0"/>
                <a:ea typeface="宋体" panose="02010600030101010101" pitchFamily="2" charset="-122"/>
                <a:cs typeface="Times New Roman" panose="02020603050405020304" pitchFamily="18" charset="0"/>
              </a:rPr>
              <a:t>模型的训练和预测，其中测试集歌曲类别均为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0</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从测试集中寻找预测类别结果为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的歌曲作为推荐。</a:t>
            </a:r>
          </a:p>
        </p:txBody>
      </p:sp>
    </p:spTree>
    <p:extLst>
      <p:ext uri="{BB962C8B-B14F-4D97-AF65-F5344CB8AC3E}">
        <p14:creationId xmlns:p14="http://schemas.microsoft.com/office/powerpoint/2010/main" val="400782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67D13-61B2-4912-843D-99FD34B8F342}"/>
              </a:ext>
            </a:extLst>
          </p:cNvPr>
          <p:cNvSpPr>
            <a:spLocks noGrp="1"/>
          </p:cNvSpPr>
          <p:nvPr>
            <p:ph type="title"/>
          </p:nvPr>
        </p:nvSpPr>
        <p:spPr/>
        <p:txBody>
          <a:bodyPr/>
          <a:lstStyle/>
          <a:p>
            <a:r>
              <a:rPr lang="zh-CN" altLang="zh-CN" dirty="0"/>
              <a:t>关于数据不平衡的补全方法——</a:t>
            </a:r>
            <a:r>
              <a:rPr lang="en-US" altLang="zh-CN" dirty="0"/>
              <a:t>DCGAN</a:t>
            </a:r>
            <a:endParaRPr lang="zh-CN" altLang="en-US" dirty="0"/>
          </a:p>
        </p:txBody>
      </p:sp>
      <p:sp>
        <p:nvSpPr>
          <p:cNvPr id="3" name="矩形 2">
            <a:extLst>
              <a:ext uri="{FF2B5EF4-FFF2-40B4-BE49-F238E27FC236}">
                <a16:creationId xmlns:a16="http://schemas.microsoft.com/office/drawing/2014/main" id="{E734525F-483E-4BB5-B52D-5FC48A188EAF}"/>
              </a:ext>
            </a:extLst>
          </p:cNvPr>
          <p:cNvSpPr/>
          <p:nvPr/>
        </p:nvSpPr>
        <p:spPr>
          <a:xfrm>
            <a:off x="720435" y="1467177"/>
            <a:ext cx="7342909" cy="1200329"/>
          </a:xfrm>
          <a:prstGeom prst="rect">
            <a:avLst/>
          </a:prstGeom>
        </p:spPr>
        <p:txBody>
          <a:bodyPr wrap="square">
            <a:spAutoFit/>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DCGAN</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a:t>
            </a:r>
            <a:r>
              <a:rPr lang="en-US" altLang="zh-CN" kern="100" dirty="0">
                <a:latin typeface="Calibri" panose="020F0502020204030204" pitchFamily="34" charset="0"/>
                <a:ea typeface="宋体" panose="02010600030101010101" pitchFamily="2" charset="-122"/>
                <a:cs typeface="Times New Roman" panose="02020603050405020304" pitchFamily="18" charset="0"/>
              </a:rPr>
              <a:t>GAN</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不同的地方在于</a:t>
            </a:r>
            <a:r>
              <a:rPr lang="en-US" altLang="zh-CN" kern="100" dirty="0">
                <a:latin typeface="Calibri" panose="020F0502020204030204" pitchFamily="34" charset="0"/>
                <a:ea typeface="宋体" panose="02010600030101010101" pitchFamily="2" charset="-122"/>
                <a:cs typeface="Times New Roman" panose="02020603050405020304" pitchFamily="18" charset="0"/>
              </a:rPr>
              <a:t>DCGAN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将</a:t>
            </a:r>
            <a:r>
              <a:rPr lang="en-US" altLang="zh-CN" kern="100" dirty="0">
                <a:latin typeface="Calibri" panose="020F0502020204030204" pitchFamily="34" charset="0"/>
                <a:ea typeface="宋体" panose="02010600030101010101" pitchFamily="2" charset="-122"/>
                <a:cs typeface="Times New Roman" panose="02020603050405020304" pitchFamily="18" charset="0"/>
              </a:rPr>
              <a:t>G</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的多层感知机模型改为了卷积神经网络，同时，为了使网络可微，拿掉了</a:t>
            </a:r>
            <a:r>
              <a:rPr lang="en-US" altLang="zh-CN" kern="100" dirty="0">
                <a:latin typeface="Calibri" panose="020F0502020204030204" pitchFamily="34" charset="0"/>
                <a:ea typeface="宋体" panose="02010600030101010101" pitchFamily="2" charset="-122"/>
                <a:cs typeface="Times New Roman" panose="02020603050405020304" pitchFamily="18" charset="0"/>
              </a:rPr>
              <a:t>CNN</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中的池化层，另外将全连接层以全局池化层替代以减轻计算量。总之，</a:t>
            </a:r>
            <a:r>
              <a:rPr lang="en-US" altLang="zh-CN" kern="100" dirty="0">
                <a:latin typeface="Calibri" panose="020F0502020204030204" pitchFamily="34" charset="0"/>
                <a:ea typeface="宋体" panose="02010600030101010101" pitchFamily="2" charset="-122"/>
                <a:cs typeface="Times New Roman" panose="02020603050405020304" pitchFamily="18" charset="0"/>
              </a:rPr>
              <a:t>DCGAN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成为一个生成模型和判别模型都运用了深度卷积神经网络的生成对抗模型。</a:t>
            </a:r>
            <a:endParaRPr lang="zh-CN" altLang="en-US" dirty="0"/>
          </a:p>
        </p:txBody>
      </p:sp>
      <p:sp>
        <p:nvSpPr>
          <p:cNvPr id="4" name="矩形 3">
            <a:extLst>
              <a:ext uri="{FF2B5EF4-FFF2-40B4-BE49-F238E27FC236}">
                <a16:creationId xmlns:a16="http://schemas.microsoft.com/office/drawing/2014/main" id="{D61D78D0-2580-4540-B290-35F46D4F68DD}"/>
              </a:ext>
            </a:extLst>
          </p:cNvPr>
          <p:cNvSpPr/>
          <p:nvPr/>
        </p:nvSpPr>
        <p:spPr>
          <a:xfrm>
            <a:off x="762000" y="5051455"/>
            <a:ext cx="6096000" cy="923330"/>
          </a:xfrm>
          <a:prstGeom prst="rect">
            <a:avLst/>
          </a:prstGeom>
        </p:spPr>
        <p:txBody>
          <a:bodyPr>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考虑到个人机器算力约束，本文在此以某用户喜欢的歌曲为例，训练生成出来了一段音乐，作为数据集的补充，降低数据不平衡带来的问题。</a:t>
            </a:r>
            <a:endParaRPr lang="zh-CN" altLang="en-US" dirty="0"/>
          </a:p>
        </p:txBody>
      </p:sp>
      <p:pic>
        <p:nvPicPr>
          <p:cNvPr id="5" name="图片 4">
            <a:extLst>
              <a:ext uri="{FF2B5EF4-FFF2-40B4-BE49-F238E27FC236}">
                <a16:creationId xmlns:a16="http://schemas.microsoft.com/office/drawing/2014/main" id="{F18471B6-9447-44BC-AAA1-5705855CDFBD}"/>
              </a:ext>
            </a:extLst>
          </p:cNvPr>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859378" y="2725688"/>
            <a:ext cx="5242560" cy="2267585"/>
          </a:xfrm>
          <a:prstGeom prst="rect">
            <a:avLst/>
          </a:prstGeom>
          <a:noFill/>
          <a:ln>
            <a:noFill/>
          </a:ln>
        </p:spPr>
      </p:pic>
    </p:spTree>
    <p:extLst>
      <p:ext uri="{BB962C8B-B14F-4D97-AF65-F5344CB8AC3E}">
        <p14:creationId xmlns:p14="http://schemas.microsoft.com/office/powerpoint/2010/main" val="167967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A7179-BB94-4DCE-A3CD-8E3ACF84F4D7}"/>
              </a:ext>
            </a:extLst>
          </p:cNvPr>
          <p:cNvSpPr>
            <a:spLocks noGrp="1"/>
          </p:cNvSpPr>
          <p:nvPr>
            <p:ph type="title"/>
          </p:nvPr>
        </p:nvSpPr>
        <p:spPr/>
        <p:txBody>
          <a:bodyPr/>
          <a:lstStyle/>
          <a:p>
            <a:r>
              <a:rPr lang="zh-CN" altLang="zh-CN" dirty="0"/>
              <a:t>协同聚类</a:t>
            </a:r>
            <a:endParaRPr lang="zh-CN" altLang="en-US" dirty="0"/>
          </a:p>
        </p:txBody>
      </p:sp>
      <p:sp>
        <p:nvSpPr>
          <p:cNvPr id="3" name="矩形 2">
            <a:extLst>
              <a:ext uri="{FF2B5EF4-FFF2-40B4-BE49-F238E27FC236}">
                <a16:creationId xmlns:a16="http://schemas.microsoft.com/office/drawing/2014/main" id="{6FEE8414-34E5-41E3-8CA3-E5C9032951CD}"/>
              </a:ext>
            </a:extLst>
          </p:cNvPr>
          <p:cNvSpPr/>
          <p:nvPr/>
        </p:nvSpPr>
        <p:spPr>
          <a:xfrm>
            <a:off x="656569" y="1529431"/>
            <a:ext cx="6096000" cy="2908489"/>
          </a:xfrm>
          <a:prstGeom prst="rect">
            <a:avLst/>
          </a:prstGeom>
        </p:spPr>
        <p:txBody>
          <a:bodyPr>
            <a:spAutoFit/>
          </a:bodyPr>
          <a:lstStyle/>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设用户歌单中共有</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首歌曲，令</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000"/>
              </a:lnSpc>
              <a:spcBef>
                <a:spcPts val="600"/>
              </a:spcBef>
              <a:spcAft>
                <a:spcPts val="0"/>
              </a:spcAft>
              <a:buFont typeface="Wingdings" panose="05000000000000000000" pitchFamily="2" charset="2"/>
              <a:buChar char=""/>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=i+1</a:t>
            </a:r>
            <a:r>
              <a:rPr lang="zh-CN" altLang="zh-CN" kern="100" dirty="0">
                <a:latin typeface="Calibri" panose="020F0502020204030204" pitchFamily="34" charset="0"/>
                <a:ea typeface="宋体" panose="02010600030101010101" pitchFamily="2" charset="-122"/>
                <a:cs typeface="Times New Roman" panose="02020603050405020304" pitchFamily="18" charset="0"/>
              </a:rPr>
              <a:t>，若</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，则结束推荐，否则判断歌曲</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zh-CN" altLang="zh-CN" kern="100" dirty="0">
                <a:latin typeface="Calibri" panose="020F0502020204030204" pitchFamily="34" charset="0"/>
                <a:ea typeface="宋体" panose="02010600030101010101" pitchFamily="2" charset="-122"/>
                <a:cs typeface="Times New Roman" panose="02020603050405020304" pitchFamily="18" charset="0"/>
              </a:rPr>
              <a:t>是否存在于推荐池中，若存在，则进入</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Step4</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，否则，重复</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Step3</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找到歌曲</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zh-CN" altLang="zh-CN" kern="100" dirty="0">
                <a:latin typeface="Calibri" panose="020F0502020204030204" pitchFamily="34" charset="0"/>
                <a:ea typeface="宋体" panose="02010600030101010101" pitchFamily="2" charset="-122"/>
                <a:cs typeface="Times New Roman" panose="02020603050405020304" pitchFamily="18" charset="0"/>
              </a:rPr>
              <a:t>在推荐池中所属的类别，计算歌曲</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与该类别中其余歌曲的相似性，并进行排序得到序列</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若序列</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的长度等于</a:t>
            </a:r>
            <a:r>
              <a:rPr lang="en-US" altLang="zh-CN" kern="100" dirty="0">
                <a:latin typeface="Calibri" panose="020F0502020204030204" pitchFamily="34" charset="0"/>
                <a:ea typeface="宋体" panose="02010600030101010101" pitchFamily="2" charset="-122"/>
                <a:cs typeface="Times New Roman" panose="02020603050405020304" pitchFamily="18" charset="0"/>
              </a:rPr>
              <a:t>0</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，则进入到</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Step6</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，否则从序列</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中选择与歌曲</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zh-CN" altLang="zh-CN" kern="100" dirty="0">
                <a:latin typeface="Calibri" panose="020F0502020204030204" pitchFamily="34" charset="0"/>
                <a:ea typeface="宋体" panose="02010600030101010101" pitchFamily="2" charset="-122"/>
                <a:cs typeface="Times New Roman" panose="02020603050405020304" pitchFamily="18" charset="0"/>
              </a:rPr>
              <a:t>相似性最大的歌曲，若其还未被推荐并且不存在于用户的歌单中，则将其作为推荐，否则将其从序列</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中剔除，并重复</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Step5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若</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，则回到</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Step3</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，否则结束推荐。</a:t>
            </a:r>
            <a:endParaRPr lang="zh-CN" altLang="en-US" dirty="0"/>
          </a:p>
        </p:txBody>
      </p:sp>
    </p:spTree>
    <p:extLst>
      <p:ext uri="{BB962C8B-B14F-4D97-AF65-F5344CB8AC3E}">
        <p14:creationId xmlns:p14="http://schemas.microsoft.com/office/powerpoint/2010/main" val="297286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BCB67D0-3CB1-419C-9C88-1B0A348A1413}"/>
              </a:ext>
            </a:extLst>
          </p:cNvPr>
          <p:cNvSpPr txBox="1">
            <a:spLocks noChangeArrowheads="1"/>
          </p:cNvSpPr>
          <p:nvPr/>
        </p:nvSpPr>
        <p:spPr>
          <a:xfrm>
            <a:off x="1496427" y="2998288"/>
            <a:ext cx="4980317" cy="669925"/>
          </a:xfrm>
          <a:prstGeom prst="rect">
            <a:avLst/>
          </a:prstGeom>
        </p:spPr>
        <p:txBody>
          <a:bodyPr vert="horz" lIns="121920" tIns="60960" rIns="121920" bIns="6096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12192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感谢您的观看</a:t>
            </a:r>
          </a:p>
        </p:txBody>
      </p:sp>
      <p:cxnSp>
        <p:nvCxnSpPr>
          <p:cNvPr id="4" name="直接连接符 3">
            <a:extLst>
              <a:ext uri="{FF2B5EF4-FFF2-40B4-BE49-F238E27FC236}">
                <a16:creationId xmlns:a16="http://schemas.microsoft.com/office/drawing/2014/main" id="{C952976B-DC35-4633-A51C-B5A8395F7089}"/>
              </a:ext>
            </a:extLst>
          </p:cNvPr>
          <p:cNvCxnSpPr>
            <a:cxnSpLocks noChangeShapeType="1"/>
          </p:cNvCxnSpPr>
          <p:nvPr/>
        </p:nvCxnSpPr>
        <p:spPr bwMode="auto">
          <a:xfrm flipH="1">
            <a:off x="1679645" y="3779044"/>
            <a:ext cx="6157068" cy="0"/>
          </a:xfrm>
          <a:prstGeom prst="line">
            <a:avLst/>
          </a:prstGeom>
          <a:noFill/>
          <a:ln w="1270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矩形 4">
            <a:extLst>
              <a:ext uri="{FF2B5EF4-FFF2-40B4-BE49-F238E27FC236}">
                <a16:creationId xmlns:a16="http://schemas.microsoft.com/office/drawing/2014/main" id="{9B7714BD-A820-43E5-9BAD-5C80F4CF2D74}"/>
              </a:ext>
            </a:extLst>
          </p:cNvPr>
          <p:cNvSpPr/>
          <p:nvPr/>
        </p:nvSpPr>
        <p:spPr>
          <a:xfrm>
            <a:off x="1522429" y="1448147"/>
            <a:ext cx="3223935" cy="1569646"/>
          </a:xfrm>
          <a:prstGeom prst="rect">
            <a:avLst/>
          </a:prstGeom>
        </p:spPr>
        <p:txBody>
          <a:bodyPr wrap="none" lIns="91428" tIns="45713" rIns="91428" bIns="45713">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2022</a:t>
            </a:r>
          </a:p>
        </p:txBody>
      </p:sp>
    </p:spTree>
    <p:extLst>
      <p:ext uri="{BB962C8B-B14F-4D97-AF65-F5344CB8AC3E}">
        <p14:creationId xmlns:p14="http://schemas.microsoft.com/office/powerpoint/2010/main" val="402039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BDE9ED68-D8B7-474A-9EFC-A5193CA2623A}"/>
              </a:ext>
            </a:extLst>
          </p:cNvPr>
          <p:cNvSpPr txBox="1">
            <a:spLocks noChangeArrowheads="1"/>
          </p:cNvSpPr>
          <p:nvPr/>
        </p:nvSpPr>
        <p:spPr bwMode="auto">
          <a:xfrm>
            <a:off x="1744268" y="1898036"/>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01</a:t>
            </a:r>
            <a:endParaRPr kumimoji="0" lang="zh-CN" altLang="en-US"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3" name="直接连接符 2">
            <a:extLst>
              <a:ext uri="{FF2B5EF4-FFF2-40B4-BE49-F238E27FC236}">
                <a16:creationId xmlns:a16="http://schemas.microsoft.com/office/drawing/2014/main" id="{66D463BB-98B8-4F13-B43A-6FE672A6B1E9}"/>
              </a:ext>
            </a:extLst>
          </p:cNvPr>
          <p:cNvCxnSpPr/>
          <p:nvPr/>
        </p:nvCxnSpPr>
        <p:spPr>
          <a:xfrm>
            <a:off x="5705278" y="3472823"/>
            <a:ext cx="4608005" cy="0"/>
          </a:xfrm>
          <a:prstGeom prst="line">
            <a:avLst/>
          </a:prstGeom>
          <a:noFill/>
          <a:ln w="12700" cap="flat" cmpd="sng" algn="ctr">
            <a:solidFill>
              <a:schemeClr val="lt2"/>
            </a:solidFill>
            <a:prstDash val="solid"/>
            <a:miter lim="800000"/>
            <a:headEnd type="oval"/>
            <a:tailEnd type="oval"/>
          </a:ln>
          <a:effectLst/>
        </p:spPr>
      </p:cxnSp>
      <p:sp>
        <p:nvSpPr>
          <p:cNvPr id="4" name="文本框 11">
            <a:extLst>
              <a:ext uri="{FF2B5EF4-FFF2-40B4-BE49-F238E27FC236}">
                <a16:creationId xmlns:a16="http://schemas.microsoft.com/office/drawing/2014/main" id="{6C1BCF39-6F4E-4EA7-A878-D22F859EB590}"/>
              </a:ext>
            </a:extLst>
          </p:cNvPr>
          <p:cNvSpPr txBox="1">
            <a:spLocks noChangeArrowheads="1"/>
          </p:cNvSpPr>
          <p:nvPr/>
        </p:nvSpPr>
        <p:spPr bwMode="auto">
          <a:xfrm>
            <a:off x="2203202" y="3195826"/>
            <a:ext cx="3286960" cy="553998"/>
          </a:xfrm>
          <a:prstGeom prst="rect">
            <a:avLst/>
          </a:prstGeom>
          <a:solidFill>
            <a:schemeClr val="accent2">
              <a:lumMod val="50000"/>
            </a:schemeClr>
          </a:solidFill>
          <a:ln>
            <a:noFill/>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章节 </a:t>
            </a:r>
            <a:r>
              <a:rPr kumimoji="0" lang="en-US" altLang="zh-CN"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PART</a:t>
            </a:r>
            <a:endPar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7B7AC618-059F-4C52-9D13-242C227414C2}"/>
              </a:ext>
            </a:extLst>
          </p:cNvPr>
          <p:cNvSpPr/>
          <p:nvPr/>
        </p:nvSpPr>
        <p:spPr>
          <a:xfrm>
            <a:off x="5692578" y="2650038"/>
            <a:ext cx="4608005" cy="738664"/>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800" dirty="0">
                <a:solidFill>
                  <a:schemeClr val="dk1"/>
                </a:solidFill>
                <a:latin typeface="微软雅黑" panose="020B0503020204020204" pitchFamily="34" charset="-122"/>
                <a:ea typeface="微软雅黑" panose="020B0503020204020204" pitchFamily="34" charset="-122"/>
                <a:sym typeface="微软雅黑" panose="020B0503020204020204" pitchFamily="34" charset="-122"/>
              </a:rPr>
              <a:t>项目背景</a:t>
            </a:r>
            <a:endParaRPr kumimoji="0" lang="en-US" altLang="zh-CN"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3357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9">
            <a:extLst>
              <a:ext uri="{FF2B5EF4-FFF2-40B4-BE49-F238E27FC236}">
                <a16:creationId xmlns:a16="http://schemas.microsoft.com/office/drawing/2014/main" id="{5926A561-81B0-47D6-AF2B-98995A896F21}"/>
              </a:ext>
            </a:extLst>
          </p:cNvPr>
          <p:cNvSpPr/>
          <p:nvPr/>
        </p:nvSpPr>
        <p:spPr>
          <a:xfrm>
            <a:off x="4862681" y="2884521"/>
            <a:ext cx="2259019" cy="2236715"/>
          </a:xfrm>
          <a:prstGeom prst="ellipse">
            <a:avLst/>
          </a:prstGeom>
          <a:solidFill>
            <a:srgbClr val="157E9F">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6E2BB0FC-10F6-473F-AE09-392BEB86A563}"/>
              </a:ext>
            </a:extLst>
          </p:cNvPr>
          <p:cNvGrpSpPr/>
          <p:nvPr/>
        </p:nvGrpSpPr>
        <p:grpSpPr>
          <a:xfrm>
            <a:off x="5042785" y="2594954"/>
            <a:ext cx="2418483" cy="2515367"/>
            <a:chOff x="4721608" y="1835707"/>
            <a:chExt cx="1879634" cy="1954931"/>
          </a:xfrm>
          <a:solidFill>
            <a:srgbClr val="157E9F">
              <a:alpha val="39000"/>
            </a:srgbClr>
          </a:solidFill>
        </p:grpSpPr>
        <p:sp>
          <p:nvSpPr>
            <p:cNvPr id="4" name="圆角矩形 19">
              <a:extLst>
                <a:ext uri="{FF2B5EF4-FFF2-40B4-BE49-F238E27FC236}">
                  <a16:creationId xmlns:a16="http://schemas.microsoft.com/office/drawing/2014/main" id="{FC7A7436-411D-49F5-94FF-ACC64510FD38}"/>
                </a:ext>
              </a:extLst>
            </p:cNvPr>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itchFamily="34" charset="-122"/>
                <a:ea typeface="微软雅黑" pitchFamily="34" charset="-122"/>
              </a:endParaRPr>
            </a:p>
          </p:txBody>
        </p:sp>
        <p:sp>
          <p:nvSpPr>
            <p:cNvPr id="5" name="圆角矩形 20">
              <a:extLst>
                <a:ext uri="{FF2B5EF4-FFF2-40B4-BE49-F238E27FC236}">
                  <a16:creationId xmlns:a16="http://schemas.microsoft.com/office/drawing/2014/main" id="{0100FF00-A578-430C-8CED-BD61BF224F10}"/>
                </a:ext>
              </a:extLst>
            </p:cNvPr>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itchFamily="34" charset="-122"/>
                <a:ea typeface="微软雅黑" pitchFamily="34" charset="-122"/>
              </a:endParaRPr>
            </a:p>
          </p:txBody>
        </p:sp>
      </p:grpSp>
      <p:sp>
        <p:nvSpPr>
          <p:cNvPr id="6" name="矩形 5">
            <a:extLst>
              <a:ext uri="{FF2B5EF4-FFF2-40B4-BE49-F238E27FC236}">
                <a16:creationId xmlns:a16="http://schemas.microsoft.com/office/drawing/2014/main" id="{55ED541F-0673-4642-ACA3-D30DE9E15A29}"/>
              </a:ext>
            </a:extLst>
          </p:cNvPr>
          <p:cNvSpPr/>
          <p:nvPr/>
        </p:nvSpPr>
        <p:spPr>
          <a:xfrm>
            <a:off x="5398016" y="3023611"/>
            <a:ext cx="1527435" cy="1690370"/>
          </a:xfrm>
          <a:prstGeom prst="rect">
            <a:avLst/>
          </a:prstGeom>
        </p:spPr>
        <p:txBody>
          <a:bodyPr wrap="square" lIns="91438" tIns="45719" rIns="91438" bIns="45719">
            <a:spAutoFit/>
          </a:bodyPr>
          <a:lstStyle/>
          <a:p>
            <a:pPr algn="ctr">
              <a:lnSpc>
                <a:spcPct val="130000"/>
              </a:lnSpc>
            </a:pPr>
            <a:r>
              <a:rPr lang="zh-CN" altLang="en-US" sz="4000" dirty="0">
                <a:solidFill>
                  <a:schemeClr val="bg1"/>
                </a:solidFill>
                <a:latin typeface="方正清刻本悦宋简体" charset="0"/>
                <a:ea typeface="方正清刻本悦宋简体" charset="0"/>
              </a:rPr>
              <a:t>项目背景</a:t>
            </a:r>
            <a:endParaRPr lang="en-US" altLang="zh-CN" sz="4000" dirty="0">
              <a:solidFill>
                <a:schemeClr val="bg1"/>
              </a:solidFill>
              <a:latin typeface="方正清刻本悦宋简体" pitchFamily="2" charset="-122"/>
              <a:ea typeface="方正清刻本悦宋简体" pitchFamily="2" charset="-122"/>
            </a:endParaRPr>
          </a:p>
        </p:txBody>
      </p:sp>
      <p:sp>
        <p:nvSpPr>
          <p:cNvPr id="7" name="圆角矩形 1778">
            <a:extLst>
              <a:ext uri="{FF2B5EF4-FFF2-40B4-BE49-F238E27FC236}">
                <a16:creationId xmlns:a16="http://schemas.microsoft.com/office/drawing/2014/main" id="{B8464FAA-7E03-42BB-B161-8B79DBE87A92}"/>
              </a:ext>
            </a:extLst>
          </p:cNvPr>
          <p:cNvSpPr/>
          <p:nvPr/>
        </p:nvSpPr>
        <p:spPr>
          <a:xfrm rot="10800000" flipV="1">
            <a:off x="784904" y="1708797"/>
            <a:ext cx="272237" cy="2760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id="{5C062CD1-B46C-4D13-8686-FE4F3DAF872F}"/>
              </a:ext>
            </a:extLst>
          </p:cNvPr>
          <p:cNvSpPr txBox="1"/>
          <p:nvPr/>
        </p:nvSpPr>
        <p:spPr>
          <a:xfrm>
            <a:off x="1220120" y="1674168"/>
            <a:ext cx="1773238" cy="417356"/>
          </a:xfrm>
          <a:prstGeom prst="rect">
            <a:avLst/>
          </a:prstGeom>
          <a:noFill/>
        </p:spPr>
        <p:txBody>
          <a:bodyPr wrap="none" lIns="91438" tIns="45719" rIns="91438" bIns="45719" rtlCol="0">
            <a:spAutoFit/>
          </a:bodyPr>
          <a:lstStyle/>
          <a:p>
            <a:pPr>
              <a:lnSpc>
                <a:spcPct val="130000"/>
              </a:lnSpc>
            </a:pPr>
            <a:r>
              <a:rPr lang="en-US" altLang="zh-CN" dirty="0">
                <a:solidFill>
                  <a:schemeClr val="tx2"/>
                </a:solidFill>
                <a:latin typeface="微软雅黑" pitchFamily="34" charset="-122"/>
                <a:ea typeface="微软雅黑" pitchFamily="34" charset="-122"/>
              </a:rPr>
              <a:t>1</a:t>
            </a:r>
            <a:r>
              <a:rPr lang="zh-CN" altLang="en-US" dirty="0">
                <a:solidFill>
                  <a:schemeClr val="tx2"/>
                </a:solidFill>
                <a:latin typeface="微软雅黑" pitchFamily="34" charset="-122"/>
                <a:ea typeface="微软雅黑" pitchFamily="34" charset="-122"/>
              </a:rPr>
              <a:t>、信息化时代</a:t>
            </a:r>
            <a:r>
              <a:rPr lang="en-US" altLang="zh-CN" dirty="0">
                <a:solidFill>
                  <a:schemeClr val="tx2"/>
                </a:solidFill>
                <a:latin typeface="微软雅黑" pitchFamily="34" charset="-122"/>
                <a:ea typeface="微软雅黑" pitchFamily="34" charset="-122"/>
              </a:rPr>
              <a:t> </a:t>
            </a:r>
            <a:endParaRPr lang="zh-CN" altLang="en-US" dirty="0">
              <a:solidFill>
                <a:schemeClr val="tx2"/>
              </a:solidFill>
              <a:latin typeface="微软雅黑" pitchFamily="34" charset="-122"/>
              <a:ea typeface="微软雅黑" pitchFamily="34" charset="-122"/>
            </a:endParaRPr>
          </a:p>
        </p:txBody>
      </p:sp>
      <p:cxnSp>
        <p:nvCxnSpPr>
          <p:cNvPr id="9" name="直接连接符 8">
            <a:extLst>
              <a:ext uri="{FF2B5EF4-FFF2-40B4-BE49-F238E27FC236}">
                <a16:creationId xmlns:a16="http://schemas.microsoft.com/office/drawing/2014/main" id="{F42060A7-CE65-4494-9008-8A02DA0AA75E}"/>
              </a:ext>
            </a:extLst>
          </p:cNvPr>
          <p:cNvCxnSpPr/>
          <p:nvPr/>
        </p:nvCxnSpPr>
        <p:spPr>
          <a:xfrm>
            <a:off x="1297640" y="2045822"/>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FEABF85-B847-45D2-A4F8-EA554F5D700B}"/>
              </a:ext>
            </a:extLst>
          </p:cNvPr>
          <p:cNvSpPr/>
          <p:nvPr/>
        </p:nvSpPr>
        <p:spPr>
          <a:xfrm>
            <a:off x="928468" y="2198173"/>
            <a:ext cx="3796366" cy="989965"/>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itchFamily="34" charset="-122"/>
                <a:ea typeface="微软雅黑" pitchFamily="34" charset="-122"/>
              </a:rPr>
              <a:t>截至</a:t>
            </a:r>
            <a:r>
              <a:rPr lang="en-US" altLang="zh-CN" sz="1500" dirty="0">
                <a:solidFill>
                  <a:schemeClr val="bg2">
                    <a:lumMod val="50000"/>
                  </a:schemeClr>
                </a:solidFill>
                <a:latin typeface="微软雅黑" pitchFamily="34" charset="-122"/>
                <a:ea typeface="微软雅黑" pitchFamily="34" charset="-122"/>
              </a:rPr>
              <a:t>2020</a:t>
            </a:r>
            <a:r>
              <a:rPr lang="zh-CN" altLang="en-US" sz="1500" dirty="0">
                <a:solidFill>
                  <a:schemeClr val="bg2">
                    <a:lumMod val="50000"/>
                  </a:schemeClr>
                </a:solidFill>
                <a:latin typeface="微软雅黑" pitchFamily="34" charset="-122"/>
                <a:ea typeface="微软雅黑" pitchFamily="34" charset="-122"/>
              </a:rPr>
              <a:t>年</a:t>
            </a:r>
            <a:r>
              <a:rPr lang="en-US" altLang="zh-CN" sz="1500" dirty="0">
                <a:solidFill>
                  <a:schemeClr val="bg2">
                    <a:lumMod val="50000"/>
                  </a:schemeClr>
                </a:solidFill>
                <a:latin typeface="微软雅黑" pitchFamily="34" charset="-122"/>
                <a:ea typeface="微软雅黑" pitchFamily="34" charset="-122"/>
              </a:rPr>
              <a:t>12</a:t>
            </a:r>
            <a:r>
              <a:rPr lang="zh-CN" altLang="en-US" sz="1500" dirty="0">
                <a:solidFill>
                  <a:schemeClr val="bg2">
                    <a:lumMod val="50000"/>
                  </a:schemeClr>
                </a:solidFill>
                <a:latin typeface="微软雅黑" pitchFamily="34" charset="-122"/>
                <a:ea typeface="微软雅黑" pitchFamily="34" charset="-122"/>
              </a:rPr>
              <a:t>月，我国网民规模达</a:t>
            </a:r>
            <a:r>
              <a:rPr lang="en-US" altLang="zh-CN" sz="1500" dirty="0">
                <a:solidFill>
                  <a:schemeClr val="bg2">
                    <a:lumMod val="50000"/>
                  </a:schemeClr>
                </a:solidFill>
                <a:latin typeface="微软雅黑" pitchFamily="34" charset="-122"/>
                <a:ea typeface="微软雅黑" pitchFamily="34" charset="-122"/>
              </a:rPr>
              <a:t>9.89</a:t>
            </a:r>
            <a:r>
              <a:rPr lang="zh-CN" altLang="en-US" sz="1500" dirty="0">
                <a:solidFill>
                  <a:schemeClr val="bg2">
                    <a:lumMod val="50000"/>
                  </a:schemeClr>
                </a:solidFill>
                <a:latin typeface="微软雅黑" pitchFamily="34" charset="-122"/>
                <a:ea typeface="微软雅黑" pitchFamily="34" charset="-122"/>
              </a:rPr>
              <a:t>亿，较</a:t>
            </a:r>
            <a:r>
              <a:rPr lang="en-US" altLang="zh-CN" sz="1500" dirty="0">
                <a:solidFill>
                  <a:schemeClr val="bg2">
                    <a:lumMod val="50000"/>
                  </a:schemeClr>
                </a:solidFill>
                <a:latin typeface="微软雅黑" pitchFamily="34" charset="-122"/>
                <a:ea typeface="微软雅黑" pitchFamily="34" charset="-122"/>
              </a:rPr>
              <a:t>2020</a:t>
            </a:r>
            <a:r>
              <a:rPr lang="zh-CN" altLang="en-US" sz="1500" dirty="0">
                <a:solidFill>
                  <a:schemeClr val="bg2">
                    <a:lumMod val="50000"/>
                  </a:schemeClr>
                </a:solidFill>
                <a:latin typeface="微软雅黑" pitchFamily="34" charset="-122"/>
                <a:ea typeface="微软雅黑" pitchFamily="34" charset="-122"/>
              </a:rPr>
              <a:t>年</a:t>
            </a:r>
            <a:r>
              <a:rPr lang="en-US" altLang="zh-CN" sz="1500" dirty="0">
                <a:solidFill>
                  <a:schemeClr val="bg2">
                    <a:lumMod val="50000"/>
                  </a:schemeClr>
                </a:solidFill>
                <a:latin typeface="微软雅黑" pitchFamily="34" charset="-122"/>
                <a:ea typeface="微软雅黑" pitchFamily="34" charset="-122"/>
              </a:rPr>
              <a:t>3</a:t>
            </a:r>
            <a:r>
              <a:rPr lang="zh-CN" altLang="en-US" sz="1500" dirty="0">
                <a:solidFill>
                  <a:schemeClr val="bg2">
                    <a:lumMod val="50000"/>
                  </a:schemeClr>
                </a:solidFill>
                <a:latin typeface="微软雅黑" pitchFamily="34" charset="-122"/>
                <a:ea typeface="微软雅黑" pitchFamily="34" charset="-122"/>
              </a:rPr>
              <a:t>月增长</a:t>
            </a:r>
            <a:r>
              <a:rPr lang="en-US" altLang="zh-CN" sz="1500" dirty="0">
                <a:solidFill>
                  <a:schemeClr val="bg2">
                    <a:lumMod val="50000"/>
                  </a:schemeClr>
                </a:solidFill>
                <a:latin typeface="微软雅黑" pitchFamily="34" charset="-122"/>
                <a:ea typeface="微软雅黑" pitchFamily="34" charset="-122"/>
              </a:rPr>
              <a:t>8540</a:t>
            </a:r>
            <a:r>
              <a:rPr lang="zh-CN" altLang="en-US" sz="1500" dirty="0">
                <a:solidFill>
                  <a:schemeClr val="bg2">
                    <a:lumMod val="50000"/>
                  </a:schemeClr>
                </a:solidFill>
                <a:latin typeface="微软雅黑" pitchFamily="34" charset="-122"/>
                <a:ea typeface="微软雅黑" pitchFamily="34" charset="-122"/>
              </a:rPr>
              <a:t>万，互联网普及率达</a:t>
            </a:r>
            <a:r>
              <a:rPr lang="en-US" altLang="zh-CN" sz="1500" dirty="0">
                <a:solidFill>
                  <a:schemeClr val="bg2">
                    <a:lumMod val="50000"/>
                  </a:schemeClr>
                </a:solidFill>
                <a:latin typeface="微软雅黑" pitchFamily="34" charset="-122"/>
                <a:ea typeface="微软雅黑" pitchFamily="34" charset="-122"/>
              </a:rPr>
              <a:t>70.4%</a:t>
            </a:r>
            <a:r>
              <a:rPr lang="zh-CN" altLang="en-US" sz="1500" dirty="0">
                <a:solidFill>
                  <a:schemeClr val="bg2">
                    <a:lumMod val="50000"/>
                  </a:schemeClr>
                </a:solidFill>
                <a:latin typeface="微软雅黑" pitchFamily="34" charset="-122"/>
                <a:ea typeface="微软雅黑" pitchFamily="34" charset="-122"/>
              </a:rPr>
              <a:t>。</a:t>
            </a:r>
            <a:endParaRPr lang="en-US" altLang="zh-CN" sz="1500" dirty="0">
              <a:solidFill>
                <a:schemeClr val="bg2">
                  <a:lumMod val="50000"/>
                </a:schemeClr>
              </a:solidFill>
              <a:latin typeface="微软雅黑" pitchFamily="34" charset="-122"/>
              <a:ea typeface="微软雅黑" pitchFamily="34" charset="-122"/>
            </a:endParaRPr>
          </a:p>
        </p:txBody>
      </p:sp>
      <p:sp>
        <p:nvSpPr>
          <p:cNvPr id="11" name="圆角矩形 1782">
            <a:extLst>
              <a:ext uri="{FF2B5EF4-FFF2-40B4-BE49-F238E27FC236}">
                <a16:creationId xmlns:a16="http://schemas.microsoft.com/office/drawing/2014/main" id="{61FC203F-A9A9-418F-B97A-1400FDB28E1D}"/>
              </a:ext>
            </a:extLst>
          </p:cNvPr>
          <p:cNvSpPr/>
          <p:nvPr/>
        </p:nvSpPr>
        <p:spPr>
          <a:xfrm rot="10800000" flipV="1">
            <a:off x="784902" y="4044607"/>
            <a:ext cx="272237" cy="276076"/>
          </a:xfrm>
          <a:prstGeom prst="roundRect">
            <a:avLst>
              <a:gd name="adj" fmla="val 5039"/>
            </a:avLst>
          </a:prstGeom>
          <a:solidFill>
            <a:srgbClr val="157E9F"/>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12" name="文本框 11">
            <a:extLst>
              <a:ext uri="{FF2B5EF4-FFF2-40B4-BE49-F238E27FC236}">
                <a16:creationId xmlns:a16="http://schemas.microsoft.com/office/drawing/2014/main" id="{983CF9C0-E78F-4654-9DB8-E72651CFE7FA}"/>
              </a:ext>
            </a:extLst>
          </p:cNvPr>
          <p:cNvSpPr txBox="1"/>
          <p:nvPr/>
        </p:nvSpPr>
        <p:spPr>
          <a:xfrm>
            <a:off x="1209266" y="4012905"/>
            <a:ext cx="1473476" cy="417356"/>
          </a:xfrm>
          <a:prstGeom prst="rect">
            <a:avLst/>
          </a:prstGeom>
          <a:noFill/>
        </p:spPr>
        <p:txBody>
          <a:bodyPr wrap="none" lIns="91438" tIns="45719" rIns="91438" bIns="45719" rtlCol="0">
            <a:spAutoFit/>
          </a:bodyPr>
          <a:lstStyle/>
          <a:p>
            <a:pPr>
              <a:lnSpc>
                <a:spcPct val="130000"/>
              </a:lnSpc>
            </a:pPr>
            <a:r>
              <a:rPr lang="en-US" altLang="zh-CN" dirty="0">
                <a:solidFill>
                  <a:schemeClr val="tx2"/>
                </a:solidFill>
                <a:latin typeface="微软雅黑" pitchFamily="34" charset="-122"/>
                <a:ea typeface="微软雅黑" pitchFamily="34" charset="-122"/>
              </a:rPr>
              <a:t>3</a:t>
            </a:r>
            <a:r>
              <a:rPr lang="zh-CN" altLang="en-US" dirty="0">
                <a:solidFill>
                  <a:schemeClr val="tx2"/>
                </a:solidFill>
                <a:latin typeface="微软雅黑" pitchFamily="34" charset="-122"/>
                <a:ea typeface="微软雅黑" pitchFamily="34" charset="-122"/>
              </a:rPr>
              <a:t>、信息过载</a:t>
            </a:r>
          </a:p>
        </p:txBody>
      </p:sp>
      <p:cxnSp>
        <p:nvCxnSpPr>
          <p:cNvPr id="13" name="直接连接符 12">
            <a:extLst>
              <a:ext uri="{FF2B5EF4-FFF2-40B4-BE49-F238E27FC236}">
                <a16:creationId xmlns:a16="http://schemas.microsoft.com/office/drawing/2014/main" id="{7EC3900B-899E-47BA-8F69-6DB9B966CE2F}"/>
              </a:ext>
            </a:extLst>
          </p:cNvPr>
          <p:cNvCxnSpPr/>
          <p:nvPr/>
        </p:nvCxnSpPr>
        <p:spPr>
          <a:xfrm>
            <a:off x="1297637"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02E663B-CA76-42F9-9296-966FF7AB5824}"/>
              </a:ext>
            </a:extLst>
          </p:cNvPr>
          <p:cNvSpPr/>
          <p:nvPr/>
        </p:nvSpPr>
        <p:spPr>
          <a:xfrm>
            <a:off x="1063323" y="4459517"/>
            <a:ext cx="3664649" cy="989965"/>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itchFamily="34" charset="-122"/>
                <a:ea typeface="微软雅黑" pitchFamily="34" charset="-122"/>
              </a:rPr>
              <a:t>随之而来的是海量信息，人们会获取到很多不需要甚至不喜欢的信息，造成用户浏览信息的时间增多</a:t>
            </a:r>
            <a:r>
              <a:rPr lang="zh-CN" altLang="en-US" sz="1500" dirty="0">
                <a:solidFill>
                  <a:schemeClr val="bg2">
                    <a:lumMod val="50000"/>
                  </a:schemeClr>
                </a:solidFill>
                <a:latin typeface="微软雅黑" charset="0"/>
                <a:ea typeface="微软雅黑" charset="0"/>
              </a:rPr>
              <a:t>。</a:t>
            </a:r>
            <a:endParaRPr lang="en-US" altLang="zh-CN" sz="1500" dirty="0">
              <a:solidFill>
                <a:schemeClr val="bg2">
                  <a:lumMod val="50000"/>
                </a:schemeClr>
              </a:solidFill>
              <a:latin typeface="微软雅黑" pitchFamily="34" charset="-122"/>
              <a:ea typeface="微软雅黑" pitchFamily="34" charset="-122"/>
            </a:endParaRPr>
          </a:p>
        </p:txBody>
      </p:sp>
      <p:sp>
        <p:nvSpPr>
          <p:cNvPr id="15" name="圆角矩形 1786">
            <a:extLst>
              <a:ext uri="{FF2B5EF4-FFF2-40B4-BE49-F238E27FC236}">
                <a16:creationId xmlns:a16="http://schemas.microsoft.com/office/drawing/2014/main" id="{D266DC48-EB45-4B68-97EB-CCF406FE65F8}"/>
              </a:ext>
            </a:extLst>
          </p:cNvPr>
          <p:cNvSpPr/>
          <p:nvPr/>
        </p:nvSpPr>
        <p:spPr>
          <a:xfrm rot="10800000" flipV="1">
            <a:off x="11083920" y="1698417"/>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16" name="文本框 15">
            <a:extLst>
              <a:ext uri="{FF2B5EF4-FFF2-40B4-BE49-F238E27FC236}">
                <a16:creationId xmlns:a16="http://schemas.microsoft.com/office/drawing/2014/main" id="{DBE11A1F-D824-4EB3-A3B4-FC34779B3B7D}"/>
              </a:ext>
            </a:extLst>
          </p:cNvPr>
          <p:cNvSpPr txBox="1"/>
          <p:nvPr/>
        </p:nvSpPr>
        <p:spPr>
          <a:xfrm>
            <a:off x="8736977" y="1663523"/>
            <a:ext cx="2234903" cy="777455"/>
          </a:xfrm>
          <a:prstGeom prst="rect">
            <a:avLst/>
          </a:prstGeom>
          <a:noFill/>
        </p:spPr>
        <p:txBody>
          <a:bodyPr wrap="none" lIns="91438" tIns="45719" rIns="91438" bIns="45719" rtlCol="0">
            <a:spAutoFit/>
          </a:bodyPr>
          <a:lstStyle/>
          <a:p>
            <a:pPr>
              <a:lnSpc>
                <a:spcPct val="130000"/>
              </a:lnSpc>
            </a:pPr>
            <a:r>
              <a:rPr lang="en-US" altLang="zh-CN" dirty="0">
                <a:solidFill>
                  <a:schemeClr val="tx2"/>
                </a:solidFill>
                <a:latin typeface="微软雅黑" pitchFamily="34" charset="-122"/>
                <a:ea typeface="微软雅黑" pitchFamily="34" charset="-122"/>
              </a:rPr>
              <a:t>2</a:t>
            </a:r>
            <a:r>
              <a:rPr lang="zh-CN" altLang="en-US" dirty="0">
                <a:solidFill>
                  <a:schemeClr val="tx2"/>
                </a:solidFill>
                <a:latin typeface="微软雅黑" pitchFamily="34" charset="-122"/>
                <a:ea typeface="微软雅黑" pitchFamily="34" charset="-122"/>
              </a:rPr>
              <a:t>、大数据广泛应用</a:t>
            </a:r>
            <a:r>
              <a:rPr lang="en-US" altLang="zh-CN" dirty="0">
                <a:solidFill>
                  <a:schemeClr val="tx2"/>
                </a:solidFill>
                <a:latin typeface="微软雅黑" pitchFamily="34" charset="-122"/>
                <a:ea typeface="微软雅黑" pitchFamily="34" charset="-122"/>
              </a:rPr>
              <a:t> </a:t>
            </a:r>
            <a:endParaRPr lang="zh-CN" altLang="en-US" dirty="0">
              <a:solidFill>
                <a:schemeClr val="tx2"/>
              </a:solidFill>
              <a:latin typeface="微软雅黑" pitchFamily="34" charset="-122"/>
              <a:ea typeface="微软雅黑" pitchFamily="34" charset="-122"/>
            </a:endParaRPr>
          </a:p>
          <a:p>
            <a:pPr>
              <a:lnSpc>
                <a:spcPct val="130000"/>
              </a:lnSpc>
            </a:pPr>
            <a:r>
              <a:rPr lang="en-US" altLang="zh-CN" dirty="0">
                <a:solidFill>
                  <a:schemeClr val="tx2"/>
                </a:solidFill>
                <a:latin typeface="微软雅黑" pitchFamily="34" charset="-122"/>
                <a:ea typeface="微软雅黑" pitchFamily="34" charset="-122"/>
              </a:rPr>
              <a:t> </a:t>
            </a:r>
            <a:endParaRPr lang="zh-CN" altLang="en-US" dirty="0">
              <a:solidFill>
                <a:schemeClr val="tx2"/>
              </a:solidFill>
              <a:latin typeface="微软雅黑" pitchFamily="34" charset="-122"/>
              <a:ea typeface="微软雅黑" pitchFamily="34" charset="-122"/>
            </a:endParaRPr>
          </a:p>
        </p:txBody>
      </p:sp>
      <p:cxnSp>
        <p:nvCxnSpPr>
          <p:cNvPr id="17" name="直接连接符 16">
            <a:extLst>
              <a:ext uri="{FF2B5EF4-FFF2-40B4-BE49-F238E27FC236}">
                <a16:creationId xmlns:a16="http://schemas.microsoft.com/office/drawing/2014/main" id="{8D514D0C-9D99-4228-A181-72DA00CE6EC2}"/>
              </a:ext>
            </a:extLst>
          </p:cNvPr>
          <p:cNvCxnSpPr/>
          <p:nvPr/>
        </p:nvCxnSpPr>
        <p:spPr>
          <a:xfrm>
            <a:off x="8627391" y="20522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1250B68-9B1C-4B96-A3F6-531233B52131}"/>
              </a:ext>
            </a:extLst>
          </p:cNvPr>
          <p:cNvSpPr/>
          <p:nvPr/>
        </p:nvSpPr>
        <p:spPr>
          <a:xfrm>
            <a:off x="7572375" y="2174875"/>
            <a:ext cx="3778250" cy="1174750"/>
          </a:xfrm>
          <a:prstGeom prst="rect">
            <a:avLst/>
          </a:prstGeom>
        </p:spPr>
        <p:txBody>
          <a:bodyPr wrap="square" lIns="91438" tIns="45719" rIns="91438" bIns="45719">
            <a:noAutofit/>
          </a:bodyPr>
          <a:lstStyle/>
          <a:p>
            <a:pPr>
              <a:lnSpc>
                <a:spcPct val="130000"/>
              </a:lnSpc>
            </a:pPr>
            <a:r>
              <a:rPr lang="zh-CN" altLang="en-US" sz="1500" dirty="0">
                <a:solidFill>
                  <a:schemeClr val="bg2">
                    <a:lumMod val="50000"/>
                  </a:schemeClr>
                </a:solidFill>
                <a:latin typeface="微软雅黑" pitchFamily="34" charset="-122"/>
                <a:ea typeface="微软雅黑" pitchFamily="34" charset="-122"/>
              </a:rPr>
              <a:t>随着互联网技术的普及和人工智能的发展，越来越多的行业实现了与大数据的紧密融合。</a:t>
            </a:r>
            <a:endParaRPr lang="en-US" altLang="zh-CN" sz="1500" dirty="0">
              <a:solidFill>
                <a:schemeClr val="bg2">
                  <a:lumMod val="50000"/>
                </a:schemeClr>
              </a:solidFill>
              <a:latin typeface="微软雅黑" pitchFamily="34" charset="-122"/>
              <a:ea typeface="微软雅黑" pitchFamily="34" charset="-122"/>
            </a:endParaRPr>
          </a:p>
        </p:txBody>
      </p:sp>
      <p:sp>
        <p:nvSpPr>
          <p:cNvPr id="19" name="圆角矩形 1790">
            <a:extLst>
              <a:ext uri="{FF2B5EF4-FFF2-40B4-BE49-F238E27FC236}">
                <a16:creationId xmlns:a16="http://schemas.microsoft.com/office/drawing/2014/main" id="{859250DD-7A79-44EF-8EA9-16F871B9CC37}"/>
              </a:ext>
            </a:extLst>
          </p:cNvPr>
          <p:cNvSpPr/>
          <p:nvPr/>
        </p:nvSpPr>
        <p:spPr>
          <a:xfrm rot="10800000" flipV="1">
            <a:off x="11083919" y="39960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itchFamily="34" charset="-122"/>
              <a:ea typeface="微软雅黑" pitchFamily="34" charset="-122"/>
            </a:endParaRPr>
          </a:p>
        </p:txBody>
      </p:sp>
      <p:sp>
        <p:nvSpPr>
          <p:cNvPr id="20" name="文本框 19">
            <a:extLst>
              <a:ext uri="{FF2B5EF4-FFF2-40B4-BE49-F238E27FC236}">
                <a16:creationId xmlns:a16="http://schemas.microsoft.com/office/drawing/2014/main" id="{1939BF64-726C-4A0A-B4F8-4CEEFCC65496}"/>
              </a:ext>
            </a:extLst>
          </p:cNvPr>
          <p:cNvSpPr txBox="1"/>
          <p:nvPr/>
        </p:nvSpPr>
        <p:spPr>
          <a:xfrm>
            <a:off x="7927564" y="3966640"/>
            <a:ext cx="3067685" cy="449580"/>
          </a:xfrm>
          <a:prstGeom prst="rect">
            <a:avLst/>
          </a:prstGeom>
          <a:noFill/>
        </p:spPr>
        <p:txBody>
          <a:bodyPr wrap="none" lIns="91438" tIns="45719" rIns="91438" bIns="45719" rtlCol="0">
            <a:spAutoFit/>
          </a:bodyPr>
          <a:lstStyle/>
          <a:p>
            <a:pPr>
              <a:lnSpc>
                <a:spcPct val="130000"/>
              </a:lnSpc>
            </a:pPr>
            <a:r>
              <a:rPr lang="en-US" altLang="zh-CN" dirty="0">
                <a:solidFill>
                  <a:schemeClr val="tx2"/>
                </a:solidFill>
                <a:latin typeface="微软雅黑" pitchFamily="34" charset="-122"/>
                <a:ea typeface="微软雅黑" pitchFamily="34" charset="-122"/>
              </a:rPr>
              <a:t>4</a:t>
            </a:r>
            <a:r>
              <a:rPr lang="zh-CN" altLang="en-US" dirty="0">
                <a:solidFill>
                  <a:schemeClr val="tx2"/>
                </a:solidFill>
                <a:latin typeface="微软雅黑" pitchFamily="34" charset="-122"/>
                <a:ea typeface="微软雅黑" pitchFamily="34" charset="-122"/>
              </a:rPr>
              <a:t>、</a:t>
            </a:r>
            <a:r>
              <a:rPr lang="zh-CN" altLang="en-US" dirty="0">
                <a:solidFill>
                  <a:schemeClr val="tx2"/>
                </a:solidFill>
                <a:latin typeface="微软雅黑" charset="0"/>
                <a:ea typeface="微软雅黑" charset="0"/>
              </a:rPr>
              <a:t>网易云音乐推荐不够精准</a:t>
            </a:r>
            <a:endParaRPr lang="zh-CN" altLang="en-US" dirty="0">
              <a:solidFill>
                <a:schemeClr val="tx2"/>
              </a:solidFill>
              <a:latin typeface="微软雅黑" pitchFamily="34" charset="-122"/>
              <a:ea typeface="微软雅黑" pitchFamily="34" charset="-122"/>
            </a:endParaRPr>
          </a:p>
        </p:txBody>
      </p:sp>
      <p:cxnSp>
        <p:nvCxnSpPr>
          <p:cNvPr id="21" name="直接连接符 20">
            <a:extLst>
              <a:ext uri="{FF2B5EF4-FFF2-40B4-BE49-F238E27FC236}">
                <a16:creationId xmlns:a16="http://schemas.microsoft.com/office/drawing/2014/main" id="{A98F88D9-5E55-496C-9000-9D0FC480CFF4}"/>
              </a:ext>
            </a:extLst>
          </p:cNvPr>
          <p:cNvCxnSpPr/>
          <p:nvPr/>
        </p:nvCxnSpPr>
        <p:spPr>
          <a:xfrm>
            <a:off x="8628135" y="438956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9A698A57-D612-4223-9792-9FD1C7881DBA}"/>
              </a:ext>
            </a:extLst>
          </p:cNvPr>
          <p:cNvSpPr/>
          <p:nvPr/>
        </p:nvSpPr>
        <p:spPr>
          <a:xfrm>
            <a:off x="7577498" y="4396017"/>
            <a:ext cx="3778658" cy="690245"/>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itchFamily="34" charset="-122"/>
                <a:ea typeface="微软雅黑" pitchFamily="34" charset="-122"/>
              </a:rPr>
              <a:t>目前，网易云音乐的推荐系统还不够精准，对于用户和歌曲的特征分析还需提高精度</a:t>
            </a:r>
            <a:endParaRPr lang="en-US" altLang="zh-CN"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841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45BB0398-0F27-4736-B457-4E1A54B6327C}"/>
              </a:ext>
            </a:extLst>
          </p:cNvPr>
          <p:cNvSpPr txBox="1">
            <a:spLocks noChangeArrowheads="1"/>
          </p:cNvSpPr>
          <p:nvPr/>
        </p:nvSpPr>
        <p:spPr bwMode="auto">
          <a:xfrm>
            <a:off x="1817842" y="1898036"/>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02</a:t>
            </a:r>
            <a:endParaRPr kumimoji="0" lang="zh-CN" altLang="en-US"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3" name="直接连接符 2">
            <a:extLst>
              <a:ext uri="{FF2B5EF4-FFF2-40B4-BE49-F238E27FC236}">
                <a16:creationId xmlns:a16="http://schemas.microsoft.com/office/drawing/2014/main" id="{3665AA7A-031D-4C5D-8CEE-0DD62CAA158F}"/>
              </a:ext>
            </a:extLst>
          </p:cNvPr>
          <p:cNvCxnSpPr/>
          <p:nvPr/>
        </p:nvCxnSpPr>
        <p:spPr>
          <a:xfrm>
            <a:off x="5778852" y="3472823"/>
            <a:ext cx="4608005" cy="0"/>
          </a:xfrm>
          <a:prstGeom prst="line">
            <a:avLst/>
          </a:prstGeom>
          <a:noFill/>
          <a:ln w="12700" cap="flat" cmpd="sng" algn="ctr">
            <a:solidFill>
              <a:schemeClr val="lt2"/>
            </a:solidFill>
            <a:prstDash val="solid"/>
            <a:miter lim="800000"/>
            <a:headEnd type="oval"/>
            <a:tailEnd type="oval"/>
          </a:ln>
          <a:effectLst/>
        </p:spPr>
      </p:cxnSp>
      <p:sp>
        <p:nvSpPr>
          <p:cNvPr id="4" name="文本框 11">
            <a:extLst>
              <a:ext uri="{FF2B5EF4-FFF2-40B4-BE49-F238E27FC236}">
                <a16:creationId xmlns:a16="http://schemas.microsoft.com/office/drawing/2014/main" id="{23C74779-EDD9-4D44-BDB4-4E7B611A6158}"/>
              </a:ext>
            </a:extLst>
          </p:cNvPr>
          <p:cNvSpPr txBox="1">
            <a:spLocks noChangeArrowheads="1"/>
          </p:cNvSpPr>
          <p:nvPr/>
        </p:nvSpPr>
        <p:spPr bwMode="auto">
          <a:xfrm>
            <a:off x="2276776" y="3195826"/>
            <a:ext cx="3286960" cy="553998"/>
          </a:xfrm>
          <a:prstGeom prst="rect">
            <a:avLst/>
          </a:prstGeom>
          <a:solidFill>
            <a:schemeClr val="accent2">
              <a:lumMod val="50000"/>
            </a:schemeClr>
          </a:solidFill>
          <a:ln>
            <a:noFill/>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章节 </a:t>
            </a:r>
            <a:r>
              <a:rPr kumimoji="0" lang="en-US" altLang="zh-CN"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PART</a:t>
            </a:r>
            <a:endPar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8D049933-D97C-4551-B122-0DC58869EEE1}"/>
              </a:ext>
            </a:extLst>
          </p:cNvPr>
          <p:cNvSpPr/>
          <p:nvPr/>
        </p:nvSpPr>
        <p:spPr>
          <a:xfrm>
            <a:off x="5766152" y="2650038"/>
            <a:ext cx="4608005" cy="738664"/>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项目实现</a:t>
            </a:r>
            <a:endParaRPr kumimoji="0" lang="en-US" altLang="zh-CN"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2264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A9B552-12C6-4EF1-A642-7B9C05854618}"/>
              </a:ext>
            </a:extLst>
          </p:cNvPr>
          <p:cNvSpPr>
            <a:spLocks noGrp="1"/>
          </p:cNvSpPr>
          <p:nvPr>
            <p:ph type="title"/>
          </p:nvPr>
        </p:nvSpPr>
        <p:spPr/>
        <p:txBody>
          <a:bodyPr/>
          <a:lstStyle/>
          <a:p>
            <a:r>
              <a:rPr lang="zh-CN" altLang="zh-CN" dirty="0"/>
              <a:t>数据获取</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a:extLst>
              <a:ext uri="{FF2B5EF4-FFF2-40B4-BE49-F238E27FC236}">
                <a16:creationId xmlns:a16="http://schemas.microsoft.com/office/drawing/2014/main" id="{6CE22200-B27E-4276-81D0-63161D4EDCD4}"/>
              </a:ext>
            </a:extLst>
          </p:cNvPr>
          <p:cNvSpPr/>
          <p:nvPr/>
        </p:nvSpPr>
        <p:spPr>
          <a:xfrm>
            <a:off x="656568" y="1260766"/>
            <a:ext cx="8131171" cy="1195199"/>
          </a:xfrm>
          <a:prstGeom prst="rect">
            <a:avLst/>
          </a:prstGeom>
        </p:spPr>
        <p:txBody>
          <a:bodyPr wrap="square">
            <a:spAutoFit/>
          </a:bodyPr>
          <a:lstStyle/>
          <a:p>
            <a:pPr indent="266700" algn="just">
              <a:lnSpc>
                <a:spcPts val="2000"/>
              </a:lnSpc>
              <a:spcBef>
                <a:spcPts val="600"/>
              </a:spcBef>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一是通过网易云</a:t>
            </a:r>
            <a:r>
              <a:rPr lang="en-US" altLang="zh-CN" kern="100" dirty="0">
                <a:latin typeface="Calibri" panose="020F0502020204030204" pitchFamily="34" charset="0"/>
                <a:ea typeface="宋体" panose="02010600030101010101" pitchFamily="2" charset="-122"/>
                <a:cs typeface="Times New Roman" panose="02020603050405020304" pitchFamily="18" charset="0"/>
              </a:rPr>
              <a:t>API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直接按需进行数据的调取，例如用户、歌曲、歌词、评论、歌单等；</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ts val="2000"/>
              </a:lnSpc>
              <a:spcBef>
                <a:spcPts val="600"/>
              </a:spcBef>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二是运用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进行网页爬虫，实现歌曲相关信息与歌曲</a:t>
            </a:r>
            <a:r>
              <a:rPr lang="en-US" altLang="zh-CN" kern="100" dirty="0">
                <a:latin typeface="Calibri" panose="020F0502020204030204" pitchFamily="34" charset="0"/>
                <a:ea typeface="宋体" panose="02010600030101010101" pitchFamily="2" charset="-122"/>
                <a:cs typeface="Times New Roman" panose="02020603050405020304" pitchFamily="18" charset="0"/>
              </a:rPr>
              <a:t>ID</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的一一对应关系，并通过动态</a:t>
            </a:r>
            <a:r>
              <a:rPr lang="en-US" altLang="zh-CN" kern="100" dirty="0">
                <a:latin typeface="Calibri" panose="020F0502020204030204" pitchFamily="34" charset="0"/>
                <a:ea typeface="宋体" panose="02010600030101010101" pitchFamily="2" charset="-122"/>
                <a:cs typeface="Times New Roman" panose="02020603050405020304" pitchFamily="18" charset="0"/>
              </a:rPr>
              <a:t>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加密爬取得到用户</a:t>
            </a:r>
            <a:r>
              <a:rPr lang="en-US" altLang="zh-CN" kern="100" dirty="0">
                <a:latin typeface="Calibri" panose="020F0502020204030204" pitchFamily="34" charset="0"/>
                <a:ea typeface="宋体" panose="02010600030101010101" pitchFamily="2" charset="-122"/>
                <a:cs typeface="Times New Roman" panose="02020603050405020304" pitchFamily="18" charset="0"/>
              </a:rPr>
              <a:t>id</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和昵称的对应关系。</a:t>
            </a:r>
          </a:p>
        </p:txBody>
      </p:sp>
      <p:sp>
        <p:nvSpPr>
          <p:cNvPr id="17" name="矩形 16">
            <a:extLst>
              <a:ext uri="{FF2B5EF4-FFF2-40B4-BE49-F238E27FC236}">
                <a16:creationId xmlns:a16="http://schemas.microsoft.com/office/drawing/2014/main" id="{ACD2FC31-6D71-46A0-B473-52F610CAAD95}"/>
              </a:ext>
            </a:extLst>
          </p:cNvPr>
          <p:cNvSpPr/>
          <p:nvPr/>
        </p:nvSpPr>
        <p:spPr>
          <a:xfrm>
            <a:off x="834698" y="3073467"/>
            <a:ext cx="3196976" cy="2657138"/>
          </a:xfrm>
          <a:prstGeom prst="rect">
            <a:avLst/>
          </a:prstGeom>
        </p:spPr>
        <p:txBody>
          <a:bodyPr wrap="square">
            <a:spAutoFit/>
          </a:bodyPr>
          <a:lstStyle/>
          <a:p>
            <a:pPr>
              <a:lnSpc>
                <a:spcPts val="2000"/>
              </a:lnSpc>
              <a:spcBef>
                <a:spcPts val="600"/>
              </a:spcBef>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本文选择了网易云音乐</a:t>
            </a:r>
            <a:r>
              <a:rPr lang="en-US" altLang="zh-CN" kern="100" dirty="0">
                <a:latin typeface="Calibri" panose="020F0502020204030204" pitchFamily="34" charset="0"/>
                <a:ea typeface="宋体" panose="02010600030101010101" pitchFamily="2" charset="-122"/>
                <a:cs typeface="Times New Roman" panose="02020603050405020304" pitchFamily="18" charset="0"/>
              </a:rPr>
              <a:t>API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NeteaseCloudMusicApi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）来作为本文的主要数据来源，此</a:t>
            </a:r>
            <a:r>
              <a:rPr lang="en-US" altLang="zh-CN" kern="100" dirty="0">
                <a:latin typeface="Calibri" panose="020F0502020204030204" pitchFamily="34" charset="0"/>
                <a:ea typeface="宋体" panose="02010600030101010101" pitchFamily="2" charset="-122"/>
                <a:cs typeface="Times New Roman" panose="02020603050405020304" pitchFamily="18" charset="0"/>
              </a:rPr>
              <a:t>API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是网易云的官方</a:t>
            </a:r>
            <a:r>
              <a:rPr lang="en-US" altLang="zh-CN" kern="100" dirty="0">
                <a:latin typeface="Calibri" panose="020F0502020204030204" pitchFamily="34" charset="0"/>
                <a:ea typeface="宋体" panose="02010600030101010101" pitchFamily="2" charset="-122"/>
                <a:cs typeface="Times New Roman" panose="02020603050405020304" pitchFamily="18" charset="0"/>
              </a:rPr>
              <a:t>API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，支持</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Vercel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部署，</a:t>
            </a:r>
            <a:r>
              <a:rPr lang="en-US" altLang="zh-CN" kern="100" dirty="0">
                <a:latin typeface="Calibri" panose="020F0502020204030204" pitchFamily="34" charset="0"/>
                <a:ea typeface="宋体" panose="02010600030101010101" pitchFamily="2" charset="-122"/>
                <a:cs typeface="Times New Roman" panose="02020603050405020304" pitchFamily="18" charset="0"/>
              </a:rPr>
              <a:t>TypeScript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，以及</a:t>
            </a:r>
            <a:r>
              <a:rPr lang="en-US" altLang="zh-CN" kern="100" dirty="0">
                <a:latin typeface="Calibri" panose="020F0502020204030204" pitchFamily="34" charset="0"/>
                <a:ea typeface="宋体" panose="02010600030101010101" pitchFamily="2" charset="-122"/>
                <a:cs typeface="Times New Roman" panose="02020603050405020304" pitchFamily="18" charset="0"/>
              </a:rPr>
              <a:t>Node.js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部署。可以通过数据接口提供给用户登录、评论歌曲、查看评论、获得每日推荐、分析歌曲详细信息和用户电台等多种数据。</a:t>
            </a:r>
            <a:r>
              <a:rPr lang="zh-CN" altLang="zh-CN" dirty="0"/>
              <a:t> </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8E368DF7-14EC-4D28-83B2-FF1E946998DB}"/>
              </a:ext>
            </a:extLst>
          </p:cNvPr>
          <p:cNvPicPr>
            <a:picLocks noChangeAspect="1"/>
          </p:cNvPicPr>
          <p:nvPr/>
        </p:nvPicPr>
        <p:blipFill>
          <a:blip r:embed="rId2"/>
          <a:stretch>
            <a:fillRect/>
          </a:stretch>
        </p:blipFill>
        <p:spPr>
          <a:xfrm>
            <a:off x="4642782" y="2644940"/>
            <a:ext cx="5435879" cy="3759393"/>
          </a:xfrm>
          <a:prstGeom prst="rect">
            <a:avLst/>
          </a:prstGeom>
        </p:spPr>
      </p:pic>
    </p:spTree>
    <p:extLst>
      <p:ext uri="{BB962C8B-B14F-4D97-AF65-F5344CB8AC3E}">
        <p14:creationId xmlns:p14="http://schemas.microsoft.com/office/powerpoint/2010/main" val="55761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FA58B-1FD6-48CC-8831-61F64C4697B8}"/>
              </a:ext>
            </a:extLst>
          </p:cNvPr>
          <p:cNvSpPr>
            <a:spLocks noGrp="1"/>
          </p:cNvSpPr>
          <p:nvPr>
            <p:ph type="title"/>
          </p:nvPr>
        </p:nvSpPr>
        <p:spPr/>
        <p:txBody>
          <a:bodyPr/>
          <a:lstStyle/>
          <a:p>
            <a:r>
              <a:rPr lang="zh-CN" altLang="en-US"/>
              <a:t>难点</a:t>
            </a:r>
            <a:endParaRPr lang="zh-CN" altLang="en-US" dirty="0"/>
          </a:p>
        </p:txBody>
      </p:sp>
      <p:sp>
        <p:nvSpPr>
          <p:cNvPr id="3" name="矩形 2">
            <a:extLst>
              <a:ext uri="{FF2B5EF4-FFF2-40B4-BE49-F238E27FC236}">
                <a16:creationId xmlns:a16="http://schemas.microsoft.com/office/drawing/2014/main" id="{A24573EB-81EA-43E5-B263-6EF7ECB06BD7}"/>
              </a:ext>
            </a:extLst>
          </p:cNvPr>
          <p:cNvSpPr/>
          <p:nvPr/>
        </p:nvSpPr>
        <p:spPr>
          <a:xfrm>
            <a:off x="656569" y="2572907"/>
            <a:ext cx="6096000" cy="3118803"/>
          </a:xfrm>
          <a:prstGeom prst="rect">
            <a:avLst/>
          </a:prstGeom>
        </p:spPr>
        <p:txBody>
          <a:bodyPr>
            <a:spAutoFit/>
          </a:bodyPr>
          <a:lstStyle/>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在</a:t>
            </a:r>
            <a:r>
              <a:rPr lang="en-US" altLang="zh-CN" kern="100" dirty="0">
                <a:latin typeface="Calibri" panose="020F0502020204030204" pitchFamily="34" charset="0"/>
                <a:ea typeface="宋体" panose="02010600030101010101" pitchFamily="2" charset="-122"/>
                <a:cs typeface="Times New Roman" panose="02020603050405020304" pitchFamily="18" charset="0"/>
              </a:rPr>
              <a:t>chrome</a:t>
            </a:r>
            <a:r>
              <a:rPr lang="zh-CN" altLang="zh-CN" kern="100" dirty="0">
                <a:latin typeface="Calibri" panose="020F0502020204030204" pitchFamily="34" charset="0"/>
                <a:ea typeface="宋体" panose="02010600030101010101" pitchFamily="2" charset="-122"/>
                <a:cs typeface="Times New Roman" panose="02020603050405020304" pitchFamily="18" charset="0"/>
              </a:rPr>
              <a:t>浏览器打开开发者工具后，通过分析找到相应的资源文件；</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分析资源文件的请求头信息，找到相应的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request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url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分析资源文件的发起方，找到对应的</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通过分析</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文件得到参数加密方式；</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使用抓包工具替换</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文件，得到加密前的初始参数；</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通过</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request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url</a:t>
            </a:r>
            <a:r>
              <a:rPr lang="zh-CN" altLang="zh-CN" kern="100" dirty="0">
                <a:latin typeface="Calibri" panose="020F0502020204030204" pitchFamily="34" charset="0"/>
                <a:ea typeface="宋体" panose="02010600030101010101" pitchFamily="2" charset="-122"/>
                <a:cs typeface="Times New Roman" panose="02020603050405020304" pitchFamily="18" charset="0"/>
              </a:rPr>
              <a:t>，并携带经过修改初始参数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修改用户昵称</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，并使用相应加密方式后得到的数据，就能够获取包含用户信息的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json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格式的数据；</a:t>
            </a: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从获取到的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json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数据中提取相应用户的信息即可。</a:t>
            </a:r>
          </a:p>
        </p:txBody>
      </p:sp>
      <p:sp>
        <p:nvSpPr>
          <p:cNvPr id="4" name="矩形 3">
            <a:extLst>
              <a:ext uri="{FF2B5EF4-FFF2-40B4-BE49-F238E27FC236}">
                <a16:creationId xmlns:a16="http://schemas.microsoft.com/office/drawing/2014/main" id="{85E0DD39-5A8D-42BF-80F1-11E0989B338F}"/>
              </a:ext>
            </a:extLst>
          </p:cNvPr>
          <p:cNvSpPr/>
          <p:nvPr/>
        </p:nvSpPr>
        <p:spPr>
          <a:xfrm>
            <a:off x="656569" y="1166290"/>
            <a:ext cx="6096000" cy="1200329"/>
          </a:xfrm>
          <a:prstGeom prst="rect">
            <a:avLst/>
          </a:prstGeom>
        </p:spPr>
        <p:txBody>
          <a:bodyPr>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在网页中显示用户信息的部分是</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a:t>
            </a:r>
            <a:r>
              <a:rPr lang="zh-CN" altLang="zh-CN" kern="100" dirty="0">
                <a:latin typeface="Calibri" panose="020F0502020204030204" pitchFamily="34" charset="0"/>
                <a:ea typeface="宋体" panose="02010600030101010101" pitchFamily="2" charset="-122"/>
                <a:cs typeface="Times New Roman" panose="02020603050405020304" pitchFamily="18" charset="0"/>
              </a:rPr>
              <a:t>动态加载的，因此本文无法直接通过</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Requests</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BeautifulSoup</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进行数据的爬取，并且后续发现还需要进行参数加密处理。该部分爬虫具体实现过程如下：</a:t>
            </a:r>
            <a:endParaRPr lang="zh-CN" altLang="en-US" dirty="0"/>
          </a:p>
        </p:txBody>
      </p:sp>
    </p:spTree>
    <p:extLst>
      <p:ext uri="{BB962C8B-B14F-4D97-AF65-F5344CB8AC3E}">
        <p14:creationId xmlns:p14="http://schemas.microsoft.com/office/powerpoint/2010/main" val="423365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D3BCB-58BD-400D-B642-8805C42B04B3}"/>
              </a:ext>
            </a:extLst>
          </p:cNvPr>
          <p:cNvSpPr>
            <a:spLocks noGrp="1"/>
          </p:cNvSpPr>
          <p:nvPr>
            <p:ph type="title"/>
          </p:nvPr>
        </p:nvSpPr>
        <p:spPr/>
        <p:txBody>
          <a:bodyPr/>
          <a:lstStyle/>
          <a:p>
            <a:r>
              <a:rPr lang="zh-CN" altLang="en-US" dirty="0"/>
              <a:t>数据获取结果</a:t>
            </a:r>
          </a:p>
        </p:txBody>
      </p:sp>
      <p:graphicFrame>
        <p:nvGraphicFramePr>
          <p:cNvPr id="3" name="表格 2">
            <a:extLst>
              <a:ext uri="{FF2B5EF4-FFF2-40B4-BE49-F238E27FC236}">
                <a16:creationId xmlns:a16="http://schemas.microsoft.com/office/drawing/2014/main" id="{3F6ED5E9-98B9-44FF-A08D-55A1B0BE812A}"/>
              </a:ext>
            </a:extLst>
          </p:cNvPr>
          <p:cNvGraphicFramePr>
            <a:graphicFrameLocks noGrp="1"/>
          </p:cNvGraphicFramePr>
          <p:nvPr>
            <p:extLst>
              <p:ext uri="{D42A27DB-BD31-4B8C-83A1-F6EECF244321}">
                <p14:modId xmlns:p14="http://schemas.microsoft.com/office/powerpoint/2010/main" val="3045870755"/>
              </p:ext>
            </p:extLst>
          </p:nvPr>
        </p:nvGraphicFramePr>
        <p:xfrm>
          <a:off x="656568" y="1174591"/>
          <a:ext cx="6801136" cy="4620569"/>
        </p:xfrm>
        <a:graphic>
          <a:graphicData uri="http://schemas.openxmlformats.org/drawingml/2006/table">
            <a:tbl>
              <a:tblPr firstRow="1" firstCol="1" bandRow="1">
                <a:tableStyleId>{5C22544A-7EE6-4342-B048-85BDC9FD1C3A}</a:tableStyleId>
              </a:tblPr>
              <a:tblGrid>
                <a:gridCol w="2266772">
                  <a:extLst>
                    <a:ext uri="{9D8B030D-6E8A-4147-A177-3AD203B41FA5}">
                      <a16:colId xmlns:a16="http://schemas.microsoft.com/office/drawing/2014/main" val="2453278136"/>
                    </a:ext>
                  </a:extLst>
                </a:gridCol>
                <a:gridCol w="2266772">
                  <a:extLst>
                    <a:ext uri="{9D8B030D-6E8A-4147-A177-3AD203B41FA5}">
                      <a16:colId xmlns:a16="http://schemas.microsoft.com/office/drawing/2014/main" val="911240665"/>
                    </a:ext>
                  </a:extLst>
                </a:gridCol>
                <a:gridCol w="2267592">
                  <a:extLst>
                    <a:ext uri="{9D8B030D-6E8A-4147-A177-3AD203B41FA5}">
                      <a16:colId xmlns:a16="http://schemas.microsoft.com/office/drawing/2014/main" val="3074815116"/>
                    </a:ext>
                  </a:extLst>
                </a:gridCol>
              </a:tblGrid>
              <a:tr h="516026">
                <a:tc>
                  <a:txBody>
                    <a:bodyPr/>
                    <a:lstStyle/>
                    <a:p>
                      <a:pPr algn="just">
                        <a:lnSpc>
                          <a:spcPts val="2000"/>
                        </a:lnSpc>
                        <a:spcBef>
                          <a:spcPts val="600"/>
                        </a:spcBef>
                        <a:spcAft>
                          <a:spcPts val="0"/>
                        </a:spcAft>
                      </a:pPr>
                      <a:r>
                        <a:rPr lang="zh-CN" sz="1200" kern="100">
                          <a:effectLst/>
                        </a:rPr>
                        <a:t>获得的信息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200" kern="100">
                          <a:effectLst/>
                        </a:rPr>
                        <a:t>包含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200" kern="100">
                          <a:effectLst/>
                        </a:rPr>
                        <a:t>数量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2579354"/>
                  </a:ext>
                </a:extLst>
              </a:tr>
              <a:tr h="504907">
                <a:tc>
                  <a:txBody>
                    <a:bodyPr/>
                    <a:lstStyle/>
                    <a:p>
                      <a:pPr algn="just">
                        <a:lnSpc>
                          <a:spcPts val="2000"/>
                        </a:lnSpc>
                        <a:spcBef>
                          <a:spcPts val="600"/>
                        </a:spcBef>
                        <a:spcAft>
                          <a:spcPts val="0"/>
                        </a:spcAft>
                      </a:pPr>
                      <a:r>
                        <a:rPr lang="zh-CN" sz="1050" kern="100">
                          <a:solidFill>
                            <a:schemeClr val="bg1"/>
                          </a:solidFill>
                          <a:effectLst/>
                        </a:rPr>
                        <a:t>用户个人信息</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用户</a:t>
                      </a:r>
                      <a:r>
                        <a:rPr lang="en-US" sz="1050" kern="100">
                          <a:solidFill>
                            <a:schemeClr val="bg1"/>
                          </a:solidFill>
                          <a:effectLst/>
                        </a:rPr>
                        <a:t>ID</a:t>
                      </a:r>
                      <a:r>
                        <a:rPr lang="zh-CN" sz="1050" kern="100">
                          <a:solidFill>
                            <a:schemeClr val="bg1"/>
                          </a:solidFill>
                          <a:effectLst/>
                        </a:rPr>
                        <a:t>，用户昵称</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3000+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5007682"/>
                  </a:ext>
                </a:extLst>
              </a:tr>
              <a:tr h="504907">
                <a:tc>
                  <a:txBody>
                    <a:bodyPr/>
                    <a:lstStyle/>
                    <a:p>
                      <a:pPr algn="just">
                        <a:lnSpc>
                          <a:spcPts val="2000"/>
                        </a:lnSpc>
                        <a:spcBef>
                          <a:spcPts val="600"/>
                        </a:spcBef>
                        <a:spcAft>
                          <a:spcPts val="0"/>
                        </a:spcAft>
                      </a:pPr>
                      <a:r>
                        <a:rPr lang="zh-CN" sz="1050" kern="100">
                          <a:solidFill>
                            <a:schemeClr val="bg1"/>
                          </a:solidFill>
                          <a:effectLst/>
                        </a:rPr>
                        <a:t>用户歌单信息</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歌单名，歌单所包含的歌曲</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15000+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887600"/>
                  </a:ext>
                </a:extLst>
              </a:tr>
              <a:tr h="1075101">
                <a:tc>
                  <a:txBody>
                    <a:bodyPr/>
                    <a:lstStyle/>
                    <a:p>
                      <a:pPr algn="just">
                        <a:lnSpc>
                          <a:spcPts val="2000"/>
                        </a:lnSpc>
                        <a:spcBef>
                          <a:spcPts val="600"/>
                        </a:spcBef>
                        <a:spcAft>
                          <a:spcPts val="0"/>
                        </a:spcAft>
                      </a:pPr>
                      <a:r>
                        <a:rPr lang="zh-CN" sz="1050" kern="100">
                          <a:solidFill>
                            <a:schemeClr val="bg1"/>
                          </a:solidFill>
                          <a:effectLst/>
                        </a:rPr>
                        <a:t>歌曲评论信息</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歌曲</a:t>
                      </a:r>
                      <a:r>
                        <a:rPr lang="en-US" sz="1050" kern="100">
                          <a:solidFill>
                            <a:schemeClr val="bg1"/>
                          </a:solidFill>
                          <a:effectLst/>
                        </a:rPr>
                        <a:t>ID</a:t>
                      </a:r>
                      <a:r>
                        <a:rPr lang="zh-CN" sz="1050" kern="100">
                          <a:solidFill>
                            <a:schemeClr val="bg1"/>
                          </a:solidFill>
                          <a:effectLst/>
                        </a:rPr>
                        <a:t>，评论文本，评论用户</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150000+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9293303"/>
                  </a:ext>
                </a:extLst>
              </a:tr>
              <a:tr h="504907">
                <a:tc>
                  <a:txBody>
                    <a:bodyPr/>
                    <a:lstStyle/>
                    <a:p>
                      <a:pPr algn="just">
                        <a:lnSpc>
                          <a:spcPts val="2000"/>
                        </a:lnSpc>
                        <a:spcBef>
                          <a:spcPts val="600"/>
                        </a:spcBef>
                        <a:spcAft>
                          <a:spcPts val="0"/>
                        </a:spcAft>
                      </a:pPr>
                      <a:r>
                        <a:rPr lang="zh-CN" sz="1050" kern="100">
                          <a:solidFill>
                            <a:schemeClr val="bg1"/>
                          </a:solidFill>
                          <a:effectLst/>
                        </a:rPr>
                        <a:t>歌曲文件</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dirty="0">
                          <a:solidFill>
                            <a:schemeClr val="bg1"/>
                          </a:solidFill>
                          <a:effectLst/>
                        </a:rPr>
                        <a:t>歌曲本身</a:t>
                      </a:r>
                      <a:r>
                        <a:rPr lang="en-US" sz="1050" kern="100" dirty="0">
                          <a:solidFill>
                            <a:schemeClr val="bg1"/>
                          </a:solidFill>
                          <a:effectLst/>
                        </a:rPr>
                        <a:t>mp3wenjian </a:t>
                      </a:r>
                      <a:endParaRPr lang="zh-CN" sz="12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2000+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13277738"/>
                  </a:ext>
                </a:extLst>
              </a:tr>
              <a:tr h="504907">
                <a:tc>
                  <a:txBody>
                    <a:bodyPr/>
                    <a:lstStyle/>
                    <a:p>
                      <a:pPr algn="just">
                        <a:lnSpc>
                          <a:spcPts val="2000"/>
                        </a:lnSpc>
                        <a:spcBef>
                          <a:spcPts val="600"/>
                        </a:spcBef>
                        <a:spcAft>
                          <a:spcPts val="0"/>
                        </a:spcAft>
                      </a:pPr>
                      <a:r>
                        <a:rPr lang="zh-CN" sz="1050" kern="100">
                          <a:solidFill>
                            <a:schemeClr val="bg1"/>
                          </a:solidFill>
                          <a:effectLst/>
                        </a:rPr>
                        <a:t>歌曲详细信息</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演奏歌手</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2000+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1492907"/>
                  </a:ext>
                </a:extLst>
              </a:tr>
              <a:tr h="504907">
                <a:tc>
                  <a:txBody>
                    <a:bodyPr/>
                    <a:lstStyle/>
                    <a:p>
                      <a:pPr algn="just">
                        <a:lnSpc>
                          <a:spcPts val="2000"/>
                        </a:lnSpc>
                        <a:spcBef>
                          <a:spcPts val="600"/>
                        </a:spcBef>
                        <a:spcAft>
                          <a:spcPts val="0"/>
                        </a:spcAft>
                      </a:pPr>
                      <a:r>
                        <a:rPr lang="zh-CN" sz="1050" kern="100">
                          <a:solidFill>
                            <a:schemeClr val="bg1"/>
                          </a:solidFill>
                          <a:effectLst/>
                        </a:rPr>
                        <a:t>歌手</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歌手所演奏的歌曲</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a:solidFill>
                            <a:schemeClr val="bg1"/>
                          </a:solidFill>
                          <a:effectLst/>
                        </a:rPr>
                        <a:t>3000+</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795013"/>
                  </a:ext>
                </a:extLst>
              </a:tr>
              <a:tr h="504907">
                <a:tc>
                  <a:txBody>
                    <a:bodyPr/>
                    <a:lstStyle/>
                    <a:p>
                      <a:pPr algn="just">
                        <a:lnSpc>
                          <a:spcPts val="2000"/>
                        </a:lnSpc>
                        <a:spcBef>
                          <a:spcPts val="600"/>
                        </a:spcBef>
                        <a:spcAft>
                          <a:spcPts val="0"/>
                        </a:spcAft>
                      </a:pPr>
                      <a:r>
                        <a:rPr lang="zh-CN" sz="1050" kern="100">
                          <a:solidFill>
                            <a:schemeClr val="bg1"/>
                          </a:solidFill>
                          <a:effectLst/>
                        </a:rPr>
                        <a:t>好友信息</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zh-CN" sz="1050" kern="100">
                          <a:solidFill>
                            <a:schemeClr val="bg1"/>
                          </a:solidFill>
                          <a:effectLst/>
                        </a:rPr>
                        <a:t>获得一个指定用户的好友</a:t>
                      </a:r>
                      <a:endParaRPr lang="zh-CN" sz="12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Bef>
                          <a:spcPts val="600"/>
                        </a:spcBef>
                        <a:spcAft>
                          <a:spcPts val="0"/>
                        </a:spcAft>
                      </a:pPr>
                      <a:r>
                        <a:rPr lang="en-US" sz="1050" kern="100" dirty="0">
                          <a:solidFill>
                            <a:schemeClr val="bg1"/>
                          </a:solidFill>
                          <a:effectLst/>
                        </a:rPr>
                        <a:t>8000+</a:t>
                      </a:r>
                      <a:endParaRPr lang="zh-CN" sz="12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5201968"/>
                  </a:ext>
                </a:extLst>
              </a:tr>
            </a:tbl>
          </a:graphicData>
        </a:graphic>
      </p:graphicFrame>
    </p:spTree>
    <p:extLst>
      <p:ext uri="{BB962C8B-B14F-4D97-AF65-F5344CB8AC3E}">
        <p14:creationId xmlns:p14="http://schemas.microsoft.com/office/powerpoint/2010/main" val="120856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866BB261-18B5-462D-9584-49C2871298E6}"/>
              </a:ext>
            </a:extLst>
          </p:cNvPr>
          <p:cNvSpPr txBox="1">
            <a:spLocks noChangeArrowheads="1"/>
          </p:cNvSpPr>
          <p:nvPr/>
        </p:nvSpPr>
        <p:spPr bwMode="auto">
          <a:xfrm>
            <a:off x="1817842" y="1898036"/>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03</a:t>
            </a:r>
            <a:endParaRPr kumimoji="0" lang="zh-CN" altLang="en-US" sz="19895"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3" name="直接连接符 2">
            <a:extLst>
              <a:ext uri="{FF2B5EF4-FFF2-40B4-BE49-F238E27FC236}">
                <a16:creationId xmlns:a16="http://schemas.microsoft.com/office/drawing/2014/main" id="{76D80424-85F3-4982-BC73-05BF4C2DC823}"/>
              </a:ext>
            </a:extLst>
          </p:cNvPr>
          <p:cNvCxnSpPr/>
          <p:nvPr/>
        </p:nvCxnSpPr>
        <p:spPr>
          <a:xfrm>
            <a:off x="5778852" y="3472823"/>
            <a:ext cx="4608005" cy="0"/>
          </a:xfrm>
          <a:prstGeom prst="line">
            <a:avLst/>
          </a:prstGeom>
          <a:noFill/>
          <a:ln w="12700" cap="flat" cmpd="sng" algn="ctr">
            <a:solidFill>
              <a:schemeClr val="lt2"/>
            </a:solidFill>
            <a:prstDash val="solid"/>
            <a:miter lim="800000"/>
            <a:headEnd type="oval"/>
            <a:tailEnd type="oval"/>
          </a:ln>
          <a:effectLst/>
        </p:spPr>
      </p:cxnSp>
      <p:sp>
        <p:nvSpPr>
          <p:cNvPr id="4" name="文本框 11">
            <a:extLst>
              <a:ext uri="{FF2B5EF4-FFF2-40B4-BE49-F238E27FC236}">
                <a16:creationId xmlns:a16="http://schemas.microsoft.com/office/drawing/2014/main" id="{CD84CFCE-64CB-4DDB-A91B-F602CA8B7D95}"/>
              </a:ext>
            </a:extLst>
          </p:cNvPr>
          <p:cNvSpPr txBox="1">
            <a:spLocks noChangeArrowheads="1"/>
          </p:cNvSpPr>
          <p:nvPr/>
        </p:nvSpPr>
        <p:spPr bwMode="auto">
          <a:xfrm>
            <a:off x="2276776" y="3195826"/>
            <a:ext cx="3286960" cy="553998"/>
          </a:xfrm>
          <a:prstGeom prst="rect">
            <a:avLst/>
          </a:prstGeom>
          <a:solidFill>
            <a:schemeClr val="accent2">
              <a:lumMod val="50000"/>
            </a:schemeClr>
          </a:solidFill>
          <a:ln>
            <a:noFill/>
          </a:ln>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章节 </a:t>
            </a:r>
            <a:r>
              <a:rPr kumimoji="0" lang="en-US" altLang="zh-CN"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PART</a:t>
            </a:r>
            <a:endParaRPr kumimoji="0" lang="zh-CN" altLang="en-US" sz="36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C4DDC4FC-AB9A-43EC-94CA-32DAEBCCBE6B}"/>
              </a:ext>
            </a:extLst>
          </p:cNvPr>
          <p:cNvSpPr/>
          <p:nvPr/>
        </p:nvSpPr>
        <p:spPr>
          <a:xfrm>
            <a:off x="5766152" y="2650038"/>
            <a:ext cx="4608005" cy="738664"/>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推荐算法</a:t>
            </a:r>
            <a:endParaRPr kumimoji="0" lang="en-US" altLang="zh-CN" sz="4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3214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A5B77-B7A2-4DE2-8709-7370C3040477}"/>
              </a:ext>
            </a:extLst>
          </p:cNvPr>
          <p:cNvSpPr>
            <a:spLocks noGrp="1"/>
          </p:cNvSpPr>
          <p:nvPr>
            <p:ph type="title"/>
          </p:nvPr>
        </p:nvSpPr>
        <p:spPr/>
        <p:txBody>
          <a:bodyPr/>
          <a:lstStyle/>
          <a:p>
            <a:r>
              <a:rPr lang="zh-CN" altLang="zh-CN" dirty="0"/>
              <a:t>复杂网络推荐算法</a:t>
            </a:r>
            <a:endParaRPr lang="zh-CN" altLang="en-US" dirty="0"/>
          </a:p>
        </p:txBody>
      </p:sp>
      <p:sp>
        <p:nvSpPr>
          <p:cNvPr id="3" name="矩形 2">
            <a:extLst>
              <a:ext uri="{FF2B5EF4-FFF2-40B4-BE49-F238E27FC236}">
                <a16:creationId xmlns:a16="http://schemas.microsoft.com/office/drawing/2014/main" id="{6B4F0B7D-85C8-4793-A0A4-A06D3CD49F28}"/>
              </a:ext>
            </a:extLst>
          </p:cNvPr>
          <p:cNvSpPr/>
          <p:nvPr/>
        </p:nvSpPr>
        <p:spPr>
          <a:xfrm>
            <a:off x="512618" y="1234873"/>
            <a:ext cx="6096000" cy="1015663"/>
          </a:xfrm>
          <a:prstGeom prst="rect">
            <a:avLst/>
          </a:prstGeom>
        </p:spPr>
        <p:txBody>
          <a:bodyPr>
            <a:spAutoFit/>
          </a:bodyPr>
          <a:lstStyle/>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用户节点，类型标注为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”users”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曲节点，类型标注为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“music“</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ts val="2000"/>
              </a:lnSpc>
              <a:spcBef>
                <a:spcPts val="600"/>
              </a:spcBef>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歌手节点，类型标注为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”artists”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p:txBody>
      </p:sp>
      <p:pic>
        <p:nvPicPr>
          <p:cNvPr id="4" name="图片 3">
            <a:extLst>
              <a:ext uri="{FF2B5EF4-FFF2-40B4-BE49-F238E27FC236}">
                <a16:creationId xmlns:a16="http://schemas.microsoft.com/office/drawing/2014/main" id="{1F47282A-F114-4981-A845-F5FE12401BE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5984" y="2518504"/>
            <a:ext cx="4797290" cy="3828857"/>
          </a:xfrm>
          <a:prstGeom prst="rect">
            <a:avLst/>
          </a:prstGeom>
        </p:spPr>
      </p:pic>
      <p:sp>
        <p:nvSpPr>
          <p:cNvPr id="5" name="矩形 4">
            <a:extLst>
              <a:ext uri="{FF2B5EF4-FFF2-40B4-BE49-F238E27FC236}">
                <a16:creationId xmlns:a16="http://schemas.microsoft.com/office/drawing/2014/main" id="{235CC347-E814-49A3-9C30-4820AACE25A5}"/>
              </a:ext>
            </a:extLst>
          </p:cNvPr>
          <p:cNvSpPr/>
          <p:nvPr/>
        </p:nvSpPr>
        <p:spPr>
          <a:xfrm>
            <a:off x="6656121" y="1041176"/>
            <a:ext cx="4797290" cy="1477328"/>
          </a:xfrm>
          <a:prstGeom prst="rect">
            <a:avLst/>
          </a:prstGeom>
        </p:spPr>
        <p:txBody>
          <a:bodyPr wrap="squar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应用聚类算法时，因为矩阵维度问题会造成算法运算时间过长，而本文中，因为要使用到大量的邻接矩阵数据，数据维度较高，分类效果较差，因此本文选用自编码器对数据做一个特征降维处理。</a:t>
            </a:r>
            <a:endParaRPr lang="zh-CN" altLang="en-US" dirty="0"/>
          </a:p>
        </p:txBody>
      </p:sp>
    </p:spTree>
    <p:extLst>
      <p:ext uri="{BB962C8B-B14F-4D97-AF65-F5344CB8AC3E}">
        <p14:creationId xmlns:p14="http://schemas.microsoft.com/office/powerpoint/2010/main" val="42664070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87088458-8c0a-47c0-8d47-adb94f565bcd&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述职报告通用">
      <a:dk1>
        <a:srgbClr val="FFFFFF"/>
      </a:dk1>
      <a:lt1>
        <a:srgbClr val="000000"/>
      </a:lt1>
      <a:dk2>
        <a:srgbClr val="44546A"/>
      </a:dk2>
      <a:lt2>
        <a:srgbClr val="E7E6E6"/>
      </a:lt2>
      <a:accent1>
        <a:srgbClr val="5573EB"/>
      </a:accent1>
      <a:accent2>
        <a:srgbClr val="2355A5"/>
      </a:accent2>
      <a:accent3>
        <a:srgbClr val="5573EB"/>
      </a:accent3>
      <a:accent4>
        <a:srgbClr val="2355A5"/>
      </a:accent4>
      <a:accent5>
        <a:srgbClr val="5573EB"/>
      </a:accent5>
      <a:accent6>
        <a:srgbClr val="2355A5"/>
      </a:accent6>
      <a:hlink>
        <a:srgbClr val="000000"/>
      </a:hlink>
      <a:folHlink>
        <a:srgbClr val="00000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述职报告通用PPT模板.pptx" id="{36CED4B8-A105-443D-9C01-28A9F621FC55}" vid="{C97151E2-9003-4350-8A63-8D1E7415F250}"/>
    </a:ext>
  </a:extLst>
</a:theme>
</file>

<file path=docProps/app.xml><?xml version="1.0" encoding="utf-8"?>
<Properties xmlns="http://schemas.openxmlformats.org/officeDocument/2006/extended-properties" xmlns:vt="http://schemas.openxmlformats.org/officeDocument/2006/docPropsVTypes">
  <Template>述职报告通用PPT模板</Template>
  <TotalTime>34</TotalTime>
  <Words>1325</Words>
  <Application>Microsoft Office PowerPoint</Application>
  <PresentationFormat>宽屏</PresentationFormat>
  <Paragraphs>90</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方正黑体简体</vt:lpstr>
      <vt:lpstr>方正清刻本悦宋简体</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数据获取</vt:lpstr>
      <vt:lpstr>难点</vt:lpstr>
      <vt:lpstr>数据获取结果</vt:lpstr>
      <vt:lpstr>PowerPoint 演示文稿</vt:lpstr>
      <vt:lpstr>复杂网络推荐算法</vt:lpstr>
      <vt:lpstr>复杂网络推荐算法</vt:lpstr>
      <vt:lpstr>基于卷积神经网络的音频推荐算法</vt:lpstr>
      <vt:lpstr>融合多态信息的卷积神经网络推荐算法</vt:lpstr>
      <vt:lpstr>基于支持向量机的歌曲推荐</vt:lpstr>
      <vt:lpstr>关于数据不平衡的补全方法——DCGAN</vt:lpstr>
      <vt:lpstr>协同聚类</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Alctrain</dc:creator>
  <cp:lastModifiedBy>Alctrain</cp:lastModifiedBy>
  <cp:revision>4</cp:revision>
  <dcterms:created xsi:type="dcterms:W3CDTF">2022-04-25T14:49:47Z</dcterms:created>
  <dcterms:modified xsi:type="dcterms:W3CDTF">2022-04-25T15:23:49Z</dcterms:modified>
</cp:coreProperties>
</file>