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8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9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0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1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2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65" r:id="rId4"/>
    <p:sldId id="261" r:id="rId5"/>
    <p:sldId id="273" r:id="rId6"/>
    <p:sldId id="268" r:id="rId7"/>
    <p:sldId id="266" r:id="rId8"/>
    <p:sldId id="269" r:id="rId9"/>
    <p:sldId id="270" r:id="rId10"/>
    <p:sldId id="262" r:id="rId11"/>
    <p:sldId id="267" r:id="rId12"/>
    <p:sldId id="271" r:id="rId13"/>
    <p:sldId id="272" r:id="rId14"/>
  </p:sldIdLst>
  <p:sldSz cx="9144000" cy="5143500" type="screen16x9"/>
  <p:notesSz cx="6858000" cy="9144000"/>
  <p:embeddedFontLst>
    <p:embeddedFont>
      <p:font typeface="Lato" panose="020B0604020202020204" charset="0"/>
      <p:regular r:id="rId16"/>
      <p:bold r:id="rId17"/>
      <p:italic r:id="rId18"/>
      <p:boldItalic r:id="rId19"/>
    </p:embeddedFont>
    <p:embeddedFont>
      <p:font typeface="Raleway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f7eccc630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f7eccc630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81508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f7eccc630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f7eccc630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07143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f7eccc630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f7eccc630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36662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f7eccc630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f7eccc630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8074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f7eccc63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f7eccc63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f7eccc630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f7eccc630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7839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f7eccc630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f7eccc630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f7eccc630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f7eccc630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5655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f7eccc630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f7eccc630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0991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f7eccc630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f7eccc630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7126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f7eccc630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f7eccc630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11314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f7eccc630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f7eccc630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5595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23.xml"/><Relationship Id="rId7" Type="http://schemas.openxmlformats.org/officeDocument/2006/relationships/image" Target="../media/image21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3.xml"/><Relationship Id="rId10" Type="http://schemas.openxmlformats.org/officeDocument/2006/relationships/image" Target="../media/image23.png"/><Relationship Id="rId4" Type="http://schemas.openxmlformats.org/officeDocument/2006/relationships/tags" Target="../tags/tag24.xml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tags" Target="../tags/tag27.xml"/><Relationship Id="rId7" Type="http://schemas.openxmlformats.org/officeDocument/2006/relationships/notesSlide" Target="../notesSlides/notesSlide13.xml"/><Relationship Id="rId12" Type="http://schemas.openxmlformats.org/officeDocument/2006/relationships/image" Target="../media/image27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slideLayout" Target="../slideLayouts/slideLayout3.xml"/><Relationship Id="rId11" Type="http://schemas.openxmlformats.org/officeDocument/2006/relationships/image" Target="../media/image26.png"/><Relationship Id="rId5" Type="http://schemas.openxmlformats.org/officeDocument/2006/relationships/tags" Target="../tags/tag29.xml"/><Relationship Id="rId10" Type="http://schemas.openxmlformats.org/officeDocument/2006/relationships/image" Target="../media/image25.png"/><Relationship Id="rId4" Type="http://schemas.openxmlformats.org/officeDocument/2006/relationships/tags" Target="../tags/tag28.xml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12.xml"/><Relationship Id="rId7" Type="http://schemas.openxmlformats.org/officeDocument/2006/relationships/image" Target="../media/image12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11.pn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15.xml"/><Relationship Id="rId7" Type="http://schemas.openxmlformats.org/officeDocument/2006/relationships/image" Target="../media/image9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3.xml"/><Relationship Id="rId10" Type="http://schemas.openxmlformats.org/officeDocument/2006/relationships/image" Target="../media/image16.png"/><Relationship Id="rId4" Type="http://schemas.openxmlformats.org/officeDocument/2006/relationships/tags" Target="../tags/tag16.xml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Superconductivity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Jack Barlow, Stefano Falero, Yuchen Kan, Yunjie Wang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Ground State</a:t>
            </a:r>
            <a:endParaRPr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2AADFE4-CFC2-49D4-A8CF-FC037BA4DF0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751950" y="1973156"/>
            <a:ext cx="3469713" cy="78994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CC4A881-DF28-4605-B72B-E0DCE667DFD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240947" y="3289651"/>
            <a:ext cx="6662106" cy="107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25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Gap Function (Experimental)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55E0DA-6043-4A35-A175-930B9F14F96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051086" y="1938514"/>
            <a:ext cx="3041828" cy="2742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318E4D-EE5C-476E-A664-0A5875B8259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240343" y="2571750"/>
            <a:ext cx="6663314" cy="197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841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Gap Function (Analytical)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7BA6AA-59ED-49F1-A458-DA76EFAE23B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794369" y="2401880"/>
            <a:ext cx="4997488" cy="1775542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A71C410E-D6D8-4303-8725-D6CE308581F9}"/>
              </a:ext>
            </a:extLst>
          </p:cNvPr>
          <p:cNvGrpSpPr/>
          <p:nvPr/>
        </p:nvGrpSpPr>
        <p:grpSpPr>
          <a:xfrm>
            <a:off x="352143" y="2492683"/>
            <a:ext cx="3298744" cy="1494355"/>
            <a:chOff x="115901" y="2088625"/>
            <a:chExt cx="3298744" cy="149435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1E028A5-AFD5-4D26-8DBD-8E359EC2529C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116819" y="2088625"/>
              <a:ext cx="2703848" cy="24381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25065A9-4DFF-4C0A-90B6-1E8B6705CCA1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115901" y="2567210"/>
              <a:ext cx="2764800" cy="364495"/>
            </a:xfrm>
            <a:prstGeom prst="rect">
              <a:avLst/>
            </a:prstGeom>
          </p:spPr>
        </p:pic>
        <p:sp>
          <p:nvSpPr>
            <p:cNvPr id="18" name="Arrow: Down 17">
              <a:extLst>
                <a:ext uri="{FF2B5EF4-FFF2-40B4-BE49-F238E27FC236}">
                  <a16:creationId xmlns:a16="http://schemas.microsoft.com/office/drawing/2014/main" id="{85CD97FE-F0D2-4AB1-9C25-EF9AA6E467C6}"/>
                </a:ext>
              </a:extLst>
            </p:cNvPr>
            <p:cNvSpPr/>
            <p:nvPr/>
          </p:nvSpPr>
          <p:spPr>
            <a:xfrm>
              <a:off x="1216959" y="2428135"/>
              <a:ext cx="174812" cy="166910"/>
            </a:xfrm>
            <a:prstGeom prst="downArrow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CAADDFCA-9C48-44CB-8B70-BB8F73F79455}"/>
                </a:ext>
              </a:extLst>
            </p:cNvPr>
            <p:cNvSpPr/>
            <p:nvPr/>
          </p:nvSpPr>
          <p:spPr>
            <a:xfrm>
              <a:off x="1216959" y="2987325"/>
              <a:ext cx="174812" cy="166910"/>
            </a:xfrm>
            <a:prstGeom prst="downArrow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57A58B6A-FC1A-4F35-A6B0-9320C32AACBE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115901" y="3218485"/>
              <a:ext cx="3298744" cy="3644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9459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Gap Function (Analytical)</a:t>
            </a:r>
            <a:endParaRPr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7BFA1DC-9817-4F4A-AA1E-9B7D420E572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794370" y="2401880"/>
            <a:ext cx="4998402" cy="166308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9341EAC-94CB-45AD-9DAF-3B588A2C5E8B}"/>
              </a:ext>
            </a:extLst>
          </p:cNvPr>
          <p:cNvGrpSpPr/>
          <p:nvPr/>
        </p:nvGrpSpPr>
        <p:grpSpPr>
          <a:xfrm>
            <a:off x="439549" y="2295823"/>
            <a:ext cx="2764800" cy="1015769"/>
            <a:chOff x="231120" y="2467003"/>
            <a:chExt cx="2764800" cy="1015769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25065A9-4DFF-4C0A-90B6-1E8B6705CCA1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231120" y="2467003"/>
              <a:ext cx="2764800" cy="364495"/>
            </a:xfrm>
            <a:prstGeom prst="rect">
              <a:avLst/>
            </a:prstGeom>
          </p:spPr>
        </p:pic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CAADDFCA-9C48-44CB-8B70-BB8F73F79455}"/>
                </a:ext>
              </a:extLst>
            </p:cNvPr>
            <p:cNvSpPr/>
            <p:nvPr/>
          </p:nvSpPr>
          <p:spPr>
            <a:xfrm>
              <a:off x="1332178" y="2887118"/>
              <a:ext cx="174812" cy="166910"/>
            </a:xfrm>
            <a:prstGeom prst="downArrow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80C4195-D283-4352-A6FC-3864D94F2EB3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231122" y="3118277"/>
              <a:ext cx="2560001" cy="364495"/>
            </a:xfrm>
            <a:prstGeom prst="rect">
              <a:avLst/>
            </a:prstGeom>
          </p:spPr>
        </p:pic>
      </p:grpSp>
      <p:sp>
        <p:nvSpPr>
          <p:cNvPr id="20" name="Arrow: Down 19">
            <a:extLst>
              <a:ext uri="{FF2B5EF4-FFF2-40B4-BE49-F238E27FC236}">
                <a16:creationId xmlns:a16="http://schemas.microsoft.com/office/drawing/2014/main" id="{FC91F9F1-74AD-4C8B-A3FC-52B4C1FFD931}"/>
              </a:ext>
            </a:extLst>
          </p:cNvPr>
          <p:cNvSpPr/>
          <p:nvPr/>
        </p:nvSpPr>
        <p:spPr>
          <a:xfrm>
            <a:off x="1540607" y="3367212"/>
            <a:ext cx="174812" cy="166910"/>
          </a:xfrm>
          <a:prstGeom prst="downArrow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184EE58-539E-4E90-8469-3EF56C89076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729450" y="3598371"/>
            <a:ext cx="1833448" cy="31695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47B83ED-5756-4F17-9304-736FD39E0A7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134783" y="4202102"/>
            <a:ext cx="1022781" cy="275505"/>
          </a:xfrm>
          <a:prstGeom prst="rect">
            <a:avLst/>
          </a:prstGeom>
        </p:spPr>
      </p:pic>
      <p:sp>
        <p:nvSpPr>
          <p:cNvPr id="26" name="Arrow: Down 25">
            <a:extLst>
              <a:ext uri="{FF2B5EF4-FFF2-40B4-BE49-F238E27FC236}">
                <a16:creationId xmlns:a16="http://schemas.microsoft.com/office/drawing/2014/main" id="{D91F2D67-218E-4B41-A439-42AFF81B2D3C}"/>
              </a:ext>
            </a:extLst>
          </p:cNvPr>
          <p:cNvSpPr/>
          <p:nvPr/>
        </p:nvSpPr>
        <p:spPr>
          <a:xfrm>
            <a:off x="1540607" y="3967408"/>
            <a:ext cx="174812" cy="166910"/>
          </a:xfrm>
          <a:prstGeom prst="downArrow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63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8293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300"/>
              <a:buFont typeface="Arial" panose="020B0604020202020204" pitchFamily="34" charset="0"/>
              <a:buChar char="‒"/>
            </a:pPr>
            <a:r>
              <a:rPr lang="en-US" dirty="0">
                <a:latin typeface="+mn-lt"/>
              </a:rPr>
              <a:t>Cooper Pair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300"/>
              <a:buFont typeface="Arial" panose="020B0604020202020204" pitchFamily="34" charset="0"/>
              <a:buChar char="‒"/>
            </a:pPr>
            <a:endParaRPr dirty="0">
              <a:latin typeface="+mn-lt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300"/>
              <a:buFont typeface="Arial" panose="020B0604020202020204" pitchFamily="34" charset="0"/>
              <a:buChar char="‒"/>
            </a:pPr>
            <a:r>
              <a:rPr lang="en-US" dirty="0">
                <a:latin typeface="+mn-lt"/>
              </a:rPr>
              <a:t>Hamiltonian</a:t>
            </a:r>
          </a:p>
          <a:p>
            <a:pPr lvl="1" indent="-311150">
              <a:buSzPts val="1300"/>
              <a:buFont typeface="Arial" panose="020B0604020202020204" pitchFamily="34" charset="0"/>
              <a:buChar char="‒"/>
            </a:pPr>
            <a:r>
              <a:rPr lang="en-US" dirty="0">
                <a:latin typeface="+mn-lt"/>
              </a:rPr>
              <a:t>Mean-Field Approximation</a:t>
            </a:r>
          </a:p>
          <a:p>
            <a:pPr lvl="1" indent="-311150">
              <a:buSzPts val="1300"/>
              <a:buFont typeface="Arial" panose="020B0604020202020204" pitchFamily="34" charset="0"/>
              <a:buChar char="‒"/>
            </a:pPr>
            <a:r>
              <a:rPr lang="en-US" dirty="0" err="1">
                <a:latin typeface="+mn-lt"/>
              </a:rPr>
              <a:t>Bogoliubov</a:t>
            </a:r>
            <a:r>
              <a:rPr lang="en-US" dirty="0">
                <a:latin typeface="+mn-lt"/>
              </a:rPr>
              <a:t> Transformation</a:t>
            </a:r>
          </a:p>
          <a:p>
            <a:pPr lvl="1" indent="-311150">
              <a:buSzPts val="1300"/>
              <a:buFont typeface="Arial" panose="020B0604020202020204" pitchFamily="34" charset="0"/>
              <a:buChar char="‒"/>
            </a:pPr>
            <a:r>
              <a:rPr lang="en-US" dirty="0">
                <a:latin typeface="+mn-lt"/>
              </a:rPr>
              <a:t>Result</a:t>
            </a:r>
            <a:endParaRPr dirty="0">
              <a:latin typeface="+mn-lt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300"/>
              <a:buFont typeface="Arial" panose="020B0604020202020204" pitchFamily="34" charset="0"/>
              <a:buChar char="‒"/>
            </a:pPr>
            <a:endParaRPr lang="en-US" dirty="0">
              <a:latin typeface="+mn-lt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300"/>
              <a:buFont typeface="Arial" panose="020B0604020202020204" pitchFamily="34" charset="0"/>
              <a:buChar char="‒"/>
            </a:pPr>
            <a:r>
              <a:rPr lang="en-US" dirty="0">
                <a:latin typeface="+mn-lt"/>
              </a:rPr>
              <a:t>Ground State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300"/>
              <a:buFont typeface="Arial" panose="020B0604020202020204" pitchFamily="34" charset="0"/>
              <a:buChar char="‒"/>
            </a:pPr>
            <a:endParaRPr lang="en-US" dirty="0">
              <a:latin typeface="+mn-lt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300"/>
              <a:buFont typeface="Arial" panose="020B0604020202020204" pitchFamily="34" charset="0"/>
              <a:buChar char="‒"/>
            </a:pPr>
            <a:r>
              <a:rPr lang="en-US" dirty="0">
                <a:latin typeface="+mn-lt"/>
              </a:rPr>
              <a:t>Gap Function</a:t>
            </a:r>
          </a:p>
          <a:p>
            <a:pPr lvl="1" indent="-311150">
              <a:buSzPts val="1300"/>
              <a:buFont typeface="Arial" panose="020B0604020202020204" pitchFamily="34" charset="0"/>
              <a:buChar char="‒"/>
            </a:pPr>
            <a:r>
              <a:rPr lang="en-US" dirty="0">
                <a:latin typeface="+mn-lt"/>
              </a:rPr>
              <a:t>Experimental</a:t>
            </a:r>
          </a:p>
          <a:p>
            <a:pPr lvl="1" indent="-311150">
              <a:buSzPts val="1300"/>
              <a:buFont typeface="Arial" panose="020B0604020202020204" pitchFamily="34" charset="0"/>
              <a:buChar char="‒"/>
            </a:pPr>
            <a:r>
              <a:rPr lang="en-US" dirty="0">
                <a:latin typeface="+mn-lt"/>
              </a:rPr>
              <a:t>Analytical</a:t>
            </a:r>
            <a:endParaRPr dirty="0">
              <a:latin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Cooper Pair</a:t>
            </a:r>
            <a:endParaRPr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25007F9-BDBE-4DE5-9F30-CFE710D1B7AF}"/>
              </a:ext>
            </a:extLst>
          </p:cNvPr>
          <p:cNvGrpSpPr/>
          <p:nvPr/>
        </p:nvGrpSpPr>
        <p:grpSpPr>
          <a:xfrm>
            <a:off x="5494443" y="2192137"/>
            <a:ext cx="3607168" cy="2028690"/>
            <a:chOff x="3138803" y="1796160"/>
            <a:chExt cx="3607168" cy="2028690"/>
          </a:xfrm>
        </p:grpSpPr>
        <p:pic>
          <p:nvPicPr>
            <p:cNvPr id="3" name="Picture 2" descr="Background pattern&#10;&#10;Description automatically generated">
              <a:extLst>
                <a:ext uri="{FF2B5EF4-FFF2-40B4-BE49-F238E27FC236}">
                  <a16:creationId xmlns:a16="http://schemas.microsoft.com/office/drawing/2014/main" id="{220FD317-CA49-4EA6-83BF-62125A482E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47475" y="1796160"/>
              <a:ext cx="2200275" cy="1562100"/>
            </a:xfrm>
            <a:prstGeom prst="rect">
              <a:avLst/>
            </a:prstGeom>
          </p:spPr>
        </p:pic>
        <p:sp>
          <p:nvSpPr>
            <p:cNvPr id="6" name="Google Shape;117;p18 2">
              <a:extLst>
                <a:ext uri="{FF2B5EF4-FFF2-40B4-BE49-F238E27FC236}">
                  <a16:creationId xmlns:a16="http://schemas.microsoft.com/office/drawing/2014/main" id="{B3E34F80-2814-44B0-9BA0-ADF8B6DB1147}"/>
                </a:ext>
              </a:extLst>
            </p:cNvPr>
            <p:cNvSpPr txBox="1">
              <a:spLocks/>
            </p:cNvSpPr>
            <p:nvPr/>
          </p:nvSpPr>
          <p:spPr>
            <a:xfrm>
              <a:off x="3138803" y="3352800"/>
              <a:ext cx="3607168" cy="4720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rmAutofit fontScale="77500" lnSpcReduction="20000"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11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300"/>
                <a:buFont typeface="Lato"/>
                <a:buChar char="●"/>
                <a:defRPr sz="1300" b="0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1pPr>
              <a:lvl2pPr marL="914400" marR="0" lvl="1" indent="-298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100"/>
                <a:buFont typeface="Lato"/>
                <a:buChar char="○"/>
                <a:defRPr sz="1100" b="0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2pPr>
              <a:lvl3pPr marL="1371600" marR="0" lvl="2" indent="-298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100"/>
                <a:buFont typeface="Lato"/>
                <a:buChar char="■"/>
                <a:defRPr sz="1100" b="0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3pPr>
              <a:lvl4pPr marL="1828800" marR="0" lvl="3" indent="-298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100"/>
                <a:buFont typeface="Lato"/>
                <a:buChar char="●"/>
                <a:defRPr sz="1100" b="0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4pPr>
              <a:lvl5pPr marL="2286000" marR="0" lvl="4" indent="-298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100"/>
                <a:buFont typeface="Lato"/>
                <a:buChar char="○"/>
                <a:defRPr sz="1100" b="0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5pPr>
              <a:lvl6pPr marL="2743200" marR="0" lvl="5" indent="-298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100"/>
                <a:buFont typeface="Lato"/>
                <a:buChar char="■"/>
                <a:defRPr sz="1100" b="0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6pPr>
              <a:lvl7pPr marL="3200400" marR="0" lvl="6" indent="-298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100"/>
                <a:buFont typeface="Lato"/>
                <a:buChar char="●"/>
                <a:defRPr sz="1100" b="0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7pPr>
              <a:lvl8pPr marL="3657600" marR="0" lvl="7" indent="-298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100"/>
                <a:buFont typeface="Lato"/>
                <a:buChar char="○"/>
                <a:defRPr sz="1100" b="0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8pPr>
              <a:lvl9pPr marL="4114800" marR="0" lvl="8" indent="-298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100"/>
                <a:buFont typeface="Lato"/>
                <a:buChar char="■"/>
                <a:defRPr sz="1100" b="0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9pPr>
            </a:lstStyle>
            <a:p>
              <a:pPr marL="0" indent="0">
                <a:spcAft>
                  <a:spcPts val="1200"/>
                </a:spcAft>
                <a:buFont typeface="Lato"/>
                <a:buNone/>
              </a:pPr>
              <a:r>
                <a:rPr lang="en-US" sz="900" dirty="0">
                  <a:latin typeface="+mn-lt"/>
                </a:rPr>
                <a:t>Source: http://ffden-2.phys.uaf.edu/212_fall2003.web.dir/T.J_Barry/bcstheory.html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B7B18E55-7244-477A-A71B-81BE72B1136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98782" y="2367927"/>
            <a:ext cx="4995661" cy="121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179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Hamiltonian</a:t>
            </a:r>
            <a:endParaRPr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90EF922-DD24-4717-AE6E-36DEBB5A142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597448" y="2206983"/>
            <a:ext cx="5947882" cy="32228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64C7A30-9D08-4D69-996B-9C7AFC20CD7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240949" y="2882402"/>
            <a:ext cx="6660880" cy="12361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Hamiltonian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963C48-FB20-45FC-B63D-D985ADEBAAA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977943" y="2206982"/>
            <a:ext cx="5188113" cy="3222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E3F08C-CAFB-495F-A63C-778961D65E1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240949" y="2882400"/>
            <a:ext cx="6662099" cy="147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281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Hamiltonian – Mean-F</a:t>
            </a:r>
            <a:r>
              <a:rPr lang="en-US" dirty="0" err="1"/>
              <a:t>ie</a:t>
            </a:r>
            <a:r>
              <a:rPr lang="en" dirty="0"/>
              <a:t>ld Approximation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3A841A-4356-411A-9078-E3B54564DA4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65714" y="2163097"/>
            <a:ext cx="8612571" cy="4100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4B0288D-C6E7-44E4-A8E7-01B6EE950C2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83844" y="2882401"/>
            <a:ext cx="7776309" cy="126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344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Hamiltonian – Bogoliubov Transformation</a:t>
            </a:r>
            <a:endParaRPr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C37F789-DCD2-4B31-A125-9C7CA98BBD9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422744" y="1979167"/>
            <a:ext cx="2320458" cy="73371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009D512-A76C-4732-BEEA-4ABE3A0E10F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246436" y="2838198"/>
            <a:ext cx="6651127" cy="88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601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Hamiltonian – Result</a:t>
            </a:r>
            <a:endParaRPr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EE99F5E-C685-4E11-9094-286BAB90A5E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250093" y="3359743"/>
            <a:ext cx="6643813" cy="59611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51CB1D3E-05DC-449E-BAAF-289FEB9B7491}"/>
              </a:ext>
            </a:extLst>
          </p:cNvPr>
          <p:cNvGrpSpPr/>
          <p:nvPr/>
        </p:nvGrpSpPr>
        <p:grpSpPr>
          <a:xfrm>
            <a:off x="378476" y="1992702"/>
            <a:ext cx="8558983" cy="1158095"/>
            <a:chOff x="378476" y="2102275"/>
            <a:chExt cx="8558983" cy="115809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9F7BEB0-DE22-4DB4-BCC2-B6848F4A5D07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378476" y="2102275"/>
              <a:ext cx="4193524" cy="115809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08D26CE-C816-4551-A7A8-A28F2B7D3272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5681382" y="2172369"/>
              <a:ext cx="3256077" cy="1017905"/>
            </a:xfrm>
            <a:prstGeom prst="rect">
              <a:avLst/>
            </a:prstGeom>
          </p:spPr>
        </p:pic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6EB7A41A-116E-4621-B8CB-9A265DEEC889}"/>
                </a:ext>
              </a:extLst>
            </p:cNvPr>
            <p:cNvSpPr/>
            <p:nvPr/>
          </p:nvSpPr>
          <p:spPr>
            <a:xfrm>
              <a:off x="4827494" y="2465854"/>
              <a:ext cx="598394" cy="211791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12936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Hamiltonian – Bogoliubov Transformation Revisit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FD5B91-524A-4A20-8A5C-920877C4663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415163" y="2066897"/>
            <a:ext cx="2320459" cy="7337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5B85BA-F631-4995-A300-63C1C84B938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989436" y="3022800"/>
            <a:ext cx="5008458" cy="18038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7BA8CA-BA47-41E4-B532-A7B0C7C19A8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729450" y="3013658"/>
            <a:ext cx="3006172" cy="18130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9CA2599-7440-4E15-AC2A-14309A070B8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4572000" y="2066897"/>
            <a:ext cx="2328688" cy="733714"/>
          </a:xfrm>
          <a:prstGeom prst="rect">
            <a:avLst/>
          </a:prstGeom>
        </p:spPr>
      </p:pic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2E73EBC4-089F-4BAC-BDA3-B0D344177BFD}"/>
              </a:ext>
            </a:extLst>
          </p:cNvPr>
          <p:cNvSpPr/>
          <p:nvPr/>
        </p:nvSpPr>
        <p:spPr>
          <a:xfrm>
            <a:off x="3989436" y="2346512"/>
            <a:ext cx="380858" cy="225238"/>
          </a:xfrm>
          <a:prstGeom prst="leftRightArrow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546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92.8759"/>
  <p:tag name="ORIGINALWIDTH" val="4097.488"/>
  <p:tag name="LATEXADDIN" val="\documentclass{article}&#10;\usepackage{amsmath}&#10;\pagestyle{empty}&#10;\begin{document}&#10;&#10;\begin{itemize}&#10;\item A weak electron-electron bound pair mediated by phonons(quasi particles of lattice vibrations)&#10;&#10;\item Deformation of the background&#10;&#10;\item The higher density of ions leads to the attraction of another electron&#10;&#10;\item Viewed as an effective attraction between two electrons &#10;&#10;\end{itemize}&#10;&#10;&#10;\end{document}"/>
  <p:tag name="IGUANATEXSIZE" val="12"/>
  <p:tag name="IGUANATEXCURSOR" val="320"/>
  <p:tag name="TRANSPARENCY" val="True"/>
  <p:tag name="FILENAME" val=""/>
  <p:tag name="LATEXENGINEID" val="0"/>
  <p:tag name="TEMPFOLDER" val="D:\equations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6.7042"/>
  <p:tag name="ORIGINALWIDTH" val="4086.989"/>
  <p:tag name="LATEXADDIN" val="\documentclass{article}&#10;\usepackage{amsmath}&#10;\pagestyle{empty}&#10;\begin{document}&#10;&#10;\begin{itemize}&#10;&#10;\item $E_0$ is the ground state energy&#10;&#10;\item At the Fermi level, $\xi_{\mathbf{k}}=0$, the energy spectrum still has a gap of size $|\Delta_\mathbf{k}|$&#10;&#10;\end{itemize}&#10;&#10;\end{document}"/>
  <p:tag name="IGUANATEXSIZE" val="16"/>
  <p:tag name="IGUANATEXCURSOR" val="181"/>
  <p:tag name="TRANSPARENCY" val="True"/>
  <p:tag name="FILENAME" val=""/>
  <p:tag name="LATEXENGINEID" val="0"/>
  <p:tag name="TEMPFOLDER" val="D:\equations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12.4109"/>
  <p:tag name="ORIGINALWIDTH" val="2579.677"/>
  <p:tag name="LATEXADDIN" val="\documentclass{article}&#10;\usepackage{amsmath}&#10;\pagestyle{empty}&#10;\begin{document}&#10;&#10;$\begin{aligned}&#10;H_{0} &amp;=\sum_{\mathbf{k}}\left(\xi_{\mathbf{k}}-\sqrt{\xi_{\mathbf{k}}^{2}+\left|\Delta_{\mathbf{k}}\right|^{2}}+\Delta_{\mathbf{k}}\left\langle a_{\mathbf{k} \uparrow}^{\dagger} a_{-\mathbf{k} \downarrow}^{\dagger}\right\rangle\right)\\&#10;H_{1} &amp;=\sum_{\mathbf{k}} \sqrt{\xi_{\mathbf{k}}^{2}+\left|\Delta_{\mathbf{k}}\right|^{2}}\left(\gamma_{\mathbf{k} \uparrow}^{\dagger} \gamma_{\mathbf{k} \uparrow}+\gamma_{-\mathbf{k} \downarrow}^{\dagger} \gamma_{-\mathbf{k} \downarrow}\right)&#10;\end{aligned}$&#10;&#10;\end{document}"/>
  <p:tag name="IGUANATEXSIZE" val="16"/>
  <p:tag name="IGUANATEXCURSOR" val="595"/>
  <p:tag name="TRANSPARENCY" val="True"/>
  <p:tag name="FILENAME" val=""/>
  <p:tag name="LATEXENGINEID" val="0"/>
  <p:tag name="TEMPFOLDER" val="D:\equations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26.1718"/>
  <p:tag name="ORIGINALWIDTH" val="2003"/>
  <p:tag name="LATEXADDIN" val="\documentclass{article}&#10;\usepackage{amsmath}&#10;\pagestyle{empty}&#10;\begin{document}&#10;&#10;$&#10;\begin{aligned}&#10;H&amp;=\sum_{\mathbf{k} \sigma} E_{\mathbf{k}} \gamma_{\mathbf{k} \sigma}^{\dagger} \gamma_{\mathbf{k} \sigma}+E_{0} \\&#10;E_{0}&amp;=\sum_{\mathbf{k}}\left(\xi_{\mathbf{k}}-E_{\mathbf{k}}+\Delta_{\mathbf{k}}\left\langle a_{\mathbf{k} \uparrow}^{\dagger} a_{-\mathbf{k} \downarrow}^{\dagger}\right\rangle\right)&#10;\end{aligned}&#10;$&#10;&#10;&#10;\end{document}"/>
  <p:tag name="IGUANATEXSIZE" val="16"/>
  <p:tag name="IGUANATEXCURSOR" val="245"/>
  <p:tag name="TRANSPARENCY" val="True"/>
  <p:tag name="FILENAME" val=""/>
  <p:tag name="LATEXENGINEID" val="0"/>
  <p:tag name="TEMPFOLDER" val="D:\equations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01.1998"/>
  <p:tag name="ORIGINALWIDTH" val="1268.841"/>
  <p:tag name="LATEXADDIN" val="\documentclass{article}&#10;\usepackage{amsmath}&#10;\pagestyle{empty}&#10;\begin{document}&#10;&#10;$\begin{aligned} a_{\mathbf{k} \uparrow} &amp;=u_{\mathbf{k}}^{*} \gamma_{\mathbf{k} \uparrow}+v_{\mathbf{k}} \gamma_{-\mathbf{k} \downarrow}^{\dagger} \\ a_{-\mathbf{k} \downarrow}^{\dagger} &amp;=u_{\mathbf{k}} \gamma_{-\mathbf{k} \downarrow}^{\dagger}-v_{\mathbf{k}}^{*} \gamma_{\mathbf{k} \uparrow} \end{aligned}$&#10;&#10;&#10;\end{document}"/>
  <p:tag name="IGUANATEXSIZE" val="18"/>
  <p:tag name="IGUANATEXCURSOR" val="81"/>
  <p:tag name="TRANSPARENCY" val="True"/>
  <p:tag name="FILENAME" val=""/>
  <p:tag name="LATEXENGINEID" val="0"/>
  <p:tag name="TEMPFOLDER" val="D:\equations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79.565"/>
  <p:tag name="ORIGINALWIDTH" val="4107.986"/>
  <p:tag name="LATEXADDIN" val="\documentclass{article}&#10;\usepackage{amsmath}&#10;\pagestyle{empty}&#10;\begin{document}&#10;&#10;\begin{itemize}&#10;&#10;\item As $\Delta_{\mathbf{k}} \rightarrow 0,\left|u_{\mathbf{k}}\right|^{2} \rightarrow 1$ for $\xi_{\mathbf{k}}&gt;0$ and $\left|u_{\mathbf{k}}\right|^{2} \rightarrow 0$ for $\xi_{\mathbf{k}}&lt;0$ &#10;&#10;\item As $\Delta_{\mathbf{k}} \rightarrow 0,\left|v_{\mathbf{k}}\right|^{2} \rightarrow 0$ for $\xi_{\mathbf{k}}&gt;0$ and $\left|v_{\mathbf{k}}\right|^{2} \rightarrow 1$ for $\xi_{\mathbf{k}}&lt;0$. &#10;&#10;\item At&#10;the normal state, creating a Bogoliubon excitation corresponds to creating an electron for energies above the Fermi level and creating a hole (destroying an electron) of opposite momentum and spin for energies below the Fermi level. &#10;&#10;\item At the superconducting state, a Bogoliubon becomes a superposition of both an&#10;electron and a hole state.&#10;&#10;\end{itemize}&#10;&#10;\end{document}"/>
  <p:tag name="IGUANATEXSIZE" val="12"/>
  <p:tag name="IGUANATEXCURSOR" val="337"/>
  <p:tag name="TRANSPARENCY" val="True"/>
  <p:tag name="FILENAME" val=""/>
  <p:tag name="LATEXENGINEID" val="0"/>
  <p:tag name="TEMPFOLDER" val="D:\equations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91.376"/>
  <p:tag name="ORIGINALWIDTH" val="1643.794"/>
  <p:tag name="LATEXADDIN" val="\documentclass{article}&#10;\usepackage{amsmath}&#10;\pagestyle{empty}&#10;\begin{document}&#10;&#10;$\begin{aligned} \left|u_{\mathbf{k}}\right|^{2} &amp;= \frac{1}{2}\left(1+\frac{\xi_{\mathbf{k}}}{\sqrt{\xi_{\mathbf{k}}^{2}+\left|\Delta_{\mathbf{k}}\right|^{2}}}\right)\\&#10;\left|v_{\mathbf{k}}\right|^{2} &amp;= \frac{1}{2}\left(1-\frac{\xi_{\mathbf{k}}}{\sqrt{\xi_{\mathbf{k}}^{2}+\left|\Delta_{\mathbf{k}}\right|^{2}}}\right)&#10;\end{aligned}$&#10;&#10;&#10;\end{document}"/>
  <p:tag name="IGUANATEXSIZE" val="18"/>
  <p:tag name="IGUANATEXCURSOR" val="250"/>
  <p:tag name="TRANSPARENCY" val="True"/>
  <p:tag name="FILENAME" val=""/>
  <p:tag name="LATEXENGINEID" val="0"/>
  <p:tag name="TEMPFOLDER" val="D:\equations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01.1998"/>
  <p:tag name="ORIGINALWIDTH" val="1273.341"/>
  <p:tag name="LATEXADDIN" val="\documentclass{article}&#10;\usepackage{amsmath}&#10;\pagestyle{empty}&#10;\begin{document}&#10;&#10;$\begin{aligned} &#10;\gamma_{\mathbf{k} \uparrow} &amp;=u_{\mathbf{k}} a_{\mathbf{k} \uparrow} - v_{\mathbf{k}} a_{-\mathbf{k} \downarrow}^{\dagger}\\ &#10;\gamma_{-\mathbf{k} \downarrow}^{\dagger} &amp;=v^{*}_{\mathbf{k}} a_{\mathbf{k} \uparrow} + u^{*}_{\mathbf{k}} a_{-\mathbf{k} \downarrow}^{\dagger} &#10;\end{aligned}&#10;$&#10;&#10;&#10;\end{document}"/>
  <p:tag name="IGUANATEXSIZE" val="18"/>
  <p:tag name="IGUANATEXCURSOR" val="316"/>
  <p:tag name="TRANSPARENCY" val="True"/>
  <p:tag name="FILENAME" val=""/>
  <p:tag name="LATEXENGINEID" val="0"/>
  <p:tag name="TEMPFOLDER" val="D:\equations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31.946"/>
  <p:tag name="ORIGINALWIDTH" val="1897.263"/>
  <p:tag name="LATEXADDIN" val="\documentclass{article}&#10;\usepackage{amsmath}&#10;\pagestyle{empty}&#10;\begin{document}&#10;&#10;$\left|\Psi_{\mathrm{BCS}}\right\rangle=\mathcal{N} \prod_{\mathbf{q}} \mathrm{e}^{\alpha_{\mathbf{q}} a_{\mathbf{q}}^{\dagger} a_{-\mathbf{q} \downarrow}^{\dagger}}|0\rangle$&#10;&#10;$\left|\Psi_{\mathrm{BCS}}\right\rangle=\prod_{\mathbf{k}}\left(u_{\mathbf{k}}+v_{\mathbf{k}} a_{\mathbf{k} \uparrow}^{\dagger} a_{-\mathbf{k} \downarrow}^{\dagger}\right)|0\rangle$&#10;\end{document}"/>
  <p:tag name="IGUANATEXSIZE" val="18"/>
  <p:tag name="IGUANATEXCURSOR" val="82"/>
  <p:tag name="TRANSPARENCY" val="True"/>
  <p:tag name="FILENAME" val=""/>
  <p:tag name="LATEXENGINEID" val="0"/>
  <p:tag name="TEMPFOLDER" val="D:\equations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60.6674"/>
  <p:tag name="ORIGINALWIDTH" val="4098.237"/>
  <p:tag name="LATEXADDIN" val="\documentclass{article}&#10;\usepackage{amsmath}&#10;\pagestyle{empty}&#10;\begin{document}&#10;&#10;\begin{itemize}&#10;&#10;\item The transformed Bogoliubov operators could act on the ground state and generate excited states by $\gamma^{\dagger}_{\mathbf{k}_{1} \sigma{1}} \gamma^{\dagger}_{\mathbf{k}_{2} \sigma{2}} \gamma^{\dagger}_{\mathbf{k}_{3} \sigma{3}}... \gamma^{\dagger}_{\mathbf{k}_{n} \sigma{n}}\left|\Psi_{\mathrm{BCS}}\right\rangle$&#10;&#10;\item This is analogous to the raising and lowering operators acting on the ground state of the harmonic oscillators &#10;&#10;\end{itemize}&#10;&#10;\end{document}"/>
  <p:tag name="IGUANATEXSIZE" val="16"/>
  <p:tag name="IGUANATEXCURSOR" val="538"/>
  <p:tag name="TRANSPARENCY" val="True"/>
  <p:tag name="FILENAME" val=""/>
  <p:tag name="LATEXENGINEID" val="0"/>
  <p:tag name="TEMPFOLDER" val="D:\equations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9813"/>
  <p:tag name="ORIGINALWIDTH" val="1663.292"/>
  <p:tag name="LATEXADDIN" val="\documentclass{article}&#10;\usepackage{amsmath}&#10;\pagestyle{empty}&#10;\begin{document}&#10;&#10;$\Delta_{\mathbf{k}}=-\frac{1}{N} \sum_{\mathbf{k}^{\prime}} V_{\mathbf{k} \mathbf{k}^{\prime}}\left\langle a_{-\mathbf{k}^{\prime} \downarrow} a_{\mathbf{k}^{\prime} \uparrow}\right\rangle$&#10;&#10;&#10;&#10;\end{document}"/>
  <p:tag name="IGUANATEXSIZE" val="18"/>
  <p:tag name="IGUANATEXCURSOR" val="272"/>
  <p:tag name="TRANSPARENCY" val="True"/>
  <p:tag name="FILENAME" val=""/>
  <p:tag name="LATEXENGINEID" val="0"/>
  <p:tag name="TEMPFOLDER" val="D:\equations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6.228"/>
  <p:tag name="ORIGINALWIDTH" val="3252.343"/>
  <p:tag name="LATEXADDIN" val="\documentclass{article}&#10;\usepackage{amsmath}&#10;\pagestyle{empty}&#10;\begin{document}&#10;&#10;$\sum_{\mathbf{k k}^{\prime} \mathbf{q}} V_{\mathrm{eff}}\left(\mathbf{k}, \mathbf{k}^{\prime}, \mathbf{q}\right) c_{\mathbf{k}+\mathbf{q}}^{\dagger} c_{\mathbf{k}} c_{\mathbf{k}^{\prime}-\mathbf{q}}^{\dagger} c_{\mathbf{k}^{\prime}} \rightarrow V_{\mathbf{k} \mathbf{k}^{\prime}} a_{\mathbf{k} \uparrow}^{\dagger} a_{-\mathbf{k} \downarrow}^{\dagger} a_{-\mathbf{k}^{\prime} \downarrow} a_{\mathbf{k}^{\prime} \uparrow}$&#10;&#10;\end{document}"/>
  <p:tag name="IGUANATEXSIZE" val="18"/>
  <p:tag name="IGUANATEXCURSOR" val="501"/>
  <p:tag name="TRANSPARENCY" val="True"/>
  <p:tag name="FILENAME" val=""/>
  <p:tag name="LATEXENGINEID" val="0"/>
  <p:tag name="TEMPFOLDER" val="D:\equations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4.848"/>
  <p:tag name="ORIGINALWIDTH" val="4098.988"/>
  <p:tag name="LATEXADDIN" val="\documentclass{article}&#10;\usepackage{amsmath}&#10;\pagestyle{empty}&#10;\begin{document}&#10;\begin{itemize}&#10;\item From the experimental evidence, the existence of a critical temperature suggests there is a small energy gap&#10;separating the charge carriers from the state of normal conduction&#10;&#10;\item The critical temperature for superconductivity must be a measure of the band gap&#10;&#10;\item The critical temperature was found to depend upon isotopic mass(Isotope Effect). &#10;&#10;\end{itemize}&#10;\end{document}"/>
  <p:tag name="IGUANATEXSIZE" val="16"/>
  <p:tag name="IGUANATEXCURSOR" val="451"/>
  <p:tag name="TRANSPARENCY" val="True"/>
  <p:tag name="FILENAME" val=""/>
  <p:tag name="LATEXENGINEID" val="0"/>
  <p:tag name="TEMPFOLDER" val="D:\equations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56.318"/>
  <p:tag name="ORIGINALWIDTH" val="4098.988"/>
  <p:tag name="LATEXADDIN" val="\documentclass{article}&#10;\usepackage{amsmath}&#10;\pagestyle{empty}&#10;\begin{document}&#10;\begin{itemize}&#10;\item Switch to the Bogoliubov basis and assume the Bogoliubon follows the Fermi-Dirac distribution&#10;&#10;\item Assume a constant attractive potential $V_{\mathbf{k}, \mathbf{k}^{\prime}}$ around Fermi energy, and $\mathbf{k}$ independent&#10;&#10;\item Change sum into integral and approximate the $\tanh$ to $1$ since we are considering low-temerature effect&#10;&#10;\item An arbitrarily&#10;small attractive interaction $V_0$ gives rise to a finite gap at zero temperature&#10;\end{itemize}&#10;\end{document}"/>
  <p:tag name="IGUANATEXSIZE" val="12"/>
  <p:tag name="IGUANATEXCURSOR" val="395"/>
  <p:tag name="TRANSPARENCY" val="True"/>
  <p:tag name="FILENAME" val=""/>
  <p:tag name="LATEXENGINEID" val="0"/>
  <p:tag name="TEMPFOLDER" val="D:\equations\"/>
  <p:tag name="LATEXFORMHEIGHT" val="339.85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9813"/>
  <p:tag name="ORIGINALWIDTH" val="1663.292"/>
  <p:tag name="LATEXADDIN" val="\documentclass{article}&#10;\usepackage{amsmath}&#10;\pagestyle{empty}&#10;\begin{document}&#10;&#10;$\Delta_{\mathbf{k}}=-\frac{1}{N} \sum_{\mathbf{k}^{\prime}} V_{\mathbf{k} \mathbf{k}^{\prime}}\left\langle a_{-\mathbf{k}^{\prime} \downarrow} a_{\mathbf{k}^{\prime} \uparrow}\right\rangle$&#10;&#10;&#10;&#10;\end{document}"/>
  <p:tag name="IGUANATEXSIZE" val="16"/>
  <p:tag name="IGUANATEXCURSOR" val="272"/>
  <p:tag name="TRANSPARENCY" val="True"/>
  <p:tag name="FILENAME" val=""/>
  <p:tag name="LATEXENGINEID" val="0"/>
  <p:tag name="TEMPFOLDER" val="D:\equations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1700.787"/>
  <p:tag name="LATEXADDIN" val="\documentclass{article}&#10;\usepackage{amsmath}&#10;\pagestyle{empty}&#10;\begin{document}&#10;&#10;$1=\frac{V_{0}}{N} \sum_{k&lt;k_{D}} \frac{1}{2 E_{\mathbf{k}}} \tanh \left(\frac{E_{\mathbf{k}}}{2 k_{B} T}\right)$&#10;&#10;&#10;\end{document}"/>
  <p:tag name="IGUANATEXSIZE" val="16"/>
  <p:tag name="IGUANATEXCURSOR" val="194"/>
  <p:tag name="TRANSPARENCY" val="True"/>
  <p:tag name="FILENAME" val=""/>
  <p:tag name="LATEXENGINEID" val="0"/>
  <p:tag name="TEMPFOLDER" val="D:\equations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2029.246"/>
  <p:tag name="LATEXADDIN" val="\documentclass{article}&#10;\usepackage{amsmath}&#10;\pagestyle{empty}&#10;\begin{document}&#10;&#10;$\frac{1}{V_{0} \rho_{F}}=\ln \left(\frac{2 \hbar \omega_{D}}{\Delta_{0}}\right) ; \Delta_{0}=2 \hbar \omega_{D} \mathrm{e}^{-\frac{1}{V_{0} \rho_{F}}}$&#10;&#10;&#10;\end{document}"/>
  <p:tag name="IGUANATEXSIZE" val="16"/>
  <p:tag name="IGUANATEXCURSOR" val="164"/>
  <p:tag name="TRANSPARENCY" val="True"/>
  <p:tag name="FILENAME" val=""/>
  <p:tag name="LATEXENGINEID" val="0"/>
  <p:tag name="TEMPFOLDER" val="D:\equations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64.079"/>
  <p:tag name="ORIGINALWIDTH" val="4099.737"/>
  <p:tag name="LATEXADDIN" val="\documentclass{article}&#10;\usepackage{amsmath}&#10;\pagestyle{empty}&#10;\begin{document}&#10;\begin{itemize}&#10;&#10;\item Change sum into integral and change $T$ to $T_c$ as critical temperature also set $\Delta_{\mathbf{k}} \rightarrow 0$&#10;&#10;\item The universal ratio between the zero-temperature gap and the critical temperature was one of the major success of BCS theory for almost all the known superconductor at that time&#10;&#10;\item  $T_{c}$ depends linearly on the Debye trequency $\omega_{D}$, which in turn varies as the inverse square root of the ionic mass $M$, i.e. $T_{c} \propto \omega_{D} \propto M^{-1 / 2}$, in agreement with the&#10;experimental observations(Isotope Effect).&#10;\end{itemize}&#10;\end{document}"/>
  <p:tag name="IGUANATEXSIZE" val="12"/>
  <p:tag name="IGUANATEXCURSOR" val="661"/>
  <p:tag name="TRANSPARENCY" val="True"/>
  <p:tag name="FILENAME" val=""/>
  <p:tag name="LATEXENGINEID" val="0"/>
  <p:tag name="TEMPFOLDER" val="D:\equations\"/>
  <p:tag name="LATEXFORMHEIGHT" val="339.85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4.9756"/>
  <p:tag name="ORIGINALWIDTH" val="1127.859"/>
  <p:tag name="LATEXADDIN" val="\documentclass{article}&#10;\usepackage{amsmath}&#10;\pagestyle{empty}&#10;\begin{document}&#10;&#10;$T_{c}=\frac{2 \mathrm{e}^{\gamma_{E}}}{\pi} \frac{\hbar \omega_{D}}{k_{B}} \mathrm{e}^{-\frac{1}{V_{0} \rho_{F}}}$&#10;&#10;\end{document}"/>
  <p:tag name="IGUANATEXSIZE" val="16"/>
  <p:tag name="IGUANATEXCURSOR" val="196"/>
  <p:tag name="TRANSPARENCY" val="True"/>
  <p:tag name="FILENAME" val=""/>
  <p:tag name="LATEXENGINEID" val="0"/>
  <p:tag name="TEMPFOLDER" val="D:\equations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9.4788"/>
  <p:tag name="ORIGINALWIDTH" val="629.1713"/>
  <p:tag name="LATEXADDIN" val="\documentclass{article}&#10;\usepackage{amsmath}&#10;\pagestyle{empty}&#10;\begin{document}&#10;&#10;$\frac{\Delta_{0}}{k_{B} T_{c}} \approx 1.76$&#10;&#10;&#10;\end{document}"/>
  <p:tag name="IGUANATEXSIZE" val="16"/>
  <p:tag name="IGUANATEXCURSOR" val="126"/>
  <p:tag name="TRANSPARENCY" val="True"/>
  <p:tag name="FILENAME" val=""/>
  <p:tag name="LATEXENGINEID" val="0"/>
  <p:tag name="TEMPFOLDER" val="D:\equations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1700.787"/>
  <p:tag name="LATEXADDIN" val="\documentclass{article}&#10;\usepackage{amsmath}&#10;\pagestyle{empty}&#10;\begin{document}&#10;&#10;$1=\frac{V_{0}}{N} \sum_{k&lt;k_{D}} \frac{1}{2 E_{\mathbf{k}}} \tanh \left(\frac{E_{\mathbf{k}}}{2 k_{B} T}\right)$&#10;&#10;&#10;\end{document}"/>
  <p:tag name="IGUANATEXSIZE" val="16"/>
  <p:tag name="IGUANATEXCURSOR" val="194"/>
  <p:tag name="TRANSPARENCY" val="True"/>
  <p:tag name="FILENAME" val=""/>
  <p:tag name="LATEXENGINEID" val="0"/>
  <p:tag name="TEMPFOLDER" val="D:\equations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1574.803"/>
  <p:tag name="LATEXADDIN" val="\documentclass{article}&#10;\usepackage{amsmath}&#10;\pagestyle{empty}&#10;\begin{document}&#10;&#10;$\frac{1}{V_{0} \rho_{F}}=\int_{0}^{\hbar \omega_{D}} \frac{d \varepsilon}{\varepsilon} \tanh \left(\frac{\varepsilon}{2 k_{B} T_{c}}\right)$&#10;&#10;\end{document}"/>
  <p:tag name="IGUANATEXSIZE" val="16"/>
  <p:tag name="IGUANATEXCURSOR" val="222"/>
  <p:tag name="TRANSPARENCY" val="True"/>
  <p:tag name="FILENAME" val=""/>
  <p:tag name="LATEXENGINEID" val="0"/>
  <p:tag name="TEMPFOLDER" val="D:\equations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60.405"/>
  <p:tag name="ORIGINALWIDTH" val="4097.488"/>
  <p:tag name="LATEXADDIN" val="\documentclass{article}&#10;\usepackage{amsmath}&#10;\pagestyle{empty}&#10;\begin{document}&#10;&#10;\begin{itemize}&#10;\item Here other types of interactions are ignored, only electrons with opposite momentum and spin are allowed&#10;\item This turns out to be a great approximation &#10;\item Why opposite momentum and spin?&#10;\end{itemize}&#10;&#10;&#10;\end{document}"/>
  <p:tag name="IGUANATEXSIZE" val="16"/>
  <p:tag name="IGUANATEXCURSOR" val="295"/>
  <p:tag name="TRANSPARENCY" val="True"/>
  <p:tag name="FILENAME" val=""/>
  <p:tag name="LATEXENGINEID" val="0"/>
  <p:tag name="TEMPFOLDER" val="D:\equations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6.228"/>
  <p:tag name="ORIGINALWIDTH" val="2836.896"/>
  <p:tag name="LATEXADDIN" val="\documentclass{article}&#10;\usepackage{amsmath}&#10;\pagestyle{empty}&#10;\begin{document}&#10;&#10;$H=\sum_{\mathbf{k} \sigma} \xi_{\mathbf{k}} a_{\mathbf{k} \sigma}^{\dagger} a_{\mathbf{k} \sigma}+ \frac{1}{N}\sum_{\mathbf{k} \mathbf{k}^{\prime}} V_{\mathbf{k} \mathbf{k}^{\prime}} a_{\mathbf{k} \uparrow}^{\dagger} a_{-\mathbf{k} \downarrow}^{\dagger} a_{-\mathbf{k}^{\prime} \downarrow} a_{\mathbf{k}^{\prime} \uparrow}$&#10;&#10;&#10;\end{document}"/>
  <p:tag name="IGUANATEXSIZE" val="18"/>
  <p:tag name="IGUANATEXCURSOR" val="230"/>
  <p:tag name="TRANSPARENCY" val="True"/>
  <p:tag name="FILENAME" val=""/>
  <p:tag name="LATEXENGINEID" val="0"/>
  <p:tag name="TEMPFOLDER" val="D:\equations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7.3865"/>
  <p:tag name="ORIGINALWIDTH" val="4098.237"/>
  <p:tag name="LATEXADDIN" val="\documentclass{article}&#10;\usepackage{amsmath}&#10;\pagestyle{empty}&#10;\begin{document}&#10;&#10;\begin{itemize}&#10;\item $\xi_{\mathbf{k}} = E_{\mathbf{k}} - \mu$, where $\mu$ is the chemical potential&#10;\item $a_{\mathbf{k} \sigma}^{\dagger}$creates an electron with momentum $k$ and spin $\sigma$&#10;&#10;\item The second term describes the destruction of a Cooper pair (two&#10;electrons with opposite momentum and spin) and the subsequent creation of another Cooper pair&#10;\end{itemize}&#10;&#10;\end{document}"/>
  <p:tag name="IGUANATEXSIZE" val="16"/>
  <p:tag name="IGUANATEXCURSOR" val="183"/>
  <p:tag name="TRANSPARENCY" val="True"/>
  <p:tag name="FILENAME" val=""/>
  <p:tag name="LATEXENGINEID" val="0"/>
  <p:tag name="TEMPFOLDER" val="D:\equations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4709.411"/>
  <p:tag name="LATEXADDIN" val="\documentclass{article}&#10;\usepackage{amsmath}&#10;\pagestyle{empty}&#10;\begin{document}&#10;&#10;$a_{\mathbf{k} \uparrow}^{\dagger} a_{-\mathbf{k} \downarrow}^{\dagger} a_{-\mathbf{k}^{\prime} \downarrow} a_{\mathbf{k}^{\prime} \uparrow} \approx\left\langle a_{\mathbf{k} \uparrow}^{\dagger} a_{-\mathbf{k} \downarrow}^{\dagger}\right\rangle a_{-\mathbf{k}^{\prime} \downarrow} a_{\mathbf{k}^{\prime \uparrow}}+a_{\mathbf{k} \uparrow}^{\dagger} a_{-\mathbf{k} \downarrow}^{\dagger}\left\langle a_{-\mathbf{k}^{\prime} \downarrow} a_{\mathbf{k}^{\prime} \uparrow}\right\rangle-\left\langle a_{\mathbf{k} \uparrow}^{\dagger} a_{-\mathbf{k} \downarrow}^{\dagger}\right\rangle\left\langle a_{-\mathbf{k}^{\prime} \downarrow} a_{\mathbf{k}^{\prime} \uparrow}\right\rangle$&#10;&#10;\end{document}"/>
  <p:tag name="IGUANATEXSIZE" val="18"/>
  <p:tag name="IGUANATEXCURSOR" val="751"/>
  <p:tag name="TRANSPARENCY" val="True"/>
  <p:tag name="FILENAME" val=""/>
  <p:tag name="LATEXENGINEID" val="0"/>
  <p:tag name="TEMPFOLDER" val="D:\equations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77.6528"/>
  <p:tag name="ORIGINALWIDTH" val="4783.652"/>
  <p:tag name="LATEXADDIN" val="\documentclass{article}&#10;\usepackage{amsmath}&#10;\pagestyle{empty}&#10;\begin{document}&#10;&#10;\begin{itemize}&#10;&#10;\item One of the most used method to decouple quartic term&#10;&#10;\item Unlike the usual form, the last term could not be negelected, because it corresponds to one Cooper pair in the superconducting state&#10;&#10;\item The last term turns out to be related to the gap function $\Delta_{\mathbf{k}}=-\frac{1}{N} \sum_{\mathbf{k}^{\prime}} V_{\mathbf{k} \mathbf{k}^{\prime}}\left\langle a_{-\mathbf{k}^{\prime} \downarrow} a_{\mathbf{k}^{\prime} \uparrow}\right\rangle$&#10;&#10;\end{itemize}&#10;&#10;\end{document}"/>
  <p:tag name="IGUANATEXSIZE" val="16"/>
  <p:tag name="IGUANATEXCURSOR" val="362"/>
  <p:tag name="TRANSPARENCY" val="True"/>
  <p:tag name="FILENAME" val=""/>
  <p:tag name="LATEXENGINEID" val="0"/>
  <p:tag name="TEMPFOLDER" val="D:\equations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01.1998"/>
  <p:tag name="ORIGINALWIDTH" val="1268.841"/>
  <p:tag name="LATEXADDIN" val="\documentclass{article}&#10;\usepackage{amsmath}&#10;\pagestyle{empty}&#10;\begin{document}&#10;&#10;$\begin{aligned} a_{\mathbf{k} \uparrow} &amp;=u_{\mathbf{k}}^{*} \gamma_{\mathbf{k} \uparrow}+v_{\mathbf{k}} \gamma_{-\mathbf{k} \downarrow}^{\dagger} \\ a_{-\mathbf{k} \downarrow}^{\dagger} &amp;=u_{\mathbf{k}} \gamma_{-\mathbf{k} \downarrow}^{\dagger}-v_{\mathbf{k}}^{*} \gamma_{\mathbf{k} \uparrow} \end{aligned}$&#10;&#10;&#10;\end{document}"/>
  <p:tag name="IGUANATEXSIZE" val="18"/>
  <p:tag name="IGUANATEXCURSOR" val="108"/>
  <p:tag name="TRANSPARENCY" val="True"/>
  <p:tag name="FILENAME" val=""/>
  <p:tag name="LATEXENGINEID" val="0"/>
  <p:tag name="TEMPFOLDER" val="D:\equations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44.4319"/>
  <p:tag name="ORIGINALWIDTH" val="4091.489"/>
  <p:tag name="LATEXADDIN" val="\documentclass{article}&#10;\usepackage{amsmath}&#10;\pagestyle{empty}&#10;\begin{document}&#10;&#10;\begin{itemize}&#10;&#10;\item The exact value of $u_k$ and $v_k$ are unknown, and it follows $\left|u_{\mathbf{k}}\right|^{2}+\left|v_{\mathbf{k}}\right|^{2}=1$ because of the fermionic anticommutation rule&#10;&#10;\item Later, $u_k$ and $v_k$ could be determined by diagonalizing the Hamitonian&#10;&#10;\end{itemize}&#10;&#10;\end{document}"/>
  <p:tag name="IGUANATEXSIZE" val="16"/>
  <p:tag name="IGUANATEXCURSOR" val="352"/>
  <p:tag name="TRANSPARENCY" val="True"/>
  <p:tag name="FILENAME" val=""/>
  <p:tag name="LATEXENGINEID" val="0"/>
  <p:tag name="TEMPFOLDER" val="D:\equations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96</Words>
  <Application>Microsoft Office PowerPoint</Application>
  <PresentationFormat>On-screen Show (16:9)</PresentationFormat>
  <Paragraphs>27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Lato</vt:lpstr>
      <vt:lpstr>Raleway</vt:lpstr>
      <vt:lpstr>Arial</vt:lpstr>
      <vt:lpstr>Streamline</vt:lpstr>
      <vt:lpstr>Superconductivity</vt:lpstr>
      <vt:lpstr>Introduction</vt:lpstr>
      <vt:lpstr>Cooper Pair</vt:lpstr>
      <vt:lpstr>Hamiltonian</vt:lpstr>
      <vt:lpstr>Hamiltonian</vt:lpstr>
      <vt:lpstr>Hamiltonian – Mean-Field Approximation</vt:lpstr>
      <vt:lpstr>Hamiltonian – Bogoliubov Transformation</vt:lpstr>
      <vt:lpstr>Hamiltonian – Result</vt:lpstr>
      <vt:lpstr>Hamiltonian – Bogoliubov Transformation Revisit</vt:lpstr>
      <vt:lpstr>Ground State</vt:lpstr>
      <vt:lpstr>The Gap Function (Experimental)</vt:lpstr>
      <vt:lpstr>Gap Function (Analytical)</vt:lpstr>
      <vt:lpstr>Gap Function (Analytical)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Superconductivity</dc:title>
  <cp:lastModifiedBy>Wang, Yunjie</cp:lastModifiedBy>
  <cp:revision>58</cp:revision>
  <dcterms:modified xsi:type="dcterms:W3CDTF">2021-04-15T07:33:25Z</dcterms:modified>
</cp:coreProperties>
</file>