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8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a8ef5ac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d2a8ef5ac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00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2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45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27a3b2b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27a3b2b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3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1.jp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jp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4.xml"/><Relationship Id="rId7" Type="http://schemas.openxmlformats.org/officeDocument/2006/relationships/image" Target="../media/image1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tags" Target="../tags/tag17.xml"/><Relationship Id="rId7" Type="http://schemas.openxmlformats.org/officeDocument/2006/relationships/image" Target="../media/image20.jpg"/><Relationship Id="rId12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4" Type="http://schemas.openxmlformats.org/officeDocument/2006/relationships/tags" Target="../tags/tag18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image" Target="../media/image2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6.jp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Teleportation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311700" y="3168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90"/>
              <a:t>By Yifan Shen, Yunjie Wang, Chengdao Yu and Wade Wu </a:t>
            </a:r>
            <a:endParaRPr sz="159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464A6-0E63-4A28-8BA7-11B0AB944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46525" y="1009522"/>
            <a:ext cx="8520600" cy="169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 dirty="0"/>
              <a:t>Part 2: Experimental Setup(Optical) - Yunjie</a:t>
            </a:r>
            <a:endParaRPr sz="4800"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278706" y="2962421"/>
            <a:ext cx="8520600" cy="147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Motivation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Initial State Preparation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Building Blocks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Hadamard Gate and Control-NOT Gate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B114B-FB42-4B34-B7C1-CA0BF481D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300B7-A975-4197-927D-3A69C8D4E3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8931" y="1342036"/>
            <a:ext cx="5002970" cy="1229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0AAA9-C379-461B-987D-29227A7DA4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40300" y="2896061"/>
            <a:ext cx="4992000" cy="14189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11E09BD-17AD-46E6-AD93-4351CCF47655}"/>
              </a:ext>
            </a:extLst>
          </p:cNvPr>
          <p:cNvGrpSpPr/>
          <p:nvPr/>
        </p:nvGrpSpPr>
        <p:grpSpPr>
          <a:xfrm>
            <a:off x="311700" y="3103009"/>
            <a:ext cx="3482819" cy="1308617"/>
            <a:chOff x="311700" y="3103009"/>
            <a:chExt cx="3482819" cy="1308617"/>
          </a:xfrm>
        </p:grpSpPr>
        <p:pic>
          <p:nvPicPr>
            <p:cNvPr id="39" name="Picture 3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152D497-F959-4ADB-A4A4-87EF42D83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0499" y="3103009"/>
              <a:ext cx="1162050" cy="9715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61815-8720-46BC-9337-075EBB1F37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11700" y="4074559"/>
              <a:ext cx="3482819" cy="337067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6AAD2-117E-4ACD-B426-D20206522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State Preparation</a:t>
            </a: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BA23B7A-97A5-4737-9915-7C4365B791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2213" y="1144093"/>
            <a:ext cx="4615305" cy="16255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0D99E33-A1C6-4CFF-BAEC-EE24FDDD6D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40302" y="2896059"/>
            <a:ext cx="5132800" cy="1382402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2752FF6B-D1FB-4980-97C8-AD7E3B26D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337" y="3351707"/>
            <a:ext cx="1990725" cy="647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6CE33-9399-445A-B4AF-4F237F88F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11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Blocks – Phase Shifters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88CCB7-20D0-462B-B18E-9602D49CCE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5489" y="1123923"/>
            <a:ext cx="4997476" cy="1288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E3BA95-BFEC-445E-971C-C7EB9E31AE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5489" y="2731350"/>
            <a:ext cx="5487532" cy="16621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FCD068F-F8C0-46BF-B13D-7AFB804D7EF2}"/>
              </a:ext>
            </a:extLst>
          </p:cNvPr>
          <p:cNvGrpSpPr/>
          <p:nvPr/>
        </p:nvGrpSpPr>
        <p:grpSpPr>
          <a:xfrm>
            <a:off x="6705845" y="1570953"/>
            <a:ext cx="1717243" cy="2320793"/>
            <a:chOff x="6584822" y="1972575"/>
            <a:chExt cx="1717243" cy="23207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3E05721-54E6-4C4C-ACA0-552108FC1D5D}"/>
                </a:ext>
              </a:extLst>
            </p:cNvPr>
            <p:cNvGrpSpPr/>
            <p:nvPr/>
          </p:nvGrpSpPr>
          <p:grpSpPr>
            <a:xfrm>
              <a:off x="6587565" y="1972575"/>
              <a:ext cx="1714500" cy="1198349"/>
              <a:chOff x="6412753" y="2047351"/>
              <a:chExt cx="1714500" cy="119834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981F589-F478-4722-A14D-AB321BDC32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6412753" y="2047351"/>
                <a:ext cx="1703314" cy="364800"/>
              </a:xfrm>
              <a:prstGeom prst="rect">
                <a:avLst/>
              </a:prstGeom>
            </p:spPr>
          </p:pic>
          <p:pic>
            <p:nvPicPr>
              <p:cNvPr id="29" name="Picture 28" descr="Diagram&#10;&#10;Description automatically generated">
                <a:extLst>
                  <a:ext uri="{FF2B5EF4-FFF2-40B4-BE49-F238E27FC236}">
                    <a16:creationId xmlns:a16="http://schemas.microsoft.com/office/drawing/2014/main" id="{790F782A-560E-4C8A-A3F4-681EB0C21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2753" y="2731350"/>
                <a:ext cx="1714500" cy="51435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1EF99E-52D3-41D7-9347-72F1B1F7F15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6584822" y="3292225"/>
              <a:ext cx="1706057" cy="100114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B7D6-F797-4C59-891B-6286056853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179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Blocks – Beam Splitters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D40F4-63FF-4CB1-BB06-E01FC73181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5489" y="1070823"/>
            <a:ext cx="4992904" cy="13494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2C6E358-232C-4592-8E5C-02E8FE768E2C}"/>
              </a:ext>
            </a:extLst>
          </p:cNvPr>
          <p:cNvGrpSpPr/>
          <p:nvPr/>
        </p:nvGrpSpPr>
        <p:grpSpPr>
          <a:xfrm>
            <a:off x="7039005" y="1851019"/>
            <a:ext cx="1738593" cy="2847456"/>
            <a:chOff x="6214782" y="1207705"/>
            <a:chExt cx="1738593" cy="2847456"/>
          </a:xfrm>
        </p:grpSpPr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D032BE00-F67D-4BFB-AB18-FA9292E5D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4782" y="1207705"/>
              <a:ext cx="1733550" cy="1333500"/>
            </a:xfrm>
            <a:prstGeom prst="rect">
              <a:avLst/>
            </a:prstGeom>
          </p:spPr>
        </p:pic>
        <p:pic>
          <p:nvPicPr>
            <p:cNvPr id="8" name="Picture 7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701D3775-0B97-4F1D-BB0A-999D1D335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6975" y="2731186"/>
              <a:ext cx="1676400" cy="132397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C880E4-E611-495A-86F3-3094723191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6402" y="2473406"/>
            <a:ext cx="4991991" cy="26313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1D260-33A9-4970-8695-18885B4DB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4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Blocks – Non-Linear Kerr Media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FD4737-AFCC-4F7A-9396-A5C407E2D7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489" y="1123922"/>
            <a:ext cx="4999304" cy="1290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00883-E83B-47F9-84A3-149AA51283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2803" y="2520174"/>
            <a:ext cx="8146271" cy="2525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F01D2-3302-4386-BFE1-0BF2B604DD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30921" y="3701711"/>
            <a:ext cx="3888153" cy="6357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9BBA9-464A-49C0-B6BF-5506718A3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1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(Optical) Hadamard Gate/ CNOT Gate </a:t>
            </a:r>
            <a:endParaRPr dirty="0"/>
          </a:p>
        </p:txBody>
      </p:sp>
      <p:pic>
        <p:nvPicPr>
          <p:cNvPr id="3" name="Picture 2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77CB9AD-5BE3-41B2-97C0-4811F2C86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87" y="1253048"/>
            <a:ext cx="1952625" cy="99060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172160A3-556C-4D9A-8D44-C2B9F7AEC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7613" y="1017725"/>
            <a:ext cx="2971800" cy="121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23D29-983D-4445-957B-ED456B2C30AB}"/>
              </a:ext>
            </a:extLst>
          </p:cNvPr>
          <p:cNvGrpSpPr/>
          <p:nvPr/>
        </p:nvGrpSpPr>
        <p:grpSpPr>
          <a:xfrm>
            <a:off x="399107" y="2478971"/>
            <a:ext cx="3238401" cy="1084437"/>
            <a:chOff x="399107" y="2478971"/>
            <a:chExt cx="3238401" cy="10844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BC975E-EA66-4BF4-8DF7-BEDFACB18D42}"/>
                </a:ext>
              </a:extLst>
            </p:cNvPr>
            <p:cNvGrpSpPr/>
            <p:nvPr/>
          </p:nvGrpSpPr>
          <p:grpSpPr>
            <a:xfrm>
              <a:off x="399107" y="2478971"/>
              <a:ext cx="3238401" cy="761190"/>
              <a:chOff x="399107" y="2478971"/>
              <a:chExt cx="3238401" cy="76119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D92C879-8A73-401F-8981-A98779477B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399107" y="2478971"/>
                <a:ext cx="3238401" cy="13622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E85ED7D-7547-47B8-8D2C-57A69D2FF68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954587" y="2802218"/>
                <a:ext cx="1950171" cy="437943"/>
              </a:xfrm>
              <a:prstGeom prst="rect">
                <a:avLst/>
              </a:prstGeom>
            </p:spPr>
          </p:pic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265FB2F-29F6-4E0A-8F25-61E6C301609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447614" y="3427179"/>
              <a:ext cx="2964115" cy="13622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F73004A-3404-47E9-8CA7-8FE968CEF2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750141" y="2770674"/>
            <a:ext cx="3906743" cy="5010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2A089-4438-4716-A30D-BBFAB77243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51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Linear Optics?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D7B70E-202B-4D30-8D2D-D8DD1B6B064D}"/>
              </a:ext>
            </a:extLst>
          </p:cNvPr>
          <p:cNvGrpSpPr/>
          <p:nvPr/>
        </p:nvGrpSpPr>
        <p:grpSpPr>
          <a:xfrm>
            <a:off x="2795587" y="1017725"/>
            <a:ext cx="3552825" cy="2254410"/>
            <a:chOff x="2795587" y="1017725"/>
            <a:chExt cx="3552825" cy="225441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3928D868-F54C-4F48-A875-DBB32BF0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5587" y="1017725"/>
              <a:ext cx="3552825" cy="21431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A28D84-F1B8-4499-BFDE-43A555E0D7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278589" y="3177659"/>
              <a:ext cx="2586819" cy="9447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29838-F7E2-4F68-BD3D-870C229424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72798" y="3620532"/>
            <a:ext cx="4998400" cy="1077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DACBF0-8302-43B0-A83E-276C768346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7567" y="2047240"/>
            <a:ext cx="2672153" cy="908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402E8A-C881-4E58-B6BE-1F47DD6269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174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8.624"/>
  <p:tag name="ORIGINALWIDTH" val="4103.487"/>
  <p:tag name="LATEXADDIN" val="\documentclass{article}&#10;\usepackage{amsmath}&#10;\pagestyle{empty}&#10;\begin{document}&#10;&#10;\textbf{Why Photonics Qubit?}&#10;\begin{itemize}&#10;\item Photons exhibit quantum phenomena&#10;&#10;\item They do not interact very strongly with each others, even with most matter&#10;&#10;\item They can be guided along long distances with low loss in optical fibers, delayed by phase shifters, combined by beamer splitters&#10;\end{itemize}&#10;&#10;\end{document}"/>
  <p:tag name="IGUANATEXSIZE" val="12"/>
  <p:tag name="IGUANATEXCURSOR" val="219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6.862"/>
  <p:tag name="ORIGINALWIDTH" val="4095.238"/>
  <p:tag name="LATEXADDIN" val="\documentclass{article}&#10;\usepackage{amsmath}&#10;\pagestyle{empty}&#10;\begin{document}&#10;&#10;\textbf{Classical}&#10;\begin{itemize}&#10;&#10;\item A partially silvered&#10;piece of glass, which reflects a fraction $R$ of the incident light, and transmits $1 - R$&#10;&#10;\item Define $R = \cos\theta$&#10;\subitem $\begin{aligned}&#10;a_{\text {out }} &amp;=a_{\text {in }} \cos \theta +b_{\text {in }} \sin \theta \\&#10;b_{\text {out }} &amp;=b_{\text {in }} \cos \theta -a_{\text {in }} \sin \theta&#10;\end{aligned}$&#10;\end{itemize}&#10;&#10;\end{document}"/>
  <p:tag name="IGUANATEXSIZE" val="12"/>
  <p:tag name="IGUANATEXCURSOR" val="371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8.23"/>
  <p:tag name="ORIGINALWIDTH" val="4094.488"/>
  <p:tag name="LATEXADDIN" val="\documentclass{article}&#10;\usepackage{amsmath}&#10;\pagestyle{empty}&#10;\begin{document}&#10;&#10;\textbf{Quantum}&#10;\begin{itemize}&#10;&#10;\item The unitary transformation introduced by the beam splitters is $B = \exp[\theta(a^\dagger b - ab^\dagger)]$ and the Hamiltonian is $H = i\theta(-a^\dagger b + ab^\dagger)$&#10;&#10;\item  For dual-rail states this transforms &#10;$$&#10;\begin{aligned}&#10;B|10\rangle &amp;=\cos \theta|10\rangle-\sin \theta|01\rangle \\&#10;B|01\rangle &amp;=\cos \theta|01\rangle+\sin \theta|10\rangle &#10;\end{aligned}&#10;$$&#10;$B a B^{\dagger}=a \cos \theta+b \sin \theta \quad$ and $\quad B b B^{\dagger}=-a \sin \theta+b \cos \theta$&#10;\item In the matrix form, the operation B transform,$$B=\left[\begin{array}{cc}&#10;\cos \theta &amp; -\sin \theta \\&#10;\sin \theta &amp; \cos \theta&#10;\end{array}\right]=e^{i \theta Y}$$&#10;\end{itemize}&#10;&#10;\end{document}"/>
  <p:tag name="IGUANATEXSIZE" val="12"/>
  <p:tag name="IGUANATEXCURSOR" val="603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4100.488"/>
  <p:tag name="LATEXADDIN" val="\documentclass{article}&#10;\usepackage{amsmath}&#10;\pagestyle{empty}&#10;\begin{document}&#10;&#10;\textbf{Classical}&#10;\begin{itemize}&#10;&#10;\item The index of refraction n is proportional to the total intensity I of light going through&#10;i, $ n(I) = n + n_{2}I$&#10;&#10;\item two beams of light of equal intensity are nearly co-propagated through a Kerr&#10;medium, each beam will experience an extra phase shift of $e^{in_2IL\omega/c_0}$ compared to what&#10;happens in the single beam case&#10;\end{itemize}&#10;&#10;\end{document}"/>
  <p:tag name="IGUANATEXSIZE" val="12"/>
  <p:tag name="IGUANATEXCURSOR" val="400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1.241"/>
  <p:tag name="ORIGINALWIDTH" val="6681.665"/>
  <p:tag name="LATEXADDIN" val="\documentclass{article}&#10;\usepackage{amsmath}&#10;\pagestyle{empty}&#10;\begin{document}&#10;&#10;\textbf{Quantum}&#10;\begin{itemize}&#10;&#10;\item The unitary transformation introduced by the beam splitters is $K = \exp(i\chi L a^{\dagger}a b^{\dagger}b)$ and the Hamiltonian is $H = \chi L a^{\dagger}a b^{\dagger}b$&#10;&#10;\item  For single photon states this transforms &#10;$$&#10;\begin{array}{l}&#10;K|00\rangle=|00\rangle \\&#10;K|01\rangle=|01\rangle \\&#10;K|10\rangle=|10\rangle \\&#10;K|11\rangle=e^{i \chi L}|11\rangle&#10;\end{array}&#10;$$ &#10;\item Consider two dual-rail states, and take $\chi L = \pi$$$\left|e_{00}\right\rangle=|1001\rangle,\left|e_{01}\right\rangle=|1010\rangle,\left|e_{10}\right\rangle=|0101\rangle,\left|e_{11}\right\rangle=|0110\rangle \rightarrow \left|e_{00}\right\rangle=|1001\rangle,\left|e_{01}\right\rangle=|1010\rangle,\left|e_{10}\right\rangle=|0101\rangle,\left|e_{11}\right\rangle= - |0110\rangle$$&#10;\end{itemize}&#10;&#10;\end{document}"/>
  <p:tag name="IGUANATEXSIZE" val="12"/>
  <p:tag name="IGUANATEXCURSOR" val="867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2.1522"/>
  <p:tag name="ORIGINALWIDTH" val="4783.652"/>
  <p:tag name="LATEXADDIN" val="\documentclass{article}&#10;\usepackage{amsmath}&#10;\pagestyle{empty}&#10;\begin{document}&#10;&#10;$\underbrace{\left[\begin{array}{cccc}1 &amp; 0 &amp; 0 &amp; 0 \\ 0 &amp; 1 &amp; 0 &amp; 0 \\ 0 &amp; 0 &amp; 0 &amp; 1 \\ 0 &amp; 0 &amp; 1 &amp; 0\end{array}\right]}_{U_{C N}}=\underbrace{\frac{1}{\sqrt{2}}\left[\begin{array}{cccc}1 &amp; 1 &amp; 0 &amp; 0 \\ 1 &amp; -1 &amp; 0 &amp; 0 \\ 0 &amp; 0 &amp; 1 &amp; 1 \\ 0 &amp; 0 &amp; 1 &amp; -1\end{array}\right]}_{I \otimes H} \underbrace{\left[\begin{array}{cccc}1 &amp; 0 &amp; 0 &amp; 0 \\ 0 &amp; 1 &amp; 0 &amp; 0 \\ 0 &amp; 0 &amp; 1 &amp; 0 \\ 0 &amp; 0 &amp; 0 &amp; -1\end{array}\right]}_{K} \underbrace{\frac{1}{\sqrt{2}}\left[\begin{array}{cccc}1 &amp; 1 &amp; 0 &amp; 0 \\ 1 &amp; -1 &amp; 0 &amp; 0 \\ 0 &amp; 0 &amp; 1 &amp; 1 \\ 0 &amp; 0 &amp; 1 &amp; -1\end{array}\right]}_{I \otimes H}$&#10;&#10;&#10;\end{document}"/>
  <p:tag name="IGUANATEXSIZE" val="8"/>
  <p:tag name="IGUANATEXCURSOR" val="649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9487"/>
  <p:tag name="ORIGINALWIDTH" val="3204.35"/>
  <p:tag name="LATEXADDIN" val="\documentclass{article}&#10;\usepackage{amsmath}&#10;\pagestyle{empty}&#10;\begin{document}&#10;&#10;For $\xi=\pi$, &#10;&#10;When no photons are input at $c$, then $a^{\prime}=a$ and $b^{\prime}=b$, &#10;&#10;When a single photon is input at $c$, then $a^{\prime}=b$ and $b^{\prime}=a$. &#10;&#10;&#10;\end{document}"/>
  <p:tag name="IGUANATEXSIZE" val="12"/>
  <p:tag name="IGUANATEXCURSOR" val="25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31.196"/>
  <p:tag name="LATEXADDIN" val="\documentclass{article}&#10;\usepackage{amsmath}&#10;\pagestyle{empty}&#10;\begin{document}&#10;&#10;Create a superposition of the dual-rail states&#10;&#10;&#10;&#10;\end{document}"/>
  <p:tag name="IGUANATEXSIZE" val="12"/>
  <p:tag name="IGUANATEXCURSOR" val="127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56.168"/>
  <p:tag name="LATEXADDIN" val="\documentclass{article}&#10;\usepackage{amsmath}&#10;\pagestyle{empty}&#10;\begin{document}&#10;&#10;Hadamard gate on dual-rail single photon states, &#10;&#10;&#10;&#10;&#10;\end{document}"/>
  <p:tag name="IGUANATEXSIZE" val="12"/>
  <p:tag name="IGUANATEXCURSOR" val="13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2051"/>
  <p:tag name="ORIGINALWIDTH" val="1599.55"/>
  <p:tag name="LATEXADDIN" val="\documentclass{article}&#10;\usepackage{amsmath}&#10;\pagestyle{empty}&#10;\begin{document}&#10;&#10;$$&#10;\begin{aligned}|01\rangle \sim \left| \textbf{0} \right&gt;&amp;\rightarrow(|01\rangle+|10\rangle) / \sqrt{2} \\&#10; |10\rangle \sim\left|\textbf{1}  \right&gt;&amp;\rightarrow(|01\rangle-|10\rangle) / \sqrt{2}\end{aligned}$$&#10;&#10;&#10;\end{document}"/>
  <p:tag name="IGUANATEXSIZE" val="12"/>
  <p:tag name="IGUANATEXCURSOR" val="292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4.1395"/>
  <p:tag name="ORIGINALWIDTH" val="4099.737"/>
  <p:tag name="LATEXADDIN" val="\documentclass{article}&#10;\usepackage{amsmath}&#10;\pagestyle{empty}&#10;\begin{document}&#10;&#10;\begin{itemize}&#10;\item The gate works only when a single photon is detected on each qubit&#10; \begin{itemize}&#10;  \item $C_{\mathrm{out}}$ and $T_{\mathrm{out}}$ must be $|01 \rangle$ or $|10 \rangle$&#10; \end{itemize}&#10;\item &quot;When we do detect a single photon in each output which occurs with probability P = $\frac{1}{9}$ we know that the&#10;CNOT operation has been correctly realised&quot;&#10;\end{itemize}&#10;&#10;\end{document}"/>
  <p:tag name="IGUANATEXSIZE" val="12"/>
  <p:tag name="IGUANATEXCURSOR" val="195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3.854"/>
  <p:tag name="ORIGINALWIDTH" val="4094.488"/>
  <p:tag name="LATEXADDIN" val="\documentclass{article}&#10;\usepackage{amsmath}&#10;\pagestyle{empty}&#10;\begin{document}&#10;&#10;\textbf{State Representation}&#10;\begin{itemize}&#10;\item Usually, a state contains a superposition of one or zero photon, $\left| \Psi \right&gt; = a_0\left| 0 \right&gt; + a_1\left| 1 \right&gt;$&#10;&#10;\item \textbf{New!} Dual-Rail Representation: $\left| \Psi \right&gt; = a_0\left| 01 \right&gt; + a_1\left| 10 \right&gt; \equiv a_0\left| \textbf{0} \right&gt; + a_1\left|\textbf{1}  \right&gt;$&#10;&#10;\subitem $\left|10 \right&gt;$ One photon in mode 1, No photon in the mode 2&#10;\subitem $\left|01 \right&gt;$ One photon in mode 2, No photon in the mode 1&#10;\end{itemize}&#10;&#10;&#10;&#10;\end{document}"/>
  <p:tag name="IGUANATEXSIZE" val="12"/>
  <p:tag name="IGUANATEXCURSOR" val="264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87.589"/>
  <p:tag name="LATEXADDIN" val="\documentclass{article}&#10;\usepackage{amsmath}&#10;\pagestyle{empty}&#10;\begin{document}&#10;&#10;Green side of the beam splitters reflects with a $\pi$ phase shift&#10;&#10;&#10;\end{document}"/>
  <p:tag name="IGUANATEXSIZE" val="8"/>
  <p:tag name="IGUANATEXCURSOR" val="147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182.602"/>
  <p:tag name="LATEXADDIN" val="\documentclass{article}&#10;\usepackage{amsmath}&#10;\usepackage{hyperref}&#10;\pagestyle{empty}&#10;\begin{document}&#10;&#10;\noindent Source: \url{https://arxiv.org/pdf/quant-ph/0403062.pdf}&#10;&#10;&#10;\end{document}"/>
  <p:tag name="IGUANATEXSIZE" val="8"/>
  <p:tag name="IGUANATEXCURSOR" val="168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4.6982"/>
  <p:tag name="ORIGINALWIDTH" val="4284.964"/>
  <p:tag name="LATEXADDIN" val="\documentclass{article}&#10;\usepackage{amsmath}&#10;\usepackage{hyperref}&#10;\pagestyle{empty}&#10;\begin{document}&#10;&#10;&#10;\noindent Beam splitter and phase-shifter circuit&#10;for producing an arbitrary single qubit evolution on a spatial dual-rail qubit&#10;&#10;\noindent Source: \url{https://arxiv.org/pdf/1103.6071.pdf}&#10;\end{document}"/>
  <p:tag name="IGUANATEXSIZE" val="8"/>
  <p:tag name="IGUANATEXCURSOR" val="234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3.333"/>
  <p:tag name="ORIGINALWIDTH" val="3785.527"/>
  <p:tag name="LATEXADDIN" val="\documentclass{article}&#10;\usepackage{amsmath}&#10;\pagestyle{empty}&#10;\begin{document}&#10;&#10;\textbf{Generate Single Photons}&#10;\begin{itemize}&#10;&#10;\item Attenuating the output of a laser, $\left| \alpha \right&gt; = e^{-\frac{|a|^2}{2}} \sum_{n=0}^{\infty}\frac{\alpha^n}{\sqrt{n!}} \left| n \right&gt;$&#10;&#10;\item A coherent state could be attenuated to be a weaker coherent state&#10;&#10;\item For $\alpha = 0.1$, $e^{-\frac{|a|^2}{2}} \approx \sqrt{0.9}$, &#10;&#10;\subitem $ \sqrt{0.9} \left| 0 \right&gt; + \sqrt{0.09} \left| 1 \right&gt; + \sqrt{0.002} \left| 2 \right&gt; + ...$&#10;&#10;\subitem The single photon with the probability over $95\%$&#10;\end{itemize}&#10;&#10;\end{document}"/>
  <p:tag name="IGUANATEXSIZE" val="12"/>
  <p:tag name="IGUANATEXCURSOR" val="548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3.858"/>
  <p:tag name="ORIGINALWIDTH" val="4209.974"/>
  <p:tag name="LATEXADDIN" val="\documentclass{article}&#10;\usepackage{amsmath}&#10;\pagestyle{empty}&#10;\begin{document}&#10;&#10;\textbf{Sychronicity between several single photon sources}&#10;\begin{itemize}&#10;&#10;\item Sending photon with frequency $\omega_0$ into a nonlinear optical medium to generate photon pair at frequncies at $\omega_1 + \omega_2 = \omega_0$&#10;&#10;\item When a photon $\omega_2$ is detected, the photon $\omega_1$ is known to exist &#10;&#10;\item Delaying the output appropriately, the synchronous multiple photons sources could be obtained&#10;\end{itemize}&#10;&#10;&#10;&#10;\end{document}"/>
  <p:tag name="IGUANATEXSIZE" val="12"/>
  <p:tag name="IGUANATEXCURSOR" val="497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6.618"/>
  <p:tag name="ORIGINALWIDTH" val="4098.988"/>
  <p:tag name="LATEXADDIN" val="\documentclass{article}&#10;\usepackage{amsmath}&#10;\pagestyle{empty}&#10;\begin{document}&#10;&#10;\textbf{Classical}&#10;\begin{itemize}&#10;&#10;\item A slab of transparent medium with index of refraction n different from that of free&#10;space, $n_0$&#10;&#10;\item A photon propagating&#10;through a phase shifter will experience a phase shift of $e^{i(n-n_0)L\omega/c_0}$ compared to a photon&#10;going the same distance through free space.&#10;\end{itemize}&#10;&#10;\end{document}"/>
  <p:tag name="IGUANATEXSIZE" val="12"/>
  <p:tag name="IGUANATEXCURSOR" val="317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3.33"/>
  <p:tag name="ORIGINALWIDTH" val="4500.938"/>
  <p:tag name="LATEXADDIN" val="\documentclass{article}&#10;\usepackage{amsmath}&#10;\pagestyle{empty}&#10;\begin{document}&#10;&#10;\textbf{Quantum}&#10;\begin{itemize}&#10;&#10;\item A phase shifter P acts just like normal time evolution, but at a different&#10;rate, and localized to only the modes going through it&#10;\subitem $P|0\rangle=|0\rangle, P|1\rangle=e^{i \Delta}|1\rangle$&#10;&#10;\item The unitary transformation introduced by the phase shifters is $P = \exp(-iHL/c_0)$ and the Hamiltonian is $H = (n_{0} - n)Z$&#10;&#10;\item  For dual-rail states this transforms $c_{0}|01\rangle+c_{1}|10\rangle$ to $c_{0} e^{-i \Delta / 2}|01\rangle+c_{1} e^{i \Delta / 2}|10\rangle$&#10;&#10;\end{itemize}&#10;&#10;\end{document}"/>
  <p:tag name="IGUANATEXSIZE" val="12"/>
  <p:tag name="IGUANATEXCURSOR" val="450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.1473"/>
  <p:tag name="ORIGINALWIDTH" val="1399.325"/>
  <p:tag name="LATEXADDIN" val="\documentclass{article}&#10;\usepackage{amsmath}&#10;\pagestyle{empty}&#10;\begin{document}&#10;&#10;$&#10;\begin{aligned}&#10;R_{z}(\theta) &amp;\equiv e^{-i \theta Z / 2} \\ &amp;=\cos \frac{\theta}{2} I-i \sin \frac{\theta}{2} Z \\ &amp;=\left[\begin{array}{cc}e^{-i \theta / 2} &amp; 0 \\ 0 &amp; e^{i \theta / 2}\end{array}\right]&#10;\end{aligned}&#10;$&#10;\end{document}"/>
  <p:tag name="IGUANATEXSIZE" val="12"/>
  <p:tag name="IGUANATEXCURSOR" val="303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97.075"/>
  <p:tag name="LATEXADDIN" val="\documentclass{article}&#10;\usepackage{amsmath}&#10;\pagestyle{empty}&#10;\begin{document}&#10;$&#10;\left|\psi_{\text {out }}\right\rangle=\left[\begin{array}{cc}&#10;e^{i \pi} &amp; 0 \\&#10;0 &amp; 1&#10;\end{array}\right]\left|\psi_{\text {in }}\right\rangle&#10;$&#10;&#10;\end{document}"/>
  <p:tag name="IGUANATEXSIZE" val="12"/>
  <p:tag name="IGUANATEXCURSOR" val="225"/>
  <p:tag name="TRANSPARENCY" val="True"/>
  <p:tag name="FILENAME" val=""/>
  <p:tag name="LATEXENGINEID" val="0"/>
  <p:tag name="TEMPFOLDER" val="D:\equation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76</Words>
  <Application>Microsoft Office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Simple Light</vt:lpstr>
      <vt:lpstr>Simple Light</vt:lpstr>
      <vt:lpstr>Quantum Teleportation</vt:lpstr>
      <vt:lpstr>Part 2: Experimental Setup(Optical) - Yunjie</vt:lpstr>
      <vt:lpstr>Motivation</vt:lpstr>
      <vt:lpstr>Initial State Preparation</vt:lpstr>
      <vt:lpstr>Building Blocks – Phase Shifters</vt:lpstr>
      <vt:lpstr>Building Blocks – Beam Splitters</vt:lpstr>
      <vt:lpstr>Building Blocks – Non-Linear Kerr Media</vt:lpstr>
      <vt:lpstr>(Optical) Hadamard Gate/ CNOT Gate </vt:lpstr>
      <vt:lpstr>Only Linear Optics?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Teleportation</dc:title>
  <cp:lastModifiedBy>Wang, Yunjie</cp:lastModifiedBy>
  <cp:revision>64</cp:revision>
  <dcterms:modified xsi:type="dcterms:W3CDTF">2021-04-20T14:25:41Z</dcterms:modified>
</cp:coreProperties>
</file>