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사실 정보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속성</a:t>
            </a:r>
          </a:p>
        </p:txBody>
      </p:sp>
      <p:sp>
        <p:nvSpPr>
          <p:cNvPr id="116" name="본문 첫 번째 줄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볶음밥과 삶은 계란을 넣은 샐러드 그릇과 젓가락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연어 어묵, 샐러드, 후무스가 든 그릇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파슬리 버터, 구운 헤이즐넛, 파르메산 치즈를 올린 파파르델레 파스타 그릇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볶음밥과 삶은 계란을 넣은 샐러드 그릇과 젓가락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표 1"/>
          <p:cNvGraphicFramePr/>
          <p:nvPr/>
        </p:nvGraphicFramePr>
        <p:xfrm>
          <a:off x="94656" y="120161"/>
          <a:ext cx="24191330" cy="1218977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03046"/>
                <a:gridCol w="5949537"/>
                <a:gridCol w="2109686"/>
                <a:gridCol w="6718656"/>
                <a:gridCol w="4739050"/>
                <a:gridCol w="1111326"/>
                <a:gridCol w="1247326"/>
              </a:tblGrid>
              <a:tr h="585481">
                <a:tc>
                  <a:txBody>
                    <a:bodyPr/>
                    <a:lstStyle/>
                    <a:p>
                      <a:pPr algn="l" defTabSz="1828800">
                        <a:defRPr b="0"/>
                      </a:pPr>
                      <a:r>
                        <a:rPr b="1" sz="20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Page Title.</a:t>
                      </a:r>
                    </a:p>
                  </a:txBody>
                  <a:tcPr marL="60960" marR="60960" marT="60960" marB="6096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20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60960" marR="60960" marT="60960" marB="6096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3175">
                      <a:solidFill>
                        <a:srgbClr val="D9D9D9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b="0"/>
                      </a:pPr>
                      <a:r>
                        <a:rPr b="1" sz="20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Group Title.</a:t>
                      </a:r>
                    </a:p>
                  </a:txBody>
                  <a:tcPr marL="60960" marR="60960" marT="60960" marB="6096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20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60960" marR="60960" marT="60960" marB="60960" anchor="ctr" anchorCtr="0" horzOverflow="overflow">
                    <a:lnL w="25400">
                      <a:solidFill>
                        <a:srgbClr val="FFFFFF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3175">
                      <a:solidFill>
                        <a:srgbClr val="D9D9D9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b="0"/>
                      </a:pPr>
                      <a:r>
                        <a:rPr b="1" sz="20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Description.</a:t>
                      </a:r>
                    </a:p>
                  </a:txBody>
                  <a:tcPr marL="60960" marR="60960" marT="60960" marB="60960" anchor="ctr" anchorCtr="0" horzOverflow="overflow">
                    <a:lnL w="3175">
                      <a:solidFill>
                        <a:srgbClr val="D9D9D9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b="0"/>
                      </a:pPr>
                      <a:r>
                        <a:rPr b="1" sz="20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Page.</a:t>
                      </a:r>
                    </a:p>
                  </a:txBody>
                  <a:tcPr marL="60960" marR="60960" marT="60960" marB="6096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1828800">
                        <a:defRPr sz="24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60960" marR="60960" marT="60960" marB="6096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3175">
                      <a:solidFill>
                        <a:srgbClr val="D9D9D9"/>
                      </a:solidFill>
                    </a:lnB>
                  </a:tcPr>
                </a:tc>
              </a:tr>
              <a:tr h="11598756">
                <a:tc gridSpan="4">
                  <a:txBody>
                    <a:bodyPr/>
                    <a:lstStyle/>
                    <a:p>
                      <a:pPr algn="l" defTabSz="1828800">
                        <a:defRPr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25400">
                      <a:solidFill>
                        <a:srgbClr val="FFFFFF"/>
                      </a:solidFill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l" defTabSz="1828800">
                        <a:defRPr sz="24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60960" marR="60960" marT="60960" marB="60960" anchor="ctr" anchorCtr="0" horzOverflow="overflow">
                    <a:lnL w="3175">
                      <a:solidFill>
                        <a:srgbClr val="D9D9D9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25400">
                      <a:solidFill>
                        <a:srgbClr val="FFFFFF"/>
                      </a:solidFill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150" name="본문 첫 번째 줄…"/>
          <p:cNvSpPr txBox="1"/>
          <p:nvPr>
            <p:ph type="body" sz="quarter" idx="1" hasCustomPrompt="1"/>
          </p:nvPr>
        </p:nvSpPr>
        <p:spPr>
          <a:xfrm>
            <a:off x="2398914" y="221496"/>
            <a:ext cx="5930663" cy="442051"/>
          </a:xfrm>
          <a:prstGeom prst="rect">
            <a:avLst/>
          </a:prstGeom>
        </p:spPr>
        <p:txBody>
          <a:bodyPr lIns="91439" tIns="91439" rIns="91439" bIns="91439" anchor="ctr"/>
          <a:lstStyle>
            <a:lvl1pPr marL="0" indent="0" defTabSz="1828800">
              <a:lnSpc>
                <a:spcPct val="100000"/>
              </a:lnSpc>
              <a:spcBef>
                <a:spcPts val="400"/>
              </a:spcBef>
              <a:buSzTx/>
              <a:buNone/>
              <a:defRPr sz="1800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  <a:lvl2pPr marL="640896" indent="-183696" defTabSz="1828800">
              <a:lnSpc>
                <a:spcPct val="100000"/>
              </a:lnSpc>
              <a:spcBef>
                <a:spcPts val="400"/>
              </a:spcBef>
              <a:buSzPct val="100000"/>
              <a:buChar char="–"/>
              <a:defRPr sz="1800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lvl2pPr>
            <a:lvl3pPr marL="1085850" indent="-171450" defTabSz="1828800">
              <a:lnSpc>
                <a:spcPct val="100000"/>
              </a:lnSpc>
              <a:spcBef>
                <a:spcPts val="400"/>
              </a:spcBef>
              <a:buSzPct val="100000"/>
              <a:defRPr sz="1800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lvl3pPr>
            <a:lvl4pPr marL="1577339" indent="-205739" defTabSz="1828800">
              <a:lnSpc>
                <a:spcPct val="100000"/>
              </a:lnSpc>
              <a:spcBef>
                <a:spcPts val="400"/>
              </a:spcBef>
              <a:buSzPct val="100000"/>
              <a:buChar char="–"/>
              <a:defRPr sz="1800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lvl4pPr>
            <a:lvl5pPr marL="2034539" indent="-205739" defTabSz="1828800">
              <a:lnSpc>
                <a:spcPct val="100000"/>
              </a:lnSpc>
              <a:spcBef>
                <a:spcPts val="400"/>
              </a:spcBef>
              <a:buSzPct val="100000"/>
              <a:buChar char="»"/>
              <a:defRPr sz="1800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pPr/>
            <a:r>
              <a:t>페이지 명 작성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1" name="텍스트 개체 틀 18"/>
          <p:cNvSpPr/>
          <p:nvPr>
            <p:ph type="body" sz="quarter" idx="21" hasCustomPrompt="1"/>
          </p:nvPr>
        </p:nvSpPr>
        <p:spPr>
          <a:xfrm>
            <a:off x="10463807" y="221496"/>
            <a:ext cx="6658937" cy="442051"/>
          </a:xfrm>
          <a:prstGeom prst="rect">
            <a:avLst/>
          </a:prstGeom>
        </p:spPr>
        <p:txBody>
          <a:bodyPr lIns="91439" tIns="91439" rIns="91439" bIns="91439" anchor="ctr"/>
          <a:lstStyle>
            <a:lvl1pPr marL="0" indent="0" defTabSz="1645919">
              <a:lnSpc>
                <a:spcPct val="100000"/>
              </a:lnSpc>
              <a:spcBef>
                <a:spcPts val="300"/>
              </a:spcBef>
              <a:buSzTx/>
              <a:buNone/>
              <a:defRPr sz="1619">
                <a:solidFill>
                  <a:srgbClr val="808080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r>
              <a:t>그룹 타이틀 명 작성</a:t>
            </a:r>
          </a:p>
        </p:txBody>
      </p:sp>
      <p:sp>
        <p:nvSpPr>
          <p:cNvPr id="152" name="슬라이드 번호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아보카도와 라임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저자 및 날짜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연어 어묵, 샐러드, 후무스가 든 그릇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1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파슬리 버터, 구운 헤이즐넛, 파르메산 치즈를 올린 파파르델레 파스타 그릇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6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7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0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2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3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4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5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6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7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8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당신마켓"/>
          <p:cNvSpPr txBox="1"/>
          <p:nvPr>
            <p:ph type="ctrTitle"/>
          </p:nvPr>
        </p:nvSpPr>
        <p:spPr>
          <a:xfrm>
            <a:off x="967827" y="-2543517"/>
            <a:ext cx="21971004" cy="4648201"/>
          </a:xfrm>
          <a:prstGeom prst="rect">
            <a:avLst/>
          </a:prstGeom>
        </p:spPr>
        <p:txBody>
          <a:bodyPr/>
          <a:lstStyle>
            <a:lvl1pPr>
              <a:defRPr spc="-176" sz="8800"/>
            </a:lvl1pPr>
          </a:lstStyle>
          <a:p>
            <a:pPr/>
            <a:r>
              <a:t>   당신마켓</a:t>
            </a:r>
          </a:p>
        </p:txBody>
      </p:sp>
      <p:sp>
        <p:nvSpPr>
          <p:cNvPr id="162" name="동네별로 지역별로 신발을 사고파는 중고 거래 플랫폼…"/>
          <p:cNvSpPr txBox="1"/>
          <p:nvPr>
            <p:ph type="subTitle" sz="quarter" idx="1"/>
          </p:nvPr>
        </p:nvSpPr>
        <p:spPr>
          <a:xfrm>
            <a:off x="3063458" y="4754955"/>
            <a:ext cx="7291579" cy="6196620"/>
          </a:xfrm>
          <a:prstGeom prst="rect">
            <a:avLst/>
          </a:prstGeom>
        </p:spPr>
        <p:txBody>
          <a:bodyPr/>
          <a:lstStyle/>
          <a:p>
            <a:pPr defTabSz="619125">
              <a:defRPr b="0" sz="4125"/>
            </a:pPr>
            <a:r>
              <a:t>동네별로 지역별로 신발을 사고파는 중고 거래 플랫폼</a:t>
            </a:r>
          </a:p>
          <a:p>
            <a:pPr defTabSz="619125">
              <a:defRPr b="0" sz="4125"/>
            </a:pPr>
          </a:p>
          <a:p>
            <a:pPr defTabSz="619125">
              <a:defRPr b="0" sz="4125"/>
            </a:pPr>
            <a:r>
              <a:t>신발을 중고거래로 거래하는 사람들이 많아짐에 따라서</a:t>
            </a:r>
            <a:endParaRPr b="1"/>
          </a:p>
          <a:p>
            <a:pPr defTabSz="619125">
              <a:defRPr b="0" sz="4125"/>
            </a:pPr>
            <a:r>
              <a:rPr b="1"/>
              <a:t>인증된 ID로</a:t>
            </a:r>
            <a:r>
              <a:t> 안전하며 </a:t>
            </a:r>
            <a:r>
              <a:rPr b="1"/>
              <a:t>지역별 빠른 거래</a:t>
            </a:r>
            <a:r>
              <a:t>를 제공 신발의 상태까지 세부적으로 점수화</a:t>
            </a:r>
          </a:p>
          <a:p>
            <a:pPr defTabSz="619125">
              <a:defRPr b="0" sz="4125"/>
            </a:pPr>
            <a:r>
              <a:t>회원들간의 </a:t>
            </a:r>
            <a:r>
              <a:rPr b="1"/>
              <a:t>커뮤니티 기능</a:t>
            </a:r>
          </a:p>
        </p:txBody>
      </p:sp>
      <p:sp>
        <p:nvSpPr>
          <p:cNvPr id="163" name="선"/>
          <p:cNvSpPr/>
          <p:nvPr/>
        </p:nvSpPr>
        <p:spPr>
          <a:xfrm>
            <a:off x="1206499" y="2361440"/>
            <a:ext cx="21971004" cy="1"/>
          </a:xfrm>
          <a:prstGeom prst="line">
            <a:avLst/>
          </a:prstGeom>
          <a:ln w="1016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16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19813" t="7930" r="20144" b="10815"/>
          <a:stretch>
            <a:fillRect/>
          </a:stretch>
        </p:blipFill>
        <p:spPr>
          <a:xfrm>
            <a:off x="6209294" y="153838"/>
            <a:ext cx="1343166" cy="1938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6" h="21572" fill="norm" stroke="1" extrusionOk="0">
                <a:moveTo>
                  <a:pt x="10437" y="0"/>
                </a:moveTo>
                <a:cubicBezTo>
                  <a:pt x="9598" y="-2"/>
                  <a:pt x="8916" y="178"/>
                  <a:pt x="8212" y="587"/>
                </a:cubicBezTo>
                <a:cubicBezTo>
                  <a:pt x="7907" y="764"/>
                  <a:pt x="7340" y="1212"/>
                  <a:pt x="7115" y="1449"/>
                </a:cubicBezTo>
                <a:lnTo>
                  <a:pt x="7032" y="1533"/>
                </a:lnTo>
                <a:lnTo>
                  <a:pt x="6777" y="1427"/>
                </a:lnTo>
                <a:cubicBezTo>
                  <a:pt x="6498" y="1307"/>
                  <a:pt x="6275" y="1253"/>
                  <a:pt x="5783" y="1192"/>
                </a:cubicBezTo>
                <a:cubicBezTo>
                  <a:pt x="5028" y="1100"/>
                  <a:pt x="3959" y="1346"/>
                  <a:pt x="3278" y="1767"/>
                </a:cubicBezTo>
                <a:cubicBezTo>
                  <a:pt x="2122" y="2480"/>
                  <a:pt x="1554" y="3207"/>
                  <a:pt x="1206" y="4426"/>
                </a:cubicBezTo>
                <a:cubicBezTo>
                  <a:pt x="1117" y="4737"/>
                  <a:pt x="1122" y="5812"/>
                  <a:pt x="1212" y="6096"/>
                </a:cubicBezTo>
                <a:cubicBezTo>
                  <a:pt x="1274" y="6294"/>
                  <a:pt x="1270" y="6323"/>
                  <a:pt x="1180" y="6436"/>
                </a:cubicBezTo>
                <a:cubicBezTo>
                  <a:pt x="994" y="6672"/>
                  <a:pt x="855" y="7064"/>
                  <a:pt x="855" y="7359"/>
                </a:cubicBezTo>
                <a:cubicBezTo>
                  <a:pt x="855" y="7518"/>
                  <a:pt x="824" y="7615"/>
                  <a:pt x="759" y="7682"/>
                </a:cubicBezTo>
                <a:cubicBezTo>
                  <a:pt x="708" y="7734"/>
                  <a:pt x="644" y="7818"/>
                  <a:pt x="613" y="7867"/>
                </a:cubicBezTo>
                <a:cubicBezTo>
                  <a:pt x="581" y="7916"/>
                  <a:pt x="513" y="8018"/>
                  <a:pt x="466" y="8092"/>
                </a:cubicBezTo>
                <a:cubicBezTo>
                  <a:pt x="361" y="8257"/>
                  <a:pt x="167" y="8706"/>
                  <a:pt x="71" y="8998"/>
                </a:cubicBezTo>
                <a:cubicBezTo>
                  <a:pt x="20" y="9153"/>
                  <a:pt x="-3" y="9487"/>
                  <a:pt x="1" y="9815"/>
                </a:cubicBezTo>
                <a:cubicBezTo>
                  <a:pt x="4" y="10143"/>
                  <a:pt x="36" y="10467"/>
                  <a:pt x="90" y="10597"/>
                </a:cubicBezTo>
                <a:cubicBezTo>
                  <a:pt x="680" y="12017"/>
                  <a:pt x="2228" y="12874"/>
                  <a:pt x="4451" y="13013"/>
                </a:cubicBezTo>
                <a:cubicBezTo>
                  <a:pt x="4618" y="13024"/>
                  <a:pt x="4771" y="13045"/>
                  <a:pt x="4795" y="13062"/>
                </a:cubicBezTo>
                <a:cubicBezTo>
                  <a:pt x="4819" y="13078"/>
                  <a:pt x="4784" y="13148"/>
                  <a:pt x="4718" y="13216"/>
                </a:cubicBezTo>
                <a:cubicBezTo>
                  <a:pt x="4192" y="13759"/>
                  <a:pt x="3654" y="14733"/>
                  <a:pt x="3494" y="15425"/>
                </a:cubicBezTo>
                <a:cubicBezTo>
                  <a:pt x="3436" y="15678"/>
                  <a:pt x="3366" y="15796"/>
                  <a:pt x="3284" y="15796"/>
                </a:cubicBezTo>
                <a:cubicBezTo>
                  <a:pt x="3215" y="15796"/>
                  <a:pt x="3080" y="15559"/>
                  <a:pt x="3080" y="15438"/>
                </a:cubicBezTo>
                <a:cubicBezTo>
                  <a:pt x="3080" y="15190"/>
                  <a:pt x="2494" y="15031"/>
                  <a:pt x="2053" y="15160"/>
                </a:cubicBezTo>
                <a:cubicBezTo>
                  <a:pt x="1836" y="15223"/>
                  <a:pt x="974" y="15746"/>
                  <a:pt x="931" y="15840"/>
                </a:cubicBezTo>
                <a:cubicBezTo>
                  <a:pt x="913" y="15881"/>
                  <a:pt x="927" y="15953"/>
                  <a:pt x="963" y="15999"/>
                </a:cubicBezTo>
                <a:cubicBezTo>
                  <a:pt x="1022" y="16075"/>
                  <a:pt x="1014" y="16094"/>
                  <a:pt x="893" y="16172"/>
                </a:cubicBezTo>
                <a:cubicBezTo>
                  <a:pt x="719" y="16283"/>
                  <a:pt x="679" y="16397"/>
                  <a:pt x="721" y="16671"/>
                </a:cubicBezTo>
                <a:cubicBezTo>
                  <a:pt x="810" y="17250"/>
                  <a:pt x="807" y="17467"/>
                  <a:pt x="721" y="17665"/>
                </a:cubicBezTo>
                <a:cubicBezTo>
                  <a:pt x="545" y="18070"/>
                  <a:pt x="581" y="18283"/>
                  <a:pt x="778" y="18018"/>
                </a:cubicBezTo>
                <a:cubicBezTo>
                  <a:pt x="886" y="17874"/>
                  <a:pt x="978" y="17899"/>
                  <a:pt x="1014" y="18084"/>
                </a:cubicBezTo>
                <a:cubicBezTo>
                  <a:pt x="1030" y="18166"/>
                  <a:pt x="1055" y="18245"/>
                  <a:pt x="1072" y="18257"/>
                </a:cubicBezTo>
                <a:cubicBezTo>
                  <a:pt x="1088" y="18268"/>
                  <a:pt x="1075" y="18346"/>
                  <a:pt x="1040" y="18429"/>
                </a:cubicBezTo>
                <a:cubicBezTo>
                  <a:pt x="996" y="18532"/>
                  <a:pt x="987" y="18666"/>
                  <a:pt x="1014" y="18857"/>
                </a:cubicBezTo>
                <a:cubicBezTo>
                  <a:pt x="1046" y="19082"/>
                  <a:pt x="1038" y="19156"/>
                  <a:pt x="970" y="19250"/>
                </a:cubicBezTo>
                <a:cubicBezTo>
                  <a:pt x="854" y="19411"/>
                  <a:pt x="853" y="19718"/>
                  <a:pt x="970" y="19807"/>
                </a:cubicBezTo>
                <a:cubicBezTo>
                  <a:pt x="1020" y="19845"/>
                  <a:pt x="1050" y="19884"/>
                  <a:pt x="1033" y="19895"/>
                </a:cubicBezTo>
                <a:cubicBezTo>
                  <a:pt x="992" y="19924"/>
                  <a:pt x="1184" y="20180"/>
                  <a:pt x="1308" y="20258"/>
                </a:cubicBezTo>
                <a:cubicBezTo>
                  <a:pt x="1774" y="20550"/>
                  <a:pt x="2906" y="20487"/>
                  <a:pt x="3354" y="20143"/>
                </a:cubicBezTo>
                <a:cubicBezTo>
                  <a:pt x="3693" y="19883"/>
                  <a:pt x="3842" y="19420"/>
                  <a:pt x="3660" y="19180"/>
                </a:cubicBezTo>
                <a:cubicBezTo>
                  <a:pt x="3579" y="19073"/>
                  <a:pt x="3537" y="18821"/>
                  <a:pt x="3596" y="18796"/>
                </a:cubicBezTo>
                <a:cubicBezTo>
                  <a:pt x="3630" y="18781"/>
                  <a:pt x="3636" y="18691"/>
                  <a:pt x="3615" y="18557"/>
                </a:cubicBezTo>
                <a:cubicBezTo>
                  <a:pt x="3579" y="18314"/>
                  <a:pt x="3654" y="18198"/>
                  <a:pt x="3794" y="18279"/>
                </a:cubicBezTo>
                <a:cubicBezTo>
                  <a:pt x="3933" y="18358"/>
                  <a:pt x="4134" y="18609"/>
                  <a:pt x="4125" y="18689"/>
                </a:cubicBezTo>
                <a:cubicBezTo>
                  <a:pt x="4119" y="18749"/>
                  <a:pt x="4155" y="18773"/>
                  <a:pt x="4272" y="18791"/>
                </a:cubicBezTo>
                <a:cubicBezTo>
                  <a:pt x="4357" y="18804"/>
                  <a:pt x="4442" y="18834"/>
                  <a:pt x="4463" y="18857"/>
                </a:cubicBezTo>
                <a:cubicBezTo>
                  <a:pt x="4581" y="18984"/>
                  <a:pt x="4760" y="19007"/>
                  <a:pt x="5745" y="19025"/>
                </a:cubicBezTo>
                <a:lnTo>
                  <a:pt x="6733" y="19043"/>
                </a:lnTo>
                <a:lnTo>
                  <a:pt x="6765" y="19365"/>
                </a:lnTo>
                <a:cubicBezTo>
                  <a:pt x="6800" y="19684"/>
                  <a:pt x="6799" y="19692"/>
                  <a:pt x="6656" y="19798"/>
                </a:cubicBezTo>
                <a:cubicBezTo>
                  <a:pt x="6307" y="20059"/>
                  <a:pt x="6269" y="20129"/>
                  <a:pt x="6267" y="20479"/>
                </a:cubicBezTo>
                <a:cubicBezTo>
                  <a:pt x="6266" y="20785"/>
                  <a:pt x="6277" y="20815"/>
                  <a:pt x="6440" y="21000"/>
                </a:cubicBezTo>
                <a:cubicBezTo>
                  <a:pt x="6641" y="21229"/>
                  <a:pt x="6928" y="21391"/>
                  <a:pt x="7326" y="21495"/>
                </a:cubicBezTo>
                <a:cubicBezTo>
                  <a:pt x="7645" y="21578"/>
                  <a:pt x="8391" y="21598"/>
                  <a:pt x="8754" y="21534"/>
                </a:cubicBezTo>
                <a:cubicBezTo>
                  <a:pt x="9102" y="21473"/>
                  <a:pt x="9365" y="21415"/>
                  <a:pt x="9474" y="21375"/>
                </a:cubicBezTo>
                <a:cubicBezTo>
                  <a:pt x="9699" y="21293"/>
                  <a:pt x="10118" y="21066"/>
                  <a:pt x="10201" y="20978"/>
                </a:cubicBezTo>
                <a:lnTo>
                  <a:pt x="10290" y="20885"/>
                </a:lnTo>
                <a:lnTo>
                  <a:pt x="10558" y="21062"/>
                </a:lnTo>
                <a:cubicBezTo>
                  <a:pt x="11048" y="21391"/>
                  <a:pt x="11582" y="21539"/>
                  <a:pt x="12394" y="21565"/>
                </a:cubicBezTo>
                <a:cubicBezTo>
                  <a:pt x="13148" y="21589"/>
                  <a:pt x="13511" y="21512"/>
                  <a:pt x="13918" y="21238"/>
                </a:cubicBezTo>
                <a:cubicBezTo>
                  <a:pt x="14271" y="21000"/>
                  <a:pt x="14370" y="20840"/>
                  <a:pt x="14370" y="20496"/>
                </a:cubicBezTo>
                <a:cubicBezTo>
                  <a:pt x="14370" y="20254"/>
                  <a:pt x="14342" y="20170"/>
                  <a:pt x="14217" y="19979"/>
                </a:cubicBezTo>
                <a:cubicBezTo>
                  <a:pt x="14135" y="19854"/>
                  <a:pt x="14045" y="19741"/>
                  <a:pt x="14013" y="19728"/>
                </a:cubicBezTo>
                <a:cubicBezTo>
                  <a:pt x="13942" y="19697"/>
                  <a:pt x="13935" y="19430"/>
                  <a:pt x="14001" y="19167"/>
                </a:cubicBezTo>
                <a:cubicBezTo>
                  <a:pt x="14027" y="19060"/>
                  <a:pt x="14077" y="18827"/>
                  <a:pt x="14109" y="18650"/>
                </a:cubicBezTo>
                <a:cubicBezTo>
                  <a:pt x="14141" y="18472"/>
                  <a:pt x="14186" y="18237"/>
                  <a:pt x="14211" y="18128"/>
                </a:cubicBezTo>
                <a:cubicBezTo>
                  <a:pt x="14256" y="17934"/>
                  <a:pt x="14325" y="17635"/>
                  <a:pt x="14428" y="17143"/>
                </a:cubicBezTo>
                <a:cubicBezTo>
                  <a:pt x="14477" y="16907"/>
                  <a:pt x="14508" y="16766"/>
                  <a:pt x="14625" y="16273"/>
                </a:cubicBezTo>
                <a:cubicBezTo>
                  <a:pt x="14774" y="15649"/>
                  <a:pt x="14818" y="15474"/>
                  <a:pt x="14970" y="14952"/>
                </a:cubicBezTo>
                <a:cubicBezTo>
                  <a:pt x="15016" y="14795"/>
                  <a:pt x="15074" y="14603"/>
                  <a:pt x="15097" y="14524"/>
                </a:cubicBezTo>
                <a:cubicBezTo>
                  <a:pt x="15212" y="14127"/>
                  <a:pt x="15373" y="13951"/>
                  <a:pt x="16334" y="13199"/>
                </a:cubicBezTo>
                <a:cubicBezTo>
                  <a:pt x="16634" y="12964"/>
                  <a:pt x="16995" y="12681"/>
                  <a:pt x="17137" y="12567"/>
                </a:cubicBezTo>
                <a:cubicBezTo>
                  <a:pt x="17399" y="12357"/>
                  <a:pt x="18242" y="11712"/>
                  <a:pt x="19120" y="11048"/>
                </a:cubicBezTo>
                <a:cubicBezTo>
                  <a:pt x="19853" y="10492"/>
                  <a:pt x="20619" y="9857"/>
                  <a:pt x="20892" y="9577"/>
                </a:cubicBezTo>
                <a:cubicBezTo>
                  <a:pt x="21325" y="9131"/>
                  <a:pt x="21552" y="8735"/>
                  <a:pt x="21574" y="8384"/>
                </a:cubicBezTo>
                <a:cubicBezTo>
                  <a:pt x="21597" y="8033"/>
                  <a:pt x="21413" y="7723"/>
                  <a:pt x="21026" y="7452"/>
                </a:cubicBezTo>
                <a:cubicBezTo>
                  <a:pt x="20501" y="7084"/>
                  <a:pt x="19906" y="6992"/>
                  <a:pt x="19184" y="7165"/>
                </a:cubicBezTo>
                <a:lnTo>
                  <a:pt x="18846" y="7244"/>
                </a:lnTo>
                <a:lnTo>
                  <a:pt x="18629" y="7090"/>
                </a:lnTo>
                <a:cubicBezTo>
                  <a:pt x="18423" y="6944"/>
                  <a:pt x="18392" y="6935"/>
                  <a:pt x="18119" y="6935"/>
                </a:cubicBezTo>
                <a:cubicBezTo>
                  <a:pt x="17786" y="6935"/>
                  <a:pt x="17598" y="6993"/>
                  <a:pt x="17405" y="7151"/>
                </a:cubicBezTo>
                <a:cubicBezTo>
                  <a:pt x="17264" y="7268"/>
                  <a:pt x="17010" y="7619"/>
                  <a:pt x="17010" y="7699"/>
                </a:cubicBezTo>
                <a:cubicBezTo>
                  <a:pt x="17010" y="7774"/>
                  <a:pt x="16877" y="7884"/>
                  <a:pt x="16838" y="7841"/>
                </a:cubicBezTo>
                <a:cubicBezTo>
                  <a:pt x="16818" y="7819"/>
                  <a:pt x="16770" y="7626"/>
                  <a:pt x="16729" y="7412"/>
                </a:cubicBezTo>
                <a:cubicBezTo>
                  <a:pt x="16623" y="6856"/>
                  <a:pt x="16340" y="6300"/>
                  <a:pt x="15983" y="5928"/>
                </a:cubicBezTo>
                <a:cubicBezTo>
                  <a:pt x="15934" y="5877"/>
                  <a:pt x="15829" y="5766"/>
                  <a:pt x="15747" y="5680"/>
                </a:cubicBezTo>
                <a:cubicBezTo>
                  <a:pt x="15504" y="5427"/>
                  <a:pt x="14933" y="5062"/>
                  <a:pt x="14389" y="4815"/>
                </a:cubicBezTo>
                <a:cubicBezTo>
                  <a:pt x="13889" y="4587"/>
                  <a:pt x="13246" y="4351"/>
                  <a:pt x="13121" y="4351"/>
                </a:cubicBezTo>
                <a:cubicBezTo>
                  <a:pt x="13086" y="4351"/>
                  <a:pt x="12929" y="4269"/>
                  <a:pt x="12770" y="4165"/>
                </a:cubicBezTo>
                <a:cubicBezTo>
                  <a:pt x="12611" y="4062"/>
                  <a:pt x="12374" y="3918"/>
                  <a:pt x="12247" y="3847"/>
                </a:cubicBezTo>
                <a:lnTo>
                  <a:pt x="12018" y="3719"/>
                </a:lnTo>
                <a:lnTo>
                  <a:pt x="12184" y="3476"/>
                </a:lnTo>
                <a:cubicBezTo>
                  <a:pt x="12275" y="3344"/>
                  <a:pt x="12349" y="3212"/>
                  <a:pt x="12349" y="3185"/>
                </a:cubicBezTo>
                <a:cubicBezTo>
                  <a:pt x="12349" y="3157"/>
                  <a:pt x="12369" y="3129"/>
                  <a:pt x="12394" y="3118"/>
                </a:cubicBezTo>
                <a:cubicBezTo>
                  <a:pt x="12419" y="3108"/>
                  <a:pt x="12455" y="3062"/>
                  <a:pt x="12471" y="3017"/>
                </a:cubicBezTo>
                <a:cubicBezTo>
                  <a:pt x="12486" y="2972"/>
                  <a:pt x="12521" y="2870"/>
                  <a:pt x="12553" y="2792"/>
                </a:cubicBezTo>
                <a:cubicBezTo>
                  <a:pt x="12955" y="1805"/>
                  <a:pt x="12783" y="878"/>
                  <a:pt x="12107" y="415"/>
                </a:cubicBezTo>
                <a:cubicBezTo>
                  <a:pt x="11675" y="118"/>
                  <a:pt x="11205" y="1"/>
                  <a:pt x="10437" y="0"/>
                </a:cubicBezTo>
                <a:close/>
              </a:path>
            </a:pathLst>
          </a:custGeom>
          <a:ln w="25400">
            <a:solidFill>
              <a:srgbClr val="FFFFFF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sp>
        <p:nvSpPr>
          <p:cNvPr id="165" name="선"/>
          <p:cNvSpPr/>
          <p:nvPr/>
        </p:nvSpPr>
        <p:spPr>
          <a:xfrm>
            <a:off x="1193799" y="2361440"/>
            <a:ext cx="21971004" cy="1"/>
          </a:xfrm>
          <a:prstGeom prst="line">
            <a:avLst/>
          </a:prstGeom>
          <a:ln w="1016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6" name="개발 기간"/>
          <p:cNvSpPr txBox="1"/>
          <p:nvPr/>
        </p:nvSpPr>
        <p:spPr>
          <a:xfrm>
            <a:off x="15924914" y="3480017"/>
            <a:ext cx="2941878" cy="685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600">
                <a:solidFill>
                  <a:srgbClr val="000000"/>
                </a:solidFill>
              </a:defRPr>
            </a:lvl1pPr>
          </a:lstStyle>
          <a:p>
            <a:pPr/>
            <a:r>
              <a:t>개발 기간</a:t>
            </a:r>
          </a:p>
        </p:txBody>
      </p:sp>
      <p:sp>
        <p:nvSpPr>
          <p:cNvPr id="167" name="2023.08.25 ~ 2023.09.15"/>
          <p:cNvSpPr txBox="1"/>
          <p:nvPr/>
        </p:nvSpPr>
        <p:spPr>
          <a:xfrm>
            <a:off x="15830126" y="4271822"/>
            <a:ext cx="6379856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600">
                <a:solidFill>
                  <a:srgbClr val="000000"/>
                </a:solidFill>
              </a:defRPr>
            </a:lvl1pPr>
          </a:lstStyle>
          <a:p>
            <a:pPr/>
            <a:r>
              <a:t>2023.08.25 ~ 2023.09.15</a:t>
            </a:r>
          </a:p>
        </p:txBody>
      </p:sp>
      <p:pic>
        <p:nvPicPr>
          <p:cNvPr id="168" name="free-icon-clock-2997985.png" descr="free-icon-clock-299798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41296" y="3768209"/>
            <a:ext cx="1351172" cy="1351172"/>
          </a:xfrm>
          <a:prstGeom prst="rect">
            <a:avLst/>
          </a:pr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sp>
        <p:nvSpPr>
          <p:cNvPr id="169" name="개발 인원"/>
          <p:cNvSpPr txBox="1"/>
          <p:nvPr/>
        </p:nvSpPr>
        <p:spPr>
          <a:xfrm>
            <a:off x="15924914" y="5706317"/>
            <a:ext cx="2941878" cy="68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600">
                <a:solidFill>
                  <a:srgbClr val="000000"/>
                </a:solidFill>
              </a:defRPr>
            </a:lvl1pPr>
          </a:lstStyle>
          <a:p>
            <a:pPr/>
            <a:r>
              <a:t>개발 인원</a:t>
            </a:r>
          </a:p>
        </p:txBody>
      </p:sp>
      <p:sp>
        <p:nvSpPr>
          <p:cNvPr id="170" name="박병인,박두환,윤주형,…"/>
          <p:cNvSpPr txBox="1"/>
          <p:nvPr/>
        </p:nvSpPr>
        <p:spPr>
          <a:xfrm>
            <a:off x="16209275" y="6589545"/>
            <a:ext cx="4238815" cy="1093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3000">
                <a:solidFill>
                  <a:srgbClr val="000000"/>
                </a:solidFill>
              </a:defRPr>
            </a:pPr>
            <a:r>
              <a:t>박병인,박두환,윤주형,</a:t>
            </a:r>
          </a:p>
          <a:p>
            <a:pPr>
              <a:defRPr b="1" sz="3000">
                <a:solidFill>
                  <a:srgbClr val="000000"/>
                </a:solidFill>
              </a:defRPr>
            </a:pPr>
            <a:r>
              <a:t>이승준,이종원,이종협</a:t>
            </a:r>
          </a:p>
        </p:txBody>
      </p:sp>
      <p:pic>
        <p:nvPicPr>
          <p:cNvPr id="171" name="free-icon-notebook-2912806.png" descr="free-icon-notebook-291280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541296" y="8907848"/>
            <a:ext cx="1351163" cy="1351163"/>
          </a:xfrm>
          <a:prstGeom prst="rect">
            <a:avLst/>
          </a:pr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sp>
        <p:nvSpPr>
          <p:cNvPr id="172" name="사용 및 기술도구"/>
          <p:cNvSpPr txBox="1"/>
          <p:nvPr/>
        </p:nvSpPr>
        <p:spPr>
          <a:xfrm>
            <a:off x="16493498" y="8536374"/>
            <a:ext cx="3670369" cy="68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600">
                <a:solidFill>
                  <a:srgbClr val="000000"/>
                </a:solidFill>
              </a:defRPr>
            </a:lvl1pPr>
          </a:lstStyle>
          <a:p>
            <a:pPr/>
            <a:r>
              <a:t>사용 및 기술도구</a:t>
            </a:r>
          </a:p>
        </p:txBody>
      </p:sp>
      <p:pic>
        <p:nvPicPr>
          <p:cNvPr id="173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455992" y="6097015"/>
            <a:ext cx="1521969" cy="1521970"/>
          </a:xfrm>
          <a:prstGeom prst="rect">
            <a:avLst/>
          </a:pr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pic>
        <p:nvPicPr>
          <p:cNvPr id="174" name="이미지" descr="이미지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858811" y="9353727"/>
            <a:ext cx="2039721" cy="15219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이미지" descr="이미지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9467772" y="9695095"/>
            <a:ext cx="1804136" cy="13513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이미지" descr="이미지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9388067" y="11175765"/>
            <a:ext cx="1963547" cy="19635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이미지" descr="이미지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5476808" y="10874367"/>
            <a:ext cx="3506333" cy="1963546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목적"/>
          <p:cNvSpPr txBox="1"/>
          <p:nvPr/>
        </p:nvSpPr>
        <p:spPr>
          <a:xfrm>
            <a:off x="2047383" y="3270112"/>
            <a:ext cx="2245144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6500">
                <a:solidFill>
                  <a:srgbClr val="000000"/>
                </a:solidFill>
              </a:defRPr>
            </a:lvl1pPr>
          </a:lstStyle>
          <a:p>
            <a:pPr/>
            <a:r>
              <a:t>목적</a:t>
            </a:r>
          </a:p>
        </p:txBody>
      </p:sp>
      <p:pic>
        <p:nvPicPr>
          <p:cNvPr id="179" name="이미지" descr="이미지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1756540" y="9564325"/>
            <a:ext cx="1714501" cy="1612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index.PNG" descr="inde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61708" y="3270044"/>
            <a:ext cx="19384750" cy="9672055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메인 화면"/>
          <p:cNvSpPr txBox="1"/>
          <p:nvPr>
            <p:ph type="ctrTitle"/>
          </p:nvPr>
        </p:nvSpPr>
        <p:spPr>
          <a:xfrm>
            <a:off x="1181098" y="-2543517"/>
            <a:ext cx="21971004" cy="4648201"/>
          </a:xfrm>
          <a:prstGeom prst="rect">
            <a:avLst/>
          </a:prstGeom>
        </p:spPr>
        <p:txBody>
          <a:bodyPr/>
          <a:lstStyle>
            <a:lvl1pPr>
              <a:defRPr spc="-176" sz="8800"/>
            </a:lvl1pPr>
          </a:lstStyle>
          <a:p>
            <a:pPr/>
            <a:r>
              <a:t>   메인 화면</a:t>
            </a:r>
          </a:p>
        </p:txBody>
      </p:sp>
      <p:sp>
        <p:nvSpPr>
          <p:cNvPr id="292" name="선"/>
          <p:cNvSpPr/>
          <p:nvPr/>
        </p:nvSpPr>
        <p:spPr>
          <a:xfrm>
            <a:off x="1206499" y="2361440"/>
            <a:ext cx="21971004" cy="1"/>
          </a:xfrm>
          <a:prstGeom prst="line">
            <a:avLst/>
          </a:prstGeom>
          <a:ln w="1016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3" name="선"/>
          <p:cNvSpPr/>
          <p:nvPr/>
        </p:nvSpPr>
        <p:spPr>
          <a:xfrm flipH="1">
            <a:off x="2190946" y="5911405"/>
            <a:ext cx="2498168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oval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4" name="회원가입 기능"/>
          <p:cNvSpPr txBox="1"/>
          <p:nvPr/>
        </p:nvSpPr>
        <p:spPr>
          <a:xfrm>
            <a:off x="21230483" y="2443422"/>
            <a:ext cx="1780947" cy="48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회원가입 기능</a:t>
            </a:r>
          </a:p>
        </p:txBody>
      </p:sp>
      <p:sp>
        <p:nvSpPr>
          <p:cNvPr id="295" name="기본 로고 배경"/>
          <p:cNvSpPr txBox="1"/>
          <p:nvPr/>
        </p:nvSpPr>
        <p:spPr>
          <a:xfrm>
            <a:off x="33028" y="5476611"/>
            <a:ext cx="3009621" cy="48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기본 로고 배경</a:t>
            </a:r>
          </a:p>
        </p:txBody>
      </p:sp>
      <p:sp>
        <p:nvSpPr>
          <p:cNvPr id="300" name="연결선"/>
          <p:cNvSpPr/>
          <p:nvPr/>
        </p:nvSpPr>
        <p:spPr>
          <a:xfrm>
            <a:off x="20648930" y="2687320"/>
            <a:ext cx="580390" cy="816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76200">
            <a:solidFill>
              <a:srgbClr val="000000"/>
            </a:solidFill>
            <a:miter lim="400000"/>
            <a:headEnd type="oval"/>
          </a:ln>
        </p:spPr>
        <p:txBody>
          <a:bodyPr/>
          <a:lstStyle/>
          <a:p>
            <a:pPr/>
          </a:p>
        </p:txBody>
      </p:sp>
      <p:sp>
        <p:nvSpPr>
          <p:cNvPr id="297" name="직사각형"/>
          <p:cNvSpPr/>
          <p:nvPr/>
        </p:nvSpPr>
        <p:spPr>
          <a:xfrm>
            <a:off x="3508421" y="3765691"/>
            <a:ext cx="3062256" cy="523546"/>
          </a:xfrm>
          <a:prstGeom prst="rect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01" name="연결선"/>
          <p:cNvSpPr/>
          <p:nvPr/>
        </p:nvSpPr>
        <p:spPr>
          <a:xfrm>
            <a:off x="3102610" y="3042920"/>
            <a:ext cx="1629411" cy="9550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  <a:miter lim="400000"/>
            <a:headEnd type="oval"/>
          </a:ln>
        </p:spPr>
        <p:txBody>
          <a:bodyPr/>
          <a:lstStyle/>
          <a:p>
            <a:pPr/>
          </a:p>
        </p:txBody>
      </p:sp>
      <p:sp>
        <p:nvSpPr>
          <p:cNvPr id="299" name="항상 메인 화면으로…"/>
          <p:cNvSpPr txBox="1"/>
          <p:nvPr/>
        </p:nvSpPr>
        <p:spPr>
          <a:xfrm>
            <a:off x="93096" y="2601748"/>
            <a:ext cx="3009622" cy="882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항상 메인 화면으로</a:t>
            </a:r>
          </a:p>
          <a:p>
            <a:pPr/>
            <a:r>
              <a:t> 돌아옴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텍스트 개체 틀 3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1645919">
              <a:spcBef>
                <a:spcPts val="300"/>
              </a:spcBef>
              <a:defRPr sz="1619"/>
            </a:lvl1pPr>
          </a:lstStyle>
          <a:p>
            <a:pPr/>
            <a:r>
              <a:t>메인 화면</a:t>
            </a:r>
          </a:p>
        </p:txBody>
      </p:sp>
      <p:sp>
        <p:nvSpPr>
          <p:cNvPr id="304" name="텍스트 개체 틀 4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aphicFrame>
        <p:nvGraphicFramePr>
          <p:cNvPr id="305" name="표 6"/>
          <p:cNvGraphicFramePr/>
          <p:nvPr/>
        </p:nvGraphicFramePr>
        <p:xfrm>
          <a:off x="17376576" y="953344"/>
          <a:ext cx="6768753" cy="547260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04998"/>
                <a:gridCol w="5951053"/>
              </a:tblGrid>
              <a:tr h="516949">
                <a:tc gridSpan="2">
                  <a:txBody>
                    <a:bodyPr/>
                    <a:lstStyle/>
                    <a:p>
                      <a:pPr algn="l" defTabSz="1828800">
                        <a:defRPr b="0"/>
                      </a:pPr>
                      <a:r>
                        <a:rPr b="1">
                          <a:solidFill>
                            <a:srgbClr val="4E5263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Summery.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  <a:tr h="1570333">
                <a:tc gridSpan="2">
                  <a:txBody>
                    <a:bodyPr/>
                    <a:lstStyle/>
                    <a:p>
                      <a:pPr marL="215999" indent="-215999" algn="just" defTabSz="1828800">
                        <a:lnSpc>
                          <a:spcPct val="120000"/>
                        </a:lnSpc>
                        <a:buSzPct val="100000"/>
                        <a:buFont typeface="Arial"/>
                        <a:buChar char="•"/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 hMerge="1">
                  <a:tcPr/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7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6" name="TextBox 7"/>
          <p:cNvSpPr txBox="1"/>
          <p:nvPr>
            <p:ph type="sldNum" sz="quarter" idx="4294967295"/>
          </p:nvPr>
        </p:nvSpPr>
        <p:spPr>
          <a:xfrm>
            <a:off x="23560504" y="213960"/>
            <a:ext cx="432999" cy="4622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9" tIns="91439" rIns="91439" bIns="91439" anchor="t"/>
          <a:lstStyle>
            <a:lvl1pPr algn="l" defTabSz="1828800">
              <a:defRPr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07" name="1"/>
          <p:cNvSpPr/>
          <p:nvPr/>
        </p:nvSpPr>
        <p:spPr>
          <a:xfrm>
            <a:off x="2450766" y="2922481"/>
            <a:ext cx="709146" cy="695816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텍스트 개체 틀 3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1773936">
              <a:defRPr sz="1746"/>
            </a:lvl1pPr>
          </a:lstStyle>
          <a:p>
            <a:pPr/>
            <a:r>
              <a:t>index.jsp</a:t>
            </a:r>
          </a:p>
        </p:txBody>
      </p:sp>
      <p:sp>
        <p:nvSpPr>
          <p:cNvPr id="310" name="텍스트 개체 틀 4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aphicFrame>
        <p:nvGraphicFramePr>
          <p:cNvPr id="311" name="표 6"/>
          <p:cNvGraphicFramePr/>
          <p:nvPr/>
        </p:nvGraphicFramePr>
        <p:xfrm>
          <a:off x="17376576" y="953344"/>
          <a:ext cx="6768753" cy="547260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04998"/>
                <a:gridCol w="5951053"/>
              </a:tblGrid>
              <a:tr h="516949">
                <a:tc gridSpan="2">
                  <a:txBody>
                    <a:bodyPr/>
                    <a:lstStyle/>
                    <a:p>
                      <a:pPr algn="l" defTabSz="1828800">
                        <a:defRPr b="0"/>
                      </a:pPr>
                      <a:r>
                        <a:rPr b="1">
                          <a:solidFill>
                            <a:srgbClr val="4E5263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Summery.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  <a:tr h="1570333">
                <a:tc gridSpan="2">
                  <a:txBody>
                    <a:bodyPr/>
                    <a:lstStyle/>
                    <a:p>
                      <a:pPr marL="215999" indent="-215999" algn="just" defTabSz="1828800">
                        <a:lnSpc>
                          <a:spcPct val="120000"/>
                        </a:lnSpc>
                        <a:buSzPct val="100000"/>
                        <a:buFont typeface="Arial"/>
                        <a:buChar char="•"/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모든 페이지로 이동이 가능한 초기화면입니다.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 hMerge="1">
                  <a:tcPr/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어느 페이지에서나 클릭시 index.jsp로 이동하는 버튼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클릭시 로그인페이지로 이동하는 버튼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클릭시 회원가입 페이지로 이동하는 버튼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각 페이지로 이동이 가능한 url이 숨겨져있는 메뉴바입니다 8번 참조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판매 상품리스트로 이동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판매 등록 페이지로 이동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7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nav는 fixed로 고정되어있습니다.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클릭시 visiable로 보여지는 각 페이지로 이동가능한 메뉴입니다.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312" name="TextBox 7"/>
          <p:cNvSpPr txBox="1"/>
          <p:nvPr>
            <p:ph type="sldNum" sz="quarter" idx="4294967295"/>
          </p:nvPr>
        </p:nvSpPr>
        <p:spPr>
          <a:xfrm>
            <a:off x="23560504" y="213960"/>
            <a:ext cx="449854" cy="4622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9" tIns="91439" rIns="91439" bIns="91439" anchor="t"/>
          <a:lstStyle>
            <a:lvl1pPr algn="l" defTabSz="1828800">
              <a:defRPr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13" name="index.PNG" descr="inde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4185" y="1317462"/>
            <a:ext cx="14696780" cy="7332983"/>
          </a:xfrm>
          <a:prstGeom prst="rect">
            <a:avLst/>
          </a:prstGeom>
          <a:ln w="12700">
            <a:miter lim="400000"/>
          </a:ln>
        </p:spPr>
      </p:pic>
      <p:sp>
        <p:nvSpPr>
          <p:cNvPr id="314" name="1"/>
          <p:cNvSpPr/>
          <p:nvPr/>
        </p:nvSpPr>
        <p:spPr>
          <a:xfrm>
            <a:off x="727565" y="867524"/>
            <a:ext cx="709146" cy="695817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15" name="6"/>
          <p:cNvSpPr/>
          <p:nvPr/>
        </p:nvSpPr>
        <p:spPr>
          <a:xfrm>
            <a:off x="7151247" y="6510092"/>
            <a:ext cx="709147" cy="695817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16" name="56"/>
          <p:cNvSpPr/>
          <p:nvPr/>
        </p:nvSpPr>
        <p:spPr>
          <a:xfrm>
            <a:off x="7151247" y="5864373"/>
            <a:ext cx="709147" cy="695816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56</a:t>
            </a:r>
          </a:p>
        </p:txBody>
      </p:sp>
      <p:sp>
        <p:nvSpPr>
          <p:cNvPr id="317" name="2"/>
          <p:cNvSpPr/>
          <p:nvPr/>
        </p:nvSpPr>
        <p:spPr>
          <a:xfrm>
            <a:off x="13438703" y="867524"/>
            <a:ext cx="709146" cy="695817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18" name="4"/>
          <p:cNvSpPr/>
          <p:nvPr/>
        </p:nvSpPr>
        <p:spPr>
          <a:xfrm>
            <a:off x="15604337" y="867524"/>
            <a:ext cx="709146" cy="695817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19" name="3"/>
          <p:cNvSpPr/>
          <p:nvPr/>
        </p:nvSpPr>
        <p:spPr>
          <a:xfrm>
            <a:off x="14284907" y="710163"/>
            <a:ext cx="709146" cy="695816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pic>
        <p:nvPicPr>
          <p:cNvPr id="320" name="menubar.PNG" descr="menuba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42153" y="9012688"/>
            <a:ext cx="3136650" cy="4457343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7ㅇ"/>
          <p:cNvSpPr/>
          <p:nvPr/>
        </p:nvSpPr>
        <p:spPr>
          <a:xfrm>
            <a:off x="7151247" y="867524"/>
            <a:ext cx="709147" cy="695817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7ㅇ</a:t>
            </a:r>
          </a:p>
        </p:txBody>
      </p:sp>
      <p:sp>
        <p:nvSpPr>
          <p:cNvPr id="322" name="8"/>
          <p:cNvSpPr/>
          <p:nvPr/>
        </p:nvSpPr>
        <p:spPr>
          <a:xfrm>
            <a:off x="1045991" y="8790769"/>
            <a:ext cx="709146" cy="695817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텍스트 개체 틀 3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1645919">
              <a:spcBef>
                <a:spcPts val="300"/>
              </a:spcBef>
              <a:defRPr sz="1619"/>
            </a:lvl1pPr>
          </a:lstStyle>
          <a:p>
            <a:pPr/>
            <a:r>
              <a:t>메인 화면</a:t>
            </a:r>
          </a:p>
        </p:txBody>
      </p:sp>
      <p:sp>
        <p:nvSpPr>
          <p:cNvPr id="325" name="텍스트 개체 틀 4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aphicFrame>
        <p:nvGraphicFramePr>
          <p:cNvPr id="326" name="표 6"/>
          <p:cNvGraphicFramePr/>
          <p:nvPr/>
        </p:nvGraphicFramePr>
        <p:xfrm>
          <a:off x="17376576" y="953344"/>
          <a:ext cx="6768753" cy="547260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04998"/>
                <a:gridCol w="5951053"/>
              </a:tblGrid>
              <a:tr h="516949">
                <a:tc gridSpan="2">
                  <a:txBody>
                    <a:bodyPr/>
                    <a:lstStyle/>
                    <a:p>
                      <a:pPr algn="l" defTabSz="1828800">
                        <a:defRPr b="0"/>
                      </a:pPr>
                      <a:r>
                        <a:rPr b="1">
                          <a:solidFill>
                            <a:srgbClr val="4E5263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Summery.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  <a:tr h="1570333">
                <a:tc gridSpan="2">
                  <a:txBody>
                    <a:bodyPr/>
                    <a:lstStyle/>
                    <a:p>
                      <a:pPr marL="215999" indent="-215999" algn="just" defTabSz="1828800">
                        <a:lnSpc>
                          <a:spcPct val="120000"/>
                        </a:lnSpc>
                        <a:buSzPct val="100000"/>
                        <a:buFont typeface="Arial"/>
                        <a:buChar char="•"/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 hMerge="1">
                  <a:tcPr/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7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7" name="TextBox 7"/>
          <p:cNvSpPr txBox="1"/>
          <p:nvPr>
            <p:ph type="sldNum" sz="quarter" idx="4294967295"/>
          </p:nvPr>
        </p:nvSpPr>
        <p:spPr>
          <a:xfrm>
            <a:off x="23560504" y="213960"/>
            <a:ext cx="449854" cy="4622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9" tIns="91439" rIns="91439" bIns="91439" anchor="t"/>
          <a:lstStyle>
            <a:lvl1pPr algn="l" defTabSz="1828800">
              <a:defRPr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28" name="1"/>
          <p:cNvSpPr/>
          <p:nvPr/>
        </p:nvSpPr>
        <p:spPr>
          <a:xfrm>
            <a:off x="2450766" y="2922481"/>
            <a:ext cx="709146" cy="695816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29" name="로그인 했을때 메인화면…"/>
          <p:cNvSpPr/>
          <p:nvPr/>
        </p:nvSpPr>
        <p:spPr>
          <a:xfrm>
            <a:off x="5960590" y="1415875"/>
            <a:ext cx="5242936" cy="5966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로그인 했을때 메인화면</a:t>
            </a:r>
          </a:p>
          <a:p>
            <a:pPr marL="406400" indent="-406400" defTabSz="825500">
              <a:buSzPct val="123000"/>
              <a:buChar char="-"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마이페이지 알람 설명</a:t>
            </a:r>
          </a:p>
          <a:p>
            <a:pPr marL="406400" indent="-406400" defTabSz="825500">
              <a:buSzPct val="123000"/>
              <a:buChar char="-"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쪽지 설명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텍스트 개체 틀 3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1773936">
              <a:defRPr sz="1746"/>
            </a:lvl1pPr>
          </a:lstStyle>
          <a:p>
            <a:pPr/>
            <a:r>
              <a:t>Index.jsp</a:t>
            </a:r>
          </a:p>
        </p:txBody>
      </p:sp>
      <p:sp>
        <p:nvSpPr>
          <p:cNvPr id="332" name="텍스트 개체 틀 4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aphicFrame>
        <p:nvGraphicFramePr>
          <p:cNvPr id="333" name="표 6"/>
          <p:cNvGraphicFramePr/>
          <p:nvPr/>
        </p:nvGraphicFramePr>
        <p:xfrm>
          <a:off x="17376576" y="953344"/>
          <a:ext cx="6768753" cy="547260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04998"/>
                <a:gridCol w="5951053"/>
              </a:tblGrid>
              <a:tr h="516949">
                <a:tc gridSpan="2">
                  <a:txBody>
                    <a:bodyPr/>
                    <a:lstStyle/>
                    <a:p>
                      <a:pPr algn="l" defTabSz="1828800">
                        <a:defRPr b="0"/>
                      </a:pPr>
                      <a:r>
                        <a:rPr b="1">
                          <a:solidFill>
                            <a:srgbClr val="4E5263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Summery.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  <a:tr h="1570333">
                <a:tc gridSpan="2">
                  <a:txBody>
                    <a:bodyPr/>
                    <a:lstStyle/>
                    <a:p>
                      <a:pPr marL="215999" indent="-215999" algn="just" defTabSz="1828800">
                        <a:lnSpc>
                          <a:spcPct val="120000"/>
                        </a:lnSpc>
                        <a:buSzPct val="100000"/>
                        <a:buFont typeface="Arial"/>
                        <a:buChar char="•"/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메인화면의 아래쪽입니다.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 hMerge="1">
                  <a:tcPr/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최근 등록상품을 확인 할 수 있습니다.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상품의 이미지가 표시됩니다.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상품 리스트를 좌우로 버튼을 눌러 볼수 있습니다.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상품의 상세보기 페이지로 이동합니다.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조회수가 많은 상품들을 보여줍니다.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4" name="TextBox 7"/>
          <p:cNvSpPr txBox="1"/>
          <p:nvPr>
            <p:ph type="sldNum" sz="quarter" idx="4294967295"/>
          </p:nvPr>
        </p:nvSpPr>
        <p:spPr>
          <a:xfrm>
            <a:off x="23560504" y="213960"/>
            <a:ext cx="449854" cy="4622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9" tIns="91439" rIns="91439" bIns="91439" anchor="t"/>
          <a:lstStyle>
            <a:lvl1pPr algn="l" defTabSz="1828800">
              <a:defRPr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35" name="indexunder.PNG" descr="indexund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4728" y="1096593"/>
            <a:ext cx="10446239" cy="6063518"/>
          </a:xfrm>
          <a:prstGeom prst="rect">
            <a:avLst/>
          </a:prstGeom>
          <a:ln w="12700">
            <a:miter lim="400000"/>
          </a:ln>
        </p:spPr>
      </p:pic>
      <p:sp>
        <p:nvSpPr>
          <p:cNvPr id="336" name="1"/>
          <p:cNvSpPr/>
          <p:nvPr/>
        </p:nvSpPr>
        <p:spPr>
          <a:xfrm>
            <a:off x="5388821" y="1313508"/>
            <a:ext cx="709146" cy="695816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337" name="indexunder2.PNG" descr="indexunder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13416" y="7593158"/>
            <a:ext cx="9410980" cy="5421698"/>
          </a:xfrm>
          <a:prstGeom prst="rect">
            <a:avLst/>
          </a:prstGeom>
          <a:ln w="12700">
            <a:miter lim="400000"/>
          </a:ln>
        </p:spPr>
      </p:pic>
      <p:sp>
        <p:nvSpPr>
          <p:cNvPr id="338" name="21"/>
          <p:cNvSpPr/>
          <p:nvPr/>
        </p:nvSpPr>
        <p:spPr>
          <a:xfrm>
            <a:off x="1795424" y="2791225"/>
            <a:ext cx="709146" cy="695817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39" name="31"/>
          <p:cNvSpPr/>
          <p:nvPr/>
        </p:nvSpPr>
        <p:spPr>
          <a:xfrm>
            <a:off x="903462" y="3573453"/>
            <a:ext cx="709146" cy="695817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31</a:t>
            </a:r>
          </a:p>
        </p:txBody>
      </p:sp>
      <p:sp>
        <p:nvSpPr>
          <p:cNvPr id="340" name="4"/>
          <p:cNvSpPr/>
          <p:nvPr/>
        </p:nvSpPr>
        <p:spPr>
          <a:xfrm>
            <a:off x="2404876" y="5614720"/>
            <a:ext cx="709146" cy="695817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41" name="5"/>
          <p:cNvSpPr/>
          <p:nvPr/>
        </p:nvSpPr>
        <p:spPr>
          <a:xfrm>
            <a:off x="11015328" y="7827038"/>
            <a:ext cx="709146" cy="695817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42" name="선생님의 요청으로 세부적인 수정사항이 있음"/>
          <p:cNvSpPr/>
          <p:nvPr/>
        </p:nvSpPr>
        <p:spPr>
          <a:xfrm>
            <a:off x="10862279" y="598516"/>
            <a:ext cx="4465367" cy="5081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선생님의 요청으로 세부적인 수정사항이 있음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텍스트 개체 틀 3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1645919">
              <a:spcBef>
                <a:spcPts val="300"/>
              </a:spcBef>
              <a:defRPr sz="1619"/>
            </a:lvl1pPr>
          </a:lstStyle>
          <a:p>
            <a:pPr/>
            <a:r>
              <a:t>메인 화면</a:t>
            </a:r>
          </a:p>
        </p:txBody>
      </p:sp>
      <p:sp>
        <p:nvSpPr>
          <p:cNvPr id="345" name="텍스트 개체 틀 4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aphicFrame>
        <p:nvGraphicFramePr>
          <p:cNvPr id="346" name="표 6"/>
          <p:cNvGraphicFramePr/>
          <p:nvPr/>
        </p:nvGraphicFramePr>
        <p:xfrm>
          <a:off x="17376576" y="953344"/>
          <a:ext cx="6768753" cy="547260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04998"/>
                <a:gridCol w="5951053"/>
              </a:tblGrid>
              <a:tr h="516949">
                <a:tc gridSpan="2">
                  <a:txBody>
                    <a:bodyPr/>
                    <a:lstStyle/>
                    <a:p>
                      <a:pPr algn="l" defTabSz="1828800">
                        <a:defRPr b="0"/>
                      </a:pPr>
                      <a:r>
                        <a:rPr b="1">
                          <a:solidFill>
                            <a:srgbClr val="4E5263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Summery.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  <a:tr h="1570333">
                <a:tc gridSpan="2">
                  <a:txBody>
                    <a:bodyPr/>
                    <a:lstStyle/>
                    <a:p>
                      <a:pPr marL="215999" indent="-215999" algn="just" defTabSz="1828800">
                        <a:lnSpc>
                          <a:spcPct val="120000"/>
                        </a:lnSpc>
                        <a:buSzPct val="100000"/>
                        <a:buFont typeface="Arial"/>
                        <a:buChar char="•"/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DB에서 id를 가져와 비교한 후 입력한 정보와 맞으면 로그인이 됩니다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 hMerge="1">
                  <a:tcPr/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사용자 id 입력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사용자 password입력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사용자 login입력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사용자 회원가입 페이지로 이동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7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47" name="TextBox 7"/>
          <p:cNvSpPr txBox="1"/>
          <p:nvPr>
            <p:ph type="sldNum" sz="quarter" idx="4294967295"/>
          </p:nvPr>
        </p:nvSpPr>
        <p:spPr>
          <a:xfrm>
            <a:off x="23560504" y="213960"/>
            <a:ext cx="449854" cy="4622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9" tIns="91439" rIns="91439" bIns="91439" anchor="t"/>
          <a:lstStyle>
            <a:lvl1pPr algn="l" defTabSz="1828800">
              <a:defRPr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48" name="login.PNG" descr="logi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63578" y="1863345"/>
            <a:ext cx="13030201" cy="7175501"/>
          </a:xfrm>
          <a:prstGeom prst="rect">
            <a:avLst/>
          </a:prstGeom>
          <a:ln w="12700">
            <a:miter lim="400000"/>
          </a:ln>
        </p:spPr>
      </p:pic>
      <p:sp>
        <p:nvSpPr>
          <p:cNvPr id="349" name="3"/>
          <p:cNvSpPr/>
          <p:nvPr/>
        </p:nvSpPr>
        <p:spPr>
          <a:xfrm>
            <a:off x="6123769" y="6815419"/>
            <a:ext cx="709146" cy="695817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50" name="21"/>
          <p:cNvSpPr/>
          <p:nvPr/>
        </p:nvSpPr>
        <p:spPr>
          <a:xfrm>
            <a:off x="5792014" y="6041941"/>
            <a:ext cx="709146" cy="695817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51" name="1"/>
          <p:cNvSpPr/>
          <p:nvPr/>
        </p:nvSpPr>
        <p:spPr>
          <a:xfrm>
            <a:off x="5792014" y="5268463"/>
            <a:ext cx="709146" cy="695817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52" name="4"/>
          <p:cNvSpPr/>
          <p:nvPr/>
        </p:nvSpPr>
        <p:spPr>
          <a:xfrm>
            <a:off x="8624105" y="6815419"/>
            <a:ext cx="709146" cy="695817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ignin.PNG" descr="signi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74183" y="1887534"/>
            <a:ext cx="11832285" cy="8649493"/>
          </a:xfrm>
          <a:prstGeom prst="rect">
            <a:avLst/>
          </a:prstGeom>
          <a:ln w="12700">
            <a:miter lim="400000"/>
          </a:ln>
        </p:spPr>
      </p:pic>
      <p:sp>
        <p:nvSpPr>
          <p:cNvPr id="355" name="텍스트 개체 틀 3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1773936">
              <a:defRPr sz="1746"/>
            </a:lvl1pPr>
          </a:lstStyle>
          <a:p>
            <a:pPr/>
            <a:r>
              <a:t>join.jsp</a:t>
            </a:r>
          </a:p>
        </p:txBody>
      </p:sp>
      <p:sp>
        <p:nvSpPr>
          <p:cNvPr id="356" name="텍스트 개체 틀 4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aphicFrame>
        <p:nvGraphicFramePr>
          <p:cNvPr id="357" name="표 6"/>
          <p:cNvGraphicFramePr/>
          <p:nvPr/>
        </p:nvGraphicFramePr>
        <p:xfrm>
          <a:off x="17376576" y="953344"/>
          <a:ext cx="6768753" cy="547260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04998"/>
                <a:gridCol w="5951053"/>
              </a:tblGrid>
              <a:tr h="516949">
                <a:tc gridSpan="2">
                  <a:txBody>
                    <a:bodyPr/>
                    <a:lstStyle/>
                    <a:p>
                      <a:pPr algn="l" defTabSz="1828800">
                        <a:defRPr b="0"/>
                      </a:pPr>
                      <a:r>
                        <a:rPr b="1">
                          <a:solidFill>
                            <a:srgbClr val="4E5263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Summery.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  <a:tr h="1570333">
                <a:tc gridSpan="2">
                  <a:txBody>
                    <a:bodyPr/>
                    <a:lstStyle/>
                    <a:p>
                      <a:pPr marL="215999" indent="-215999" algn="just" defTabSz="1828800">
                        <a:lnSpc>
                          <a:spcPct val="120000"/>
                        </a:lnSpc>
                        <a:buSzPct val="100000"/>
                        <a:buFont typeface="Arial"/>
                        <a:buChar char="•"/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input태그에 입력한 값으로 db에 저장해서 회원정보를 만듭니다.</a:t>
                      </a:r>
                    </a:p>
                    <a:p>
                      <a:pPr marL="215999" indent="-215999" algn="just" defTabSz="1828800">
                        <a:lnSpc>
                          <a:spcPct val="120000"/>
                        </a:lnSpc>
                        <a:buSzPct val="100000"/>
                        <a:buFont typeface="Arial"/>
                        <a:buChar char="•"/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정규식을 사용해 이메일을 입력받게 했습니다.</a:t>
                      </a:r>
                    </a:p>
                    <a:p>
                      <a:pPr marL="215999" indent="-215999" algn="just" defTabSz="1828800">
                        <a:lnSpc>
                          <a:spcPct val="120000"/>
                        </a:lnSpc>
                        <a:buSzPct val="100000"/>
                        <a:buFont typeface="Arial"/>
                        <a:buChar char="•"/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중복확인을 통해 가입가능한 id만 입력을 받도록합니다.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 hMerge="1">
                  <a:tcPr/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Id부터 주소까지 입력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Db에 접근해 같은 id가 없는지 확인 하는 버튼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이메일 입력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3번에 입력한 이메일로 인증번호를 보내는 버튼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4번으로 보내진 인증번호를 입력하는 칸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5번의입력된 인증번호가 정확한지 확인하는 버튼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7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중복확인과 이메일인증이 확인될시 활성화되며 회원가입 버튼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58" name="TextBox 7"/>
          <p:cNvSpPr txBox="1"/>
          <p:nvPr>
            <p:ph type="sldNum" sz="quarter" idx="4294967295"/>
          </p:nvPr>
        </p:nvSpPr>
        <p:spPr>
          <a:xfrm>
            <a:off x="23560504" y="213960"/>
            <a:ext cx="449854" cy="4622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9" tIns="91439" rIns="91439" bIns="91439" anchor="t"/>
          <a:lstStyle>
            <a:lvl1pPr algn="l" defTabSz="1828800">
              <a:defRPr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59" name="1"/>
          <p:cNvSpPr/>
          <p:nvPr/>
        </p:nvSpPr>
        <p:spPr>
          <a:xfrm>
            <a:off x="6953156" y="3332212"/>
            <a:ext cx="709147" cy="695817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60" name="3"/>
          <p:cNvSpPr/>
          <p:nvPr/>
        </p:nvSpPr>
        <p:spPr>
          <a:xfrm>
            <a:off x="6953156" y="7061124"/>
            <a:ext cx="709147" cy="695817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61" name="2"/>
          <p:cNvSpPr/>
          <p:nvPr/>
        </p:nvSpPr>
        <p:spPr>
          <a:xfrm>
            <a:off x="10927553" y="3135973"/>
            <a:ext cx="709146" cy="695817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62" name="7"/>
          <p:cNvSpPr/>
          <p:nvPr/>
        </p:nvSpPr>
        <p:spPr>
          <a:xfrm>
            <a:off x="6953156" y="9520778"/>
            <a:ext cx="709147" cy="695817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63" name="5"/>
          <p:cNvSpPr/>
          <p:nvPr/>
        </p:nvSpPr>
        <p:spPr>
          <a:xfrm>
            <a:off x="6787279" y="8520699"/>
            <a:ext cx="709146" cy="695816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64" name="6"/>
          <p:cNvSpPr/>
          <p:nvPr/>
        </p:nvSpPr>
        <p:spPr>
          <a:xfrm>
            <a:off x="9307655" y="9178655"/>
            <a:ext cx="709146" cy="695816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65" name="4"/>
          <p:cNvSpPr/>
          <p:nvPr/>
        </p:nvSpPr>
        <p:spPr>
          <a:xfrm>
            <a:off x="10074468" y="7623182"/>
            <a:ext cx="709146" cy="695817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mypage.PNG" descr="myp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63445" y="1168188"/>
            <a:ext cx="12650947" cy="10719216"/>
          </a:xfrm>
          <a:prstGeom prst="rect">
            <a:avLst/>
          </a:prstGeom>
          <a:ln w="12700">
            <a:miter lim="400000"/>
          </a:ln>
        </p:spPr>
      </p:pic>
      <p:sp>
        <p:nvSpPr>
          <p:cNvPr id="368" name="텍스트 개체 틀 3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1773936">
              <a:defRPr sz="1746"/>
            </a:lvl1pPr>
          </a:lstStyle>
          <a:p>
            <a:pPr/>
            <a:r>
              <a:t>mypage.jsp</a:t>
            </a:r>
          </a:p>
        </p:txBody>
      </p:sp>
      <p:sp>
        <p:nvSpPr>
          <p:cNvPr id="369" name="텍스트 개체 틀 4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aphicFrame>
        <p:nvGraphicFramePr>
          <p:cNvPr id="370" name="표 6"/>
          <p:cNvGraphicFramePr/>
          <p:nvPr/>
        </p:nvGraphicFramePr>
        <p:xfrm>
          <a:off x="17376576" y="953344"/>
          <a:ext cx="6768753" cy="547260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04998"/>
                <a:gridCol w="5951053"/>
              </a:tblGrid>
              <a:tr h="516949">
                <a:tc gridSpan="2">
                  <a:txBody>
                    <a:bodyPr/>
                    <a:lstStyle/>
                    <a:p>
                      <a:pPr algn="l" defTabSz="1828800">
                        <a:defRPr b="0"/>
                      </a:pPr>
                      <a:r>
                        <a:rPr b="1">
                          <a:solidFill>
                            <a:srgbClr val="4E5263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Summery.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  <a:tr h="1570333">
                <a:tc gridSpan="2">
                  <a:txBody>
                    <a:bodyPr/>
                    <a:lstStyle/>
                    <a:p>
                      <a:pPr marL="215999" indent="-215999" algn="just" defTabSz="1828800">
                        <a:lnSpc>
                          <a:spcPct val="120000"/>
                        </a:lnSpc>
                        <a:buSzPct val="100000"/>
                        <a:buFont typeface="Arial"/>
                        <a:buChar char="•"/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 hMerge="1">
                  <a:tcPr/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개인정보를 수정할 수 있는 페이지로 이동합니다.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구매한 상품과 판매한 상품을 구분짓는 버튼입니다.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로그인한 회원이 구매,판매한 상품을 볼 수 있는 리스트입니다.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상품 리스트의 갯수가 표시됩니다.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7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1" name="TextBox 7"/>
          <p:cNvSpPr txBox="1"/>
          <p:nvPr>
            <p:ph type="sldNum" sz="quarter" idx="4294967295"/>
          </p:nvPr>
        </p:nvSpPr>
        <p:spPr>
          <a:xfrm>
            <a:off x="23560504" y="213960"/>
            <a:ext cx="449854" cy="4622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9" tIns="91439" rIns="91439" bIns="91439" anchor="t"/>
          <a:lstStyle>
            <a:lvl1pPr algn="l" defTabSz="1828800">
              <a:defRPr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72" name="1"/>
          <p:cNvSpPr/>
          <p:nvPr/>
        </p:nvSpPr>
        <p:spPr>
          <a:xfrm>
            <a:off x="8351267" y="4604953"/>
            <a:ext cx="709146" cy="695816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73" name="2"/>
          <p:cNvSpPr/>
          <p:nvPr/>
        </p:nvSpPr>
        <p:spPr>
          <a:xfrm>
            <a:off x="7625183" y="5585037"/>
            <a:ext cx="709146" cy="695817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74" name="3"/>
          <p:cNvSpPr/>
          <p:nvPr/>
        </p:nvSpPr>
        <p:spPr>
          <a:xfrm>
            <a:off x="4458329" y="8223898"/>
            <a:ext cx="709146" cy="695816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75" name="4"/>
          <p:cNvSpPr/>
          <p:nvPr/>
        </p:nvSpPr>
        <p:spPr>
          <a:xfrm>
            <a:off x="7902880" y="10080763"/>
            <a:ext cx="709146" cy="695817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mypageupdate.PNG" descr="mypageupda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35426" y="1631950"/>
            <a:ext cx="9779001" cy="10452100"/>
          </a:xfrm>
          <a:prstGeom prst="rect">
            <a:avLst/>
          </a:prstGeom>
          <a:ln w="12700">
            <a:miter lim="400000"/>
          </a:ln>
        </p:spPr>
      </p:pic>
      <p:sp>
        <p:nvSpPr>
          <p:cNvPr id="378" name="텍스트 개체 틀 3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1773936">
              <a:defRPr sz="1746"/>
            </a:lvl1pPr>
          </a:lstStyle>
          <a:p>
            <a:pPr/>
            <a:r>
              <a:t>update.jsp/(mypage)</a:t>
            </a:r>
          </a:p>
        </p:txBody>
      </p:sp>
      <p:sp>
        <p:nvSpPr>
          <p:cNvPr id="379" name="텍스트 개체 틀 4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aphicFrame>
        <p:nvGraphicFramePr>
          <p:cNvPr id="380" name="표 6"/>
          <p:cNvGraphicFramePr/>
          <p:nvPr/>
        </p:nvGraphicFramePr>
        <p:xfrm>
          <a:off x="17376576" y="953344"/>
          <a:ext cx="6768753" cy="547260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04998"/>
                <a:gridCol w="5951053"/>
              </a:tblGrid>
              <a:tr h="516949">
                <a:tc gridSpan="2">
                  <a:txBody>
                    <a:bodyPr/>
                    <a:lstStyle/>
                    <a:p>
                      <a:pPr algn="l" defTabSz="1828800">
                        <a:defRPr b="0"/>
                      </a:pPr>
                      <a:r>
                        <a:rPr b="1">
                          <a:solidFill>
                            <a:srgbClr val="4E5263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Summery.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  <a:tr h="1570333">
                <a:tc gridSpan="2">
                  <a:txBody>
                    <a:bodyPr/>
                    <a:lstStyle/>
                    <a:p>
                      <a:pPr marL="215999" indent="-215999" algn="just" defTabSz="1828800">
                        <a:lnSpc>
                          <a:spcPct val="120000"/>
                        </a:lnSpc>
                        <a:buSzPct val="100000"/>
                        <a:buFont typeface="Arial"/>
                        <a:buChar char="•"/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개인정보를 수정하는 페이지입니다.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 hMerge="1">
                  <a:tcPr/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변경할 비밀번호를 입력하는 칸입니다.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1번에서 입력한 비밀번호랑 일치하는 비밀번호가 입력됐는지 확인합니다. 다르다면 5번의 수정하기 버튼을 눌렀을 시 성공이 되지않습니다.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이름을 변경할 수 있습니다.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생일을 변경할 수 있습니다.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변경한 정보를 저장하는 버튼입니다.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7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81" name="TextBox 7"/>
          <p:cNvSpPr txBox="1"/>
          <p:nvPr>
            <p:ph type="sldNum" sz="quarter" idx="4294967295"/>
          </p:nvPr>
        </p:nvSpPr>
        <p:spPr>
          <a:xfrm>
            <a:off x="23560504" y="213960"/>
            <a:ext cx="449854" cy="4622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9" tIns="91439" rIns="91439" bIns="91439" anchor="t"/>
          <a:lstStyle>
            <a:lvl1pPr algn="l" defTabSz="1828800">
              <a:defRPr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82" name="2"/>
          <p:cNvSpPr/>
          <p:nvPr/>
        </p:nvSpPr>
        <p:spPr>
          <a:xfrm>
            <a:off x="7041279" y="5205889"/>
            <a:ext cx="709146" cy="695816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83" name="1"/>
          <p:cNvSpPr/>
          <p:nvPr/>
        </p:nvSpPr>
        <p:spPr>
          <a:xfrm>
            <a:off x="7230853" y="4361320"/>
            <a:ext cx="709147" cy="695817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84" name="3"/>
          <p:cNvSpPr/>
          <p:nvPr/>
        </p:nvSpPr>
        <p:spPr>
          <a:xfrm>
            <a:off x="7476337" y="6050457"/>
            <a:ext cx="709146" cy="695817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85" name="4"/>
          <p:cNvSpPr/>
          <p:nvPr/>
        </p:nvSpPr>
        <p:spPr>
          <a:xfrm>
            <a:off x="7476337" y="7739595"/>
            <a:ext cx="709146" cy="695816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86" name="5"/>
          <p:cNvSpPr/>
          <p:nvPr/>
        </p:nvSpPr>
        <p:spPr>
          <a:xfrm>
            <a:off x="7745517" y="10070396"/>
            <a:ext cx="709146" cy="695817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buy.PNG" descr="bu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6962" y="838476"/>
            <a:ext cx="11288741" cy="7155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9" name="buy2.PNG" descr="buy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27825" y="6635188"/>
            <a:ext cx="11076280" cy="6459285"/>
          </a:xfrm>
          <a:prstGeom prst="rect">
            <a:avLst/>
          </a:prstGeom>
          <a:ln w="12700">
            <a:miter lim="400000"/>
          </a:ln>
        </p:spPr>
      </p:pic>
      <p:sp>
        <p:nvSpPr>
          <p:cNvPr id="390" name="텍스트 개체 틀 3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1773936">
              <a:defRPr sz="1746"/>
            </a:lvl1pPr>
          </a:lstStyle>
          <a:p>
            <a:pPr/>
            <a:r>
              <a:t>buy.jsp</a:t>
            </a:r>
          </a:p>
        </p:txBody>
      </p:sp>
      <p:sp>
        <p:nvSpPr>
          <p:cNvPr id="391" name="텍스트 개체 틀 4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aphicFrame>
        <p:nvGraphicFramePr>
          <p:cNvPr id="392" name="표 6"/>
          <p:cNvGraphicFramePr/>
          <p:nvPr/>
        </p:nvGraphicFramePr>
        <p:xfrm>
          <a:off x="17376576" y="953344"/>
          <a:ext cx="6768753" cy="547260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04998"/>
                <a:gridCol w="5951053"/>
              </a:tblGrid>
              <a:tr h="516949">
                <a:tc gridSpan="2">
                  <a:txBody>
                    <a:bodyPr/>
                    <a:lstStyle/>
                    <a:p>
                      <a:pPr algn="l" defTabSz="1828800">
                        <a:defRPr b="0"/>
                      </a:pPr>
                      <a:r>
                        <a:rPr b="1">
                          <a:solidFill>
                            <a:srgbClr val="4E5263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Summery.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  <a:tr h="1570333">
                <a:tc gridSpan="2">
                  <a:txBody>
                    <a:bodyPr/>
                    <a:lstStyle/>
                    <a:p>
                      <a:pPr marL="215999" indent="-215999" algn="just" defTabSz="1828800">
                        <a:lnSpc>
                          <a:spcPct val="120000"/>
                        </a:lnSpc>
                        <a:buSzPct val="100000"/>
                        <a:buFont typeface="Arial"/>
                        <a:buChar char="•"/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회원이 등록한 상품을 보여주는 페이지입니다.</a:t>
                      </a:r>
                    </a:p>
                    <a:p>
                      <a:pPr marL="215999" indent="-215999" algn="just" defTabSz="1828800">
                        <a:lnSpc>
                          <a:spcPct val="120000"/>
                        </a:lnSpc>
                        <a:buSzPct val="100000"/>
                        <a:buFont typeface="Arial"/>
                        <a:buChar char="•"/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제품이름 검색으로 매치되는 단어가 있으면 그 제품을 찾아줍니다.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 hMerge="1">
                  <a:tcPr/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키워드를 통해 신발 검색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상품을 카테고리별로 확인할 수 있는 탭입니다  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신발의 프로필 사진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클릭시 상세보기 이동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페이지를 이동할 수 있는 페이지버튼입니다.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7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3" name="TextBox 7"/>
          <p:cNvSpPr txBox="1"/>
          <p:nvPr>
            <p:ph type="sldNum" sz="quarter" idx="4294967295"/>
          </p:nvPr>
        </p:nvSpPr>
        <p:spPr>
          <a:xfrm>
            <a:off x="23560504" y="213960"/>
            <a:ext cx="449854" cy="4622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9" tIns="91439" rIns="91439" bIns="91439" anchor="t"/>
          <a:lstStyle>
            <a:lvl1pPr algn="l" defTabSz="1828800">
              <a:defRPr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94" name="1"/>
          <p:cNvSpPr/>
          <p:nvPr/>
        </p:nvSpPr>
        <p:spPr>
          <a:xfrm>
            <a:off x="3502628" y="1453279"/>
            <a:ext cx="709146" cy="695817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95" name="3"/>
          <p:cNvSpPr/>
          <p:nvPr/>
        </p:nvSpPr>
        <p:spPr>
          <a:xfrm>
            <a:off x="738619" y="3731661"/>
            <a:ext cx="709146" cy="695817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96" name="4"/>
          <p:cNvSpPr/>
          <p:nvPr/>
        </p:nvSpPr>
        <p:spPr>
          <a:xfrm>
            <a:off x="6007823" y="11059876"/>
            <a:ext cx="709147" cy="695817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97" name="5"/>
          <p:cNvSpPr/>
          <p:nvPr/>
        </p:nvSpPr>
        <p:spPr>
          <a:xfrm>
            <a:off x="9229900" y="12640017"/>
            <a:ext cx="709146" cy="695817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98" name="2"/>
          <p:cNvSpPr/>
          <p:nvPr/>
        </p:nvSpPr>
        <p:spPr>
          <a:xfrm>
            <a:off x="4743377" y="2172699"/>
            <a:ext cx="709146" cy="695817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서비스 개요"/>
          <p:cNvSpPr txBox="1"/>
          <p:nvPr>
            <p:ph type="ctrTitle"/>
          </p:nvPr>
        </p:nvSpPr>
        <p:spPr>
          <a:xfrm>
            <a:off x="1181098" y="-2543517"/>
            <a:ext cx="21971004" cy="4648201"/>
          </a:xfrm>
          <a:prstGeom prst="rect">
            <a:avLst/>
          </a:prstGeom>
        </p:spPr>
        <p:txBody>
          <a:bodyPr/>
          <a:lstStyle>
            <a:lvl1pPr>
              <a:defRPr spc="-176" sz="8800"/>
            </a:lvl1pPr>
          </a:lstStyle>
          <a:p>
            <a:pPr/>
            <a:r>
              <a:t>  서비스 개요</a:t>
            </a:r>
          </a:p>
        </p:txBody>
      </p:sp>
      <p:sp>
        <p:nvSpPr>
          <p:cNvPr id="182" name="선"/>
          <p:cNvSpPr/>
          <p:nvPr/>
        </p:nvSpPr>
        <p:spPr>
          <a:xfrm>
            <a:off x="1206499" y="2361440"/>
            <a:ext cx="21971004" cy="1"/>
          </a:xfrm>
          <a:prstGeom prst="line">
            <a:avLst/>
          </a:prstGeom>
          <a:ln w="1016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3" name="텍스트"/>
          <p:cNvSpPr txBox="1"/>
          <p:nvPr/>
        </p:nvSpPr>
        <p:spPr>
          <a:xfrm>
            <a:off x="12115800" y="6718300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  <p:graphicFrame>
        <p:nvGraphicFramePr>
          <p:cNvPr id="184" name="표 1"/>
          <p:cNvGraphicFramePr/>
          <p:nvPr/>
        </p:nvGraphicFramePr>
        <p:xfrm>
          <a:off x="2589427" y="3294641"/>
          <a:ext cx="19217846" cy="97221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43121"/>
                <a:gridCol w="518268"/>
                <a:gridCol w="518268"/>
                <a:gridCol w="518268"/>
                <a:gridCol w="518268"/>
                <a:gridCol w="518268"/>
                <a:gridCol w="518268"/>
                <a:gridCol w="518268"/>
                <a:gridCol w="518268"/>
                <a:gridCol w="518268"/>
                <a:gridCol w="609727"/>
                <a:gridCol w="603058"/>
                <a:gridCol w="609727"/>
                <a:gridCol w="609727"/>
                <a:gridCol w="609727"/>
                <a:gridCol w="609727"/>
                <a:gridCol w="609727"/>
                <a:gridCol w="609727"/>
                <a:gridCol w="609727"/>
                <a:gridCol w="609727"/>
                <a:gridCol w="609727"/>
                <a:gridCol w="609727"/>
                <a:gridCol w="609727"/>
                <a:gridCol w="609727"/>
                <a:gridCol w="609727"/>
                <a:gridCol w="609727"/>
                <a:gridCol w="609727"/>
                <a:gridCol w="609727"/>
                <a:gridCol w="609727"/>
                <a:gridCol w="609727"/>
                <a:gridCol w="609727"/>
              </a:tblGrid>
              <a:tr h="803125">
                <a:tc>
                  <a:txBody>
                    <a:bodyPr/>
                    <a:lstStyle/>
                    <a:p>
                      <a:pPr defTabSz="457200"/>
                      <a:r>
                        <a:rPr sz="1533">
                          <a:latin typeface="Arial"/>
                          <a:ea typeface="Arial"/>
                          <a:cs typeface="Arial"/>
                          <a:sym typeface="Arial"/>
                        </a:rPr>
                        <a:t>구분</a:t>
                      </a:r>
                    </a:p>
                  </a:txBody>
                  <a:tcPr marL="127000" marR="127000" marT="63500" marB="63500" anchor="ctr" anchorCtr="0" horzOverflow="overflow">
                    <a:solidFill>
                      <a:srgbClr val="D8D8D8"/>
                    </a:solidFill>
                  </a:tcPr>
                </a:tc>
                <a:tc gridSpan="30">
                  <a:txBody>
                    <a:bodyPr/>
                    <a:lstStyle/>
                    <a:p>
                      <a:pPr defTabSz="457200"/>
                      <a:r>
                        <a:rPr sz="1533">
                          <a:latin typeface="Arial"/>
                          <a:ea typeface="Arial"/>
                          <a:cs typeface="Arial"/>
                          <a:sym typeface="Arial"/>
                        </a:rPr>
                        <a:t>내용</a:t>
                      </a:r>
                    </a:p>
                  </a:txBody>
                  <a:tcPr marL="127000" marR="127000" marT="63500" marB="63500" anchor="ctr" anchorCtr="0" horzOverflow="overflow">
                    <a:solidFill>
                      <a:srgbClr val="D8D8D8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975339">
                <a:tc>
                  <a:txBody>
                    <a:bodyPr/>
                    <a:lstStyle/>
                    <a:p>
                      <a:pPr defTabSz="457200"/>
                      <a:r>
                        <a:rPr sz="1533">
                          <a:latin typeface="Arial"/>
                          <a:ea typeface="Arial"/>
                          <a:cs typeface="Arial"/>
                          <a:sym typeface="Arial"/>
                        </a:rPr>
                        <a:t>기획배경</a:t>
                      </a: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 gridSpan="30">
                  <a:txBody>
                    <a:bodyPr/>
                    <a:lstStyle/>
                    <a:p>
                      <a:pPr marL="178505" indent="-178505" algn="just" defTabSz="457200">
                        <a:buSzPct val="123000"/>
                        <a:buFont typeface="Times Roman"/>
                        <a:buChar char="•"/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간단한 절차를 통해 신발을 구매할 수 있는 것.</a:t>
                      </a: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975339">
                <a:tc>
                  <a:txBody>
                    <a:bodyPr/>
                    <a:lstStyle/>
                    <a:p>
                      <a:pPr defTabSz="457200"/>
                      <a:r>
                        <a:rPr sz="1533">
                          <a:latin typeface="Arial"/>
                          <a:ea typeface="Arial"/>
                          <a:cs typeface="Arial"/>
                          <a:sym typeface="Arial"/>
                        </a:rPr>
                        <a:t>기획목적</a:t>
                      </a: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 gridSpan="30">
                  <a:txBody>
                    <a:bodyPr/>
                    <a:lstStyle/>
                    <a:p>
                      <a:pPr marL="178505" indent="-178505" algn="just" defTabSz="457200">
                        <a:buSzPct val="123000"/>
                        <a:buFont typeface="Times Roman"/>
                        <a:buChar char="•"/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사람들이 가까운 거리에서 편하게 원하는 신발을 거래하는 기능을 만들고자 함.</a:t>
                      </a: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975339">
                <a:tc>
                  <a:txBody>
                    <a:bodyPr/>
                    <a:lstStyle/>
                    <a:p>
                      <a:pPr defTabSz="457200"/>
                      <a:r>
                        <a:rPr sz="1533">
                          <a:latin typeface="Arial"/>
                          <a:ea typeface="Arial"/>
                          <a:cs typeface="Arial"/>
                          <a:sym typeface="Arial"/>
                        </a:rPr>
                        <a:t>기대효과</a:t>
                      </a: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 gridSpan="30">
                  <a:txBody>
                    <a:bodyPr/>
                    <a:lstStyle/>
                    <a:p>
                      <a:pPr marL="178505" indent="-178505" algn="just" defTabSz="457200">
                        <a:buSzPct val="123000"/>
                        <a:buFont typeface="Times Roman"/>
                        <a:buChar char="•"/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자신이 원하는 신발을 빠르게 받아보고 눈으로 확인하며 합리적인 거리와 가격으로 구매할 수 있다.</a:t>
                      </a: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975339">
                <a:tc>
                  <a:txBody>
                    <a:bodyPr/>
                    <a:lstStyle/>
                    <a:p>
                      <a:pPr defTabSz="457200"/>
                      <a:r>
                        <a:rPr sz="1533">
                          <a:latin typeface="Arial"/>
                          <a:ea typeface="Arial"/>
                          <a:cs typeface="Arial"/>
                          <a:sym typeface="Arial"/>
                        </a:rPr>
                        <a:t>기능요약</a:t>
                      </a: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 gridSpan="30">
                  <a:txBody>
                    <a:bodyPr/>
                    <a:lstStyle/>
                    <a:p>
                      <a:pPr marL="178505" indent="-178505" algn="just" defTabSz="457200">
                        <a:buSzPct val="123000"/>
                        <a:buFont typeface="Times Roman"/>
                        <a:buChar char="•"/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고객이 요청한 가격으로 판매자와의 협상을 통해 합리적인 가격에 구매할 수 있습니다.</a:t>
                      </a: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975339">
                <a:tc>
                  <a:txBody>
                    <a:bodyPr/>
                    <a:lstStyle/>
                    <a:p>
                      <a:pPr defTabSz="457200"/>
                      <a:r>
                        <a:rPr sz="1533">
                          <a:latin typeface="Arial"/>
                          <a:ea typeface="Arial"/>
                          <a:cs typeface="Arial"/>
                          <a:sym typeface="Arial"/>
                        </a:rPr>
                        <a:t>개발환경</a:t>
                      </a: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 gridSpan="30">
                  <a:txBody>
                    <a:bodyPr/>
                    <a:lstStyle/>
                    <a:p>
                      <a:pPr marL="178505" indent="-178505" algn="just" defTabSz="457200">
                        <a:buSzPct val="123000"/>
                        <a:buFont typeface="Times Roman"/>
                        <a:buChar char="•"/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Eclips, JavaScript, JDK8, DBeaver</a:t>
                      </a:r>
                    </a:p>
                    <a:p>
                      <a:pPr marL="178505" indent="-178505" algn="just" defTabSz="457200">
                        <a:buSzPct val="123000"/>
                        <a:buFont typeface="Times Roman"/>
                        <a:buChar char="•"/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Java, JSP,  MyBatis, Oracle 11g</a:t>
                      </a: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03703">
                <a:tc rowSpan="2">
                  <a:txBody>
                    <a:bodyPr/>
                    <a:lstStyle/>
                    <a:p>
                      <a:pPr defTabSz="457200"/>
                      <a:r>
                        <a:rPr sz="1533">
                          <a:latin typeface="Arial"/>
                          <a:ea typeface="Arial"/>
                          <a:cs typeface="Arial"/>
                          <a:sym typeface="Arial"/>
                        </a:rPr>
                        <a:t>기획일정</a:t>
                      </a:r>
                    </a:p>
                  </a:txBody>
                  <a:tcPr marL="127000" marR="127000" marT="63500" marB="63500" anchor="ctr" anchorCtr="0" horzOverflow="overflow"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just" defTabSz="457200"/>
                      <a:r>
                        <a:rPr sz="1533">
                          <a:latin typeface="Arial"/>
                          <a:ea typeface="Arial"/>
                          <a:cs typeface="Arial"/>
                          <a:sym typeface="Arial"/>
                        </a:rPr>
                        <a:t>1W</a:t>
                      </a:r>
                    </a:p>
                  </a:txBody>
                  <a:tcPr marL="127000" marR="127000" marT="63500" marB="63500" anchor="ctr" anchorCtr="0" horzOverflow="overflow">
                    <a:solidFill>
                      <a:srgbClr val="F2F2F2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7">
                  <a:txBody>
                    <a:bodyPr/>
                    <a:lstStyle/>
                    <a:p>
                      <a:pPr algn="just" defTabSz="457200"/>
                      <a:r>
                        <a:rPr sz="1533">
                          <a:latin typeface="Arial"/>
                          <a:ea typeface="Arial"/>
                          <a:cs typeface="Arial"/>
                          <a:sym typeface="Arial"/>
                        </a:rPr>
                        <a:t>2W</a:t>
                      </a:r>
                    </a:p>
                  </a:txBody>
                  <a:tcPr marL="127000" marR="127000" marT="63500" marB="63500" anchor="ctr" anchorCtr="0" horzOverflow="overflow">
                    <a:solidFill>
                      <a:srgbClr val="F2F2F2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7">
                  <a:txBody>
                    <a:bodyPr/>
                    <a:lstStyle/>
                    <a:p>
                      <a:pPr algn="just" defTabSz="457200"/>
                      <a:r>
                        <a:rPr sz="1533">
                          <a:latin typeface="Arial"/>
                          <a:ea typeface="Arial"/>
                          <a:cs typeface="Arial"/>
                          <a:sym typeface="Arial"/>
                        </a:rPr>
                        <a:t>3W</a:t>
                      </a:r>
                    </a:p>
                  </a:txBody>
                  <a:tcPr marL="127000" marR="127000" marT="63500" marB="63500" anchor="ctr" anchorCtr="0" horzOverflow="overflow">
                    <a:solidFill>
                      <a:srgbClr val="F2F2F2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7">
                  <a:txBody>
                    <a:bodyPr/>
                    <a:lstStyle/>
                    <a:p>
                      <a:pPr algn="just" defTabSz="457200"/>
                      <a:r>
                        <a:rPr sz="1533">
                          <a:latin typeface="Arial"/>
                          <a:ea typeface="Arial"/>
                          <a:cs typeface="Arial"/>
                          <a:sym typeface="Arial"/>
                        </a:rPr>
                        <a:t>4W</a:t>
                      </a:r>
                    </a:p>
                  </a:txBody>
                  <a:tcPr marL="127000" marR="127000" marT="63500" marB="63500" anchor="ctr" anchorCtr="0" horzOverflow="overflow">
                    <a:solidFill>
                      <a:srgbClr val="F2F2F2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just" defTabSz="457200"/>
                      <a:r>
                        <a:rPr sz="1533">
                          <a:latin typeface="Arial"/>
                          <a:ea typeface="Arial"/>
                          <a:cs typeface="Arial"/>
                          <a:sym typeface="Arial"/>
                        </a:rPr>
                        <a:t>5W</a:t>
                      </a:r>
                    </a:p>
                  </a:txBody>
                  <a:tcPr marL="127000" marR="127000" marT="63500" marB="63500" anchor="ctr" anchorCtr="0" horzOverflow="overflow">
                    <a:solidFill>
                      <a:srgbClr val="F2F2F2"/>
                    </a:solidFill>
                  </a:tcPr>
                </a:tc>
                <a:tc hMerge="1">
                  <a:tcPr/>
                </a:tc>
              </a:tr>
              <a:tr h="503703">
                <a:tc vMerge="1">
                  <a:tcPr/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1533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1533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1533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1533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1533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1533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1533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1533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1533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1533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1533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1533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1533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1533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1533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1533"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1533"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1533"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1533"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1533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1533"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1533"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1533"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1533"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1533"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1533"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1533"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1533">
                          <a:latin typeface="Arial"/>
                          <a:ea typeface="Arial"/>
                          <a:cs typeface="Arial"/>
                          <a:sym typeface="Arial"/>
                        </a:rPr>
                        <a:t>28</a:t>
                      </a: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1533">
                          <a:latin typeface="Arial"/>
                          <a:ea typeface="Arial"/>
                          <a:cs typeface="Arial"/>
                          <a:sym typeface="Arial"/>
                        </a:rPr>
                        <a:t>29</a:t>
                      </a: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1533"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</a:tr>
              <a:tr h="503703">
                <a:tc>
                  <a:txBody>
                    <a:bodyPr/>
                    <a:lstStyle/>
                    <a:p>
                      <a:pPr algn="r" defTabSz="457200"/>
                      <a:r>
                        <a:rPr sz="1533">
                          <a:latin typeface="Arial"/>
                          <a:ea typeface="Arial"/>
                          <a:cs typeface="Arial"/>
                          <a:sym typeface="Arial"/>
                        </a:rPr>
                        <a:t>Business modeling</a:t>
                      </a: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</a:tr>
              <a:tr h="503703">
                <a:tc>
                  <a:txBody>
                    <a:bodyPr/>
                    <a:lstStyle/>
                    <a:p>
                      <a:pPr algn="r" defTabSz="457200"/>
                      <a:r>
                        <a:rPr sz="1533">
                          <a:latin typeface="Arial"/>
                          <a:ea typeface="Arial"/>
                          <a:cs typeface="Arial"/>
                          <a:sym typeface="Arial"/>
                        </a:rPr>
                        <a:t>Benchmarking</a:t>
                      </a: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</a:tr>
              <a:tr h="503703">
                <a:tc>
                  <a:txBody>
                    <a:bodyPr/>
                    <a:lstStyle/>
                    <a:p>
                      <a:pPr algn="r" defTabSz="457200"/>
                      <a:r>
                        <a:rPr sz="1533">
                          <a:latin typeface="Arial"/>
                          <a:ea typeface="Arial"/>
                          <a:cs typeface="Arial"/>
                          <a:sym typeface="Arial"/>
                        </a:rPr>
                        <a:t>Value Proposition</a:t>
                      </a: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</a:tr>
              <a:tr h="503703">
                <a:tc>
                  <a:txBody>
                    <a:bodyPr/>
                    <a:lstStyle/>
                    <a:p>
                      <a:pPr algn="r" defTabSz="457200"/>
                      <a:r>
                        <a:rPr sz="1533">
                          <a:latin typeface="Arial"/>
                          <a:ea typeface="Arial"/>
                          <a:cs typeface="Arial"/>
                          <a:sym typeface="Arial"/>
                        </a:rPr>
                        <a:t>Service Modeling</a:t>
                      </a: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</a:tr>
              <a:tr h="503703">
                <a:tc>
                  <a:txBody>
                    <a:bodyPr/>
                    <a:lstStyle/>
                    <a:p>
                      <a:pPr algn="r" defTabSz="457200"/>
                      <a:r>
                        <a:rPr sz="1533">
                          <a:latin typeface="Arial"/>
                          <a:ea typeface="Arial"/>
                          <a:cs typeface="Arial"/>
                          <a:sym typeface="Arial"/>
                        </a:rPr>
                        <a:t>Service Policy</a:t>
                      </a: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</a:tr>
              <a:tr h="503703">
                <a:tc>
                  <a:txBody>
                    <a:bodyPr/>
                    <a:lstStyle/>
                    <a:p>
                      <a:pPr algn="r" defTabSz="457200"/>
                      <a:r>
                        <a:rPr sz="1533">
                          <a:latin typeface="Arial"/>
                          <a:ea typeface="Arial"/>
                          <a:cs typeface="Arial"/>
                          <a:sym typeface="Arial"/>
                        </a:rPr>
                        <a:t>User interface</a:t>
                      </a: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33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127000" marR="127000" marT="63500" marB="63500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5" name="텍스트"/>
          <p:cNvSpPr txBox="1"/>
          <p:nvPr/>
        </p:nvSpPr>
        <p:spPr>
          <a:xfrm>
            <a:off x="7037385" y="8026196"/>
            <a:ext cx="1524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detail.PNG" descr="detai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5678" y="2272476"/>
            <a:ext cx="15371394" cy="7274576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텍스트 개체 틀 3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1773936">
              <a:defRPr sz="1746"/>
            </a:lvl1pPr>
          </a:lstStyle>
          <a:p>
            <a:pPr/>
            <a:r>
              <a:t>Detail.jsp</a:t>
            </a:r>
          </a:p>
        </p:txBody>
      </p:sp>
      <p:sp>
        <p:nvSpPr>
          <p:cNvPr id="402" name="텍스트 개체 틀 4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aphicFrame>
        <p:nvGraphicFramePr>
          <p:cNvPr id="403" name="표 6"/>
          <p:cNvGraphicFramePr/>
          <p:nvPr/>
        </p:nvGraphicFramePr>
        <p:xfrm>
          <a:off x="17376576" y="953344"/>
          <a:ext cx="6768753" cy="547260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04998"/>
                <a:gridCol w="5951053"/>
              </a:tblGrid>
              <a:tr h="516949">
                <a:tc gridSpan="2">
                  <a:txBody>
                    <a:bodyPr/>
                    <a:lstStyle/>
                    <a:p>
                      <a:pPr algn="l" defTabSz="1828800">
                        <a:defRPr b="0"/>
                      </a:pPr>
                      <a:r>
                        <a:rPr b="1">
                          <a:solidFill>
                            <a:srgbClr val="4E5263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Summery.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  <a:tr h="1570333">
                <a:tc gridSpan="2">
                  <a:txBody>
                    <a:bodyPr/>
                    <a:lstStyle/>
                    <a:p>
                      <a:pPr marL="215999" indent="-215999" algn="just" defTabSz="1828800">
                        <a:lnSpc>
                          <a:spcPct val="120000"/>
                        </a:lnSpc>
                        <a:buSzPct val="100000"/>
                        <a:buFont typeface="Arial"/>
                        <a:buChar char="•"/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상품목록에서 클릭한 상품의 상세페이지입니다.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 hMerge="1">
                  <a:tcPr/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신발 상품명입니다.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신발 브랜드입니다.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신발 판매등록자의 ID입니다.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신발 가격입니다.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신발 사이즈입니다.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신발 구매요청을 하는 버튼입니다. 구매요청 페이지로 이동합니다.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7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상품목록 페이지로 돌아가는 버튼입니다.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04" name="TextBox 7"/>
          <p:cNvSpPr txBox="1"/>
          <p:nvPr>
            <p:ph type="sldNum" sz="quarter" idx="4294967295"/>
          </p:nvPr>
        </p:nvSpPr>
        <p:spPr>
          <a:xfrm>
            <a:off x="23560504" y="213960"/>
            <a:ext cx="449854" cy="4622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9" tIns="91439" rIns="91439" bIns="91439" anchor="t"/>
          <a:lstStyle>
            <a:lvl1pPr algn="l" defTabSz="1828800">
              <a:defRPr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05" name="1"/>
          <p:cNvSpPr/>
          <p:nvPr/>
        </p:nvSpPr>
        <p:spPr>
          <a:xfrm>
            <a:off x="11005308" y="3660756"/>
            <a:ext cx="709146" cy="695816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06" name="6"/>
          <p:cNvSpPr/>
          <p:nvPr/>
        </p:nvSpPr>
        <p:spPr>
          <a:xfrm>
            <a:off x="11236978" y="6579433"/>
            <a:ext cx="709146" cy="695816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07" name="21"/>
          <p:cNvSpPr/>
          <p:nvPr/>
        </p:nvSpPr>
        <p:spPr>
          <a:xfrm>
            <a:off x="11005308" y="4256387"/>
            <a:ext cx="709146" cy="695817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08" name="3"/>
          <p:cNvSpPr/>
          <p:nvPr/>
        </p:nvSpPr>
        <p:spPr>
          <a:xfrm>
            <a:off x="13438703" y="4743657"/>
            <a:ext cx="709146" cy="695817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09" name="4"/>
          <p:cNvSpPr/>
          <p:nvPr/>
        </p:nvSpPr>
        <p:spPr>
          <a:xfrm>
            <a:off x="11005308" y="5224559"/>
            <a:ext cx="709146" cy="695817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10" name="5"/>
          <p:cNvSpPr/>
          <p:nvPr/>
        </p:nvSpPr>
        <p:spPr>
          <a:xfrm>
            <a:off x="11005308" y="5805084"/>
            <a:ext cx="709146" cy="695816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11" name="7"/>
          <p:cNvSpPr/>
          <p:nvPr/>
        </p:nvSpPr>
        <p:spPr>
          <a:xfrm>
            <a:off x="14516137" y="5864373"/>
            <a:ext cx="709146" cy="695816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12" name="멀티 업로드로바뀜"/>
          <p:cNvSpPr/>
          <p:nvPr/>
        </p:nvSpPr>
        <p:spPr>
          <a:xfrm>
            <a:off x="7287610" y="3335500"/>
            <a:ext cx="5930662" cy="67486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멀티 업로드로바뀜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pay.PNG" descr="pa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89944" y="1250950"/>
            <a:ext cx="9423401" cy="11214100"/>
          </a:xfrm>
          <a:prstGeom prst="rect">
            <a:avLst/>
          </a:prstGeom>
          <a:ln w="12700">
            <a:miter lim="400000"/>
          </a:ln>
        </p:spPr>
      </p:pic>
      <p:sp>
        <p:nvSpPr>
          <p:cNvPr id="415" name="텍스트 개체 틀 3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1773936">
              <a:defRPr sz="1746"/>
            </a:lvl1pPr>
          </a:lstStyle>
          <a:p>
            <a:pPr/>
            <a:r>
              <a:t>pay.jsp</a:t>
            </a:r>
          </a:p>
        </p:txBody>
      </p:sp>
      <p:sp>
        <p:nvSpPr>
          <p:cNvPr id="416" name="텍스트 개체 틀 4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aphicFrame>
        <p:nvGraphicFramePr>
          <p:cNvPr id="417" name="표 6"/>
          <p:cNvGraphicFramePr/>
          <p:nvPr/>
        </p:nvGraphicFramePr>
        <p:xfrm>
          <a:off x="17376576" y="953344"/>
          <a:ext cx="6768753" cy="547260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04998"/>
                <a:gridCol w="5951053"/>
              </a:tblGrid>
              <a:tr h="516949">
                <a:tc gridSpan="2">
                  <a:txBody>
                    <a:bodyPr/>
                    <a:lstStyle/>
                    <a:p>
                      <a:pPr algn="l" defTabSz="1828800">
                        <a:defRPr b="0"/>
                      </a:pPr>
                      <a:r>
                        <a:rPr b="1">
                          <a:solidFill>
                            <a:srgbClr val="4E5263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Summery.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  <a:tr h="1570333">
                <a:tc gridSpan="2">
                  <a:txBody>
                    <a:bodyPr/>
                    <a:lstStyle/>
                    <a:p>
                      <a:pPr marL="215999" indent="-215999" algn="just" defTabSz="1828800">
                        <a:lnSpc>
                          <a:spcPct val="120000"/>
                        </a:lnSpc>
                        <a:buSzPct val="100000"/>
                        <a:buFont typeface="Arial"/>
                        <a:buChar char="•"/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판매자에게 구매요청이 됩니다.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 hMerge="1">
                  <a:tcPr/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판매자에게 요청가격을 제시하는 입력란입니다.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개인정보 동의를 확인하는 체크박스입니다.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판매자에게 자신의 정보와 요청가격을 보내는 버튼입니다.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7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18" name="TextBox 7"/>
          <p:cNvSpPr txBox="1"/>
          <p:nvPr>
            <p:ph type="sldNum" sz="quarter" idx="4294967295"/>
          </p:nvPr>
        </p:nvSpPr>
        <p:spPr>
          <a:xfrm>
            <a:off x="23560504" y="213960"/>
            <a:ext cx="449854" cy="4622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9" tIns="91439" rIns="91439" bIns="91439" anchor="t"/>
          <a:lstStyle>
            <a:lvl1pPr algn="l" defTabSz="1828800">
              <a:defRPr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19" name="1"/>
          <p:cNvSpPr/>
          <p:nvPr/>
        </p:nvSpPr>
        <p:spPr>
          <a:xfrm>
            <a:off x="5341775" y="5704401"/>
            <a:ext cx="709146" cy="695816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20" name="2"/>
          <p:cNvSpPr/>
          <p:nvPr/>
        </p:nvSpPr>
        <p:spPr>
          <a:xfrm>
            <a:off x="9744080" y="10087428"/>
            <a:ext cx="709146" cy="695817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21" name="3"/>
          <p:cNvSpPr/>
          <p:nvPr/>
        </p:nvSpPr>
        <p:spPr>
          <a:xfrm>
            <a:off x="11529369" y="11011603"/>
            <a:ext cx="709146" cy="695817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detail.PNG" descr="detai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5181" y="2004137"/>
            <a:ext cx="13849421" cy="9005686"/>
          </a:xfrm>
          <a:prstGeom prst="rect">
            <a:avLst/>
          </a:prstGeom>
          <a:ln w="12700">
            <a:miter lim="400000"/>
          </a:ln>
        </p:spPr>
      </p:pic>
      <p:sp>
        <p:nvSpPr>
          <p:cNvPr id="424" name="텍스트 개체 틀 3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1773936">
              <a:defRPr sz="1746"/>
            </a:lvl1pPr>
          </a:lstStyle>
          <a:p>
            <a:pPr/>
            <a:r>
              <a:t>sell.jsp</a:t>
            </a:r>
          </a:p>
        </p:txBody>
      </p:sp>
      <p:sp>
        <p:nvSpPr>
          <p:cNvPr id="425" name="텍스트 개체 틀 4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aphicFrame>
        <p:nvGraphicFramePr>
          <p:cNvPr id="426" name="표 6"/>
          <p:cNvGraphicFramePr/>
          <p:nvPr/>
        </p:nvGraphicFramePr>
        <p:xfrm>
          <a:off x="17376576" y="953344"/>
          <a:ext cx="6768753" cy="547260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04998"/>
                <a:gridCol w="5951053"/>
              </a:tblGrid>
              <a:tr h="516949">
                <a:tc gridSpan="2">
                  <a:txBody>
                    <a:bodyPr/>
                    <a:lstStyle/>
                    <a:p>
                      <a:pPr algn="l" defTabSz="1828800">
                        <a:defRPr b="0"/>
                      </a:pPr>
                      <a:r>
                        <a:rPr b="1">
                          <a:solidFill>
                            <a:srgbClr val="4E5263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Summery.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  <a:tr h="1570333">
                <a:tc gridSpan="2">
                  <a:txBody>
                    <a:bodyPr/>
                    <a:lstStyle/>
                    <a:p>
                      <a:pPr marL="215999" indent="-215999" algn="just" defTabSz="1828800">
                        <a:lnSpc>
                          <a:spcPct val="120000"/>
                        </a:lnSpc>
                        <a:buSzPct val="100000"/>
                        <a:buFont typeface="Arial"/>
                        <a:buChar char="•"/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회원이 판매자가 되어 상품을 판매 등록하는 페이지 입니다.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 hMerge="1">
                  <a:tcPr/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등록된 이미지가 표시되는 곳입니다.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판매하는 신발의 종류를 정하는 칸입니다.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배경이 없이 이미지를 추가할때 사용하는 웹페이지의 링크입니다.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판매자가 올릴 사진의 이미지를 추가하는 버튼입니다.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완료시 신발을 상품목록에 등록하는 버튼입니다.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7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7" name="TextBox 7"/>
          <p:cNvSpPr txBox="1"/>
          <p:nvPr>
            <p:ph type="sldNum" sz="quarter" idx="4294967295"/>
          </p:nvPr>
        </p:nvSpPr>
        <p:spPr>
          <a:xfrm>
            <a:off x="23560504" y="213960"/>
            <a:ext cx="449854" cy="4622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9" tIns="91439" rIns="91439" bIns="91439" anchor="t"/>
          <a:lstStyle>
            <a:lvl1pPr algn="l" defTabSz="1828800">
              <a:defRPr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28" name="1"/>
          <p:cNvSpPr/>
          <p:nvPr/>
        </p:nvSpPr>
        <p:spPr>
          <a:xfrm>
            <a:off x="4322813" y="3556575"/>
            <a:ext cx="709146" cy="695816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29" name="31"/>
          <p:cNvSpPr/>
          <p:nvPr/>
        </p:nvSpPr>
        <p:spPr>
          <a:xfrm>
            <a:off x="10690586" y="7452244"/>
            <a:ext cx="709146" cy="695816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31</a:t>
            </a:r>
          </a:p>
        </p:txBody>
      </p:sp>
      <p:sp>
        <p:nvSpPr>
          <p:cNvPr id="430" name="2"/>
          <p:cNvSpPr/>
          <p:nvPr/>
        </p:nvSpPr>
        <p:spPr>
          <a:xfrm>
            <a:off x="10856463" y="6159072"/>
            <a:ext cx="709146" cy="695817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31" name="5"/>
          <p:cNvSpPr/>
          <p:nvPr/>
        </p:nvSpPr>
        <p:spPr>
          <a:xfrm>
            <a:off x="14686827" y="7681668"/>
            <a:ext cx="709146" cy="695816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32" name="4"/>
          <p:cNvSpPr/>
          <p:nvPr/>
        </p:nvSpPr>
        <p:spPr>
          <a:xfrm>
            <a:off x="10856463" y="8337541"/>
            <a:ext cx="709146" cy="695817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33" name="이미지 등록이 세장까지 됩니다"/>
          <p:cNvSpPr/>
          <p:nvPr/>
        </p:nvSpPr>
        <p:spPr>
          <a:xfrm>
            <a:off x="6508699" y="390854"/>
            <a:ext cx="6274875" cy="7140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이미지 등록이 세장까지 됩니다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community.PNG" descr="communit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63363" y="2838897"/>
            <a:ext cx="13725625" cy="6248975"/>
          </a:xfrm>
          <a:prstGeom prst="rect">
            <a:avLst/>
          </a:prstGeom>
          <a:ln w="12700">
            <a:miter lim="400000"/>
          </a:ln>
        </p:spPr>
      </p:pic>
      <p:sp>
        <p:nvSpPr>
          <p:cNvPr id="436" name="텍스트 개체 틀 3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1773936">
              <a:defRPr sz="1746"/>
            </a:lvl1pPr>
          </a:lstStyle>
          <a:p>
            <a:pPr/>
            <a:r>
              <a:t>Community.jsp</a:t>
            </a:r>
          </a:p>
        </p:txBody>
      </p:sp>
      <p:sp>
        <p:nvSpPr>
          <p:cNvPr id="437" name="텍스트 개체 틀 4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aphicFrame>
        <p:nvGraphicFramePr>
          <p:cNvPr id="438" name="표 6"/>
          <p:cNvGraphicFramePr/>
          <p:nvPr/>
        </p:nvGraphicFramePr>
        <p:xfrm>
          <a:off x="17376576" y="953344"/>
          <a:ext cx="6768753" cy="547260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04998"/>
                <a:gridCol w="5951053"/>
              </a:tblGrid>
              <a:tr h="516949">
                <a:tc gridSpan="2">
                  <a:txBody>
                    <a:bodyPr/>
                    <a:lstStyle/>
                    <a:p>
                      <a:pPr algn="l" defTabSz="1828800">
                        <a:defRPr b="0"/>
                      </a:pPr>
                      <a:r>
                        <a:rPr b="1">
                          <a:solidFill>
                            <a:srgbClr val="4E5263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Summery.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  <a:tr h="1570333">
                <a:tc gridSpan="2">
                  <a:txBody>
                    <a:bodyPr/>
                    <a:lstStyle/>
                    <a:p>
                      <a:pPr marL="215999" indent="-215999" algn="just" defTabSz="1828800">
                        <a:lnSpc>
                          <a:spcPct val="120000"/>
                        </a:lnSpc>
                        <a:buSzPct val="100000"/>
                        <a:buFont typeface="Arial"/>
                        <a:buChar char="•"/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회원들간의 글을 확인할 수 있는 게시판입니다.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 hMerge="1">
                  <a:tcPr/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제목 밑 작성자로 검색이가능 합니다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회원의 글과 조회수 댓글수가 표시되는 글 목록입니다.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글 목록의 페이지 수가 표시됩니다.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글쓰기 페이지로 이동하는 버튼입니다.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7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9" name="TextBox 7"/>
          <p:cNvSpPr txBox="1"/>
          <p:nvPr>
            <p:ph type="sldNum" sz="quarter" idx="4294967295"/>
          </p:nvPr>
        </p:nvSpPr>
        <p:spPr>
          <a:xfrm>
            <a:off x="23560504" y="213960"/>
            <a:ext cx="449854" cy="4622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9" tIns="91439" rIns="91439" bIns="91439" anchor="t"/>
          <a:lstStyle>
            <a:lvl1pPr algn="l" defTabSz="1828800">
              <a:defRPr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40" name="1"/>
          <p:cNvSpPr/>
          <p:nvPr/>
        </p:nvSpPr>
        <p:spPr>
          <a:xfrm>
            <a:off x="2806218" y="4344288"/>
            <a:ext cx="709146" cy="695817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41" name="2"/>
          <p:cNvSpPr/>
          <p:nvPr/>
        </p:nvSpPr>
        <p:spPr>
          <a:xfrm>
            <a:off x="2806218" y="6201154"/>
            <a:ext cx="709146" cy="695817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42" name="3"/>
          <p:cNvSpPr/>
          <p:nvPr/>
        </p:nvSpPr>
        <p:spPr>
          <a:xfrm>
            <a:off x="7577790" y="7986930"/>
            <a:ext cx="709146" cy="695816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43" name="4"/>
          <p:cNvSpPr/>
          <p:nvPr/>
        </p:nvSpPr>
        <p:spPr>
          <a:xfrm>
            <a:off x="12009090" y="7631478"/>
            <a:ext cx="709146" cy="695816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write.PNG" descr="wri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0071" y="1577248"/>
            <a:ext cx="13822265" cy="10561504"/>
          </a:xfrm>
          <a:prstGeom prst="rect">
            <a:avLst/>
          </a:prstGeom>
          <a:ln w="12700">
            <a:miter lim="400000"/>
          </a:ln>
        </p:spPr>
      </p:pic>
      <p:sp>
        <p:nvSpPr>
          <p:cNvPr id="446" name="텍스트 개체 틀 3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1773936">
              <a:defRPr sz="1746"/>
            </a:lvl1pPr>
          </a:lstStyle>
          <a:p>
            <a:pPr/>
            <a:r>
              <a:t>write.jsp</a:t>
            </a:r>
          </a:p>
        </p:txBody>
      </p:sp>
      <p:sp>
        <p:nvSpPr>
          <p:cNvPr id="447" name="텍스트 개체 틀 4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aphicFrame>
        <p:nvGraphicFramePr>
          <p:cNvPr id="448" name="표 6"/>
          <p:cNvGraphicFramePr/>
          <p:nvPr/>
        </p:nvGraphicFramePr>
        <p:xfrm>
          <a:off x="17376576" y="953344"/>
          <a:ext cx="6768753" cy="547260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04998"/>
                <a:gridCol w="5951053"/>
              </a:tblGrid>
              <a:tr h="516949">
                <a:tc gridSpan="2">
                  <a:txBody>
                    <a:bodyPr/>
                    <a:lstStyle/>
                    <a:p>
                      <a:pPr algn="l" defTabSz="1828800">
                        <a:defRPr b="0"/>
                      </a:pPr>
                      <a:r>
                        <a:rPr b="1">
                          <a:solidFill>
                            <a:srgbClr val="4E5263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Summery.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  <a:tr h="1570333">
                <a:tc gridSpan="2">
                  <a:txBody>
                    <a:bodyPr/>
                    <a:lstStyle/>
                    <a:p>
                      <a:pPr marL="215999" indent="-215999" algn="just" defTabSz="1828800">
                        <a:lnSpc>
                          <a:spcPct val="120000"/>
                        </a:lnSpc>
                        <a:buSzPct val="100000"/>
                        <a:buFont typeface="Arial"/>
                        <a:buChar char="•"/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커뮤니티 페이지에 글을 쓰고 올리는 글쓰기 페이지입니다.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 hMerge="1">
                  <a:tcPr/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커뮤니티에 보여지는 글을 쓰는 텍스트박스입니다.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작성자는 로그인한 id의 name파라미터가 고정값입니다.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모든 작성내용을 초기화하는 버튼입니다.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7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49" name="TextBox 7"/>
          <p:cNvSpPr txBox="1"/>
          <p:nvPr>
            <p:ph type="sldNum" sz="quarter" idx="4294967295"/>
          </p:nvPr>
        </p:nvSpPr>
        <p:spPr>
          <a:xfrm>
            <a:off x="23560504" y="213960"/>
            <a:ext cx="449854" cy="4622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9" tIns="91439" rIns="91439" bIns="91439" anchor="t"/>
          <a:lstStyle>
            <a:lvl1pPr algn="l" defTabSz="1828800">
              <a:defRPr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50" name="1"/>
          <p:cNvSpPr/>
          <p:nvPr/>
        </p:nvSpPr>
        <p:spPr>
          <a:xfrm>
            <a:off x="2237495" y="2922481"/>
            <a:ext cx="709146" cy="695816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51" name="2"/>
          <p:cNvSpPr/>
          <p:nvPr/>
        </p:nvSpPr>
        <p:spPr>
          <a:xfrm>
            <a:off x="1961649" y="4234320"/>
            <a:ext cx="709146" cy="695817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52" name="3"/>
          <p:cNvSpPr/>
          <p:nvPr/>
        </p:nvSpPr>
        <p:spPr>
          <a:xfrm>
            <a:off x="7775880" y="10712060"/>
            <a:ext cx="709146" cy="695817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read.PNG" descr="rea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8756" y="1290882"/>
            <a:ext cx="12446001" cy="10782301"/>
          </a:xfrm>
          <a:prstGeom prst="rect">
            <a:avLst/>
          </a:prstGeom>
          <a:ln w="12700">
            <a:miter lim="400000"/>
          </a:ln>
        </p:spPr>
      </p:pic>
      <p:sp>
        <p:nvSpPr>
          <p:cNvPr id="455" name="텍스트 개체 틀 3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1773936">
              <a:defRPr sz="1746"/>
            </a:lvl1pPr>
          </a:lstStyle>
          <a:p>
            <a:pPr/>
            <a:r>
              <a:t>read.jsp</a:t>
            </a:r>
          </a:p>
        </p:txBody>
      </p:sp>
      <p:sp>
        <p:nvSpPr>
          <p:cNvPr id="456" name="텍스트 개체 틀 4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aphicFrame>
        <p:nvGraphicFramePr>
          <p:cNvPr id="457" name="표 6"/>
          <p:cNvGraphicFramePr/>
          <p:nvPr/>
        </p:nvGraphicFramePr>
        <p:xfrm>
          <a:off x="17376576" y="953344"/>
          <a:ext cx="6768753" cy="547260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04998"/>
                <a:gridCol w="5951053"/>
              </a:tblGrid>
              <a:tr h="516949">
                <a:tc gridSpan="2">
                  <a:txBody>
                    <a:bodyPr/>
                    <a:lstStyle/>
                    <a:p>
                      <a:pPr algn="l" defTabSz="1828800">
                        <a:defRPr b="0"/>
                      </a:pPr>
                      <a:r>
                        <a:rPr b="1">
                          <a:solidFill>
                            <a:srgbClr val="4E5263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Summery.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  <a:tr h="1570333">
                <a:tc gridSpan="2">
                  <a:txBody>
                    <a:bodyPr/>
                    <a:lstStyle/>
                    <a:p>
                      <a:pPr marL="215999" indent="-215999" algn="just" defTabSz="1828800">
                        <a:lnSpc>
                          <a:spcPct val="120000"/>
                        </a:lnSpc>
                        <a:buSzPct val="100000"/>
                        <a:buFont typeface="Arial"/>
                        <a:buChar char="•"/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게시글을 보는 페이지입니다.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 hMerge="1">
                  <a:tcPr/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게시글이 수정이 된다면 [수정]태그가 붙습니다.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글의 조회수가 표시됩니다.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최초 글의 작성날짜가 표시됩니다 수정이 되었다면 수정된 시간으로 업데이트됩니다.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글을 수정할 수 있는 페이지로 이동합니다.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글을 삭제합니다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게시글에 대한 댓글을 쓸수있습니다.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7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8" name="TextBox 7"/>
          <p:cNvSpPr txBox="1"/>
          <p:nvPr>
            <p:ph type="sldNum" sz="quarter" idx="4294967295"/>
          </p:nvPr>
        </p:nvSpPr>
        <p:spPr>
          <a:xfrm>
            <a:off x="23560504" y="213960"/>
            <a:ext cx="449854" cy="4622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9" tIns="91439" rIns="91439" bIns="91439" anchor="t"/>
          <a:lstStyle>
            <a:lvl1pPr algn="l" defTabSz="1828800">
              <a:defRPr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59" name="1"/>
          <p:cNvSpPr/>
          <p:nvPr/>
        </p:nvSpPr>
        <p:spPr>
          <a:xfrm>
            <a:off x="5792014" y="1998306"/>
            <a:ext cx="709146" cy="695816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60" name="4"/>
          <p:cNvSpPr/>
          <p:nvPr/>
        </p:nvSpPr>
        <p:spPr>
          <a:xfrm>
            <a:off x="7459305" y="7338600"/>
            <a:ext cx="709146" cy="695817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61" name="3"/>
          <p:cNvSpPr/>
          <p:nvPr/>
        </p:nvSpPr>
        <p:spPr>
          <a:xfrm>
            <a:off x="9869713" y="2844725"/>
            <a:ext cx="709146" cy="695817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62" name="2"/>
          <p:cNvSpPr/>
          <p:nvPr/>
        </p:nvSpPr>
        <p:spPr>
          <a:xfrm>
            <a:off x="9869713" y="1998306"/>
            <a:ext cx="709146" cy="695816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63" name="54"/>
          <p:cNvSpPr/>
          <p:nvPr/>
        </p:nvSpPr>
        <p:spPr>
          <a:xfrm>
            <a:off x="8747449" y="7338600"/>
            <a:ext cx="709146" cy="695817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54</a:t>
            </a:r>
          </a:p>
        </p:txBody>
      </p:sp>
      <p:sp>
        <p:nvSpPr>
          <p:cNvPr id="464" name="54"/>
          <p:cNvSpPr/>
          <p:nvPr/>
        </p:nvSpPr>
        <p:spPr>
          <a:xfrm>
            <a:off x="4016606" y="8721531"/>
            <a:ext cx="709146" cy="695816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update.PNG" descr="upda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6540" y="1905203"/>
            <a:ext cx="15643716" cy="8023569"/>
          </a:xfrm>
          <a:prstGeom prst="rect">
            <a:avLst/>
          </a:prstGeom>
          <a:ln w="12700">
            <a:miter lim="400000"/>
          </a:ln>
        </p:spPr>
      </p:pic>
      <p:sp>
        <p:nvSpPr>
          <p:cNvPr id="467" name="텍스트 개체 틀 3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1773936">
              <a:defRPr sz="1746"/>
            </a:lvl1pPr>
          </a:lstStyle>
          <a:p>
            <a:pPr/>
            <a:r>
              <a:t>update.jsp</a:t>
            </a:r>
          </a:p>
        </p:txBody>
      </p:sp>
      <p:sp>
        <p:nvSpPr>
          <p:cNvPr id="468" name="텍스트 개체 틀 4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aphicFrame>
        <p:nvGraphicFramePr>
          <p:cNvPr id="469" name="표 6"/>
          <p:cNvGraphicFramePr/>
          <p:nvPr/>
        </p:nvGraphicFramePr>
        <p:xfrm>
          <a:off x="17376576" y="953344"/>
          <a:ext cx="6768753" cy="547260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04998"/>
                <a:gridCol w="5951053"/>
              </a:tblGrid>
              <a:tr h="516949">
                <a:tc gridSpan="2">
                  <a:txBody>
                    <a:bodyPr/>
                    <a:lstStyle/>
                    <a:p>
                      <a:pPr algn="l" defTabSz="1828800">
                        <a:defRPr b="0"/>
                      </a:pPr>
                      <a:r>
                        <a:rPr b="1">
                          <a:solidFill>
                            <a:srgbClr val="4E5263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Summery.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  <a:tr h="1570333">
                <a:tc gridSpan="2">
                  <a:txBody>
                    <a:bodyPr/>
                    <a:lstStyle/>
                    <a:p>
                      <a:pPr marL="215999" indent="-215999" algn="just" defTabSz="1828800">
                        <a:lnSpc>
                          <a:spcPct val="120000"/>
                        </a:lnSpc>
                        <a:buSzPct val="100000"/>
                        <a:buFont typeface="Arial"/>
                        <a:buChar char="•"/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게시글을 수정하는 페이지입니다.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 hMerge="1">
                  <a:tcPr/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제목은 초기 글의 제목으로 고정됩니다 [ 수정] 태그가 붙습니다.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내용만 수정이 가능합니다.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수정된 게시글을 커뮤니티에 저장하고 올리는 버튼입니다.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7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70" name="TextBox 7"/>
          <p:cNvSpPr txBox="1"/>
          <p:nvPr>
            <p:ph type="sldNum" sz="quarter" idx="4294967295"/>
          </p:nvPr>
        </p:nvSpPr>
        <p:spPr>
          <a:xfrm>
            <a:off x="23560504" y="213960"/>
            <a:ext cx="449854" cy="4622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9" tIns="91439" rIns="91439" bIns="91439" anchor="t"/>
          <a:lstStyle>
            <a:lvl1pPr algn="l" defTabSz="1828800">
              <a:defRPr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71" name="1"/>
          <p:cNvSpPr/>
          <p:nvPr/>
        </p:nvSpPr>
        <p:spPr>
          <a:xfrm>
            <a:off x="2450766" y="2922481"/>
            <a:ext cx="709146" cy="695816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72" name="21"/>
          <p:cNvSpPr/>
          <p:nvPr/>
        </p:nvSpPr>
        <p:spPr>
          <a:xfrm>
            <a:off x="2450766" y="5253282"/>
            <a:ext cx="709146" cy="695817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73" name="3"/>
          <p:cNvSpPr/>
          <p:nvPr/>
        </p:nvSpPr>
        <p:spPr>
          <a:xfrm>
            <a:off x="7459305" y="9076982"/>
            <a:ext cx="709146" cy="695816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notice.PNG" descr="notic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3139" y="2173096"/>
            <a:ext cx="14691601" cy="9369808"/>
          </a:xfrm>
          <a:prstGeom prst="rect">
            <a:avLst/>
          </a:prstGeom>
          <a:ln w="12700">
            <a:miter lim="400000"/>
          </a:ln>
        </p:spPr>
      </p:pic>
      <p:sp>
        <p:nvSpPr>
          <p:cNvPr id="476" name="텍스트 개체 틀 3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1773936">
              <a:defRPr sz="1746"/>
            </a:lvl1pPr>
          </a:lstStyle>
          <a:p>
            <a:pPr/>
            <a:r>
              <a:t>service.jsp(notice)</a:t>
            </a:r>
          </a:p>
        </p:txBody>
      </p:sp>
      <p:sp>
        <p:nvSpPr>
          <p:cNvPr id="477" name="텍스트 개체 틀 4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aphicFrame>
        <p:nvGraphicFramePr>
          <p:cNvPr id="478" name="표 6"/>
          <p:cNvGraphicFramePr/>
          <p:nvPr/>
        </p:nvGraphicFramePr>
        <p:xfrm>
          <a:off x="17376576" y="953344"/>
          <a:ext cx="6768753" cy="547260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04998"/>
                <a:gridCol w="5951053"/>
              </a:tblGrid>
              <a:tr h="516949">
                <a:tc gridSpan="2">
                  <a:txBody>
                    <a:bodyPr/>
                    <a:lstStyle/>
                    <a:p>
                      <a:pPr algn="l" defTabSz="1828800">
                        <a:defRPr b="0"/>
                      </a:pPr>
                      <a:r>
                        <a:rPr b="1">
                          <a:solidFill>
                            <a:srgbClr val="4E5263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Summery.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  <a:tr h="1570333">
                <a:tc gridSpan="2">
                  <a:txBody>
                    <a:bodyPr/>
                    <a:lstStyle/>
                    <a:p>
                      <a:pPr marL="215999" indent="-215999" algn="just" defTabSz="1828800">
                        <a:lnSpc>
                          <a:spcPct val="120000"/>
                        </a:lnSpc>
                        <a:buSzPct val="100000"/>
                        <a:buFont typeface="Arial"/>
                        <a:buChar char="•"/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고객센터 페이지입니다. 공지사항과 Q&amp;A페이지로 사용됩니다.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 hMerge="1">
                  <a:tcPr/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공지사항과 Q&amp;A의 글의 리스트를 볼 수 있게 바꾸는 버튼입니다.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공지사항으 글을 확인할 수 있습니다. 글의 번호는 index의 번호를 +1 합니다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글의 페이지와 전체 글 갯수를 표기합니다 페이지를 이동할 수 있습니다.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7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79" name="TextBox 7"/>
          <p:cNvSpPr txBox="1"/>
          <p:nvPr>
            <p:ph type="sldNum" sz="quarter" idx="4294967295"/>
          </p:nvPr>
        </p:nvSpPr>
        <p:spPr>
          <a:xfrm>
            <a:off x="23560504" y="213960"/>
            <a:ext cx="449854" cy="4622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9" tIns="91439" rIns="91439" bIns="91439" anchor="t"/>
          <a:lstStyle>
            <a:lvl1pPr algn="l" defTabSz="1828800">
              <a:defRPr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80" name="1"/>
          <p:cNvSpPr/>
          <p:nvPr/>
        </p:nvSpPr>
        <p:spPr>
          <a:xfrm>
            <a:off x="1408107" y="2519635"/>
            <a:ext cx="709146" cy="695817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81" name="2"/>
          <p:cNvSpPr/>
          <p:nvPr/>
        </p:nvSpPr>
        <p:spPr>
          <a:xfrm>
            <a:off x="2459282" y="4471288"/>
            <a:ext cx="709146" cy="695817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82" name="3"/>
          <p:cNvSpPr/>
          <p:nvPr/>
        </p:nvSpPr>
        <p:spPr>
          <a:xfrm>
            <a:off x="7278247" y="10451396"/>
            <a:ext cx="709146" cy="695817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Q&amp;A.PNG" descr="Q&amp;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52425" y="1967814"/>
            <a:ext cx="12712414" cy="9465107"/>
          </a:xfrm>
          <a:prstGeom prst="rect">
            <a:avLst/>
          </a:prstGeom>
          <a:ln w="12700">
            <a:miter lim="400000"/>
          </a:ln>
        </p:spPr>
      </p:pic>
      <p:sp>
        <p:nvSpPr>
          <p:cNvPr id="485" name="텍스트 개체 틀 3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1773936">
              <a:defRPr sz="1746"/>
            </a:lvl1pPr>
          </a:lstStyle>
          <a:p>
            <a:pPr/>
            <a:r>
              <a:t>service.jsp(Q&amp;A)</a:t>
            </a:r>
          </a:p>
        </p:txBody>
      </p:sp>
      <p:sp>
        <p:nvSpPr>
          <p:cNvPr id="486" name="텍스트 개체 틀 4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aphicFrame>
        <p:nvGraphicFramePr>
          <p:cNvPr id="487" name="표 6"/>
          <p:cNvGraphicFramePr/>
          <p:nvPr/>
        </p:nvGraphicFramePr>
        <p:xfrm>
          <a:off x="17376576" y="953344"/>
          <a:ext cx="6768753" cy="547260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04998"/>
                <a:gridCol w="5951053"/>
              </a:tblGrid>
              <a:tr h="516949">
                <a:tc gridSpan="2">
                  <a:txBody>
                    <a:bodyPr/>
                    <a:lstStyle/>
                    <a:p>
                      <a:pPr algn="l" defTabSz="1828800">
                        <a:defRPr b="0"/>
                      </a:pPr>
                      <a:r>
                        <a:rPr b="1">
                          <a:solidFill>
                            <a:srgbClr val="4E5263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Summery.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  <a:tr h="1570333">
                <a:tc gridSpan="2">
                  <a:txBody>
                    <a:bodyPr/>
                    <a:lstStyle/>
                    <a:p>
                      <a:pPr marL="215999" indent="-215999" algn="just" defTabSz="1828800">
                        <a:lnSpc>
                          <a:spcPct val="120000"/>
                        </a:lnSpc>
                        <a:buSzPct val="100000"/>
                        <a:buFont typeface="Arial"/>
                        <a:buChar char="•"/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로그인한 회원들의 Q&amp;A게시판 입니다.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 hMerge="1">
                  <a:tcPr/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제목과 작성자별로 검색할 수 있습니다.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로그인상태에서만 표시되는 글쓰기 버튼입니다,.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게시글은 비밀글로 표시되며 관리자 계정만 해당내용을 확인할 수 있습니다.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</a:tcPr>
                </a:tc>
              </a:tr>
              <a:tr h="482483">
                <a:tc>
                  <a:txBody>
                    <a:bodyPr/>
                    <a:lstStyle/>
                    <a:p>
                      <a:pPr defTabSz="1828800">
                        <a:lnSpc>
                          <a:spcPct val="120000"/>
                        </a:lnSpc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7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miter lim="400000"/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1828800">
                        <a:lnSpc>
                          <a:spcPct val="120000"/>
                        </a:lnSpc>
                        <a:def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25400">
                      <a:miter lim="400000"/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88" name="TextBox 7"/>
          <p:cNvSpPr txBox="1"/>
          <p:nvPr>
            <p:ph type="sldNum" sz="quarter" idx="4294967295"/>
          </p:nvPr>
        </p:nvSpPr>
        <p:spPr>
          <a:xfrm>
            <a:off x="23560504" y="213960"/>
            <a:ext cx="449854" cy="4622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9" tIns="91439" rIns="91439" bIns="91439" anchor="t"/>
          <a:lstStyle>
            <a:lvl1pPr algn="l" defTabSz="1828800">
              <a:defRPr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89" name="1"/>
          <p:cNvSpPr/>
          <p:nvPr/>
        </p:nvSpPr>
        <p:spPr>
          <a:xfrm>
            <a:off x="2166404" y="2803997"/>
            <a:ext cx="709147" cy="695816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90" name="2"/>
          <p:cNvSpPr/>
          <p:nvPr/>
        </p:nvSpPr>
        <p:spPr>
          <a:xfrm>
            <a:off x="11298186" y="1935731"/>
            <a:ext cx="709146" cy="695817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91" name="3"/>
          <p:cNvSpPr/>
          <p:nvPr/>
        </p:nvSpPr>
        <p:spPr>
          <a:xfrm>
            <a:off x="4441297" y="4400198"/>
            <a:ext cx="709146" cy="695816"/>
          </a:xfrm>
          <a:prstGeom prst="ellipse">
            <a:avLst/>
          </a:prstGeom>
          <a:solidFill>
            <a:srgbClr val="EDE8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아키텍쳐"/>
          <p:cNvSpPr txBox="1"/>
          <p:nvPr>
            <p:ph type="ctrTitle"/>
          </p:nvPr>
        </p:nvSpPr>
        <p:spPr>
          <a:xfrm>
            <a:off x="1181098" y="-2543517"/>
            <a:ext cx="21971004" cy="4648201"/>
          </a:xfrm>
          <a:prstGeom prst="rect">
            <a:avLst/>
          </a:prstGeom>
        </p:spPr>
        <p:txBody>
          <a:bodyPr/>
          <a:lstStyle>
            <a:lvl1pPr>
              <a:defRPr spc="-176" sz="8800"/>
            </a:lvl1pPr>
          </a:lstStyle>
          <a:p>
            <a:pPr/>
            <a:r>
              <a:t>아키텍쳐</a:t>
            </a:r>
          </a:p>
        </p:txBody>
      </p:sp>
      <p:sp>
        <p:nvSpPr>
          <p:cNvPr id="188" name="선"/>
          <p:cNvSpPr/>
          <p:nvPr/>
        </p:nvSpPr>
        <p:spPr>
          <a:xfrm>
            <a:off x="1206499" y="2361440"/>
            <a:ext cx="21971004" cy="1"/>
          </a:xfrm>
          <a:prstGeom prst="line">
            <a:avLst/>
          </a:prstGeom>
          <a:ln w="1016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9" name="JSP 아키텍쳐…"/>
          <p:cNvSpPr txBox="1"/>
          <p:nvPr/>
        </p:nvSpPr>
        <p:spPr>
          <a:xfrm>
            <a:off x="1181098" y="3379208"/>
            <a:ext cx="21971004" cy="619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98500" indent="-698500" algn="l" defTabSz="825500">
              <a:buSzPct val="123000"/>
              <a:buChar char="•"/>
              <a:defRPr b="1" sz="5500">
                <a:solidFill>
                  <a:srgbClr val="000000"/>
                </a:solidFill>
              </a:defRPr>
            </a:pPr>
            <a:r>
              <a:t>JSP 아키텍쳐</a:t>
            </a:r>
          </a:p>
          <a:p>
            <a:pPr lvl="1" algn="l" defTabSz="825500">
              <a:defRPr b="1" sz="5500">
                <a:solidFill>
                  <a:srgbClr val="000000"/>
                </a:solidFill>
              </a:defRPr>
            </a:pPr>
            <a:r>
              <a:t>  </a:t>
            </a:r>
          </a:p>
          <a:p>
            <a:pPr lvl="1" algn="l" defTabSz="825500">
              <a:defRPr b="1" sz="5500">
                <a:solidFill>
                  <a:srgbClr val="000000"/>
                </a:solidFill>
              </a:defRPr>
            </a:pPr>
            <a:r>
              <a:t>  </a:t>
            </a:r>
            <a:br/>
            <a:r>
              <a:t>  MVC</a:t>
            </a:r>
          </a:p>
          <a:p>
            <a:pPr lvl="1" algn="l" defTabSz="825500">
              <a:defRPr b="1" sz="5500">
                <a:solidFill>
                  <a:srgbClr val="000000"/>
                </a:solidFill>
              </a:defRPr>
            </a:pPr>
            <a:r>
              <a:t>  Model 1 패턴 </a:t>
            </a:r>
          </a:p>
          <a:p>
            <a:pPr lvl="1" algn="l" defTabSz="825500">
              <a:defRPr b="1" sz="5500">
                <a:solidFill>
                  <a:srgbClr val="000000"/>
                </a:solidFill>
              </a:defRPr>
            </a:pPr>
            <a:endParaRPr b="0"/>
          </a:p>
        </p:txBody>
      </p:sp>
      <p:sp>
        <p:nvSpPr>
          <p:cNvPr id="190" name="텍스트"/>
          <p:cNvSpPr txBox="1"/>
          <p:nvPr/>
        </p:nvSpPr>
        <p:spPr>
          <a:xfrm>
            <a:off x="12217400" y="6003954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  <p:sp>
        <p:nvSpPr>
          <p:cNvPr id="191" name="텍스트"/>
          <p:cNvSpPr txBox="1"/>
          <p:nvPr/>
        </p:nvSpPr>
        <p:spPr>
          <a:xfrm>
            <a:off x="12115800" y="6718300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  <p:sp>
        <p:nvSpPr>
          <p:cNvPr id="192" name="Model,View,Controller"/>
          <p:cNvSpPr txBox="1"/>
          <p:nvPr/>
        </p:nvSpPr>
        <p:spPr>
          <a:xfrm>
            <a:off x="2005689" y="7963532"/>
            <a:ext cx="5081525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Model,View,Controller</a:t>
            </a:r>
          </a:p>
        </p:txBody>
      </p:sp>
      <p:sp>
        <p:nvSpPr>
          <p:cNvPr id="193" name="Model"/>
          <p:cNvSpPr/>
          <p:nvPr/>
        </p:nvSpPr>
        <p:spPr>
          <a:xfrm>
            <a:off x="18462063" y="3286228"/>
            <a:ext cx="3416875" cy="3225727"/>
          </a:xfrm>
          <a:prstGeom prst="ellipse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Model</a:t>
            </a:r>
          </a:p>
        </p:txBody>
      </p:sp>
      <p:sp>
        <p:nvSpPr>
          <p:cNvPr id="194" name="View"/>
          <p:cNvSpPr/>
          <p:nvPr/>
        </p:nvSpPr>
        <p:spPr>
          <a:xfrm>
            <a:off x="15525253" y="8459367"/>
            <a:ext cx="2797519" cy="2700972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View</a:t>
            </a:r>
          </a:p>
        </p:txBody>
      </p:sp>
      <p:sp>
        <p:nvSpPr>
          <p:cNvPr id="195" name="Controller(JSP)"/>
          <p:cNvSpPr/>
          <p:nvPr/>
        </p:nvSpPr>
        <p:spPr>
          <a:xfrm>
            <a:off x="12909568" y="8641924"/>
            <a:ext cx="3416875" cy="3225727"/>
          </a:xfrm>
          <a:prstGeom prst="ellipse">
            <a:avLst/>
          </a:prstGeom>
          <a:solidFill>
            <a:srgbClr val="F9DD6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Controller(JSP)</a:t>
            </a:r>
          </a:p>
        </p:txBody>
      </p:sp>
      <p:sp>
        <p:nvSpPr>
          <p:cNvPr id="196" name="남자"/>
          <p:cNvSpPr/>
          <p:nvPr/>
        </p:nvSpPr>
        <p:spPr>
          <a:xfrm>
            <a:off x="9837591" y="4532348"/>
            <a:ext cx="823741" cy="2126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7" name="사용자"/>
          <p:cNvSpPr txBox="1"/>
          <p:nvPr/>
        </p:nvSpPr>
        <p:spPr>
          <a:xfrm>
            <a:off x="9796833" y="6743138"/>
            <a:ext cx="90525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사용자</a:t>
            </a:r>
          </a:p>
        </p:txBody>
      </p:sp>
      <p:sp>
        <p:nvSpPr>
          <p:cNvPr id="198" name="선"/>
          <p:cNvSpPr/>
          <p:nvPr/>
        </p:nvSpPr>
        <p:spPr>
          <a:xfrm>
            <a:off x="10939187" y="7043319"/>
            <a:ext cx="1986019" cy="1728644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9" name="Action or Request"/>
          <p:cNvSpPr txBox="1"/>
          <p:nvPr/>
        </p:nvSpPr>
        <p:spPr>
          <a:xfrm>
            <a:off x="9612425" y="8081337"/>
            <a:ext cx="256428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Action or Request</a:t>
            </a:r>
          </a:p>
        </p:txBody>
      </p:sp>
      <p:sp>
        <p:nvSpPr>
          <p:cNvPr id="200" name="요청을 받은 Controller…"/>
          <p:cNvSpPr txBox="1"/>
          <p:nvPr/>
        </p:nvSpPr>
        <p:spPr>
          <a:xfrm>
            <a:off x="18703498" y="7044504"/>
            <a:ext cx="2934005" cy="882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요청을 받은 Controller</a:t>
            </a:r>
          </a:p>
          <a:p>
            <a:pPr/>
            <a:r>
              <a:t>가 업데이트 요청</a:t>
            </a:r>
          </a:p>
        </p:txBody>
      </p:sp>
      <p:sp>
        <p:nvSpPr>
          <p:cNvPr id="201" name="선"/>
          <p:cNvSpPr/>
          <p:nvPr/>
        </p:nvSpPr>
        <p:spPr>
          <a:xfrm flipV="1">
            <a:off x="18177346" y="6292219"/>
            <a:ext cx="868722" cy="192502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2" name="View로직처리"/>
          <p:cNvSpPr/>
          <p:nvPr/>
        </p:nvSpPr>
        <p:spPr>
          <a:xfrm>
            <a:off x="14189716" y="8302162"/>
            <a:ext cx="2233598" cy="1251210"/>
          </a:xfrm>
          <a:prstGeom prst="roundRect">
            <a:avLst>
              <a:gd name="adj" fmla="val 15225"/>
            </a:avLst>
          </a:prstGeom>
          <a:solidFill>
            <a:srgbClr val="F9CA2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View로직처리</a:t>
            </a:r>
          </a:p>
        </p:txBody>
      </p:sp>
      <p:sp>
        <p:nvSpPr>
          <p:cNvPr id="203" name="선"/>
          <p:cNvSpPr/>
          <p:nvPr/>
        </p:nvSpPr>
        <p:spPr>
          <a:xfrm flipH="1" flipV="1">
            <a:off x="11239778" y="6743139"/>
            <a:ext cx="1887534" cy="1728966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4" name="Response"/>
          <p:cNvSpPr txBox="1"/>
          <p:nvPr/>
        </p:nvSpPr>
        <p:spPr>
          <a:xfrm>
            <a:off x="12011225" y="7029270"/>
            <a:ext cx="148041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Response</a:t>
            </a:r>
          </a:p>
        </p:txBody>
      </p:sp>
      <p:sp>
        <p:nvSpPr>
          <p:cNvPr id="205" name="DB"/>
          <p:cNvSpPr/>
          <p:nvPr/>
        </p:nvSpPr>
        <p:spPr>
          <a:xfrm>
            <a:off x="14163462" y="3290086"/>
            <a:ext cx="1695987" cy="2238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3FA05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DB</a:t>
            </a:r>
          </a:p>
        </p:txBody>
      </p:sp>
      <p:sp>
        <p:nvSpPr>
          <p:cNvPr id="206" name="선"/>
          <p:cNvSpPr/>
          <p:nvPr/>
        </p:nvSpPr>
        <p:spPr>
          <a:xfrm>
            <a:off x="16300939" y="4365863"/>
            <a:ext cx="1726628" cy="49453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7" name="선"/>
          <p:cNvSpPr/>
          <p:nvPr/>
        </p:nvSpPr>
        <p:spPr>
          <a:xfrm>
            <a:off x="16293945" y="4661522"/>
            <a:ext cx="1726629" cy="494530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8" name="쿼리"/>
          <p:cNvSpPr txBox="1"/>
          <p:nvPr/>
        </p:nvSpPr>
        <p:spPr>
          <a:xfrm>
            <a:off x="16839953" y="5200854"/>
            <a:ext cx="64160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쿼리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주요 기능"/>
          <p:cNvSpPr txBox="1"/>
          <p:nvPr>
            <p:ph type="ctrTitle"/>
          </p:nvPr>
        </p:nvSpPr>
        <p:spPr>
          <a:xfrm>
            <a:off x="1181098" y="-2543517"/>
            <a:ext cx="21971004" cy="4648201"/>
          </a:xfrm>
          <a:prstGeom prst="rect">
            <a:avLst/>
          </a:prstGeom>
        </p:spPr>
        <p:txBody>
          <a:bodyPr/>
          <a:lstStyle>
            <a:lvl1pPr>
              <a:defRPr spc="-176" sz="8800"/>
            </a:lvl1pPr>
          </a:lstStyle>
          <a:p>
            <a:pPr/>
            <a:r>
              <a:t>   주요 기능</a:t>
            </a:r>
          </a:p>
        </p:txBody>
      </p:sp>
      <p:sp>
        <p:nvSpPr>
          <p:cNvPr id="211" name="선"/>
          <p:cNvSpPr/>
          <p:nvPr/>
        </p:nvSpPr>
        <p:spPr>
          <a:xfrm>
            <a:off x="1206499" y="2361440"/>
            <a:ext cx="21971004" cy="1"/>
          </a:xfrm>
          <a:prstGeom prst="line">
            <a:avLst/>
          </a:prstGeom>
          <a:ln w="1016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2" name="mybatis를 사용해 깔끔한 소스코드 구성…"/>
          <p:cNvSpPr txBox="1"/>
          <p:nvPr/>
        </p:nvSpPr>
        <p:spPr>
          <a:xfrm>
            <a:off x="1206498" y="3648593"/>
            <a:ext cx="21971004" cy="9001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98500" indent="-698500" algn="l" defTabSz="825500">
              <a:buSzPct val="123000"/>
              <a:buChar char="•"/>
              <a:defRPr b="1" sz="5500">
                <a:solidFill>
                  <a:srgbClr val="000000"/>
                </a:solidFill>
              </a:defRPr>
            </a:pPr>
            <a:r>
              <a:t>mybatis를 사용해 깔끔한 소스코드 구성</a:t>
            </a:r>
          </a:p>
          <a:p>
            <a:pPr algn="l" defTabSz="825500">
              <a:defRPr b="1" sz="5500">
                <a:solidFill>
                  <a:srgbClr val="000000"/>
                </a:solidFill>
              </a:defRPr>
            </a:pPr>
          </a:p>
          <a:p>
            <a:pPr lvl="1" algn="l" defTabSz="825500">
              <a:defRPr b="1" sz="5500">
                <a:solidFill>
                  <a:srgbClr val="000000"/>
                </a:solidFill>
              </a:defRPr>
            </a:pPr>
            <a:r>
              <a:rPr b="0"/>
              <a:t>◦</a:t>
            </a:r>
            <a:r>
              <a:t> </a:t>
            </a:r>
            <a:r>
              <a:rPr b="0"/>
              <a:t>고객센터: </a:t>
            </a:r>
            <a:r>
              <a:t> </a:t>
            </a:r>
            <a:r>
              <a:rPr b="0"/>
              <a:t>CRUD 기능, 조회수, 페이징 및 검색처리</a:t>
            </a:r>
            <a:endParaRPr b="0"/>
          </a:p>
          <a:p>
            <a:pPr lvl="1" algn="l" defTabSz="825500">
              <a:defRPr b="1" sz="5500">
                <a:solidFill>
                  <a:srgbClr val="000000"/>
                </a:solidFill>
              </a:defRPr>
            </a:pPr>
            <a:r>
              <a:rPr b="0"/>
              <a:t>◦ 로그인 및 회원가입 : 보안회원가입 및 로그인,유효성 검사 및 중복 검사,</a:t>
            </a:r>
            <a:endParaRPr b="0"/>
          </a:p>
          <a:p>
            <a:pPr lvl="2" algn="l" defTabSz="825500">
              <a:defRPr b="1" sz="5500">
                <a:solidFill>
                  <a:srgbClr val="000000"/>
                </a:solidFill>
              </a:defRPr>
            </a:pPr>
            <a:r>
              <a:rPr b="0"/>
              <a:t> 이메일 인증,회원 정보업데이트</a:t>
            </a:r>
            <a:endParaRPr b="0"/>
          </a:p>
          <a:p>
            <a:pPr lvl="1" algn="l" defTabSz="825500">
              <a:defRPr b="1" sz="5500">
                <a:solidFill>
                  <a:srgbClr val="000000"/>
                </a:solidFill>
              </a:defRPr>
            </a:pPr>
            <a:r>
              <a:rPr b="0"/>
              <a:t>◦ 상품페이지 : 상품 조회,상품 등록,구매요청,</a:t>
            </a:r>
            <a:endParaRPr b="0"/>
          </a:p>
          <a:p>
            <a:pPr lvl="1" algn="l" defTabSz="825500">
              <a:defRPr b="1" sz="5500">
                <a:solidFill>
                  <a:srgbClr val="000000"/>
                </a:solidFill>
              </a:defRPr>
            </a:pPr>
            <a:r>
              <a:rPr b="0"/>
              <a:t>◦ 관리자 : </a:t>
            </a:r>
            <a:endParaRPr b="0"/>
          </a:p>
          <a:p>
            <a:pPr lvl="1" algn="l" defTabSz="825500">
              <a:defRPr b="1" sz="5500">
                <a:solidFill>
                  <a:srgbClr val="000000"/>
                </a:solidFill>
              </a:defRPr>
            </a:pPr>
            <a:r>
              <a:rPr b="0"/>
              <a:t>◦ 등등 자신이 담당한 페이지의 기능을 정리해서 알려주세요</a:t>
            </a:r>
            <a:endParaRPr b="0"/>
          </a:p>
          <a:p>
            <a:pPr lvl="1" algn="l" defTabSz="825500">
              <a:defRPr b="1" sz="5500">
                <a:solidFill>
                  <a:srgbClr val="000000"/>
                </a:solidFill>
              </a:defRPr>
            </a:pPr>
            <a:r>
              <a:rPr b="0"/>
              <a:t>◦ </a:t>
            </a:r>
            <a:endParaRPr b="0"/>
          </a:p>
        </p:txBody>
      </p:sp>
      <p:sp>
        <p:nvSpPr>
          <p:cNvPr id="213" name="주요 기능에 대한 설명 아직 못받음"/>
          <p:cNvSpPr/>
          <p:nvPr/>
        </p:nvSpPr>
        <p:spPr>
          <a:xfrm>
            <a:off x="8149455" y="-260692"/>
            <a:ext cx="8085090" cy="92001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주요 기능에 대한 설명 아직 못받음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유스케이스"/>
          <p:cNvSpPr txBox="1"/>
          <p:nvPr>
            <p:ph type="ctrTitle"/>
          </p:nvPr>
        </p:nvSpPr>
        <p:spPr>
          <a:xfrm>
            <a:off x="1181098" y="-2543517"/>
            <a:ext cx="21971004" cy="4648201"/>
          </a:xfrm>
          <a:prstGeom prst="rect">
            <a:avLst/>
          </a:prstGeom>
        </p:spPr>
        <p:txBody>
          <a:bodyPr/>
          <a:lstStyle>
            <a:lvl1pPr>
              <a:defRPr spc="-176" sz="8800"/>
            </a:lvl1pPr>
          </a:lstStyle>
          <a:p>
            <a:pPr/>
            <a:r>
              <a:t>유스케이스</a:t>
            </a:r>
          </a:p>
        </p:txBody>
      </p:sp>
      <p:sp>
        <p:nvSpPr>
          <p:cNvPr id="216" name="선"/>
          <p:cNvSpPr/>
          <p:nvPr/>
        </p:nvSpPr>
        <p:spPr>
          <a:xfrm>
            <a:off x="1206499" y="2361440"/>
            <a:ext cx="21971004" cy="1"/>
          </a:xfrm>
          <a:prstGeom prst="line">
            <a:avLst/>
          </a:prstGeom>
          <a:ln w="1016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7" name="직사각형"/>
          <p:cNvSpPr/>
          <p:nvPr/>
        </p:nvSpPr>
        <p:spPr>
          <a:xfrm>
            <a:off x="5253430" y="2662668"/>
            <a:ext cx="13826340" cy="1097339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8" name="남성"/>
          <p:cNvSpPr/>
          <p:nvPr/>
        </p:nvSpPr>
        <p:spPr>
          <a:xfrm>
            <a:off x="3661920" y="4133860"/>
            <a:ext cx="567192" cy="1530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9" name="남성"/>
          <p:cNvSpPr/>
          <p:nvPr/>
        </p:nvSpPr>
        <p:spPr>
          <a:xfrm>
            <a:off x="3661920" y="8573676"/>
            <a:ext cx="567192" cy="1530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0" name="남성"/>
          <p:cNvSpPr/>
          <p:nvPr/>
        </p:nvSpPr>
        <p:spPr>
          <a:xfrm>
            <a:off x="20154889" y="7525633"/>
            <a:ext cx="567191" cy="1530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1" name="구매자"/>
          <p:cNvSpPr txBox="1"/>
          <p:nvPr/>
        </p:nvSpPr>
        <p:spPr>
          <a:xfrm>
            <a:off x="3492888" y="5912146"/>
            <a:ext cx="90525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구매자</a:t>
            </a:r>
          </a:p>
        </p:txBody>
      </p:sp>
      <p:sp>
        <p:nvSpPr>
          <p:cNvPr id="222" name="관리자"/>
          <p:cNvSpPr txBox="1"/>
          <p:nvPr/>
        </p:nvSpPr>
        <p:spPr>
          <a:xfrm>
            <a:off x="19985856" y="9103957"/>
            <a:ext cx="90525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관리자</a:t>
            </a:r>
          </a:p>
        </p:txBody>
      </p:sp>
      <p:sp>
        <p:nvSpPr>
          <p:cNvPr id="223" name="판매자"/>
          <p:cNvSpPr txBox="1"/>
          <p:nvPr/>
        </p:nvSpPr>
        <p:spPr>
          <a:xfrm>
            <a:off x="3492888" y="10443508"/>
            <a:ext cx="90525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판매자</a:t>
            </a:r>
          </a:p>
        </p:txBody>
      </p:sp>
      <p:sp>
        <p:nvSpPr>
          <p:cNvPr id="266" name="연결선"/>
          <p:cNvSpPr/>
          <p:nvPr/>
        </p:nvSpPr>
        <p:spPr>
          <a:xfrm>
            <a:off x="5761990" y="4131310"/>
            <a:ext cx="6471920" cy="958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  <a:lnTo>
                  <a:pt x="21600" y="5722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25" name="남성"/>
          <p:cNvSpPr/>
          <p:nvPr/>
        </p:nvSpPr>
        <p:spPr>
          <a:xfrm>
            <a:off x="20154889" y="4133860"/>
            <a:ext cx="567191" cy="1530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6" name="회원가입 및 로그인"/>
          <p:cNvSpPr/>
          <p:nvPr/>
        </p:nvSpPr>
        <p:spPr>
          <a:xfrm>
            <a:off x="11319245" y="6056288"/>
            <a:ext cx="1830177" cy="1027387"/>
          </a:xfrm>
          <a:prstGeom prst="ellipse">
            <a:avLst/>
          </a:prstGeom>
          <a:solidFill>
            <a:srgbClr val="76D6FF">
              <a:alpha val="69665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normAutofit fontScale="100000" lnSpcReduction="0"/>
          </a:bodyPr>
          <a:lstStyle>
            <a:lvl1pPr defTabSz="528319">
              <a:defRPr sz="2048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회원가입 및 로그인</a:t>
            </a:r>
          </a:p>
        </p:txBody>
      </p:sp>
      <p:sp>
        <p:nvSpPr>
          <p:cNvPr id="267" name="연결선"/>
          <p:cNvSpPr/>
          <p:nvPr/>
        </p:nvSpPr>
        <p:spPr>
          <a:xfrm>
            <a:off x="5758180" y="5012690"/>
            <a:ext cx="6774181" cy="4786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8356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28" name="커뮤니티"/>
          <p:cNvSpPr/>
          <p:nvPr/>
        </p:nvSpPr>
        <p:spPr>
          <a:xfrm>
            <a:off x="11617274" y="8053704"/>
            <a:ext cx="1830177" cy="1027387"/>
          </a:xfrm>
          <a:prstGeom prst="ellipse">
            <a:avLst/>
          </a:prstGeom>
          <a:solidFill>
            <a:srgbClr val="76D6FF">
              <a:alpha val="69665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normAutofit fontScale="100000" lnSpcReduction="0"/>
          </a:bodyPr>
          <a:lstStyle>
            <a:lvl1pPr defTabSz="825500"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커뮤니티</a:t>
            </a:r>
          </a:p>
        </p:txBody>
      </p:sp>
      <p:sp>
        <p:nvSpPr>
          <p:cNvPr id="229" name="상품 등록"/>
          <p:cNvSpPr/>
          <p:nvPr/>
        </p:nvSpPr>
        <p:spPr>
          <a:xfrm>
            <a:off x="7121703" y="8310080"/>
            <a:ext cx="1745510" cy="1027386"/>
          </a:xfrm>
          <a:prstGeom prst="ellipse">
            <a:avLst/>
          </a:prstGeom>
          <a:solidFill>
            <a:srgbClr val="76D6FF">
              <a:alpha val="69665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normAutofit fontScale="100000" lnSpcReduction="0"/>
          </a:bodyPr>
          <a:lstStyle>
            <a:lvl1pPr defTabSz="726440">
              <a:defRPr sz="2816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상품 등록</a:t>
            </a:r>
          </a:p>
        </p:txBody>
      </p:sp>
      <p:sp>
        <p:nvSpPr>
          <p:cNvPr id="230" name="상품목록"/>
          <p:cNvSpPr/>
          <p:nvPr/>
        </p:nvSpPr>
        <p:spPr>
          <a:xfrm>
            <a:off x="11361578" y="4385398"/>
            <a:ext cx="1745510" cy="1027387"/>
          </a:xfrm>
          <a:prstGeom prst="ellipse">
            <a:avLst/>
          </a:prstGeom>
          <a:solidFill>
            <a:srgbClr val="76D6FF">
              <a:alpha val="69665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normAutofit fontScale="100000" lnSpcReduction="0"/>
          </a:bodyPr>
          <a:lstStyle>
            <a:lvl1pPr defTabSz="759459">
              <a:defRPr sz="2944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상품목록</a:t>
            </a:r>
          </a:p>
        </p:txBody>
      </p:sp>
      <p:sp>
        <p:nvSpPr>
          <p:cNvPr id="231" name="글등록"/>
          <p:cNvSpPr/>
          <p:nvPr/>
        </p:nvSpPr>
        <p:spPr>
          <a:xfrm>
            <a:off x="11033865" y="11643845"/>
            <a:ext cx="1745510" cy="1027386"/>
          </a:xfrm>
          <a:prstGeom prst="ellipse">
            <a:avLst/>
          </a:prstGeom>
          <a:solidFill>
            <a:srgbClr val="76D6FF">
              <a:alpha val="69665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normAutofit fontScale="100000" lnSpcReduction="0"/>
          </a:bodyPr>
          <a:lstStyle>
            <a:lvl1pPr defTabSz="825500"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글등록</a:t>
            </a:r>
          </a:p>
        </p:txBody>
      </p:sp>
      <p:cxnSp>
        <p:nvCxnSpPr>
          <p:cNvPr id="232" name="연결선"/>
          <p:cNvCxnSpPr>
            <a:stCxn id="237" idx="0"/>
            <a:endCxn id="219" idx="0"/>
          </p:cNvCxnSpPr>
          <p:nvPr/>
        </p:nvCxnSpPr>
        <p:spPr>
          <a:xfrm rot="5400000">
            <a:off x="6743700" y="5778500"/>
            <a:ext cx="762000" cy="6350000"/>
          </a:xfrm>
          <a:prstGeom prst="bentConnector3">
            <a:avLst>
              <a:gd name="adj1" fmla="val 161666"/>
            </a:avLst>
          </a:prstGeom>
          <a:ln w="25400">
            <a:solidFill>
              <a:srgbClr val="000000"/>
            </a:solidFill>
            <a:miter lim="400000"/>
            <a:tailEnd type="triangle"/>
          </a:ln>
        </p:spPr>
      </p:cxnSp>
      <p:sp>
        <p:nvSpPr>
          <p:cNvPr id="233" name="글읽기"/>
          <p:cNvSpPr/>
          <p:nvPr/>
        </p:nvSpPr>
        <p:spPr>
          <a:xfrm>
            <a:off x="7121703" y="11611316"/>
            <a:ext cx="1745510" cy="1027386"/>
          </a:xfrm>
          <a:prstGeom prst="ellipse">
            <a:avLst/>
          </a:prstGeom>
          <a:solidFill>
            <a:srgbClr val="76D6FF">
              <a:alpha val="69665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normAutofit fontScale="100000" lnSpcReduction="0"/>
          </a:bodyPr>
          <a:lstStyle>
            <a:lvl1pPr defTabSz="825500"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글읽기</a:t>
            </a:r>
          </a:p>
        </p:txBody>
      </p:sp>
      <p:sp>
        <p:nvSpPr>
          <p:cNvPr id="234" name="글쓰기"/>
          <p:cNvSpPr/>
          <p:nvPr/>
        </p:nvSpPr>
        <p:spPr>
          <a:xfrm>
            <a:off x="9077783" y="11643845"/>
            <a:ext cx="1745511" cy="1027386"/>
          </a:xfrm>
          <a:prstGeom prst="ellipse">
            <a:avLst/>
          </a:prstGeom>
          <a:solidFill>
            <a:srgbClr val="76D6FF">
              <a:alpha val="69665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normAutofit fontScale="100000" lnSpcReduction="0"/>
          </a:bodyPr>
          <a:lstStyle>
            <a:lvl1pPr defTabSz="825500"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글쓰기</a:t>
            </a:r>
          </a:p>
        </p:txBody>
      </p:sp>
      <p:sp>
        <p:nvSpPr>
          <p:cNvPr id="235" name="마이페이지"/>
          <p:cNvSpPr/>
          <p:nvPr/>
        </p:nvSpPr>
        <p:spPr>
          <a:xfrm>
            <a:off x="6315231" y="6056288"/>
            <a:ext cx="1745510" cy="1027387"/>
          </a:xfrm>
          <a:prstGeom prst="ellipse">
            <a:avLst/>
          </a:prstGeom>
          <a:solidFill>
            <a:srgbClr val="76D6FF">
              <a:alpha val="69665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normAutofit fontScale="100000" lnSpcReduction="0"/>
          </a:bodyPr>
          <a:lstStyle>
            <a:lvl1pPr defTabSz="825500"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마이페이지</a:t>
            </a:r>
          </a:p>
        </p:txBody>
      </p:sp>
      <p:sp>
        <p:nvSpPr>
          <p:cNvPr id="236" name="회원 관리"/>
          <p:cNvSpPr/>
          <p:nvPr/>
        </p:nvSpPr>
        <p:spPr>
          <a:xfrm>
            <a:off x="16890089" y="10064294"/>
            <a:ext cx="1745511" cy="1027386"/>
          </a:xfrm>
          <a:prstGeom prst="ellipse">
            <a:avLst/>
          </a:prstGeom>
          <a:solidFill>
            <a:srgbClr val="76D6FF">
              <a:alpha val="69665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normAutofit fontScale="100000" lnSpcReduction="0"/>
          </a:bodyPr>
          <a:lstStyle>
            <a:lvl1pPr defTabSz="825500"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회원 관리</a:t>
            </a:r>
          </a:p>
        </p:txBody>
      </p:sp>
      <p:sp>
        <p:nvSpPr>
          <p:cNvPr id="237" name="공지사항 Q&amp;A"/>
          <p:cNvSpPr/>
          <p:nvPr/>
        </p:nvSpPr>
        <p:spPr>
          <a:xfrm>
            <a:off x="9423593" y="8053704"/>
            <a:ext cx="1745511" cy="1027387"/>
          </a:xfrm>
          <a:prstGeom prst="ellipse">
            <a:avLst/>
          </a:prstGeom>
          <a:solidFill>
            <a:srgbClr val="76D6FF">
              <a:alpha val="69665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normAutofit fontScale="100000" lnSpcReduction="0"/>
          </a:bodyPr>
          <a:lstStyle>
            <a:lvl1pPr defTabSz="742950">
              <a:defRPr sz="234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공지사항 Q&amp;A</a:t>
            </a:r>
          </a:p>
        </p:txBody>
      </p:sp>
      <p:sp>
        <p:nvSpPr>
          <p:cNvPr id="238" name="상세보기"/>
          <p:cNvSpPr/>
          <p:nvPr/>
        </p:nvSpPr>
        <p:spPr>
          <a:xfrm>
            <a:off x="13457429" y="2885126"/>
            <a:ext cx="1739901" cy="1027387"/>
          </a:xfrm>
          <a:prstGeom prst="ellipse">
            <a:avLst/>
          </a:prstGeom>
          <a:solidFill>
            <a:srgbClr val="76D6FF">
              <a:alpha val="69665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normAutofit fontScale="100000" lnSpcReduction="0"/>
          </a:bodyPr>
          <a:lstStyle>
            <a:lvl1pPr defTabSz="825500"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상세보기</a:t>
            </a:r>
          </a:p>
        </p:txBody>
      </p:sp>
      <p:sp>
        <p:nvSpPr>
          <p:cNvPr id="239" name="구매요청"/>
          <p:cNvSpPr/>
          <p:nvPr/>
        </p:nvSpPr>
        <p:spPr>
          <a:xfrm>
            <a:off x="10877555" y="2885126"/>
            <a:ext cx="1739901" cy="1027387"/>
          </a:xfrm>
          <a:prstGeom prst="ellipse">
            <a:avLst/>
          </a:prstGeom>
          <a:solidFill>
            <a:srgbClr val="76D6FF">
              <a:alpha val="69665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normAutofit fontScale="100000" lnSpcReduction="0"/>
          </a:bodyPr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구매요청</a:t>
            </a:r>
          </a:p>
        </p:txBody>
      </p:sp>
      <p:cxnSp>
        <p:nvCxnSpPr>
          <p:cNvPr id="240" name="연결선"/>
          <p:cNvCxnSpPr>
            <a:stCxn id="239" idx="0"/>
            <a:endCxn id="238" idx="0"/>
          </p:cNvCxnSpPr>
          <p:nvPr/>
        </p:nvCxnSpPr>
        <p:spPr>
          <a:xfrm>
            <a:off x="11747505" y="3398819"/>
            <a:ext cx="2579875" cy="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</p:cxnSp>
      <p:sp>
        <p:nvSpPr>
          <p:cNvPr id="268" name="연결선"/>
          <p:cNvSpPr/>
          <p:nvPr/>
        </p:nvSpPr>
        <p:spPr>
          <a:xfrm>
            <a:off x="4624070" y="5034280"/>
            <a:ext cx="1690370" cy="15354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4508" y="0"/>
                </a:lnTo>
                <a:lnTo>
                  <a:pt x="14508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cxnSp>
        <p:nvCxnSpPr>
          <p:cNvPr id="242" name="연결선"/>
          <p:cNvCxnSpPr>
            <a:stCxn id="235" idx="0"/>
            <a:endCxn id="239" idx="0"/>
          </p:cNvCxnSpPr>
          <p:nvPr/>
        </p:nvCxnSpPr>
        <p:spPr>
          <a:xfrm flipV="1">
            <a:off x="7187985" y="3398819"/>
            <a:ext cx="4559521" cy="3171163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</p:cxnSp>
      <p:cxnSp>
        <p:nvCxnSpPr>
          <p:cNvPr id="243" name="연결선"/>
          <p:cNvCxnSpPr>
            <a:stCxn id="229" idx="0"/>
            <a:endCxn id="230" idx="0"/>
          </p:cNvCxnSpPr>
          <p:nvPr/>
        </p:nvCxnSpPr>
        <p:spPr>
          <a:xfrm flipV="1">
            <a:off x="7994457" y="4899091"/>
            <a:ext cx="4239877" cy="3924683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</p:cxnSp>
      <p:sp>
        <p:nvSpPr>
          <p:cNvPr id="244" name="글삭제"/>
          <p:cNvSpPr/>
          <p:nvPr/>
        </p:nvSpPr>
        <p:spPr>
          <a:xfrm>
            <a:off x="12989945" y="11643845"/>
            <a:ext cx="1745511" cy="1027386"/>
          </a:xfrm>
          <a:prstGeom prst="ellipse">
            <a:avLst/>
          </a:prstGeom>
          <a:solidFill>
            <a:srgbClr val="76D6FF">
              <a:alpha val="69665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normAutofit fontScale="100000" lnSpcReduction="0"/>
          </a:bodyPr>
          <a:lstStyle>
            <a:lvl1pPr defTabSz="825500"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글삭제</a:t>
            </a:r>
          </a:p>
        </p:txBody>
      </p:sp>
      <p:sp>
        <p:nvSpPr>
          <p:cNvPr id="245" name="판매완료"/>
          <p:cNvSpPr/>
          <p:nvPr/>
        </p:nvSpPr>
        <p:spPr>
          <a:xfrm>
            <a:off x="8297681" y="2885126"/>
            <a:ext cx="1739901" cy="1027387"/>
          </a:xfrm>
          <a:prstGeom prst="ellipse">
            <a:avLst/>
          </a:prstGeom>
          <a:solidFill>
            <a:srgbClr val="76D6FF">
              <a:alpha val="69665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normAutofit fontScale="100000" lnSpcReduction="0"/>
          </a:bodyPr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판매완료</a:t>
            </a:r>
          </a:p>
        </p:txBody>
      </p:sp>
      <p:cxnSp>
        <p:nvCxnSpPr>
          <p:cNvPr id="246" name="연결선"/>
          <p:cNvCxnSpPr>
            <a:stCxn id="245" idx="0"/>
            <a:endCxn id="239" idx="0"/>
          </p:cNvCxnSpPr>
          <p:nvPr/>
        </p:nvCxnSpPr>
        <p:spPr>
          <a:xfrm>
            <a:off x="9167631" y="3398819"/>
            <a:ext cx="2579875" cy="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</p:cxnSp>
      <p:sp>
        <p:nvSpPr>
          <p:cNvPr id="247" name="정보수정"/>
          <p:cNvSpPr/>
          <p:nvPr/>
        </p:nvSpPr>
        <p:spPr>
          <a:xfrm>
            <a:off x="9077783" y="5301648"/>
            <a:ext cx="1745511" cy="1027386"/>
          </a:xfrm>
          <a:prstGeom prst="ellipse">
            <a:avLst/>
          </a:prstGeom>
          <a:solidFill>
            <a:srgbClr val="76D6FF">
              <a:alpha val="69665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normAutofit fontScale="100000" lnSpcReduction="0"/>
          </a:bodyPr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정보수정</a:t>
            </a:r>
          </a:p>
        </p:txBody>
      </p:sp>
      <p:cxnSp>
        <p:nvCxnSpPr>
          <p:cNvPr id="248" name="연결선"/>
          <p:cNvCxnSpPr>
            <a:stCxn id="247" idx="0"/>
            <a:endCxn id="235" idx="0"/>
          </p:cNvCxnSpPr>
          <p:nvPr/>
        </p:nvCxnSpPr>
        <p:spPr>
          <a:xfrm flipH="1">
            <a:off x="7187985" y="5815340"/>
            <a:ext cx="2762554" cy="754642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</p:cxnSp>
      <p:sp>
        <p:nvSpPr>
          <p:cNvPr id="249" name="구매완료"/>
          <p:cNvSpPr/>
          <p:nvPr/>
        </p:nvSpPr>
        <p:spPr>
          <a:xfrm>
            <a:off x="5717808" y="2885126"/>
            <a:ext cx="1739901" cy="1027387"/>
          </a:xfrm>
          <a:prstGeom prst="ellipse">
            <a:avLst/>
          </a:prstGeom>
          <a:solidFill>
            <a:srgbClr val="76D6FF">
              <a:alpha val="69665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normAutofit fontScale="100000" lnSpcReduction="0"/>
          </a:bodyPr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구매완료</a:t>
            </a:r>
          </a:p>
        </p:txBody>
      </p:sp>
      <p:cxnSp>
        <p:nvCxnSpPr>
          <p:cNvPr id="250" name="연결선"/>
          <p:cNvCxnSpPr>
            <a:stCxn id="249" idx="0"/>
            <a:endCxn id="245" idx="0"/>
          </p:cNvCxnSpPr>
          <p:nvPr/>
        </p:nvCxnSpPr>
        <p:spPr>
          <a:xfrm>
            <a:off x="6587758" y="3398819"/>
            <a:ext cx="2579874" cy="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</p:cxnSp>
      <p:sp>
        <p:nvSpPr>
          <p:cNvPr id="251" name="고객?비회원?"/>
          <p:cNvSpPr txBox="1"/>
          <p:nvPr/>
        </p:nvSpPr>
        <p:spPr>
          <a:xfrm>
            <a:off x="19552735" y="5734577"/>
            <a:ext cx="1771499" cy="48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고객?비회원?</a:t>
            </a:r>
          </a:p>
        </p:txBody>
      </p:sp>
      <p:cxnSp>
        <p:nvCxnSpPr>
          <p:cNvPr id="252" name="연결선"/>
          <p:cNvCxnSpPr>
            <a:stCxn id="247" idx="0"/>
            <a:endCxn id="226" idx="0"/>
          </p:cNvCxnSpPr>
          <p:nvPr/>
        </p:nvCxnSpPr>
        <p:spPr>
          <a:xfrm>
            <a:off x="9950538" y="5815340"/>
            <a:ext cx="2283796" cy="754642"/>
          </a:xfrm>
          <a:prstGeom prst="straightConnector1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</p:cxnSp>
      <p:cxnSp>
        <p:nvCxnSpPr>
          <p:cNvPr id="253" name="연결선"/>
          <p:cNvCxnSpPr>
            <a:stCxn id="220" idx="0"/>
            <a:endCxn id="236" idx="0"/>
          </p:cNvCxnSpPr>
          <p:nvPr/>
        </p:nvCxnSpPr>
        <p:spPr>
          <a:xfrm flipH="1">
            <a:off x="17762844" y="8290864"/>
            <a:ext cx="2675641" cy="2287123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</p:cxnSp>
      <p:cxnSp>
        <p:nvCxnSpPr>
          <p:cNvPr id="254" name="연결선"/>
          <p:cNvCxnSpPr>
            <a:stCxn id="233" idx="0"/>
            <a:endCxn id="237" idx="0"/>
          </p:cNvCxnSpPr>
          <p:nvPr/>
        </p:nvCxnSpPr>
        <p:spPr>
          <a:xfrm flipH="1" flipV="1" rot="5400000">
            <a:off x="7366000" y="9194800"/>
            <a:ext cx="3556000" cy="2311400"/>
          </a:xfrm>
          <a:prstGeom prst="bentConnector3">
            <a:avLst>
              <a:gd name="adj1" fmla="val 45714"/>
            </a:avLst>
          </a:prstGeom>
          <a:ln w="25400">
            <a:solidFill>
              <a:srgbClr val="000000"/>
            </a:solidFill>
            <a:miter lim="400000"/>
            <a:tailEnd type="triangle"/>
          </a:ln>
        </p:spPr>
      </p:cxnSp>
      <p:cxnSp>
        <p:nvCxnSpPr>
          <p:cNvPr id="255" name="연결선"/>
          <p:cNvCxnSpPr>
            <a:stCxn id="234" idx="0"/>
            <a:endCxn id="231" idx="0"/>
          </p:cNvCxnSpPr>
          <p:nvPr/>
        </p:nvCxnSpPr>
        <p:spPr>
          <a:xfrm flipH="1" rot="16200000">
            <a:off x="10928350" y="11182350"/>
            <a:ext cx="12700" cy="1955800"/>
          </a:xfrm>
          <a:prstGeom prst="bentConnector3">
            <a:avLst>
              <a:gd name="adj1" fmla="val -13000000"/>
            </a:avLst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256" name="연결선"/>
          <p:cNvCxnSpPr>
            <a:stCxn id="231" idx="0"/>
            <a:endCxn id="244" idx="0"/>
          </p:cNvCxnSpPr>
          <p:nvPr/>
        </p:nvCxnSpPr>
        <p:spPr>
          <a:xfrm flipH="1" rot="16200000">
            <a:off x="12884150" y="11182350"/>
            <a:ext cx="12700" cy="1955800"/>
          </a:xfrm>
          <a:prstGeom prst="bentConnector3">
            <a:avLst>
              <a:gd name="adj1" fmla="val -13000000"/>
            </a:avLst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257" name="연결선"/>
          <p:cNvCxnSpPr>
            <a:stCxn id="228" idx="0"/>
            <a:endCxn id="231" idx="0"/>
          </p:cNvCxnSpPr>
          <p:nvPr/>
        </p:nvCxnSpPr>
        <p:spPr>
          <a:xfrm rot="5400000">
            <a:off x="10433050" y="10052050"/>
            <a:ext cx="3581400" cy="622300"/>
          </a:xfrm>
          <a:prstGeom prst="bentConnector3">
            <a:avLst>
              <a:gd name="adj1" fmla="val 53900"/>
            </a:avLst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258" name="연결선"/>
          <p:cNvCxnSpPr>
            <a:stCxn id="219" idx="0"/>
            <a:endCxn id="229" idx="0"/>
          </p:cNvCxnSpPr>
          <p:nvPr/>
        </p:nvCxnSpPr>
        <p:spPr>
          <a:xfrm flipV="1">
            <a:off x="3945516" y="8823773"/>
            <a:ext cx="4048942" cy="515135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</p:cxnSp>
      <p:cxnSp>
        <p:nvCxnSpPr>
          <p:cNvPr id="259" name="연결선"/>
          <p:cNvCxnSpPr>
            <a:stCxn id="230" idx="0"/>
            <a:endCxn id="238" idx="0"/>
          </p:cNvCxnSpPr>
          <p:nvPr/>
        </p:nvCxnSpPr>
        <p:spPr>
          <a:xfrm flipV="1">
            <a:off x="12234333" y="3398819"/>
            <a:ext cx="2093047" cy="1500273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</p:cxnSp>
      <p:cxnSp>
        <p:nvCxnSpPr>
          <p:cNvPr id="260" name="연결선"/>
          <p:cNvCxnSpPr>
            <a:stCxn id="229" idx="0"/>
            <a:endCxn id="226" idx="0"/>
          </p:cNvCxnSpPr>
          <p:nvPr/>
        </p:nvCxnSpPr>
        <p:spPr>
          <a:xfrm flipV="1">
            <a:off x="7994457" y="6569981"/>
            <a:ext cx="4239877" cy="2253793"/>
          </a:xfrm>
          <a:prstGeom prst="straightConnector1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</p:cxnSp>
      <p:sp>
        <p:nvSpPr>
          <p:cNvPr id="269" name="연결선"/>
          <p:cNvSpPr/>
          <p:nvPr/>
        </p:nvSpPr>
        <p:spPr>
          <a:xfrm>
            <a:off x="13149306" y="6530147"/>
            <a:ext cx="3563337" cy="316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0000"/>
            </a:solidFill>
            <a:prstDash val="sysDot"/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70" name="연결선"/>
          <p:cNvSpPr/>
          <p:nvPr/>
        </p:nvSpPr>
        <p:spPr>
          <a:xfrm>
            <a:off x="10295890" y="4916170"/>
            <a:ext cx="6416041" cy="3136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9492"/>
                </a:lnTo>
                <a:lnTo>
                  <a:pt x="21600" y="19492"/>
                </a:lnTo>
                <a:lnTo>
                  <a:pt x="2160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71" name="연결선"/>
          <p:cNvSpPr/>
          <p:nvPr/>
        </p:nvSpPr>
        <p:spPr>
          <a:xfrm>
            <a:off x="12532360" y="6480810"/>
            <a:ext cx="4174490" cy="1572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7378"/>
                </a:lnTo>
                <a:lnTo>
                  <a:pt x="21600" y="17378"/>
                </a:lnTo>
                <a:lnTo>
                  <a:pt x="2160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cxnSp>
        <p:nvCxnSpPr>
          <p:cNvPr id="264" name="연결선"/>
          <p:cNvCxnSpPr>
            <a:stCxn id="230" idx="0"/>
            <a:endCxn id="225" idx="0"/>
          </p:cNvCxnSpPr>
          <p:nvPr/>
        </p:nvCxnSpPr>
        <p:spPr>
          <a:xfrm>
            <a:off x="12230100" y="4902200"/>
            <a:ext cx="8204200" cy="12700"/>
          </a:xfrm>
          <a:prstGeom prst="bentConnector2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</p:cxnSp>
      <p:cxnSp>
        <p:nvCxnSpPr>
          <p:cNvPr id="265" name="연결선"/>
          <p:cNvCxnSpPr>
            <a:stCxn id="219" idx="0"/>
            <a:endCxn id="245" idx="0"/>
          </p:cNvCxnSpPr>
          <p:nvPr/>
        </p:nvCxnSpPr>
        <p:spPr>
          <a:xfrm flipH="1" flipV="1" rot="5400000">
            <a:off x="3594100" y="3759200"/>
            <a:ext cx="5930900" cy="5219700"/>
          </a:xfrm>
          <a:prstGeom prst="bentConnector3">
            <a:avLst>
              <a:gd name="adj1" fmla="val 30835"/>
            </a:avLst>
          </a:prstGeom>
          <a:ln w="101600" cap="rnd">
            <a:solidFill>
              <a:srgbClr val="FF2F92">
                <a:alpha val="74433"/>
              </a:srgbClr>
            </a:solidFill>
            <a:miter lim="400000"/>
            <a:tailEnd type="triangle"/>
          </a:ln>
        </p:spPr>
      </p:cxn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ERD"/>
          <p:cNvSpPr txBox="1"/>
          <p:nvPr>
            <p:ph type="ctrTitle"/>
          </p:nvPr>
        </p:nvSpPr>
        <p:spPr>
          <a:xfrm>
            <a:off x="1181098" y="-2543517"/>
            <a:ext cx="21971004" cy="4648201"/>
          </a:xfrm>
          <a:prstGeom prst="rect">
            <a:avLst/>
          </a:prstGeom>
        </p:spPr>
        <p:txBody>
          <a:bodyPr/>
          <a:lstStyle>
            <a:lvl1pPr>
              <a:defRPr spc="-176" sz="8800"/>
            </a:lvl1pPr>
          </a:lstStyle>
          <a:p>
            <a:pPr/>
            <a:r>
              <a:t>   ERD</a:t>
            </a:r>
          </a:p>
        </p:txBody>
      </p:sp>
      <p:sp>
        <p:nvSpPr>
          <p:cNvPr id="274" name="선"/>
          <p:cNvSpPr/>
          <p:nvPr/>
        </p:nvSpPr>
        <p:spPr>
          <a:xfrm>
            <a:off x="1206499" y="2361440"/>
            <a:ext cx="21971004" cy="1"/>
          </a:xfrm>
          <a:prstGeom prst="line">
            <a:avLst/>
          </a:prstGeom>
          <a:ln w="1016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275" name="erd.png" descr="e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85134" y="3458490"/>
            <a:ext cx="14925744" cy="9728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API(User Flow)"/>
          <p:cNvSpPr txBox="1"/>
          <p:nvPr>
            <p:ph type="ctrTitle"/>
          </p:nvPr>
        </p:nvSpPr>
        <p:spPr>
          <a:xfrm>
            <a:off x="1181098" y="-2543517"/>
            <a:ext cx="21971004" cy="4648201"/>
          </a:xfrm>
          <a:prstGeom prst="rect">
            <a:avLst/>
          </a:prstGeom>
        </p:spPr>
        <p:txBody>
          <a:bodyPr/>
          <a:lstStyle>
            <a:lvl1pPr>
              <a:defRPr spc="-176" sz="8800"/>
            </a:lvl1pPr>
          </a:lstStyle>
          <a:p>
            <a:pPr/>
            <a:r>
              <a:t>   API(User Flow)</a:t>
            </a:r>
          </a:p>
        </p:txBody>
      </p:sp>
      <p:sp>
        <p:nvSpPr>
          <p:cNvPr id="278" name="선"/>
          <p:cNvSpPr/>
          <p:nvPr/>
        </p:nvSpPr>
        <p:spPr>
          <a:xfrm>
            <a:off x="1206499" y="2361440"/>
            <a:ext cx="21971004" cy="1"/>
          </a:xfrm>
          <a:prstGeom prst="line">
            <a:avLst/>
          </a:prstGeom>
          <a:ln w="1016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aphicFrame>
        <p:nvGraphicFramePr>
          <p:cNvPr id="279" name="표 1"/>
          <p:cNvGraphicFramePr/>
          <p:nvPr/>
        </p:nvGraphicFramePr>
        <p:xfrm>
          <a:off x="1898626" y="3092133"/>
          <a:ext cx="20548648" cy="93357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677663"/>
                <a:gridCol w="3973306"/>
                <a:gridCol w="5247355"/>
                <a:gridCol w="2807227"/>
                <a:gridCol w="3066355"/>
                <a:gridCol w="2764039"/>
              </a:tblGrid>
              <a:tr h="358579"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</a:p>
                  </a:txBody>
                  <a:tcPr marL="38100" marR="38100" marT="0" marB="0" anchor="b" anchorCtr="0" horzOverflow="overflow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Arial"/>
                          <a:ea typeface="Arial"/>
                          <a:cs typeface="Arial"/>
                          <a:sym typeface="Arial"/>
                        </a:rPr>
                        <a:t>url</a:t>
                      </a:r>
                    </a:p>
                  </a:txBody>
                  <a:tcPr marL="38100" marR="38100" marT="0" marB="0" anchor="b" anchorCtr="0" horzOverflow="overflow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Arial"/>
                          <a:ea typeface="Arial"/>
                          <a:cs typeface="Arial"/>
                          <a:sym typeface="Arial"/>
                        </a:rPr>
                        <a:t>method</a:t>
                      </a:r>
                    </a:p>
                  </a:txBody>
                  <a:tcPr marL="38100" marR="38100" marT="0" marB="0" anchor="b" anchorCtr="0" horzOverflow="overflow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Arial"/>
                          <a:ea typeface="Arial"/>
                          <a:cs typeface="Arial"/>
                          <a:sym typeface="Arial"/>
                        </a:rPr>
                        <a:t>view</a:t>
                      </a:r>
                    </a:p>
                  </a:txBody>
                  <a:tcPr marL="38100" marR="38100" marT="0" marB="0" anchor="b" anchorCtr="0" horzOverflow="overflow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Arial"/>
                          <a:ea typeface="Arial"/>
                          <a:cs typeface="Arial"/>
                          <a:sym typeface="Arial"/>
                        </a:rPr>
                        <a:t>submit url (POST)</a:t>
                      </a:r>
                    </a:p>
                  </a:txBody>
                  <a:tcPr marL="38100" marR="38100" marT="0" marB="0" anchor="b" anchorCtr="0" horzOverflow="overflow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Arial"/>
                          <a:ea typeface="Arial"/>
                          <a:cs typeface="Arial"/>
                          <a:sym typeface="Arial"/>
                        </a:rPr>
                        <a:t>돌아가는 url</a:t>
                      </a:r>
                    </a:p>
                  </a:txBody>
                  <a:tcPr marL="38100" marR="38100" marT="0" marB="0" anchor="b" anchorCtr="0" horzOverflow="overflow">
                    <a:solidFill>
                      <a:srgbClr val="FFF2CC"/>
                    </a:solidFill>
                  </a:tcPr>
                </a:tc>
              </a:tr>
              <a:tr h="358579"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index(메인)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index.jsp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index.jsp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</a:tr>
              <a:tr h="358579"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로그인조회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login.jsp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loginAction.jsp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</a:tr>
              <a:tr h="358579"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로그인처리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loginAction.jsp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POST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index.jsp</a:t>
                      </a:r>
                    </a:p>
                  </a:txBody>
                  <a:tcPr marL="38100" marR="38100" marT="0" marB="0" anchor="ctr" anchorCtr="0" horzOverflow="overflow"/>
                </a:tc>
              </a:tr>
              <a:tr h="358579"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로그아웃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logout.jsp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index.jsp</a:t>
                      </a:r>
                    </a:p>
                  </a:txBody>
                  <a:tcPr marL="38100" marR="38100" marT="0" marB="0" anchor="ctr" anchorCtr="0" horzOverflow="overflow"/>
                </a:tc>
              </a:tr>
              <a:tr h="358579"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회원가입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POST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join.jsp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JoinAction.jsp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login.jsp</a:t>
                      </a:r>
                    </a:p>
                  </a:txBody>
                  <a:tcPr marL="38100" marR="38100" marT="0" marB="0" anchor="ctr" anchorCtr="0" horzOverflow="overflow"/>
                </a:tc>
              </a:tr>
              <a:tr h="358579"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회원가입처리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joinAction.jsp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POST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join.jsp</a:t>
                      </a:r>
                    </a:p>
                  </a:txBody>
                  <a:tcPr marL="38100" marR="38100" marT="0" marB="0" anchor="ctr" anchorCtr="0" horzOverflow="overflow"/>
                </a:tc>
              </a:tr>
              <a:tr h="358579"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이메일보내기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sendEmail.jsp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authCodeCheck.jsp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</a:tr>
              <a:tr h="358579"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이메일인증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authCodeCheck.jsp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POST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join.jsp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</a:tr>
              <a:tr h="358579"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ID중복체크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joinIdCheck.jsp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join.jsp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join.jsp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</a:tr>
              <a:tr h="358579"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커뮤니티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GET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communityView.jsp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community.jsp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</a:tr>
              <a:tr h="358579"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커뮤니티기능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community.jsp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POST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communityView.jsp</a:t>
                      </a:r>
                    </a:p>
                  </a:txBody>
                  <a:tcPr marL="38100" marR="38100" marT="0" marB="0" anchor="ctr" anchorCtr="0" horzOverflow="overflow"/>
                </a:tc>
              </a:tr>
              <a:tr h="358579"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커뮤니티글등록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write.jsp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writeAction.jsp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</a:tr>
              <a:tr h="358579"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커뮤니티글등록기능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writeAction.jsp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POST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write.jsp</a:t>
                      </a:r>
                    </a:p>
                  </a:txBody>
                  <a:tcPr marL="38100" marR="38100" marT="0" marB="0" anchor="ctr" anchorCtr="0" horzOverflow="overflow"/>
                </a:tc>
              </a:tr>
              <a:tr h="358579"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커뮤니티글보기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readView.jsp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read.jsp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</a:tr>
              <a:tr h="358579"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커뮤니티글기능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read.jsp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POST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readView.jsp</a:t>
                      </a:r>
                    </a:p>
                  </a:txBody>
                  <a:tcPr marL="38100" marR="38100" marT="0" marB="0" anchor="ctr" anchorCtr="0" horzOverflow="overflow"/>
                </a:tc>
              </a:tr>
              <a:tr h="358579"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댓글쓰기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commentAction.jsp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read.jsp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read.jsp</a:t>
                      </a:r>
                    </a:p>
                  </a:txBody>
                  <a:tcPr marL="38100" marR="38100" marT="0" marB="0" anchor="ctr" anchorCtr="0" horzOverflow="overflow"/>
                </a:tc>
              </a:tr>
              <a:tr h="358579"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고객센터보기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serviceView.jsp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service.jsp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</a:tr>
              <a:tr h="358579"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고객센터기능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service.jsp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GET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</a:tr>
              <a:tr h="358579"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고객센터글보기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servicereadView.jsp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serviceread.jsp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</a:tr>
              <a:tr h="358579"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고객센터글보기기능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serviceread.jsp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POST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servicereadView.jsp</a:t>
                      </a:r>
                    </a:p>
                  </a:txBody>
                  <a:tcPr marL="38100" marR="38100" marT="0" marB="0" anchor="ctr" anchorCtr="0" horzOverflow="overflow"/>
                </a:tc>
              </a:tr>
              <a:tr h="358579"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고객센터글쓰기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servicewrite.jsp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servicewriteAction.jsp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</a:tr>
              <a:tr h="358579"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고객센터글쓰기기능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servicewriteAction.jsp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POST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servicewrite.jsp</a:t>
                      </a:r>
                    </a:p>
                  </a:txBody>
                  <a:tcPr marL="38100" marR="38100" marT="0" marB="0" anchor="ctr" anchorCtr="0" horzOverflow="overflow"/>
                </a:tc>
              </a:tr>
              <a:tr h="358579"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글수정보기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updateView.jsp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updateAction.jsp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</a:tr>
              <a:tr h="358579"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글수정보기기능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updateAction.jsp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POST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updateView.jsp</a:t>
                      </a:r>
                    </a:p>
                  </a:txBody>
                  <a:tcPr marL="38100" marR="38100" marT="0" marB="0" anchor="ctr" anchorCtr="0" horzOverflow="overflow"/>
                </a:tc>
              </a:tr>
              <a:tr h="358579"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글수정예외기능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update.jsp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updateView.jsp</a:t>
                      </a:r>
                    </a:p>
                  </a:txBody>
                  <a:tcPr marL="38100" marR="3810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API(User Flow)"/>
          <p:cNvSpPr txBox="1"/>
          <p:nvPr>
            <p:ph type="ctrTitle"/>
          </p:nvPr>
        </p:nvSpPr>
        <p:spPr>
          <a:xfrm>
            <a:off x="1181098" y="-2543517"/>
            <a:ext cx="21971004" cy="4648201"/>
          </a:xfrm>
          <a:prstGeom prst="rect">
            <a:avLst/>
          </a:prstGeom>
        </p:spPr>
        <p:txBody>
          <a:bodyPr/>
          <a:lstStyle>
            <a:lvl1pPr>
              <a:defRPr spc="-176" sz="8800"/>
            </a:lvl1pPr>
          </a:lstStyle>
          <a:p>
            <a:pPr/>
            <a:r>
              <a:t>   API(User Flow)</a:t>
            </a:r>
          </a:p>
        </p:txBody>
      </p:sp>
      <p:sp>
        <p:nvSpPr>
          <p:cNvPr id="282" name="선"/>
          <p:cNvSpPr/>
          <p:nvPr/>
        </p:nvSpPr>
        <p:spPr>
          <a:xfrm>
            <a:off x="1206499" y="2361440"/>
            <a:ext cx="21971004" cy="1"/>
          </a:xfrm>
          <a:prstGeom prst="line">
            <a:avLst/>
          </a:prstGeom>
          <a:ln w="1016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aphicFrame>
        <p:nvGraphicFramePr>
          <p:cNvPr id="283" name="표 1-1"/>
          <p:cNvGraphicFramePr/>
          <p:nvPr/>
        </p:nvGraphicFramePr>
        <p:xfrm>
          <a:off x="1928927" y="3819345"/>
          <a:ext cx="20538846" cy="816156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676384"/>
                <a:gridCol w="3971409"/>
                <a:gridCol w="5244851"/>
                <a:gridCol w="2805887"/>
                <a:gridCol w="3064892"/>
                <a:gridCol w="2762719"/>
              </a:tblGrid>
              <a:tr h="452714"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</a:p>
                  </a:txBody>
                  <a:tcPr marL="38100" marR="38100" marT="0" marB="0" anchor="b" anchorCtr="0" horzOverflow="overflow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Arial"/>
                          <a:ea typeface="Arial"/>
                          <a:cs typeface="Arial"/>
                          <a:sym typeface="Arial"/>
                        </a:rPr>
                        <a:t>url</a:t>
                      </a:r>
                    </a:p>
                  </a:txBody>
                  <a:tcPr marL="38100" marR="38100" marT="0" marB="0" anchor="b" anchorCtr="0" horzOverflow="overflow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Arial"/>
                          <a:ea typeface="Arial"/>
                          <a:cs typeface="Arial"/>
                          <a:sym typeface="Arial"/>
                        </a:rPr>
                        <a:t>method</a:t>
                      </a:r>
                    </a:p>
                  </a:txBody>
                  <a:tcPr marL="38100" marR="38100" marT="0" marB="0" anchor="b" anchorCtr="0" horzOverflow="overflow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Arial"/>
                          <a:ea typeface="Arial"/>
                          <a:cs typeface="Arial"/>
                          <a:sym typeface="Arial"/>
                        </a:rPr>
                        <a:t>view</a:t>
                      </a:r>
                    </a:p>
                  </a:txBody>
                  <a:tcPr marL="38100" marR="38100" marT="0" marB="0" anchor="b" anchorCtr="0" horzOverflow="overflow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Arial"/>
                          <a:ea typeface="Arial"/>
                          <a:cs typeface="Arial"/>
                          <a:sym typeface="Arial"/>
                        </a:rPr>
                        <a:t>submit url (POST)</a:t>
                      </a:r>
                    </a:p>
                  </a:txBody>
                  <a:tcPr marL="38100" marR="38100" marT="0" marB="0" anchor="b" anchorCtr="0" horzOverflow="overflow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Arial"/>
                          <a:ea typeface="Arial"/>
                          <a:cs typeface="Arial"/>
                          <a:sym typeface="Arial"/>
                        </a:rPr>
                        <a:t>돌아가는 url</a:t>
                      </a:r>
                    </a:p>
                  </a:txBody>
                  <a:tcPr marL="38100" marR="38100" marT="0" marB="0" anchor="b" anchorCtr="0" horzOverflow="overflow">
                    <a:solidFill>
                      <a:srgbClr val="FFF2CC"/>
                    </a:solidFill>
                  </a:tcPr>
                </a:tc>
              </a:tr>
              <a:tr h="452714"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Q&amp;A수정보기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qupdateView.jsp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qupdateAction.jsp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</a:tr>
              <a:tr h="452714"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Q&amp;A정보기기능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qupdateAction.jsp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POST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updateView.jsp</a:t>
                      </a:r>
                    </a:p>
                  </a:txBody>
                  <a:tcPr marL="38100" marR="38100" marT="0" marB="0" anchor="ctr" anchorCtr="0" horzOverflow="overflow"/>
                </a:tc>
              </a:tr>
              <a:tr h="452714"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Q&amp;A예외기능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qupdateView.jsp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updateView.jsp</a:t>
                      </a:r>
                    </a:p>
                  </a:txBody>
                  <a:tcPr marL="38100" marR="38100" marT="0" marB="0" anchor="ctr" anchorCtr="0" horzOverflow="overflow"/>
                </a:tc>
              </a:tr>
              <a:tr h="452714"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Q&amp;A글삭제기능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qdelete.jsp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POST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qaread.jsp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qaread.jsp</a:t>
                      </a:r>
                    </a:p>
                  </a:txBody>
                  <a:tcPr marL="38100" marR="38100" marT="0" marB="0" anchor="ctr" anchorCtr="0" horzOverflow="overflow"/>
                </a:tc>
              </a:tr>
              <a:tr h="452714"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Q&amp;A글읽기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qareadView.jsp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qaread.jsp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</a:tr>
              <a:tr h="452714"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Q&amp;A글읽기기능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qaread.jsp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POST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qareadView.jsp</a:t>
                      </a:r>
                    </a:p>
                  </a:txBody>
                  <a:tcPr marL="38100" marR="38100" marT="0" marB="0" anchor="ctr" anchorCtr="0" horzOverflow="overflow"/>
                </a:tc>
              </a:tr>
              <a:tr h="452714"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Q&amp;A댓글기능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qcommentAction.jsp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qareadView.jsp</a:t>
                      </a:r>
                    </a:p>
                  </a:txBody>
                  <a:tcPr marL="38100" marR="38100" marT="0" marB="0" anchor="ctr" anchorCtr="0" horzOverflow="overflow"/>
                </a:tc>
              </a:tr>
              <a:tr h="452714"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상품페이지조회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buyView.jsp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buy.jsp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</a:tr>
              <a:tr h="452714"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상품페이지기능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buy.jsp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GET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buyView.jsp</a:t>
                      </a:r>
                    </a:p>
                  </a:txBody>
                  <a:tcPr marL="38100" marR="38100" marT="0" marB="0" anchor="ctr" anchorCtr="0" horzOverflow="overflow"/>
                </a:tc>
              </a:tr>
              <a:tr h="452714"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상품상세보기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detailView.jsp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detail.jsp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</a:tr>
              <a:tr h="452714"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상품상세보기기능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detail.jsp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POST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detailView.jsp</a:t>
                      </a:r>
                    </a:p>
                  </a:txBody>
                  <a:tcPr marL="38100" marR="38100" marT="0" marB="0" anchor="ctr" anchorCtr="0" horzOverflow="overflow"/>
                </a:tc>
              </a:tr>
              <a:tr h="452714"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상품구매요청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pay.jsp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payAction.jsp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</a:tr>
              <a:tr h="452714"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상품구매요청기능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payAction.jsp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POST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pay.jsp</a:t>
                      </a:r>
                    </a:p>
                  </a:txBody>
                  <a:tcPr marL="38100" marR="38100" marT="0" marB="0" anchor="ctr" anchorCtr="0" horzOverflow="overflow"/>
                </a:tc>
              </a:tr>
              <a:tr h="452714"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판매상품조회화면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productView.jsp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</a:tr>
              <a:tr h="452714"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판매상품조회화면기능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product.jsp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productView.jsp</a:t>
                      </a:r>
                    </a:p>
                  </a:txBody>
                  <a:tcPr marL="38100" marR="38100" marT="0" marB="0" anchor="ctr" anchorCtr="0" horzOverflow="overflow"/>
                </a:tc>
              </a:tr>
              <a:tr h="452714"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판매상품등록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sell.jsp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sellAction.jsp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</a:tr>
              <a:tr h="452714"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판매상품등록기능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sellAction.jsp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333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POST</a:t>
                      </a: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38100" marR="381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466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sell.jsp</a:t>
                      </a:r>
                    </a:p>
                  </a:txBody>
                  <a:tcPr marL="38100" marR="38100" marT="0" marB="0" anchor="ctr" anchorCtr="0" horzOverflow="overflow"/>
                </a:tc>
              </a:tr>
            </a:tbl>
          </a:graphicData>
        </a:graphic>
      </p:graphicFrame>
      <p:sp>
        <p:nvSpPr>
          <p:cNvPr id="284" name="추가적으로 구혀한 페이지는 아직 추가안됨"/>
          <p:cNvSpPr/>
          <p:nvPr/>
        </p:nvSpPr>
        <p:spPr>
          <a:xfrm>
            <a:off x="9207050" y="-947899"/>
            <a:ext cx="5442038" cy="61926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추가적으로 구혀한 페이지는 아직 추가안됨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DB"/>
          <p:cNvSpPr txBox="1"/>
          <p:nvPr>
            <p:ph type="ctrTitle"/>
          </p:nvPr>
        </p:nvSpPr>
        <p:spPr>
          <a:xfrm>
            <a:off x="1181098" y="-2543517"/>
            <a:ext cx="21971004" cy="4648201"/>
          </a:xfrm>
          <a:prstGeom prst="rect">
            <a:avLst/>
          </a:prstGeom>
        </p:spPr>
        <p:txBody>
          <a:bodyPr/>
          <a:lstStyle>
            <a:lvl1pPr>
              <a:defRPr spc="-176" sz="8800"/>
            </a:lvl1pPr>
          </a:lstStyle>
          <a:p>
            <a:pPr/>
            <a:r>
              <a:t>   DB</a:t>
            </a:r>
          </a:p>
        </p:txBody>
      </p:sp>
      <p:sp>
        <p:nvSpPr>
          <p:cNvPr id="287" name="선"/>
          <p:cNvSpPr/>
          <p:nvPr/>
        </p:nvSpPr>
        <p:spPr>
          <a:xfrm>
            <a:off x="1206499" y="2361440"/>
            <a:ext cx="21971004" cy="1"/>
          </a:xfrm>
          <a:prstGeom prst="line">
            <a:avLst/>
          </a:prstGeom>
          <a:ln w="1016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8" name="테이블 데이터 완성되면 혹은 각 페이지의 주요코드와 같이캡처로 넣을와장창 넣을 예정"/>
          <p:cNvSpPr/>
          <p:nvPr/>
        </p:nvSpPr>
        <p:spPr>
          <a:xfrm>
            <a:off x="9183354" y="2618198"/>
            <a:ext cx="5357318" cy="6096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테이블 데이터 완성되면 혹은 </a:t>
            </a:r>
            <a:r>
              <a:rPr>
                <a:solidFill>
                  <a:srgbClr val="FFFFFF"/>
                </a:solidFill>
              </a:rPr>
              <a:t>각 페이지의 주요코드와 같이캡처로 넣을와장창 넣을 예정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