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64" r:id="rId2"/>
    <p:sldId id="258" r:id="rId3"/>
    <p:sldId id="261" r:id="rId4"/>
    <p:sldId id="260" r:id="rId5"/>
    <p:sldId id="263" r:id="rId6"/>
  </p:sldIdLst>
  <p:sldSz cx="12192000" cy="6858000"/>
  <p:notesSz cx="6858000" cy="9144000"/>
  <p:embeddedFontLst>
    <p:embeddedFont>
      <p:font typeface="강원교육새음 Medium" panose="0202060302010102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C342F-34EE-47E7-86F1-9CCD447F14A0}" v="1" dt="2023-06-15T17:34:53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4" autoAdjust="0"/>
    <p:restoredTop sz="87964" autoAdjust="0"/>
  </p:normalViewPr>
  <p:slideViewPr>
    <p:cSldViewPr snapToGrid="0">
      <p:cViewPr varScale="1">
        <p:scale>
          <a:sx n="52" d="100"/>
          <a:sy n="52" d="100"/>
        </p:scale>
        <p:origin x="72" y="1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윤기" userId="c03755f657ec87da" providerId="LiveId" clId="{5B2C342F-34EE-47E7-86F1-9CCD447F14A0}"/>
    <pc:docChg chg="addSld modSld">
      <pc:chgData name="노 윤기" userId="c03755f657ec87da" providerId="LiveId" clId="{5B2C342F-34EE-47E7-86F1-9CCD447F14A0}" dt="2023-06-15T17:34:53.628" v="0"/>
      <pc:docMkLst>
        <pc:docMk/>
      </pc:docMkLst>
      <pc:sldChg chg="add">
        <pc:chgData name="노 윤기" userId="c03755f657ec87da" providerId="LiveId" clId="{5B2C342F-34EE-47E7-86F1-9CCD447F14A0}" dt="2023-06-15T17:34:53.628" v="0"/>
        <pc:sldMkLst>
          <pc:docMk/>
          <pc:sldMk cId="3396191977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1B11-36FB-4588-A250-3B5789EAF89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AB9FC-CAB0-4738-91AE-EE39603B9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3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/>
              <a:t>Instance Segmentaion</a:t>
            </a:r>
            <a:r>
              <a:rPr lang="ko-KR" altLang="en-US" sz="1200" b="1" dirty="0"/>
              <a:t>을</a:t>
            </a:r>
            <a:r>
              <a:rPr lang="ko-KR" altLang="en-US" sz="1200" b="1" baseline="0" dirty="0"/>
              <a:t> 사용해서 배경을 제외하고 정확히 사과만 입력한다면 예측 결과가 더 좋을 것임</a:t>
            </a:r>
            <a:r>
              <a:rPr lang="en-US" altLang="ko-KR" sz="1200" b="1" baseline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/>
              <a:t>Ensemble Method</a:t>
            </a:r>
            <a:r>
              <a:rPr lang="ko-KR" altLang="en-US" sz="1200" b="1" dirty="0" err="1"/>
              <a:t>를</a:t>
            </a:r>
            <a:r>
              <a:rPr lang="ko-KR" altLang="en-US" sz="1200" b="1" dirty="0"/>
              <a:t> 사용하여 사과가 어떤 등급에 위치하는지를 확인하고 가중치를 줘서 사과 당도 예측의 정확도를 높일 수 있을 것임</a:t>
            </a:r>
            <a:r>
              <a:rPr lang="en-US" altLang="ko-KR" sz="1200" b="1" dirty="0"/>
              <a:t>.</a:t>
            </a:r>
            <a:endParaRPr lang="ko-KR" altLang="en-US" sz="1200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AB9FC-CAB0-4738-91AE-EE39603B98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3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6F743-D476-60B2-6329-44D83467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D445E1-6260-EBC7-EE09-A0D5777D4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B5E5F-4DBF-B276-1B11-9F696A97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EA0B-A440-4239-A522-CC4C0299CAFE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C2AAF-15C4-E2FB-39CD-5CB846FC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4B62D-0D3D-929D-E22E-79F3AA88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3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DDAEC-8A6C-F0DC-9DD7-5E8A8A76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56B04B-6800-E0F2-CD15-B38055512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B59C4-981C-1440-99D3-91895F1F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F34F-1D16-4EAB-980E-D4E60E3675DF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03A1B-4787-BB76-768E-4BC1C37A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7A6A0-BD3A-869F-C94B-856178C2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1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A64A35-4610-9031-6893-7C1EA5BB5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BB2F8-6927-D2DB-26F8-29945BF0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AC9DD-E9B1-0D15-D2BE-99DF5A0A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66C4-88BC-45B4-9769-D437DC8B1882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5BAD-D827-EDF5-B503-0422E675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35FD6-CCD7-A462-9560-64DD5D30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0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93235-740F-1CD0-9EFA-689B5BC9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9F25A-2C85-C9FA-6CCA-D1BE97B0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AD94E-750B-5F1E-3DFB-FEF5D382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0DDB-546E-4E08-885A-34D5E0ACA566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EC316-17FF-F445-4786-599FF408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56AEE-4F8B-7C80-46C1-05B6E112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92C6-3183-42D9-E0A2-136E9A1B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ECCA2-51D5-75B2-DEED-04E01705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772DC-AC16-F519-A265-33A216FC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BA09-FBDF-4F73-A77A-7A806B9DC7C4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96AA9-9B26-9629-F5F2-3A0C1BB8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39113-3357-72C8-DBA9-C902F034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2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C5D4-DD28-ECCE-325E-AB3656CB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9DB46-ACCE-3180-3DE6-829434FB4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A0009-0F4A-12C7-A7B9-DD564BDF1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DD8E8-DAA4-3A82-F3C7-B92F8784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9CF2-96EA-4BB6-BFB3-2F55A8C80A7B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D1976-BA60-ECDC-BF4C-1B052C7C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877D4-7DAB-CA54-C280-86DC7491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3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1AAAB-E9D4-4029-1D51-F0D29C67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DEE9C-9FC1-B1BE-0644-132B7D88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AF6D9-C225-9E22-15B7-A91B94BD2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3F0B56-EF69-5A00-220C-F6BEF09B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9CCC7-A001-1841-48A0-212B23CD8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9DD1DB-480F-08AA-653C-E2FD4C86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5170-0A8E-4A05-A5A3-222CE9477094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77560E-573C-4BE6-38FA-AB8E56A4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A2AE7F-5A9C-6E90-FF1F-E99EE7DB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4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1E79-CB98-53CE-AB05-6E8BAACD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9BBF69-CC82-E6C8-4B89-D7C7405A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F13-EFD3-46F8-8107-3CF7CBC5C544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D99BBE-723B-A695-58B5-BCCB19D8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5B5AC0-17D2-FA64-D58C-7F386BF1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0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A40EB9-E518-86CA-1C51-92D30413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0374-0CD7-4DF2-BD75-28CC1931AD08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58C567-BEFF-BABF-106A-755E5AF7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83B0FF-51BF-79C8-B03D-78A9BA31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4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A4CEE-B2B5-2092-4D81-4BD43D73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8566C-2F3B-8F56-4330-5CFCD9C6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7BAED-25ED-4C54-F605-BE44BA3A1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F15CE-88B6-1714-F40D-3B83BDC9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1B3E-BCC2-4A0E-A6FE-6C9C91506ECC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10809-537D-1B0C-6E03-8282797D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CEE8E-31AC-E6E7-7263-7A6C678B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09F66-F6D5-F45B-BAA4-49B8C180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B007A-883D-3C96-11D0-10C3BB7A1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36007-88E2-66C3-B1D9-A0C7BC66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37C61-318D-7FF4-2754-C6E7DFF6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2F1-5D36-41BA-B562-F93963726CF3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FC94D-3117-A24F-1A1F-EF804987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A0AE6-2CFE-CB7D-4AF2-B206749C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6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2FB9CF-1048-9C91-9400-9A0DC901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27734-709C-D9C8-F31B-5534C9D0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A77BF-FC67-1156-9446-74A9DD857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B06C-FA53-4C06-B57D-1B750FE474B7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49CAC-2122-608C-30E5-11ED05857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7D839-AF7A-B407-4B3A-292575697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C19FD-247E-43E3-AD25-96F30D08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흑백, 패션 액세서리, 사람, 문신이(가) 표시된 사진&#10;&#10;자동 생성된 설명">
            <a:extLst>
              <a:ext uri="{FF2B5EF4-FFF2-40B4-BE49-F238E27FC236}">
                <a16:creationId xmlns:a16="http://schemas.microsoft.com/office/drawing/2014/main" id="{242489A7-60E1-A080-623E-F90A77458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2150" y="2992268"/>
            <a:ext cx="5156244" cy="3867183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717689C1-F29F-ED4D-A0BC-936B7FDB3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279" y="3442131"/>
            <a:ext cx="4023359" cy="826306"/>
          </a:xfrm>
        </p:spPr>
        <p:txBody>
          <a:bodyPr>
            <a:noAutofit/>
          </a:bodyPr>
          <a:lstStyle/>
          <a:p>
            <a:pPr algn="l"/>
            <a:br>
              <a:rPr lang="en-US" altLang="ko-KR" sz="2000" dirty="0"/>
            </a:br>
            <a:br>
              <a:rPr lang="en-US" altLang="ko-KR" sz="1600" dirty="0"/>
            </a:br>
            <a:r>
              <a:rPr lang="en-US" altLang="ko-KR" sz="1600" dirty="0"/>
              <a:t>21800226 </a:t>
            </a:r>
            <a:r>
              <a:rPr lang="en-US" altLang="ko-KR" sz="1600" dirty="0" err="1"/>
              <a:t>YunKi</a:t>
            </a:r>
            <a:r>
              <a:rPr lang="en-US" altLang="ko-KR" sz="1600" dirty="0"/>
              <a:t> Noh</a:t>
            </a:r>
          </a:p>
          <a:p>
            <a:pPr algn="l"/>
            <a:r>
              <a:rPr lang="en-US" altLang="ko-KR" sz="1600" dirty="0"/>
              <a:t>21801017 </a:t>
            </a:r>
            <a:r>
              <a:rPr lang="en-US" altLang="ko-KR" sz="1600" dirty="0" err="1"/>
              <a:t>EunChan</a:t>
            </a:r>
            <a:r>
              <a:rPr lang="en-US" altLang="ko-KR" sz="1600" dirty="0"/>
              <a:t> Kim</a:t>
            </a:r>
          </a:p>
          <a:p>
            <a:pPr algn="l"/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10" name="그림 9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03ED2EB-1F67-66C3-B202-DFA0575E3EC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" y="6292447"/>
            <a:ext cx="1244123" cy="4360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841479-4CC4-D7DB-56DE-9AEE573A2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78279" y="2322969"/>
            <a:ext cx="8814756" cy="1087395"/>
          </a:xfrm>
          <a:effectLst/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3200" b="1" dirty="0"/>
              <a:t>Prediction of Apple Sweetness,</a:t>
            </a:r>
            <a:br>
              <a:rPr lang="en-US" altLang="ko-KR" sz="3200" b="1" dirty="0"/>
            </a:br>
            <a:r>
              <a:rPr lang="en-US" altLang="ko-KR" sz="3200" b="1" dirty="0"/>
              <a:t>Using Deep Learning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D4F21-04FF-E687-7D72-6828EE847206}"/>
              </a:ext>
            </a:extLst>
          </p:cNvPr>
          <p:cNvSpPr txBox="1"/>
          <p:nvPr/>
        </p:nvSpPr>
        <p:spPr>
          <a:xfrm>
            <a:off x="578279" y="1668818"/>
            <a:ext cx="6282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2023.06.06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5F7AA-AFD6-F801-C61F-5A06526F8E0D}"/>
              </a:ext>
            </a:extLst>
          </p:cNvPr>
          <p:cNvSpPr txBox="1"/>
          <p:nvPr/>
        </p:nvSpPr>
        <p:spPr>
          <a:xfrm>
            <a:off x="578279" y="1953637"/>
            <a:ext cx="628226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ko-KR" sz="1800" b="1" dirty="0"/>
              <a:t>DLIP Final Project </a:t>
            </a:r>
            <a:r>
              <a:rPr lang="en-US" altLang="ko-KR" b="1" dirty="0"/>
              <a:t>Progress Presentation</a:t>
            </a:r>
            <a:endParaRPr lang="ko-KR" altLang="en-US" b="1" dirty="0"/>
          </a:p>
        </p:txBody>
      </p:sp>
      <p:pic>
        <p:nvPicPr>
          <p:cNvPr id="17" name="그림 16" descr="과일, 자연 식품, 사과, 음식이(가) 표시된 사진&#10;&#10;자동 생성된 설명">
            <a:extLst>
              <a:ext uri="{FF2B5EF4-FFF2-40B4-BE49-F238E27FC236}">
                <a16:creationId xmlns:a16="http://schemas.microsoft.com/office/drawing/2014/main" id="{08D09753-DF89-DAA0-4EFC-4EFBAEBD5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0920" y="3879849"/>
            <a:ext cx="1648295" cy="19188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1F9B19-D4EB-C396-9B78-3E8FD1EEF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228" y="3198187"/>
            <a:ext cx="1318044" cy="1043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81D887-4724-4C23-A5B2-4CB33275C08C}"/>
              </a:ext>
            </a:extLst>
          </p:cNvPr>
          <p:cNvSpPr txBox="1"/>
          <p:nvPr/>
        </p:nvSpPr>
        <p:spPr>
          <a:xfrm>
            <a:off x="8487873" y="3393619"/>
            <a:ext cx="898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강원교육새음 Medium" panose="02020603020101020101" pitchFamily="18" charset="-127"/>
                <a:ea typeface="강원교육새음 Medium" panose="02020603020101020101" pitchFamily="18" charset="-127"/>
                <a:cs typeface="Calibri" panose="020F0502020204030204" pitchFamily="34" charset="0"/>
              </a:rPr>
              <a:t>Sweet!</a:t>
            </a:r>
            <a:endParaRPr lang="ko-KR" altLang="en-US" sz="2400" b="1" dirty="0">
              <a:latin typeface="강원교육새음 Medium" panose="02020603020101020101" pitchFamily="18" charset="-127"/>
              <a:ea typeface="강원교육새음 Medium" panose="020206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9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흑백, 패션 액세서리, 사람, 문신이(가) 표시된 사진&#10;&#10;자동 생성된 설명">
            <a:extLst>
              <a:ext uri="{FF2B5EF4-FFF2-40B4-BE49-F238E27FC236}">
                <a16:creationId xmlns:a16="http://schemas.microsoft.com/office/drawing/2014/main" id="{242489A7-60E1-A080-623E-F90A77458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2150" y="2992268"/>
            <a:ext cx="5156244" cy="3867183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717689C1-F29F-ED4D-A0BC-936B7FDB3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279" y="3442131"/>
            <a:ext cx="4023359" cy="826306"/>
          </a:xfrm>
        </p:spPr>
        <p:txBody>
          <a:bodyPr>
            <a:noAutofit/>
          </a:bodyPr>
          <a:lstStyle/>
          <a:p>
            <a:pPr algn="l"/>
            <a:br>
              <a:rPr lang="en-US" altLang="ko-KR" sz="2000" dirty="0"/>
            </a:br>
            <a:br>
              <a:rPr lang="en-US" altLang="ko-KR" sz="1600" dirty="0"/>
            </a:br>
            <a:r>
              <a:rPr lang="en-US" altLang="ko-KR" sz="1600" dirty="0"/>
              <a:t>21800226 </a:t>
            </a:r>
            <a:r>
              <a:rPr lang="en-US" altLang="ko-KR" sz="1600" dirty="0" err="1"/>
              <a:t>YunKi</a:t>
            </a:r>
            <a:r>
              <a:rPr lang="en-US" altLang="ko-KR" sz="1600" dirty="0"/>
              <a:t> Noh</a:t>
            </a:r>
          </a:p>
          <a:p>
            <a:pPr algn="l"/>
            <a:r>
              <a:rPr lang="en-US" altLang="ko-KR" sz="1600" dirty="0"/>
              <a:t>21801017 </a:t>
            </a:r>
            <a:r>
              <a:rPr lang="en-US" altLang="ko-KR" sz="1600" dirty="0" err="1"/>
              <a:t>EunChan</a:t>
            </a:r>
            <a:r>
              <a:rPr lang="en-US" altLang="ko-KR" sz="1600" dirty="0"/>
              <a:t> Kim</a:t>
            </a:r>
          </a:p>
          <a:p>
            <a:pPr algn="l"/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10" name="그림 9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03ED2EB-1F67-66C3-B202-DFA0575E3EC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" y="6292447"/>
            <a:ext cx="1244123" cy="4360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841479-4CC4-D7DB-56DE-9AEE573A2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78279" y="2322969"/>
            <a:ext cx="8814756" cy="1087395"/>
          </a:xfrm>
          <a:effectLst/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3200" b="1" dirty="0"/>
              <a:t>Prediction of Apple Sweetness,</a:t>
            </a:r>
            <a:br>
              <a:rPr lang="en-US" altLang="ko-KR" sz="3200" b="1" dirty="0"/>
            </a:br>
            <a:r>
              <a:rPr lang="en-US" altLang="ko-KR" sz="3200" b="1" dirty="0"/>
              <a:t>Using Deep Learning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D4F21-04FF-E687-7D72-6828EE847206}"/>
              </a:ext>
            </a:extLst>
          </p:cNvPr>
          <p:cNvSpPr txBox="1"/>
          <p:nvPr/>
        </p:nvSpPr>
        <p:spPr>
          <a:xfrm>
            <a:off x="578279" y="1668818"/>
            <a:ext cx="6282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2023.06.06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5F7AA-AFD6-F801-C61F-5A06526F8E0D}"/>
              </a:ext>
            </a:extLst>
          </p:cNvPr>
          <p:cNvSpPr txBox="1"/>
          <p:nvPr/>
        </p:nvSpPr>
        <p:spPr>
          <a:xfrm>
            <a:off x="578279" y="1953637"/>
            <a:ext cx="628226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ko-KR" sz="1800" b="1" dirty="0"/>
              <a:t>DLIP Final Project </a:t>
            </a:r>
            <a:r>
              <a:rPr lang="en-US" altLang="ko-KR" b="1" dirty="0"/>
              <a:t>Progress Presentation</a:t>
            </a:r>
            <a:endParaRPr lang="ko-KR" altLang="en-US" b="1" dirty="0"/>
          </a:p>
        </p:txBody>
      </p:sp>
      <p:pic>
        <p:nvPicPr>
          <p:cNvPr id="17" name="그림 16" descr="과일, 자연 식품, 사과, 음식이(가) 표시된 사진&#10;&#10;자동 생성된 설명">
            <a:extLst>
              <a:ext uri="{FF2B5EF4-FFF2-40B4-BE49-F238E27FC236}">
                <a16:creationId xmlns:a16="http://schemas.microsoft.com/office/drawing/2014/main" id="{08D09753-DF89-DAA0-4EFC-4EFBAEBD5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0920" y="3879849"/>
            <a:ext cx="1648295" cy="19188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1F9B19-D4EB-C396-9B78-3E8FD1EEF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228" y="3198187"/>
            <a:ext cx="1318044" cy="1043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81D887-4724-4C23-A5B2-4CB33275C08C}"/>
              </a:ext>
            </a:extLst>
          </p:cNvPr>
          <p:cNvSpPr txBox="1"/>
          <p:nvPr/>
        </p:nvSpPr>
        <p:spPr>
          <a:xfrm>
            <a:off x="8487873" y="3393619"/>
            <a:ext cx="898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강원교육새음 Medium" panose="02020603020101020101" pitchFamily="18" charset="-127"/>
                <a:ea typeface="강원교육새음 Medium" panose="02020603020101020101" pitchFamily="18" charset="-127"/>
                <a:cs typeface="Calibri" panose="020F0502020204030204" pitchFamily="34" charset="0"/>
              </a:rPr>
              <a:t>Sweet!</a:t>
            </a:r>
            <a:endParaRPr lang="ko-KR" altLang="en-US" sz="2400" b="1" dirty="0">
              <a:latin typeface="강원교육새음 Medium" panose="02020603020101020101" pitchFamily="18" charset="-127"/>
              <a:ea typeface="강원교육새음 Medium" panose="020206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6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C7409-AE42-3F09-5D47-592F6653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4" y="-1695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The Accomplished Progress</a:t>
            </a:r>
            <a:endParaRPr lang="ko-KR" altLang="en-US" sz="2000" b="1" dirty="0"/>
          </a:p>
        </p:txBody>
      </p:sp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EB43128-B9E7-239D-07C3-AFECF670A6A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" y="6292447"/>
            <a:ext cx="1244123" cy="43606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E3AA5-1E7F-ECB9-2386-B3C03A0D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679" y="6363390"/>
            <a:ext cx="2743200" cy="365125"/>
          </a:xfrm>
        </p:spPr>
        <p:txBody>
          <a:bodyPr/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25C2E1-B819-7F60-44B3-14137494F96B}"/>
              </a:ext>
            </a:extLst>
          </p:cNvPr>
          <p:cNvCxnSpPr>
            <a:cxnSpLocks/>
          </p:cNvCxnSpPr>
          <p:nvPr/>
        </p:nvCxnSpPr>
        <p:spPr>
          <a:xfrm>
            <a:off x="370703" y="763931"/>
            <a:ext cx="114794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057634-EB51-5CA3-7C99-A9F5935529A5}"/>
              </a:ext>
            </a:extLst>
          </p:cNvPr>
          <p:cNvSpPr txBox="1"/>
          <p:nvPr/>
        </p:nvSpPr>
        <p:spPr>
          <a:xfrm>
            <a:off x="7793216" y="308613"/>
            <a:ext cx="4116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DLIP Final Project Progress report</a:t>
            </a:r>
            <a:endParaRPr lang="ko-KR" altLang="en-US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57898"/>
              </p:ext>
            </p:extLst>
          </p:nvPr>
        </p:nvGraphicFramePr>
        <p:xfrm>
          <a:off x="1688428" y="1802907"/>
          <a:ext cx="9319576" cy="30053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9894">
                  <a:extLst>
                    <a:ext uri="{9D8B030D-6E8A-4147-A177-3AD203B41FA5}">
                      <a16:colId xmlns:a16="http://schemas.microsoft.com/office/drawing/2014/main" val="915048806"/>
                    </a:ext>
                  </a:extLst>
                </a:gridCol>
                <a:gridCol w="2329894">
                  <a:extLst>
                    <a:ext uri="{9D8B030D-6E8A-4147-A177-3AD203B41FA5}">
                      <a16:colId xmlns:a16="http://schemas.microsoft.com/office/drawing/2014/main" val="2311057443"/>
                    </a:ext>
                  </a:extLst>
                </a:gridCol>
                <a:gridCol w="2329894">
                  <a:extLst>
                    <a:ext uri="{9D8B030D-6E8A-4147-A177-3AD203B41FA5}">
                      <a16:colId xmlns:a16="http://schemas.microsoft.com/office/drawing/2014/main" val="1404672935"/>
                    </a:ext>
                  </a:extLst>
                </a:gridCol>
                <a:gridCol w="2329894">
                  <a:extLst>
                    <a:ext uri="{9D8B030D-6E8A-4147-A177-3AD203B41FA5}">
                      <a16:colId xmlns:a16="http://schemas.microsoft.com/office/drawing/2014/main" val="2352814703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TASK / PROCESS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WEEK 14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WEEK 15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WEEK 16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34829"/>
                  </a:ext>
                </a:extLst>
              </a:tr>
              <a:tr h="488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Classification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016287"/>
                  </a:ext>
                </a:extLst>
              </a:tr>
              <a:tr h="4884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Regression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64840"/>
                  </a:ext>
                </a:extLst>
              </a:tr>
              <a:tr h="488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 Segmentation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05295"/>
                  </a:ext>
                </a:extLst>
              </a:tr>
              <a:tr h="488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Loss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689709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Develop Application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679365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4112318" y="2488708"/>
            <a:ext cx="2112264" cy="301752"/>
            <a:chOff x="4123944" y="2633472"/>
            <a:chExt cx="1901952" cy="30175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4123944" y="2633472"/>
              <a:ext cx="1901952" cy="30175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23944" y="2633472"/>
              <a:ext cx="1901952" cy="30175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8778663" y="4418013"/>
            <a:ext cx="2128328" cy="3017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05305" y="2473510"/>
            <a:ext cx="81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100%</a:t>
            </a:r>
            <a:endParaRPr lang="ko-KR" altLang="en-US" sz="1400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137268" y="2974754"/>
            <a:ext cx="2112264" cy="301752"/>
            <a:chOff x="4123944" y="2633472"/>
            <a:chExt cx="1901952" cy="30175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123944" y="2633472"/>
              <a:ext cx="1901952" cy="30175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123944" y="2633472"/>
              <a:ext cx="1879486" cy="30175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885038" y="2959556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100%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81799" y="2438503"/>
            <a:ext cx="73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Noh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81799" y="2937951"/>
            <a:ext cx="73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Kim</a:t>
            </a:r>
            <a:endParaRPr lang="ko-KR" altLang="en-US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439600" y="3467231"/>
            <a:ext cx="2128328" cy="301752"/>
            <a:chOff x="6439600" y="3467231"/>
            <a:chExt cx="2128328" cy="3017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모서리가 둥근 직사각형 12"/>
            <p:cNvSpPr/>
            <p:nvPr/>
          </p:nvSpPr>
          <p:spPr>
            <a:xfrm>
              <a:off x="6439600" y="3467231"/>
              <a:ext cx="2128328" cy="30175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439600" y="3467231"/>
              <a:ext cx="381824" cy="301752"/>
              <a:chOff x="4123944" y="2633472"/>
              <a:chExt cx="1901952" cy="301752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4123944" y="2633472"/>
                <a:ext cx="1901952" cy="30175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4123944" y="2633472"/>
                <a:ext cx="1901952" cy="30175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6365601" y="3483733"/>
            <a:ext cx="550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/>
              <a:t>10%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81799" y="3410042"/>
            <a:ext cx="73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Noh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-64488" y="4410896"/>
            <a:ext cx="189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Noh</a:t>
            </a:r>
            <a:r>
              <a:rPr lang="ko-KR" altLang="en-US" b="1" dirty="0"/>
              <a:t> </a:t>
            </a:r>
            <a:r>
              <a:rPr lang="en-US" altLang="ko-KR" b="1" dirty="0"/>
              <a:t>&amp; Kim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590634" y="5144529"/>
            <a:ext cx="751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approximately 50,000 apple-sweetness data using CNN</a:t>
            </a:r>
            <a:endParaRPr lang="ko-KR" alt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81799" y="3882133"/>
            <a:ext cx="73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Kim</a:t>
            </a:r>
            <a:endParaRPr lang="ko-KR" altLang="en-US" b="1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439600" y="3914522"/>
            <a:ext cx="2128328" cy="301752"/>
            <a:chOff x="6439600" y="3467231"/>
            <a:chExt cx="2128328" cy="3017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모서리가 둥근 직사각형 37"/>
            <p:cNvSpPr/>
            <p:nvPr/>
          </p:nvSpPr>
          <p:spPr>
            <a:xfrm>
              <a:off x="6439600" y="3467231"/>
              <a:ext cx="2128328" cy="30175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6439600" y="3467231"/>
              <a:ext cx="381824" cy="301752"/>
              <a:chOff x="4123944" y="2633472"/>
              <a:chExt cx="1901952" cy="301752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4123944" y="2633472"/>
                <a:ext cx="1901952" cy="30175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4123944" y="2633472"/>
                <a:ext cx="1901952" cy="30175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6365601" y="3921568"/>
            <a:ext cx="550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/>
              <a:t>10%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6846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C7409-AE42-3F09-5D47-592F6653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4" y="-1695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The Accomplished Progress</a:t>
            </a:r>
            <a:endParaRPr lang="ko-KR" altLang="en-US" sz="2000" b="1" dirty="0"/>
          </a:p>
        </p:txBody>
      </p:sp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EB43128-B9E7-239D-07C3-AFECF670A6A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" y="6292447"/>
            <a:ext cx="1244123" cy="43606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E3AA5-1E7F-ECB9-2386-B3C03A0D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679" y="6363390"/>
            <a:ext cx="2743200" cy="365125"/>
          </a:xfrm>
        </p:spPr>
        <p:txBody>
          <a:bodyPr/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25C2E1-B819-7F60-44B3-14137494F96B}"/>
              </a:ext>
            </a:extLst>
          </p:cNvPr>
          <p:cNvCxnSpPr>
            <a:cxnSpLocks/>
          </p:cNvCxnSpPr>
          <p:nvPr/>
        </p:nvCxnSpPr>
        <p:spPr>
          <a:xfrm>
            <a:off x="370703" y="763931"/>
            <a:ext cx="114794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057634-EB51-5CA3-7C99-A9F5935529A5}"/>
              </a:ext>
            </a:extLst>
          </p:cNvPr>
          <p:cNvSpPr txBox="1"/>
          <p:nvPr/>
        </p:nvSpPr>
        <p:spPr>
          <a:xfrm>
            <a:off x="7793216" y="308613"/>
            <a:ext cx="4116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DLIP Final Project Progress report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067" t="955"/>
          <a:stretch/>
        </p:blipFill>
        <p:spPr>
          <a:xfrm>
            <a:off x="1154243" y="1631604"/>
            <a:ext cx="2711627" cy="232418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646129" y="934595"/>
            <a:ext cx="0" cy="546419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7873" y="934595"/>
            <a:ext cx="170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Classification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54312" y="2453208"/>
            <a:ext cx="2350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Brix Prediction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82534" y="2912946"/>
            <a:ext cx="17099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Class A</a:t>
            </a:r>
          </a:p>
          <a:p>
            <a:pPr algn="ctr"/>
            <a:r>
              <a:rPr lang="en-US" altLang="ko-KR" sz="1200" b="1" dirty="0"/>
              <a:t>(Over 14 brix)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26037" y="2912945"/>
            <a:ext cx="17099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Class B</a:t>
            </a:r>
          </a:p>
          <a:p>
            <a:pPr algn="ctr"/>
            <a:r>
              <a:rPr lang="en-US" altLang="ko-KR" sz="1200" b="1" dirty="0"/>
              <a:t>(between 11~14 brix)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25119" y="2915351"/>
            <a:ext cx="17099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Class C</a:t>
            </a:r>
          </a:p>
          <a:p>
            <a:pPr algn="ctr"/>
            <a:r>
              <a:rPr lang="en-US" altLang="ko-KR" sz="1200" b="1" dirty="0"/>
              <a:t>(Under 11 brix)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01594" y="1352723"/>
            <a:ext cx="4455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ResNet50</a:t>
            </a:r>
            <a:r>
              <a:rPr lang="en-US" altLang="ko-KR" sz="1400" b="1" dirty="0"/>
              <a:t> &gt; DensNet &gt; VGG16 &gt; Inception v3  </a:t>
            </a:r>
            <a:endParaRPr lang="ko-KR" altLang="en-US" sz="14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897880" y="3367905"/>
            <a:ext cx="501041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536882" y="2912946"/>
            <a:ext cx="0" cy="26643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536370" y="2912946"/>
            <a:ext cx="0" cy="26643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915741" y="895953"/>
            <a:ext cx="1427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Train Output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78" y="3297099"/>
            <a:ext cx="1511106" cy="2266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8"/>
          <a:stretch/>
        </p:blipFill>
        <p:spPr>
          <a:xfrm>
            <a:off x="9454837" y="3432928"/>
            <a:ext cx="1964271" cy="24264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8"/>
          <a:stretch/>
        </p:blipFill>
        <p:spPr>
          <a:xfrm>
            <a:off x="7603713" y="3382128"/>
            <a:ext cx="1801461" cy="217394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116009" y="5018757"/>
            <a:ext cx="1042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13.0 brix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7937694" y="5014456"/>
            <a:ext cx="1042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12.3 brix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9887438" y="5014456"/>
            <a:ext cx="1042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11.5 brix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564084" y="5791293"/>
            <a:ext cx="4148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→ </a:t>
            </a:r>
            <a:r>
              <a:rPr lang="en-US" altLang="ko-KR" sz="1600" dirty="0"/>
              <a:t>The trend is correct, </a:t>
            </a:r>
          </a:p>
          <a:p>
            <a:pPr algn="ctr"/>
            <a:r>
              <a:rPr lang="en-US" altLang="ko-KR" sz="1600" dirty="0"/>
              <a:t>   but the predicted value is not accurate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6491" y="4353751"/>
            <a:ext cx="425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100% classification performance </a:t>
            </a:r>
          </a:p>
          <a:p>
            <a:pPr algn="ctr"/>
            <a:r>
              <a:rPr lang="en-US" altLang="ko-KR" sz="1600" dirty="0"/>
              <a:t>for apples with below 4 instances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07282" y="1315304"/>
            <a:ext cx="4623135" cy="60332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89488" y="1391943"/>
            <a:ext cx="10995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Train loss :</a:t>
            </a:r>
          </a:p>
          <a:p>
            <a:pPr algn="ctr"/>
            <a:r>
              <a:rPr lang="en-US" altLang="ko-KR" sz="1200" dirty="0"/>
              <a:t>(MSE)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741043" y="1553082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5.07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7793216" y="1560987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5.24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8750798" y="156098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8.36</a:t>
            </a:r>
            <a:endParaRPr lang="ko-KR" altLang="en-US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9768209" y="1578805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11.03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571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C7409-AE42-3F09-5D47-592F6653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4" y="-1695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The Upcoming Process</a:t>
            </a:r>
            <a:endParaRPr lang="ko-KR" altLang="en-US" sz="2000" b="1" dirty="0"/>
          </a:p>
        </p:txBody>
      </p:sp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EB43128-B9E7-239D-07C3-AFECF670A6A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" y="6292447"/>
            <a:ext cx="1244123" cy="43606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E3AA5-1E7F-ECB9-2386-B3C03A0D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679" y="6363390"/>
            <a:ext cx="2743200" cy="365125"/>
          </a:xfrm>
        </p:spPr>
        <p:txBody>
          <a:bodyPr/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25C2E1-B819-7F60-44B3-14137494F96B}"/>
              </a:ext>
            </a:extLst>
          </p:cNvPr>
          <p:cNvCxnSpPr>
            <a:cxnSpLocks/>
          </p:cNvCxnSpPr>
          <p:nvPr/>
        </p:nvCxnSpPr>
        <p:spPr>
          <a:xfrm>
            <a:off x="370703" y="763931"/>
            <a:ext cx="1147942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057634-EB51-5CA3-7C99-A9F5935529A5}"/>
              </a:ext>
            </a:extLst>
          </p:cNvPr>
          <p:cNvSpPr txBox="1"/>
          <p:nvPr/>
        </p:nvSpPr>
        <p:spPr>
          <a:xfrm>
            <a:off x="7793216" y="308613"/>
            <a:ext cx="4116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DLIP Final Project Progress report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37183" y="1112207"/>
            <a:ext cx="350230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Plan to reduce the </a:t>
            </a:r>
            <a:r>
              <a:rPr lang="en-US" altLang="ko-KR" sz="1400" b="1" dirty="0"/>
              <a:t>MSE</a:t>
            </a:r>
            <a:r>
              <a:rPr lang="en-US" altLang="ko-KR" sz="1400" dirty="0"/>
              <a:t> </a:t>
            </a:r>
            <a:r>
              <a:rPr lang="en-US" altLang="ko-KR" sz="1400" b="1" dirty="0"/>
              <a:t>loss</a:t>
            </a:r>
            <a:r>
              <a:rPr lang="en-US" altLang="ko-KR" sz="1400" dirty="0"/>
              <a:t> to </a:t>
            </a:r>
            <a:r>
              <a:rPr lang="en-US" altLang="ko-KR" sz="1400" b="1" dirty="0">
                <a:solidFill>
                  <a:schemeClr val="accent2"/>
                </a:solidFill>
              </a:rPr>
              <a:t>below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en-US" altLang="ko-KR" sz="1400" b="1" dirty="0">
                <a:solidFill>
                  <a:schemeClr val="accent2"/>
                </a:solidFill>
              </a:rPr>
              <a:t>2.00</a:t>
            </a:r>
          </a:p>
        </p:txBody>
      </p:sp>
      <p:pic>
        <p:nvPicPr>
          <p:cNvPr id="1028" name="Picture 4" descr="머신 러닝] 앙상블 (Ensemble) 방법의 이해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31" y="2180074"/>
            <a:ext cx="3424193" cy="262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800244" y="5091116"/>
            <a:ext cx="1734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Ensemble Method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7793215" y="1108230"/>
            <a:ext cx="490447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3. </a:t>
            </a:r>
            <a:r>
              <a:rPr lang="en-US" altLang="ko-KR" sz="1400" dirty="0"/>
              <a:t>Verifying the variance between </a:t>
            </a:r>
            <a:r>
              <a:rPr lang="en-US" altLang="ko-KR" sz="1400" b="1" dirty="0"/>
              <a:t>actual sweetness measurement</a:t>
            </a:r>
            <a:r>
              <a:rPr lang="en-US" altLang="ko-KR" sz="1400" dirty="0"/>
              <a:t>   and </a:t>
            </a:r>
            <a:r>
              <a:rPr lang="en-US" altLang="ko-KR" sz="1400" b="1" dirty="0"/>
              <a:t>predicted values</a:t>
            </a:r>
            <a:endParaRPr lang="ko-KR" altLang="en-US" sz="1400" b="1" dirty="0"/>
          </a:p>
        </p:txBody>
      </p:sp>
      <p:pic>
        <p:nvPicPr>
          <p:cNvPr id="6" name="Picture 2" descr="굴절당도계 - Max 32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802" y="2870636"/>
            <a:ext cx="2452543" cy="201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 descr="노랑, 껍질이(가) 표시된 사진&#10;&#10;중간 신뢰도로 자동 생성된 설명">
            <a:extLst>
              <a:ext uri="{FF2B5EF4-FFF2-40B4-BE49-F238E27FC236}">
                <a16:creationId xmlns:a16="http://schemas.microsoft.com/office/drawing/2014/main" id="{3B007177-621C-D2B3-5484-D382D770535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5279" y="3429000"/>
            <a:ext cx="452171" cy="80260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132697" y="5091116"/>
            <a:ext cx="2448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Sugar Content Test Device</a:t>
            </a:r>
            <a:endParaRPr lang="ko-KR" altLang="en-US" sz="1400" b="1" dirty="0"/>
          </a:p>
        </p:txBody>
      </p:sp>
      <p:pic>
        <p:nvPicPr>
          <p:cNvPr id="7" name="Picture 2" descr="Fruit and Vegetable Detection and Feature Extraction using Instance  Segmentation-Part 1 | by Prakruti Chandak | Codalyze | Medium">
            <a:extLst>
              <a:ext uri="{FF2B5EF4-FFF2-40B4-BE49-F238E27FC236}">
                <a16:creationId xmlns:a16="http://schemas.microsoft.com/office/drawing/2014/main" id="{BEFCBC59-7EB0-9938-3ED1-9D775347E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0"/>
          <a:stretch/>
        </p:blipFill>
        <p:spPr bwMode="auto">
          <a:xfrm>
            <a:off x="4600799" y="2143546"/>
            <a:ext cx="2396773" cy="294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D93683-5FA2-854D-A5A0-50DB2CCA7D6E}"/>
              </a:ext>
            </a:extLst>
          </p:cNvPr>
          <p:cNvSpPr/>
          <p:nvPr/>
        </p:nvSpPr>
        <p:spPr>
          <a:xfrm>
            <a:off x="4798726" y="5091115"/>
            <a:ext cx="2081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Instance Segmentaion</a:t>
            </a:r>
            <a:endParaRPr lang="ko-KR" altLang="en-US" sz="1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7D5794-37AB-E0B6-B3BF-34F8C98C1803}"/>
              </a:ext>
            </a:extLst>
          </p:cNvPr>
          <p:cNvSpPr/>
          <p:nvPr/>
        </p:nvSpPr>
        <p:spPr>
          <a:xfrm>
            <a:off x="4239492" y="1129392"/>
            <a:ext cx="3502308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2. Detect apple </a:t>
            </a:r>
            <a:r>
              <a:rPr lang="en-US" altLang="ko-KR" sz="1400" b="1" dirty="0"/>
              <a:t>along the edges </a:t>
            </a:r>
            <a:r>
              <a:rPr lang="en-US" altLang="ko-KR" sz="1400" dirty="0"/>
              <a:t>to predict more precisely when we test with real apple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2847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278</Words>
  <Application>Microsoft Office PowerPoint</Application>
  <PresentationFormat>와이드스크린</PresentationFormat>
  <Paragraphs>74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강원교육새음 Medium</vt:lpstr>
      <vt:lpstr>맑은 고딕</vt:lpstr>
      <vt:lpstr>Office 테마</vt:lpstr>
      <vt:lpstr>Prediction of Apple Sweetness, Using Deep Learning</vt:lpstr>
      <vt:lpstr>Prediction of Apple Sweetness, Using Deep Learning</vt:lpstr>
      <vt:lpstr>The Accomplished Progress</vt:lpstr>
      <vt:lpstr>The Accomplished Progress</vt:lpstr>
      <vt:lpstr>The Upcoming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Apple  Sugar Content Using Deep Learning</dc:title>
  <dc:creator>노 윤기</dc:creator>
  <cp:lastModifiedBy>노 윤기</cp:lastModifiedBy>
  <cp:revision>137</cp:revision>
  <dcterms:created xsi:type="dcterms:W3CDTF">2023-05-25T05:58:10Z</dcterms:created>
  <dcterms:modified xsi:type="dcterms:W3CDTF">2023-06-15T17:35:02Z</dcterms:modified>
</cp:coreProperties>
</file>