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3" r:id="rId4"/>
    <p:sldId id="264" r:id="rId5"/>
  </p:sldIdLst>
  <p:sldSz cx="12192000" cy="6858000"/>
  <p:notesSz cx="6858000" cy="9144000"/>
  <p:embeddedFontLst>
    <p:embeddedFont>
      <p:font typeface="Engravers MT" panose="02090707080505020304" pitchFamily="18" charset="0"/>
      <p:regular r:id="rId7"/>
    </p:embeddedFont>
    <p:embeddedFont>
      <p:font typeface="강원교육새음 Medium" panose="0202060302010102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C5445-B478-4991-835F-261F93F7DF3A}" v="1" dt="2023-06-16T01:03:27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4" autoAdjust="0"/>
    <p:restoredTop sz="94660"/>
  </p:normalViewPr>
  <p:slideViewPr>
    <p:cSldViewPr snapToGrid="0">
      <p:cViewPr>
        <p:scale>
          <a:sx n="200" d="100"/>
          <a:sy n="200" d="100"/>
        </p:scale>
        <p:origin x="-6260" y="-1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윤기" userId="c03755f657ec87da" providerId="LiveId" clId="{927C5445-B478-4991-835F-261F93F7DF3A}"/>
    <pc:docChg chg="modSld">
      <pc:chgData name="노 윤기" userId="c03755f657ec87da" providerId="LiveId" clId="{927C5445-B478-4991-835F-261F93F7DF3A}" dt="2023-06-16T01:03:27.496" v="0" actId="164"/>
      <pc:docMkLst>
        <pc:docMk/>
      </pc:docMkLst>
      <pc:sldChg chg="addSp modSp">
        <pc:chgData name="노 윤기" userId="c03755f657ec87da" providerId="LiveId" clId="{927C5445-B478-4991-835F-261F93F7DF3A}" dt="2023-06-16T01:03:27.496" v="0" actId="164"/>
        <pc:sldMkLst>
          <pc:docMk/>
          <pc:sldMk cId="3719205640" sldId="259"/>
        </pc:sldMkLst>
        <pc:grpChg chg="add mod">
          <ac:chgData name="노 윤기" userId="c03755f657ec87da" providerId="LiveId" clId="{927C5445-B478-4991-835F-261F93F7DF3A}" dt="2023-06-16T01:03:27.496" v="0" actId="164"/>
          <ac:grpSpMkLst>
            <pc:docMk/>
            <pc:sldMk cId="3719205640" sldId="259"/>
            <ac:grpSpMk id="3" creationId="{A031D091-EB3F-3D13-5A6E-7CC3DA5821DC}"/>
          </ac:grpSpMkLst>
        </pc:grpChg>
        <pc:cxnChg chg="mod">
          <ac:chgData name="노 윤기" userId="c03755f657ec87da" providerId="LiveId" clId="{927C5445-B478-4991-835F-261F93F7DF3A}" dt="2023-06-16T01:03:27.496" v="0" actId="164"/>
          <ac:cxnSpMkLst>
            <pc:docMk/>
            <pc:sldMk cId="3719205640" sldId="259"/>
            <ac:cxnSpMk id="24" creationId="{B866153F-755A-0026-B4CD-B98409A82277}"/>
          </ac:cxnSpMkLst>
        </pc:cxnChg>
        <pc:cxnChg chg="mod">
          <ac:chgData name="노 윤기" userId="c03755f657ec87da" providerId="LiveId" clId="{927C5445-B478-4991-835F-261F93F7DF3A}" dt="2023-06-16T01:03:27.496" v="0" actId="164"/>
          <ac:cxnSpMkLst>
            <pc:docMk/>
            <pc:sldMk cId="3719205640" sldId="259"/>
            <ac:cxnSpMk id="27" creationId="{379C324B-D8CE-8ED8-AD7A-EC3F9BA98858}"/>
          </ac:cxnSpMkLst>
        </pc:cxnChg>
        <pc:cxnChg chg="mod">
          <ac:chgData name="노 윤기" userId="c03755f657ec87da" providerId="LiveId" clId="{927C5445-B478-4991-835F-261F93F7DF3A}" dt="2023-06-16T01:03:27.496" v="0" actId="164"/>
          <ac:cxnSpMkLst>
            <pc:docMk/>
            <pc:sldMk cId="3719205640" sldId="259"/>
            <ac:cxnSpMk id="28" creationId="{F454F01C-2BF3-C8BE-A4C2-B860C4D4DEB2}"/>
          </ac:cxnSpMkLst>
        </pc:cxnChg>
      </pc:sldChg>
    </pc:docChg>
  </pc:docChgLst>
  <pc:docChgLst>
    <pc:chgData name="노 윤기" userId="c03755f657ec87da" providerId="LiveId" clId="{BA670FEE-9625-484B-ADC8-0D1E7EDB95BA}"/>
    <pc:docChg chg="modSld">
      <pc:chgData name="노 윤기" userId="c03755f657ec87da" providerId="LiveId" clId="{BA670FEE-9625-484B-ADC8-0D1E7EDB95BA}" dt="2023-05-25T12:31:28.858" v="1" actId="20577"/>
      <pc:docMkLst>
        <pc:docMk/>
      </pc:docMkLst>
      <pc:sldChg chg="modSp mod">
        <pc:chgData name="노 윤기" userId="c03755f657ec87da" providerId="LiveId" clId="{BA670FEE-9625-484B-ADC8-0D1E7EDB95BA}" dt="2023-05-25T12:31:28.858" v="1" actId="20577"/>
        <pc:sldMkLst>
          <pc:docMk/>
          <pc:sldMk cId="1537484348" sldId="264"/>
        </pc:sldMkLst>
        <pc:spChg chg="mod">
          <ac:chgData name="노 윤기" userId="c03755f657ec87da" providerId="LiveId" clId="{BA670FEE-9625-484B-ADC8-0D1E7EDB95BA}" dt="2023-05-25T12:31:28.858" v="1" actId="20577"/>
          <ac:spMkLst>
            <pc:docMk/>
            <pc:sldMk cId="1537484348" sldId="264"/>
            <ac:spMk id="1029" creationId="{EFADE04D-E7B5-93B4-0B4C-42310101D9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1B11-36FB-4588-A250-3B5789EAF895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AB9FC-CAB0-4738-91AE-EE39603B9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3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6F743-D476-60B2-6329-44D83467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D445E1-6260-EBC7-EE09-A0D5777D4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B5E5F-4DBF-B276-1B11-9F696A97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EA0B-A440-4239-A522-CC4C0299CAFE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C2AAF-15C4-E2FB-39CD-5CB846FC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4B62D-0D3D-929D-E22E-79F3AA88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3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DDAEC-8A6C-F0DC-9DD7-5E8A8A76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56B04B-6800-E0F2-CD15-B38055512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B59C4-981C-1440-99D3-91895F1F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F34F-1D16-4EAB-980E-D4E60E3675DF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03A1B-4787-BB76-768E-4BC1C37A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7A6A0-BD3A-869F-C94B-856178C2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1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A64A35-4610-9031-6893-7C1EA5BB5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BB2F8-6927-D2DB-26F8-29945BF0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AC9DD-E9B1-0D15-D2BE-99DF5A0A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66C4-88BC-45B4-9769-D437DC8B1882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5BAD-D827-EDF5-B503-0422E675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35FD6-CCD7-A462-9560-64DD5D30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0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93235-740F-1CD0-9EFA-689B5BC9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9F25A-2C85-C9FA-6CCA-D1BE97B0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AD94E-750B-5F1E-3DFB-FEF5D382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0DDB-546E-4E08-885A-34D5E0ACA566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EC316-17FF-F445-4786-599FF408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56AEE-4F8B-7C80-46C1-05B6E112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A92C6-3183-42D9-E0A2-136E9A1B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ECCA2-51D5-75B2-DEED-04E01705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772DC-AC16-F519-A265-33A216FC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BA09-FBDF-4F73-A77A-7A806B9DC7C4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96AA9-9B26-9629-F5F2-3A0C1BB8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39113-3357-72C8-DBA9-C902F034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2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3C5D4-DD28-ECCE-325E-AB3656CB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9DB46-ACCE-3180-3DE6-829434FB4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A0009-0F4A-12C7-A7B9-DD564BDF1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2DD8E8-DAA4-3A82-F3C7-B92F8784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9CF2-96EA-4BB6-BFB3-2F55A8C80A7B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D1976-BA60-ECDC-BF4C-1B052C7C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877D4-7DAB-CA54-C280-86DC7491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3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1AAAB-E9D4-4029-1D51-F0D29C67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DEE9C-9FC1-B1BE-0644-132B7D88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AF6D9-C225-9E22-15B7-A91B94BD2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3F0B56-EF69-5A00-220C-F6BEF09B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9CCC7-A001-1841-48A0-212B23CD8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9DD1DB-480F-08AA-653C-E2FD4C86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5170-0A8E-4A05-A5A3-222CE9477094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77560E-573C-4BE6-38FA-AB8E56A4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A2AE7F-5A9C-6E90-FF1F-E99EE7DB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4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1E79-CB98-53CE-AB05-6E8BAACD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9BBF69-CC82-E6C8-4B89-D7C7405A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F13-EFD3-46F8-8107-3CF7CBC5C544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D99BBE-723B-A695-58B5-BCCB19D8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5B5AC0-17D2-FA64-D58C-7F386BF1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0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A40EB9-E518-86CA-1C51-92D30413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0374-0CD7-4DF2-BD75-28CC1931AD08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58C567-BEFF-BABF-106A-755E5AF7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83B0FF-51BF-79C8-B03D-78A9BA31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4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A4CEE-B2B5-2092-4D81-4BD43D73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8566C-2F3B-8F56-4330-5CFCD9C6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7BAED-25ED-4C54-F605-BE44BA3A1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F15CE-88B6-1714-F40D-3B83BDC9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1B3E-BCC2-4A0E-A6FE-6C9C91506ECC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10809-537D-1B0C-6E03-8282797D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CEE8E-31AC-E6E7-7263-7A6C678B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09F66-F6D5-F45B-BAA4-49B8C180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B007A-883D-3C96-11D0-10C3BB7A1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36007-88E2-66C3-B1D9-A0C7BC66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37C61-318D-7FF4-2754-C6E7DFF6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2F1-5D36-41BA-B562-F93963726CF3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FC94D-3117-A24F-1A1F-EF804987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A0AE6-2CFE-CB7D-4AF2-B206749C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6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2FB9CF-1048-9C91-9400-9A0DC901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27734-709C-D9C8-F31B-5534C9D0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A77BF-FC67-1156-9446-74A9DD857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B06C-FA53-4C06-B57D-1B750FE474B7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49CAC-2122-608C-30E5-11ED05857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7D839-AF7A-B407-4B3A-292575697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흑백, 패션 액세서리, 사람, 문신이(가) 표시된 사진&#10;&#10;자동 생성된 설명">
            <a:extLst>
              <a:ext uri="{FF2B5EF4-FFF2-40B4-BE49-F238E27FC236}">
                <a16:creationId xmlns:a16="http://schemas.microsoft.com/office/drawing/2014/main" id="{242489A7-60E1-A080-623E-F90A77458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2150" y="2992268"/>
            <a:ext cx="5156244" cy="3867183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717689C1-F29F-ED4D-A0BC-936B7FDB3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249" y="2905499"/>
            <a:ext cx="4023359" cy="826306"/>
          </a:xfrm>
        </p:spPr>
        <p:txBody>
          <a:bodyPr>
            <a:noAutofit/>
          </a:bodyPr>
          <a:lstStyle/>
          <a:p>
            <a:pPr algn="l"/>
            <a:br>
              <a:rPr lang="en-US" altLang="ko-KR" sz="2000" b="1" dirty="0"/>
            </a:br>
            <a:br>
              <a:rPr lang="en-US" altLang="ko-KR" sz="1600" b="1" dirty="0"/>
            </a:br>
            <a:r>
              <a:rPr lang="en-US" altLang="ko-KR" sz="1600" b="1" dirty="0"/>
              <a:t>21800226 </a:t>
            </a:r>
            <a:r>
              <a:rPr lang="en-US" altLang="ko-KR" sz="1600" b="1" dirty="0" err="1"/>
              <a:t>YunKi</a:t>
            </a:r>
            <a:r>
              <a:rPr lang="en-US" altLang="ko-KR" sz="1600" b="1" dirty="0"/>
              <a:t> Noh</a:t>
            </a:r>
          </a:p>
          <a:p>
            <a:pPr algn="l"/>
            <a:r>
              <a:rPr lang="en-US" altLang="ko-KR" sz="1600" b="1" dirty="0"/>
              <a:t>21801017 </a:t>
            </a:r>
            <a:r>
              <a:rPr lang="en-US" altLang="ko-KR" sz="1600" b="1" dirty="0" err="1"/>
              <a:t>EunChan</a:t>
            </a:r>
            <a:r>
              <a:rPr lang="en-US" altLang="ko-KR" sz="1600" b="1" dirty="0"/>
              <a:t> Kim</a:t>
            </a:r>
          </a:p>
          <a:p>
            <a:pPr algn="l"/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10" name="그림 9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03ED2EB-1F67-66C3-B202-DFA0575E3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" y="6292447"/>
            <a:ext cx="1244123" cy="4360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841479-4CC4-D7DB-56DE-9AEE573A2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83244" y="2050599"/>
            <a:ext cx="8814756" cy="1087395"/>
          </a:xfrm>
          <a:effectLst/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3200" b="1" dirty="0"/>
              <a:t>Prediction of Sweetness of Apple,</a:t>
            </a:r>
            <a:br>
              <a:rPr lang="en-US" altLang="ko-KR" sz="3200" b="1" dirty="0"/>
            </a:br>
            <a:r>
              <a:rPr lang="en-US" altLang="ko-KR" sz="3200" b="1" dirty="0"/>
              <a:t>Using Deep Learning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D4F21-04FF-E687-7D72-6828EE847206}"/>
              </a:ext>
            </a:extLst>
          </p:cNvPr>
          <p:cNvSpPr txBox="1"/>
          <p:nvPr/>
        </p:nvSpPr>
        <p:spPr>
          <a:xfrm>
            <a:off x="578279" y="1395160"/>
            <a:ext cx="6282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2023.05.26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5F7AA-AFD6-F801-C61F-5A06526F8E0D}"/>
              </a:ext>
            </a:extLst>
          </p:cNvPr>
          <p:cNvSpPr txBox="1"/>
          <p:nvPr/>
        </p:nvSpPr>
        <p:spPr>
          <a:xfrm>
            <a:off x="578279" y="1702178"/>
            <a:ext cx="628226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ko-KR" sz="1800" b="1" dirty="0"/>
              <a:t>DLIP Final Proposal</a:t>
            </a:r>
            <a:endParaRPr lang="ko-KR" altLang="en-US" b="1" dirty="0"/>
          </a:p>
        </p:txBody>
      </p:sp>
      <p:pic>
        <p:nvPicPr>
          <p:cNvPr id="17" name="그림 16" descr="과일, 자연 식품, 사과, 음식이(가) 표시된 사진&#10;&#10;자동 생성된 설명">
            <a:extLst>
              <a:ext uri="{FF2B5EF4-FFF2-40B4-BE49-F238E27FC236}">
                <a16:creationId xmlns:a16="http://schemas.microsoft.com/office/drawing/2014/main" id="{08D09753-DF89-DAA0-4EFC-4EFBAEBD5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0920" y="3879849"/>
            <a:ext cx="1648295" cy="19188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1F9B19-D4EB-C396-9B78-3E8FD1EEF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228" y="3198187"/>
            <a:ext cx="1318044" cy="1043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81D887-4724-4C23-A5B2-4CB33275C08C}"/>
              </a:ext>
            </a:extLst>
          </p:cNvPr>
          <p:cNvSpPr txBox="1"/>
          <p:nvPr/>
        </p:nvSpPr>
        <p:spPr>
          <a:xfrm>
            <a:off x="8487873" y="3393619"/>
            <a:ext cx="898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강원교육새음 Medium" panose="02020603020101020101" pitchFamily="18" charset="-127"/>
                <a:ea typeface="강원교육새음 Medium" panose="02020603020101020101" pitchFamily="18" charset="-127"/>
                <a:cs typeface="Calibri" panose="020F0502020204030204" pitchFamily="34" charset="0"/>
              </a:rPr>
              <a:t>Sweet!</a:t>
            </a:r>
            <a:endParaRPr lang="ko-KR" altLang="en-US" sz="2400" b="1" dirty="0">
              <a:latin typeface="강원교육새음 Medium" panose="02020603020101020101" pitchFamily="18" charset="-127"/>
              <a:ea typeface="강원교육새음 Medium" panose="0202060302010102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6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C7409-AE42-3F09-5D47-592F6653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4" y="-1695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Problem </a:t>
            </a:r>
            <a:endParaRPr lang="ko-KR" altLang="en-US" sz="2000" b="1" dirty="0"/>
          </a:p>
        </p:txBody>
      </p:sp>
      <p:pic>
        <p:nvPicPr>
          <p:cNvPr id="7" name="내용 개체 틀 6" descr="자연 식품, 사과, 농산물, 현지 음식이(가) 표시된 사진&#10;&#10;자동 생성된 설명">
            <a:extLst>
              <a:ext uri="{FF2B5EF4-FFF2-40B4-BE49-F238E27FC236}">
                <a16:creationId xmlns:a16="http://schemas.microsoft.com/office/drawing/2014/main" id="{108C40B3-44A4-DC3D-CBF0-21CE8C714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38" y="1548585"/>
            <a:ext cx="4351338" cy="4351338"/>
          </a:xfrm>
        </p:spPr>
      </p:pic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EB43128-B9E7-239D-07C3-AFECF670A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" y="6292447"/>
            <a:ext cx="1244123" cy="43606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E3AA5-1E7F-ECB9-2386-B3C03A0D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679" y="6363390"/>
            <a:ext cx="2743200" cy="365125"/>
          </a:xfrm>
        </p:spPr>
        <p:txBody>
          <a:bodyPr/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25C2E1-B819-7F60-44B3-14137494F96B}"/>
              </a:ext>
            </a:extLst>
          </p:cNvPr>
          <p:cNvCxnSpPr>
            <a:cxnSpLocks/>
          </p:cNvCxnSpPr>
          <p:nvPr/>
        </p:nvCxnSpPr>
        <p:spPr>
          <a:xfrm>
            <a:off x="370703" y="763931"/>
            <a:ext cx="114794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057634-EB51-5CA3-7C99-A9F5935529A5}"/>
              </a:ext>
            </a:extLst>
          </p:cNvPr>
          <p:cNvSpPr txBox="1"/>
          <p:nvPr/>
        </p:nvSpPr>
        <p:spPr>
          <a:xfrm>
            <a:off x="5831666" y="308613"/>
            <a:ext cx="6077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b="1" dirty="0"/>
              <a:t>DLIP Final Proposal</a:t>
            </a:r>
            <a:endParaRPr lang="ko-KR" altLang="en-US" b="1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0E654CF-AF4F-5D16-00DF-CDFA8C550048}"/>
              </a:ext>
            </a:extLst>
          </p:cNvPr>
          <p:cNvSpPr txBox="1">
            <a:spLocks/>
          </p:cNvSpPr>
          <p:nvPr/>
        </p:nvSpPr>
        <p:spPr>
          <a:xfrm>
            <a:off x="4701969" y="1788178"/>
            <a:ext cx="6182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Which Apple will be Sweetest? </a:t>
            </a:r>
            <a:endParaRPr lang="ko-KR" altLang="en-US" b="1" dirty="0"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pic>
        <p:nvPicPr>
          <p:cNvPr id="6" name="그림 5" descr="과일, 사과, 음식, 정물 사진이(가) 표시된 사진&#10;&#10;자동 생성된 설명">
            <a:extLst>
              <a:ext uri="{FF2B5EF4-FFF2-40B4-BE49-F238E27FC236}">
                <a16:creationId xmlns:a16="http://schemas.microsoft.com/office/drawing/2014/main" id="{B5A940E2-D1DD-E388-DA4A-220D9D918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36" y="3028188"/>
            <a:ext cx="1286201" cy="128998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3349E12-57B2-379D-9D71-2F41EC76697D}"/>
              </a:ext>
            </a:extLst>
          </p:cNvPr>
          <p:cNvSpPr txBox="1">
            <a:spLocks/>
          </p:cNvSpPr>
          <p:nvPr/>
        </p:nvSpPr>
        <p:spPr>
          <a:xfrm>
            <a:off x="5399372" y="4437016"/>
            <a:ext cx="1067051" cy="454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Tasting? </a:t>
            </a:r>
            <a:endParaRPr lang="ko-KR" altLang="en-US" sz="2000" b="1" dirty="0"/>
          </a:p>
        </p:txBody>
      </p:sp>
      <p:pic>
        <p:nvPicPr>
          <p:cNvPr id="15" name="그림 14" descr="노랑, 껍질이(가) 표시된 사진&#10;&#10;중간 신뢰도로 자동 생성된 설명">
            <a:extLst>
              <a:ext uri="{FF2B5EF4-FFF2-40B4-BE49-F238E27FC236}">
                <a16:creationId xmlns:a16="http://schemas.microsoft.com/office/drawing/2014/main" id="{3B007177-621C-D2B3-5484-D382D7705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18517" y="3023229"/>
            <a:ext cx="774700" cy="1375093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E3DEE59-A9EA-8411-A87C-EBFAA5852040}"/>
              </a:ext>
            </a:extLst>
          </p:cNvPr>
          <p:cNvSpPr txBox="1">
            <a:spLocks/>
          </p:cNvSpPr>
          <p:nvPr/>
        </p:nvSpPr>
        <p:spPr>
          <a:xfrm>
            <a:off x="6544795" y="4469500"/>
            <a:ext cx="1481303" cy="397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Juice Drop?</a:t>
            </a:r>
            <a:endParaRPr lang="ko-KR" altLang="en-US" sz="2000" b="1" dirty="0"/>
          </a:p>
        </p:txBody>
      </p:sp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3E805EC0-54D0-E173-543C-7822E6620F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14980" y="3251303"/>
            <a:ext cx="1073509" cy="1073509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638B465C-1595-429A-936F-0A4D83CD84D7}"/>
              </a:ext>
            </a:extLst>
          </p:cNvPr>
          <p:cNvSpPr txBox="1">
            <a:spLocks/>
          </p:cNvSpPr>
          <p:nvPr/>
        </p:nvSpPr>
        <p:spPr>
          <a:xfrm>
            <a:off x="8611833" y="4493058"/>
            <a:ext cx="2743199" cy="397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 dirty="0"/>
              <a:t>Using Infrared Light?</a:t>
            </a:r>
            <a:endParaRPr lang="ko-KR" altLang="en-US" sz="2000" b="1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5AD3127D-B3E0-1FDC-0DA2-70AFBCADF171}"/>
              </a:ext>
            </a:extLst>
          </p:cNvPr>
          <p:cNvSpPr txBox="1">
            <a:spLocks/>
          </p:cNvSpPr>
          <p:nvPr/>
        </p:nvSpPr>
        <p:spPr>
          <a:xfrm>
            <a:off x="5636337" y="5099707"/>
            <a:ext cx="2127549" cy="454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/>
              <a:t>: Damage to Apple </a:t>
            </a:r>
            <a:endParaRPr lang="ko-KR" altLang="en-US" sz="1600" b="1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7A4CA99-C038-A898-079A-424014131252}"/>
              </a:ext>
            </a:extLst>
          </p:cNvPr>
          <p:cNvSpPr txBox="1">
            <a:spLocks/>
          </p:cNvSpPr>
          <p:nvPr/>
        </p:nvSpPr>
        <p:spPr>
          <a:xfrm>
            <a:off x="8905291" y="5096532"/>
            <a:ext cx="2127549" cy="454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/>
              <a:t>: Long Time &amp; Cost</a:t>
            </a:r>
            <a:endParaRPr lang="ko-KR" altLang="en-US" sz="1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31D091-EB3F-3D13-5A6E-7CC3DA5821DC}"/>
              </a:ext>
            </a:extLst>
          </p:cNvPr>
          <p:cNvGrpSpPr/>
          <p:nvPr/>
        </p:nvGrpSpPr>
        <p:grpSpPr>
          <a:xfrm>
            <a:off x="5916613" y="4891050"/>
            <a:ext cx="1489255" cy="180373"/>
            <a:chOff x="5916613" y="4891050"/>
            <a:chExt cx="1489255" cy="180373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866153F-755A-0026-B4CD-B98409A82277}"/>
                </a:ext>
              </a:extLst>
            </p:cNvPr>
            <p:cNvCxnSpPr>
              <a:cxnSpLocks/>
            </p:cNvCxnSpPr>
            <p:nvPr/>
          </p:nvCxnSpPr>
          <p:spPr>
            <a:xfrm>
              <a:off x="5916613" y="5071423"/>
              <a:ext cx="1489254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79C324B-D8CE-8ED8-AD7A-EC3F9BA9885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5932897" y="4891050"/>
              <a:ext cx="1" cy="173075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454F01C-2BF3-C8BE-A4C2-B860C4D4D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5867" y="4898348"/>
              <a:ext cx="1" cy="173075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5B7634-635F-06E1-07DA-50AD9995AA62}"/>
              </a:ext>
            </a:extLst>
          </p:cNvPr>
          <p:cNvSpPr txBox="1"/>
          <p:nvPr/>
        </p:nvSpPr>
        <p:spPr>
          <a:xfrm>
            <a:off x="7340359" y="1371923"/>
            <a:ext cx="847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latin typeface="Engravers MT" panose="02090707080505020304" pitchFamily="18" charset="0"/>
              </a:rPr>
              <a:t>”</a:t>
            </a:r>
            <a:endParaRPr lang="ko-KR" altLang="en-US" sz="9600" dirty="0"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0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C7409-AE42-3F09-5D47-592F6653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4" y="-1695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Solution</a:t>
            </a:r>
            <a:endParaRPr lang="ko-KR" altLang="en-US" sz="2000" b="1" dirty="0"/>
          </a:p>
        </p:txBody>
      </p:sp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EB43128-B9E7-239D-07C3-AFECF670A6A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" y="6292447"/>
            <a:ext cx="1244123" cy="43606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E3AA5-1E7F-ECB9-2386-B3C03A0D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679" y="6363390"/>
            <a:ext cx="2743200" cy="365125"/>
          </a:xfrm>
        </p:spPr>
        <p:txBody>
          <a:bodyPr/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25C2E1-B819-7F60-44B3-14137494F96B}"/>
              </a:ext>
            </a:extLst>
          </p:cNvPr>
          <p:cNvCxnSpPr>
            <a:cxnSpLocks/>
          </p:cNvCxnSpPr>
          <p:nvPr/>
        </p:nvCxnSpPr>
        <p:spPr>
          <a:xfrm>
            <a:off x="370703" y="763931"/>
            <a:ext cx="114794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057634-EB51-5CA3-7C99-A9F5935529A5}"/>
              </a:ext>
            </a:extLst>
          </p:cNvPr>
          <p:cNvSpPr txBox="1"/>
          <p:nvPr/>
        </p:nvSpPr>
        <p:spPr>
          <a:xfrm>
            <a:off x="5831666" y="308613"/>
            <a:ext cx="6077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b="1" dirty="0"/>
              <a:t>DLIP Final Proposal</a:t>
            </a:r>
            <a:endParaRPr lang="ko-KR" altLang="en-US" b="1" dirty="0"/>
          </a:p>
        </p:txBody>
      </p:sp>
      <p:pic>
        <p:nvPicPr>
          <p:cNvPr id="1026" name="Picture 2" descr="안심존 포털 | AI 허브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81" y="1029523"/>
            <a:ext cx="1287019" cy="36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59244" y="1819346"/>
            <a:ext cx="39999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000000"/>
                </a:solidFill>
              </a:rPr>
              <a:t>Quality Data of Apple Sugar</a:t>
            </a:r>
            <a:endParaRPr lang="ko-KR" altLang="en-US" sz="2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05" y="2773107"/>
            <a:ext cx="2205759" cy="2205759"/>
          </a:xfrm>
          <a:prstGeom prst="roundRect">
            <a:avLst/>
          </a:prstGeom>
          <a:blipFill dpi="0" rotWithShape="1">
            <a:blip r:embed="rId4"/>
            <a:srcRect/>
            <a:stretch>
              <a:fillRect l="-10000" t="-10000" r="-10000" b="-10000"/>
            </a:stretch>
          </a:blipFill>
          <a:ln>
            <a:noFill/>
          </a:ln>
          <a:effectLst>
            <a:outerShdw blurRad="2667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001456" y="2957077"/>
            <a:ext cx="2625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</a:rPr>
              <a:t>450,187 Images of 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Apple-Sweetness Labeling</a:t>
            </a:r>
            <a:endParaRPr lang="ko-KR" altLang="en-US" sz="16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7082934" y="2539427"/>
            <a:ext cx="0" cy="327215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Beginner Tutorial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700" y="1734639"/>
            <a:ext cx="1149163" cy="80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ining YoloV5 face detector on Lambda Cloud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5" t="17939" r="25715" b="58804"/>
          <a:stretch/>
        </p:blipFill>
        <p:spPr bwMode="auto">
          <a:xfrm>
            <a:off x="8232145" y="2028534"/>
            <a:ext cx="1627555" cy="38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전라북도청 로고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6" y="954245"/>
            <a:ext cx="1296820" cy="57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001456" y="384833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Matching Apple Images with </a:t>
            </a:r>
          </a:p>
          <a:p>
            <a:r>
              <a:rPr lang="en-US" altLang="ko-KR" sz="1600" dirty="0"/>
              <a:t>Sweetness Levels using Deep Learning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7461749" y="2773107"/>
            <a:ext cx="444448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/>
              <a:t>Training Apple-Sweetness Data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/>
              <a:t>Validating the Training Model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/>
              <a:t>Testing with actual Apples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/>
              <a:t>Developing for Smartphone Compatibility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4678AA-0A4A-3C7D-B506-B3973A7352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734CFE1-BFA5-4546-D6A6-B3A5586DB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46" y="1970571"/>
            <a:ext cx="8779001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9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48B045-C057-0897-5B16-D3E9FF71DF12}"/>
              </a:ext>
            </a:extLst>
          </p:cNvPr>
          <p:cNvGrpSpPr/>
          <p:nvPr/>
        </p:nvGrpSpPr>
        <p:grpSpPr>
          <a:xfrm>
            <a:off x="5293421" y="2467698"/>
            <a:ext cx="4064958" cy="2680052"/>
            <a:chOff x="-210601" y="2290446"/>
            <a:chExt cx="4064958" cy="268005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E1EC318-547B-B835-6AB8-9543E310000C}"/>
                </a:ext>
              </a:extLst>
            </p:cNvPr>
            <p:cNvGrpSpPr/>
            <p:nvPr/>
          </p:nvGrpSpPr>
          <p:grpSpPr>
            <a:xfrm>
              <a:off x="-210601" y="2290446"/>
              <a:ext cx="4064958" cy="1541500"/>
              <a:chOff x="-210601" y="2290446"/>
              <a:chExt cx="4064958" cy="1541500"/>
            </a:xfrm>
          </p:grpSpPr>
          <p:pic>
            <p:nvPicPr>
              <p:cNvPr id="23" name="그림 22" descr="과일, 자연 식품, 농산물, 음식이(가) 표시된 사진&#10;&#10;자동 생성된 설명">
                <a:extLst>
                  <a:ext uri="{FF2B5EF4-FFF2-40B4-BE49-F238E27FC236}">
                    <a16:creationId xmlns:a16="http://schemas.microsoft.com/office/drawing/2014/main" id="{BCBD52D3-52A2-3174-1D04-B18F70632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0601" y="2290447"/>
                <a:ext cx="2737702" cy="1541499"/>
              </a:xfrm>
              <a:prstGeom prst="rect">
                <a:avLst/>
              </a:prstGeom>
            </p:spPr>
          </p:pic>
          <p:pic>
            <p:nvPicPr>
              <p:cNvPr id="24" name="그림 23" descr="과일, 자연 식품, 농산물, 음식이(가) 표시된 사진&#10;&#10;자동 생성된 설명">
                <a:extLst>
                  <a:ext uri="{FF2B5EF4-FFF2-40B4-BE49-F238E27FC236}">
                    <a16:creationId xmlns:a16="http://schemas.microsoft.com/office/drawing/2014/main" id="{26AD5CFB-F863-4735-1DAE-90E2B9187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6655" y="2290446"/>
                <a:ext cx="2737702" cy="1541499"/>
              </a:xfrm>
              <a:prstGeom prst="rect">
                <a:avLst/>
              </a:prstGeom>
            </p:spPr>
          </p:pic>
        </p:grpSp>
        <p:pic>
          <p:nvPicPr>
            <p:cNvPr id="21" name="그림 20" descr="과일, 자연 식품, 농산물, 음식이(가) 표시된 사진&#10;&#10;자동 생성된 설명">
              <a:extLst>
                <a:ext uri="{FF2B5EF4-FFF2-40B4-BE49-F238E27FC236}">
                  <a16:creationId xmlns:a16="http://schemas.microsoft.com/office/drawing/2014/main" id="{152A55C8-3B37-95C8-D0B0-846D95855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389" y="3428999"/>
              <a:ext cx="2737702" cy="1541499"/>
            </a:xfrm>
            <a:prstGeom prst="rect">
              <a:avLst/>
            </a:prstGeom>
          </p:spPr>
        </p:pic>
        <p:pic>
          <p:nvPicPr>
            <p:cNvPr id="22" name="그림 21" descr="과일, 자연 식품, 농산물, 음식이(가) 표시된 사진&#10;&#10;자동 생성된 설명">
              <a:extLst>
                <a:ext uri="{FF2B5EF4-FFF2-40B4-BE49-F238E27FC236}">
                  <a16:creationId xmlns:a16="http://schemas.microsoft.com/office/drawing/2014/main" id="{A0778345-E580-43F5-A9A5-5402DDF7A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86" y="3428999"/>
              <a:ext cx="2737702" cy="1541499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9BC7409-AE42-3F09-5D47-592F6653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4" y="-1695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Expected benefits</a:t>
            </a:r>
            <a:endParaRPr lang="ko-KR" altLang="en-US" sz="2000" b="1" dirty="0"/>
          </a:p>
        </p:txBody>
      </p:sp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EB43128-B9E7-239D-07C3-AFECF670A6A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" y="6292447"/>
            <a:ext cx="1244123" cy="43606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E3AA5-1E7F-ECB9-2386-B3C03A0D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679" y="6363390"/>
            <a:ext cx="2743200" cy="365125"/>
          </a:xfrm>
        </p:spPr>
        <p:txBody>
          <a:bodyPr/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25C2E1-B819-7F60-44B3-14137494F96B}"/>
              </a:ext>
            </a:extLst>
          </p:cNvPr>
          <p:cNvCxnSpPr>
            <a:cxnSpLocks/>
          </p:cNvCxnSpPr>
          <p:nvPr/>
        </p:nvCxnSpPr>
        <p:spPr>
          <a:xfrm>
            <a:off x="370703" y="763931"/>
            <a:ext cx="114794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057634-EB51-5CA3-7C99-A9F5935529A5}"/>
              </a:ext>
            </a:extLst>
          </p:cNvPr>
          <p:cNvSpPr txBox="1"/>
          <p:nvPr/>
        </p:nvSpPr>
        <p:spPr>
          <a:xfrm>
            <a:off x="5831666" y="308613"/>
            <a:ext cx="6077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b="1" dirty="0"/>
              <a:t>DLIP Final Proposal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121147-182E-4165-C25A-18E731E0D893}"/>
              </a:ext>
            </a:extLst>
          </p:cNvPr>
          <p:cNvSpPr/>
          <p:nvPr/>
        </p:nvSpPr>
        <p:spPr>
          <a:xfrm>
            <a:off x="287780" y="875525"/>
            <a:ext cx="4287712" cy="1550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000000"/>
                </a:solidFill>
              </a:rPr>
              <a:t>1. Simplicity 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000000"/>
                </a:solidFill>
              </a:rPr>
              <a:t>2. Measuring without Damage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000000"/>
                </a:solidFill>
              </a:rPr>
              <a:t>3. Low Cost</a:t>
            </a:r>
            <a:endParaRPr lang="ko-KR" altLang="en-US" sz="22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51F79E-4F66-454D-5D64-C3337FB94730}"/>
              </a:ext>
            </a:extLst>
          </p:cNvPr>
          <p:cNvGrpSpPr/>
          <p:nvPr/>
        </p:nvGrpSpPr>
        <p:grpSpPr>
          <a:xfrm>
            <a:off x="8697051" y="2503676"/>
            <a:ext cx="4064958" cy="2680052"/>
            <a:chOff x="-210601" y="2290446"/>
            <a:chExt cx="4064958" cy="268005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E33EE65-145C-311F-1D42-5D8E5773DD37}"/>
                </a:ext>
              </a:extLst>
            </p:cNvPr>
            <p:cNvGrpSpPr/>
            <p:nvPr/>
          </p:nvGrpSpPr>
          <p:grpSpPr>
            <a:xfrm>
              <a:off x="-210601" y="2290446"/>
              <a:ext cx="4064958" cy="1541500"/>
              <a:chOff x="-210601" y="2290446"/>
              <a:chExt cx="4064958" cy="1541500"/>
            </a:xfrm>
          </p:grpSpPr>
          <p:pic>
            <p:nvPicPr>
              <p:cNvPr id="37" name="그림 36" descr="과일, 자연 식품, 농산물, 음식이(가) 표시된 사진&#10;&#10;자동 생성된 설명">
                <a:extLst>
                  <a:ext uri="{FF2B5EF4-FFF2-40B4-BE49-F238E27FC236}">
                    <a16:creationId xmlns:a16="http://schemas.microsoft.com/office/drawing/2014/main" id="{C307269E-69FD-7998-4BB4-E61434F6E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0601" y="2290447"/>
                <a:ext cx="2737702" cy="1541499"/>
              </a:xfrm>
              <a:prstGeom prst="rect">
                <a:avLst/>
              </a:prstGeom>
            </p:spPr>
          </p:pic>
          <p:pic>
            <p:nvPicPr>
              <p:cNvPr id="38" name="그림 37" descr="과일, 자연 식품, 농산물, 음식이(가) 표시된 사진&#10;&#10;자동 생성된 설명">
                <a:extLst>
                  <a:ext uri="{FF2B5EF4-FFF2-40B4-BE49-F238E27FC236}">
                    <a16:creationId xmlns:a16="http://schemas.microsoft.com/office/drawing/2014/main" id="{4445B86A-7A4F-F9B1-EFDA-79A64BAA0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6655" y="2290446"/>
                <a:ext cx="2737702" cy="1541499"/>
              </a:xfrm>
              <a:prstGeom prst="rect">
                <a:avLst/>
              </a:prstGeom>
            </p:spPr>
          </p:pic>
        </p:grpSp>
        <p:pic>
          <p:nvPicPr>
            <p:cNvPr id="40" name="그림 39" descr="과일, 자연 식품, 농산물, 음식이(가) 표시된 사진&#10;&#10;자동 생성된 설명">
              <a:extLst>
                <a:ext uri="{FF2B5EF4-FFF2-40B4-BE49-F238E27FC236}">
                  <a16:creationId xmlns:a16="http://schemas.microsoft.com/office/drawing/2014/main" id="{F6EA75F0-6692-5956-2FF2-B0BCCDF1D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389" y="3428999"/>
              <a:ext cx="2737702" cy="1541499"/>
            </a:xfrm>
            <a:prstGeom prst="rect">
              <a:avLst/>
            </a:prstGeom>
          </p:spPr>
        </p:pic>
        <p:pic>
          <p:nvPicPr>
            <p:cNvPr id="39" name="그림 38" descr="과일, 자연 식품, 농산물, 음식이(가) 표시된 사진&#10;&#10;자동 생성된 설명">
              <a:extLst>
                <a:ext uri="{FF2B5EF4-FFF2-40B4-BE49-F238E27FC236}">
                  <a16:creationId xmlns:a16="http://schemas.microsoft.com/office/drawing/2014/main" id="{5BC4C47A-202C-7CA9-7459-8D7C864FC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86" y="3428999"/>
              <a:ext cx="2737702" cy="1541499"/>
            </a:xfrm>
            <a:prstGeom prst="rect">
              <a:avLst/>
            </a:prstGeom>
          </p:spPr>
        </p:pic>
      </p:grpSp>
      <p:pic>
        <p:nvPicPr>
          <p:cNvPr id="50" name="그림 49" descr="원, 그래픽, 스크린샷, 클립아트이(가) 표시된 사진&#10;&#10;자동 생성된 설명">
            <a:extLst>
              <a:ext uri="{FF2B5EF4-FFF2-40B4-BE49-F238E27FC236}">
                <a16:creationId xmlns:a16="http://schemas.microsoft.com/office/drawing/2014/main" id="{53A31735-B724-17D0-1E89-6C556D328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4" y="2757227"/>
            <a:ext cx="2001626" cy="2001626"/>
          </a:xfrm>
          <a:prstGeom prst="rect">
            <a:avLst/>
          </a:prstGeom>
        </p:spPr>
      </p:pic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67D46098-94D4-DF75-862F-A4CF6544E3CD}"/>
              </a:ext>
            </a:extLst>
          </p:cNvPr>
          <p:cNvGrpSpPr/>
          <p:nvPr/>
        </p:nvGrpSpPr>
        <p:grpSpPr>
          <a:xfrm>
            <a:off x="6004470" y="2372871"/>
            <a:ext cx="2703283" cy="2641353"/>
            <a:chOff x="4521122" y="2207812"/>
            <a:chExt cx="2703283" cy="2641353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B95BB1-576D-7118-360F-AE5EE4A04E6D}"/>
                </a:ext>
              </a:extLst>
            </p:cNvPr>
            <p:cNvSpPr/>
            <p:nvPr/>
          </p:nvSpPr>
          <p:spPr>
            <a:xfrm>
              <a:off x="5856764" y="2297048"/>
              <a:ext cx="1219278" cy="207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9646E98-5AB0-3030-20AF-3DFBD40D5FBF}"/>
                </a:ext>
              </a:extLst>
            </p:cNvPr>
            <p:cNvSpPr/>
            <p:nvPr/>
          </p:nvSpPr>
          <p:spPr>
            <a:xfrm>
              <a:off x="4521122" y="2227580"/>
              <a:ext cx="1219278" cy="207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19066AE-B5F1-CBEB-D2E9-904E2377B518}"/>
                </a:ext>
              </a:extLst>
            </p:cNvPr>
            <p:cNvGrpSpPr/>
            <p:nvPr/>
          </p:nvGrpSpPr>
          <p:grpSpPr>
            <a:xfrm>
              <a:off x="4529062" y="2269775"/>
              <a:ext cx="2695343" cy="1371369"/>
              <a:chOff x="4529062" y="2269775"/>
              <a:chExt cx="2695343" cy="1371369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1F680A0-D7DD-C331-2913-2599D3AAA108}"/>
                  </a:ext>
                </a:extLst>
              </p:cNvPr>
              <p:cNvSpPr/>
              <p:nvPr/>
            </p:nvSpPr>
            <p:spPr>
              <a:xfrm>
                <a:off x="4529062" y="2434644"/>
                <a:ext cx="1200150" cy="12065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1DC5C1D-517E-3F98-4123-301B96346DC3}"/>
                  </a:ext>
                </a:extLst>
              </p:cNvPr>
              <p:cNvSpPr txBox="1"/>
              <p:nvPr/>
            </p:nvSpPr>
            <p:spPr>
              <a:xfrm>
                <a:off x="5913861" y="2269775"/>
                <a:ext cx="131054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</a:rPr>
                  <a:t>Apple Brix: 10.7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6AA3A72-7FC3-D411-0681-F1D598F34FCD}"/>
                </a:ext>
              </a:extLst>
            </p:cNvPr>
            <p:cNvSpPr/>
            <p:nvPr/>
          </p:nvSpPr>
          <p:spPr>
            <a:xfrm>
              <a:off x="5863191" y="2493815"/>
              <a:ext cx="1200150" cy="12065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4982032-B0DD-8D6E-FF81-9DFB56BE5719}"/>
                </a:ext>
              </a:extLst>
            </p:cNvPr>
            <p:cNvSpPr/>
            <p:nvPr/>
          </p:nvSpPr>
          <p:spPr>
            <a:xfrm>
              <a:off x="4535935" y="3641144"/>
              <a:ext cx="1200150" cy="12065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6171FE7-A061-ACC2-5794-8A77A808AEBD}"/>
                </a:ext>
              </a:extLst>
            </p:cNvPr>
            <p:cNvSpPr/>
            <p:nvPr/>
          </p:nvSpPr>
          <p:spPr>
            <a:xfrm>
              <a:off x="5803822" y="3642665"/>
              <a:ext cx="1200150" cy="12065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7B462A-7B04-7044-1872-441E7147E20A}"/>
                </a:ext>
              </a:extLst>
            </p:cNvPr>
            <p:cNvSpPr/>
            <p:nvPr/>
          </p:nvSpPr>
          <p:spPr>
            <a:xfrm>
              <a:off x="4551805" y="3429000"/>
              <a:ext cx="1219278" cy="207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41B92032-C4CC-BE51-DF71-1F09A5937D56}"/>
                </a:ext>
              </a:extLst>
            </p:cNvPr>
            <p:cNvSpPr/>
            <p:nvPr/>
          </p:nvSpPr>
          <p:spPr>
            <a:xfrm>
              <a:off x="5801771" y="3435601"/>
              <a:ext cx="1219278" cy="207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8E86317A-12E6-1FCA-9A94-3C039707557C}"/>
                </a:ext>
              </a:extLst>
            </p:cNvPr>
            <p:cNvSpPr txBox="1"/>
            <p:nvPr/>
          </p:nvSpPr>
          <p:spPr>
            <a:xfrm>
              <a:off x="4532008" y="2207812"/>
              <a:ext cx="131054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Apple Brix: 14.5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5FC0FDF5-EB5A-3869-58C6-E8BAE78C0249}"/>
                </a:ext>
              </a:extLst>
            </p:cNvPr>
            <p:cNvSpPr txBox="1"/>
            <p:nvPr/>
          </p:nvSpPr>
          <p:spPr>
            <a:xfrm>
              <a:off x="4581082" y="3396954"/>
              <a:ext cx="131054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Apple Brix: 18.6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EFADE04D-E7B5-93B4-0B4C-42310101D9C1}"/>
                </a:ext>
              </a:extLst>
            </p:cNvPr>
            <p:cNvSpPr txBox="1"/>
            <p:nvPr/>
          </p:nvSpPr>
          <p:spPr>
            <a:xfrm>
              <a:off x="5830452" y="3411024"/>
              <a:ext cx="131054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Apple Brix: 6.3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7A70BC18-1B0F-958E-C598-D61C02E5E684}"/>
              </a:ext>
            </a:extLst>
          </p:cNvPr>
          <p:cNvGrpSpPr/>
          <p:nvPr/>
        </p:nvGrpSpPr>
        <p:grpSpPr>
          <a:xfrm>
            <a:off x="1925300" y="2447534"/>
            <a:ext cx="4064958" cy="2680052"/>
            <a:chOff x="-210601" y="2290446"/>
            <a:chExt cx="4064958" cy="2680052"/>
          </a:xfrm>
        </p:grpSpPr>
        <p:grpSp>
          <p:nvGrpSpPr>
            <p:cNvPr id="1033" name="그룹 1032">
              <a:extLst>
                <a:ext uri="{FF2B5EF4-FFF2-40B4-BE49-F238E27FC236}">
                  <a16:creationId xmlns:a16="http://schemas.microsoft.com/office/drawing/2014/main" id="{F5371F56-75C3-21FD-05A7-1934518ED2CC}"/>
                </a:ext>
              </a:extLst>
            </p:cNvPr>
            <p:cNvGrpSpPr/>
            <p:nvPr/>
          </p:nvGrpSpPr>
          <p:grpSpPr>
            <a:xfrm>
              <a:off x="-210601" y="2290446"/>
              <a:ext cx="4064958" cy="1541500"/>
              <a:chOff x="-210601" y="2290446"/>
              <a:chExt cx="4064958" cy="1541500"/>
            </a:xfrm>
          </p:grpSpPr>
          <p:pic>
            <p:nvPicPr>
              <p:cNvPr id="1036" name="그림 1035" descr="과일, 자연 식품, 농산물, 음식이(가) 표시된 사진&#10;&#10;자동 생성된 설명">
                <a:extLst>
                  <a:ext uri="{FF2B5EF4-FFF2-40B4-BE49-F238E27FC236}">
                    <a16:creationId xmlns:a16="http://schemas.microsoft.com/office/drawing/2014/main" id="{1726CFDA-F420-45FC-D337-F870A7BC4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0601" y="2290447"/>
                <a:ext cx="2737702" cy="1541499"/>
              </a:xfrm>
              <a:prstGeom prst="rect">
                <a:avLst/>
              </a:prstGeom>
            </p:spPr>
          </p:pic>
          <p:pic>
            <p:nvPicPr>
              <p:cNvPr id="1037" name="그림 1036" descr="과일, 자연 식품, 농산물, 음식이(가) 표시된 사진&#10;&#10;자동 생성된 설명">
                <a:extLst>
                  <a:ext uri="{FF2B5EF4-FFF2-40B4-BE49-F238E27FC236}">
                    <a16:creationId xmlns:a16="http://schemas.microsoft.com/office/drawing/2014/main" id="{D48FE9A2-81BE-90A4-AFF9-DC7A77C7F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6655" y="2290446"/>
                <a:ext cx="2737702" cy="1541499"/>
              </a:xfrm>
              <a:prstGeom prst="rect">
                <a:avLst/>
              </a:prstGeom>
            </p:spPr>
          </p:pic>
        </p:grpSp>
        <p:pic>
          <p:nvPicPr>
            <p:cNvPr id="1034" name="그림 1033" descr="과일, 자연 식품, 농산물, 음식이(가) 표시된 사진&#10;&#10;자동 생성된 설명">
              <a:extLst>
                <a:ext uri="{FF2B5EF4-FFF2-40B4-BE49-F238E27FC236}">
                  <a16:creationId xmlns:a16="http://schemas.microsoft.com/office/drawing/2014/main" id="{D1F76B83-2EEF-7DAF-D8A5-BC8BFAF0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389" y="3428999"/>
              <a:ext cx="2737702" cy="1541499"/>
            </a:xfrm>
            <a:prstGeom prst="rect">
              <a:avLst/>
            </a:prstGeom>
          </p:spPr>
        </p:pic>
        <p:pic>
          <p:nvPicPr>
            <p:cNvPr id="1035" name="그림 1034" descr="과일, 자연 식품, 농산물, 음식이(가) 표시된 사진&#10;&#10;자동 생성된 설명">
              <a:extLst>
                <a:ext uri="{FF2B5EF4-FFF2-40B4-BE49-F238E27FC236}">
                  <a16:creationId xmlns:a16="http://schemas.microsoft.com/office/drawing/2014/main" id="{FA33EC9A-3889-6A3B-9282-CE756858C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86" y="3428999"/>
              <a:ext cx="2737702" cy="1541499"/>
            </a:xfrm>
            <a:prstGeom prst="rect">
              <a:avLst/>
            </a:prstGeom>
          </p:spPr>
        </p:pic>
      </p:grp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B3A7D3E6-D6ED-FF8B-2252-883AE436E5EF}"/>
              </a:ext>
            </a:extLst>
          </p:cNvPr>
          <p:cNvSpPr/>
          <p:nvPr/>
        </p:nvSpPr>
        <p:spPr>
          <a:xfrm>
            <a:off x="2260333" y="2974548"/>
            <a:ext cx="4267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000000"/>
                </a:solidFill>
              </a:rPr>
              <a:t>:</a:t>
            </a:r>
            <a:endParaRPr lang="ko-KR" altLang="en-US" sz="7200" b="1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6E7286C-EC9F-D31F-E4CA-5CA626317E36}"/>
              </a:ext>
            </a:extLst>
          </p:cNvPr>
          <p:cNvSpPr txBox="1"/>
          <p:nvPr/>
        </p:nvSpPr>
        <p:spPr>
          <a:xfrm>
            <a:off x="5263046" y="3191342"/>
            <a:ext cx="5447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endParaRPr lang="ko-KR" altLang="en-US" sz="6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DC06-B2CE-4BE8-7FCF-DAFDCFA5B884}"/>
              </a:ext>
            </a:extLst>
          </p:cNvPr>
          <p:cNvSpPr txBox="1"/>
          <p:nvPr/>
        </p:nvSpPr>
        <p:spPr>
          <a:xfrm>
            <a:off x="8758323" y="3191342"/>
            <a:ext cx="5447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endParaRPr lang="ko-KR" altLang="en-US" sz="66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10B140-DAB3-8247-670C-AE2783595417}"/>
              </a:ext>
            </a:extLst>
          </p:cNvPr>
          <p:cNvGrpSpPr/>
          <p:nvPr/>
        </p:nvGrpSpPr>
        <p:grpSpPr>
          <a:xfrm>
            <a:off x="9415476" y="2363923"/>
            <a:ext cx="2554920" cy="2641353"/>
            <a:chOff x="4521122" y="2207812"/>
            <a:chExt cx="2554920" cy="264135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0B424B3-9411-1BAE-90F6-2F4811A4A511}"/>
                </a:ext>
              </a:extLst>
            </p:cNvPr>
            <p:cNvSpPr/>
            <p:nvPr/>
          </p:nvSpPr>
          <p:spPr>
            <a:xfrm>
              <a:off x="5856764" y="2297048"/>
              <a:ext cx="1219278" cy="207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2D6F78D-603D-55B0-3638-3A6A9F03388E}"/>
                </a:ext>
              </a:extLst>
            </p:cNvPr>
            <p:cNvSpPr/>
            <p:nvPr/>
          </p:nvSpPr>
          <p:spPr>
            <a:xfrm>
              <a:off x="4521122" y="2227580"/>
              <a:ext cx="1219278" cy="207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75B04A5-F939-7B33-BC08-55AC5D4EEF73}"/>
                </a:ext>
              </a:extLst>
            </p:cNvPr>
            <p:cNvGrpSpPr/>
            <p:nvPr/>
          </p:nvGrpSpPr>
          <p:grpSpPr>
            <a:xfrm>
              <a:off x="4529062" y="2269775"/>
              <a:ext cx="2534279" cy="1371369"/>
              <a:chOff x="4529062" y="2269775"/>
              <a:chExt cx="2534279" cy="1371369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B73D652-41FC-BE20-A742-92E9B34F0F04}"/>
                  </a:ext>
                </a:extLst>
              </p:cNvPr>
              <p:cNvSpPr/>
              <p:nvPr/>
            </p:nvSpPr>
            <p:spPr>
              <a:xfrm>
                <a:off x="4529062" y="2434644"/>
                <a:ext cx="1200150" cy="12065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789AF8-7340-3832-55F1-E41F40FF5D18}"/>
                  </a:ext>
                </a:extLst>
              </p:cNvPr>
              <p:cNvSpPr txBox="1"/>
              <p:nvPr/>
            </p:nvSpPr>
            <p:spPr>
              <a:xfrm>
                <a:off x="5913861" y="2269775"/>
                <a:ext cx="114948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</a:rPr>
                  <a:t>Medium[3]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C3EB0A3-D261-2781-DB60-DC09A17AD5D2}"/>
                </a:ext>
              </a:extLst>
            </p:cNvPr>
            <p:cNvSpPr/>
            <p:nvPr/>
          </p:nvSpPr>
          <p:spPr>
            <a:xfrm>
              <a:off x="5863191" y="2493815"/>
              <a:ext cx="1200150" cy="12065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D4B9E87-D1C3-9987-3054-02430EE42081}"/>
                </a:ext>
              </a:extLst>
            </p:cNvPr>
            <p:cNvSpPr/>
            <p:nvPr/>
          </p:nvSpPr>
          <p:spPr>
            <a:xfrm>
              <a:off x="4535935" y="3641144"/>
              <a:ext cx="1200150" cy="12065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25F6584-FFBF-EBAB-664A-B4C69504AD9A}"/>
                </a:ext>
              </a:extLst>
            </p:cNvPr>
            <p:cNvSpPr/>
            <p:nvPr/>
          </p:nvSpPr>
          <p:spPr>
            <a:xfrm>
              <a:off x="5803822" y="3642665"/>
              <a:ext cx="1200150" cy="12065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30B3ECA-C847-7B65-5DCB-ACF845B99060}"/>
                </a:ext>
              </a:extLst>
            </p:cNvPr>
            <p:cNvSpPr/>
            <p:nvPr/>
          </p:nvSpPr>
          <p:spPr>
            <a:xfrm>
              <a:off x="4551805" y="3429000"/>
              <a:ext cx="1219278" cy="207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EAB6E7B-869E-52EE-A13D-EFE5F01F6312}"/>
                </a:ext>
              </a:extLst>
            </p:cNvPr>
            <p:cNvSpPr/>
            <p:nvPr/>
          </p:nvSpPr>
          <p:spPr>
            <a:xfrm>
              <a:off x="5801771" y="3435601"/>
              <a:ext cx="1219278" cy="207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F374FA-95DA-CB29-CE83-74F1D2A87A7C}"/>
                </a:ext>
              </a:extLst>
            </p:cNvPr>
            <p:cNvSpPr txBox="1"/>
            <p:nvPr/>
          </p:nvSpPr>
          <p:spPr>
            <a:xfrm>
              <a:off x="4532008" y="2207812"/>
              <a:ext cx="11972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High[2]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594D87-2CD9-35FD-6DB3-3BE4706AE2B5}"/>
                </a:ext>
              </a:extLst>
            </p:cNvPr>
            <p:cNvSpPr txBox="1"/>
            <p:nvPr/>
          </p:nvSpPr>
          <p:spPr>
            <a:xfrm>
              <a:off x="4581082" y="3396954"/>
              <a:ext cx="115018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Very High[1]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E2C67E-F773-FC35-67C4-21967528BA6C}"/>
                </a:ext>
              </a:extLst>
            </p:cNvPr>
            <p:cNvSpPr txBox="1"/>
            <p:nvPr/>
          </p:nvSpPr>
          <p:spPr>
            <a:xfrm>
              <a:off x="5830452" y="3411024"/>
              <a:ext cx="119059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Low[4]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1364D1-0216-E98D-742F-14BE44863996}"/>
              </a:ext>
            </a:extLst>
          </p:cNvPr>
          <p:cNvSpPr/>
          <p:nvPr/>
        </p:nvSpPr>
        <p:spPr>
          <a:xfrm>
            <a:off x="9419651" y="3793099"/>
            <a:ext cx="1210788" cy="1219604"/>
          </a:xfrm>
          <a:prstGeom prst="rect">
            <a:avLst/>
          </a:prstGeom>
          <a:solidFill>
            <a:srgbClr val="00B0F0">
              <a:alpha val="6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BF96C9-5AAF-62F4-8B6E-BA31BFB00FFF}"/>
              </a:ext>
            </a:extLst>
          </p:cNvPr>
          <p:cNvSpPr/>
          <p:nvPr/>
        </p:nvSpPr>
        <p:spPr>
          <a:xfrm>
            <a:off x="9423416" y="2588120"/>
            <a:ext cx="1210788" cy="999723"/>
          </a:xfrm>
          <a:prstGeom prst="rect">
            <a:avLst/>
          </a:prstGeom>
          <a:solidFill>
            <a:srgbClr val="00B050">
              <a:alpha val="61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1E2B5F-3685-3CFA-EDF5-1148ACCDA652}"/>
              </a:ext>
            </a:extLst>
          </p:cNvPr>
          <p:cNvSpPr txBox="1"/>
          <p:nvPr/>
        </p:nvSpPr>
        <p:spPr>
          <a:xfrm>
            <a:off x="9358379" y="5072655"/>
            <a:ext cx="336244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u="sng" dirty="0"/>
              <a:t>Rating criteria</a:t>
            </a:r>
            <a:r>
              <a:rPr lang="en-US" altLang="ko-KR" sz="1100" dirty="0"/>
              <a:t>: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Very High: 18 °Brix or above (</a:t>
            </a:r>
            <a:r>
              <a:rPr lang="en-US" altLang="ko-KR" sz="1100" b="1" dirty="0">
                <a:solidFill>
                  <a:schemeClr val="accent1"/>
                </a:solidFill>
              </a:rPr>
              <a:t>Blue</a:t>
            </a:r>
            <a:r>
              <a:rPr lang="en-US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High: 14 - 18 °Brix (</a:t>
            </a:r>
            <a:r>
              <a:rPr lang="en-US" altLang="ko-KR" sz="1100" b="1" dirty="0">
                <a:solidFill>
                  <a:schemeClr val="accent6"/>
                </a:solidFill>
              </a:rPr>
              <a:t>Green</a:t>
            </a:r>
            <a:r>
              <a:rPr lang="en-US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nn-NO" altLang="ko-KR" sz="1100" dirty="0"/>
              <a:t>Medium: 10 - 14 °Brix (</a:t>
            </a:r>
            <a:r>
              <a:rPr lang="nn-NO" altLang="ko-KR" sz="1100" b="1" dirty="0">
                <a:solidFill>
                  <a:srgbClr val="FFC000"/>
                </a:solidFill>
              </a:rPr>
              <a:t>Yellow</a:t>
            </a:r>
            <a:r>
              <a:rPr lang="nn-NO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Low: 6 - 10 °Brix (</a:t>
            </a:r>
            <a:r>
              <a:rPr lang="en-US" altLang="ko-KR" sz="1100" b="1" dirty="0">
                <a:solidFill>
                  <a:srgbClr val="FF0000"/>
                </a:solidFill>
              </a:rPr>
              <a:t>Red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1520CA-EBD2-B4D1-6571-D42FCAD2DA5B}"/>
              </a:ext>
            </a:extLst>
          </p:cNvPr>
          <p:cNvSpPr/>
          <p:nvPr/>
        </p:nvSpPr>
        <p:spPr>
          <a:xfrm>
            <a:off x="10752226" y="2658874"/>
            <a:ext cx="1210788" cy="917209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C8829A-EA42-195F-030F-A2406ED861B0}"/>
              </a:ext>
            </a:extLst>
          </p:cNvPr>
          <p:cNvSpPr/>
          <p:nvPr/>
        </p:nvSpPr>
        <p:spPr>
          <a:xfrm>
            <a:off x="10691711" y="3786572"/>
            <a:ext cx="1210788" cy="1219604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48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193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맑은 고딕</vt:lpstr>
      <vt:lpstr>Engravers MT</vt:lpstr>
      <vt:lpstr>강원교육새음 Medium</vt:lpstr>
      <vt:lpstr>Office 테마</vt:lpstr>
      <vt:lpstr>Prediction of Sweetness of Apple, Using Deep Learning</vt:lpstr>
      <vt:lpstr>Problem </vt:lpstr>
      <vt:lpstr>Solution</vt:lpstr>
      <vt:lpstr>Expected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Apple  Sugar Content Using Deep Learning</dc:title>
  <dc:creator>노 윤기</dc:creator>
  <cp:lastModifiedBy>노 윤기</cp:lastModifiedBy>
  <cp:revision>17</cp:revision>
  <dcterms:created xsi:type="dcterms:W3CDTF">2023-05-25T05:58:10Z</dcterms:created>
  <dcterms:modified xsi:type="dcterms:W3CDTF">2023-06-16T01:03:37Z</dcterms:modified>
</cp:coreProperties>
</file>