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7" r:id="rId3"/>
    <p:sldId id="274" r:id="rId4"/>
    <p:sldId id="273" r:id="rId5"/>
    <p:sldId id="292" r:id="rId6"/>
    <p:sldId id="276" r:id="rId7"/>
    <p:sldId id="277" r:id="rId8"/>
    <p:sldId id="291" r:id="rId9"/>
    <p:sldId id="278" r:id="rId10"/>
    <p:sldId id="284" r:id="rId11"/>
    <p:sldId id="285" r:id="rId12"/>
    <p:sldId id="279" r:id="rId13"/>
    <p:sldId id="293" r:id="rId14"/>
    <p:sldId id="282" r:id="rId15"/>
    <p:sldId id="294" r:id="rId16"/>
    <p:sldId id="295" r:id="rId17"/>
    <p:sldId id="296" r:id="rId18"/>
    <p:sldId id="288" r:id="rId19"/>
    <p:sldId id="289" r:id="rId2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8" d="100"/>
          <a:sy n="108" d="100"/>
        </p:scale>
        <p:origin x="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2CD8C-5FE0-402C-A7CF-E55AA2D4160E}" type="datetimeFigureOut">
              <a:rPr lang="ko-KR" altLang="en-US" smtClean="0"/>
              <a:t>2024-10-29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355C2-3002-479A-9798-F95A7ACC8264}" type="slidenum">
              <a:rPr lang="ko-KR" altLang="en-US" smtClean="0"/>
              <a:t>‹#›</a:t>
            </a:fld>
            <a:endParaRPr lang="ko-KR" altLang="en-US"/>
          </a:p>
        </p:txBody>
      </p:sp>
    </p:spTree>
    <p:extLst>
      <p:ext uri="{BB962C8B-B14F-4D97-AF65-F5344CB8AC3E}">
        <p14:creationId xmlns:p14="http://schemas.microsoft.com/office/powerpoint/2010/main" val="21964573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Hello, My name is Jang Ho Jin. And my partner is Seo Sion and Noh Yun Ki. We've worked on a project on the topic of RUL Prediction of Oscillation Dataset using </a:t>
            </a:r>
            <a:r>
              <a:rPr lang="en-US" altLang="ko-KR" dirty="0" err="1"/>
              <a:t>Hjorths</a:t>
            </a:r>
            <a:r>
              <a:rPr lang="en-US" altLang="ko-KR" dirty="0"/>
              <a:t>(</a:t>
            </a:r>
            <a:r>
              <a:rPr lang="en-US" altLang="ko-KR" dirty="0" err="1"/>
              <a:t>Yort</a:t>
            </a:r>
            <a:r>
              <a:rPr lang="en-US" altLang="ko-KR" dirty="0"/>
              <a:t>) Parameters.</a:t>
            </a:r>
            <a:endParaRPr lang="ko-KR" altLang="en-US" dirty="0"/>
          </a:p>
        </p:txBody>
      </p:sp>
      <p:sp>
        <p:nvSpPr>
          <p:cNvPr id="4" name="슬라이드 번호 개체 틀 3"/>
          <p:cNvSpPr>
            <a:spLocks noGrp="1"/>
          </p:cNvSpPr>
          <p:nvPr>
            <p:ph type="sldNum" sz="quarter" idx="5"/>
          </p:nvPr>
        </p:nvSpPr>
        <p:spPr/>
        <p:txBody>
          <a:bodyPr/>
          <a:lstStyle/>
          <a:p>
            <a:fld id="{971355C2-3002-479A-9798-F95A7ACC8264}" type="slidenum">
              <a:rPr lang="ko-KR" altLang="en-US" smtClean="0"/>
              <a:t>1</a:t>
            </a:fld>
            <a:endParaRPr lang="ko-KR" altLang="en-US"/>
          </a:p>
        </p:txBody>
      </p:sp>
    </p:spTree>
    <p:extLst>
      <p:ext uri="{BB962C8B-B14F-4D97-AF65-F5344CB8AC3E}">
        <p14:creationId xmlns:p14="http://schemas.microsoft.com/office/powerpoint/2010/main" val="1400321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5689C-ECC8-4ADE-5FBC-17CE0377B5F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4B83E73-0A29-8207-BFFF-61D96239F12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4EB7F7E-0A5A-6AB9-E22C-10093282C9D1}"/>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13DBBB15-975B-AC1E-CE02-C97C375F0A07}"/>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10</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2157278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73C20-ECCD-8F01-D3EF-CEAE4501911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50A551D-7648-B5E7-E877-513A795D3FB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256B668-9FA9-01B5-1F9B-33B95B73F1FE}"/>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C8655421-512A-EAC3-23CC-3890AAD17018}"/>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94595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1E8D0-1835-0C9F-54DE-40DF09CDB57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B0E8880-2893-CB93-23CA-798653B44AA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40C529D-0680-BF92-46AC-6DDF10C210E1}"/>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482D85DB-5363-8293-314B-1C37F256FB47}"/>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12</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4223690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D39BC-3B48-0894-34F4-2FD2E1DA8E1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14CE9AC-0CF9-99D2-A205-56720E4AD15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41454EE-7BA9-DF8A-7C64-2BCF894F296D}"/>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6B5EA411-C2C9-4D08-3E3D-FDC8852CC835}"/>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13</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959687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9A516-5DFE-45DC-14CA-160F71892B8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3208855-D175-27FA-02D8-E55BDE5877E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76A71B8-0E57-8C76-4DFD-67E7B3E6ABA2}"/>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4B5BE16-AD74-CA1E-7532-F08B8F83D2C6}"/>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14</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2864825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A1E33-C8D4-2DA8-DA8E-98C0A2934C8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F60D7A7-4F2B-036C-0B56-25A6C383B7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5A6CCAD-0C99-F858-8CA8-7FBFC5D5FC38}"/>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06331096-0C4F-5A38-7773-6BEED4510867}"/>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15</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2527902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499FA-F04B-2026-E5AF-DF77793B3D8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7CECA9A-71CF-3B5D-51EF-BBFDA2549FF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18468EB-2D6E-0AF2-202B-9289D9838469}"/>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1B85291D-49A5-2940-BF20-D70BF2BC4427}"/>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16</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2889849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E84BB-6957-969E-8E5E-6678DE9652C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02ED58E-1AC2-3B31-E1A1-D34C61A1572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32DE68C-370C-9950-109C-4D1FAC08ACF6}"/>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630ABA24-3360-B1F3-5198-584E59993B07}"/>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17</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2487616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6AE61-C24C-8360-3138-72C5A0DC29B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B2BC07D-8ABB-C45D-18A0-2ECA0AF3FB6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85F5D9B-0A24-AE8C-0638-E25175F0F442}"/>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90A5A71D-B373-BFF8-AA62-B34DF37D6E87}"/>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18</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94293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We organized the contents in the order of Proposal Summary, Datasets, Data Analysis, Discussion, Conclusion, and Appendix.</a:t>
            </a:r>
            <a:endParaRPr lang="ko-KR" altLang="en-US" dirty="0"/>
          </a:p>
        </p:txBody>
      </p:sp>
      <p:sp>
        <p:nvSpPr>
          <p:cNvPr id="4" name="슬라이드 번호 개체 틀 3"/>
          <p:cNvSpPr>
            <a:spLocks noGrp="1"/>
          </p:cNvSpPr>
          <p:nvPr>
            <p:ph type="sldNum" sz="quarter" idx="5"/>
          </p:nvPr>
        </p:nvSpPr>
        <p:spPr/>
        <p:txBody>
          <a:bodyPr/>
          <a:lstStyle/>
          <a:p>
            <a:fld id="{971355C2-3002-479A-9798-F95A7ACC8264}" type="slidenum">
              <a:rPr lang="ko-KR" altLang="en-US" smtClean="0"/>
              <a:t>2</a:t>
            </a:fld>
            <a:endParaRPr lang="ko-KR" altLang="en-US"/>
          </a:p>
        </p:txBody>
      </p:sp>
    </p:spTree>
    <p:extLst>
      <p:ext uri="{BB962C8B-B14F-4D97-AF65-F5344CB8AC3E}">
        <p14:creationId xmlns:p14="http://schemas.microsoft.com/office/powerpoint/2010/main" val="303263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I'll summarize what we have announced in our proposal presentation. If the oscillation problem occurred, like bearing unit fails, the factory will have to stop the machine and replace the part, which is time-consuming and expensive. So, we selected building the RUL system to diagnose the system's failure as our purpose.</a:t>
            </a:r>
            <a:endParaRPr lang="ko-KR" altLang="en-US" dirty="0"/>
          </a:p>
        </p:txBody>
      </p:sp>
      <p:sp>
        <p:nvSpPr>
          <p:cNvPr id="4" name="슬라이드 번호 개체 틀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3047656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054A7-64F7-1188-666E-43834219725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945DE11-29ED-4F5F-E963-08460A9FB8E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E4661B5-52A6-5300-A6A2-07BD63BD8160}"/>
              </a:ext>
            </a:extLst>
          </p:cNvPr>
          <p:cNvSpPr>
            <a:spLocks noGrp="1"/>
          </p:cNvSpPr>
          <p:nvPr>
            <p:ph type="body" idx="1"/>
          </p:nvPr>
        </p:nvSpPr>
        <p:spPr/>
        <p:txBody>
          <a:bodyPr/>
          <a:lstStyle/>
          <a:p>
            <a:r>
              <a:rPr lang="en-US" altLang="ko-KR" dirty="0"/>
              <a:t>-</a:t>
            </a:r>
            <a:r>
              <a:rPr lang="en-US" altLang="ko-KR" dirty="0" err="1"/>
              <a:t>Hjort</a:t>
            </a:r>
            <a:r>
              <a:rPr lang="en-US" altLang="ko-KR" dirty="0"/>
              <a:t> parameter</a:t>
            </a:r>
            <a:r>
              <a:rPr lang="ko-KR" altLang="en-US" dirty="0"/>
              <a:t>로 </a:t>
            </a:r>
            <a:r>
              <a:rPr lang="en-US" altLang="ko-KR" dirty="0"/>
              <a:t>detectivity</a:t>
            </a:r>
            <a:r>
              <a:rPr lang="ko-KR" altLang="en-US" dirty="0"/>
              <a:t>에 관한 설명 간단하게</a:t>
            </a:r>
          </a:p>
        </p:txBody>
      </p:sp>
      <p:sp>
        <p:nvSpPr>
          <p:cNvPr id="4" name="슬라이드 번호 개체 틀 3">
            <a:extLst>
              <a:ext uri="{FF2B5EF4-FFF2-40B4-BE49-F238E27FC236}">
                <a16:creationId xmlns:a16="http://schemas.microsoft.com/office/drawing/2014/main" id="{810A0E37-B464-5757-28CE-A3C127B3250E}"/>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2509084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C642A-C81E-A291-C1B2-E1EBC93953A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0DB2BE9-F86B-D1BD-21A9-19B5FCA740B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4CA2BC6-5F16-5986-4357-B91187C14E9F}"/>
              </a:ext>
            </a:extLst>
          </p:cNvPr>
          <p:cNvSpPr>
            <a:spLocks noGrp="1"/>
          </p:cNvSpPr>
          <p:nvPr>
            <p:ph type="body" idx="1"/>
          </p:nvPr>
        </p:nvSpPr>
        <p:spPr/>
        <p:txBody>
          <a:bodyPr/>
          <a:lstStyle/>
          <a:p>
            <a:r>
              <a:rPr lang="en-US" altLang="ko-KR" dirty="0"/>
              <a:t>-</a:t>
            </a:r>
            <a:r>
              <a:rPr lang="en-US" altLang="ko-KR" dirty="0" err="1"/>
              <a:t>Hjort</a:t>
            </a:r>
            <a:r>
              <a:rPr lang="en-US" altLang="ko-KR" dirty="0"/>
              <a:t> parameter</a:t>
            </a:r>
            <a:r>
              <a:rPr lang="ko-KR" altLang="en-US" dirty="0"/>
              <a:t>로 </a:t>
            </a:r>
            <a:r>
              <a:rPr lang="en-US" altLang="ko-KR" dirty="0"/>
              <a:t>detectivity</a:t>
            </a:r>
            <a:r>
              <a:rPr lang="ko-KR" altLang="en-US" dirty="0"/>
              <a:t>에 관한 설명 간단하게</a:t>
            </a:r>
          </a:p>
        </p:txBody>
      </p:sp>
      <p:sp>
        <p:nvSpPr>
          <p:cNvPr id="4" name="슬라이드 번호 개체 틀 3">
            <a:extLst>
              <a:ext uri="{FF2B5EF4-FFF2-40B4-BE49-F238E27FC236}">
                <a16:creationId xmlns:a16="http://schemas.microsoft.com/office/drawing/2014/main" id="{AF19239A-35A8-8946-ED06-1A7A11009143}"/>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36680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7D1CA-1C6C-FDC2-ADB3-9CC941B791C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7A2A016-1817-1BBC-12CC-C9F6306F36E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3603723-D716-D62D-940A-1CDB4253FCA8}"/>
              </a:ext>
            </a:extLst>
          </p:cNvPr>
          <p:cNvSpPr>
            <a:spLocks noGrp="1"/>
          </p:cNvSpPr>
          <p:nvPr>
            <p:ph type="body" idx="1"/>
          </p:nvPr>
        </p:nvSpPr>
        <p:spPr/>
        <p:txBody>
          <a:bodyPr/>
          <a:lstStyle/>
          <a:p>
            <a:pPr marL="228600" indent="-228600">
              <a:buAutoNum type="arabicPeriod"/>
            </a:pPr>
            <a:r>
              <a:rPr lang="en-US" altLang="ko-KR" dirty="0"/>
              <a:t>First of all, we will compare the RUL method and evaluate whether the </a:t>
            </a:r>
            <a:r>
              <a:rPr lang="en-US" altLang="ko-KR" dirty="0" err="1"/>
              <a:t>Detectiviy</a:t>
            </a:r>
            <a:r>
              <a:rPr lang="en-US" altLang="ko-KR" dirty="0"/>
              <a:t> method, which excludes characteristic extraction, is efficient.</a:t>
            </a:r>
          </a:p>
          <a:p>
            <a:pPr marL="228600" indent="-228600">
              <a:buAutoNum type="arabicPeriod"/>
            </a:pPr>
            <a:r>
              <a:rPr lang="en-US" altLang="ko-KR" dirty="0"/>
              <a:t>Next, we will determine whether the Detectivity method is valid on other datasets, and evaluate the evaluation of how well it predicts real signals based on errors.</a:t>
            </a:r>
          </a:p>
          <a:p>
            <a:pPr marL="228600" indent="-228600">
              <a:buAutoNum type="arabicPeriod"/>
            </a:pPr>
            <a:r>
              <a:rPr lang="en-US" altLang="ko-KR" dirty="0"/>
              <a:t>Dataset </a:t>
            </a:r>
            <a:r>
              <a:rPr lang="ko-KR" altLang="en-US" dirty="0"/>
              <a:t>설명</a:t>
            </a:r>
          </a:p>
        </p:txBody>
      </p:sp>
      <p:sp>
        <p:nvSpPr>
          <p:cNvPr id="4" name="슬라이드 번호 개체 틀 3">
            <a:extLst>
              <a:ext uri="{FF2B5EF4-FFF2-40B4-BE49-F238E27FC236}">
                <a16:creationId xmlns:a16="http://schemas.microsoft.com/office/drawing/2014/main" id="{29BE8B74-C710-F552-264B-F34D28B4F3E0}"/>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272763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0D1D9-9541-71F3-68CF-D339D772B54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3C0B7B2-0BE9-54CE-1376-7BA2ED7BF51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B1A449B-A837-C378-15A2-FBFB573A6952}"/>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48E8ED1-E1E3-0BCD-556C-8C46F59FE096}"/>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3036453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5DB3E-1293-1F7A-F332-8DF94D6CF2B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EB7016F-EDE3-58A9-3BB2-4928B0D3C21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842FE28-5F08-C954-51F1-0291AED62B9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7AE9FB77-2590-26CC-D644-1E48C0317951}"/>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8</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3073683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BBD7F-6402-A99D-CEB5-3408A36B11F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90F172F-2882-BE6D-EC17-169440A01B7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D2800B4B-EDE8-4DA5-7297-D279A82D864D}"/>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4572165E-CF15-B77A-9679-3D4D557BEB05}"/>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0B326B3F-114C-4FC1-A83C-E1E1FB3CC986}" type="slidenum">
              <a:rPr kumimoji="0" lang="ko-KR" altLang="en-US" sz="1200" b="0" i="0" u="none" strike="noStrike" kern="1200" cap="none" spc="0" normalizeH="0" baseline="0" noProof="0" smtClean="0">
                <a:ln>
                  <a:noFill/>
                </a:ln>
                <a:solidFill>
                  <a:prstClr val="black"/>
                </a:solidFill>
                <a:effectLst/>
                <a:uLnTx/>
                <a:uFillTx/>
                <a:latin typeface="맑은 고딕" panose="0211000402020202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9</a:t>
            </a:fld>
            <a:endParaRPr kumimoji="0" lang="ko-KR" altLang="en-US" sz="1200" b="0" i="0" u="none" strike="noStrike" kern="1200" cap="none" spc="0" normalizeH="0" baseline="0" noProof="0">
              <a:ln>
                <a:noFill/>
              </a:ln>
              <a:solidFill>
                <a:prstClr val="black"/>
              </a:solidFill>
              <a:effectLst/>
              <a:uLnTx/>
              <a:uFillTx/>
              <a:latin typeface="맑은 고딕" panose="02110004020202020204"/>
              <a:ea typeface="맑은 고딕" panose="020B0503020000020004" pitchFamily="50" charset="-127"/>
              <a:cs typeface="+mn-cs"/>
            </a:endParaRPr>
          </a:p>
        </p:txBody>
      </p:sp>
    </p:spTree>
    <p:extLst>
      <p:ext uri="{BB962C8B-B14F-4D97-AF65-F5344CB8AC3E}">
        <p14:creationId xmlns:p14="http://schemas.microsoft.com/office/powerpoint/2010/main" val="1999734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BFD3B5-45CD-9323-6E8D-EF37A0A8290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87C2A0F1-B3C3-A226-AC10-3DAF04FF20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F3CE7FB-27BC-B852-7E69-76342143365A}"/>
              </a:ext>
            </a:extLst>
          </p:cNvPr>
          <p:cNvSpPr>
            <a:spLocks noGrp="1"/>
          </p:cNvSpPr>
          <p:nvPr>
            <p:ph type="dt" sz="half" idx="10"/>
          </p:nvPr>
        </p:nvSpPr>
        <p:spPr/>
        <p:txBody>
          <a:bodyPr/>
          <a:lstStyle/>
          <a:p>
            <a:fld id="{7790A21B-E3D9-4CFE-8E63-F2E96F80F126}" type="datetimeFigureOut">
              <a:rPr lang="ko-KR" altLang="en-US" smtClean="0"/>
              <a:t>2024-10-29</a:t>
            </a:fld>
            <a:endParaRPr lang="ko-KR" altLang="en-US"/>
          </a:p>
        </p:txBody>
      </p:sp>
      <p:sp>
        <p:nvSpPr>
          <p:cNvPr id="5" name="바닥글 개체 틀 4">
            <a:extLst>
              <a:ext uri="{FF2B5EF4-FFF2-40B4-BE49-F238E27FC236}">
                <a16:creationId xmlns:a16="http://schemas.microsoft.com/office/drawing/2014/main" id="{316E5DE3-49BD-A3CF-0D39-85A01BF7FA5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F30C11C-AD85-084C-6444-377F1FF52EC2}"/>
              </a:ext>
            </a:extLst>
          </p:cNvPr>
          <p:cNvSpPr>
            <a:spLocks noGrp="1"/>
          </p:cNvSpPr>
          <p:nvPr>
            <p:ph type="sldNum" sz="quarter" idx="12"/>
          </p:nvPr>
        </p:nvSpPr>
        <p:spPr/>
        <p:txBody>
          <a:bodyPr/>
          <a:lstStyle/>
          <a:p>
            <a:fld id="{3EF19E3D-9A37-45DE-9484-F87CB1DC3F8D}" type="slidenum">
              <a:rPr lang="ko-KR" altLang="en-US" smtClean="0"/>
              <a:t>‹#›</a:t>
            </a:fld>
            <a:endParaRPr lang="ko-KR" altLang="en-US"/>
          </a:p>
        </p:txBody>
      </p:sp>
    </p:spTree>
    <p:extLst>
      <p:ext uri="{BB962C8B-B14F-4D97-AF65-F5344CB8AC3E}">
        <p14:creationId xmlns:p14="http://schemas.microsoft.com/office/powerpoint/2010/main" val="557979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229A2D-A903-9503-5A4F-64D5809EF27E}"/>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616AD190-6FEA-1699-8E6F-826E7086983F}"/>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A04A4F9-F59A-EFBA-1DAC-3B9F2CD30598}"/>
              </a:ext>
            </a:extLst>
          </p:cNvPr>
          <p:cNvSpPr>
            <a:spLocks noGrp="1"/>
          </p:cNvSpPr>
          <p:nvPr>
            <p:ph type="dt" sz="half" idx="10"/>
          </p:nvPr>
        </p:nvSpPr>
        <p:spPr/>
        <p:txBody>
          <a:bodyPr/>
          <a:lstStyle/>
          <a:p>
            <a:fld id="{7790A21B-E3D9-4CFE-8E63-F2E96F80F126}" type="datetimeFigureOut">
              <a:rPr lang="ko-KR" altLang="en-US" smtClean="0"/>
              <a:t>2024-10-29</a:t>
            </a:fld>
            <a:endParaRPr lang="ko-KR" altLang="en-US"/>
          </a:p>
        </p:txBody>
      </p:sp>
      <p:sp>
        <p:nvSpPr>
          <p:cNvPr id="5" name="바닥글 개체 틀 4">
            <a:extLst>
              <a:ext uri="{FF2B5EF4-FFF2-40B4-BE49-F238E27FC236}">
                <a16:creationId xmlns:a16="http://schemas.microsoft.com/office/drawing/2014/main" id="{83C8EB9E-9106-1B00-A2CA-351F814B2A5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90ED3F4-AFB6-DA55-D3E8-0CF201BF62EA}"/>
              </a:ext>
            </a:extLst>
          </p:cNvPr>
          <p:cNvSpPr>
            <a:spLocks noGrp="1"/>
          </p:cNvSpPr>
          <p:nvPr>
            <p:ph type="sldNum" sz="quarter" idx="12"/>
          </p:nvPr>
        </p:nvSpPr>
        <p:spPr/>
        <p:txBody>
          <a:bodyPr/>
          <a:lstStyle/>
          <a:p>
            <a:fld id="{3EF19E3D-9A37-45DE-9484-F87CB1DC3F8D}" type="slidenum">
              <a:rPr lang="ko-KR" altLang="en-US" smtClean="0"/>
              <a:t>‹#›</a:t>
            </a:fld>
            <a:endParaRPr lang="ko-KR" altLang="en-US"/>
          </a:p>
        </p:txBody>
      </p:sp>
    </p:spTree>
    <p:extLst>
      <p:ext uri="{BB962C8B-B14F-4D97-AF65-F5344CB8AC3E}">
        <p14:creationId xmlns:p14="http://schemas.microsoft.com/office/powerpoint/2010/main" val="29046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5FE5469-06C7-A481-4FFA-74535502FAB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2CD1AB77-FD39-FCBA-0F6E-BD1A2089838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A568AD-84E5-1E11-CBBA-8C7D60A3348B}"/>
              </a:ext>
            </a:extLst>
          </p:cNvPr>
          <p:cNvSpPr>
            <a:spLocks noGrp="1"/>
          </p:cNvSpPr>
          <p:nvPr>
            <p:ph type="dt" sz="half" idx="10"/>
          </p:nvPr>
        </p:nvSpPr>
        <p:spPr/>
        <p:txBody>
          <a:bodyPr/>
          <a:lstStyle/>
          <a:p>
            <a:fld id="{7790A21B-E3D9-4CFE-8E63-F2E96F80F126}" type="datetimeFigureOut">
              <a:rPr lang="ko-KR" altLang="en-US" smtClean="0"/>
              <a:t>2024-10-29</a:t>
            </a:fld>
            <a:endParaRPr lang="ko-KR" altLang="en-US"/>
          </a:p>
        </p:txBody>
      </p:sp>
      <p:sp>
        <p:nvSpPr>
          <p:cNvPr id="5" name="바닥글 개체 틀 4">
            <a:extLst>
              <a:ext uri="{FF2B5EF4-FFF2-40B4-BE49-F238E27FC236}">
                <a16:creationId xmlns:a16="http://schemas.microsoft.com/office/drawing/2014/main" id="{C68CA835-5BE1-6CC2-5586-F98E56C62C9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8A1E68-35E2-E931-BAA8-C2DB01A539CE}"/>
              </a:ext>
            </a:extLst>
          </p:cNvPr>
          <p:cNvSpPr>
            <a:spLocks noGrp="1"/>
          </p:cNvSpPr>
          <p:nvPr>
            <p:ph type="sldNum" sz="quarter" idx="12"/>
          </p:nvPr>
        </p:nvSpPr>
        <p:spPr/>
        <p:txBody>
          <a:bodyPr/>
          <a:lstStyle/>
          <a:p>
            <a:fld id="{3EF19E3D-9A37-45DE-9484-F87CB1DC3F8D}" type="slidenum">
              <a:rPr lang="ko-KR" altLang="en-US" smtClean="0"/>
              <a:t>‹#›</a:t>
            </a:fld>
            <a:endParaRPr lang="ko-KR" altLang="en-US"/>
          </a:p>
        </p:txBody>
      </p:sp>
    </p:spTree>
    <p:extLst>
      <p:ext uri="{BB962C8B-B14F-4D97-AF65-F5344CB8AC3E}">
        <p14:creationId xmlns:p14="http://schemas.microsoft.com/office/powerpoint/2010/main" val="2589595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F1BB0B-4716-728B-92C7-4349AADB217B}"/>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55493B1-28E6-D166-2D0B-2C7C2F22A5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3859C0D-86C7-D553-8BD3-B69C4D808B03}"/>
              </a:ext>
            </a:extLst>
          </p:cNvPr>
          <p:cNvSpPr>
            <a:spLocks noGrp="1"/>
          </p:cNvSpPr>
          <p:nvPr>
            <p:ph type="dt" sz="half" idx="10"/>
          </p:nvPr>
        </p:nvSpPr>
        <p:spPr/>
        <p:txBody>
          <a:bodyPr/>
          <a:lstStyle/>
          <a:p>
            <a:fld id="{61E3FB4B-C608-43A0-B44D-34CD64303F5F}" type="datetimeFigureOut">
              <a:rPr lang="ko-KR" altLang="en-US" smtClean="0"/>
              <a:t>2024-10-29</a:t>
            </a:fld>
            <a:endParaRPr lang="ko-KR" altLang="en-US"/>
          </a:p>
        </p:txBody>
      </p:sp>
      <p:sp>
        <p:nvSpPr>
          <p:cNvPr id="5" name="바닥글 개체 틀 4">
            <a:extLst>
              <a:ext uri="{FF2B5EF4-FFF2-40B4-BE49-F238E27FC236}">
                <a16:creationId xmlns:a16="http://schemas.microsoft.com/office/drawing/2014/main" id="{9A9DBB1B-9490-DECA-9022-08B4D4FA383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CE036FA-2F5B-FDB3-3FC9-D08836416A19}"/>
              </a:ext>
            </a:extLst>
          </p:cNvPr>
          <p:cNvSpPr>
            <a:spLocks noGrp="1"/>
          </p:cNvSpPr>
          <p:nvPr>
            <p:ph type="sldNum" sz="quarter" idx="12"/>
          </p:nvPr>
        </p:nvSpPr>
        <p:spPr/>
        <p:txBody>
          <a:bodyPr/>
          <a:lstStyle/>
          <a:p>
            <a:fld id="{EF78DBC6-EFB1-43AC-A87C-AB3F13EBB13F}" type="slidenum">
              <a:rPr lang="ko-KR" altLang="en-US" smtClean="0"/>
              <a:t>‹#›</a:t>
            </a:fld>
            <a:endParaRPr lang="ko-KR" altLang="en-US"/>
          </a:p>
        </p:txBody>
      </p:sp>
    </p:spTree>
    <p:extLst>
      <p:ext uri="{BB962C8B-B14F-4D97-AF65-F5344CB8AC3E}">
        <p14:creationId xmlns:p14="http://schemas.microsoft.com/office/powerpoint/2010/main" val="1726830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85BF77-48AB-F096-FA92-5723726EB4F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8F53BD3-5BF0-B197-5966-16FE6AE390C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3B4C283-95B9-8218-9C3B-FFC6391D58E7}"/>
              </a:ext>
            </a:extLst>
          </p:cNvPr>
          <p:cNvSpPr>
            <a:spLocks noGrp="1"/>
          </p:cNvSpPr>
          <p:nvPr>
            <p:ph type="dt" sz="half" idx="10"/>
          </p:nvPr>
        </p:nvSpPr>
        <p:spPr/>
        <p:txBody>
          <a:bodyPr/>
          <a:lstStyle/>
          <a:p>
            <a:fld id="{61E3FB4B-C608-43A0-B44D-34CD64303F5F}" type="datetimeFigureOut">
              <a:rPr lang="ko-KR" altLang="en-US" smtClean="0"/>
              <a:t>2024-10-29</a:t>
            </a:fld>
            <a:endParaRPr lang="ko-KR" altLang="en-US"/>
          </a:p>
        </p:txBody>
      </p:sp>
      <p:sp>
        <p:nvSpPr>
          <p:cNvPr id="5" name="바닥글 개체 틀 4">
            <a:extLst>
              <a:ext uri="{FF2B5EF4-FFF2-40B4-BE49-F238E27FC236}">
                <a16:creationId xmlns:a16="http://schemas.microsoft.com/office/drawing/2014/main" id="{8EBE373C-8274-429E-3774-192997F59B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954DB18-2DD3-5C5B-8677-88D7659110A8}"/>
              </a:ext>
            </a:extLst>
          </p:cNvPr>
          <p:cNvSpPr>
            <a:spLocks noGrp="1"/>
          </p:cNvSpPr>
          <p:nvPr>
            <p:ph type="sldNum" sz="quarter" idx="12"/>
          </p:nvPr>
        </p:nvSpPr>
        <p:spPr/>
        <p:txBody>
          <a:bodyPr/>
          <a:lstStyle/>
          <a:p>
            <a:fld id="{EF78DBC6-EFB1-43AC-A87C-AB3F13EBB13F}" type="slidenum">
              <a:rPr lang="ko-KR" altLang="en-US" smtClean="0"/>
              <a:t>‹#›</a:t>
            </a:fld>
            <a:endParaRPr lang="ko-KR" altLang="en-US"/>
          </a:p>
        </p:txBody>
      </p:sp>
    </p:spTree>
    <p:extLst>
      <p:ext uri="{BB962C8B-B14F-4D97-AF65-F5344CB8AC3E}">
        <p14:creationId xmlns:p14="http://schemas.microsoft.com/office/powerpoint/2010/main" val="3066230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CC947D-2C3B-1B1E-75A8-5F9E0CC5822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B851D43-BDAA-23E5-8486-51AF9A30A4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2D339A2-1EA9-77E5-EA5F-537C47A4B2AE}"/>
              </a:ext>
            </a:extLst>
          </p:cNvPr>
          <p:cNvSpPr>
            <a:spLocks noGrp="1"/>
          </p:cNvSpPr>
          <p:nvPr>
            <p:ph type="dt" sz="half" idx="10"/>
          </p:nvPr>
        </p:nvSpPr>
        <p:spPr/>
        <p:txBody>
          <a:bodyPr/>
          <a:lstStyle/>
          <a:p>
            <a:fld id="{61E3FB4B-C608-43A0-B44D-34CD64303F5F}" type="datetimeFigureOut">
              <a:rPr lang="ko-KR" altLang="en-US" smtClean="0"/>
              <a:t>2024-10-29</a:t>
            </a:fld>
            <a:endParaRPr lang="ko-KR" altLang="en-US"/>
          </a:p>
        </p:txBody>
      </p:sp>
      <p:sp>
        <p:nvSpPr>
          <p:cNvPr id="5" name="바닥글 개체 틀 4">
            <a:extLst>
              <a:ext uri="{FF2B5EF4-FFF2-40B4-BE49-F238E27FC236}">
                <a16:creationId xmlns:a16="http://schemas.microsoft.com/office/drawing/2014/main" id="{705E0F91-96BA-A592-BF54-57C3CBFB057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EAF9334-5950-807D-1502-30CB89F5CD56}"/>
              </a:ext>
            </a:extLst>
          </p:cNvPr>
          <p:cNvSpPr>
            <a:spLocks noGrp="1"/>
          </p:cNvSpPr>
          <p:nvPr>
            <p:ph type="sldNum" sz="quarter" idx="12"/>
          </p:nvPr>
        </p:nvSpPr>
        <p:spPr/>
        <p:txBody>
          <a:bodyPr/>
          <a:lstStyle/>
          <a:p>
            <a:fld id="{EF78DBC6-EFB1-43AC-A87C-AB3F13EBB13F}" type="slidenum">
              <a:rPr lang="ko-KR" altLang="en-US" smtClean="0"/>
              <a:t>‹#›</a:t>
            </a:fld>
            <a:endParaRPr lang="ko-KR" altLang="en-US"/>
          </a:p>
        </p:txBody>
      </p:sp>
    </p:spTree>
    <p:extLst>
      <p:ext uri="{BB962C8B-B14F-4D97-AF65-F5344CB8AC3E}">
        <p14:creationId xmlns:p14="http://schemas.microsoft.com/office/powerpoint/2010/main" val="3346578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C8C495-DAAB-C1BF-3B92-C3A095F7F8A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1BE2D11-7C6C-C68D-AA22-4113B6F29B97}"/>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AD4469A-ED6E-7E07-445C-1D7DC72347A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DB05537-0C5E-34A2-242C-C577141CEA73}"/>
              </a:ext>
            </a:extLst>
          </p:cNvPr>
          <p:cNvSpPr>
            <a:spLocks noGrp="1"/>
          </p:cNvSpPr>
          <p:nvPr>
            <p:ph type="dt" sz="half" idx="10"/>
          </p:nvPr>
        </p:nvSpPr>
        <p:spPr/>
        <p:txBody>
          <a:bodyPr/>
          <a:lstStyle/>
          <a:p>
            <a:fld id="{61E3FB4B-C608-43A0-B44D-34CD64303F5F}" type="datetimeFigureOut">
              <a:rPr lang="ko-KR" altLang="en-US" smtClean="0"/>
              <a:t>2024-10-29</a:t>
            </a:fld>
            <a:endParaRPr lang="ko-KR" altLang="en-US"/>
          </a:p>
        </p:txBody>
      </p:sp>
      <p:sp>
        <p:nvSpPr>
          <p:cNvPr id="6" name="바닥글 개체 틀 5">
            <a:extLst>
              <a:ext uri="{FF2B5EF4-FFF2-40B4-BE49-F238E27FC236}">
                <a16:creationId xmlns:a16="http://schemas.microsoft.com/office/drawing/2014/main" id="{2CAC249D-14EB-624D-E3C1-1A717E102E9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364EC12-2B46-B514-6867-FE39B996E294}"/>
              </a:ext>
            </a:extLst>
          </p:cNvPr>
          <p:cNvSpPr>
            <a:spLocks noGrp="1"/>
          </p:cNvSpPr>
          <p:nvPr>
            <p:ph type="sldNum" sz="quarter" idx="12"/>
          </p:nvPr>
        </p:nvSpPr>
        <p:spPr/>
        <p:txBody>
          <a:bodyPr/>
          <a:lstStyle/>
          <a:p>
            <a:fld id="{EF78DBC6-EFB1-43AC-A87C-AB3F13EBB13F}" type="slidenum">
              <a:rPr lang="ko-KR" altLang="en-US" smtClean="0"/>
              <a:t>‹#›</a:t>
            </a:fld>
            <a:endParaRPr lang="ko-KR" altLang="en-US"/>
          </a:p>
        </p:txBody>
      </p:sp>
    </p:spTree>
    <p:extLst>
      <p:ext uri="{BB962C8B-B14F-4D97-AF65-F5344CB8AC3E}">
        <p14:creationId xmlns:p14="http://schemas.microsoft.com/office/powerpoint/2010/main" val="3215688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7A86E8-8D14-C35A-34EB-98D402A0242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69A6BE2-D222-44B9-B4E7-25F85E7314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445AB11A-E93B-FB4E-C6BB-1AA40A79AA1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8B751CD-57B2-3C88-798F-766A03A3D0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7E298B2-A495-F7CA-63BD-530EC8FADCA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F92590A-D5AF-E832-97AE-CE66BACC01FE}"/>
              </a:ext>
            </a:extLst>
          </p:cNvPr>
          <p:cNvSpPr>
            <a:spLocks noGrp="1"/>
          </p:cNvSpPr>
          <p:nvPr>
            <p:ph type="dt" sz="half" idx="10"/>
          </p:nvPr>
        </p:nvSpPr>
        <p:spPr/>
        <p:txBody>
          <a:bodyPr/>
          <a:lstStyle/>
          <a:p>
            <a:fld id="{61E3FB4B-C608-43A0-B44D-34CD64303F5F}" type="datetimeFigureOut">
              <a:rPr lang="ko-KR" altLang="en-US" smtClean="0"/>
              <a:t>2024-10-29</a:t>
            </a:fld>
            <a:endParaRPr lang="ko-KR" altLang="en-US"/>
          </a:p>
        </p:txBody>
      </p:sp>
      <p:sp>
        <p:nvSpPr>
          <p:cNvPr id="8" name="바닥글 개체 틀 7">
            <a:extLst>
              <a:ext uri="{FF2B5EF4-FFF2-40B4-BE49-F238E27FC236}">
                <a16:creationId xmlns:a16="http://schemas.microsoft.com/office/drawing/2014/main" id="{4FAEAFAF-4050-3A30-1E33-768A35F2369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6B30076B-9B13-FBD5-9F8A-DD2C3DCA8C5D}"/>
              </a:ext>
            </a:extLst>
          </p:cNvPr>
          <p:cNvSpPr>
            <a:spLocks noGrp="1"/>
          </p:cNvSpPr>
          <p:nvPr>
            <p:ph type="sldNum" sz="quarter" idx="12"/>
          </p:nvPr>
        </p:nvSpPr>
        <p:spPr/>
        <p:txBody>
          <a:bodyPr/>
          <a:lstStyle/>
          <a:p>
            <a:fld id="{EF78DBC6-EFB1-43AC-A87C-AB3F13EBB13F}" type="slidenum">
              <a:rPr lang="ko-KR" altLang="en-US" smtClean="0"/>
              <a:t>‹#›</a:t>
            </a:fld>
            <a:endParaRPr lang="ko-KR" altLang="en-US"/>
          </a:p>
        </p:txBody>
      </p:sp>
    </p:spTree>
    <p:extLst>
      <p:ext uri="{BB962C8B-B14F-4D97-AF65-F5344CB8AC3E}">
        <p14:creationId xmlns:p14="http://schemas.microsoft.com/office/powerpoint/2010/main" val="1649547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EEF3F4-8B12-7D86-6D99-AA0BE5CB4D47}"/>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1F5E97A-F3FF-1897-A3E5-3ADE744D073E}"/>
              </a:ext>
            </a:extLst>
          </p:cNvPr>
          <p:cNvSpPr>
            <a:spLocks noGrp="1"/>
          </p:cNvSpPr>
          <p:nvPr>
            <p:ph type="dt" sz="half" idx="10"/>
          </p:nvPr>
        </p:nvSpPr>
        <p:spPr/>
        <p:txBody>
          <a:bodyPr/>
          <a:lstStyle/>
          <a:p>
            <a:fld id="{61E3FB4B-C608-43A0-B44D-34CD64303F5F}" type="datetimeFigureOut">
              <a:rPr lang="ko-KR" altLang="en-US" smtClean="0"/>
              <a:t>2024-10-29</a:t>
            </a:fld>
            <a:endParaRPr lang="ko-KR" altLang="en-US"/>
          </a:p>
        </p:txBody>
      </p:sp>
      <p:sp>
        <p:nvSpPr>
          <p:cNvPr id="4" name="바닥글 개체 틀 3">
            <a:extLst>
              <a:ext uri="{FF2B5EF4-FFF2-40B4-BE49-F238E27FC236}">
                <a16:creationId xmlns:a16="http://schemas.microsoft.com/office/drawing/2014/main" id="{564FC07C-29D2-B2D5-AC63-E86ECA607CC0}"/>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22AAC4F-A125-1578-08B4-D1199CF42616}"/>
              </a:ext>
            </a:extLst>
          </p:cNvPr>
          <p:cNvSpPr>
            <a:spLocks noGrp="1"/>
          </p:cNvSpPr>
          <p:nvPr>
            <p:ph type="sldNum" sz="quarter" idx="12"/>
          </p:nvPr>
        </p:nvSpPr>
        <p:spPr/>
        <p:txBody>
          <a:bodyPr/>
          <a:lstStyle/>
          <a:p>
            <a:fld id="{EF78DBC6-EFB1-43AC-A87C-AB3F13EBB13F}" type="slidenum">
              <a:rPr lang="ko-KR" altLang="en-US" smtClean="0"/>
              <a:t>‹#›</a:t>
            </a:fld>
            <a:endParaRPr lang="ko-KR" altLang="en-US"/>
          </a:p>
        </p:txBody>
      </p:sp>
    </p:spTree>
    <p:extLst>
      <p:ext uri="{BB962C8B-B14F-4D97-AF65-F5344CB8AC3E}">
        <p14:creationId xmlns:p14="http://schemas.microsoft.com/office/powerpoint/2010/main" val="17914477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7547313-7B0D-05CD-5A5F-31FCF07DE71B}"/>
              </a:ext>
            </a:extLst>
          </p:cNvPr>
          <p:cNvSpPr>
            <a:spLocks noGrp="1"/>
          </p:cNvSpPr>
          <p:nvPr>
            <p:ph type="dt" sz="half" idx="10"/>
          </p:nvPr>
        </p:nvSpPr>
        <p:spPr/>
        <p:txBody>
          <a:bodyPr/>
          <a:lstStyle/>
          <a:p>
            <a:fld id="{61E3FB4B-C608-43A0-B44D-34CD64303F5F}" type="datetimeFigureOut">
              <a:rPr lang="ko-KR" altLang="en-US" smtClean="0"/>
              <a:t>2024-10-29</a:t>
            </a:fld>
            <a:endParaRPr lang="ko-KR" altLang="en-US"/>
          </a:p>
        </p:txBody>
      </p:sp>
      <p:sp>
        <p:nvSpPr>
          <p:cNvPr id="3" name="바닥글 개체 틀 2">
            <a:extLst>
              <a:ext uri="{FF2B5EF4-FFF2-40B4-BE49-F238E27FC236}">
                <a16:creationId xmlns:a16="http://schemas.microsoft.com/office/drawing/2014/main" id="{FDE810BB-FC62-B13E-4E5A-341E8FD8E9CD}"/>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C92B0195-0497-945F-7F18-58E73E751810}"/>
              </a:ext>
            </a:extLst>
          </p:cNvPr>
          <p:cNvSpPr>
            <a:spLocks noGrp="1"/>
          </p:cNvSpPr>
          <p:nvPr>
            <p:ph type="sldNum" sz="quarter" idx="12"/>
          </p:nvPr>
        </p:nvSpPr>
        <p:spPr/>
        <p:txBody>
          <a:bodyPr/>
          <a:lstStyle/>
          <a:p>
            <a:fld id="{EF78DBC6-EFB1-43AC-A87C-AB3F13EBB13F}" type="slidenum">
              <a:rPr lang="ko-KR" altLang="en-US" smtClean="0"/>
              <a:t>‹#›</a:t>
            </a:fld>
            <a:endParaRPr lang="ko-KR" altLang="en-US"/>
          </a:p>
        </p:txBody>
      </p:sp>
    </p:spTree>
    <p:extLst>
      <p:ext uri="{BB962C8B-B14F-4D97-AF65-F5344CB8AC3E}">
        <p14:creationId xmlns:p14="http://schemas.microsoft.com/office/powerpoint/2010/main" val="2346281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657FA6-55C9-9320-0034-4483CD750B4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B613AC3-BDED-EA60-0C19-B7B7AAD141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C8A7A03-1250-F3CC-520A-041A03A4D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D6AA5E8-C6FA-8F98-AADF-C9D8613819D0}"/>
              </a:ext>
            </a:extLst>
          </p:cNvPr>
          <p:cNvSpPr>
            <a:spLocks noGrp="1"/>
          </p:cNvSpPr>
          <p:nvPr>
            <p:ph type="dt" sz="half" idx="10"/>
          </p:nvPr>
        </p:nvSpPr>
        <p:spPr/>
        <p:txBody>
          <a:bodyPr/>
          <a:lstStyle/>
          <a:p>
            <a:fld id="{61E3FB4B-C608-43A0-B44D-34CD64303F5F}" type="datetimeFigureOut">
              <a:rPr lang="ko-KR" altLang="en-US" smtClean="0"/>
              <a:t>2024-10-29</a:t>
            </a:fld>
            <a:endParaRPr lang="ko-KR" altLang="en-US"/>
          </a:p>
        </p:txBody>
      </p:sp>
      <p:sp>
        <p:nvSpPr>
          <p:cNvPr id="6" name="바닥글 개체 틀 5">
            <a:extLst>
              <a:ext uri="{FF2B5EF4-FFF2-40B4-BE49-F238E27FC236}">
                <a16:creationId xmlns:a16="http://schemas.microsoft.com/office/drawing/2014/main" id="{06806704-777E-BC09-149E-4E50B01797B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CDA4FB3-8EAE-6EFF-8090-52F83424E36D}"/>
              </a:ext>
            </a:extLst>
          </p:cNvPr>
          <p:cNvSpPr>
            <a:spLocks noGrp="1"/>
          </p:cNvSpPr>
          <p:nvPr>
            <p:ph type="sldNum" sz="quarter" idx="12"/>
          </p:nvPr>
        </p:nvSpPr>
        <p:spPr/>
        <p:txBody>
          <a:bodyPr/>
          <a:lstStyle/>
          <a:p>
            <a:fld id="{EF78DBC6-EFB1-43AC-A87C-AB3F13EBB13F}" type="slidenum">
              <a:rPr lang="ko-KR" altLang="en-US" smtClean="0"/>
              <a:t>‹#›</a:t>
            </a:fld>
            <a:endParaRPr lang="ko-KR" altLang="en-US"/>
          </a:p>
        </p:txBody>
      </p:sp>
    </p:spTree>
    <p:extLst>
      <p:ext uri="{BB962C8B-B14F-4D97-AF65-F5344CB8AC3E}">
        <p14:creationId xmlns:p14="http://schemas.microsoft.com/office/powerpoint/2010/main" val="326684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0312EE-FD49-D549-CE4D-EA975A02E0F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9361A03-7E3B-8259-B46A-B026ED9FBE8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0DA12B7-7E30-00BC-58AD-7D7BBD938F7C}"/>
              </a:ext>
            </a:extLst>
          </p:cNvPr>
          <p:cNvSpPr>
            <a:spLocks noGrp="1"/>
          </p:cNvSpPr>
          <p:nvPr>
            <p:ph type="dt" sz="half" idx="10"/>
          </p:nvPr>
        </p:nvSpPr>
        <p:spPr/>
        <p:txBody>
          <a:bodyPr/>
          <a:lstStyle/>
          <a:p>
            <a:fld id="{7790A21B-E3D9-4CFE-8E63-F2E96F80F126}" type="datetimeFigureOut">
              <a:rPr lang="ko-KR" altLang="en-US" smtClean="0"/>
              <a:t>2024-10-29</a:t>
            </a:fld>
            <a:endParaRPr lang="ko-KR" altLang="en-US"/>
          </a:p>
        </p:txBody>
      </p:sp>
      <p:sp>
        <p:nvSpPr>
          <p:cNvPr id="5" name="바닥글 개체 틀 4">
            <a:extLst>
              <a:ext uri="{FF2B5EF4-FFF2-40B4-BE49-F238E27FC236}">
                <a16:creationId xmlns:a16="http://schemas.microsoft.com/office/drawing/2014/main" id="{9B225183-C787-35C3-5E50-0C1B2794FB1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E0CFD15-5F74-7383-1B21-6FDA91F822D1}"/>
              </a:ext>
            </a:extLst>
          </p:cNvPr>
          <p:cNvSpPr>
            <a:spLocks noGrp="1"/>
          </p:cNvSpPr>
          <p:nvPr>
            <p:ph type="sldNum" sz="quarter" idx="12"/>
          </p:nvPr>
        </p:nvSpPr>
        <p:spPr/>
        <p:txBody>
          <a:bodyPr/>
          <a:lstStyle/>
          <a:p>
            <a:fld id="{3EF19E3D-9A37-45DE-9484-F87CB1DC3F8D}" type="slidenum">
              <a:rPr lang="ko-KR" altLang="en-US" smtClean="0"/>
              <a:t>‹#›</a:t>
            </a:fld>
            <a:endParaRPr lang="ko-KR" altLang="en-US"/>
          </a:p>
        </p:txBody>
      </p:sp>
    </p:spTree>
    <p:extLst>
      <p:ext uri="{BB962C8B-B14F-4D97-AF65-F5344CB8AC3E}">
        <p14:creationId xmlns:p14="http://schemas.microsoft.com/office/powerpoint/2010/main" val="3983381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D8EE54-5739-10DF-4B39-CDB578F855D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123D9E-22EB-B21E-D729-CDA769452C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097A66D-D82F-B86D-0C01-2403DC31D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829668D-CDF6-F692-B59F-392F8BA31E68}"/>
              </a:ext>
            </a:extLst>
          </p:cNvPr>
          <p:cNvSpPr>
            <a:spLocks noGrp="1"/>
          </p:cNvSpPr>
          <p:nvPr>
            <p:ph type="dt" sz="half" idx="10"/>
          </p:nvPr>
        </p:nvSpPr>
        <p:spPr/>
        <p:txBody>
          <a:bodyPr/>
          <a:lstStyle/>
          <a:p>
            <a:fld id="{61E3FB4B-C608-43A0-B44D-34CD64303F5F}" type="datetimeFigureOut">
              <a:rPr lang="ko-KR" altLang="en-US" smtClean="0"/>
              <a:t>2024-10-29</a:t>
            </a:fld>
            <a:endParaRPr lang="ko-KR" altLang="en-US"/>
          </a:p>
        </p:txBody>
      </p:sp>
      <p:sp>
        <p:nvSpPr>
          <p:cNvPr id="6" name="바닥글 개체 틀 5">
            <a:extLst>
              <a:ext uri="{FF2B5EF4-FFF2-40B4-BE49-F238E27FC236}">
                <a16:creationId xmlns:a16="http://schemas.microsoft.com/office/drawing/2014/main" id="{F76CEB27-15B4-4EE0-88C7-5493B24D6B4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28F74EC-81A9-497E-DE46-65CCDB8F894F}"/>
              </a:ext>
            </a:extLst>
          </p:cNvPr>
          <p:cNvSpPr>
            <a:spLocks noGrp="1"/>
          </p:cNvSpPr>
          <p:nvPr>
            <p:ph type="sldNum" sz="quarter" idx="12"/>
          </p:nvPr>
        </p:nvSpPr>
        <p:spPr/>
        <p:txBody>
          <a:bodyPr/>
          <a:lstStyle/>
          <a:p>
            <a:fld id="{EF78DBC6-EFB1-43AC-A87C-AB3F13EBB13F}" type="slidenum">
              <a:rPr lang="ko-KR" altLang="en-US" smtClean="0"/>
              <a:t>‹#›</a:t>
            </a:fld>
            <a:endParaRPr lang="ko-KR" altLang="en-US"/>
          </a:p>
        </p:txBody>
      </p:sp>
    </p:spTree>
    <p:extLst>
      <p:ext uri="{BB962C8B-B14F-4D97-AF65-F5344CB8AC3E}">
        <p14:creationId xmlns:p14="http://schemas.microsoft.com/office/powerpoint/2010/main" val="23009991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D5370-3FDC-50B7-81C6-81FD11AEFBC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9752763-0442-7FF3-3D2A-FC2038DF745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B344D98-256E-FCD7-C0ED-BBA25B0BA21B}"/>
              </a:ext>
            </a:extLst>
          </p:cNvPr>
          <p:cNvSpPr>
            <a:spLocks noGrp="1"/>
          </p:cNvSpPr>
          <p:nvPr>
            <p:ph type="dt" sz="half" idx="10"/>
          </p:nvPr>
        </p:nvSpPr>
        <p:spPr/>
        <p:txBody>
          <a:bodyPr/>
          <a:lstStyle/>
          <a:p>
            <a:fld id="{61E3FB4B-C608-43A0-B44D-34CD64303F5F}" type="datetimeFigureOut">
              <a:rPr lang="ko-KR" altLang="en-US" smtClean="0"/>
              <a:t>2024-10-29</a:t>
            </a:fld>
            <a:endParaRPr lang="ko-KR" altLang="en-US"/>
          </a:p>
        </p:txBody>
      </p:sp>
      <p:sp>
        <p:nvSpPr>
          <p:cNvPr id="5" name="바닥글 개체 틀 4">
            <a:extLst>
              <a:ext uri="{FF2B5EF4-FFF2-40B4-BE49-F238E27FC236}">
                <a16:creationId xmlns:a16="http://schemas.microsoft.com/office/drawing/2014/main" id="{39999CE2-4040-0ED4-4A71-5D77F727B0C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7B8C308-BB5C-5F50-AF39-C4AB570CDADE}"/>
              </a:ext>
            </a:extLst>
          </p:cNvPr>
          <p:cNvSpPr>
            <a:spLocks noGrp="1"/>
          </p:cNvSpPr>
          <p:nvPr>
            <p:ph type="sldNum" sz="quarter" idx="12"/>
          </p:nvPr>
        </p:nvSpPr>
        <p:spPr/>
        <p:txBody>
          <a:bodyPr/>
          <a:lstStyle/>
          <a:p>
            <a:fld id="{EF78DBC6-EFB1-43AC-A87C-AB3F13EBB13F}" type="slidenum">
              <a:rPr lang="ko-KR" altLang="en-US" smtClean="0"/>
              <a:t>‹#›</a:t>
            </a:fld>
            <a:endParaRPr lang="ko-KR" altLang="en-US"/>
          </a:p>
        </p:txBody>
      </p:sp>
    </p:spTree>
    <p:extLst>
      <p:ext uri="{BB962C8B-B14F-4D97-AF65-F5344CB8AC3E}">
        <p14:creationId xmlns:p14="http://schemas.microsoft.com/office/powerpoint/2010/main" val="14680664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EF0286AF-7F41-5536-0FEF-CAF98379B4F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25DA7C3-0553-AB68-D283-1965C9B9F6D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130D914-C914-37B2-4BD6-A27398692550}"/>
              </a:ext>
            </a:extLst>
          </p:cNvPr>
          <p:cNvSpPr>
            <a:spLocks noGrp="1"/>
          </p:cNvSpPr>
          <p:nvPr>
            <p:ph type="dt" sz="half" idx="10"/>
          </p:nvPr>
        </p:nvSpPr>
        <p:spPr/>
        <p:txBody>
          <a:bodyPr/>
          <a:lstStyle/>
          <a:p>
            <a:fld id="{61E3FB4B-C608-43A0-B44D-34CD64303F5F}" type="datetimeFigureOut">
              <a:rPr lang="ko-KR" altLang="en-US" smtClean="0"/>
              <a:t>2024-10-29</a:t>
            </a:fld>
            <a:endParaRPr lang="ko-KR" altLang="en-US"/>
          </a:p>
        </p:txBody>
      </p:sp>
      <p:sp>
        <p:nvSpPr>
          <p:cNvPr id="5" name="바닥글 개체 틀 4">
            <a:extLst>
              <a:ext uri="{FF2B5EF4-FFF2-40B4-BE49-F238E27FC236}">
                <a16:creationId xmlns:a16="http://schemas.microsoft.com/office/drawing/2014/main" id="{BD2C6047-9547-C3A1-A1AD-888F6E8D9B3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B380AA8-EBF9-CB97-99A6-7382EEBBCDB2}"/>
              </a:ext>
            </a:extLst>
          </p:cNvPr>
          <p:cNvSpPr>
            <a:spLocks noGrp="1"/>
          </p:cNvSpPr>
          <p:nvPr>
            <p:ph type="sldNum" sz="quarter" idx="12"/>
          </p:nvPr>
        </p:nvSpPr>
        <p:spPr/>
        <p:txBody>
          <a:bodyPr/>
          <a:lstStyle/>
          <a:p>
            <a:fld id="{EF78DBC6-EFB1-43AC-A87C-AB3F13EBB13F}" type="slidenum">
              <a:rPr lang="ko-KR" altLang="en-US" smtClean="0"/>
              <a:t>‹#›</a:t>
            </a:fld>
            <a:endParaRPr lang="ko-KR" altLang="en-US"/>
          </a:p>
        </p:txBody>
      </p:sp>
    </p:spTree>
    <p:extLst>
      <p:ext uri="{BB962C8B-B14F-4D97-AF65-F5344CB8AC3E}">
        <p14:creationId xmlns:p14="http://schemas.microsoft.com/office/powerpoint/2010/main" val="3462740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C0BD1C-C21D-2050-D31A-B80A4B96307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2C578C2-EE47-41E7-DCD5-F411B893D3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5222DC35-34DA-4D06-F917-FE2BCD7A3B79}"/>
              </a:ext>
            </a:extLst>
          </p:cNvPr>
          <p:cNvSpPr>
            <a:spLocks noGrp="1"/>
          </p:cNvSpPr>
          <p:nvPr>
            <p:ph type="dt" sz="half" idx="10"/>
          </p:nvPr>
        </p:nvSpPr>
        <p:spPr/>
        <p:txBody>
          <a:bodyPr/>
          <a:lstStyle/>
          <a:p>
            <a:fld id="{7790A21B-E3D9-4CFE-8E63-F2E96F80F126}" type="datetimeFigureOut">
              <a:rPr lang="ko-KR" altLang="en-US" smtClean="0"/>
              <a:t>2024-10-29</a:t>
            </a:fld>
            <a:endParaRPr lang="ko-KR" altLang="en-US"/>
          </a:p>
        </p:txBody>
      </p:sp>
      <p:sp>
        <p:nvSpPr>
          <p:cNvPr id="5" name="바닥글 개체 틀 4">
            <a:extLst>
              <a:ext uri="{FF2B5EF4-FFF2-40B4-BE49-F238E27FC236}">
                <a16:creationId xmlns:a16="http://schemas.microsoft.com/office/drawing/2014/main" id="{23BE96F7-B488-7AD7-12CE-58474BC51F1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B9CEDB0-314A-ABB0-62DF-941493EC4BE7}"/>
              </a:ext>
            </a:extLst>
          </p:cNvPr>
          <p:cNvSpPr>
            <a:spLocks noGrp="1"/>
          </p:cNvSpPr>
          <p:nvPr>
            <p:ph type="sldNum" sz="quarter" idx="12"/>
          </p:nvPr>
        </p:nvSpPr>
        <p:spPr/>
        <p:txBody>
          <a:bodyPr/>
          <a:lstStyle/>
          <a:p>
            <a:fld id="{3EF19E3D-9A37-45DE-9484-F87CB1DC3F8D}" type="slidenum">
              <a:rPr lang="ko-KR" altLang="en-US" smtClean="0"/>
              <a:t>‹#›</a:t>
            </a:fld>
            <a:endParaRPr lang="ko-KR" altLang="en-US"/>
          </a:p>
        </p:txBody>
      </p:sp>
    </p:spTree>
    <p:extLst>
      <p:ext uri="{BB962C8B-B14F-4D97-AF65-F5344CB8AC3E}">
        <p14:creationId xmlns:p14="http://schemas.microsoft.com/office/powerpoint/2010/main" val="1916624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B3514A-3EB3-E9C7-01DF-BAB8CC265C3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638A881-D969-69AA-AD53-A01F8CB5DF3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260D53B-E866-7E21-1CC1-D2C3E07197F9}"/>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3B00F72-FF97-06CA-0E03-D2F12A6F26F7}"/>
              </a:ext>
            </a:extLst>
          </p:cNvPr>
          <p:cNvSpPr>
            <a:spLocks noGrp="1"/>
          </p:cNvSpPr>
          <p:nvPr>
            <p:ph type="dt" sz="half" idx="10"/>
          </p:nvPr>
        </p:nvSpPr>
        <p:spPr/>
        <p:txBody>
          <a:bodyPr/>
          <a:lstStyle/>
          <a:p>
            <a:fld id="{7790A21B-E3D9-4CFE-8E63-F2E96F80F126}" type="datetimeFigureOut">
              <a:rPr lang="ko-KR" altLang="en-US" smtClean="0"/>
              <a:t>2024-10-29</a:t>
            </a:fld>
            <a:endParaRPr lang="ko-KR" altLang="en-US"/>
          </a:p>
        </p:txBody>
      </p:sp>
      <p:sp>
        <p:nvSpPr>
          <p:cNvPr id="6" name="바닥글 개체 틀 5">
            <a:extLst>
              <a:ext uri="{FF2B5EF4-FFF2-40B4-BE49-F238E27FC236}">
                <a16:creationId xmlns:a16="http://schemas.microsoft.com/office/drawing/2014/main" id="{F4BFA6DF-CAEE-EE50-D8AF-E9531E82914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9B9BF10-CE4A-9BC4-C435-D9375858CE16}"/>
              </a:ext>
            </a:extLst>
          </p:cNvPr>
          <p:cNvSpPr>
            <a:spLocks noGrp="1"/>
          </p:cNvSpPr>
          <p:nvPr>
            <p:ph type="sldNum" sz="quarter" idx="12"/>
          </p:nvPr>
        </p:nvSpPr>
        <p:spPr/>
        <p:txBody>
          <a:bodyPr/>
          <a:lstStyle/>
          <a:p>
            <a:fld id="{3EF19E3D-9A37-45DE-9484-F87CB1DC3F8D}" type="slidenum">
              <a:rPr lang="ko-KR" altLang="en-US" smtClean="0"/>
              <a:t>‹#›</a:t>
            </a:fld>
            <a:endParaRPr lang="ko-KR" altLang="en-US"/>
          </a:p>
        </p:txBody>
      </p:sp>
    </p:spTree>
    <p:extLst>
      <p:ext uri="{BB962C8B-B14F-4D97-AF65-F5344CB8AC3E}">
        <p14:creationId xmlns:p14="http://schemas.microsoft.com/office/powerpoint/2010/main" val="332358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76AD7F-DED3-7589-B48D-7842C1843828}"/>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C2AABA11-D204-4F2A-FB44-ED68BEACF1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E0E00E75-D100-9A5A-16EC-DFC8F15C70F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AD1214E-9BAD-8F06-2360-D007AF7384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5CE9A64-3E53-988C-45ED-DF78AA31DDF0}"/>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B7210DA-741D-A98E-19CE-AA12F39CF5F5}"/>
              </a:ext>
            </a:extLst>
          </p:cNvPr>
          <p:cNvSpPr>
            <a:spLocks noGrp="1"/>
          </p:cNvSpPr>
          <p:nvPr>
            <p:ph type="dt" sz="half" idx="10"/>
          </p:nvPr>
        </p:nvSpPr>
        <p:spPr/>
        <p:txBody>
          <a:bodyPr/>
          <a:lstStyle/>
          <a:p>
            <a:fld id="{7790A21B-E3D9-4CFE-8E63-F2E96F80F126}" type="datetimeFigureOut">
              <a:rPr lang="ko-KR" altLang="en-US" smtClean="0"/>
              <a:t>2024-10-29</a:t>
            </a:fld>
            <a:endParaRPr lang="ko-KR" altLang="en-US"/>
          </a:p>
        </p:txBody>
      </p:sp>
      <p:sp>
        <p:nvSpPr>
          <p:cNvPr id="8" name="바닥글 개체 틀 7">
            <a:extLst>
              <a:ext uri="{FF2B5EF4-FFF2-40B4-BE49-F238E27FC236}">
                <a16:creationId xmlns:a16="http://schemas.microsoft.com/office/drawing/2014/main" id="{97BBE1A1-ED31-6E17-4C76-44BACDB07FD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55CEFD3C-AC04-CAAC-A208-FD2826478E90}"/>
              </a:ext>
            </a:extLst>
          </p:cNvPr>
          <p:cNvSpPr>
            <a:spLocks noGrp="1"/>
          </p:cNvSpPr>
          <p:nvPr>
            <p:ph type="sldNum" sz="quarter" idx="12"/>
          </p:nvPr>
        </p:nvSpPr>
        <p:spPr/>
        <p:txBody>
          <a:bodyPr/>
          <a:lstStyle/>
          <a:p>
            <a:fld id="{3EF19E3D-9A37-45DE-9484-F87CB1DC3F8D}" type="slidenum">
              <a:rPr lang="ko-KR" altLang="en-US" smtClean="0"/>
              <a:t>‹#›</a:t>
            </a:fld>
            <a:endParaRPr lang="ko-KR" altLang="en-US"/>
          </a:p>
        </p:txBody>
      </p:sp>
    </p:spTree>
    <p:extLst>
      <p:ext uri="{BB962C8B-B14F-4D97-AF65-F5344CB8AC3E}">
        <p14:creationId xmlns:p14="http://schemas.microsoft.com/office/powerpoint/2010/main" val="341304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1C9145-416A-D66F-303C-F3B73AC67E5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E19696EF-904E-B0FD-BA20-BBB16FE9242F}"/>
              </a:ext>
            </a:extLst>
          </p:cNvPr>
          <p:cNvSpPr>
            <a:spLocks noGrp="1"/>
          </p:cNvSpPr>
          <p:nvPr>
            <p:ph type="dt" sz="half" idx="10"/>
          </p:nvPr>
        </p:nvSpPr>
        <p:spPr/>
        <p:txBody>
          <a:bodyPr/>
          <a:lstStyle/>
          <a:p>
            <a:fld id="{7790A21B-E3D9-4CFE-8E63-F2E96F80F126}" type="datetimeFigureOut">
              <a:rPr lang="ko-KR" altLang="en-US" smtClean="0"/>
              <a:t>2024-10-29</a:t>
            </a:fld>
            <a:endParaRPr lang="ko-KR" altLang="en-US"/>
          </a:p>
        </p:txBody>
      </p:sp>
      <p:sp>
        <p:nvSpPr>
          <p:cNvPr id="4" name="바닥글 개체 틀 3">
            <a:extLst>
              <a:ext uri="{FF2B5EF4-FFF2-40B4-BE49-F238E27FC236}">
                <a16:creationId xmlns:a16="http://schemas.microsoft.com/office/drawing/2014/main" id="{003A8311-F017-E2D2-59A0-13818881849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9F7C0B4-F9B7-5BAA-111F-5FE481DCE1C8}"/>
              </a:ext>
            </a:extLst>
          </p:cNvPr>
          <p:cNvSpPr>
            <a:spLocks noGrp="1"/>
          </p:cNvSpPr>
          <p:nvPr>
            <p:ph type="sldNum" sz="quarter" idx="12"/>
          </p:nvPr>
        </p:nvSpPr>
        <p:spPr/>
        <p:txBody>
          <a:bodyPr/>
          <a:lstStyle/>
          <a:p>
            <a:fld id="{3EF19E3D-9A37-45DE-9484-F87CB1DC3F8D}" type="slidenum">
              <a:rPr lang="ko-KR" altLang="en-US" smtClean="0"/>
              <a:t>‹#›</a:t>
            </a:fld>
            <a:endParaRPr lang="ko-KR" altLang="en-US"/>
          </a:p>
        </p:txBody>
      </p:sp>
    </p:spTree>
    <p:extLst>
      <p:ext uri="{BB962C8B-B14F-4D97-AF65-F5344CB8AC3E}">
        <p14:creationId xmlns:p14="http://schemas.microsoft.com/office/powerpoint/2010/main" val="402638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9AFEA72-5DA3-CED7-6630-92438874F2A6}"/>
              </a:ext>
            </a:extLst>
          </p:cNvPr>
          <p:cNvSpPr>
            <a:spLocks noGrp="1"/>
          </p:cNvSpPr>
          <p:nvPr>
            <p:ph type="dt" sz="half" idx="10"/>
          </p:nvPr>
        </p:nvSpPr>
        <p:spPr/>
        <p:txBody>
          <a:bodyPr/>
          <a:lstStyle/>
          <a:p>
            <a:fld id="{7790A21B-E3D9-4CFE-8E63-F2E96F80F126}" type="datetimeFigureOut">
              <a:rPr lang="ko-KR" altLang="en-US" smtClean="0"/>
              <a:t>2024-10-29</a:t>
            </a:fld>
            <a:endParaRPr lang="ko-KR" altLang="en-US"/>
          </a:p>
        </p:txBody>
      </p:sp>
      <p:sp>
        <p:nvSpPr>
          <p:cNvPr id="3" name="바닥글 개체 틀 2">
            <a:extLst>
              <a:ext uri="{FF2B5EF4-FFF2-40B4-BE49-F238E27FC236}">
                <a16:creationId xmlns:a16="http://schemas.microsoft.com/office/drawing/2014/main" id="{60065701-FBE2-33F8-21A4-2459FA59D06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54433F7-82B6-7FA1-D795-6FC1AB0CF1E1}"/>
              </a:ext>
            </a:extLst>
          </p:cNvPr>
          <p:cNvSpPr>
            <a:spLocks noGrp="1"/>
          </p:cNvSpPr>
          <p:nvPr>
            <p:ph type="sldNum" sz="quarter" idx="12"/>
          </p:nvPr>
        </p:nvSpPr>
        <p:spPr/>
        <p:txBody>
          <a:bodyPr/>
          <a:lstStyle/>
          <a:p>
            <a:fld id="{3EF19E3D-9A37-45DE-9484-F87CB1DC3F8D}" type="slidenum">
              <a:rPr lang="ko-KR" altLang="en-US" smtClean="0"/>
              <a:t>‹#›</a:t>
            </a:fld>
            <a:endParaRPr lang="ko-KR" altLang="en-US"/>
          </a:p>
        </p:txBody>
      </p:sp>
    </p:spTree>
    <p:extLst>
      <p:ext uri="{BB962C8B-B14F-4D97-AF65-F5344CB8AC3E}">
        <p14:creationId xmlns:p14="http://schemas.microsoft.com/office/powerpoint/2010/main" val="2964814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8DDC0B-BE65-6487-4120-F19DEFAD7BD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D479D9C-AFB7-FAE2-C27D-88CC8650C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A6181A9-FDB5-22C2-69C0-940067530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F1A3285-7F7D-4059-3E46-0EFA97998276}"/>
              </a:ext>
            </a:extLst>
          </p:cNvPr>
          <p:cNvSpPr>
            <a:spLocks noGrp="1"/>
          </p:cNvSpPr>
          <p:nvPr>
            <p:ph type="dt" sz="half" idx="10"/>
          </p:nvPr>
        </p:nvSpPr>
        <p:spPr/>
        <p:txBody>
          <a:bodyPr/>
          <a:lstStyle/>
          <a:p>
            <a:fld id="{7790A21B-E3D9-4CFE-8E63-F2E96F80F126}" type="datetimeFigureOut">
              <a:rPr lang="ko-KR" altLang="en-US" smtClean="0"/>
              <a:t>2024-10-29</a:t>
            </a:fld>
            <a:endParaRPr lang="ko-KR" altLang="en-US"/>
          </a:p>
        </p:txBody>
      </p:sp>
      <p:sp>
        <p:nvSpPr>
          <p:cNvPr id="6" name="바닥글 개체 틀 5">
            <a:extLst>
              <a:ext uri="{FF2B5EF4-FFF2-40B4-BE49-F238E27FC236}">
                <a16:creationId xmlns:a16="http://schemas.microsoft.com/office/drawing/2014/main" id="{5234D77A-CDDC-5E00-D300-FB18FCD2446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72269BA-978F-06A1-CE1A-C46F45590064}"/>
              </a:ext>
            </a:extLst>
          </p:cNvPr>
          <p:cNvSpPr>
            <a:spLocks noGrp="1"/>
          </p:cNvSpPr>
          <p:nvPr>
            <p:ph type="sldNum" sz="quarter" idx="12"/>
          </p:nvPr>
        </p:nvSpPr>
        <p:spPr/>
        <p:txBody>
          <a:bodyPr/>
          <a:lstStyle/>
          <a:p>
            <a:fld id="{3EF19E3D-9A37-45DE-9484-F87CB1DC3F8D}" type="slidenum">
              <a:rPr lang="ko-KR" altLang="en-US" smtClean="0"/>
              <a:t>‹#›</a:t>
            </a:fld>
            <a:endParaRPr lang="ko-KR" altLang="en-US"/>
          </a:p>
        </p:txBody>
      </p:sp>
    </p:spTree>
    <p:extLst>
      <p:ext uri="{BB962C8B-B14F-4D97-AF65-F5344CB8AC3E}">
        <p14:creationId xmlns:p14="http://schemas.microsoft.com/office/powerpoint/2010/main" val="1009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E54C33-1DDD-E05F-FD28-B22D2DB807F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E431367-6E15-24D1-ABC6-22131AE465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DCCF1F5-B49C-DA26-6FE9-2828DF285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A47756C-EC4E-C160-855D-FC5380FA4FA4}"/>
              </a:ext>
            </a:extLst>
          </p:cNvPr>
          <p:cNvSpPr>
            <a:spLocks noGrp="1"/>
          </p:cNvSpPr>
          <p:nvPr>
            <p:ph type="dt" sz="half" idx="10"/>
          </p:nvPr>
        </p:nvSpPr>
        <p:spPr/>
        <p:txBody>
          <a:bodyPr/>
          <a:lstStyle/>
          <a:p>
            <a:fld id="{7790A21B-E3D9-4CFE-8E63-F2E96F80F126}" type="datetimeFigureOut">
              <a:rPr lang="ko-KR" altLang="en-US" smtClean="0"/>
              <a:t>2024-10-29</a:t>
            </a:fld>
            <a:endParaRPr lang="ko-KR" altLang="en-US"/>
          </a:p>
        </p:txBody>
      </p:sp>
      <p:sp>
        <p:nvSpPr>
          <p:cNvPr id="6" name="바닥글 개체 틀 5">
            <a:extLst>
              <a:ext uri="{FF2B5EF4-FFF2-40B4-BE49-F238E27FC236}">
                <a16:creationId xmlns:a16="http://schemas.microsoft.com/office/drawing/2014/main" id="{1620D498-1CB2-8695-F11D-C87E747EE35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6BD465F-8E0B-247A-8DFA-7C8685B0D7B1}"/>
              </a:ext>
            </a:extLst>
          </p:cNvPr>
          <p:cNvSpPr>
            <a:spLocks noGrp="1"/>
          </p:cNvSpPr>
          <p:nvPr>
            <p:ph type="sldNum" sz="quarter" idx="12"/>
          </p:nvPr>
        </p:nvSpPr>
        <p:spPr/>
        <p:txBody>
          <a:bodyPr/>
          <a:lstStyle/>
          <a:p>
            <a:fld id="{3EF19E3D-9A37-45DE-9484-F87CB1DC3F8D}" type="slidenum">
              <a:rPr lang="ko-KR" altLang="en-US" smtClean="0"/>
              <a:t>‹#›</a:t>
            </a:fld>
            <a:endParaRPr lang="ko-KR" altLang="en-US"/>
          </a:p>
        </p:txBody>
      </p:sp>
    </p:spTree>
    <p:extLst>
      <p:ext uri="{BB962C8B-B14F-4D97-AF65-F5344CB8AC3E}">
        <p14:creationId xmlns:p14="http://schemas.microsoft.com/office/powerpoint/2010/main" val="288350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D05B817-8BD7-72EB-0F2C-A9F649EB29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F79D4DC-2EF6-5EE6-D4F6-6C897E1A0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7526600-34D3-206C-42F0-8066C7BC0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90A21B-E3D9-4CFE-8E63-F2E96F80F126}" type="datetimeFigureOut">
              <a:rPr lang="ko-KR" altLang="en-US" smtClean="0"/>
              <a:t>2024-10-29</a:t>
            </a:fld>
            <a:endParaRPr lang="ko-KR" altLang="en-US"/>
          </a:p>
        </p:txBody>
      </p:sp>
      <p:sp>
        <p:nvSpPr>
          <p:cNvPr id="5" name="바닥글 개체 틀 4">
            <a:extLst>
              <a:ext uri="{FF2B5EF4-FFF2-40B4-BE49-F238E27FC236}">
                <a16:creationId xmlns:a16="http://schemas.microsoft.com/office/drawing/2014/main" id="{139D9577-16A6-6961-7C73-9EF2572FD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78926E4-8D57-9216-295F-142A921ADF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F19E3D-9A37-45DE-9484-F87CB1DC3F8D}" type="slidenum">
              <a:rPr lang="ko-KR" altLang="en-US" smtClean="0"/>
              <a:t>‹#›</a:t>
            </a:fld>
            <a:endParaRPr lang="ko-KR" altLang="en-US"/>
          </a:p>
        </p:txBody>
      </p:sp>
    </p:spTree>
    <p:extLst>
      <p:ext uri="{BB962C8B-B14F-4D97-AF65-F5344CB8AC3E}">
        <p14:creationId xmlns:p14="http://schemas.microsoft.com/office/powerpoint/2010/main" val="3344404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7073EB1D-D4C9-D050-93F2-21F17ACE75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AC49B94-896B-BD65-8B2D-C8609550D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B3F6D73-9504-9D5B-98CA-E17B30355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3FB4B-C608-43A0-B44D-34CD64303F5F}" type="datetimeFigureOut">
              <a:rPr lang="ko-KR" altLang="en-US" smtClean="0"/>
              <a:t>2024-10-29</a:t>
            </a:fld>
            <a:endParaRPr lang="ko-KR" altLang="en-US"/>
          </a:p>
        </p:txBody>
      </p:sp>
      <p:sp>
        <p:nvSpPr>
          <p:cNvPr id="5" name="바닥글 개체 틀 4">
            <a:extLst>
              <a:ext uri="{FF2B5EF4-FFF2-40B4-BE49-F238E27FC236}">
                <a16:creationId xmlns:a16="http://schemas.microsoft.com/office/drawing/2014/main" id="{D4246D2F-1464-751F-0106-6B7B17D1C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D7509775-F708-FADA-6887-F994A680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8DBC6-EFB1-43AC-A87C-AB3F13EBB13F}" type="slidenum">
              <a:rPr lang="ko-KR" altLang="en-US" smtClean="0"/>
              <a:t>‹#›</a:t>
            </a:fld>
            <a:endParaRPr lang="ko-KR" altLang="en-US"/>
          </a:p>
        </p:txBody>
      </p:sp>
    </p:spTree>
    <p:extLst>
      <p:ext uri="{BB962C8B-B14F-4D97-AF65-F5344CB8AC3E}">
        <p14:creationId xmlns:p14="http://schemas.microsoft.com/office/powerpoint/2010/main" val="2649655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hyperlink" Target="https://doi.org/10.1109/PHM.2008.4711436" TargetMode="External"/><Relationship Id="rId4" Type="http://schemas.openxmlformats.org/officeDocument/2006/relationships/hyperlink" Target="https://doi.org/10.1016/j.ymssp.2021.10824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44C19F2-6CBD-1EDF-C50C-F1BD51E5FE5C}"/>
              </a:ext>
            </a:extLst>
          </p:cNvPr>
          <p:cNvSpPr/>
          <p:nvPr/>
        </p:nvSpPr>
        <p:spPr>
          <a:xfrm>
            <a:off x="0" y="0"/>
            <a:ext cx="12192000" cy="421341"/>
          </a:xfrm>
          <a:prstGeom prst="rect">
            <a:avLst/>
          </a:prstGeom>
          <a:solidFill>
            <a:srgbClr val="5B9BD5">
              <a:lumMod val="40000"/>
              <a:lumOff val="60000"/>
            </a:srgbClr>
          </a:solidFill>
          <a:ln w="12700" cap="flat" cmpd="sng" algn="ctr">
            <a:solidFill>
              <a:srgbClr val="5B9BD5">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9" name="직사각형 8">
            <a:extLst>
              <a:ext uri="{FF2B5EF4-FFF2-40B4-BE49-F238E27FC236}">
                <a16:creationId xmlns:a16="http://schemas.microsoft.com/office/drawing/2014/main" id="{05EBC269-312B-B75D-821E-EFE88DA6412B}"/>
              </a:ext>
            </a:extLst>
          </p:cNvPr>
          <p:cNvSpPr/>
          <p:nvPr/>
        </p:nvSpPr>
        <p:spPr>
          <a:xfrm>
            <a:off x="0" y="6436659"/>
            <a:ext cx="12192000" cy="421341"/>
          </a:xfrm>
          <a:prstGeom prst="rect">
            <a:avLst/>
          </a:prstGeom>
          <a:solidFill>
            <a:srgbClr val="5B9BD5">
              <a:lumMod val="40000"/>
              <a:lumOff val="60000"/>
            </a:srgbClr>
          </a:solidFill>
          <a:ln w="12700" cap="flat" cmpd="sng" algn="ctr">
            <a:solidFill>
              <a:srgbClr val="5B9BD5">
                <a:lumMod val="20000"/>
                <a:lumOff val="8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0" name="직사각형 9">
            <a:extLst>
              <a:ext uri="{FF2B5EF4-FFF2-40B4-BE49-F238E27FC236}">
                <a16:creationId xmlns:a16="http://schemas.microsoft.com/office/drawing/2014/main" id="{EFA0796A-43EC-9EA6-E1AE-1C0DA9CB8E69}"/>
              </a:ext>
            </a:extLst>
          </p:cNvPr>
          <p:cNvSpPr/>
          <p:nvPr/>
        </p:nvSpPr>
        <p:spPr>
          <a:xfrm rot="5400000">
            <a:off x="-3177991" y="3177990"/>
            <a:ext cx="6777321" cy="421341"/>
          </a:xfrm>
          <a:prstGeom prst="rect">
            <a:avLst/>
          </a:prstGeom>
          <a:solidFill>
            <a:srgbClr val="5B9BD5">
              <a:lumMod val="40000"/>
              <a:lumOff val="60000"/>
            </a:srgbClr>
          </a:solidFill>
          <a:ln w="12700" cap="flat" cmpd="sng" algn="ctr">
            <a:solidFill>
              <a:srgbClr val="5B9BD5">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BEC2CF83-E0B8-8D4E-0F78-3978F0EE4230}"/>
              </a:ext>
            </a:extLst>
          </p:cNvPr>
          <p:cNvSpPr/>
          <p:nvPr/>
        </p:nvSpPr>
        <p:spPr>
          <a:xfrm rot="5400000">
            <a:off x="8592669" y="3177990"/>
            <a:ext cx="6777321" cy="421341"/>
          </a:xfrm>
          <a:prstGeom prst="rect">
            <a:avLst/>
          </a:prstGeom>
          <a:solidFill>
            <a:srgbClr val="5B9BD5">
              <a:lumMod val="40000"/>
              <a:lumOff val="60000"/>
            </a:srgbClr>
          </a:solidFill>
          <a:ln w="12700" cap="flat" cmpd="sng" algn="ctr">
            <a:solidFill>
              <a:srgbClr val="5B9BD5">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4" name="TextBox 13">
            <a:extLst>
              <a:ext uri="{FF2B5EF4-FFF2-40B4-BE49-F238E27FC236}">
                <a16:creationId xmlns:a16="http://schemas.microsoft.com/office/drawing/2014/main" id="{47B50B4C-5C4B-BC17-3D16-E1E977C3B35A}"/>
              </a:ext>
            </a:extLst>
          </p:cNvPr>
          <p:cNvSpPr txBox="1"/>
          <p:nvPr/>
        </p:nvSpPr>
        <p:spPr>
          <a:xfrm>
            <a:off x="3046379" y="3262937"/>
            <a:ext cx="6099242" cy="2537490"/>
          </a:xfrm>
          <a:prstGeom prst="rect">
            <a:avLst/>
          </a:prstGeom>
          <a:noFill/>
        </p:spPr>
        <p:txBody>
          <a:bodyPr wrap="square">
            <a:spAutoFit/>
          </a:bodyPr>
          <a:lstStyle/>
          <a:p>
            <a:pPr algn="ctr">
              <a:lnSpc>
                <a:spcPct val="150000"/>
              </a:lnSpc>
            </a:pPr>
            <a:r>
              <a:rPr lang="en-US" altLang="ko-KR" sz="1800" dirty="0" err="1">
                <a:latin typeface="Arial Unicode MS" panose="020B0604020202020204" pitchFamily="50" charset="-127"/>
                <a:ea typeface="Arial Unicode MS" panose="020B0604020202020204" pitchFamily="50" charset="-127"/>
                <a:cs typeface="Arial Unicode MS" panose="020B0604020202020204" pitchFamily="50" charset="-127"/>
              </a:rPr>
              <a:t>Handong</a:t>
            </a: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 Global University</a:t>
            </a:r>
          </a:p>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School of Mechanical &amp; Control Engineering</a:t>
            </a:r>
          </a:p>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21800</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226 Yun-Ki Noh</a:t>
            </a:r>
            <a:endPar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endParaRPr>
          </a:p>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21800360 Si-On Seo</a:t>
            </a:r>
          </a:p>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22100645 Ho-Jin Jang</a:t>
            </a:r>
          </a:p>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Date: 2024.10.22 (Week 9)</a:t>
            </a:r>
            <a:endParaRPr lang="ko-KR" altLang="en-US" sz="18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6" name="TextBox 15">
            <a:extLst>
              <a:ext uri="{FF2B5EF4-FFF2-40B4-BE49-F238E27FC236}">
                <a16:creationId xmlns:a16="http://schemas.microsoft.com/office/drawing/2014/main" id="{4DECE913-4CB3-3B05-C3FD-7901EC469588}"/>
              </a:ext>
            </a:extLst>
          </p:cNvPr>
          <p:cNvSpPr txBox="1"/>
          <p:nvPr/>
        </p:nvSpPr>
        <p:spPr>
          <a:xfrm>
            <a:off x="7507418" y="5976661"/>
            <a:ext cx="6099242" cy="459998"/>
          </a:xfrm>
          <a:prstGeom prst="rect">
            <a:avLst/>
          </a:prstGeom>
          <a:noFill/>
        </p:spPr>
        <p:txBody>
          <a:bodyPr wrap="square">
            <a:spAutoFit/>
          </a:bodyPr>
          <a:lstStyle/>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Prof. Young-</a:t>
            </a:r>
            <a:r>
              <a:rPr lang="en-US" altLang="ko-KR" sz="1800" dirty="0" err="1">
                <a:latin typeface="Arial Unicode MS" panose="020B0604020202020204" pitchFamily="50" charset="-127"/>
                <a:ea typeface="Arial Unicode MS" panose="020B0604020202020204" pitchFamily="50" charset="-127"/>
                <a:cs typeface="Arial Unicode MS" panose="020B0604020202020204" pitchFamily="50" charset="-127"/>
              </a:rPr>
              <a:t>Keun</a:t>
            </a: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 Kim</a:t>
            </a:r>
          </a:p>
        </p:txBody>
      </p:sp>
      <p:sp>
        <p:nvSpPr>
          <p:cNvPr id="17" name="TextBox 16">
            <a:extLst>
              <a:ext uri="{FF2B5EF4-FFF2-40B4-BE49-F238E27FC236}">
                <a16:creationId xmlns:a16="http://schemas.microsoft.com/office/drawing/2014/main" id="{4FAF3929-A55F-C616-0B86-3CC0DADC6296}"/>
              </a:ext>
            </a:extLst>
          </p:cNvPr>
          <p:cNvSpPr txBox="1"/>
          <p:nvPr/>
        </p:nvSpPr>
        <p:spPr>
          <a:xfrm>
            <a:off x="-933856" y="379035"/>
            <a:ext cx="6099242" cy="459998"/>
          </a:xfrm>
          <a:prstGeom prst="rect">
            <a:avLst/>
          </a:prstGeom>
          <a:noFill/>
        </p:spPr>
        <p:txBody>
          <a:bodyPr wrap="square">
            <a:spAutoFit/>
          </a:bodyPr>
          <a:lstStyle/>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24-2 </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Industrial AI &amp; Automation</a:t>
            </a:r>
            <a:endPar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21" name="그림 20">
            <a:extLst>
              <a:ext uri="{FF2B5EF4-FFF2-40B4-BE49-F238E27FC236}">
                <a16:creationId xmlns:a16="http://schemas.microsoft.com/office/drawing/2014/main" id="{FE8D5267-C413-C519-8FE3-C2FA72C6A953}"/>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3" name="부제목 2">
            <a:extLst>
              <a:ext uri="{FF2B5EF4-FFF2-40B4-BE49-F238E27FC236}">
                <a16:creationId xmlns:a16="http://schemas.microsoft.com/office/drawing/2014/main" id="{0A22D190-137E-C5CB-A7CB-D3F7AF2F443A}"/>
              </a:ext>
            </a:extLst>
          </p:cNvPr>
          <p:cNvSpPr>
            <a:spLocks noGrp="1"/>
          </p:cNvSpPr>
          <p:nvPr>
            <p:ph type="subTitle" idx="1"/>
          </p:nvPr>
        </p:nvSpPr>
        <p:spPr>
          <a:xfrm>
            <a:off x="486276" y="1845453"/>
            <a:ext cx="11219447" cy="613611"/>
          </a:xfrm>
        </p:spPr>
        <p:txBody>
          <a:bodyPr>
            <a:noAutofit/>
          </a:bodyPr>
          <a:lstStyle/>
          <a:p>
            <a:r>
              <a:rPr lang="en-US" altLang="ko-KR" sz="3600" b="1" dirty="0">
                <a:latin typeface="Arial Unicode MS" panose="020B0604020202020204" pitchFamily="50" charset="-127"/>
                <a:ea typeface="Arial Unicode MS" panose="020B0604020202020204" pitchFamily="50" charset="-127"/>
                <a:cs typeface="Arial Unicode MS" panose="020B0604020202020204" pitchFamily="50" charset="-127"/>
              </a:rPr>
              <a:t>RUL Prediction of Oscillation Dataset</a:t>
            </a:r>
          </a:p>
          <a:p>
            <a:r>
              <a:rPr lang="en-US" altLang="ko-KR" sz="3600" b="1" dirty="0">
                <a:latin typeface="Arial Unicode MS" panose="020B0604020202020204" pitchFamily="50" charset="-127"/>
                <a:ea typeface="Arial Unicode MS" panose="020B0604020202020204" pitchFamily="50" charset="-127"/>
                <a:cs typeface="Arial Unicode MS" panose="020B0604020202020204" pitchFamily="50" charset="-127"/>
              </a:rPr>
              <a:t>using Hjorth’s Parameters</a:t>
            </a:r>
            <a:endParaRPr lang="ko-KR" altLang="en-US" sz="3600" b="1"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2" name="TextBox 1">
            <a:extLst>
              <a:ext uri="{FF2B5EF4-FFF2-40B4-BE49-F238E27FC236}">
                <a16:creationId xmlns:a16="http://schemas.microsoft.com/office/drawing/2014/main" id="{B883F32F-9019-6F60-851B-54CF86608A0D}"/>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1</a:t>
            </a:r>
          </a:p>
        </p:txBody>
      </p:sp>
    </p:spTree>
    <p:extLst>
      <p:ext uri="{BB962C8B-B14F-4D97-AF65-F5344CB8AC3E}">
        <p14:creationId xmlns:p14="http://schemas.microsoft.com/office/powerpoint/2010/main" val="2415147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B1F6B-CEF6-D6AD-E4A9-D32EE7300F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AFB8460-F058-6590-D327-CB1A0AB27369}"/>
              </a:ext>
            </a:extLst>
          </p:cNvPr>
          <p:cNvSpPr txBox="1"/>
          <p:nvPr/>
        </p:nvSpPr>
        <p:spPr>
          <a:xfrm>
            <a:off x="449943" y="629558"/>
            <a:ext cx="6898042"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D</a:t>
            </a:r>
            <a:r>
              <a:rPr lang="en-US" altLang="ko-KR" sz="2000" b="1" dirty="0" err="1">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ata</a:t>
            </a:r>
            <a:r>
              <a:rPr lang="en-US" altLang="ko-KR" sz="2000" b="1"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 Analysis 1 (Compare RUL Methods: General Method)</a:t>
            </a:r>
            <a:endPar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 name="타원 2">
            <a:extLst>
              <a:ext uri="{FF2B5EF4-FFF2-40B4-BE49-F238E27FC236}">
                <a16:creationId xmlns:a16="http://schemas.microsoft.com/office/drawing/2014/main" id="{4C73B3BC-D964-E9B1-2266-53BA0538F60A}"/>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387C62F5-6A2C-2D54-7D00-4846B58494F3}"/>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A670361D-3B97-756B-37DF-B6217F4EA677}"/>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2C61293A-0FEE-41CA-9B55-AA11DB0A5B8B}"/>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8CD3FA25-AE80-2671-3499-C1A2655DE570}"/>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CEACAB04-B0D9-EC00-BAC9-AB3C61FBFD27}"/>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19D15611-FAC5-83A8-77BD-8278F9EE7A59}"/>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10</a:t>
            </a:r>
            <a:endPar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8" name="그림 7">
            <a:extLst>
              <a:ext uri="{FF2B5EF4-FFF2-40B4-BE49-F238E27FC236}">
                <a16:creationId xmlns:a16="http://schemas.microsoft.com/office/drawing/2014/main" id="{878A022F-8955-ADAD-DCCC-D7EC5CF17464}"/>
              </a:ext>
            </a:extLst>
          </p:cNvPr>
          <p:cNvPicPr>
            <a:picLocks noChangeAspect="1"/>
          </p:cNvPicPr>
          <p:nvPr/>
        </p:nvPicPr>
        <p:blipFill>
          <a:blip r:embed="rId4"/>
          <a:stretch>
            <a:fillRect/>
          </a:stretch>
        </p:blipFill>
        <p:spPr>
          <a:xfrm>
            <a:off x="870808" y="1172304"/>
            <a:ext cx="10450383" cy="952633"/>
          </a:xfrm>
          <a:prstGeom prst="rect">
            <a:avLst/>
          </a:prstGeom>
        </p:spPr>
      </p:pic>
      <p:sp>
        <p:nvSpPr>
          <p:cNvPr id="7" name="액자 6">
            <a:extLst>
              <a:ext uri="{FF2B5EF4-FFF2-40B4-BE49-F238E27FC236}">
                <a16:creationId xmlns:a16="http://schemas.microsoft.com/office/drawing/2014/main" id="{F754B046-2F04-68E9-E8D6-B9EB550DA2CC}"/>
              </a:ext>
            </a:extLst>
          </p:cNvPr>
          <p:cNvSpPr/>
          <p:nvPr/>
        </p:nvSpPr>
        <p:spPr>
          <a:xfrm>
            <a:off x="9409929" y="1261083"/>
            <a:ext cx="1834926" cy="768485"/>
          </a:xfrm>
          <a:prstGeom prst="frame">
            <a:avLst>
              <a:gd name="adj1" fmla="val 636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TextBox 15">
            <a:extLst>
              <a:ext uri="{FF2B5EF4-FFF2-40B4-BE49-F238E27FC236}">
                <a16:creationId xmlns:a16="http://schemas.microsoft.com/office/drawing/2014/main" id="{9666BB88-1052-775D-A19E-4EBF20893643}"/>
              </a:ext>
            </a:extLst>
          </p:cNvPr>
          <p:cNvSpPr txBox="1"/>
          <p:nvPr/>
        </p:nvSpPr>
        <p:spPr>
          <a:xfrm>
            <a:off x="1103200" y="5184443"/>
            <a:ext cx="6495282"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9 Plot RUL Prediction using PCA data</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pic>
        <p:nvPicPr>
          <p:cNvPr id="13" name="Picture 3">
            <a:extLst>
              <a:ext uri="{FF2B5EF4-FFF2-40B4-BE49-F238E27FC236}">
                <a16:creationId xmlns:a16="http://schemas.microsoft.com/office/drawing/2014/main" id="{A6AEFC4B-7A70-0D66-AB93-EF5105E142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841" y="2397681"/>
            <a:ext cx="3490315" cy="26177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BFC2D956-6BFC-2922-E894-62CD080CA5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606" y="2269086"/>
            <a:ext cx="3590088" cy="269256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2DFA961-9A65-D5B8-E8ED-5B8E7B363C1C}"/>
              </a:ext>
            </a:extLst>
          </p:cNvPr>
          <p:cNvSpPr txBox="1"/>
          <p:nvPr/>
        </p:nvSpPr>
        <p:spPr>
          <a:xfrm>
            <a:off x="7940929" y="2851794"/>
            <a:ext cx="6539057" cy="1527149"/>
          </a:xfrm>
          <a:prstGeom prst="rect">
            <a:avLst/>
          </a:prstGeom>
          <a:noFill/>
        </p:spPr>
        <p:txBody>
          <a:bodyPr wrap="square">
            <a:spAutoFit/>
          </a:bodyPr>
          <a:lstStyle/>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Probability means how near the </a:t>
            </a:r>
            <a:r>
              <a:rPr lang="en-US" altLang="ko-KR" sz="1600"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true RUL</a:t>
            </a:r>
          </a:p>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between </a:t>
            </a:r>
            <a:r>
              <a:rPr lang="en-US" altLang="ko-KR" sz="1600" dirty="0">
                <a:solidFill>
                  <a:srgbClr val="FF0000"/>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predicted RUL </a:t>
            </a: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lines.</a:t>
            </a:r>
          </a:p>
          <a:p>
            <a:pPr>
              <a:lnSpc>
                <a:spcPct val="150000"/>
              </a:lnSpc>
            </a:pPr>
            <a:endPar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Around the breakpoint, probability is max. </a:t>
            </a:r>
          </a:p>
        </p:txBody>
      </p:sp>
    </p:spTree>
    <p:extLst>
      <p:ext uri="{BB962C8B-B14F-4D97-AF65-F5344CB8AC3E}">
        <p14:creationId xmlns:p14="http://schemas.microsoft.com/office/powerpoint/2010/main" val="123071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8B78A-CBB7-1795-9C9C-C8011163711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3D98CF-2F9B-6ACC-6936-01B92D31C5E6}"/>
              </a:ext>
            </a:extLst>
          </p:cNvPr>
          <p:cNvSpPr txBox="1"/>
          <p:nvPr/>
        </p:nvSpPr>
        <p:spPr>
          <a:xfrm>
            <a:off x="449943" y="629558"/>
            <a:ext cx="7172156"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D</a:t>
            </a:r>
            <a:r>
              <a:rPr lang="en-US" altLang="ko-KR" sz="2000" b="1" dirty="0" err="1">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ata</a:t>
            </a:r>
            <a:r>
              <a:rPr lang="en-US" altLang="ko-KR" sz="2000" b="1"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 Analysis 1 (Compare RUL Methods: Detectivity Method)</a:t>
            </a:r>
            <a:endPar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 name="타원 2">
            <a:extLst>
              <a:ext uri="{FF2B5EF4-FFF2-40B4-BE49-F238E27FC236}">
                <a16:creationId xmlns:a16="http://schemas.microsoft.com/office/drawing/2014/main" id="{745DF87C-A4BE-10B0-A9EA-C8CCB6D543B3}"/>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2E015631-69B8-A28E-3521-38475090ADBC}"/>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FA27B9CB-A8FC-0671-E56E-CBF9F5C710B5}"/>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403DCCEF-1B35-CE6B-5FDD-7FB4B703911D}"/>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C4247E75-9943-53D5-066F-1991F29220F8}"/>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652BFEC6-B0EE-45D2-B535-9F76A26546D9}"/>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3F598C64-D5D0-8F27-9550-1BD58E07359F}"/>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11</a:t>
            </a:r>
          </a:p>
        </p:txBody>
      </p:sp>
      <p:pic>
        <p:nvPicPr>
          <p:cNvPr id="9" name="그림 8">
            <a:extLst>
              <a:ext uri="{FF2B5EF4-FFF2-40B4-BE49-F238E27FC236}">
                <a16:creationId xmlns:a16="http://schemas.microsoft.com/office/drawing/2014/main" id="{A85ECFF9-29E4-73D8-F483-81B68E3942DE}"/>
              </a:ext>
            </a:extLst>
          </p:cNvPr>
          <p:cNvPicPr>
            <a:picLocks noChangeAspect="1"/>
          </p:cNvPicPr>
          <p:nvPr/>
        </p:nvPicPr>
        <p:blipFill>
          <a:blip r:embed="rId4"/>
          <a:stretch>
            <a:fillRect/>
          </a:stretch>
        </p:blipFill>
        <p:spPr>
          <a:xfrm>
            <a:off x="2871336" y="977665"/>
            <a:ext cx="6449325" cy="1219370"/>
          </a:xfrm>
          <a:prstGeom prst="rect">
            <a:avLst/>
          </a:prstGeom>
        </p:spPr>
      </p:pic>
      <p:sp>
        <p:nvSpPr>
          <p:cNvPr id="10" name="TextBox 9">
            <a:extLst>
              <a:ext uri="{FF2B5EF4-FFF2-40B4-BE49-F238E27FC236}">
                <a16:creationId xmlns:a16="http://schemas.microsoft.com/office/drawing/2014/main" id="{273F7C94-03FC-ABC1-3945-9CC41177193E}"/>
              </a:ext>
            </a:extLst>
          </p:cNvPr>
          <p:cNvSpPr txBox="1"/>
          <p:nvPr/>
        </p:nvSpPr>
        <p:spPr>
          <a:xfrm>
            <a:off x="5983930" y="5566979"/>
            <a:ext cx="6495282"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11 Detectivity Plot (Moving Average Filter, Window Size = 5)</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pic>
        <p:nvPicPr>
          <p:cNvPr id="14" name="그림 13">
            <a:extLst>
              <a:ext uri="{FF2B5EF4-FFF2-40B4-BE49-F238E27FC236}">
                <a16:creationId xmlns:a16="http://schemas.microsoft.com/office/drawing/2014/main" id="{8BE08F5F-E587-FE72-31CB-F6BD787DB99F}"/>
              </a:ext>
            </a:extLst>
          </p:cNvPr>
          <p:cNvPicPr>
            <a:picLocks noChangeAspect="1"/>
          </p:cNvPicPr>
          <p:nvPr/>
        </p:nvPicPr>
        <p:blipFill>
          <a:blip r:embed="rId5"/>
          <a:stretch>
            <a:fillRect/>
          </a:stretch>
        </p:blipFill>
        <p:spPr>
          <a:xfrm>
            <a:off x="3067431" y="1175847"/>
            <a:ext cx="6134956" cy="895475"/>
          </a:xfrm>
          <a:prstGeom prst="rect">
            <a:avLst/>
          </a:prstGeom>
        </p:spPr>
      </p:pic>
      <p:sp>
        <p:nvSpPr>
          <p:cNvPr id="16" name="액자 15">
            <a:extLst>
              <a:ext uri="{FF2B5EF4-FFF2-40B4-BE49-F238E27FC236}">
                <a16:creationId xmlns:a16="http://schemas.microsoft.com/office/drawing/2014/main" id="{FB60B4B1-B9B7-2A2F-72E6-457C5CAFBC16}"/>
              </a:ext>
            </a:extLst>
          </p:cNvPr>
          <p:cNvSpPr/>
          <p:nvPr/>
        </p:nvSpPr>
        <p:spPr>
          <a:xfrm>
            <a:off x="5245737" y="1257341"/>
            <a:ext cx="1835998" cy="768485"/>
          </a:xfrm>
          <a:prstGeom prst="frame">
            <a:avLst>
              <a:gd name="adj1" fmla="val 636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18" name="그림 17">
            <a:extLst>
              <a:ext uri="{FF2B5EF4-FFF2-40B4-BE49-F238E27FC236}">
                <a16:creationId xmlns:a16="http://schemas.microsoft.com/office/drawing/2014/main" id="{AE2F8F07-02ED-438B-26A6-82437E90F87C}"/>
              </a:ext>
            </a:extLst>
          </p:cNvPr>
          <p:cNvPicPr>
            <a:picLocks noChangeAspect="1"/>
          </p:cNvPicPr>
          <p:nvPr/>
        </p:nvPicPr>
        <p:blipFill>
          <a:blip r:embed="rId6"/>
          <a:stretch>
            <a:fillRect/>
          </a:stretch>
        </p:blipFill>
        <p:spPr>
          <a:xfrm>
            <a:off x="235178" y="4484219"/>
            <a:ext cx="6047129" cy="900515"/>
          </a:xfrm>
          <a:prstGeom prst="rect">
            <a:avLst/>
          </a:prstGeom>
        </p:spPr>
      </p:pic>
      <p:sp>
        <p:nvSpPr>
          <p:cNvPr id="19" name="TextBox 18">
            <a:extLst>
              <a:ext uri="{FF2B5EF4-FFF2-40B4-BE49-F238E27FC236}">
                <a16:creationId xmlns:a16="http://schemas.microsoft.com/office/drawing/2014/main" id="{BAAD5298-85A9-EBED-EF95-B1A24B23886E}"/>
              </a:ext>
            </a:extLst>
          </p:cNvPr>
          <p:cNvSpPr txBox="1"/>
          <p:nvPr/>
        </p:nvSpPr>
        <p:spPr>
          <a:xfrm>
            <a:off x="-151026" y="5604268"/>
            <a:ext cx="6495282"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10 Detectivity Extract</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pic>
        <p:nvPicPr>
          <p:cNvPr id="21" name="그림 20">
            <a:extLst>
              <a:ext uri="{FF2B5EF4-FFF2-40B4-BE49-F238E27FC236}">
                <a16:creationId xmlns:a16="http://schemas.microsoft.com/office/drawing/2014/main" id="{BE42FDE4-E92D-47C3-523E-EB00B0F1EF69}"/>
              </a:ext>
            </a:extLst>
          </p:cNvPr>
          <p:cNvPicPr>
            <a:picLocks noChangeAspect="1"/>
          </p:cNvPicPr>
          <p:nvPr/>
        </p:nvPicPr>
        <p:blipFill>
          <a:blip r:embed="rId7"/>
          <a:stretch>
            <a:fillRect/>
          </a:stretch>
        </p:blipFill>
        <p:spPr>
          <a:xfrm>
            <a:off x="506889" y="2323758"/>
            <a:ext cx="5805341" cy="1906987"/>
          </a:xfrm>
          <a:prstGeom prst="rect">
            <a:avLst/>
          </a:prstGeom>
        </p:spPr>
      </p:pic>
      <p:pic>
        <p:nvPicPr>
          <p:cNvPr id="23" name="그림 22">
            <a:extLst>
              <a:ext uri="{FF2B5EF4-FFF2-40B4-BE49-F238E27FC236}">
                <a16:creationId xmlns:a16="http://schemas.microsoft.com/office/drawing/2014/main" id="{C32507CD-2E04-588F-953B-BC4136CA689A}"/>
              </a:ext>
            </a:extLst>
          </p:cNvPr>
          <p:cNvPicPr>
            <a:picLocks noChangeAspect="1"/>
          </p:cNvPicPr>
          <p:nvPr/>
        </p:nvPicPr>
        <p:blipFill>
          <a:blip r:embed="rId8"/>
          <a:stretch>
            <a:fillRect/>
          </a:stretch>
        </p:blipFill>
        <p:spPr>
          <a:xfrm>
            <a:off x="7139766" y="2246299"/>
            <a:ext cx="4183609" cy="3355940"/>
          </a:xfrm>
          <a:prstGeom prst="rect">
            <a:avLst/>
          </a:prstGeom>
        </p:spPr>
      </p:pic>
    </p:spTree>
    <p:extLst>
      <p:ext uri="{BB962C8B-B14F-4D97-AF65-F5344CB8AC3E}">
        <p14:creationId xmlns:p14="http://schemas.microsoft.com/office/powerpoint/2010/main" val="303726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37752-07F1-4B41-298F-E00C84A1781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5BBED1E-BB51-33CD-0DAD-F99CCD60026F}"/>
              </a:ext>
            </a:extLst>
          </p:cNvPr>
          <p:cNvSpPr txBox="1"/>
          <p:nvPr/>
        </p:nvSpPr>
        <p:spPr>
          <a:xfrm>
            <a:off x="449943" y="629558"/>
            <a:ext cx="7172156"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D</a:t>
            </a:r>
            <a:r>
              <a:rPr lang="en-US" altLang="ko-KR" sz="2000" b="1" dirty="0" err="1">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ata</a:t>
            </a:r>
            <a:r>
              <a:rPr lang="en-US" altLang="ko-KR" sz="2000" b="1"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 Analysis 1 (Compare RUL Methods: Detectivity Method)</a:t>
            </a:r>
            <a:endPar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 name="타원 2">
            <a:extLst>
              <a:ext uri="{FF2B5EF4-FFF2-40B4-BE49-F238E27FC236}">
                <a16:creationId xmlns:a16="http://schemas.microsoft.com/office/drawing/2014/main" id="{281DDBA4-F38D-4E98-F831-53B24EAE7E52}"/>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E1CF84FD-C6B7-B400-2C1A-C947BD921AA9}"/>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F6E8C49B-1E07-FFD1-3CA1-FF846BCE01C5}"/>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9EDCF71C-FBBB-33E1-E0F9-D0D2C935876A}"/>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4EA8840D-0D6B-711D-3CA6-3F4F2D8F5BA1}"/>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18B25B42-5323-6D1D-3B3A-CC0BF014FD9D}"/>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2B9AA8ED-5D0B-A626-BD65-C3088443AFAC}"/>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12</a:t>
            </a:r>
          </a:p>
        </p:txBody>
      </p:sp>
      <p:pic>
        <p:nvPicPr>
          <p:cNvPr id="9" name="그림 8">
            <a:extLst>
              <a:ext uri="{FF2B5EF4-FFF2-40B4-BE49-F238E27FC236}">
                <a16:creationId xmlns:a16="http://schemas.microsoft.com/office/drawing/2014/main" id="{471CEFD1-51CE-DE10-AC3B-74D31984E120}"/>
              </a:ext>
            </a:extLst>
          </p:cNvPr>
          <p:cNvPicPr>
            <a:picLocks noChangeAspect="1"/>
          </p:cNvPicPr>
          <p:nvPr/>
        </p:nvPicPr>
        <p:blipFill>
          <a:blip r:embed="rId4"/>
          <a:stretch>
            <a:fillRect/>
          </a:stretch>
        </p:blipFill>
        <p:spPr>
          <a:xfrm>
            <a:off x="2871336" y="977665"/>
            <a:ext cx="6449325" cy="1219370"/>
          </a:xfrm>
          <a:prstGeom prst="rect">
            <a:avLst/>
          </a:prstGeom>
        </p:spPr>
      </p:pic>
      <p:pic>
        <p:nvPicPr>
          <p:cNvPr id="14" name="그림 13">
            <a:extLst>
              <a:ext uri="{FF2B5EF4-FFF2-40B4-BE49-F238E27FC236}">
                <a16:creationId xmlns:a16="http://schemas.microsoft.com/office/drawing/2014/main" id="{F60E1B09-A6C1-6C5A-AA07-9B0111BF4FD4}"/>
              </a:ext>
            </a:extLst>
          </p:cNvPr>
          <p:cNvPicPr>
            <a:picLocks noChangeAspect="1"/>
          </p:cNvPicPr>
          <p:nvPr/>
        </p:nvPicPr>
        <p:blipFill>
          <a:blip r:embed="rId5"/>
          <a:stretch>
            <a:fillRect/>
          </a:stretch>
        </p:blipFill>
        <p:spPr>
          <a:xfrm>
            <a:off x="3067431" y="1175847"/>
            <a:ext cx="6134956" cy="895475"/>
          </a:xfrm>
          <a:prstGeom prst="rect">
            <a:avLst/>
          </a:prstGeom>
        </p:spPr>
      </p:pic>
      <p:sp>
        <p:nvSpPr>
          <p:cNvPr id="16" name="액자 15">
            <a:extLst>
              <a:ext uri="{FF2B5EF4-FFF2-40B4-BE49-F238E27FC236}">
                <a16:creationId xmlns:a16="http://schemas.microsoft.com/office/drawing/2014/main" id="{E6841F6A-E3E9-4BEF-BACA-FDB0B59EEB50}"/>
              </a:ext>
            </a:extLst>
          </p:cNvPr>
          <p:cNvSpPr/>
          <p:nvPr/>
        </p:nvSpPr>
        <p:spPr>
          <a:xfrm>
            <a:off x="7337191" y="1257341"/>
            <a:ext cx="1835998" cy="768485"/>
          </a:xfrm>
          <a:prstGeom prst="frame">
            <a:avLst>
              <a:gd name="adj1" fmla="val 636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7" name="그림 6">
            <a:extLst>
              <a:ext uri="{FF2B5EF4-FFF2-40B4-BE49-F238E27FC236}">
                <a16:creationId xmlns:a16="http://schemas.microsoft.com/office/drawing/2014/main" id="{AB20C330-C894-8C34-3D7C-A23820598C1D}"/>
              </a:ext>
            </a:extLst>
          </p:cNvPr>
          <p:cNvPicPr>
            <a:picLocks noChangeAspect="1"/>
          </p:cNvPicPr>
          <p:nvPr/>
        </p:nvPicPr>
        <p:blipFill>
          <a:blip r:embed="rId6"/>
          <a:stretch>
            <a:fillRect/>
          </a:stretch>
        </p:blipFill>
        <p:spPr>
          <a:xfrm>
            <a:off x="1056379" y="2306499"/>
            <a:ext cx="3098590" cy="2623741"/>
          </a:xfrm>
          <a:prstGeom prst="rect">
            <a:avLst/>
          </a:prstGeom>
        </p:spPr>
      </p:pic>
      <p:pic>
        <p:nvPicPr>
          <p:cNvPr id="8" name="그림 7">
            <a:extLst>
              <a:ext uri="{FF2B5EF4-FFF2-40B4-BE49-F238E27FC236}">
                <a16:creationId xmlns:a16="http://schemas.microsoft.com/office/drawing/2014/main" id="{27C1C939-C0D1-04A3-DDC9-E46233A9A85F}"/>
              </a:ext>
            </a:extLst>
          </p:cNvPr>
          <p:cNvPicPr>
            <a:picLocks noChangeAspect="1"/>
          </p:cNvPicPr>
          <p:nvPr/>
        </p:nvPicPr>
        <p:blipFill>
          <a:blip r:embed="rId7"/>
          <a:stretch>
            <a:fillRect/>
          </a:stretch>
        </p:blipFill>
        <p:spPr>
          <a:xfrm>
            <a:off x="4376673" y="2343214"/>
            <a:ext cx="3128694" cy="2609826"/>
          </a:xfrm>
          <a:prstGeom prst="rect">
            <a:avLst/>
          </a:prstGeom>
        </p:spPr>
      </p:pic>
      <p:sp>
        <p:nvSpPr>
          <p:cNvPr id="13" name="TextBox 12">
            <a:extLst>
              <a:ext uri="{FF2B5EF4-FFF2-40B4-BE49-F238E27FC236}">
                <a16:creationId xmlns:a16="http://schemas.microsoft.com/office/drawing/2014/main" id="{674CEAE8-8FDD-6DA3-C7E0-283820A96764}"/>
              </a:ext>
            </a:extLst>
          </p:cNvPr>
          <p:cNvSpPr txBox="1"/>
          <p:nvPr/>
        </p:nvSpPr>
        <p:spPr>
          <a:xfrm>
            <a:off x="1103200" y="5184443"/>
            <a:ext cx="6495282"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12 Plot RUL Prediction using Detectivity hyperparameter</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sp>
        <p:nvSpPr>
          <p:cNvPr id="17" name="TextBox 16">
            <a:extLst>
              <a:ext uri="{FF2B5EF4-FFF2-40B4-BE49-F238E27FC236}">
                <a16:creationId xmlns:a16="http://schemas.microsoft.com/office/drawing/2014/main" id="{5C055215-8D4E-FF72-7809-1597FCE1AEEC}"/>
              </a:ext>
            </a:extLst>
          </p:cNvPr>
          <p:cNvSpPr txBox="1"/>
          <p:nvPr/>
        </p:nvSpPr>
        <p:spPr>
          <a:xfrm>
            <a:off x="7940929" y="2851794"/>
            <a:ext cx="6539057" cy="1527149"/>
          </a:xfrm>
          <a:prstGeom prst="rect">
            <a:avLst/>
          </a:prstGeom>
          <a:noFill/>
        </p:spPr>
        <p:txBody>
          <a:bodyPr wrap="square">
            <a:spAutoFit/>
          </a:bodyPr>
          <a:lstStyle/>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Probability means how near the </a:t>
            </a:r>
            <a:r>
              <a:rPr lang="en-US" altLang="ko-KR" sz="1600"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true RUL</a:t>
            </a:r>
          </a:p>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between </a:t>
            </a:r>
            <a:r>
              <a:rPr lang="en-US" altLang="ko-KR" sz="1600" dirty="0">
                <a:solidFill>
                  <a:srgbClr val="FF0000"/>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predicted RUL </a:t>
            </a: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lines.</a:t>
            </a:r>
          </a:p>
          <a:p>
            <a:pPr>
              <a:lnSpc>
                <a:spcPct val="150000"/>
              </a:lnSpc>
            </a:pPr>
            <a:endPar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Around the breakpoint, probability is max. </a:t>
            </a:r>
          </a:p>
        </p:txBody>
      </p:sp>
    </p:spTree>
    <p:extLst>
      <p:ext uri="{BB962C8B-B14F-4D97-AF65-F5344CB8AC3E}">
        <p14:creationId xmlns:p14="http://schemas.microsoft.com/office/powerpoint/2010/main" val="151706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A7FDF-79E7-A460-C719-E012A0B139E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FA17B2E-42DA-C968-CA8E-2231B2762226}"/>
              </a:ext>
            </a:extLst>
          </p:cNvPr>
          <p:cNvSpPr txBox="1"/>
          <p:nvPr/>
        </p:nvSpPr>
        <p:spPr>
          <a:xfrm>
            <a:off x="449943" y="629558"/>
            <a:ext cx="4366901"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Discussion (</a:t>
            </a:r>
            <a:r>
              <a:rPr lang="en-US" altLang="ko-KR" sz="2000" b="1"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Compare RUL Methods</a:t>
            </a: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a:t>
            </a:r>
          </a:p>
        </p:txBody>
      </p:sp>
      <p:sp>
        <p:nvSpPr>
          <p:cNvPr id="3" name="타원 2">
            <a:extLst>
              <a:ext uri="{FF2B5EF4-FFF2-40B4-BE49-F238E27FC236}">
                <a16:creationId xmlns:a16="http://schemas.microsoft.com/office/drawing/2014/main" id="{B797B2F1-79D4-801F-2394-B70FE8A1148C}"/>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3B0C3B1F-CCFE-F2A9-97E9-79019B862046}"/>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103BEB07-979C-1F56-E8A6-C973525A3182}"/>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FDCF634F-AD19-8F86-ECA7-68A40996181D}"/>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F1CEF402-CD2A-4BE8-0584-1CB9DCA8A205}"/>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B5A95A10-A124-B693-499B-CEFB9EF14DF3}"/>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C295495C-3EEC-4BD0-4B59-0ACC99CF68AB}"/>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13</a:t>
            </a:r>
            <a:endPar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7" name="TextBox 6">
            <a:extLst>
              <a:ext uri="{FF2B5EF4-FFF2-40B4-BE49-F238E27FC236}">
                <a16:creationId xmlns:a16="http://schemas.microsoft.com/office/drawing/2014/main" id="{4AD16DDD-0A44-272E-396A-91BC999572A6}"/>
              </a:ext>
            </a:extLst>
          </p:cNvPr>
          <p:cNvSpPr txBox="1"/>
          <p:nvPr/>
        </p:nvSpPr>
        <p:spPr>
          <a:xfrm>
            <a:off x="506535" y="4711464"/>
            <a:ext cx="11178927"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13 Compare Probability of RUL Prediction (</a:t>
            </a:r>
            <a:r>
              <a:rPr lang="en-US" altLang="ko-KR" sz="1600" dirty="0">
                <a:solidFill>
                  <a:srgbClr val="0070C0"/>
                </a:solidFill>
                <a:latin typeface="Times New Roman" panose="02020603050405020304" pitchFamily="18" charset="0"/>
                <a:ea typeface="나눔스퀘어 Bold" panose="020B0600000101010101"/>
                <a:cs typeface="Times New Roman" panose="02020603050405020304" pitchFamily="18" charset="0"/>
              </a:rPr>
              <a:t>Left: Detectivity, Right: Traditional Features</a:t>
            </a:r>
            <a:r>
              <a:rPr lang="en-US" altLang="ko-KR" sz="1600" dirty="0">
                <a:latin typeface="Times New Roman" panose="02020603050405020304" pitchFamily="18" charset="0"/>
                <a:ea typeface="나눔스퀘어 Bold" panose="020B0600000101010101"/>
                <a:cs typeface="Times New Roman" panose="02020603050405020304" pitchFamily="18" charset="0"/>
              </a:rPr>
              <a:t>)</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pic>
        <p:nvPicPr>
          <p:cNvPr id="13" name="그림 12">
            <a:extLst>
              <a:ext uri="{FF2B5EF4-FFF2-40B4-BE49-F238E27FC236}">
                <a16:creationId xmlns:a16="http://schemas.microsoft.com/office/drawing/2014/main" id="{E85F7A85-5C59-B988-3C53-6B46D277403E}"/>
              </a:ext>
            </a:extLst>
          </p:cNvPr>
          <p:cNvPicPr>
            <a:picLocks noChangeAspect="1"/>
          </p:cNvPicPr>
          <p:nvPr/>
        </p:nvPicPr>
        <p:blipFill>
          <a:blip r:embed="rId4"/>
          <a:stretch>
            <a:fillRect/>
          </a:stretch>
        </p:blipFill>
        <p:spPr>
          <a:xfrm>
            <a:off x="2094941" y="1237885"/>
            <a:ext cx="8002117" cy="3305636"/>
          </a:xfrm>
          <a:prstGeom prst="rect">
            <a:avLst/>
          </a:prstGeom>
        </p:spPr>
      </p:pic>
      <p:sp>
        <p:nvSpPr>
          <p:cNvPr id="14" name="TextBox 13">
            <a:extLst>
              <a:ext uri="{FF2B5EF4-FFF2-40B4-BE49-F238E27FC236}">
                <a16:creationId xmlns:a16="http://schemas.microsoft.com/office/drawing/2014/main" id="{BEBDE6FA-37BF-4DC3-D092-FAAFD27F06DE}"/>
              </a:ext>
            </a:extLst>
          </p:cNvPr>
          <p:cNvSpPr txBox="1"/>
          <p:nvPr/>
        </p:nvSpPr>
        <p:spPr>
          <a:xfrm>
            <a:off x="1118681" y="5103783"/>
            <a:ext cx="11809379" cy="1157817"/>
          </a:xfrm>
          <a:prstGeom prst="rect">
            <a:avLst/>
          </a:prstGeom>
          <a:noFill/>
        </p:spPr>
        <p:txBody>
          <a:bodyPr wrap="square">
            <a:spAutoFit/>
          </a:bodyPr>
          <a:lstStyle/>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We evaluated the validity of the criteria: </a:t>
            </a:r>
            <a:r>
              <a:rPr lang="en-US" altLang="ko-KR" sz="1600" dirty="0">
                <a:solidFill>
                  <a:srgbClr val="FF0000"/>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probability 0.6 (60 [%])</a:t>
            </a:r>
          </a:p>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The RUL is only valid </a:t>
            </a:r>
            <a:r>
              <a:rPr lang="en-US" altLang="ko-KR" sz="1600" dirty="0">
                <a:solidFill>
                  <a:srgbClr val="FF0000"/>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before the time of failure.</a:t>
            </a:r>
          </a:p>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In this term,</a:t>
            </a:r>
            <a:r>
              <a:rPr lang="en-US" altLang="ko-KR" sz="1600" dirty="0">
                <a:solidFill>
                  <a:srgbClr val="FF0000"/>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RUL using Detectivity can be evaluated as having the effect of improving failure prediction performance.</a:t>
            </a:r>
            <a:endPar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p:txBody>
      </p:sp>
      <p:cxnSp>
        <p:nvCxnSpPr>
          <p:cNvPr id="16" name="직선 연결선 15">
            <a:extLst>
              <a:ext uri="{FF2B5EF4-FFF2-40B4-BE49-F238E27FC236}">
                <a16:creationId xmlns:a16="http://schemas.microsoft.com/office/drawing/2014/main" id="{6E922826-7AE9-E14A-C89F-3FE24A8CEA75}"/>
              </a:ext>
            </a:extLst>
          </p:cNvPr>
          <p:cNvCxnSpPr/>
          <p:nvPr/>
        </p:nvCxnSpPr>
        <p:spPr>
          <a:xfrm>
            <a:off x="2594482" y="2612354"/>
            <a:ext cx="3300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077C4C66-A759-E61A-3812-4E862CE59B41}"/>
              </a:ext>
            </a:extLst>
          </p:cNvPr>
          <p:cNvCxnSpPr/>
          <p:nvPr/>
        </p:nvCxnSpPr>
        <p:spPr>
          <a:xfrm>
            <a:off x="6780179" y="2670717"/>
            <a:ext cx="33168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103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855A7-B1FB-AB97-1F1B-74F97485496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9958533-22F0-09FA-5CE5-0AFF6357072B}"/>
              </a:ext>
            </a:extLst>
          </p:cNvPr>
          <p:cNvSpPr txBox="1"/>
          <p:nvPr/>
        </p:nvSpPr>
        <p:spPr>
          <a:xfrm>
            <a:off x="449943" y="629558"/>
            <a:ext cx="6795450"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Discussion (</a:t>
            </a:r>
            <a:r>
              <a:rPr lang="en-US" altLang="ko-KR" sz="2000" b="1"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Compare RUL Methods, Improvement Points</a:t>
            </a: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a:t>
            </a:r>
          </a:p>
        </p:txBody>
      </p:sp>
      <p:sp>
        <p:nvSpPr>
          <p:cNvPr id="3" name="타원 2">
            <a:extLst>
              <a:ext uri="{FF2B5EF4-FFF2-40B4-BE49-F238E27FC236}">
                <a16:creationId xmlns:a16="http://schemas.microsoft.com/office/drawing/2014/main" id="{0A7175C5-E1F8-3591-D83D-7188D7750556}"/>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4F6B8EEF-1EC6-6594-9B61-96CB136EA3AD}"/>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932ADDC3-D51D-6056-F22C-59AD03D795CB}"/>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A9DBE17F-5D85-3EF1-1E31-EE973FB49B7B}"/>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60F24C94-30B3-22F2-D7CE-4460E7DFCFF5}"/>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8DE11B06-9752-DA80-FB1F-FFC22C8A0A72}"/>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0DD7FDC9-9979-E6CC-D312-9EA0518A436A}"/>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14</a:t>
            </a:r>
            <a:endPar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7" name="TextBox 6">
            <a:extLst>
              <a:ext uri="{FF2B5EF4-FFF2-40B4-BE49-F238E27FC236}">
                <a16:creationId xmlns:a16="http://schemas.microsoft.com/office/drawing/2014/main" id="{2C174AB1-8DC3-8FDD-11B5-9F18933AE38F}"/>
              </a:ext>
            </a:extLst>
          </p:cNvPr>
          <p:cNvSpPr txBox="1"/>
          <p:nvPr/>
        </p:nvSpPr>
        <p:spPr>
          <a:xfrm>
            <a:off x="506535" y="4711464"/>
            <a:ext cx="11178927"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14 Compare Probability of RUL Prediction Including Changed Criteria (</a:t>
            </a:r>
            <a:r>
              <a:rPr lang="en-US" altLang="ko-KR" sz="1600" dirty="0">
                <a:solidFill>
                  <a:srgbClr val="0070C0"/>
                </a:solidFill>
                <a:latin typeface="Times New Roman" panose="02020603050405020304" pitchFamily="18" charset="0"/>
                <a:ea typeface="나눔스퀘어 Bold" panose="020B0600000101010101"/>
                <a:cs typeface="Times New Roman" panose="02020603050405020304" pitchFamily="18" charset="0"/>
              </a:rPr>
              <a:t>Left: Detectivity, Right: Traditional Features</a:t>
            </a:r>
            <a:r>
              <a:rPr lang="en-US" altLang="ko-KR" sz="1600" dirty="0">
                <a:latin typeface="Times New Roman" panose="02020603050405020304" pitchFamily="18" charset="0"/>
                <a:ea typeface="나눔스퀘어 Bold" panose="020B0600000101010101"/>
                <a:cs typeface="Times New Roman" panose="02020603050405020304" pitchFamily="18" charset="0"/>
              </a:rPr>
              <a:t>)</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pic>
        <p:nvPicPr>
          <p:cNvPr id="13" name="그림 12">
            <a:extLst>
              <a:ext uri="{FF2B5EF4-FFF2-40B4-BE49-F238E27FC236}">
                <a16:creationId xmlns:a16="http://schemas.microsoft.com/office/drawing/2014/main" id="{C51E13A1-1567-D099-14FC-F43B518E54AC}"/>
              </a:ext>
            </a:extLst>
          </p:cNvPr>
          <p:cNvPicPr>
            <a:picLocks noChangeAspect="1"/>
          </p:cNvPicPr>
          <p:nvPr/>
        </p:nvPicPr>
        <p:blipFill>
          <a:blip r:embed="rId4"/>
          <a:stretch>
            <a:fillRect/>
          </a:stretch>
        </p:blipFill>
        <p:spPr>
          <a:xfrm>
            <a:off x="2094941" y="1237885"/>
            <a:ext cx="8002117" cy="3305636"/>
          </a:xfrm>
          <a:prstGeom prst="rect">
            <a:avLst/>
          </a:prstGeom>
        </p:spPr>
      </p:pic>
      <p:cxnSp>
        <p:nvCxnSpPr>
          <p:cNvPr id="16" name="직선 연결선 15">
            <a:extLst>
              <a:ext uri="{FF2B5EF4-FFF2-40B4-BE49-F238E27FC236}">
                <a16:creationId xmlns:a16="http://schemas.microsoft.com/office/drawing/2014/main" id="{1C111023-7BAB-DFD5-9B82-CC55FE763FD4}"/>
              </a:ext>
            </a:extLst>
          </p:cNvPr>
          <p:cNvCxnSpPr/>
          <p:nvPr/>
        </p:nvCxnSpPr>
        <p:spPr>
          <a:xfrm>
            <a:off x="2584756" y="3152713"/>
            <a:ext cx="3300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40D278C0-6113-EEB1-AFA1-64BC948A437A}"/>
              </a:ext>
            </a:extLst>
          </p:cNvPr>
          <p:cNvCxnSpPr/>
          <p:nvPr/>
        </p:nvCxnSpPr>
        <p:spPr>
          <a:xfrm>
            <a:off x="6780179" y="3186284"/>
            <a:ext cx="331687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화살표: 아래쪽 7">
            <a:extLst>
              <a:ext uri="{FF2B5EF4-FFF2-40B4-BE49-F238E27FC236}">
                <a16:creationId xmlns:a16="http://schemas.microsoft.com/office/drawing/2014/main" id="{541870D5-B4E9-0230-DF0E-F45BE297827D}"/>
              </a:ext>
            </a:extLst>
          </p:cNvPr>
          <p:cNvSpPr/>
          <p:nvPr/>
        </p:nvSpPr>
        <p:spPr>
          <a:xfrm>
            <a:off x="2714017" y="2616741"/>
            <a:ext cx="116732" cy="5273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아래쪽 8">
            <a:extLst>
              <a:ext uri="{FF2B5EF4-FFF2-40B4-BE49-F238E27FC236}">
                <a16:creationId xmlns:a16="http://schemas.microsoft.com/office/drawing/2014/main" id="{1B0E476D-D923-8606-3CE9-0114BB1C9CEA}"/>
              </a:ext>
            </a:extLst>
          </p:cNvPr>
          <p:cNvSpPr/>
          <p:nvPr/>
        </p:nvSpPr>
        <p:spPr>
          <a:xfrm>
            <a:off x="6906638" y="2636197"/>
            <a:ext cx="116732" cy="5273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89487ED-111B-61B5-CC4B-198590771A03}"/>
              </a:ext>
            </a:extLst>
          </p:cNvPr>
          <p:cNvSpPr txBox="1"/>
          <p:nvPr/>
        </p:nvSpPr>
        <p:spPr>
          <a:xfrm>
            <a:off x="1118681" y="5103783"/>
            <a:ext cx="11809379" cy="788486"/>
          </a:xfrm>
          <a:prstGeom prst="rect">
            <a:avLst/>
          </a:prstGeom>
          <a:noFill/>
        </p:spPr>
        <p:txBody>
          <a:bodyPr wrap="square">
            <a:spAutoFit/>
          </a:bodyPr>
          <a:lstStyle/>
          <a:p>
            <a:pPr>
              <a:lnSpc>
                <a:spcPct val="150000"/>
              </a:lnSpc>
            </a:pPr>
            <a:r>
              <a:rPr lang="en-US" altLang="ko-KR" sz="1600" b="0" i="0"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rPr>
              <a:t>RUL prediction using Detectivity is valid for probability 0.6 (60 [%]). </a:t>
            </a:r>
          </a:p>
          <a:p>
            <a:pPr>
              <a:lnSpc>
                <a:spcPct val="150000"/>
              </a:lnSpc>
            </a:pPr>
            <a:r>
              <a:rPr lang="en-US" altLang="ko-KR" sz="1600" b="0" i="0"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rPr>
              <a:t>However, if the standard is lowered to </a:t>
            </a:r>
            <a:r>
              <a:rPr lang="en-US" altLang="ko-KR" sz="1600" b="0" i="0" dirty="0">
                <a:solidFill>
                  <a:srgbClr val="0070C0"/>
                </a:solidFill>
                <a:effectLst/>
                <a:latin typeface="Arial Unicode MS" panose="020B0604020202020204" pitchFamily="50" charset="-127"/>
                <a:ea typeface="Arial Unicode MS" panose="020B0604020202020204" pitchFamily="50" charset="-127"/>
                <a:cs typeface="Arial Unicode MS" panose="020B0604020202020204" pitchFamily="50" charset="-127"/>
              </a:rPr>
              <a:t>0.4 (40 [%])</a:t>
            </a:r>
            <a:r>
              <a:rPr lang="en-US" altLang="ko-KR" sz="1600" b="0" i="0"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rPr>
              <a:t>, the performance is poor in detecting failures early.</a:t>
            </a:r>
            <a:endPar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p:txBody>
      </p:sp>
    </p:spTree>
    <p:extLst>
      <p:ext uri="{BB962C8B-B14F-4D97-AF65-F5344CB8AC3E}">
        <p14:creationId xmlns:p14="http://schemas.microsoft.com/office/powerpoint/2010/main" val="252958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BC2E9-4CE1-5D66-BAC6-0514D51133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F89D529-827E-8B30-F60B-8DF7A9DA0D5D}"/>
              </a:ext>
            </a:extLst>
          </p:cNvPr>
          <p:cNvSpPr txBox="1"/>
          <p:nvPr/>
        </p:nvSpPr>
        <p:spPr>
          <a:xfrm>
            <a:off x="449943" y="629558"/>
            <a:ext cx="6795450"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Discussion (</a:t>
            </a:r>
            <a:r>
              <a:rPr lang="en-US" altLang="ko-KR" sz="2000" b="1"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Compare RUL Methods, Improvement Points</a:t>
            </a: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a:t>
            </a:r>
          </a:p>
        </p:txBody>
      </p:sp>
      <p:sp>
        <p:nvSpPr>
          <p:cNvPr id="3" name="타원 2">
            <a:extLst>
              <a:ext uri="{FF2B5EF4-FFF2-40B4-BE49-F238E27FC236}">
                <a16:creationId xmlns:a16="http://schemas.microsoft.com/office/drawing/2014/main" id="{B295B319-C94C-0C73-03CE-843E9A93F4DD}"/>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98649FEC-6114-4770-B2BB-BF00984B9709}"/>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87AC28D9-78FD-A5E4-553C-E89395E32099}"/>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04AF31F7-3289-D316-7113-3BE5F58DE856}"/>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B5BB40D9-BE32-ACAF-0894-FA32D739C13A}"/>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04EFC098-E7FD-2762-846F-156B65386A97}"/>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10B1CBBF-F756-BE81-36E9-8FD02E92D825}"/>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15</a:t>
            </a:r>
            <a:endPar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7" name="TextBox 6">
            <a:extLst>
              <a:ext uri="{FF2B5EF4-FFF2-40B4-BE49-F238E27FC236}">
                <a16:creationId xmlns:a16="http://schemas.microsoft.com/office/drawing/2014/main" id="{D3052C33-FE41-A4B2-26CC-EFA6242A9CF3}"/>
              </a:ext>
            </a:extLst>
          </p:cNvPr>
          <p:cNvSpPr txBox="1"/>
          <p:nvPr/>
        </p:nvSpPr>
        <p:spPr>
          <a:xfrm>
            <a:off x="506535" y="4711464"/>
            <a:ext cx="11178927"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15 </a:t>
            </a:r>
            <a:r>
              <a:rPr lang="tr-TR" altLang="ko-KR" sz="1600" dirty="0"/>
              <a:t> </a:t>
            </a:r>
            <a:r>
              <a:rPr lang="el-GR" altLang="ko-KR" sz="1600" dirty="0">
                <a:latin typeface="Times New Roman" panose="02020603050405020304" pitchFamily="18" charset="0"/>
                <a:ea typeface="맑은 고딕" panose="020B0503020000020004" pitchFamily="50" charset="-127"/>
                <a:cs typeface="Times New Roman" panose="02020603050405020304" pitchFamily="18" charset="0"/>
              </a:rPr>
              <a:t>α</a:t>
            </a:r>
            <a:r>
              <a:rPr lang="en-US" altLang="ko-KR" sz="1600" dirty="0">
                <a:latin typeface="Times New Roman" panose="02020603050405020304" pitchFamily="18" charset="0"/>
                <a:ea typeface="맑은 고딕" panose="020B0503020000020004" pitchFamily="50" charset="-127"/>
                <a:cs typeface="Times New Roman" panose="02020603050405020304" pitchFamily="18" charset="0"/>
              </a:rPr>
              <a:t>-</a:t>
            </a:r>
            <a:r>
              <a:rPr lang="el-GR" altLang="ko-KR" sz="1600" dirty="0">
                <a:latin typeface="Times New Roman" panose="02020603050405020304" pitchFamily="18" charset="0"/>
                <a:ea typeface="맑은 고딕" panose="020B0503020000020004" pitchFamily="50" charset="-127"/>
                <a:cs typeface="Times New Roman" panose="02020603050405020304" pitchFamily="18" charset="0"/>
              </a:rPr>
              <a:t>λ</a:t>
            </a:r>
            <a:r>
              <a:rPr lang="en-US" altLang="ko-KR" sz="1600" dirty="0">
                <a:latin typeface="Times New Roman" panose="02020603050405020304" pitchFamily="18" charset="0"/>
                <a:ea typeface="맑은 고딕" panose="020B0503020000020004" pitchFamily="50" charset="-127"/>
                <a:cs typeface="Times New Roman" panose="02020603050405020304" pitchFamily="18" charset="0"/>
              </a:rPr>
              <a:t> </a:t>
            </a:r>
            <a:r>
              <a:rPr lang="tr-TR" altLang="ko-KR" sz="1600" dirty="0">
                <a:latin typeface="Times New Roman" panose="02020603050405020304" pitchFamily="18" charset="0"/>
                <a:cs typeface="Times New Roman" panose="02020603050405020304" pitchFamily="18" charset="0"/>
              </a:rPr>
              <a:t>plot</a:t>
            </a:r>
            <a:r>
              <a:rPr lang="tr-TR" altLang="ko-KR" sz="1600" dirty="0"/>
              <a:t> </a:t>
            </a:r>
            <a:r>
              <a:rPr lang="en-US" altLang="ko-KR" sz="1600" dirty="0">
                <a:latin typeface="Times New Roman" panose="02020603050405020304" pitchFamily="18" charset="0"/>
                <a:ea typeface="나눔스퀘어 Bold" panose="020B0600000101010101"/>
                <a:cs typeface="Times New Roman" panose="02020603050405020304" pitchFamily="18" charset="0"/>
              </a:rPr>
              <a:t>(</a:t>
            </a:r>
            <a:r>
              <a:rPr lang="en-US" altLang="ko-KR" sz="1600" dirty="0">
                <a:solidFill>
                  <a:srgbClr val="0070C0"/>
                </a:solidFill>
                <a:latin typeface="Times New Roman" panose="02020603050405020304" pitchFamily="18" charset="0"/>
                <a:ea typeface="나눔스퀘어 Bold" panose="020B0600000101010101"/>
                <a:cs typeface="Times New Roman" panose="02020603050405020304" pitchFamily="18" charset="0"/>
              </a:rPr>
              <a:t>Left: Detectivity, Right: Traditional Features</a:t>
            </a:r>
            <a:r>
              <a:rPr lang="en-US" altLang="ko-KR" sz="1600" dirty="0">
                <a:latin typeface="Times New Roman" panose="02020603050405020304" pitchFamily="18" charset="0"/>
                <a:ea typeface="나눔스퀘어 Bold" panose="020B0600000101010101"/>
                <a:cs typeface="Times New Roman" panose="02020603050405020304" pitchFamily="18" charset="0"/>
              </a:rPr>
              <a:t>)</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cxnSp>
        <p:nvCxnSpPr>
          <p:cNvPr id="16" name="직선 연결선 15">
            <a:extLst>
              <a:ext uri="{FF2B5EF4-FFF2-40B4-BE49-F238E27FC236}">
                <a16:creationId xmlns:a16="http://schemas.microsoft.com/office/drawing/2014/main" id="{A437E72B-9FCD-9C0E-55F0-40ED9BCC0778}"/>
              </a:ext>
            </a:extLst>
          </p:cNvPr>
          <p:cNvCxnSpPr/>
          <p:nvPr/>
        </p:nvCxnSpPr>
        <p:spPr>
          <a:xfrm>
            <a:off x="2584756" y="3152713"/>
            <a:ext cx="3300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14CAC40A-E0C5-110E-6E75-1016A26BAF97}"/>
              </a:ext>
            </a:extLst>
          </p:cNvPr>
          <p:cNvCxnSpPr/>
          <p:nvPr/>
        </p:nvCxnSpPr>
        <p:spPr>
          <a:xfrm>
            <a:off x="6780179" y="3186284"/>
            <a:ext cx="331687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화살표: 아래쪽 7">
            <a:extLst>
              <a:ext uri="{FF2B5EF4-FFF2-40B4-BE49-F238E27FC236}">
                <a16:creationId xmlns:a16="http://schemas.microsoft.com/office/drawing/2014/main" id="{7E6CAB62-CFE8-0C95-0C00-BD45F11B7EB1}"/>
              </a:ext>
            </a:extLst>
          </p:cNvPr>
          <p:cNvSpPr/>
          <p:nvPr/>
        </p:nvSpPr>
        <p:spPr>
          <a:xfrm>
            <a:off x="2714017" y="2616741"/>
            <a:ext cx="116732" cy="5273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아래쪽 8">
            <a:extLst>
              <a:ext uri="{FF2B5EF4-FFF2-40B4-BE49-F238E27FC236}">
                <a16:creationId xmlns:a16="http://schemas.microsoft.com/office/drawing/2014/main" id="{4DFF2624-F72C-D3A2-D65A-2434945518D7}"/>
              </a:ext>
            </a:extLst>
          </p:cNvPr>
          <p:cNvSpPr/>
          <p:nvPr/>
        </p:nvSpPr>
        <p:spPr>
          <a:xfrm>
            <a:off x="6906638" y="2636197"/>
            <a:ext cx="116732" cy="5273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E91DFCCB-9441-D33D-569E-E606FD776F4F}"/>
              </a:ext>
            </a:extLst>
          </p:cNvPr>
          <p:cNvSpPr txBox="1"/>
          <p:nvPr/>
        </p:nvSpPr>
        <p:spPr>
          <a:xfrm>
            <a:off x="1118681" y="5103783"/>
            <a:ext cx="11809379" cy="1157817"/>
          </a:xfrm>
          <a:prstGeom prst="rect">
            <a:avLst/>
          </a:prstGeom>
          <a:noFill/>
        </p:spPr>
        <p:txBody>
          <a:bodyPr wrap="square">
            <a:spAutoFit/>
          </a:bodyPr>
          <a:lstStyle/>
          <a:p>
            <a:pPr>
              <a:lnSpc>
                <a:spcPct val="150000"/>
              </a:lnSpc>
            </a:pPr>
            <a:r>
              <a:rPr lang="en-US" altLang="ko-KR" sz="1600" b="0" i="0" dirty="0">
                <a:solidFill>
                  <a:srgbClr val="000000"/>
                </a:solidFill>
                <a:effectLst/>
                <a:latin typeface="Arial Unicode MS" panose="020B0604020202020204" pitchFamily="50" charset="-127"/>
                <a:ea typeface="Arial Unicode MS" panose="020B0604020202020204" pitchFamily="50" charset="-127"/>
                <a:cs typeface="Arial Unicode MS" panose="020B0604020202020204" pitchFamily="50" charset="-127"/>
              </a:rPr>
              <a:t>We predicted two causes of the problem.</a:t>
            </a:r>
          </a:p>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First, it is the appropriateness of </a:t>
            </a:r>
            <a:r>
              <a:rPr lang="en-US" altLang="ko-KR" sz="1600"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true RUL</a:t>
            </a: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Detectivity is a hyperparameter obtained by processing raw data into a </a:t>
            </a:r>
          </a:p>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[dB] scale. The settings of equivalent true RUL may be one of the reasons for performance degradation.</a:t>
            </a:r>
          </a:p>
        </p:txBody>
      </p:sp>
      <p:pic>
        <p:nvPicPr>
          <p:cNvPr id="17" name="그림 16">
            <a:extLst>
              <a:ext uri="{FF2B5EF4-FFF2-40B4-BE49-F238E27FC236}">
                <a16:creationId xmlns:a16="http://schemas.microsoft.com/office/drawing/2014/main" id="{54A6A4EF-0D92-D190-68DA-AA3F1AC579EF}"/>
              </a:ext>
            </a:extLst>
          </p:cNvPr>
          <p:cNvPicPr>
            <a:picLocks noChangeAspect="1"/>
          </p:cNvPicPr>
          <p:nvPr/>
        </p:nvPicPr>
        <p:blipFill>
          <a:blip r:embed="rId4"/>
          <a:stretch>
            <a:fillRect/>
          </a:stretch>
        </p:blipFill>
        <p:spPr>
          <a:xfrm>
            <a:off x="2342624" y="1409896"/>
            <a:ext cx="7506748" cy="3029373"/>
          </a:xfrm>
          <a:prstGeom prst="rect">
            <a:avLst/>
          </a:prstGeom>
        </p:spPr>
      </p:pic>
    </p:spTree>
    <p:extLst>
      <p:ext uri="{BB962C8B-B14F-4D97-AF65-F5344CB8AC3E}">
        <p14:creationId xmlns:p14="http://schemas.microsoft.com/office/powerpoint/2010/main" val="1347520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7380D-7009-24EC-D259-25E7C158115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F3D5EF-445F-B9AF-2C94-CFA5649E93BE}"/>
              </a:ext>
            </a:extLst>
          </p:cNvPr>
          <p:cNvSpPr txBox="1"/>
          <p:nvPr/>
        </p:nvSpPr>
        <p:spPr>
          <a:xfrm>
            <a:off x="449943" y="629558"/>
            <a:ext cx="6795450"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Discussion (</a:t>
            </a:r>
            <a:r>
              <a:rPr lang="en-US" altLang="ko-KR" sz="2000" b="1"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Compare RUL Methods, Improvement Points</a:t>
            </a: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a:t>
            </a:r>
          </a:p>
        </p:txBody>
      </p:sp>
      <p:sp>
        <p:nvSpPr>
          <p:cNvPr id="3" name="타원 2">
            <a:extLst>
              <a:ext uri="{FF2B5EF4-FFF2-40B4-BE49-F238E27FC236}">
                <a16:creationId xmlns:a16="http://schemas.microsoft.com/office/drawing/2014/main" id="{16520B98-70DB-18B8-F5C8-611D90F94686}"/>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81B7E8EA-F94A-5BD3-3CC3-01BAE5C4ED66}"/>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73A15C54-B00C-30BF-5FB1-694FC015EA84}"/>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CDFF26B4-A749-2BB6-E4AF-3E12EC3947D5}"/>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DA0A975A-C762-ABB8-CE65-2627BEE4FA13}"/>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DB6BDD29-B132-C0F4-8D8E-90D25DA14192}"/>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57E25B16-E658-A4C4-3059-1DE2264DE7E2}"/>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16</a:t>
            </a:r>
            <a:endPar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7" name="TextBox 6">
            <a:extLst>
              <a:ext uri="{FF2B5EF4-FFF2-40B4-BE49-F238E27FC236}">
                <a16:creationId xmlns:a16="http://schemas.microsoft.com/office/drawing/2014/main" id="{161E2AB0-45EC-1EB7-883E-EAFEDB8ED009}"/>
              </a:ext>
            </a:extLst>
          </p:cNvPr>
          <p:cNvSpPr txBox="1"/>
          <p:nvPr/>
        </p:nvSpPr>
        <p:spPr>
          <a:xfrm>
            <a:off x="506535" y="4711464"/>
            <a:ext cx="11178927"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16 </a:t>
            </a:r>
            <a:r>
              <a:rPr lang="tr-TR" altLang="ko-KR" sz="1600" dirty="0"/>
              <a:t> </a:t>
            </a:r>
            <a:r>
              <a:rPr lang="el-GR" altLang="ko-KR" sz="1600" dirty="0">
                <a:latin typeface="Times New Roman" panose="02020603050405020304" pitchFamily="18" charset="0"/>
                <a:ea typeface="맑은 고딕" panose="020B0503020000020004" pitchFamily="50" charset="-127"/>
                <a:cs typeface="Times New Roman" panose="02020603050405020304" pitchFamily="18" charset="0"/>
              </a:rPr>
              <a:t>α</a:t>
            </a:r>
            <a:r>
              <a:rPr lang="en-US" altLang="ko-KR" sz="1600" dirty="0">
                <a:latin typeface="Times New Roman" panose="02020603050405020304" pitchFamily="18" charset="0"/>
                <a:ea typeface="맑은 고딕" panose="020B0503020000020004" pitchFamily="50" charset="-127"/>
                <a:cs typeface="Times New Roman" panose="02020603050405020304" pitchFamily="18" charset="0"/>
              </a:rPr>
              <a:t>-</a:t>
            </a:r>
            <a:r>
              <a:rPr lang="el-GR" altLang="ko-KR" sz="1600" dirty="0">
                <a:latin typeface="Times New Roman" panose="02020603050405020304" pitchFamily="18" charset="0"/>
                <a:ea typeface="맑은 고딕" panose="020B0503020000020004" pitchFamily="50" charset="-127"/>
                <a:cs typeface="Times New Roman" panose="02020603050405020304" pitchFamily="18" charset="0"/>
              </a:rPr>
              <a:t>λ</a:t>
            </a:r>
            <a:r>
              <a:rPr lang="en-US" altLang="ko-KR" sz="1600" dirty="0">
                <a:latin typeface="Times New Roman" panose="02020603050405020304" pitchFamily="18" charset="0"/>
                <a:ea typeface="맑은 고딕" panose="020B0503020000020004" pitchFamily="50" charset="-127"/>
                <a:cs typeface="Times New Roman" panose="02020603050405020304" pitchFamily="18" charset="0"/>
              </a:rPr>
              <a:t> </a:t>
            </a:r>
            <a:r>
              <a:rPr lang="tr-TR" altLang="ko-KR" sz="1600" dirty="0">
                <a:latin typeface="Times New Roman" panose="02020603050405020304" pitchFamily="18" charset="0"/>
                <a:cs typeface="Times New Roman" panose="02020603050405020304" pitchFamily="18" charset="0"/>
              </a:rPr>
              <a:t>plot</a:t>
            </a:r>
            <a:r>
              <a:rPr lang="tr-TR" altLang="ko-KR" sz="1600" dirty="0"/>
              <a:t> </a:t>
            </a:r>
            <a:r>
              <a:rPr lang="en-US" altLang="ko-KR" sz="1600" dirty="0">
                <a:latin typeface="Times New Roman" panose="02020603050405020304" pitchFamily="18" charset="0"/>
                <a:ea typeface="나눔스퀘어 Bold" panose="020B0600000101010101"/>
                <a:cs typeface="Times New Roman" panose="02020603050405020304" pitchFamily="18" charset="0"/>
              </a:rPr>
              <a:t>(</a:t>
            </a:r>
            <a:r>
              <a:rPr lang="en-US" altLang="ko-KR" sz="1600" dirty="0">
                <a:solidFill>
                  <a:srgbClr val="0070C0"/>
                </a:solidFill>
                <a:latin typeface="Times New Roman" panose="02020603050405020304" pitchFamily="18" charset="0"/>
                <a:ea typeface="나눔스퀘어 Bold" panose="020B0600000101010101"/>
                <a:cs typeface="Times New Roman" panose="02020603050405020304" pitchFamily="18" charset="0"/>
              </a:rPr>
              <a:t>Left: Detectivity, Right: Traditional Features, </a:t>
            </a:r>
            <a:r>
              <a:rPr lang="en-US" altLang="ko-KR" sz="1600" dirty="0">
                <a:latin typeface="Times New Roman" panose="02020603050405020304" pitchFamily="18" charset="0"/>
                <a:ea typeface="나눔스퀘어 Bold" panose="020B0600000101010101"/>
                <a:cs typeface="Times New Roman" panose="02020603050405020304" pitchFamily="18" charset="0"/>
              </a:rPr>
              <a:t>Same as Figure. 15)</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cxnSp>
        <p:nvCxnSpPr>
          <p:cNvPr id="16" name="직선 연결선 15">
            <a:extLst>
              <a:ext uri="{FF2B5EF4-FFF2-40B4-BE49-F238E27FC236}">
                <a16:creationId xmlns:a16="http://schemas.microsoft.com/office/drawing/2014/main" id="{9421F266-DF24-8E73-4365-50CD579D23A3}"/>
              </a:ext>
            </a:extLst>
          </p:cNvPr>
          <p:cNvCxnSpPr/>
          <p:nvPr/>
        </p:nvCxnSpPr>
        <p:spPr>
          <a:xfrm>
            <a:off x="2584756" y="3152713"/>
            <a:ext cx="3300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직선 연결선 17">
            <a:extLst>
              <a:ext uri="{FF2B5EF4-FFF2-40B4-BE49-F238E27FC236}">
                <a16:creationId xmlns:a16="http://schemas.microsoft.com/office/drawing/2014/main" id="{11F7CE90-BA1D-9227-E31F-4EEEB0313EE6}"/>
              </a:ext>
            </a:extLst>
          </p:cNvPr>
          <p:cNvCxnSpPr/>
          <p:nvPr/>
        </p:nvCxnSpPr>
        <p:spPr>
          <a:xfrm>
            <a:off x="6780179" y="3186284"/>
            <a:ext cx="331687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화살표: 아래쪽 7">
            <a:extLst>
              <a:ext uri="{FF2B5EF4-FFF2-40B4-BE49-F238E27FC236}">
                <a16:creationId xmlns:a16="http://schemas.microsoft.com/office/drawing/2014/main" id="{B6E7623A-109C-5282-24E0-5708DD125A41}"/>
              </a:ext>
            </a:extLst>
          </p:cNvPr>
          <p:cNvSpPr/>
          <p:nvPr/>
        </p:nvSpPr>
        <p:spPr>
          <a:xfrm>
            <a:off x="2714017" y="2616741"/>
            <a:ext cx="116732" cy="5273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아래쪽 8">
            <a:extLst>
              <a:ext uri="{FF2B5EF4-FFF2-40B4-BE49-F238E27FC236}">
                <a16:creationId xmlns:a16="http://schemas.microsoft.com/office/drawing/2014/main" id="{3D7D101A-48D7-6853-6558-A8E53B4D181A}"/>
              </a:ext>
            </a:extLst>
          </p:cNvPr>
          <p:cNvSpPr/>
          <p:nvPr/>
        </p:nvSpPr>
        <p:spPr>
          <a:xfrm>
            <a:off x="6906638" y="2636197"/>
            <a:ext cx="116732" cy="5273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5578AEB-465C-3CF6-FF8F-FE29395FC8AB}"/>
              </a:ext>
            </a:extLst>
          </p:cNvPr>
          <p:cNvSpPr txBox="1"/>
          <p:nvPr/>
        </p:nvSpPr>
        <p:spPr>
          <a:xfrm>
            <a:off x="1118681" y="5103783"/>
            <a:ext cx="11809379" cy="1157817"/>
          </a:xfrm>
          <a:prstGeom prst="rect">
            <a:avLst/>
          </a:prstGeom>
          <a:noFill/>
        </p:spPr>
        <p:txBody>
          <a:bodyPr wrap="square">
            <a:spAutoFit/>
          </a:bodyPr>
          <a:lstStyle/>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The second reason is the large variability of the predictive RUL.</a:t>
            </a:r>
          </a:p>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Perceived RUL showed various trends every time whenever α-λ plot was performed.</a:t>
            </a:r>
          </a:p>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The true RUL was set to a fixed graph beforehand. So, there is a need for improvement in the predicted RUL.</a:t>
            </a:r>
          </a:p>
        </p:txBody>
      </p:sp>
      <p:pic>
        <p:nvPicPr>
          <p:cNvPr id="17" name="그림 16">
            <a:extLst>
              <a:ext uri="{FF2B5EF4-FFF2-40B4-BE49-F238E27FC236}">
                <a16:creationId xmlns:a16="http://schemas.microsoft.com/office/drawing/2014/main" id="{8333C0E6-DC73-4209-42B6-149AD9B611A4}"/>
              </a:ext>
            </a:extLst>
          </p:cNvPr>
          <p:cNvPicPr>
            <a:picLocks noChangeAspect="1"/>
          </p:cNvPicPr>
          <p:nvPr/>
        </p:nvPicPr>
        <p:blipFill>
          <a:blip r:embed="rId4"/>
          <a:stretch>
            <a:fillRect/>
          </a:stretch>
        </p:blipFill>
        <p:spPr>
          <a:xfrm>
            <a:off x="2342624" y="1409896"/>
            <a:ext cx="7506748" cy="3029373"/>
          </a:xfrm>
          <a:prstGeom prst="rect">
            <a:avLst/>
          </a:prstGeom>
        </p:spPr>
      </p:pic>
    </p:spTree>
    <p:extLst>
      <p:ext uri="{BB962C8B-B14F-4D97-AF65-F5344CB8AC3E}">
        <p14:creationId xmlns:p14="http://schemas.microsoft.com/office/powerpoint/2010/main" val="18371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F7F57-F971-4E33-31B9-B20BD63247A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E08E05-34B2-8240-2B7C-C4FDF4D90DF5}"/>
              </a:ext>
            </a:extLst>
          </p:cNvPr>
          <p:cNvSpPr txBox="1"/>
          <p:nvPr/>
        </p:nvSpPr>
        <p:spPr>
          <a:xfrm>
            <a:off x="449943" y="629558"/>
            <a:ext cx="1455848"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Conclusion</a:t>
            </a:r>
          </a:p>
        </p:txBody>
      </p:sp>
      <p:sp>
        <p:nvSpPr>
          <p:cNvPr id="3" name="타원 2">
            <a:extLst>
              <a:ext uri="{FF2B5EF4-FFF2-40B4-BE49-F238E27FC236}">
                <a16:creationId xmlns:a16="http://schemas.microsoft.com/office/drawing/2014/main" id="{6D5B1E02-02E0-0907-DBC3-833D6E842950}"/>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035357EF-9778-3EE0-DCBB-FA29A426F1EF}"/>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7286F487-3A24-0580-27CF-AD3993219918}"/>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B8F4232F-2ABC-022D-D4AA-6C2AD857EDCD}"/>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E1917328-8477-36F3-687F-989B1EBBE135}"/>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F677D01B-178D-2E5B-E61C-110612EBB483}"/>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3327F15D-50F3-08F2-1E88-F0B086D5FE38}"/>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17</a:t>
            </a:r>
            <a:endPar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7" name="그림 6">
            <a:extLst>
              <a:ext uri="{FF2B5EF4-FFF2-40B4-BE49-F238E27FC236}">
                <a16:creationId xmlns:a16="http://schemas.microsoft.com/office/drawing/2014/main" id="{68EF0988-1F6D-C8E2-23F7-D5A515E91AF8}"/>
              </a:ext>
            </a:extLst>
          </p:cNvPr>
          <p:cNvPicPr>
            <a:picLocks noChangeAspect="1"/>
          </p:cNvPicPr>
          <p:nvPr/>
        </p:nvPicPr>
        <p:blipFill>
          <a:blip r:embed="rId4"/>
          <a:stretch>
            <a:fillRect/>
          </a:stretch>
        </p:blipFill>
        <p:spPr>
          <a:xfrm>
            <a:off x="1651218" y="1260331"/>
            <a:ext cx="4746134" cy="1960605"/>
          </a:xfrm>
          <a:prstGeom prst="rect">
            <a:avLst/>
          </a:prstGeom>
        </p:spPr>
      </p:pic>
      <p:sp>
        <p:nvSpPr>
          <p:cNvPr id="8" name="TextBox 7">
            <a:extLst>
              <a:ext uri="{FF2B5EF4-FFF2-40B4-BE49-F238E27FC236}">
                <a16:creationId xmlns:a16="http://schemas.microsoft.com/office/drawing/2014/main" id="{20B5E0C5-D0BF-FC62-F827-4E9439FDE0AC}"/>
              </a:ext>
            </a:extLst>
          </p:cNvPr>
          <p:cNvSpPr txBox="1"/>
          <p:nvPr/>
        </p:nvSpPr>
        <p:spPr>
          <a:xfrm>
            <a:off x="-1557095" y="5259115"/>
            <a:ext cx="11178927"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17 Probability of RUL Prediction (</a:t>
            </a:r>
            <a:r>
              <a:rPr lang="en-US" altLang="ko-KR" sz="1600" dirty="0">
                <a:solidFill>
                  <a:srgbClr val="0070C0"/>
                </a:solidFill>
                <a:latin typeface="Times New Roman" panose="02020603050405020304" pitchFamily="18" charset="0"/>
                <a:ea typeface="나눔스퀘어 Bold" panose="020B0600000101010101"/>
                <a:cs typeface="Times New Roman" panose="02020603050405020304" pitchFamily="18" charset="0"/>
              </a:rPr>
              <a:t>Left: Detectivity, Right: Traditional Features</a:t>
            </a:r>
            <a:r>
              <a:rPr lang="en-US" altLang="ko-KR" sz="1600" dirty="0">
                <a:latin typeface="Times New Roman" panose="02020603050405020304" pitchFamily="18" charset="0"/>
                <a:ea typeface="나눔스퀘어 Bold" panose="020B0600000101010101"/>
                <a:cs typeface="Times New Roman" panose="02020603050405020304" pitchFamily="18" charset="0"/>
              </a:rPr>
              <a:t>)</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sp>
        <p:nvSpPr>
          <p:cNvPr id="16" name="TextBox 15">
            <a:extLst>
              <a:ext uri="{FF2B5EF4-FFF2-40B4-BE49-F238E27FC236}">
                <a16:creationId xmlns:a16="http://schemas.microsoft.com/office/drawing/2014/main" id="{95355918-0565-6CFC-A667-D011A1067315}"/>
              </a:ext>
            </a:extLst>
          </p:cNvPr>
          <p:cNvSpPr txBox="1"/>
          <p:nvPr/>
        </p:nvSpPr>
        <p:spPr>
          <a:xfrm>
            <a:off x="7688445" y="1142097"/>
            <a:ext cx="4437657" cy="4247317"/>
          </a:xfrm>
          <a:prstGeom prst="rect">
            <a:avLst/>
          </a:prstGeom>
          <a:noFill/>
        </p:spPr>
        <p:txBody>
          <a:bodyPr wrap="square">
            <a:spAutoFit/>
          </a:bodyPr>
          <a:lstStyle/>
          <a:p>
            <a:r>
              <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rPr>
              <a:t>We conducted RUL using Detectivity,</a:t>
            </a:r>
            <a:endPar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endParaRPr>
          </a:p>
          <a:p>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to </a:t>
            </a:r>
            <a:r>
              <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rPr>
              <a:t>save time for </a:t>
            </a:r>
            <a:r>
              <a:rPr lang="ko-KR" altLang="en-US"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feature extraction</a:t>
            </a:r>
            <a:endParaRPr lang="en-US" altLang="ko-KR"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endParaRPr>
          </a:p>
          <a:p>
            <a:r>
              <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rPr>
              <a:t>and </a:t>
            </a:r>
            <a:r>
              <a:rPr lang="ko-KR" altLang="en-US"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produce effects similar</a:t>
            </a:r>
            <a:r>
              <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traditional</a:t>
            </a:r>
          </a:p>
          <a:p>
            <a:r>
              <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rPr>
              <a:t>feature extraction method.</a:t>
            </a:r>
            <a:endPar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endParaRPr>
          </a:p>
          <a:p>
            <a:endPar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endParaRPr>
          </a:p>
          <a:p>
            <a:r>
              <a:rPr lang="en-US" altLang="ko-KR"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It is possible to evaluate indicator improvement by high probability criteria, </a:t>
            </a:r>
            <a:r>
              <a:rPr lang="en-US" altLang="ko-KR" dirty="0">
                <a:solidFill>
                  <a:srgbClr val="FF0000"/>
                </a:solidFill>
                <a:latin typeface="Arial Unicode MS" panose="020B0604020202020204" pitchFamily="50" charset="-127"/>
                <a:ea typeface="Arial Unicode MS" panose="020B0604020202020204" pitchFamily="50" charset="-127"/>
                <a:cs typeface="Arial Unicode MS" panose="020B0604020202020204" pitchFamily="50" charset="-127"/>
              </a:rPr>
              <a:t>but it was difficult to evaluate it by relatively low criteria. </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a:t>
            </a:r>
            <a:r>
              <a:rPr lang="en-US" altLang="ko-KR"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60 [%], </a:t>
            </a:r>
            <a:r>
              <a:rPr lang="en-US" altLang="ko-KR" dirty="0">
                <a:solidFill>
                  <a:srgbClr val="FF0000"/>
                </a:solidFill>
                <a:latin typeface="Arial Unicode MS" panose="020B0604020202020204" pitchFamily="50" charset="-127"/>
                <a:ea typeface="Arial Unicode MS" panose="020B0604020202020204" pitchFamily="50" charset="-127"/>
                <a:cs typeface="Arial Unicode MS" panose="020B0604020202020204" pitchFamily="50" charset="-127"/>
              </a:rPr>
              <a:t>40 [%]</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a:t>
            </a:r>
          </a:p>
          <a:p>
            <a:endPar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endParaRPr>
          </a:p>
          <a:p>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We will further investigate the case of improving the surface performance through RUL prediction parameter adjustment such as true RUL and RUL evaluation for indicators on the [dB] scale.</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17" name="그림 16">
            <a:extLst>
              <a:ext uri="{FF2B5EF4-FFF2-40B4-BE49-F238E27FC236}">
                <a16:creationId xmlns:a16="http://schemas.microsoft.com/office/drawing/2014/main" id="{E43E207F-3192-5265-B987-EA191BEEF4BF}"/>
              </a:ext>
            </a:extLst>
          </p:cNvPr>
          <p:cNvPicPr>
            <a:picLocks noChangeAspect="1"/>
          </p:cNvPicPr>
          <p:nvPr/>
        </p:nvPicPr>
        <p:blipFill>
          <a:blip r:embed="rId5"/>
          <a:stretch>
            <a:fillRect/>
          </a:stretch>
        </p:blipFill>
        <p:spPr>
          <a:xfrm>
            <a:off x="1651218" y="3265756"/>
            <a:ext cx="4762302" cy="1921843"/>
          </a:xfrm>
          <a:prstGeom prst="rect">
            <a:avLst/>
          </a:prstGeom>
        </p:spPr>
      </p:pic>
    </p:spTree>
    <p:extLst>
      <p:ext uri="{BB962C8B-B14F-4D97-AF65-F5344CB8AC3E}">
        <p14:creationId xmlns:p14="http://schemas.microsoft.com/office/powerpoint/2010/main" val="3472597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E45E1-E157-F45B-3475-CB1004DB92B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C065CA9-4B6A-2A8A-5D02-1608772246F1}"/>
              </a:ext>
            </a:extLst>
          </p:cNvPr>
          <p:cNvSpPr txBox="1"/>
          <p:nvPr/>
        </p:nvSpPr>
        <p:spPr>
          <a:xfrm>
            <a:off x="449943" y="629558"/>
            <a:ext cx="1255472"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Appendix</a:t>
            </a:r>
          </a:p>
        </p:txBody>
      </p:sp>
      <p:sp>
        <p:nvSpPr>
          <p:cNvPr id="3" name="타원 2">
            <a:extLst>
              <a:ext uri="{FF2B5EF4-FFF2-40B4-BE49-F238E27FC236}">
                <a16:creationId xmlns:a16="http://schemas.microsoft.com/office/drawing/2014/main" id="{3AD443D0-4359-9237-EA89-18D6BCFA493A}"/>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8E024953-8FE6-B585-8373-F9F6B325E9B0}"/>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BB9C97F2-2461-1CB7-6931-E5FAC9491425}"/>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FA02D14F-5A00-5405-CE62-E4FBA9985376}"/>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2EA8C773-9267-17D9-EC21-CC843A72EAC7}"/>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5D53844F-B32B-C04A-B507-81F1D05532BB}"/>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0CD1969C-EFA4-9ED3-1694-4BECEE59391D}"/>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18</a:t>
            </a:r>
            <a:endPar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7" name="제목 1">
            <a:extLst>
              <a:ext uri="{FF2B5EF4-FFF2-40B4-BE49-F238E27FC236}">
                <a16:creationId xmlns:a16="http://schemas.microsoft.com/office/drawing/2014/main" id="{356A38EA-90E0-DDE8-D5BE-D052C46A5BA3}"/>
              </a:ext>
            </a:extLst>
          </p:cNvPr>
          <p:cNvSpPr txBox="1">
            <a:spLocks/>
          </p:cNvSpPr>
          <p:nvPr/>
        </p:nvSpPr>
        <p:spPr>
          <a:xfrm>
            <a:off x="795122" y="1418731"/>
            <a:ext cx="10784774" cy="2668661"/>
          </a:xfrm>
          <a:prstGeom prst="rect">
            <a:avLst/>
          </a:prstGeom>
        </p:spPr>
        <p:txBody>
          <a:bodyPr vert="horz" lIns="91440" tIns="45720" rIns="91440" bIns="45720" rtlCol="0" anchor="b">
            <a:no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1600" dirty="0"/>
              <a:t>[1] </a:t>
            </a:r>
            <a:r>
              <a:rPr lang="tr-TR" altLang="ko-KR" sz="1600" dirty="0" err="1"/>
              <a:t>Cocconcelli</a:t>
            </a:r>
            <a:r>
              <a:rPr lang="tr-TR" altLang="ko-KR" sz="1600" dirty="0"/>
              <a:t>, M., </a:t>
            </a:r>
            <a:r>
              <a:rPr lang="tr-TR" altLang="ko-KR" sz="1600" dirty="0" err="1"/>
              <a:t>Strozzi</a:t>
            </a:r>
            <a:r>
              <a:rPr lang="tr-TR" altLang="ko-KR" sz="1600" dirty="0"/>
              <a:t>, M., </a:t>
            </a:r>
            <a:r>
              <a:rPr lang="tr-TR" altLang="ko-KR" sz="1600" dirty="0" err="1"/>
              <a:t>Cavagliato</a:t>
            </a:r>
            <a:r>
              <a:rPr lang="tr-TR" altLang="ko-KR" sz="1600" dirty="0"/>
              <a:t> </a:t>
            </a:r>
            <a:r>
              <a:rPr lang="tr-TR" altLang="ko-KR" sz="1600" dirty="0" err="1"/>
              <a:t>Camargo</a:t>
            </a:r>
            <a:r>
              <a:rPr lang="tr-TR" altLang="ko-KR" sz="1600" dirty="0"/>
              <a:t> </a:t>
            </a:r>
            <a:r>
              <a:rPr lang="tr-TR" altLang="ko-KR" sz="1600" dirty="0" err="1"/>
              <a:t>Molano</a:t>
            </a:r>
            <a:r>
              <a:rPr lang="tr-TR" altLang="ko-KR" sz="1600" dirty="0"/>
              <a:t>, J., &amp; </a:t>
            </a:r>
            <a:r>
              <a:rPr lang="tr-TR" altLang="ko-KR" sz="1600" dirty="0" err="1"/>
              <a:t>Rubini</a:t>
            </a:r>
            <a:r>
              <a:rPr lang="tr-TR" altLang="ko-KR" sz="1600" dirty="0"/>
              <a:t>, R. (2022). Detectivity: A combination of </a:t>
            </a:r>
            <a:r>
              <a:rPr lang="en-US" altLang="ko-KR" sz="1600" dirty="0"/>
              <a:t>	</a:t>
            </a:r>
            <a:r>
              <a:rPr lang="tr-TR" altLang="ko-KR" sz="1600" dirty="0"/>
              <a:t>Hjorth’s parameters for condition monitoring of ball bearings. Mechanical Systems and Signal </a:t>
            </a:r>
            <a:r>
              <a:rPr lang="en-US" altLang="ko-KR" sz="1600" dirty="0"/>
              <a:t>	</a:t>
            </a:r>
            <a:r>
              <a:rPr lang="tr-TR" altLang="ko-KR" sz="1600" dirty="0"/>
              <a:t>Processing, 164, 108247. </a:t>
            </a:r>
            <a:r>
              <a:rPr lang="tr-TR" altLang="ko-KR" sz="1600" dirty="0">
                <a:solidFill>
                  <a:srgbClr val="0070C0"/>
                </a:solidFill>
                <a:hlinkClick r:id="rId4">
                  <a:extLst>
                    <a:ext uri="{A12FA001-AC4F-418D-AE19-62706E023703}">
                      <ahyp:hlinkClr xmlns:ahyp="http://schemas.microsoft.com/office/drawing/2018/hyperlinkcolor" val="tx"/>
                    </a:ext>
                  </a:extLst>
                </a:hlinkClick>
              </a:rPr>
              <a:t>https://doi.org/10.1016/j.ymssp.2021.108247</a:t>
            </a:r>
            <a:endParaRPr lang="en-US" altLang="ko-KR" sz="1600" dirty="0">
              <a:solidFill>
                <a:srgbClr val="0070C0"/>
              </a:solidFill>
            </a:endParaRPr>
          </a:p>
          <a:p>
            <a:pPr algn="l"/>
            <a:endParaRPr lang="en-US" altLang="ko-KR" sz="1600" dirty="0"/>
          </a:p>
          <a:p>
            <a:pPr algn="l"/>
            <a:r>
              <a:rPr lang="en-US" altLang="ko-KR" sz="1600" dirty="0"/>
              <a:t>[2] </a:t>
            </a:r>
            <a:r>
              <a:rPr lang="tr-TR" altLang="ko-KR" sz="1600" dirty="0" err="1"/>
              <a:t>Saxena</a:t>
            </a:r>
            <a:r>
              <a:rPr lang="tr-TR" altLang="ko-KR" sz="1600" dirty="0"/>
              <a:t>, A., </a:t>
            </a:r>
            <a:r>
              <a:rPr lang="tr-TR" altLang="ko-KR" sz="1600" dirty="0" err="1"/>
              <a:t>Celaya</a:t>
            </a:r>
            <a:r>
              <a:rPr lang="tr-TR" altLang="ko-KR" sz="1600" dirty="0"/>
              <a:t>, J., Balaban, E., </a:t>
            </a:r>
            <a:r>
              <a:rPr lang="tr-TR" altLang="ko-KR" sz="1600" dirty="0" err="1"/>
              <a:t>Goebel</a:t>
            </a:r>
            <a:r>
              <a:rPr lang="tr-TR" altLang="ko-KR" sz="1600" dirty="0"/>
              <a:t>, K., Saha, B., Saha, S., &amp; </a:t>
            </a:r>
            <a:r>
              <a:rPr lang="tr-TR" altLang="ko-KR" sz="1600" dirty="0" err="1"/>
              <a:t>Schwabacher</a:t>
            </a:r>
            <a:r>
              <a:rPr lang="tr-TR" altLang="ko-KR" sz="1600" dirty="0"/>
              <a:t>, M. (2008). Metrics for </a:t>
            </a:r>
            <a:r>
              <a:rPr lang="en-US" altLang="ko-KR" sz="1600" dirty="0"/>
              <a:t>	</a:t>
            </a:r>
            <a:r>
              <a:rPr lang="tr-TR" altLang="ko-KR" sz="1600" dirty="0"/>
              <a:t>evaluating performance of prognostic techniques. 2008 International Conference on Prognostics and </a:t>
            </a:r>
            <a:r>
              <a:rPr lang="en-US" altLang="ko-KR" sz="1600" dirty="0"/>
              <a:t>	</a:t>
            </a:r>
            <a:r>
              <a:rPr lang="tr-TR" altLang="ko-KR" sz="1600" dirty="0"/>
              <a:t>Health Management (PHM), 1-8. </a:t>
            </a:r>
            <a:r>
              <a:rPr lang="tr-TR" altLang="ko-KR" sz="1600" dirty="0">
                <a:hlinkClick r:id="rId5"/>
              </a:rPr>
              <a:t>https://doi.org/10.1109/PHM.2008.4711436</a:t>
            </a:r>
            <a:endParaRPr lang="en-US" altLang="ko-KR" sz="1600" dirty="0"/>
          </a:p>
          <a:p>
            <a:pPr algn="l"/>
            <a:endParaRPr lang="en-US" altLang="ko-KR" sz="2000" dirty="0"/>
          </a:p>
          <a:p>
            <a:pPr algn="l"/>
            <a:endParaRPr lang="ko-KR" altLang="en-US" sz="2000" dirty="0"/>
          </a:p>
        </p:txBody>
      </p:sp>
    </p:spTree>
    <p:extLst>
      <p:ext uri="{BB962C8B-B14F-4D97-AF65-F5344CB8AC3E}">
        <p14:creationId xmlns:p14="http://schemas.microsoft.com/office/powerpoint/2010/main" val="114844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그룹 25"/>
          <p:cNvGrpSpPr/>
          <p:nvPr/>
        </p:nvGrpSpPr>
        <p:grpSpPr>
          <a:xfrm>
            <a:off x="4614057" y="1038520"/>
            <a:ext cx="2787973" cy="540002"/>
            <a:chOff x="4707075" y="1625598"/>
            <a:chExt cx="2787973" cy="540002"/>
          </a:xfrm>
          <a:solidFill>
            <a:schemeClr val="tx1"/>
          </a:solidFill>
        </p:grpSpPr>
        <p:sp>
          <p:nvSpPr>
            <p:cNvPr id="3" name="타원 2"/>
            <p:cNvSpPr/>
            <p:nvPr/>
          </p:nvSpPr>
          <p:spPr>
            <a:xfrm>
              <a:off x="4707075" y="1625600"/>
              <a:ext cx="540000" cy="54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150" normalizeH="0" baseline="0" noProof="0">
                <a:ln>
                  <a:noFill/>
                </a:ln>
                <a:solidFill>
                  <a:prstClr val="white"/>
                </a:solidFill>
                <a:effectLst/>
                <a:uLnTx/>
                <a:uFillTx/>
                <a:latin typeface="맑은 고딕" panose="020F0502020204030204"/>
                <a:ea typeface="나눔스퀘어 Bold" panose="020B0600000101010101"/>
                <a:cs typeface="+mn-cs"/>
              </a:endParaRPr>
            </a:p>
          </p:txBody>
        </p:sp>
        <p:sp>
          <p:nvSpPr>
            <p:cNvPr id="4" name="타원 3"/>
            <p:cNvSpPr/>
            <p:nvPr/>
          </p:nvSpPr>
          <p:spPr>
            <a:xfrm>
              <a:off x="6955048" y="1625598"/>
              <a:ext cx="540000" cy="540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150" normalizeH="0" baseline="0" noProof="0">
                <a:ln>
                  <a:noFill/>
                </a:ln>
                <a:solidFill>
                  <a:prstClr val="white"/>
                </a:solidFill>
                <a:effectLst/>
                <a:uLnTx/>
                <a:uFillTx/>
                <a:latin typeface="맑은 고딕" panose="020F0502020204030204"/>
                <a:ea typeface="나눔스퀘어 Bold" panose="020B0600000101010101"/>
                <a:cs typeface="+mn-cs"/>
              </a:endParaRPr>
            </a:p>
          </p:txBody>
        </p:sp>
        <p:sp>
          <p:nvSpPr>
            <p:cNvPr id="5" name="직사각형 4"/>
            <p:cNvSpPr/>
            <p:nvPr/>
          </p:nvSpPr>
          <p:spPr>
            <a:xfrm>
              <a:off x="4977075" y="1625599"/>
              <a:ext cx="2247973" cy="5400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prstClr val="white"/>
                  </a:solidFill>
                  <a:effectLst/>
                  <a:uLnTx/>
                  <a:uFillTx/>
                  <a:latin typeface="맑은 고딕" panose="020F0502020204030204"/>
                  <a:ea typeface="나눔스퀘어 Bold" panose="020B0600000101010101"/>
                  <a:cs typeface="+mn-cs"/>
                </a:rPr>
                <a:t>Contents</a:t>
              </a:r>
              <a:endParaRPr kumimoji="0" lang="ko-KR" altLang="en-US" sz="1800" b="1" i="0" u="none" strike="noStrike" kern="1200" cap="none" spc="0" normalizeH="0" baseline="0" noProof="0" dirty="0">
                <a:ln>
                  <a:noFill/>
                </a:ln>
                <a:solidFill>
                  <a:prstClr val="white"/>
                </a:solidFill>
                <a:effectLst/>
                <a:uLnTx/>
                <a:uFillTx/>
                <a:latin typeface="맑은 고딕" panose="020F0502020204030204"/>
                <a:ea typeface="나눔스퀘어 Bold" panose="020B0600000101010101"/>
                <a:cs typeface="+mn-cs"/>
              </a:endParaRPr>
            </a:p>
          </p:txBody>
        </p:sp>
      </p:grpSp>
      <p:sp>
        <p:nvSpPr>
          <p:cNvPr id="2" name="직사각형 1">
            <a:extLst>
              <a:ext uri="{FF2B5EF4-FFF2-40B4-BE49-F238E27FC236}">
                <a16:creationId xmlns:a16="http://schemas.microsoft.com/office/drawing/2014/main" id="{2D88B354-9CA7-5311-C4D4-306A093034C0}"/>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6" name="직사각형 5">
            <a:extLst>
              <a:ext uri="{FF2B5EF4-FFF2-40B4-BE49-F238E27FC236}">
                <a16:creationId xmlns:a16="http://schemas.microsoft.com/office/drawing/2014/main" id="{EEE2D4D7-07FE-F660-8F5C-44D2435D3925}"/>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19" name="그림 18">
            <a:extLst>
              <a:ext uri="{FF2B5EF4-FFF2-40B4-BE49-F238E27FC236}">
                <a16:creationId xmlns:a16="http://schemas.microsoft.com/office/drawing/2014/main" id="{2C71E1F9-987D-9C74-3651-089795539E66}"/>
              </a:ext>
            </a:extLst>
          </p:cNvPr>
          <p:cNvPicPr>
            <a:picLocks noChangeAspect="1"/>
          </p:cNvPicPr>
          <p:nvPr/>
        </p:nvPicPr>
        <p:blipFill rotWithShape="1">
          <a:blip r:embed="rId3"/>
          <a:srcRect r="73111" b="650"/>
          <a:stretch/>
        </p:blipFill>
        <p:spPr>
          <a:xfrm>
            <a:off x="557556" y="5800427"/>
            <a:ext cx="457171" cy="521003"/>
          </a:xfrm>
          <a:prstGeom prst="rect">
            <a:avLst/>
          </a:prstGeom>
        </p:spPr>
      </p:pic>
      <p:cxnSp>
        <p:nvCxnSpPr>
          <p:cNvPr id="12" name="직선 연결선 11">
            <a:extLst>
              <a:ext uri="{FF2B5EF4-FFF2-40B4-BE49-F238E27FC236}">
                <a16:creationId xmlns:a16="http://schemas.microsoft.com/office/drawing/2014/main" id="{4BCF8FD0-2547-581E-AB12-BEA8C4AC3427}"/>
              </a:ext>
            </a:extLst>
          </p:cNvPr>
          <p:cNvCxnSpPr>
            <a:cxnSpLocks/>
          </p:cNvCxnSpPr>
          <p:nvPr/>
        </p:nvCxnSpPr>
        <p:spPr>
          <a:xfrm>
            <a:off x="3835126" y="2554647"/>
            <a:ext cx="4345833"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38A6EE45-07D2-D655-9612-7349812591DB}"/>
              </a:ext>
            </a:extLst>
          </p:cNvPr>
          <p:cNvSpPr/>
          <p:nvPr/>
        </p:nvSpPr>
        <p:spPr>
          <a:xfrm>
            <a:off x="4558975" y="2001126"/>
            <a:ext cx="2898133" cy="400166"/>
          </a:xfrm>
          <a:prstGeom prst="rect">
            <a:avLst/>
          </a:prstGeom>
          <a:solidFill>
            <a:schemeClr val="bg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b="1" kern="0" dirty="0">
                <a:latin typeface="Arial Unicode MS" panose="020B0604020202020204" pitchFamily="50" charset="-127"/>
                <a:ea typeface="Arial Unicode MS" panose="020B0604020202020204" pitchFamily="50" charset="-127"/>
                <a:cs typeface="Arial Unicode MS" panose="020B0604020202020204" pitchFamily="50" charset="-127"/>
              </a:rPr>
              <a:t>Proposal Summary   (p.3)</a:t>
            </a:r>
            <a:endParaRPr kumimoji="0" lang="ko-KR" altLang="en-US" sz="1600" b="1" i="0" u="none" strike="noStrike" kern="0" cap="none" spc="0" normalizeH="0" baseline="0" noProof="0" dirty="0">
              <a:ln>
                <a:noFill/>
              </a:ln>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25" name="직선 연결선 24">
            <a:extLst>
              <a:ext uri="{FF2B5EF4-FFF2-40B4-BE49-F238E27FC236}">
                <a16:creationId xmlns:a16="http://schemas.microsoft.com/office/drawing/2014/main" id="{9E868C7D-FA32-366F-8B60-0D26507F4C0D}"/>
              </a:ext>
            </a:extLst>
          </p:cNvPr>
          <p:cNvCxnSpPr>
            <a:cxnSpLocks/>
          </p:cNvCxnSpPr>
          <p:nvPr/>
        </p:nvCxnSpPr>
        <p:spPr>
          <a:xfrm>
            <a:off x="3835126" y="3261522"/>
            <a:ext cx="4345833"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sp>
        <p:nvSpPr>
          <p:cNvPr id="27" name="직사각형 26">
            <a:extLst>
              <a:ext uri="{FF2B5EF4-FFF2-40B4-BE49-F238E27FC236}">
                <a16:creationId xmlns:a16="http://schemas.microsoft.com/office/drawing/2014/main" id="{C4DFEE6A-CBF4-A9A7-609A-A40538948CE9}"/>
              </a:ext>
            </a:extLst>
          </p:cNvPr>
          <p:cNvSpPr/>
          <p:nvPr/>
        </p:nvSpPr>
        <p:spPr>
          <a:xfrm>
            <a:off x="4558975" y="2708001"/>
            <a:ext cx="2898133" cy="400166"/>
          </a:xfrm>
          <a:prstGeom prst="rect">
            <a:avLst/>
          </a:prstGeom>
          <a:solidFill>
            <a:schemeClr val="bg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b="1" kern="0" dirty="0">
                <a:latin typeface="Arial Unicode MS" panose="020B0604020202020204" pitchFamily="50" charset="-127"/>
                <a:ea typeface="Arial Unicode MS" panose="020B0604020202020204" pitchFamily="50" charset="-127"/>
                <a:cs typeface="Arial Unicode MS" panose="020B0604020202020204" pitchFamily="50" charset="-127"/>
              </a:rPr>
              <a:t>Datasets   (p.6)</a:t>
            </a:r>
            <a:endParaRPr kumimoji="0" lang="ko-KR" altLang="en-US" sz="1600" b="1" i="0" u="none" strike="noStrike" kern="0" cap="none" spc="0" normalizeH="0" baseline="0" noProof="0" dirty="0">
              <a:ln>
                <a:noFill/>
              </a:ln>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28" name="TextBox 27">
            <a:extLst>
              <a:ext uri="{FF2B5EF4-FFF2-40B4-BE49-F238E27FC236}">
                <a16:creationId xmlns:a16="http://schemas.microsoft.com/office/drawing/2014/main" id="{BF415FAE-4BB1-6BEC-B233-BDD9DBBC340F}"/>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2</a:t>
            </a:r>
          </a:p>
        </p:txBody>
      </p:sp>
      <p:cxnSp>
        <p:nvCxnSpPr>
          <p:cNvPr id="29" name="직선 연결선 28">
            <a:extLst>
              <a:ext uri="{FF2B5EF4-FFF2-40B4-BE49-F238E27FC236}">
                <a16:creationId xmlns:a16="http://schemas.microsoft.com/office/drawing/2014/main" id="{195E516A-2760-2B5B-03B0-8686A361A467}"/>
              </a:ext>
            </a:extLst>
          </p:cNvPr>
          <p:cNvCxnSpPr>
            <a:cxnSpLocks/>
          </p:cNvCxnSpPr>
          <p:nvPr/>
        </p:nvCxnSpPr>
        <p:spPr>
          <a:xfrm>
            <a:off x="3835126" y="3968396"/>
            <a:ext cx="4345833"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sp>
        <p:nvSpPr>
          <p:cNvPr id="30" name="직사각형 29">
            <a:extLst>
              <a:ext uri="{FF2B5EF4-FFF2-40B4-BE49-F238E27FC236}">
                <a16:creationId xmlns:a16="http://schemas.microsoft.com/office/drawing/2014/main" id="{288DD45F-B4CA-79F0-A663-C1B758CF4559}"/>
              </a:ext>
            </a:extLst>
          </p:cNvPr>
          <p:cNvSpPr/>
          <p:nvPr/>
        </p:nvSpPr>
        <p:spPr>
          <a:xfrm>
            <a:off x="4558975" y="3414875"/>
            <a:ext cx="2898133" cy="400166"/>
          </a:xfrm>
          <a:prstGeom prst="rect">
            <a:avLst/>
          </a:prstGeom>
          <a:solidFill>
            <a:schemeClr val="bg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b="1" kern="0" dirty="0">
                <a:latin typeface="Arial Unicode MS" panose="020B0604020202020204" pitchFamily="50" charset="-127"/>
                <a:ea typeface="Arial Unicode MS" panose="020B0604020202020204" pitchFamily="50" charset="-127"/>
                <a:cs typeface="Arial Unicode MS" panose="020B0604020202020204" pitchFamily="50" charset="-127"/>
              </a:rPr>
              <a:t>Data Analysis   (p.7)</a:t>
            </a:r>
            <a:endParaRPr kumimoji="0" lang="ko-KR" altLang="en-US" sz="1600" b="1" i="0" u="none" strike="noStrike" kern="0" cap="none" spc="0" normalizeH="0" baseline="0" noProof="0" dirty="0">
              <a:ln>
                <a:noFill/>
              </a:ln>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31" name="직선 연결선 30">
            <a:extLst>
              <a:ext uri="{FF2B5EF4-FFF2-40B4-BE49-F238E27FC236}">
                <a16:creationId xmlns:a16="http://schemas.microsoft.com/office/drawing/2014/main" id="{4937A0A1-C498-C135-E534-440D855B2627}"/>
              </a:ext>
            </a:extLst>
          </p:cNvPr>
          <p:cNvCxnSpPr>
            <a:cxnSpLocks/>
          </p:cNvCxnSpPr>
          <p:nvPr/>
        </p:nvCxnSpPr>
        <p:spPr>
          <a:xfrm>
            <a:off x="3835126" y="4675273"/>
            <a:ext cx="4345833"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sp>
        <p:nvSpPr>
          <p:cNvPr id="32" name="직사각형 31">
            <a:extLst>
              <a:ext uri="{FF2B5EF4-FFF2-40B4-BE49-F238E27FC236}">
                <a16:creationId xmlns:a16="http://schemas.microsoft.com/office/drawing/2014/main" id="{5C0B2B91-F604-D19C-8656-1AF0786F24B5}"/>
              </a:ext>
            </a:extLst>
          </p:cNvPr>
          <p:cNvSpPr/>
          <p:nvPr/>
        </p:nvSpPr>
        <p:spPr>
          <a:xfrm>
            <a:off x="4558975" y="4121752"/>
            <a:ext cx="2898133" cy="400166"/>
          </a:xfrm>
          <a:prstGeom prst="rect">
            <a:avLst/>
          </a:prstGeom>
          <a:solidFill>
            <a:schemeClr val="bg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600" b="1" i="0" u="none" strike="noStrike" kern="0" cap="none" spc="0" normalizeH="0" baseline="0" noProof="0" dirty="0">
                <a:ln>
                  <a:noFill/>
                </a:ln>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Discussion   (p.15)</a:t>
            </a:r>
            <a:endParaRPr kumimoji="0" lang="ko-KR" altLang="en-US" sz="1600" b="1" i="0" u="none" strike="noStrike" kern="0" cap="none" spc="0" normalizeH="0" baseline="0" noProof="0" dirty="0">
              <a:ln>
                <a:noFill/>
              </a:ln>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33" name="직선 연결선 32">
            <a:extLst>
              <a:ext uri="{FF2B5EF4-FFF2-40B4-BE49-F238E27FC236}">
                <a16:creationId xmlns:a16="http://schemas.microsoft.com/office/drawing/2014/main" id="{902AC977-1806-CDE5-9826-66DFD118B0DA}"/>
              </a:ext>
            </a:extLst>
          </p:cNvPr>
          <p:cNvCxnSpPr>
            <a:cxnSpLocks/>
          </p:cNvCxnSpPr>
          <p:nvPr/>
        </p:nvCxnSpPr>
        <p:spPr>
          <a:xfrm>
            <a:off x="3835126" y="5365547"/>
            <a:ext cx="4345833" cy="0"/>
          </a:xfrm>
          <a:prstGeom prst="line">
            <a:avLst/>
          </a:prstGeom>
          <a:ln w="28575">
            <a:solidFill>
              <a:schemeClr val="bg1">
                <a:lumMod val="85000"/>
              </a:schemeClr>
            </a:solidFill>
          </a:ln>
          <a:effectLst/>
        </p:spPr>
        <p:style>
          <a:lnRef idx="1">
            <a:schemeClr val="accent1"/>
          </a:lnRef>
          <a:fillRef idx="0">
            <a:schemeClr val="accent1"/>
          </a:fillRef>
          <a:effectRef idx="0">
            <a:schemeClr val="accent1"/>
          </a:effectRef>
          <a:fontRef idx="minor">
            <a:schemeClr val="tx1"/>
          </a:fontRef>
        </p:style>
      </p:cxnSp>
      <p:sp>
        <p:nvSpPr>
          <p:cNvPr id="34" name="직사각형 33">
            <a:extLst>
              <a:ext uri="{FF2B5EF4-FFF2-40B4-BE49-F238E27FC236}">
                <a16:creationId xmlns:a16="http://schemas.microsoft.com/office/drawing/2014/main" id="{F7021FFD-7D7A-30E5-430C-0E08552791EA}"/>
              </a:ext>
            </a:extLst>
          </p:cNvPr>
          <p:cNvSpPr/>
          <p:nvPr/>
        </p:nvSpPr>
        <p:spPr>
          <a:xfrm>
            <a:off x="4558975" y="4812026"/>
            <a:ext cx="2898133" cy="400166"/>
          </a:xfrm>
          <a:prstGeom prst="rect">
            <a:avLst/>
          </a:prstGeom>
          <a:solidFill>
            <a:schemeClr val="bg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600" b="1" i="0" u="none" strike="noStrike" kern="0" cap="none" spc="0" normalizeH="0" baseline="0" noProof="0" dirty="0">
                <a:ln>
                  <a:noFill/>
                </a:ln>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Conclusion   (p.17)</a:t>
            </a:r>
            <a:endParaRPr kumimoji="0" lang="ko-KR" altLang="en-US" sz="1600" b="1" i="0" u="none" strike="noStrike" kern="0" cap="none" spc="0" normalizeH="0" baseline="0" noProof="0" dirty="0">
              <a:ln>
                <a:noFill/>
              </a:ln>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6" name="직사각형 35">
            <a:extLst>
              <a:ext uri="{FF2B5EF4-FFF2-40B4-BE49-F238E27FC236}">
                <a16:creationId xmlns:a16="http://schemas.microsoft.com/office/drawing/2014/main" id="{236FA310-6358-3633-F6D0-6C62CA209642}"/>
              </a:ext>
            </a:extLst>
          </p:cNvPr>
          <p:cNvSpPr/>
          <p:nvPr/>
        </p:nvSpPr>
        <p:spPr>
          <a:xfrm>
            <a:off x="4609285" y="5419313"/>
            <a:ext cx="2898133" cy="400166"/>
          </a:xfrm>
          <a:prstGeom prst="rect">
            <a:avLst/>
          </a:prstGeom>
          <a:solidFill>
            <a:schemeClr val="bg1"/>
          </a:solid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b="1" kern="0" dirty="0">
                <a:latin typeface="Arial Unicode MS" panose="020B0604020202020204" pitchFamily="50" charset="-127"/>
                <a:ea typeface="Arial Unicode MS" panose="020B0604020202020204" pitchFamily="50" charset="-127"/>
                <a:cs typeface="Arial Unicode MS" panose="020B0604020202020204" pitchFamily="50" charset="-127"/>
              </a:rPr>
              <a:t>Appendix   (p.18)</a:t>
            </a:r>
            <a:endParaRPr kumimoji="0" lang="ko-KR" altLang="en-US" sz="1600" b="1" i="0" u="none" strike="noStrike" kern="0" cap="none" spc="0" normalizeH="0" baseline="0" noProof="0" dirty="0">
              <a:ln>
                <a:noFill/>
              </a:ln>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381802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2DB380-0B4A-10A2-7165-F2486D0895DD}"/>
              </a:ext>
            </a:extLst>
          </p:cNvPr>
          <p:cNvSpPr txBox="1"/>
          <p:nvPr/>
        </p:nvSpPr>
        <p:spPr>
          <a:xfrm>
            <a:off x="449943" y="629558"/>
            <a:ext cx="2751074"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Proposal Summary (1)</a:t>
            </a:r>
            <a:endParaRPr kumimoji="0" lang="ko-KR" altLang="en-US" sz="2000" b="1" i="0" u="none" strike="noStrike" kern="1200" cap="none" spc="0" normalizeH="0" baseline="0" noProof="0" dirty="0">
              <a:ln>
                <a:noFill/>
              </a:ln>
              <a:solidFill>
                <a:prstClr val="black"/>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 name="타원 2">
            <a:extLst>
              <a:ext uri="{FF2B5EF4-FFF2-40B4-BE49-F238E27FC236}">
                <a16:creationId xmlns:a16="http://schemas.microsoft.com/office/drawing/2014/main" id="{1080B6BF-C571-EDA6-7A6D-5FFBFFEED480}"/>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5EA83C53-C7A1-ACC2-63CF-6E9504F74BBB}"/>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B8B3BB68-4304-64E7-5721-5DBBF13FB9C6}"/>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E6F7F1B7-13A6-9AB6-B6ED-269055596515}"/>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01173F74-653A-28AC-49B9-451BACB2BACF}"/>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E0468795-4716-28DE-6614-18E323194394}"/>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25" name="직사각형 24">
            <a:extLst>
              <a:ext uri="{FF2B5EF4-FFF2-40B4-BE49-F238E27FC236}">
                <a16:creationId xmlns:a16="http://schemas.microsoft.com/office/drawing/2014/main" id="{554BDD9D-487F-0094-3F52-A62054BA8E44}"/>
              </a:ext>
            </a:extLst>
          </p:cNvPr>
          <p:cNvSpPr/>
          <p:nvPr/>
        </p:nvSpPr>
        <p:spPr>
          <a:xfrm>
            <a:off x="2003573" y="1904855"/>
            <a:ext cx="2898133" cy="400165"/>
          </a:xfrm>
          <a:prstGeom prst="rect">
            <a:avLst/>
          </a:prstGeom>
          <a:solidFill>
            <a:srgbClr val="0E2841">
              <a:lumMod val="50000"/>
              <a:lumOff val="50000"/>
            </a:srgbClr>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b="1" kern="0" dirty="0">
                <a:solidFill>
                  <a:srgbClr val="FFFF00"/>
                </a:solidFill>
                <a:latin typeface="Arial Unicode MS" panose="020B0604020202020204" pitchFamily="50" charset="-127"/>
                <a:ea typeface="Arial Unicode MS" panose="020B0604020202020204" pitchFamily="50" charset="-127"/>
                <a:cs typeface="Arial Unicode MS" panose="020B0604020202020204" pitchFamily="50" charset="-127"/>
              </a:rPr>
              <a:t>Oscillation</a:t>
            </a:r>
            <a:r>
              <a:rPr kumimoji="0" lang="en-US" altLang="ko-KR" sz="1600" b="1" i="0" u="none" strike="noStrike" kern="0" cap="none" spc="0" normalizeH="0" baseline="0" noProof="0" dirty="0">
                <a:ln>
                  <a:noFill/>
                </a:ln>
                <a:solidFill>
                  <a:srgbClr val="FFFF0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 fault</a:t>
            </a:r>
            <a:endParaRPr kumimoji="0" lang="ko-KR" altLang="en-US" sz="1600" b="1" i="0" u="none" strike="noStrike" kern="0" cap="none" spc="0" normalizeH="0" baseline="0" noProof="0" dirty="0">
              <a:ln>
                <a:noFill/>
              </a:ln>
              <a:solidFill>
                <a:srgbClr val="FFFF0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26" name="직사각형 25">
            <a:extLst>
              <a:ext uri="{FF2B5EF4-FFF2-40B4-BE49-F238E27FC236}">
                <a16:creationId xmlns:a16="http://schemas.microsoft.com/office/drawing/2014/main" id="{BCEB5336-043B-01AA-7276-546E5E6E60C5}"/>
              </a:ext>
            </a:extLst>
          </p:cNvPr>
          <p:cNvSpPr/>
          <p:nvPr/>
        </p:nvSpPr>
        <p:spPr>
          <a:xfrm>
            <a:off x="2003573" y="2457362"/>
            <a:ext cx="2898133" cy="400166"/>
          </a:xfrm>
          <a:prstGeom prst="rect">
            <a:avLst/>
          </a:prstGeom>
          <a:solidFill>
            <a:srgbClr val="0E2841">
              <a:lumMod val="50000"/>
              <a:lumOff val="50000"/>
            </a:srgbClr>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600" b="1" i="0" u="none" strike="noStrike" kern="0" cap="none" spc="0" normalizeH="0" baseline="0" noProof="0" dirty="0">
                <a:ln>
                  <a:noFill/>
                </a:ln>
                <a:solidFill>
                  <a:prstClr val="white"/>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System Pause</a:t>
            </a:r>
            <a:endParaRPr kumimoji="0" lang="ko-KR" altLang="en-US" sz="1600" b="1" i="0" u="none" strike="noStrike" kern="0" cap="none" spc="0" normalizeH="0" baseline="0" noProof="0" dirty="0">
              <a:ln>
                <a:noFill/>
              </a:ln>
              <a:solidFill>
                <a:prstClr val="white"/>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27" name="직사각형 26">
            <a:extLst>
              <a:ext uri="{FF2B5EF4-FFF2-40B4-BE49-F238E27FC236}">
                <a16:creationId xmlns:a16="http://schemas.microsoft.com/office/drawing/2014/main" id="{26207472-3FA3-48FC-9BF2-1668C5CAF2D0}"/>
              </a:ext>
            </a:extLst>
          </p:cNvPr>
          <p:cNvSpPr/>
          <p:nvPr/>
        </p:nvSpPr>
        <p:spPr>
          <a:xfrm>
            <a:off x="2003573" y="3009870"/>
            <a:ext cx="2898133" cy="400166"/>
          </a:xfrm>
          <a:prstGeom prst="rect">
            <a:avLst/>
          </a:prstGeom>
          <a:solidFill>
            <a:srgbClr val="0E2841">
              <a:lumMod val="50000"/>
              <a:lumOff val="50000"/>
            </a:srgbClr>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600" b="1" i="0" u="none" strike="noStrike" kern="0" cap="none" spc="0" normalizeH="0" baseline="0" noProof="0" dirty="0">
                <a:ln>
                  <a:noFill/>
                </a:ln>
                <a:solidFill>
                  <a:prstClr val="white"/>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Repair</a:t>
            </a:r>
            <a:endParaRPr kumimoji="0" lang="ko-KR" altLang="en-US" sz="1600" b="1" i="0" u="none" strike="noStrike" kern="0" cap="none" spc="0" normalizeH="0" baseline="0" noProof="0" dirty="0">
              <a:ln>
                <a:noFill/>
              </a:ln>
              <a:solidFill>
                <a:prstClr val="white"/>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28" name="직사각형 27">
            <a:extLst>
              <a:ext uri="{FF2B5EF4-FFF2-40B4-BE49-F238E27FC236}">
                <a16:creationId xmlns:a16="http://schemas.microsoft.com/office/drawing/2014/main" id="{C6BB58BD-2B0F-2531-382A-CB41DDE7D60F}"/>
              </a:ext>
            </a:extLst>
          </p:cNvPr>
          <p:cNvSpPr/>
          <p:nvPr/>
        </p:nvSpPr>
        <p:spPr>
          <a:xfrm>
            <a:off x="2000568" y="3561348"/>
            <a:ext cx="2898133" cy="400166"/>
          </a:xfrm>
          <a:prstGeom prst="rect">
            <a:avLst/>
          </a:prstGeom>
          <a:solidFill>
            <a:srgbClr val="0E2841">
              <a:lumMod val="50000"/>
              <a:lumOff val="50000"/>
            </a:srgbClr>
          </a:solidFill>
          <a:ln w="381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600" b="1" i="0" u="none" strike="noStrike" kern="0" cap="none" spc="0" normalizeH="0" baseline="0" noProof="0" dirty="0">
                <a:ln>
                  <a:noFill/>
                </a:ln>
                <a:solidFill>
                  <a:prstClr val="white"/>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Reworking</a:t>
            </a:r>
            <a:endParaRPr kumimoji="0" lang="ko-KR" altLang="en-US" sz="1600" b="1" i="0" u="none" strike="noStrike" kern="0" cap="none" spc="0" normalizeH="0" baseline="0" noProof="0" dirty="0">
              <a:ln>
                <a:noFill/>
              </a:ln>
              <a:solidFill>
                <a:prstClr val="white"/>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29" name="직선 화살표 연결선 28">
            <a:extLst>
              <a:ext uri="{FF2B5EF4-FFF2-40B4-BE49-F238E27FC236}">
                <a16:creationId xmlns:a16="http://schemas.microsoft.com/office/drawing/2014/main" id="{67EB770B-955F-0ACB-F7CD-69D53E2D97F9}"/>
              </a:ext>
            </a:extLst>
          </p:cNvPr>
          <p:cNvCxnSpPr>
            <a:cxnSpLocks/>
            <a:stCxn id="25" idx="2"/>
            <a:endCxn id="26" idx="0"/>
          </p:cNvCxnSpPr>
          <p:nvPr/>
        </p:nvCxnSpPr>
        <p:spPr>
          <a:xfrm>
            <a:off x="3452640" y="2305020"/>
            <a:ext cx="0" cy="152342"/>
          </a:xfrm>
          <a:prstGeom prst="straightConnector1">
            <a:avLst/>
          </a:prstGeom>
          <a:noFill/>
          <a:ln w="19050" cap="flat" cmpd="sng" algn="ctr">
            <a:solidFill>
              <a:srgbClr val="156082"/>
            </a:solidFill>
            <a:prstDash val="solid"/>
            <a:miter lim="800000"/>
            <a:tailEnd type="triangle"/>
          </a:ln>
          <a:effectLst/>
        </p:spPr>
      </p:cxnSp>
      <p:cxnSp>
        <p:nvCxnSpPr>
          <p:cNvPr id="30" name="직선 화살표 연결선 29">
            <a:extLst>
              <a:ext uri="{FF2B5EF4-FFF2-40B4-BE49-F238E27FC236}">
                <a16:creationId xmlns:a16="http://schemas.microsoft.com/office/drawing/2014/main" id="{5529EE03-F5FF-F246-3673-FA1E41688E92}"/>
              </a:ext>
            </a:extLst>
          </p:cNvPr>
          <p:cNvCxnSpPr>
            <a:cxnSpLocks/>
            <a:stCxn id="26" idx="2"/>
            <a:endCxn id="27" idx="0"/>
          </p:cNvCxnSpPr>
          <p:nvPr/>
        </p:nvCxnSpPr>
        <p:spPr>
          <a:xfrm>
            <a:off x="3452640" y="2857528"/>
            <a:ext cx="0" cy="152342"/>
          </a:xfrm>
          <a:prstGeom prst="straightConnector1">
            <a:avLst/>
          </a:prstGeom>
          <a:noFill/>
          <a:ln w="19050" cap="flat" cmpd="sng" algn="ctr">
            <a:solidFill>
              <a:srgbClr val="156082"/>
            </a:solidFill>
            <a:prstDash val="solid"/>
            <a:miter lim="800000"/>
            <a:tailEnd type="triangle"/>
          </a:ln>
          <a:effectLst/>
        </p:spPr>
      </p:cxnSp>
      <p:cxnSp>
        <p:nvCxnSpPr>
          <p:cNvPr id="31" name="직선 화살표 연결선 30">
            <a:extLst>
              <a:ext uri="{FF2B5EF4-FFF2-40B4-BE49-F238E27FC236}">
                <a16:creationId xmlns:a16="http://schemas.microsoft.com/office/drawing/2014/main" id="{2020EF05-72E4-AE25-48E5-64F6EB97EC38}"/>
              </a:ext>
            </a:extLst>
          </p:cNvPr>
          <p:cNvCxnSpPr>
            <a:cxnSpLocks/>
            <a:stCxn id="27" idx="2"/>
            <a:endCxn id="28" idx="0"/>
          </p:cNvCxnSpPr>
          <p:nvPr/>
        </p:nvCxnSpPr>
        <p:spPr>
          <a:xfrm flipH="1">
            <a:off x="3449635" y="3410036"/>
            <a:ext cx="3005" cy="151312"/>
          </a:xfrm>
          <a:prstGeom prst="straightConnector1">
            <a:avLst/>
          </a:prstGeom>
          <a:noFill/>
          <a:ln w="19050" cap="flat" cmpd="sng" algn="ctr">
            <a:solidFill>
              <a:srgbClr val="156082"/>
            </a:solidFill>
            <a:prstDash val="solid"/>
            <a:miter lim="800000"/>
            <a:tailEnd type="triangle"/>
          </a:ln>
          <a:effectLst/>
        </p:spPr>
      </p:cxnSp>
      <p:sp>
        <p:nvSpPr>
          <p:cNvPr id="32" name="TextBox 31">
            <a:extLst>
              <a:ext uri="{FF2B5EF4-FFF2-40B4-BE49-F238E27FC236}">
                <a16:creationId xmlns:a16="http://schemas.microsoft.com/office/drawing/2014/main" id="{D455EF20-FE28-D35D-04A2-9A9CE549927C}"/>
              </a:ext>
            </a:extLst>
          </p:cNvPr>
          <p:cNvSpPr txBox="1"/>
          <p:nvPr/>
        </p:nvSpPr>
        <p:spPr>
          <a:xfrm>
            <a:off x="3320019" y="4578953"/>
            <a:ext cx="5551962"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solidFill>
                <a:effectLst/>
                <a:uLnTx/>
                <a:uFillTx/>
                <a:latin typeface="Times New Roman" panose="02020603050405020304" pitchFamily="18" charset="0"/>
                <a:ea typeface="나눔스퀘어 Bold" panose="020B0600000101010101"/>
                <a:cs typeface="Times New Roman" panose="02020603050405020304" pitchFamily="18" charset="0"/>
              </a:rPr>
              <a:t>Figure. 1 </a:t>
            </a:r>
            <a:r>
              <a:rPr lang="en-US" altLang="ko-KR" sz="1600" dirty="0">
                <a:solidFill>
                  <a:prstClr val="black"/>
                </a:solidFill>
                <a:latin typeface="Times New Roman" panose="02020603050405020304" pitchFamily="18" charset="0"/>
                <a:ea typeface="나눔스퀘어 Bold" panose="020B0600000101010101"/>
                <a:cs typeface="Times New Roman" panose="02020603050405020304" pitchFamily="18" charset="0"/>
              </a:rPr>
              <a:t>Previous Method to Improved Method (RUL)</a:t>
            </a:r>
            <a:endParaRPr kumimoji="0" lang="en-US" altLang="ko-KR" sz="1600" b="0" i="0" u="none" strike="noStrike" kern="1200" cap="none" spc="0" normalizeH="0" baseline="0" noProof="0" dirty="0">
              <a:ln>
                <a:noFill/>
              </a:ln>
              <a:solidFill>
                <a:prstClr val="black"/>
              </a:solidFill>
              <a:effectLst/>
              <a:uLnTx/>
              <a:uFillTx/>
              <a:latin typeface="Times New Roman" panose="02020603050405020304" pitchFamily="18" charset="0"/>
              <a:ea typeface="나눔스퀘어 Bold" panose="020B0600000101010101"/>
              <a:cs typeface="Times New Roman" panose="02020603050405020304" pitchFamily="18" charset="0"/>
            </a:endParaRPr>
          </a:p>
        </p:txBody>
      </p:sp>
      <p:sp>
        <p:nvSpPr>
          <p:cNvPr id="34" name="화살표: 위로 구부러짐 33">
            <a:extLst>
              <a:ext uri="{FF2B5EF4-FFF2-40B4-BE49-F238E27FC236}">
                <a16:creationId xmlns:a16="http://schemas.microsoft.com/office/drawing/2014/main" id="{CB40CAC2-2501-6F9A-AEF3-29178E9EF537}"/>
              </a:ext>
            </a:extLst>
          </p:cNvPr>
          <p:cNvSpPr/>
          <p:nvPr/>
        </p:nvSpPr>
        <p:spPr>
          <a:xfrm rot="5400000">
            <a:off x="1255059" y="2728046"/>
            <a:ext cx="825335" cy="410278"/>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5" name="TextBox 34">
            <a:extLst>
              <a:ext uri="{FF2B5EF4-FFF2-40B4-BE49-F238E27FC236}">
                <a16:creationId xmlns:a16="http://schemas.microsoft.com/office/drawing/2014/main" id="{9EF720D7-737A-28B6-7115-7E1CBEF91C26}"/>
              </a:ext>
            </a:extLst>
          </p:cNvPr>
          <p:cNvSpPr txBox="1"/>
          <p:nvPr/>
        </p:nvSpPr>
        <p:spPr>
          <a:xfrm>
            <a:off x="5068700" y="1959856"/>
            <a:ext cx="1857844" cy="646331"/>
          </a:xfrm>
          <a:prstGeom prst="rect">
            <a:avLst/>
          </a:prstGeom>
          <a:noFill/>
        </p:spPr>
        <p:txBody>
          <a:bodyPr wrap="square">
            <a:spAutoFit/>
          </a:bodyPr>
          <a:lstStyle/>
          <a:p>
            <a:pPr algn="ctr"/>
            <a:r>
              <a:rPr lang="en-US" altLang="ko-KR" b="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Replace to</a:t>
            </a:r>
          </a:p>
          <a:p>
            <a:pPr algn="ctr"/>
            <a:r>
              <a:rPr lang="en-US" altLang="ko-KR" b="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RUL Prediction</a:t>
            </a:r>
            <a:endParaRPr lang="en-US" altLang="ko-KR" sz="1800" b="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p:txBody>
      </p:sp>
      <p:sp>
        <p:nvSpPr>
          <p:cNvPr id="36" name="화살표: 오른쪽 35">
            <a:extLst>
              <a:ext uri="{FF2B5EF4-FFF2-40B4-BE49-F238E27FC236}">
                <a16:creationId xmlns:a16="http://schemas.microsoft.com/office/drawing/2014/main" id="{63961E0A-9ECD-8230-DFF3-78CE4CFAECC1}"/>
              </a:ext>
            </a:extLst>
          </p:cNvPr>
          <p:cNvSpPr/>
          <p:nvPr/>
        </p:nvSpPr>
        <p:spPr>
          <a:xfrm>
            <a:off x="5126775" y="2663802"/>
            <a:ext cx="1741695" cy="3385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7" name="직사각형 36">
            <a:extLst>
              <a:ext uri="{FF2B5EF4-FFF2-40B4-BE49-F238E27FC236}">
                <a16:creationId xmlns:a16="http://schemas.microsoft.com/office/drawing/2014/main" id="{295CB7AD-F425-C330-8C0E-AF2E83B9563C}"/>
              </a:ext>
            </a:extLst>
          </p:cNvPr>
          <p:cNvSpPr/>
          <p:nvPr/>
        </p:nvSpPr>
        <p:spPr>
          <a:xfrm>
            <a:off x="7478764" y="1907686"/>
            <a:ext cx="2898134" cy="400166"/>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b="1" kern="0" dirty="0">
                <a:solidFill>
                  <a:srgbClr val="FFFF00"/>
                </a:solidFill>
                <a:latin typeface="Arial Unicode MS" panose="020B0604020202020204" pitchFamily="50" charset="-127"/>
                <a:ea typeface="Arial Unicode MS" panose="020B0604020202020204" pitchFamily="50" charset="-127"/>
                <a:cs typeface="Arial Unicode MS" panose="020B0604020202020204" pitchFamily="50" charset="-127"/>
              </a:rPr>
              <a:t>RUL Method</a:t>
            </a:r>
            <a:endParaRPr kumimoji="0" lang="ko-KR" altLang="en-US" sz="1600" b="1" i="0" u="none" strike="noStrike" kern="0" cap="none" spc="0" normalizeH="0" baseline="0" noProof="0" dirty="0">
              <a:ln>
                <a:noFill/>
              </a:ln>
              <a:solidFill>
                <a:prstClr val="white"/>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8" name="직사각형 37">
            <a:extLst>
              <a:ext uri="{FF2B5EF4-FFF2-40B4-BE49-F238E27FC236}">
                <a16:creationId xmlns:a16="http://schemas.microsoft.com/office/drawing/2014/main" id="{3959B752-4012-EE41-B229-8EFC4BF0D9AA}"/>
              </a:ext>
            </a:extLst>
          </p:cNvPr>
          <p:cNvSpPr/>
          <p:nvPr/>
        </p:nvSpPr>
        <p:spPr>
          <a:xfrm>
            <a:off x="7478763" y="2471896"/>
            <a:ext cx="2898134" cy="383812"/>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b="1" kern="0"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Feature Extraction</a:t>
            </a:r>
            <a:endParaRPr kumimoji="0" lang="ko-KR" altLang="en-US" sz="1600" b="1" i="0" u="none" strike="noStrike" kern="0" cap="none" spc="0" normalizeH="0" baseline="0" noProof="0" dirty="0">
              <a:ln>
                <a:noFill/>
              </a:ln>
              <a:solidFill>
                <a:schemeClr val="bg1"/>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9" name="직사각형 38">
            <a:extLst>
              <a:ext uri="{FF2B5EF4-FFF2-40B4-BE49-F238E27FC236}">
                <a16:creationId xmlns:a16="http://schemas.microsoft.com/office/drawing/2014/main" id="{CC54BF83-7A8D-1FDB-0BAB-B594EB4C7CD5}"/>
              </a:ext>
            </a:extLst>
          </p:cNvPr>
          <p:cNvSpPr/>
          <p:nvPr/>
        </p:nvSpPr>
        <p:spPr>
          <a:xfrm>
            <a:off x="7478763" y="3024405"/>
            <a:ext cx="2898134" cy="383812"/>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b="1" kern="0" dirty="0">
                <a:solidFill>
                  <a:schemeClr val="bg1"/>
                </a:solidFill>
                <a:latin typeface="Arial Unicode MS" panose="020B0604020202020204" pitchFamily="50" charset="-127"/>
                <a:ea typeface="Arial Unicode MS" panose="020B0604020202020204" pitchFamily="50" charset="-127"/>
                <a:cs typeface="Arial Unicode MS" panose="020B0604020202020204" pitchFamily="50" charset="-127"/>
              </a:rPr>
              <a:t>Feature Selection</a:t>
            </a:r>
            <a:endParaRPr kumimoji="0" lang="ko-KR" altLang="en-US" sz="1600" b="1" i="0" u="none" strike="noStrike" kern="0" cap="none" spc="0" normalizeH="0" baseline="0" noProof="0" dirty="0">
              <a:ln>
                <a:noFill/>
              </a:ln>
              <a:solidFill>
                <a:schemeClr val="bg1"/>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40" name="사각형: 둥근 모서리 39">
            <a:extLst>
              <a:ext uri="{FF2B5EF4-FFF2-40B4-BE49-F238E27FC236}">
                <a16:creationId xmlns:a16="http://schemas.microsoft.com/office/drawing/2014/main" id="{7D1FB62A-4DC1-9DCD-9BEE-0922278AA2A8}"/>
              </a:ext>
            </a:extLst>
          </p:cNvPr>
          <p:cNvSpPr/>
          <p:nvPr/>
        </p:nvSpPr>
        <p:spPr>
          <a:xfrm>
            <a:off x="7065226" y="1707793"/>
            <a:ext cx="3792044" cy="2451087"/>
          </a:xfrm>
          <a:prstGeom prst="roundRect">
            <a:avLst/>
          </a:prstGeom>
          <a:noFill/>
          <a:ln w="19050" cap="flat" cmpd="sng" algn="ctr">
            <a:solidFill>
              <a:srgbClr val="156082">
                <a:shade val="15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200" b="0" i="0" u="none" strike="noStrike" kern="0" cap="none" spc="0" normalizeH="0" baseline="0" noProof="0">
              <a:ln>
                <a:noFill/>
              </a:ln>
              <a:solidFill>
                <a:prstClr val="white"/>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41" name="직사각형 40">
            <a:extLst>
              <a:ext uri="{FF2B5EF4-FFF2-40B4-BE49-F238E27FC236}">
                <a16:creationId xmlns:a16="http://schemas.microsoft.com/office/drawing/2014/main" id="{5235138B-6380-684A-B542-A1B12DBFACC2}"/>
              </a:ext>
            </a:extLst>
          </p:cNvPr>
          <p:cNvSpPr/>
          <p:nvPr/>
        </p:nvSpPr>
        <p:spPr>
          <a:xfrm>
            <a:off x="7478763" y="3580364"/>
            <a:ext cx="2898134" cy="383812"/>
          </a:xfrm>
          <a:prstGeom prst="rect">
            <a:avLst/>
          </a:prstGeom>
          <a:solidFill>
            <a:srgbClr val="156082"/>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600" b="1" i="0" u="none" strike="noStrike" kern="0" cap="none" spc="0" normalizeH="0" baseline="0" noProof="0" dirty="0">
                <a:ln>
                  <a:noFill/>
                </a:ln>
                <a:solidFill>
                  <a:prstClr val="white"/>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RUL Prediction</a:t>
            </a:r>
            <a:endParaRPr kumimoji="0" lang="ko-KR" altLang="en-US" sz="1600" b="1" i="0" u="none" strike="noStrike" kern="0" cap="none" spc="0" normalizeH="0" baseline="0" noProof="0" dirty="0">
              <a:ln>
                <a:noFill/>
              </a:ln>
              <a:solidFill>
                <a:prstClr val="white"/>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58" name="TextBox 57">
            <a:extLst>
              <a:ext uri="{FF2B5EF4-FFF2-40B4-BE49-F238E27FC236}">
                <a16:creationId xmlns:a16="http://schemas.microsoft.com/office/drawing/2014/main" id="{AEE1BC44-EF0F-AE3F-A6C4-31D57D3E9B0F}"/>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3</a:t>
            </a:r>
          </a:p>
        </p:txBody>
      </p:sp>
    </p:spTree>
    <p:extLst>
      <p:ext uri="{BB962C8B-B14F-4D97-AF65-F5344CB8AC3E}">
        <p14:creationId xmlns:p14="http://schemas.microsoft.com/office/powerpoint/2010/main" val="338774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31BFD-EB18-41C4-0C9A-2AFB4FD3AC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7C4F35C-970F-62A5-CF71-459BF67C3BC5}"/>
              </a:ext>
            </a:extLst>
          </p:cNvPr>
          <p:cNvSpPr txBox="1"/>
          <p:nvPr/>
        </p:nvSpPr>
        <p:spPr>
          <a:xfrm>
            <a:off x="449943" y="629558"/>
            <a:ext cx="2751074"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Proposal Summary (2)</a:t>
            </a:r>
            <a:endParaRPr kumimoji="0" lang="ko-KR" altLang="en-US" sz="2000" b="1" i="0" u="none" strike="noStrike" kern="1200" cap="none" spc="0" normalizeH="0" baseline="0" noProof="0" dirty="0">
              <a:ln>
                <a:noFill/>
              </a:ln>
              <a:solidFill>
                <a:prstClr val="black"/>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 name="타원 2">
            <a:extLst>
              <a:ext uri="{FF2B5EF4-FFF2-40B4-BE49-F238E27FC236}">
                <a16:creationId xmlns:a16="http://schemas.microsoft.com/office/drawing/2014/main" id="{5CDD25D7-8B80-D50C-86AA-3740EAF1C47F}"/>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C70D12BE-BA51-8A6C-9838-EA25704C1346}"/>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99D386E0-9AC9-AD5F-66FB-3698D9FA6381}"/>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3D194B85-0DA8-7C30-0D07-3310DDC1F304}"/>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52D306AD-08EA-9BD7-4C9D-79FFA9401993}"/>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4E724BC6-7BB2-2CBF-6EEF-4F4ECDF45833}"/>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48875291-DBB2-353E-8818-55063E5A4AC8}"/>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4</a:t>
            </a:r>
          </a:p>
        </p:txBody>
      </p:sp>
      <p:sp>
        <p:nvSpPr>
          <p:cNvPr id="7" name="TextBox 6">
            <a:extLst>
              <a:ext uri="{FF2B5EF4-FFF2-40B4-BE49-F238E27FC236}">
                <a16:creationId xmlns:a16="http://schemas.microsoft.com/office/drawing/2014/main" id="{DD53AA95-309B-4911-2604-ED6CA7637600}"/>
              </a:ext>
            </a:extLst>
          </p:cNvPr>
          <p:cNvSpPr txBox="1"/>
          <p:nvPr/>
        </p:nvSpPr>
        <p:spPr>
          <a:xfrm>
            <a:off x="3386181" y="4131061"/>
            <a:ext cx="6394763"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2 Three types of </a:t>
            </a:r>
            <a:r>
              <a:rPr lang="en-US" altLang="ko-KR" sz="1600" dirty="0">
                <a:latin typeface="Times New Roman" panose="02020603050405020304" pitchFamily="18" charset="0"/>
                <a:ea typeface="Arial Unicode MS" panose="020B0604020202020204" pitchFamily="50" charset="-127"/>
                <a:cs typeface="Times New Roman" panose="02020603050405020304" pitchFamily="18" charset="0"/>
              </a:rPr>
              <a:t>Hjorth</a:t>
            </a:r>
            <a:r>
              <a:rPr kumimoji="0" lang="en-US" altLang="ko-KR" sz="1600" b="0" i="0" u="none" strike="noStrike" kern="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50" charset="-127"/>
                <a:cs typeface="Times New Roman" panose="02020603050405020304" pitchFamily="18" charset="0"/>
              </a:rPr>
              <a:t>’s Parameter and Detectivity</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grpSp>
        <p:nvGrpSpPr>
          <p:cNvPr id="8" name="그룹 7">
            <a:extLst>
              <a:ext uri="{FF2B5EF4-FFF2-40B4-BE49-F238E27FC236}">
                <a16:creationId xmlns:a16="http://schemas.microsoft.com/office/drawing/2014/main" id="{2E57387E-34C7-29F3-45C9-126CB090B40B}"/>
              </a:ext>
            </a:extLst>
          </p:cNvPr>
          <p:cNvGrpSpPr/>
          <p:nvPr/>
        </p:nvGrpSpPr>
        <p:grpSpPr>
          <a:xfrm>
            <a:off x="819792" y="1317098"/>
            <a:ext cx="2829228" cy="3210072"/>
            <a:chOff x="157338" y="1575808"/>
            <a:chExt cx="2829228" cy="3210072"/>
          </a:xfrm>
        </p:grpSpPr>
        <p:grpSp>
          <p:nvGrpSpPr>
            <p:cNvPr id="9" name="그룹 8">
              <a:extLst>
                <a:ext uri="{FF2B5EF4-FFF2-40B4-BE49-F238E27FC236}">
                  <a16:creationId xmlns:a16="http://schemas.microsoft.com/office/drawing/2014/main" id="{71A38AE1-54E8-4B36-FFAD-C7D98F3E5C03}"/>
                </a:ext>
              </a:extLst>
            </p:cNvPr>
            <p:cNvGrpSpPr/>
            <p:nvPr/>
          </p:nvGrpSpPr>
          <p:grpSpPr>
            <a:xfrm>
              <a:off x="157338" y="2022497"/>
              <a:ext cx="2829228" cy="2763383"/>
              <a:chOff x="371172" y="1262950"/>
              <a:chExt cx="2844140" cy="2814452"/>
            </a:xfrm>
          </p:grpSpPr>
          <p:sp>
            <p:nvSpPr>
              <p:cNvPr id="13" name="타원 12">
                <a:extLst>
                  <a:ext uri="{FF2B5EF4-FFF2-40B4-BE49-F238E27FC236}">
                    <a16:creationId xmlns:a16="http://schemas.microsoft.com/office/drawing/2014/main" id="{2692FFBB-8B02-5F8D-C47B-071146B65267}"/>
                  </a:ext>
                </a:extLst>
              </p:cNvPr>
              <p:cNvSpPr/>
              <p:nvPr/>
            </p:nvSpPr>
            <p:spPr>
              <a:xfrm>
                <a:off x="1214320" y="1512332"/>
                <a:ext cx="1157844" cy="1157844"/>
              </a:xfrm>
              <a:prstGeom prst="ellipse">
                <a:avLst/>
              </a:prstGeom>
              <a:solidFill>
                <a:srgbClr val="0E2841">
                  <a:lumMod val="50000"/>
                  <a:lumOff val="50000"/>
                </a:srgbClr>
              </a:solidFill>
              <a:ln w="28575" cap="flat" cmpd="sng" algn="ctr">
                <a:solidFill>
                  <a:srgbClr val="0E2841">
                    <a:lumMod val="90000"/>
                    <a:lumOff val="1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prstClr val="white"/>
                    </a:solidFill>
                    <a:effectLst/>
                    <a:uLnTx/>
                    <a:uFillTx/>
                    <a:latin typeface="맑은 고딕" panose="02110004020202020204"/>
                    <a:ea typeface="맑은 고딕" panose="020B0503020000020004" pitchFamily="50" charset="-127"/>
                    <a:cs typeface="+mn-cs"/>
                  </a:rPr>
                  <a:t>Activity</a:t>
                </a:r>
                <a:endParaRPr kumimoji="0" lang="ko-KR" altLang="en-US" sz="1200" b="1" i="0" u="none" strike="noStrike" kern="0" cap="none" spc="0" normalizeH="0" baseline="0" noProof="0" dirty="0">
                  <a:ln>
                    <a:noFill/>
                  </a:ln>
                  <a:solidFill>
                    <a:prstClr val="white"/>
                  </a:solidFill>
                  <a:effectLst/>
                  <a:uLnTx/>
                  <a:uFillTx/>
                  <a:latin typeface="맑은 고딕" panose="02110004020202020204"/>
                  <a:ea typeface="맑은 고딕" panose="020B0503020000020004" pitchFamily="50" charset="-127"/>
                  <a:cs typeface="+mn-cs"/>
                </a:endParaRPr>
              </a:p>
            </p:txBody>
          </p:sp>
          <p:sp>
            <p:nvSpPr>
              <p:cNvPr id="14" name="타원 13">
                <a:extLst>
                  <a:ext uri="{FF2B5EF4-FFF2-40B4-BE49-F238E27FC236}">
                    <a16:creationId xmlns:a16="http://schemas.microsoft.com/office/drawing/2014/main" id="{51BFD349-305A-0B95-B5A0-4A89036C9CCB}"/>
                  </a:ext>
                </a:extLst>
              </p:cNvPr>
              <p:cNvSpPr/>
              <p:nvPr/>
            </p:nvSpPr>
            <p:spPr>
              <a:xfrm>
                <a:off x="635398" y="2500953"/>
                <a:ext cx="1157844" cy="1157844"/>
              </a:xfrm>
              <a:prstGeom prst="ellipse">
                <a:avLst/>
              </a:prstGeom>
              <a:solidFill>
                <a:srgbClr val="0E2841">
                  <a:lumMod val="50000"/>
                  <a:lumOff val="50000"/>
                </a:srgbClr>
              </a:solidFill>
              <a:ln w="28575" cap="flat" cmpd="sng" algn="ctr">
                <a:solidFill>
                  <a:srgbClr val="0E2841">
                    <a:lumMod val="90000"/>
                    <a:lumOff val="1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200" b="1" i="0" u="none" strike="noStrike" kern="0" cap="none" spc="0" normalizeH="0" baseline="0" noProof="0" dirty="0">
                    <a:ln>
                      <a:noFill/>
                    </a:ln>
                    <a:solidFill>
                      <a:prstClr val="white"/>
                    </a:solidFill>
                    <a:effectLst/>
                    <a:uLnTx/>
                    <a:uFillTx/>
                    <a:latin typeface="맑은 고딕" panose="02110004020202020204"/>
                    <a:ea typeface="맑은 고딕" panose="020B0503020000020004" pitchFamily="50" charset="-127"/>
                    <a:cs typeface="+mn-cs"/>
                  </a:rPr>
                  <a:t>Mobility</a:t>
                </a:r>
                <a:endParaRPr kumimoji="0" lang="ko-KR" altLang="en-US" sz="1200" b="1" i="0" u="none" strike="noStrike" kern="0" cap="none" spc="0" normalizeH="0" baseline="0" noProof="0" dirty="0">
                  <a:ln>
                    <a:noFill/>
                  </a:ln>
                  <a:solidFill>
                    <a:prstClr val="white"/>
                  </a:solidFill>
                  <a:effectLst/>
                  <a:uLnTx/>
                  <a:uFillTx/>
                  <a:latin typeface="맑은 고딕" panose="02110004020202020204"/>
                  <a:ea typeface="맑은 고딕" panose="020B0503020000020004" pitchFamily="50" charset="-127"/>
                  <a:cs typeface="+mn-cs"/>
                </a:endParaRPr>
              </a:p>
            </p:txBody>
          </p:sp>
          <p:sp>
            <p:nvSpPr>
              <p:cNvPr id="15" name="타원 14">
                <a:extLst>
                  <a:ext uri="{FF2B5EF4-FFF2-40B4-BE49-F238E27FC236}">
                    <a16:creationId xmlns:a16="http://schemas.microsoft.com/office/drawing/2014/main" id="{7C36B625-FDF6-49CC-B4FB-32D26E4B56F9}"/>
                  </a:ext>
                </a:extLst>
              </p:cNvPr>
              <p:cNvSpPr/>
              <p:nvPr/>
            </p:nvSpPr>
            <p:spPr>
              <a:xfrm>
                <a:off x="1793243" y="2500953"/>
                <a:ext cx="1157845" cy="1142999"/>
              </a:xfrm>
              <a:prstGeom prst="ellipse">
                <a:avLst/>
              </a:prstGeom>
              <a:solidFill>
                <a:srgbClr val="0E2841">
                  <a:lumMod val="50000"/>
                  <a:lumOff val="50000"/>
                </a:srgbClr>
              </a:solidFill>
              <a:ln w="28575" cap="flat" cmpd="sng" algn="ctr">
                <a:solidFill>
                  <a:srgbClr val="0E2841">
                    <a:lumMod val="90000"/>
                    <a:lumOff val="1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900" b="1" i="0" u="none" strike="noStrike" kern="0" cap="none" spc="0" normalizeH="0" baseline="0" noProof="0" dirty="0">
                    <a:ln>
                      <a:noFill/>
                    </a:ln>
                    <a:solidFill>
                      <a:prstClr val="white"/>
                    </a:solidFill>
                    <a:effectLst/>
                    <a:uLnTx/>
                    <a:uFillTx/>
                    <a:latin typeface="맑은 고딕" panose="02110004020202020204"/>
                    <a:ea typeface="맑은 고딕" panose="020B0503020000020004" pitchFamily="50" charset="-127"/>
                    <a:cs typeface="+mn-cs"/>
                  </a:rPr>
                  <a:t>Complexity</a:t>
                </a:r>
                <a:endParaRPr kumimoji="0" lang="ko-KR" altLang="en-US" sz="900" b="1" i="0" u="none" strike="noStrike" kern="0" cap="none" spc="0" normalizeH="0" baseline="0" noProof="0" dirty="0">
                  <a:ln>
                    <a:noFill/>
                  </a:ln>
                  <a:solidFill>
                    <a:prstClr val="white"/>
                  </a:solidFill>
                  <a:effectLst/>
                  <a:uLnTx/>
                  <a:uFillTx/>
                  <a:latin typeface="맑은 고딕" panose="02110004020202020204"/>
                  <a:ea typeface="맑은 고딕" panose="020B0503020000020004" pitchFamily="50" charset="-127"/>
                  <a:cs typeface="+mn-cs"/>
                </a:endParaRPr>
              </a:p>
            </p:txBody>
          </p:sp>
          <p:sp>
            <p:nvSpPr>
              <p:cNvPr id="16" name="타원 15">
                <a:extLst>
                  <a:ext uri="{FF2B5EF4-FFF2-40B4-BE49-F238E27FC236}">
                    <a16:creationId xmlns:a16="http://schemas.microsoft.com/office/drawing/2014/main" id="{15CC24E8-029F-11A2-F1BB-AF43DEAFF1FD}"/>
                  </a:ext>
                </a:extLst>
              </p:cNvPr>
              <p:cNvSpPr/>
              <p:nvPr/>
            </p:nvSpPr>
            <p:spPr>
              <a:xfrm>
                <a:off x="371172" y="1262950"/>
                <a:ext cx="2844140" cy="2814452"/>
              </a:xfrm>
              <a:prstGeom prst="ellipse">
                <a:avLst/>
              </a:prstGeom>
              <a:noFill/>
              <a:ln w="28575" cap="flat" cmpd="sng" algn="ctr">
                <a:solidFill>
                  <a:srgbClr val="156082">
                    <a:shade val="15000"/>
                  </a:srgbClr>
                </a:solidFill>
                <a:prstDash val="lg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panose="02110004020202020204"/>
                  <a:ea typeface="맑은 고딕" panose="020B0503020000020004" pitchFamily="50" charset="-127"/>
                  <a:cs typeface="+mn-cs"/>
                </a:endParaRPr>
              </a:p>
            </p:txBody>
          </p:sp>
        </p:grpSp>
        <p:sp>
          <p:nvSpPr>
            <p:cNvPr id="10" name="TextBox 9">
              <a:extLst>
                <a:ext uri="{FF2B5EF4-FFF2-40B4-BE49-F238E27FC236}">
                  <a16:creationId xmlns:a16="http://schemas.microsoft.com/office/drawing/2014/main" id="{B7625E5D-D02D-5A0E-BCE6-7E8892D8C525}"/>
                </a:ext>
              </a:extLst>
            </p:cNvPr>
            <p:cNvSpPr txBox="1"/>
            <p:nvPr/>
          </p:nvSpPr>
          <p:spPr>
            <a:xfrm>
              <a:off x="316877" y="1575808"/>
              <a:ext cx="2510147"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prstClr val="black"/>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Hjorth’s parameters</a:t>
              </a:r>
              <a:endParaRPr kumimoji="0" lang="ko-KR" altLang="en-US" sz="1800" b="0" i="0" u="none" strike="noStrike" kern="0" cap="none" spc="0" normalizeH="0" baseline="0" noProof="0" dirty="0">
                <a:ln>
                  <a:noFill/>
                </a:ln>
                <a:solidFill>
                  <a:prstClr val="black"/>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grpSp>
      <p:sp>
        <p:nvSpPr>
          <p:cNvPr id="17" name="화살표: 오른쪽 16">
            <a:extLst>
              <a:ext uri="{FF2B5EF4-FFF2-40B4-BE49-F238E27FC236}">
                <a16:creationId xmlns:a16="http://schemas.microsoft.com/office/drawing/2014/main" id="{090B90DC-E260-BFEE-FBAC-12B30DEFCD44}"/>
              </a:ext>
            </a:extLst>
          </p:cNvPr>
          <p:cNvSpPr/>
          <p:nvPr/>
        </p:nvSpPr>
        <p:spPr>
          <a:xfrm>
            <a:off x="3911861" y="2976201"/>
            <a:ext cx="1741695" cy="3385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사각형: 둥근 모서리 17">
            <a:extLst>
              <a:ext uri="{FF2B5EF4-FFF2-40B4-BE49-F238E27FC236}">
                <a16:creationId xmlns:a16="http://schemas.microsoft.com/office/drawing/2014/main" id="{58ABD9F4-29C9-1E08-73F0-92EF6D6FDB88}"/>
              </a:ext>
            </a:extLst>
          </p:cNvPr>
          <p:cNvSpPr/>
          <p:nvPr/>
        </p:nvSpPr>
        <p:spPr>
          <a:xfrm>
            <a:off x="5757037" y="2831856"/>
            <a:ext cx="1562817" cy="627244"/>
          </a:xfrm>
          <a:prstGeom prst="roundRect">
            <a:avLst/>
          </a:prstGeom>
          <a:solidFill>
            <a:srgbClr val="0E2841">
              <a:lumMod val="50000"/>
              <a:lumOff val="50000"/>
            </a:srgbClr>
          </a:solidFill>
          <a:ln w="19050" cap="flat" cmpd="sng" algn="ctr">
            <a:solidFill>
              <a:srgbClr val="156082">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1" i="0" u="none" strike="noStrike" kern="0" cap="none" spc="0" normalizeH="0" baseline="0" noProof="0" dirty="0">
                <a:ln>
                  <a:noFill/>
                </a:ln>
                <a:solidFill>
                  <a:prstClr val="white"/>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Detectivity</a:t>
            </a:r>
            <a:endParaRPr kumimoji="0" lang="ko-KR" altLang="en-US" sz="1800" b="0" i="0" u="none" strike="noStrike" kern="0" cap="none" spc="0" normalizeH="0" baseline="0" noProof="0" dirty="0">
              <a:ln>
                <a:noFill/>
              </a:ln>
              <a:solidFill>
                <a:prstClr val="white"/>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19" name="TextBox 18">
            <a:extLst>
              <a:ext uri="{FF2B5EF4-FFF2-40B4-BE49-F238E27FC236}">
                <a16:creationId xmlns:a16="http://schemas.microsoft.com/office/drawing/2014/main" id="{0F28F454-8F09-BA4A-F2B6-CA6D17DE2389}"/>
              </a:ext>
            </a:extLst>
          </p:cNvPr>
          <p:cNvSpPr txBox="1"/>
          <p:nvPr/>
        </p:nvSpPr>
        <p:spPr>
          <a:xfrm>
            <a:off x="5283371" y="2106427"/>
            <a:ext cx="2510147" cy="646331"/>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prstClr val="black"/>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Consist Hyperparameter</a:t>
            </a:r>
            <a:endParaRPr kumimoji="0" lang="ko-KR" altLang="en-US" sz="1800" b="0" i="0" u="none" strike="noStrike" kern="0" cap="none" spc="0" normalizeH="0" baseline="0" noProof="0" dirty="0">
              <a:ln>
                <a:noFill/>
              </a:ln>
              <a:solidFill>
                <a:prstClr val="black"/>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20" name="화살표: 오른쪽 19">
            <a:extLst>
              <a:ext uri="{FF2B5EF4-FFF2-40B4-BE49-F238E27FC236}">
                <a16:creationId xmlns:a16="http://schemas.microsoft.com/office/drawing/2014/main" id="{FA3B4D7A-F4A5-06FF-9379-BF4BB073A970}"/>
              </a:ext>
            </a:extLst>
          </p:cNvPr>
          <p:cNvSpPr/>
          <p:nvPr/>
        </p:nvSpPr>
        <p:spPr>
          <a:xfrm>
            <a:off x="7423335" y="2976201"/>
            <a:ext cx="1741695" cy="3385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1C2A9575-6D44-8F98-567E-A1144AAE076D}"/>
              </a:ext>
            </a:extLst>
          </p:cNvPr>
          <p:cNvSpPr txBox="1"/>
          <p:nvPr/>
        </p:nvSpPr>
        <p:spPr>
          <a:xfrm>
            <a:off x="9046887" y="2822312"/>
            <a:ext cx="2510147" cy="646331"/>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sz="1800" b="0" i="0" u="none" strike="noStrike" kern="0" cap="none" spc="0" normalizeH="0" baseline="0" noProof="0" dirty="0">
                <a:ln>
                  <a:noFill/>
                </a:ln>
                <a:solidFill>
                  <a:prstClr val="black"/>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Effective</a:t>
            </a:r>
          </a:p>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kern="0" dirty="0">
                <a:solidFill>
                  <a:prstClr val="black"/>
                </a:solidFill>
                <a:latin typeface="Arial Unicode MS" panose="020B0604020202020204" pitchFamily="50" charset="-127"/>
                <a:ea typeface="Arial Unicode MS" panose="020B0604020202020204" pitchFamily="50" charset="-127"/>
                <a:cs typeface="Arial Unicode MS" panose="020B0604020202020204" pitchFamily="50" charset="-127"/>
              </a:rPr>
              <a:t>Fault Diagnosis</a:t>
            </a:r>
            <a:endParaRPr kumimoji="0" lang="ko-KR" altLang="en-US" sz="1800" b="0" i="0" u="none" strike="noStrike" kern="0" cap="none" spc="0" normalizeH="0" baseline="0" noProof="0" dirty="0">
              <a:ln>
                <a:noFill/>
              </a:ln>
              <a:solidFill>
                <a:prstClr val="black"/>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FF9123-AF3E-33FA-90CD-AEE59B34D12A}"/>
                  </a:ext>
                </a:extLst>
              </p:cNvPr>
              <p:cNvSpPr txBox="1"/>
              <p:nvPr/>
            </p:nvSpPr>
            <p:spPr>
              <a:xfrm>
                <a:off x="4640883" y="4662247"/>
                <a:ext cx="8812008" cy="1465338"/>
              </a:xfrm>
              <a:prstGeom prst="rect">
                <a:avLst/>
              </a:prstGeom>
              <a:noFill/>
            </p:spPr>
            <p:txBody>
              <a:bodyPr wrap="square">
                <a:spAutoFit/>
              </a:bodyPr>
              <a:lstStyle/>
              <a:p>
                <a:pPr>
                  <a:lnSpc>
                    <a:spcPct val="150000"/>
                  </a:lnSpc>
                </a:pPr>
                <a:r>
                  <a:rPr lang="en-US" altLang="ko-KR" sz="1600" i="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a:t>
                </a:r>
                <a:r>
                  <a:rPr lang="ko-KR" altLang="en-US" sz="1600" i="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a:t>
                </a:r>
                <a14:m>
                  <m:oMath xmlns:m="http://schemas.openxmlformats.org/officeDocument/2006/math">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𝐴𝑐</m:t>
                    </m:r>
                    <m:sSub>
                      <m:sSubPr>
                        <m:ctrlP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𝑡</m:t>
                        </m:r>
                      </m:e>
                      <m:sub>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𝑟𝑒𝑓</m:t>
                        </m:r>
                      </m:sub>
                    </m:sSub>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  </m:t>
                    </m:r>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𝑀𝑜</m:t>
                    </m:r>
                    <m:sSub>
                      <m:sSubPr>
                        <m:ctrlP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𝑏</m:t>
                        </m:r>
                      </m:e>
                      <m:sub>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𝑟𝑒𝑓</m:t>
                        </m:r>
                      </m:sub>
                    </m:sSub>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  </m:t>
                    </m:r>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𝐶𝑜</m:t>
                    </m:r>
                    <m:sSub>
                      <m:sSubPr>
                        <m:ctrlP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𝑚</m:t>
                        </m:r>
                      </m:e>
                      <m:sub>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𝑟𝑒𝑓</m:t>
                        </m:r>
                      </m:sub>
                    </m:sSub>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m:t>
                    </m:r>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𝐴𝑣𝑒𝑟𝑎𝑔𝑒</m:t>
                    </m:r>
                    <m:d>
                      <m:dPr>
                        <m:ctrlP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dPr>
                      <m:e>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𝐴𝑐𝑡</m:t>
                        </m:r>
                      </m:e>
                    </m:d>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  </m:t>
                    </m:r>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𝐴𝑣𝑒𝑟𝑎𝑔𝑒</m:t>
                    </m:r>
                    <m:d>
                      <m:dPr>
                        <m:ctrlP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dPr>
                      <m:e>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𝑀𝑜𝑏</m:t>
                        </m:r>
                      </m:e>
                    </m:d>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  </m:t>
                    </m:r>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𝐴𝑣𝑒𝑟𝑎𝑔𝑒</m:t>
                    </m:r>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m:t>
                    </m:r>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𝐶𝑜𝑚</m:t>
                    </m:r>
                    <m:r>
                      <a:rPr lang="en-US" altLang="ko-KR" sz="1600" b="0" i="1" smtClean="0">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m:t>
                    </m:r>
                  </m:oMath>
                </a14:m>
                <a:endParaRPr lang="en-US" altLang="ko-KR" sz="1600" i="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a:p>
                <a:pPr>
                  <a:lnSpc>
                    <a:spcPct val="150000"/>
                  </a:lnSpc>
                </a:pPr>
                <a:r>
                  <a:rPr lang="en-US" altLang="ko-KR" sz="1600" i="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a:t>
                </a:r>
                <a:r>
                  <a:rPr lang="ko-KR" altLang="en-US" sz="1600" i="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a:t>
                </a:r>
                <a14:m>
                  <m:oMath xmlns:m="http://schemas.openxmlformats.org/officeDocument/2006/math">
                    <m:sSub>
                      <m:sSubPr>
                        <m:ctrlPr>
                          <a:rPr lang="en-US" altLang="ko-KR" sz="1600" b="0" i="1" dirty="0" smtClean="0">
                            <a:latin typeface="Cambria Math" panose="02040503050406030204" pitchFamily="18" charset="0"/>
                            <a:sym typeface="Wingdings" panose="05000000000000000000" pitchFamily="2" charset="2"/>
                          </a:rPr>
                        </m:ctrlPr>
                      </m:sSubPr>
                      <m:e>
                        <m:r>
                          <a:rPr lang="en-US" altLang="ko-KR" sz="1600" b="0" i="1" dirty="0" smtClean="0">
                            <a:latin typeface="Cambria Math" panose="02040503050406030204" pitchFamily="18" charset="0"/>
                            <a:sym typeface="Wingdings" panose="05000000000000000000" pitchFamily="2" charset="2"/>
                          </a:rPr>
                          <m:t>𝐴𝑐𝑡</m:t>
                        </m:r>
                      </m:e>
                      <m:sub>
                        <m:r>
                          <a:rPr lang="en-US" altLang="ko-KR" sz="1600" b="0" i="1" dirty="0" smtClean="0">
                            <a:latin typeface="Cambria Math" panose="02040503050406030204" pitchFamily="18" charset="0"/>
                            <a:sym typeface="Wingdings" panose="05000000000000000000" pitchFamily="2" charset="2"/>
                          </a:rPr>
                          <m:t>𝑑𝐵</m:t>
                        </m:r>
                      </m:sub>
                    </m:sSub>
                    <m:r>
                      <a:rPr lang="en-US" altLang="ko-KR" sz="1600" b="0" i="1" dirty="0" smtClean="0">
                        <a:latin typeface="Cambria Math" panose="02040503050406030204" pitchFamily="18" charset="0"/>
                        <a:sym typeface="Wingdings" panose="05000000000000000000" pitchFamily="2" charset="2"/>
                      </a:rPr>
                      <m:t>,  </m:t>
                    </m:r>
                    <m:r>
                      <a:rPr lang="en-US" altLang="ko-KR" sz="1600" b="0" i="1" dirty="0" smtClean="0">
                        <a:latin typeface="Cambria Math" panose="02040503050406030204" pitchFamily="18" charset="0"/>
                        <a:sym typeface="Wingdings" panose="05000000000000000000" pitchFamily="2" charset="2"/>
                      </a:rPr>
                      <m:t>𝑀𝑜</m:t>
                    </m:r>
                    <m:sSub>
                      <m:sSubPr>
                        <m:ctrlPr>
                          <a:rPr lang="en-US" altLang="ko-KR" sz="1600" b="0" i="1" dirty="0" smtClean="0">
                            <a:latin typeface="Cambria Math" panose="02040503050406030204" pitchFamily="18" charset="0"/>
                            <a:sym typeface="Wingdings" panose="05000000000000000000" pitchFamily="2" charset="2"/>
                          </a:rPr>
                        </m:ctrlPr>
                      </m:sSubPr>
                      <m:e>
                        <m:r>
                          <a:rPr lang="en-US" altLang="ko-KR" sz="1600" b="0" i="1" dirty="0" smtClean="0">
                            <a:latin typeface="Cambria Math" panose="02040503050406030204" pitchFamily="18" charset="0"/>
                            <a:sym typeface="Wingdings" panose="05000000000000000000" pitchFamily="2" charset="2"/>
                          </a:rPr>
                          <m:t>𝑏</m:t>
                        </m:r>
                      </m:e>
                      <m:sub>
                        <m:r>
                          <a:rPr lang="en-US" altLang="ko-KR" sz="1600" b="0" i="1" dirty="0" smtClean="0">
                            <a:latin typeface="Cambria Math" panose="02040503050406030204" pitchFamily="18" charset="0"/>
                            <a:sym typeface="Wingdings" panose="05000000000000000000" pitchFamily="2" charset="2"/>
                          </a:rPr>
                          <m:t>𝑑𝐵</m:t>
                        </m:r>
                      </m:sub>
                    </m:sSub>
                    <m:r>
                      <a:rPr lang="en-US" altLang="ko-KR" sz="1600" b="0" i="1" dirty="0" smtClean="0">
                        <a:latin typeface="Cambria Math" panose="02040503050406030204" pitchFamily="18" charset="0"/>
                        <a:sym typeface="Wingdings" panose="05000000000000000000" pitchFamily="2" charset="2"/>
                      </a:rPr>
                      <m:t>,  </m:t>
                    </m:r>
                    <m:r>
                      <a:rPr lang="en-US" altLang="ko-KR" sz="1600" b="0" i="1" dirty="0" smtClean="0">
                        <a:latin typeface="Cambria Math" panose="02040503050406030204" pitchFamily="18" charset="0"/>
                        <a:sym typeface="Wingdings" panose="05000000000000000000" pitchFamily="2" charset="2"/>
                      </a:rPr>
                      <m:t>𝐶𝑜</m:t>
                    </m:r>
                    <m:sSub>
                      <m:sSubPr>
                        <m:ctrlPr>
                          <a:rPr lang="en-US" altLang="ko-KR" sz="1600" b="0" i="1" dirty="0" smtClean="0">
                            <a:latin typeface="Cambria Math" panose="02040503050406030204" pitchFamily="18" charset="0"/>
                            <a:sym typeface="Wingdings" panose="05000000000000000000" pitchFamily="2" charset="2"/>
                          </a:rPr>
                        </m:ctrlPr>
                      </m:sSubPr>
                      <m:e>
                        <m:r>
                          <a:rPr lang="en-US" altLang="ko-KR" sz="1600" b="0" i="1" dirty="0" smtClean="0">
                            <a:latin typeface="Cambria Math" panose="02040503050406030204" pitchFamily="18" charset="0"/>
                            <a:sym typeface="Wingdings" panose="05000000000000000000" pitchFamily="2" charset="2"/>
                          </a:rPr>
                          <m:t>𝑚</m:t>
                        </m:r>
                      </m:e>
                      <m:sub>
                        <m:r>
                          <a:rPr lang="en-US" altLang="ko-KR" sz="1600" b="0" i="1" dirty="0" smtClean="0">
                            <a:latin typeface="Cambria Math" panose="02040503050406030204" pitchFamily="18" charset="0"/>
                            <a:sym typeface="Wingdings" panose="05000000000000000000" pitchFamily="2" charset="2"/>
                          </a:rPr>
                          <m:t>𝑑𝐵</m:t>
                        </m:r>
                      </m:sub>
                    </m:sSub>
                    <m:r>
                      <a:rPr lang="en-US" altLang="ko-KR" sz="1600" b="0" i="1" dirty="0" smtClean="0">
                        <a:latin typeface="Cambria Math" panose="02040503050406030204" pitchFamily="18" charset="0"/>
                        <a:sym typeface="Wingdings" panose="05000000000000000000" pitchFamily="2" charset="2"/>
                      </a:rPr>
                      <m:t>=10</m:t>
                    </m:r>
                    <m:func>
                      <m:funcPr>
                        <m:ctrlPr>
                          <a:rPr lang="en-US" altLang="ko-KR" sz="1600" b="0" i="1" dirty="0" smtClean="0">
                            <a:latin typeface="Cambria Math" panose="02040503050406030204" pitchFamily="18" charset="0"/>
                            <a:sym typeface="Wingdings" panose="05000000000000000000" pitchFamily="2" charset="2"/>
                          </a:rPr>
                        </m:ctrlPr>
                      </m:funcPr>
                      <m:fName>
                        <m:sSub>
                          <m:sSubPr>
                            <m:ctrlPr>
                              <a:rPr lang="en-US" altLang="ko-KR" sz="1600" b="0" i="1" dirty="0" smtClean="0">
                                <a:latin typeface="Cambria Math" panose="02040503050406030204" pitchFamily="18" charset="0"/>
                                <a:sym typeface="Wingdings" panose="05000000000000000000" pitchFamily="2" charset="2"/>
                              </a:rPr>
                            </m:ctrlPr>
                          </m:sSubPr>
                          <m:e>
                            <m:r>
                              <m:rPr>
                                <m:sty m:val="p"/>
                              </m:rPr>
                              <a:rPr lang="en-US" altLang="ko-KR" sz="1600" b="0" i="0" dirty="0" smtClean="0">
                                <a:latin typeface="Cambria Math" panose="02040503050406030204" pitchFamily="18" charset="0"/>
                                <a:sym typeface="Wingdings" panose="05000000000000000000" pitchFamily="2" charset="2"/>
                              </a:rPr>
                              <m:t>log</m:t>
                            </m:r>
                          </m:e>
                          <m:sub>
                            <m:r>
                              <a:rPr lang="en-US" altLang="ko-KR" sz="1600" b="0" i="1" dirty="0" smtClean="0">
                                <a:latin typeface="Cambria Math" panose="02040503050406030204" pitchFamily="18" charset="0"/>
                                <a:sym typeface="Wingdings" panose="05000000000000000000" pitchFamily="2" charset="2"/>
                              </a:rPr>
                              <m:t>10</m:t>
                            </m:r>
                          </m:sub>
                        </m:sSub>
                      </m:fName>
                      <m:e>
                        <m:f>
                          <m:fPr>
                            <m:ctrlPr>
                              <a:rPr lang="en-US" altLang="ko-KR" sz="1600" b="0" i="1" dirty="0" smtClean="0">
                                <a:latin typeface="Cambria Math" panose="02040503050406030204" pitchFamily="18" charset="0"/>
                                <a:sym typeface="Wingdings" panose="05000000000000000000" pitchFamily="2" charset="2"/>
                              </a:rPr>
                            </m:ctrlPr>
                          </m:fPr>
                          <m:num>
                            <m:r>
                              <a:rPr lang="en-US" altLang="ko-KR" sz="1600" b="0" i="1" dirty="0" smtClean="0">
                                <a:latin typeface="Cambria Math" panose="02040503050406030204" pitchFamily="18" charset="0"/>
                                <a:sym typeface="Wingdings" panose="05000000000000000000" pitchFamily="2" charset="2"/>
                              </a:rPr>
                              <m:t>𝐴𝑐𝑡</m:t>
                            </m:r>
                          </m:num>
                          <m:den>
                            <m:r>
                              <a:rPr lang="en-US" altLang="ko-KR" sz="1600" i="1">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𝐴𝑐</m:t>
                            </m:r>
                            <m:sSub>
                              <m:sSubPr>
                                <m:ctrlPr>
                                  <a:rPr lang="en-US" altLang="ko-KR" sz="1600" i="1">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i="1">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𝑡</m:t>
                                </m:r>
                              </m:e>
                              <m:sub>
                                <m:r>
                                  <a:rPr lang="en-US" altLang="ko-KR" sz="1600" i="1">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𝑟𝑒𝑓</m:t>
                                </m:r>
                              </m:sub>
                            </m:sSub>
                          </m:den>
                        </m:f>
                      </m:e>
                    </m:func>
                  </m:oMath>
                </a14:m>
                <a:r>
                  <a:rPr lang="en-US" altLang="ko-KR" sz="1600" i="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a:t>
                </a:r>
                <a14:m>
                  <m:oMath xmlns:m="http://schemas.openxmlformats.org/officeDocument/2006/math">
                    <m:r>
                      <a:rPr lang="en-US" altLang="ko-KR" sz="1600" i="1" dirty="0">
                        <a:latin typeface="Cambria Math" panose="02040503050406030204" pitchFamily="18" charset="0"/>
                        <a:sym typeface="Wingdings" panose="05000000000000000000" pitchFamily="2" charset="2"/>
                      </a:rPr>
                      <m:t>10</m:t>
                    </m:r>
                    <m:func>
                      <m:funcPr>
                        <m:ctrlPr>
                          <a:rPr lang="en-US" altLang="ko-KR" sz="1600" i="1" dirty="0">
                            <a:latin typeface="Cambria Math" panose="02040503050406030204" pitchFamily="18" charset="0"/>
                            <a:sym typeface="Wingdings" panose="05000000000000000000" pitchFamily="2" charset="2"/>
                          </a:rPr>
                        </m:ctrlPr>
                      </m:funcPr>
                      <m:fName>
                        <m:sSub>
                          <m:sSubPr>
                            <m:ctrlPr>
                              <a:rPr lang="en-US" altLang="ko-KR" sz="1600" i="1" dirty="0">
                                <a:latin typeface="Cambria Math" panose="02040503050406030204" pitchFamily="18" charset="0"/>
                                <a:sym typeface="Wingdings" panose="05000000000000000000" pitchFamily="2" charset="2"/>
                              </a:rPr>
                            </m:ctrlPr>
                          </m:sSubPr>
                          <m:e>
                            <m:r>
                              <m:rPr>
                                <m:sty m:val="p"/>
                              </m:rPr>
                              <a:rPr lang="en-US" altLang="ko-KR" sz="1600" dirty="0">
                                <a:latin typeface="Cambria Math" panose="02040503050406030204" pitchFamily="18" charset="0"/>
                                <a:sym typeface="Wingdings" panose="05000000000000000000" pitchFamily="2" charset="2"/>
                              </a:rPr>
                              <m:t>log</m:t>
                            </m:r>
                          </m:e>
                          <m:sub>
                            <m:r>
                              <a:rPr lang="en-US" altLang="ko-KR" sz="1600" i="1" dirty="0">
                                <a:latin typeface="Cambria Math" panose="02040503050406030204" pitchFamily="18" charset="0"/>
                                <a:sym typeface="Wingdings" panose="05000000000000000000" pitchFamily="2" charset="2"/>
                              </a:rPr>
                              <m:t>10</m:t>
                            </m:r>
                          </m:sub>
                        </m:sSub>
                      </m:fName>
                      <m:e>
                        <m:f>
                          <m:fPr>
                            <m:ctrlPr>
                              <a:rPr lang="en-US" altLang="ko-KR" sz="1600" i="1" dirty="0">
                                <a:latin typeface="Cambria Math" panose="02040503050406030204" pitchFamily="18" charset="0"/>
                                <a:sym typeface="Wingdings" panose="05000000000000000000" pitchFamily="2" charset="2"/>
                              </a:rPr>
                            </m:ctrlPr>
                          </m:fPr>
                          <m:num>
                            <m:r>
                              <a:rPr lang="en-US" altLang="ko-KR" sz="1600" b="0" i="1" dirty="0" smtClean="0">
                                <a:latin typeface="Cambria Math" panose="02040503050406030204" pitchFamily="18" charset="0"/>
                                <a:sym typeface="Wingdings" panose="05000000000000000000" pitchFamily="2" charset="2"/>
                              </a:rPr>
                              <m:t>𝑀𝑜𝑏</m:t>
                            </m:r>
                          </m:num>
                          <m:den>
                            <m:r>
                              <a:rPr lang="en-US" altLang="ko-KR" sz="1600" i="1">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𝑀𝑜</m:t>
                            </m:r>
                            <m:sSub>
                              <m:sSubPr>
                                <m:ctrlPr>
                                  <a:rPr lang="en-US" altLang="ko-KR" sz="1600" i="1">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i="1">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𝑏</m:t>
                                </m:r>
                              </m:e>
                              <m:sub>
                                <m:r>
                                  <a:rPr lang="en-US" altLang="ko-KR" sz="1600" i="1">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𝑟𝑒𝑓</m:t>
                                </m:r>
                              </m:sub>
                            </m:sSub>
                          </m:den>
                        </m:f>
                      </m:e>
                    </m:func>
                  </m:oMath>
                </a14:m>
                <a:r>
                  <a:rPr lang="en-US" altLang="ko-KR" sz="1600" i="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a:t>
                </a:r>
                <a14:m>
                  <m:oMath xmlns:m="http://schemas.openxmlformats.org/officeDocument/2006/math">
                    <m:r>
                      <a:rPr lang="en-US" altLang="ko-KR" sz="1600" i="1" dirty="0">
                        <a:latin typeface="Cambria Math" panose="02040503050406030204" pitchFamily="18" charset="0"/>
                        <a:sym typeface="Wingdings" panose="05000000000000000000" pitchFamily="2" charset="2"/>
                      </a:rPr>
                      <m:t>10</m:t>
                    </m:r>
                    <m:func>
                      <m:funcPr>
                        <m:ctrlPr>
                          <a:rPr lang="en-US" altLang="ko-KR" sz="1600" i="1" dirty="0">
                            <a:latin typeface="Cambria Math" panose="02040503050406030204" pitchFamily="18" charset="0"/>
                            <a:sym typeface="Wingdings" panose="05000000000000000000" pitchFamily="2" charset="2"/>
                          </a:rPr>
                        </m:ctrlPr>
                      </m:funcPr>
                      <m:fName>
                        <m:sSub>
                          <m:sSubPr>
                            <m:ctrlPr>
                              <a:rPr lang="en-US" altLang="ko-KR" sz="1600" i="1" dirty="0">
                                <a:latin typeface="Cambria Math" panose="02040503050406030204" pitchFamily="18" charset="0"/>
                                <a:sym typeface="Wingdings" panose="05000000000000000000" pitchFamily="2" charset="2"/>
                              </a:rPr>
                            </m:ctrlPr>
                          </m:sSubPr>
                          <m:e>
                            <m:r>
                              <m:rPr>
                                <m:sty m:val="p"/>
                              </m:rPr>
                              <a:rPr lang="en-US" altLang="ko-KR" sz="1600" dirty="0">
                                <a:latin typeface="Cambria Math" panose="02040503050406030204" pitchFamily="18" charset="0"/>
                                <a:sym typeface="Wingdings" panose="05000000000000000000" pitchFamily="2" charset="2"/>
                              </a:rPr>
                              <m:t>log</m:t>
                            </m:r>
                          </m:e>
                          <m:sub>
                            <m:r>
                              <a:rPr lang="en-US" altLang="ko-KR" sz="1600" i="1" dirty="0">
                                <a:latin typeface="Cambria Math" panose="02040503050406030204" pitchFamily="18" charset="0"/>
                                <a:sym typeface="Wingdings" panose="05000000000000000000" pitchFamily="2" charset="2"/>
                              </a:rPr>
                              <m:t>10</m:t>
                            </m:r>
                          </m:sub>
                        </m:sSub>
                      </m:fName>
                      <m:e>
                        <m:f>
                          <m:fPr>
                            <m:ctrlPr>
                              <a:rPr lang="en-US" altLang="ko-KR" sz="1600" i="1" dirty="0">
                                <a:latin typeface="Cambria Math" panose="02040503050406030204" pitchFamily="18" charset="0"/>
                                <a:sym typeface="Wingdings" panose="05000000000000000000" pitchFamily="2" charset="2"/>
                              </a:rPr>
                            </m:ctrlPr>
                          </m:fPr>
                          <m:num>
                            <m:r>
                              <a:rPr lang="en-US" altLang="ko-KR" sz="1600" b="0" i="1" dirty="0" smtClean="0">
                                <a:latin typeface="Cambria Math" panose="02040503050406030204" pitchFamily="18" charset="0"/>
                                <a:sym typeface="Wingdings" panose="05000000000000000000" pitchFamily="2" charset="2"/>
                              </a:rPr>
                              <m:t>𝐶𝑜𝑚</m:t>
                            </m:r>
                          </m:num>
                          <m:den>
                            <m:r>
                              <a:rPr lang="en-US" altLang="ko-KR" sz="1600" i="1">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𝐶𝑜</m:t>
                            </m:r>
                            <m:sSub>
                              <m:sSubPr>
                                <m:ctrlPr>
                                  <a:rPr lang="en-US" altLang="ko-KR" sz="1600" i="1">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i="1">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𝑚</m:t>
                                </m:r>
                              </m:e>
                              <m:sub>
                                <m:r>
                                  <a:rPr lang="en-US" altLang="ko-KR" sz="1600" i="1">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𝑟𝑒𝑓</m:t>
                                </m:r>
                              </m:sub>
                            </m:sSub>
                          </m:den>
                        </m:f>
                      </m:e>
                    </m:func>
                  </m:oMath>
                </a14:m>
                <a:endParaRPr lang="en-US" altLang="ko-KR" sz="1600" i="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a:p>
                <a:pPr>
                  <a:lnSpc>
                    <a:spcPct val="150000"/>
                  </a:lnSpc>
                </a:pPr>
                <a:r>
                  <a:rPr lang="en-US" altLang="ko-KR" sz="1600" i="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a:t>
                </a:r>
                <a:r>
                  <a:rPr lang="ko-KR" altLang="en-US" sz="1600" i="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a:t>
                </a:r>
                <a14:m>
                  <m:oMath xmlns:m="http://schemas.openxmlformats.org/officeDocument/2006/math">
                    <m:r>
                      <a:rPr lang="en-US" altLang="ko-KR" sz="1600" b="0" i="1" dirty="0" smtClean="0">
                        <a:latin typeface="Cambria Math" panose="02040503050406030204" pitchFamily="18" charset="0"/>
                        <a:sym typeface="Wingdings" panose="05000000000000000000" pitchFamily="2" charset="2"/>
                      </a:rPr>
                      <m:t>𝐷𝑒𝑡𝑒𝑐𝑡𝑖𝑣𝑖𝑡𝑦</m:t>
                    </m:r>
                    <m:r>
                      <a:rPr lang="en-US" altLang="ko-KR" sz="1600" b="0" i="1" dirty="0" smtClean="0">
                        <a:latin typeface="Cambria Math" panose="02040503050406030204" pitchFamily="18" charset="0"/>
                        <a:sym typeface="Wingdings" panose="05000000000000000000" pitchFamily="2" charset="2"/>
                      </a:rPr>
                      <m:t>= </m:t>
                    </m:r>
                    <m:r>
                      <a:rPr lang="en-US" altLang="ko-KR" sz="1600" b="0" i="1" smtClean="0">
                        <a:solidFill>
                          <a:srgbClr val="0070C0"/>
                        </a:solidFill>
                        <a:latin typeface="Cambria Math" panose="02040503050406030204" pitchFamily="18" charset="0"/>
                        <a:sym typeface="Wingdings" panose="05000000000000000000" pitchFamily="2" charset="2"/>
                      </a:rPr>
                      <m:t>𝐴𝑐</m:t>
                    </m:r>
                    <m:sSub>
                      <m:sSubPr>
                        <m:ctrlPr>
                          <a:rPr lang="en-US" altLang="ko-KR" sz="1600" b="0" i="1" smtClean="0">
                            <a:solidFill>
                              <a:srgbClr val="0070C0"/>
                            </a:solidFill>
                            <a:latin typeface="Cambria Math" panose="02040503050406030204" pitchFamily="18" charset="0"/>
                            <a:sym typeface="Wingdings" panose="05000000000000000000" pitchFamily="2" charset="2"/>
                          </a:rPr>
                        </m:ctrlPr>
                      </m:sSubPr>
                      <m:e>
                        <m:r>
                          <a:rPr lang="en-US" altLang="ko-KR" sz="1600" b="0" i="1" smtClean="0">
                            <a:solidFill>
                              <a:srgbClr val="0070C0"/>
                            </a:solidFill>
                            <a:latin typeface="Cambria Math" panose="02040503050406030204" pitchFamily="18" charset="0"/>
                            <a:sym typeface="Wingdings" panose="05000000000000000000" pitchFamily="2" charset="2"/>
                          </a:rPr>
                          <m:t>𝑡</m:t>
                        </m:r>
                      </m:e>
                      <m:sub>
                        <m:r>
                          <a:rPr lang="en-US" altLang="ko-KR" sz="1600" b="0" i="1" smtClean="0">
                            <a:solidFill>
                              <a:srgbClr val="0070C0"/>
                            </a:solidFill>
                            <a:latin typeface="Cambria Math" panose="02040503050406030204" pitchFamily="18" charset="0"/>
                            <a:sym typeface="Wingdings" panose="05000000000000000000" pitchFamily="2" charset="2"/>
                          </a:rPr>
                          <m:t>𝑑𝐵</m:t>
                        </m:r>
                      </m:sub>
                    </m:sSub>
                    <m:r>
                      <a:rPr lang="en-US" altLang="ko-KR" sz="1600" b="0" i="1" smtClean="0">
                        <a:solidFill>
                          <a:srgbClr val="0070C0"/>
                        </a:solidFill>
                        <a:latin typeface="Cambria Math" panose="02040503050406030204" pitchFamily="18" charset="0"/>
                        <a:sym typeface="Wingdings" panose="05000000000000000000" pitchFamily="2" charset="2"/>
                      </a:rPr>
                      <m:t>−</m:t>
                    </m:r>
                    <m:r>
                      <a:rPr lang="en-US" altLang="ko-KR" sz="1600" b="0" i="1" smtClean="0">
                        <a:solidFill>
                          <a:srgbClr val="0070C0"/>
                        </a:solidFill>
                        <a:latin typeface="Cambria Math" panose="02040503050406030204" pitchFamily="18" charset="0"/>
                        <a:sym typeface="Wingdings" panose="05000000000000000000" pitchFamily="2" charset="2"/>
                      </a:rPr>
                      <m:t>𝑀𝑜</m:t>
                    </m:r>
                    <m:sSub>
                      <m:sSubPr>
                        <m:ctrlPr>
                          <a:rPr lang="en-US" altLang="ko-KR" sz="1600" b="0" i="1" smtClean="0">
                            <a:solidFill>
                              <a:srgbClr val="0070C0"/>
                            </a:solidFill>
                            <a:latin typeface="Cambria Math" panose="02040503050406030204" pitchFamily="18" charset="0"/>
                            <a:sym typeface="Wingdings" panose="05000000000000000000" pitchFamily="2" charset="2"/>
                          </a:rPr>
                        </m:ctrlPr>
                      </m:sSubPr>
                      <m:e>
                        <m:r>
                          <a:rPr lang="en-US" altLang="ko-KR" sz="1600" b="0" i="1" smtClean="0">
                            <a:solidFill>
                              <a:srgbClr val="0070C0"/>
                            </a:solidFill>
                            <a:latin typeface="Cambria Math" panose="02040503050406030204" pitchFamily="18" charset="0"/>
                            <a:sym typeface="Wingdings" panose="05000000000000000000" pitchFamily="2" charset="2"/>
                          </a:rPr>
                          <m:t>𝑏</m:t>
                        </m:r>
                      </m:e>
                      <m:sub>
                        <m:r>
                          <a:rPr lang="en-US" altLang="ko-KR" sz="1600" b="0" i="1" smtClean="0">
                            <a:solidFill>
                              <a:srgbClr val="0070C0"/>
                            </a:solidFill>
                            <a:latin typeface="Cambria Math" panose="02040503050406030204" pitchFamily="18" charset="0"/>
                            <a:sym typeface="Wingdings" panose="05000000000000000000" pitchFamily="2" charset="2"/>
                          </a:rPr>
                          <m:t>𝑑𝐵</m:t>
                        </m:r>
                      </m:sub>
                    </m:sSub>
                    <m:r>
                      <a:rPr lang="en-US" altLang="ko-KR" sz="1600" b="0" i="1" smtClean="0">
                        <a:solidFill>
                          <a:srgbClr val="0070C0"/>
                        </a:solidFill>
                        <a:latin typeface="Cambria Math" panose="02040503050406030204" pitchFamily="18" charset="0"/>
                        <a:sym typeface="Wingdings" panose="05000000000000000000" pitchFamily="2" charset="2"/>
                      </a:rPr>
                      <m:t>+</m:t>
                    </m:r>
                    <m:r>
                      <a:rPr lang="en-US" altLang="ko-KR" sz="1600" b="0" i="1" smtClean="0">
                        <a:solidFill>
                          <a:srgbClr val="0070C0"/>
                        </a:solidFill>
                        <a:latin typeface="Cambria Math" panose="02040503050406030204" pitchFamily="18" charset="0"/>
                        <a:sym typeface="Wingdings" panose="05000000000000000000" pitchFamily="2" charset="2"/>
                      </a:rPr>
                      <m:t>𝐶𝑜</m:t>
                    </m:r>
                    <m:sSub>
                      <m:sSubPr>
                        <m:ctrlPr>
                          <a:rPr lang="en-US" altLang="ko-KR" sz="1600" b="0" i="1" smtClean="0">
                            <a:solidFill>
                              <a:srgbClr val="0070C0"/>
                            </a:solidFill>
                            <a:latin typeface="Cambria Math" panose="02040503050406030204" pitchFamily="18" charset="0"/>
                            <a:sym typeface="Wingdings" panose="05000000000000000000" pitchFamily="2" charset="2"/>
                          </a:rPr>
                        </m:ctrlPr>
                      </m:sSubPr>
                      <m:e>
                        <m:r>
                          <a:rPr lang="en-US" altLang="ko-KR" sz="1600" b="0" i="1" smtClean="0">
                            <a:solidFill>
                              <a:srgbClr val="0070C0"/>
                            </a:solidFill>
                            <a:latin typeface="Cambria Math" panose="02040503050406030204" pitchFamily="18" charset="0"/>
                            <a:sym typeface="Wingdings" panose="05000000000000000000" pitchFamily="2" charset="2"/>
                          </a:rPr>
                          <m:t>𝑚</m:t>
                        </m:r>
                      </m:e>
                      <m:sub>
                        <m:r>
                          <a:rPr lang="en-US" altLang="ko-KR" sz="1600" b="0" i="1" smtClean="0">
                            <a:solidFill>
                              <a:srgbClr val="0070C0"/>
                            </a:solidFill>
                            <a:latin typeface="Cambria Math" panose="02040503050406030204" pitchFamily="18" charset="0"/>
                            <a:sym typeface="Wingdings" panose="05000000000000000000" pitchFamily="2" charset="2"/>
                          </a:rPr>
                          <m:t>𝑑𝐵</m:t>
                        </m:r>
                      </m:sub>
                    </m:sSub>
                  </m:oMath>
                </a14:m>
                <a:r>
                  <a:rPr lang="en-US" altLang="ko-KR" sz="1600" i="1"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a:t>
                </a:r>
                <a:endParaRPr lang="en-US" altLang="ko-KR" sz="1600" i="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p:txBody>
          </p:sp>
        </mc:Choice>
        <mc:Fallback xmlns="">
          <p:sp>
            <p:nvSpPr>
              <p:cNvPr id="22" name="TextBox 21">
                <a:extLst>
                  <a:ext uri="{FF2B5EF4-FFF2-40B4-BE49-F238E27FC236}">
                    <a16:creationId xmlns:a16="http://schemas.microsoft.com/office/drawing/2014/main" id="{EEFF9123-AF3E-33FA-90CD-AEE59B34D12A}"/>
                  </a:ext>
                </a:extLst>
              </p:cNvPr>
              <p:cNvSpPr txBox="1">
                <a:spLocks noRot="1" noChangeAspect="1" noMove="1" noResize="1" noEditPoints="1" noAdjustHandles="1" noChangeArrowheads="1" noChangeShapeType="1" noTextEdit="1"/>
              </p:cNvSpPr>
              <p:nvPr/>
            </p:nvSpPr>
            <p:spPr>
              <a:xfrm>
                <a:off x="4640883" y="4662247"/>
                <a:ext cx="8812008" cy="1465338"/>
              </a:xfrm>
              <a:prstGeom prst="rect">
                <a:avLst/>
              </a:prstGeom>
              <a:blipFill>
                <a:blip r:embed="rId4"/>
                <a:stretch>
                  <a:fillRect l="-346" b="-25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5356A09-8B9E-ABDD-111C-B63FF27B2AF3}"/>
                  </a:ext>
                </a:extLst>
              </p:cNvPr>
              <p:cNvSpPr txBox="1"/>
              <p:nvPr/>
            </p:nvSpPr>
            <p:spPr>
              <a:xfrm>
                <a:off x="1424674" y="4635814"/>
                <a:ext cx="3069506" cy="1810176"/>
              </a:xfrm>
              <a:prstGeom prst="rect">
                <a:avLst/>
              </a:prstGeom>
              <a:noFill/>
            </p:spPr>
            <p:txBody>
              <a:bodyPr wrap="square">
                <a:spAutoFit/>
              </a:bodyPr>
              <a:lstStyle/>
              <a:p>
                <a:pPr>
                  <a:lnSpc>
                    <a:spcPct val="150000"/>
                  </a:lnSpc>
                </a:pPr>
                <a:r>
                  <a:rPr lang="en-US" altLang="ko-KR" sz="1600" i="1"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a:t>
                </a:r>
                <a:r>
                  <a:rPr lang="ko-KR" altLang="en-US" sz="1600" i="1"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a:t>
                </a:r>
                <a14:m>
                  <m:oMath xmlns:m="http://schemas.openxmlformats.org/officeDocument/2006/math">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𝐴𝑐𝑡𝑖𝑣𝑖𝑡</m:t>
                    </m:r>
                    <m:sSub>
                      <m:sSub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𝑦</m:t>
                        </m:r>
                      </m:e>
                      <m:sub>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𝑖</m:t>
                        </m:r>
                      </m:sub>
                    </m:sSub>
                    <m:d>
                      <m:d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d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𝑥</m:t>
                        </m:r>
                      </m:e>
                    </m:d>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m:t>
                    </m:r>
                    <m:sSup>
                      <m:sSup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pPr>
                      <m:e>
                        <m:r>
                          <a:rPr lang="ko-KR" altLang="en-US"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𝜎</m:t>
                        </m:r>
                      </m:e>
                      <m:sup>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2</m:t>
                        </m:r>
                      </m:sup>
                    </m:sSup>
                    <m:d>
                      <m:d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d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𝑠𝑖𝑔𝑛𝑎</m:t>
                        </m:r>
                        <m:sSub>
                          <m:sSub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𝑙</m:t>
                            </m:r>
                          </m:e>
                          <m:sub>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𝑖</m:t>
                            </m:r>
                          </m:sub>
                        </m:sSub>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m:t>
                        </m:r>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𝑛</m:t>
                        </m:r>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m:t>
                        </m:r>
                      </m:e>
                    </m:d>
                  </m:oMath>
                </a14:m>
                <a:endParaRPr lang="en-US" altLang="ko-KR" sz="1600" b="0" i="1"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a:p>
                <a:pPr>
                  <a:lnSpc>
                    <a:spcPct val="150000"/>
                  </a:lnSpc>
                </a:pPr>
                <a:r>
                  <a:rPr lang="en-US" altLang="ko-KR" sz="1600" i="1"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a:t>
                </a:r>
                <a:r>
                  <a:rPr lang="ko-KR" altLang="en-US" sz="1600" i="1"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a:t>
                </a:r>
                <a14:m>
                  <m:oMath xmlns:m="http://schemas.openxmlformats.org/officeDocument/2006/math">
                    <m:r>
                      <a:rPr lang="en-US" altLang="ko-KR" sz="160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𝑀</m:t>
                    </m:r>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𝑜𝑏𝑖𝑙𝑖𝑡</m:t>
                    </m:r>
                    <m:sSub>
                      <m:sSub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𝑦</m:t>
                        </m:r>
                      </m:e>
                      <m:sub>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𝑖</m:t>
                        </m:r>
                      </m:sub>
                    </m:sSub>
                    <m:d>
                      <m:d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d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𝑥</m:t>
                        </m:r>
                      </m:e>
                    </m:d>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m:t>
                    </m:r>
                    <m:rad>
                      <m:radPr>
                        <m:degHide m:val="on"/>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radPr>
                      <m:deg/>
                      <m:e>
                        <m:f>
                          <m:fPr>
                            <m:ctrlPr>
                              <a:rPr lang="en-US" altLang="ko-KR" sz="1600" i="1">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fPr>
                          <m:num>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𝐴𝑐𝑡𝑖𝑣𝑖𝑡</m:t>
                            </m:r>
                            <m:sSub>
                              <m:sSub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𝑦</m:t>
                                </m:r>
                              </m:e>
                              <m:sub>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𝑖</m:t>
                                </m:r>
                              </m:sub>
                            </m:sSub>
                            <m:d>
                              <m:d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dPr>
                              <m:e>
                                <m:acc>
                                  <m:accPr>
                                    <m:chr m:val="̇"/>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acc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𝑥</m:t>
                                    </m:r>
                                  </m:e>
                                </m:acc>
                              </m:e>
                            </m:d>
                          </m:num>
                          <m:den>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𝐴𝑐𝑡𝑖𝑣𝑖𝑡</m:t>
                            </m:r>
                            <m:sSub>
                              <m:sSub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𝑦</m:t>
                                </m:r>
                              </m:e>
                              <m:sub>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𝑖</m:t>
                                </m:r>
                              </m:sub>
                            </m:sSub>
                            <m:d>
                              <m:d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d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𝑥</m:t>
                                </m:r>
                              </m:e>
                            </m:d>
                          </m:den>
                        </m:f>
                      </m:e>
                    </m:rad>
                  </m:oMath>
                </a14:m>
                <a:endParaRPr lang="en-US" altLang="ko-KR" sz="1600" b="0" i="1"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a:p>
                <a:pPr>
                  <a:lnSpc>
                    <a:spcPct val="150000"/>
                  </a:lnSpc>
                </a:pPr>
                <a:r>
                  <a:rPr lang="en-US" altLang="ko-KR" sz="1600" i="1"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a:t>
                </a:r>
                <a:r>
                  <a:rPr lang="ko-KR" altLang="en-US" sz="1600" i="1"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a:t>
                </a:r>
                <a14:m>
                  <m:oMath xmlns:m="http://schemas.openxmlformats.org/officeDocument/2006/math">
                    <m:sSub>
                      <m:sSub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𝐶𝑜𝑚𝑝𝑙𝑒𝑥𝑖𝑡𝑦</m:t>
                        </m:r>
                      </m:e>
                      <m:sub>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𝑖</m:t>
                        </m:r>
                      </m:sub>
                    </m:sSub>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m:t>
                    </m:r>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𝑥</m:t>
                    </m:r>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m:t>
                    </m:r>
                    <m:f>
                      <m:f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fPr>
                      <m:num>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𝑀𝑜𝑏𝑖𝑙𝑖𝑡</m:t>
                        </m:r>
                        <m:sSub>
                          <m:sSub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𝑦</m:t>
                            </m:r>
                          </m:e>
                          <m:sub>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𝑖</m:t>
                            </m:r>
                          </m:sub>
                        </m:sSub>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m:t>
                        </m:r>
                        <m:acc>
                          <m:accPr>
                            <m:chr m:val="̇"/>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acc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𝑥</m:t>
                            </m:r>
                          </m:e>
                        </m:acc>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m:t>
                        </m:r>
                      </m:num>
                      <m:den>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𝑀𝑜𝑏𝑖𝑙𝑖𝑡</m:t>
                        </m:r>
                        <m:sSub>
                          <m:sSubPr>
                            <m:ctrlP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ctrlPr>
                          </m:sSubPr>
                          <m:e>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𝑦</m:t>
                            </m:r>
                          </m:e>
                          <m:sub>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𝑖</m:t>
                            </m:r>
                          </m:sub>
                        </m:sSub>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m:t>
                        </m:r>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𝑥</m:t>
                        </m:r>
                        <m:r>
                          <a:rPr lang="en-US" altLang="ko-KR" sz="1600" b="0" i="1" smtClean="0">
                            <a:solidFill>
                              <a:schemeClr val="tx1"/>
                            </a:solidFill>
                            <a:latin typeface="Cambria Math" panose="02040503050406030204" pitchFamily="18" charset="0"/>
                            <a:ea typeface="Arial Unicode MS" panose="020B0604020202020204" pitchFamily="50" charset="-127"/>
                            <a:cs typeface="Arial Unicode MS" panose="020B0604020202020204" pitchFamily="50" charset="-127"/>
                            <a:sym typeface="Wingdings" panose="05000000000000000000" pitchFamily="2" charset="2"/>
                          </a:rPr>
                          <m:t>)</m:t>
                        </m:r>
                      </m:den>
                    </m:f>
                  </m:oMath>
                </a14:m>
                <a:endParaRPr lang="en-US" altLang="ko-KR" sz="1600" b="0" i="1" dirty="0">
                  <a:solidFill>
                    <a:schemeClr val="tx1"/>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p:txBody>
          </p:sp>
        </mc:Choice>
        <mc:Fallback xmlns="">
          <p:sp>
            <p:nvSpPr>
              <p:cNvPr id="23" name="TextBox 22">
                <a:extLst>
                  <a:ext uri="{FF2B5EF4-FFF2-40B4-BE49-F238E27FC236}">
                    <a16:creationId xmlns:a16="http://schemas.microsoft.com/office/drawing/2014/main" id="{B5356A09-8B9E-ABDD-111C-B63FF27B2AF3}"/>
                  </a:ext>
                </a:extLst>
              </p:cNvPr>
              <p:cNvSpPr txBox="1">
                <a:spLocks noRot="1" noChangeAspect="1" noMove="1" noResize="1" noEditPoints="1" noAdjustHandles="1" noChangeArrowheads="1" noChangeShapeType="1" noTextEdit="1"/>
              </p:cNvSpPr>
              <p:nvPr/>
            </p:nvSpPr>
            <p:spPr>
              <a:xfrm>
                <a:off x="1424674" y="4635814"/>
                <a:ext cx="3069506" cy="1810176"/>
              </a:xfrm>
              <a:prstGeom prst="rect">
                <a:avLst/>
              </a:prstGeom>
              <a:blipFill>
                <a:blip r:embed="rId5"/>
                <a:stretch>
                  <a:fillRect l="-119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11854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C67E0-6AF8-7AE6-CDAF-FBFF1972BE80}"/>
            </a:ext>
          </a:extLst>
        </p:cNvPr>
        <p:cNvGrpSpPr/>
        <p:nvPr/>
      </p:nvGrpSpPr>
      <p:grpSpPr>
        <a:xfrm>
          <a:off x="0" y="0"/>
          <a:ext cx="0" cy="0"/>
          <a:chOff x="0" y="0"/>
          <a:chExt cx="0" cy="0"/>
        </a:xfrm>
      </p:grpSpPr>
      <p:sp>
        <p:nvSpPr>
          <p:cNvPr id="30" name="직사각형 29">
            <a:extLst>
              <a:ext uri="{FF2B5EF4-FFF2-40B4-BE49-F238E27FC236}">
                <a16:creationId xmlns:a16="http://schemas.microsoft.com/office/drawing/2014/main" id="{1A244B62-5046-579C-1301-47B97B71B129}"/>
              </a:ext>
            </a:extLst>
          </p:cNvPr>
          <p:cNvSpPr/>
          <p:nvPr/>
        </p:nvSpPr>
        <p:spPr>
          <a:xfrm>
            <a:off x="8161506" y="2254383"/>
            <a:ext cx="3501958" cy="18964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50872960-5EC5-D37E-E69A-EE2E9530E89C}"/>
              </a:ext>
            </a:extLst>
          </p:cNvPr>
          <p:cNvSpPr txBox="1"/>
          <p:nvPr/>
        </p:nvSpPr>
        <p:spPr>
          <a:xfrm>
            <a:off x="449943" y="629558"/>
            <a:ext cx="2751074"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Proposal Summary (</a:t>
            </a:r>
            <a:r>
              <a:rPr lang="en-US" altLang="ko-KR" sz="2000" b="1"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3</a:t>
            </a: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a:t>
            </a:r>
            <a:endParaRPr kumimoji="0" lang="ko-KR" altLang="en-US" sz="2000" b="1" i="0" u="none" strike="noStrike" kern="1200" cap="none" spc="0" normalizeH="0" baseline="0" noProof="0" dirty="0">
              <a:ln>
                <a:noFill/>
              </a:ln>
              <a:solidFill>
                <a:prstClr val="black"/>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 name="타원 2">
            <a:extLst>
              <a:ext uri="{FF2B5EF4-FFF2-40B4-BE49-F238E27FC236}">
                <a16:creationId xmlns:a16="http://schemas.microsoft.com/office/drawing/2014/main" id="{CFA35A70-8E97-63DA-1D59-71CFD9036E04}"/>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631AC5A8-DE73-58EF-5FF7-99DF627C4965}"/>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41EC68DB-12B1-45AE-0D6C-7D70176B4CD1}"/>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8A8859F2-CB96-F0BE-4059-008B7A674036}"/>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986D12E6-B5C5-5A20-AB56-8C46C4F07778}"/>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1F7C5447-C577-288B-0B71-2CFD6BA0422F}"/>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6D653881-DC47-C432-C6B2-A6629F5320BB}"/>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5</a:t>
            </a:r>
            <a:endPar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7" name="TextBox 6">
            <a:extLst>
              <a:ext uri="{FF2B5EF4-FFF2-40B4-BE49-F238E27FC236}">
                <a16:creationId xmlns:a16="http://schemas.microsoft.com/office/drawing/2014/main" id="{2DC8BD78-C38F-E95A-1358-86CEA9B0388F}"/>
              </a:ext>
            </a:extLst>
          </p:cNvPr>
          <p:cNvSpPr txBox="1"/>
          <p:nvPr/>
        </p:nvSpPr>
        <p:spPr>
          <a:xfrm>
            <a:off x="1340847" y="5852460"/>
            <a:ext cx="6394763"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3 Flow Chart of Overall Project</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pic>
        <p:nvPicPr>
          <p:cNvPr id="25" name="그림 24">
            <a:extLst>
              <a:ext uri="{FF2B5EF4-FFF2-40B4-BE49-F238E27FC236}">
                <a16:creationId xmlns:a16="http://schemas.microsoft.com/office/drawing/2014/main" id="{DE7FB91F-4276-4516-0168-A6F61B8CCC8B}"/>
              </a:ext>
            </a:extLst>
          </p:cNvPr>
          <p:cNvPicPr>
            <a:picLocks noChangeAspect="1"/>
          </p:cNvPicPr>
          <p:nvPr/>
        </p:nvPicPr>
        <p:blipFill>
          <a:blip r:embed="rId4"/>
          <a:stretch>
            <a:fillRect/>
          </a:stretch>
        </p:blipFill>
        <p:spPr>
          <a:xfrm>
            <a:off x="1014727" y="1053796"/>
            <a:ext cx="7047003" cy="4774536"/>
          </a:xfrm>
          <a:prstGeom prst="rect">
            <a:avLst/>
          </a:prstGeom>
        </p:spPr>
      </p:pic>
      <p:sp>
        <p:nvSpPr>
          <p:cNvPr id="29" name="TextBox 28">
            <a:extLst>
              <a:ext uri="{FF2B5EF4-FFF2-40B4-BE49-F238E27FC236}">
                <a16:creationId xmlns:a16="http://schemas.microsoft.com/office/drawing/2014/main" id="{B5CA88B7-69B0-C366-E345-433F3DE5A72A}"/>
              </a:ext>
            </a:extLst>
          </p:cNvPr>
          <p:cNvSpPr txBox="1"/>
          <p:nvPr/>
        </p:nvSpPr>
        <p:spPr>
          <a:xfrm>
            <a:off x="8161505" y="2254383"/>
            <a:ext cx="3501959" cy="1896481"/>
          </a:xfrm>
          <a:prstGeom prst="rect">
            <a:avLst/>
          </a:prstGeom>
          <a:solidFill>
            <a:schemeClr val="bg1"/>
          </a:solidFill>
          <a:ln w="19050">
            <a:solidFill>
              <a:schemeClr val="tx1"/>
            </a:solidFill>
          </a:ln>
        </p:spPr>
        <p:txBody>
          <a:bodyPr wrap="square">
            <a:spAutoFit/>
          </a:bodyPr>
          <a:lstStyle/>
          <a:p>
            <a:pPr algn="ct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We will extract dominant traditional </a:t>
            </a:r>
          </a:p>
          <a:p>
            <a:pPr algn="ct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features to compare traditional</a:t>
            </a:r>
          </a:p>
          <a:p>
            <a:pPr algn="ct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RUL prediction with new</a:t>
            </a:r>
          </a:p>
          <a:p>
            <a:pPr algn="ct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RUL prediction by using</a:t>
            </a:r>
          </a:p>
          <a:p>
            <a:pPr algn="ct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new parameter named detectivity  </a:t>
            </a:r>
          </a:p>
        </p:txBody>
      </p:sp>
      <p:sp>
        <p:nvSpPr>
          <p:cNvPr id="32" name="TextBox 31">
            <a:extLst>
              <a:ext uri="{FF2B5EF4-FFF2-40B4-BE49-F238E27FC236}">
                <a16:creationId xmlns:a16="http://schemas.microsoft.com/office/drawing/2014/main" id="{25353C4C-F368-9AB7-3C65-8EB173330C59}"/>
              </a:ext>
            </a:extLst>
          </p:cNvPr>
          <p:cNvSpPr txBox="1"/>
          <p:nvPr/>
        </p:nvSpPr>
        <p:spPr>
          <a:xfrm>
            <a:off x="5441006" y="425256"/>
            <a:ext cx="6750994" cy="824841"/>
          </a:xfrm>
          <a:prstGeom prst="rect">
            <a:avLst/>
          </a:prstGeom>
          <a:noFill/>
        </p:spPr>
        <p:txBody>
          <a:bodyPr wrap="square">
            <a:spAutoFit/>
          </a:bodyPr>
          <a:lstStyle/>
          <a:p>
            <a:pPr>
              <a:lnSpc>
                <a:spcPct val="150000"/>
              </a:lnSpc>
            </a:pPr>
            <a:r>
              <a:rPr lang="en-US" altLang="ko-KR" sz="1100"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[1] </a:t>
            </a:r>
            <a:r>
              <a:rPr lang="en-US" altLang="ko-KR" sz="1100" dirty="0" err="1">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Cocconcelli</a:t>
            </a:r>
            <a:r>
              <a:rPr lang="en-US" altLang="ko-KR" sz="11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M., </a:t>
            </a:r>
            <a:r>
              <a:rPr lang="en-US" altLang="ko-KR" sz="1100" dirty="0" err="1">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Strozzi</a:t>
            </a:r>
            <a:r>
              <a:rPr lang="en-US" altLang="ko-KR" sz="11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M., Camargo </a:t>
            </a:r>
            <a:r>
              <a:rPr lang="en-US" altLang="ko-KR" sz="1100" dirty="0" err="1">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Molano</a:t>
            </a:r>
            <a:r>
              <a:rPr lang="en-US" altLang="ko-KR" sz="11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J. C., &amp; Rubini, R. (2022). Detectivity: A combination of </a:t>
            </a:r>
          </a:p>
          <a:p>
            <a:pPr>
              <a:lnSpc>
                <a:spcPct val="150000"/>
              </a:lnSpc>
            </a:pPr>
            <a:r>
              <a:rPr lang="en-US" altLang="ko-KR" sz="11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Hjorth’s parameters for condition monitoring of ball bearings. Mechanical Systems and Signal    </a:t>
            </a:r>
          </a:p>
          <a:p>
            <a:pPr>
              <a:lnSpc>
                <a:spcPct val="150000"/>
              </a:lnSpc>
            </a:pPr>
            <a:r>
              <a:rPr lang="en-US" altLang="ko-KR" sz="11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Processing, 164, 108247. https://doi.org/10.1016/j.ymssp.2021.108247</a:t>
            </a:r>
          </a:p>
        </p:txBody>
      </p:sp>
    </p:spTree>
    <p:extLst>
      <p:ext uri="{BB962C8B-B14F-4D97-AF65-F5344CB8AC3E}">
        <p14:creationId xmlns:p14="http://schemas.microsoft.com/office/powerpoint/2010/main" val="84353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2FEE2-649E-248D-FE55-40293723A19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7145238-691F-C36B-8BA2-A37E7EA22E7E}"/>
              </a:ext>
            </a:extLst>
          </p:cNvPr>
          <p:cNvSpPr txBox="1"/>
          <p:nvPr/>
        </p:nvSpPr>
        <p:spPr>
          <a:xfrm>
            <a:off x="449943" y="629558"/>
            <a:ext cx="1199367"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D</a:t>
            </a:r>
            <a:r>
              <a:rPr lang="en-US" altLang="ko-KR" sz="2000" b="1" dirty="0" err="1">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atasets</a:t>
            </a:r>
            <a:endPar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 name="타원 2">
            <a:extLst>
              <a:ext uri="{FF2B5EF4-FFF2-40B4-BE49-F238E27FC236}">
                <a16:creationId xmlns:a16="http://schemas.microsoft.com/office/drawing/2014/main" id="{7A6C76A0-2660-4F9D-A912-7D76EEF624EE}"/>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244207A1-A966-FD86-D8B8-486E1FDE7176}"/>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2BE7303E-68CB-9EF8-54C9-AF76CCA01689}"/>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AB72CE9E-BBD0-C0FA-7449-7787177EF75A}"/>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77756A7B-E2F9-237D-0B40-863F5D0EFB14}"/>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78FFB071-ED58-28F4-76B5-D2299C431696}"/>
              </a:ext>
            </a:extLst>
          </p:cNvPr>
          <p:cNvPicPr>
            <a:picLocks noChangeAspect="1"/>
          </p:cNvPicPr>
          <p:nvPr/>
        </p:nvPicPr>
        <p:blipFill rotWithShape="1">
          <a:blip r:embed="rId3"/>
          <a:srcRect r="73111" b="650"/>
          <a:stretch/>
        </p:blipFill>
        <p:spPr>
          <a:xfrm>
            <a:off x="557556" y="5800427"/>
            <a:ext cx="457171" cy="521003"/>
          </a:xfrm>
          <a:prstGeom prst="rect">
            <a:avLst/>
          </a:prstGeom>
        </p:spPr>
      </p:pic>
      <p:pic>
        <p:nvPicPr>
          <p:cNvPr id="1026" name="Picture 2" descr="Wind Turbine Components - Windmills Tech">
            <a:extLst>
              <a:ext uri="{FF2B5EF4-FFF2-40B4-BE49-F238E27FC236}">
                <a16:creationId xmlns:a16="http://schemas.microsoft.com/office/drawing/2014/main" id="{1154C811-B55B-8743-00A9-89588147B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855" y="1403207"/>
            <a:ext cx="2176892" cy="164150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0BEC19-FFBF-76A5-2A6B-2BA0E754D25F}"/>
              </a:ext>
            </a:extLst>
          </p:cNvPr>
          <p:cNvSpPr txBox="1"/>
          <p:nvPr/>
        </p:nvSpPr>
        <p:spPr>
          <a:xfrm>
            <a:off x="-300340" y="3044709"/>
            <a:ext cx="6495282"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4 Wind Turbine</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sp>
        <p:nvSpPr>
          <p:cNvPr id="26" name="TextBox 25">
            <a:extLst>
              <a:ext uri="{FF2B5EF4-FFF2-40B4-BE49-F238E27FC236}">
                <a16:creationId xmlns:a16="http://schemas.microsoft.com/office/drawing/2014/main" id="{742A8062-0C36-78D8-334F-C16FF8155EC9}"/>
              </a:ext>
            </a:extLst>
          </p:cNvPr>
          <p:cNvSpPr txBox="1"/>
          <p:nvPr/>
        </p:nvSpPr>
        <p:spPr>
          <a:xfrm>
            <a:off x="106409" y="3554150"/>
            <a:ext cx="5681783" cy="2635145"/>
          </a:xfrm>
          <a:prstGeom prst="rect">
            <a:avLst/>
          </a:prstGeom>
          <a:noFill/>
        </p:spPr>
        <p:txBody>
          <a:bodyPr wrap="square">
            <a:spAutoFit/>
          </a:bodyPr>
          <a:lstStyle/>
          <a:p>
            <a:pPr algn="ctr">
              <a:lnSpc>
                <a:spcPct val="150000"/>
              </a:lnSpc>
            </a:pPr>
            <a:r>
              <a:rPr lang="en-US" altLang="ko-KR" sz="1600" b="1" dirty="0">
                <a:latin typeface="Arial Unicode MS" panose="020B0604020202020204" pitchFamily="50" charset="-127"/>
                <a:ea typeface="Arial Unicode MS" panose="020B0604020202020204" pitchFamily="50" charset="-127"/>
                <a:cs typeface="Arial Unicode MS" panose="020B0604020202020204" pitchFamily="50" charset="-127"/>
              </a:rPr>
              <a:t>Dataset</a:t>
            </a:r>
            <a:endParaRPr lang="en-US" altLang="ko-KR" sz="1600" b="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a:p>
            <a:pPr algn="ct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Hardware: 20-tooth pinion gear / 2 [MW] </a:t>
            </a:r>
          </a:p>
          <a:p>
            <a:pPr algn="ct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Sampling frequency: 97.66 [kHz]</a:t>
            </a:r>
          </a:p>
          <a:p>
            <a:pPr algn="ct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Sampling time: 6 [s/day]</a:t>
            </a:r>
          </a:p>
          <a:p>
            <a:pPr algn="ct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Data number: 585,936 data of each 50 files</a:t>
            </a:r>
          </a:p>
          <a:p>
            <a:pPr algn="ct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Sampling period: 50 [day]</a:t>
            </a:r>
          </a:p>
          <a:p>
            <a:pPr algn="ctr">
              <a:lnSpc>
                <a:spcPct val="150000"/>
              </a:lnSpc>
            </a:pPr>
            <a:endPar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p:txBody>
      </p:sp>
      <p:sp>
        <p:nvSpPr>
          <p:cNvPr id="28" name="TextBox 27">
            <a:extLst>
              <a:ext uri="{FF2B5EF4-FFF2-40B4-BE49-F238E27FC236}">
                <a16:creationId xmlns:a16="http://schemas.microsoft.com/office/drawing/2014/main" id="{E795DCE4-5C1F-760E-ABF9-DC5988157977}"/>
              </a:ext>
            </a:extLst>
          </p:cNvPr>
          <p:cNvSpPr txBox="1"/>
          <p:nvPr/>
        </p:nvSpPr>
        <p:spPr>
          <a:xfrm>
            <a:off x="4273683" y="378834"/>
            <a:ext cx="8450096" cy="570926"/>
          </a:xfrm>
          <a:prstGeom prst="rect">
            <a:avLst/>
          </a:prstGeom>
          <a:noFill/>
        </p:spPr>
        <p:txBody>
          <a:bodyPr wrap="square">
            <a:spAutoFit/>
          </a:bodyPr>
          <a:lstStyle/>
          <a:p>
            <a:pPr>
              <a:lnSpc>
                <a:spcPct val="150000"/>
              </a:lnSpc>
            </a:pPr>
            <a:r>
              <a:rPr lang="en-US" altLang="ko-KR" sz="1100"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[2] Link 1</a:t>
            </a:r>
            <a:r>
              <a:rPr lang="en-US" altLang="ko-KR" sz="11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GitHub - </a:t>
            </a:r>
            <a:r>
              <a:rPr lang="en-US" altLang="ko-KR" sz="1100" dirty="0" err="1">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mathworks</a:t>
            </a:r>
            <a:r>
              <a:rPr lang="en-US" altLang="ko-KR" sz="11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a:t>
            </a:r>
            <a:r>
              <a:rPr lang="en-US" altLang="ko-KR" sz="1100" dirty="0" err="1">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WindTurbineHighSpeedBearingPrognosis</a:t>
            </a:r>
            <a:r>
              <a:rPr lang="en-US" altLang="ko-KR" sz="11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-Data: Data set for Wind Turbine High-Speed Bearing Prognosis example in Predictive Maintenance Toolbox</a:t>
            </a:r>
          </a:p>
        </p:txBody>
      </p:sp>
      <p:pic>
        <p:nvPicPr>
          <p:cNvPr id="10" name="그림 9">
            <a:extLst>
              <a:ext uri="{FF2B5EF4-FFF2-40B4-BE49-F238E27FC236}">
                <a16:creationId xmlns:a16="http://schemas.microsoft.com/office/drawing/2014/main" id="{EC42E74C-E8F8-E0B9-F536-38CEED76B467}"/>
              </a:ext>
            </a:extLst>
          </p:cNvPr>
          <p:cNvPicPr>
            <a:picLocks noChangeAspect="1"/>
          </p:cNvPicPr>
          <p:nvPr/>
        </p:nvPicPr>
        <p:blipFill>
          <a:blip r:embed="rId5"/>
          <a:stretch>
            <a:fillRect/>
          </a:stretch>
        </p:blipFill>
        <p:spPr>
          <a:xfrm>
            <a:off x="5005962" y="1064986"/>
            <a:ext cx="7079628" cy="4383224"/>
          </a:xfrm>
          <a:prstGeom prst="rect">
            <a:avLst/>
          </a:prstGeom>
        </p:spPr>
      </p:pic>
      <p:sp>
        <p:nvSpPr>
          <p:cNvPr id="14" name="TextBox 13">
            <a:extLst>
              <a:ext uri="{FF2B5EF4-FFF2-40B4-BE49-F238E27FC236}">
                <a16:creationId xmlns:a16="http://schemas.microsoft.com/office/drawing/2014/main" id="{8BF643E1-A2B5-128A-92EE-9D19E8EB5D83}"/>
              </a:ext>
            </a:extLst>
          </p:cNvPr>
          <p:cNvSpPr txBox="1"/>
          <p:nvPr/>
        </p:nvSpPr>
        <p:spPr>
          <a:xfrm>
            <a:off x="5272419" y="5431095"/>
            <a:ext cx="6546714" cy="369332"/>
          </a:xfrm>
          <a:prstGeom prst="rect">
            <a:avLst/>
          </a:prstGeom>
          <a:noFill/>
        </p:spPr>
        <p:txBody>
          <a:bodyPr wrap="square">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800" dirty="0">
                <a:latin typeface="Times New Roman" panose="02020603050405020304" pitchFamily="18" charset="0"/>
                <a:ea typeface="나눔스퀘어 Bold" panose="020B0600000101010101"/>
                <a:cs typeface="Times New Roman" panose="02020603050405020304" pitchFamily="18" charset="0"/>
              </a:rPr>
              <a:t>Figure. 5 Structure </a:t>
            </a:r>
            <a:r>
              <a:rPr lang="en-US" altLang="ko-KR" dirty="0">
                <a:latin typeface="Times New Roman" panose="02020603050405020304" pitchFamily="18" charset="0"/>
                <a:ea typeface="나눔스퀘어 Bold" panose="020B0600000101010101"/>
                <a:cs typeface="Times New Roman" panose="02020603050405020304" pitchFamily="18" charset="0"/>
              </a:rPr>
              <a:t>of </a:t>
            </a:r>
            <a:r>
              <a:rPr lang="en-US" altLang="ko-KR" sz="1800" dirty="0">
                <a:latin typeface="Times New Roman" panose="02020603050405020304" pitchFamily="18" charset="0"/>
                <a:ea typeface="나눔스퀘어 Bold" panose="020B0600000101010101"/>
                <a:cs typeface="Times New Roman" panose="02020603050405020304" pitchFamily="18" charset="0"/>
              </a:rPr>
              <a:t>Wind Turbine Dataset</a:t>
            </a:r>
            <a:endParaRPr kumimoji="0" lang="en-US" altLang="ko-KR" sz="18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sp>
        <p:nvSpPr>
          <p:cNvPr id="15" name="TextBox 14">
            <a:extLst>
              <a:ext uri="{FF2B5EF4-FFF2-40B4-BE49-F238E27FC236}">
                <a16:creationId xmlns:a16="http://schemas.microsoft.com/office/drawing/2014/main" id="{2CB100F3-B24A-0910-8D5C-B30EE029B0D8}"/>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6</a:t>
            </a:r>
          </a:p>
        </p:txBody>
      </p:sp>
    </p:spTree>
    <p:extLst>
      <p:ext uri="{BB962C8B-B14F-4D97-AF65-F5344CB8AC3E}">
        <p14:creationId xmlns:p14="http://schemas.microsoft.com/office/powerpoint/2010/main" val="320220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6F4E1-DD69-3B9B-2540-595B6EDEA59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10B4DA3-5FC5-DC84-1432-7A1FA08FBC56}"/>
              </a:ext>
            </a:extLst>
          </p:cNvPr>
          <p:cNvSpPr txBox="1"/>
          <p:nvPr/>
        </p:nvSpPr>
        <p:spPr>
          <a:xfrm>
            <a:off x="449943" y="629558"/>
            <a:ext cx="6898042"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D</a:t>
            </a:r>
            <a:r>
              <a:rPr lang="en-US" altLang="ko-KR" sz="2000" b="1" dirty="0" err="1">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ata</a:t>
            </a:r>
            <a:r>
              <a:rPr lang="en-US" altLang="ko-KR" sz="2000" b="1"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 Analysis 1 (Compare RUL Methods: General Method)</a:t>
            </a:r>
            <a:endPar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 name="타원 2">
            <a:extLst>
              <a:ext uri="{FF2B5EF4-FFF2-40B4-BE49-F238E27FC236}">
                <a16:creationId xmlns:a16="http://schemas.microsoft.com/office/drawing/2014/main" id="{DE96086B-88B8-0E35-8A3C-131AEF86CBEC}"/>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F6C8EE81-51FF-E9FE-0F3B-DAB635A466D7}"/>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213920A0-B65F-120C-230A-53981123DB10}"/>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D74FD2F9-6401-71EE-760F-5F1E01C52EC2}"/>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C7557081-4D85-28EF-8B5A-B0FE0828D64A}"/>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81544306-ED52-4D01-E7CB-95518D2958CC}"/>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0AAF0295-8539-786F-11B9-09A45FB44BB3}"/>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7</a:t>
            </a:r>
            <a:endPar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8" name="그림 7">
            <a:extLst>
              <a:ext uri="{FF2B5EF4-FFF2-40B4-BE49-F238E27FC236}">
                <a16:creationId xmlns:a16="http://schemas.microsoft.com/office/drawing/2014/main" id="{6DD43480-EF21-3CA5-EDAE-273BEAF90E38}"/>
              </a:ext>
            </a:extLst>
          </p:cNvPr>
          <p:cNvPicPr>
            <a:picLocks noChangeAspect="1"/>
          </p:cNvPicPr>
          <p:nvPr/>
        </p:nvPicPr>
        <p:blipFill>
          <a:blip r:embed="rId4"/>
          <a:stretch>
            <a:fillRect/>
          </a:stretch>
        </p:blipFill>
        <p:spPr>
          <a:xfrm>
            <a:off x="870808" y="1172304"/>
            <a:ext cx="10450383" cy="952633"/>
          </a:xfrm>
          <a:prstGeom prst="rect">
            <a:avLst/>
          </a:prstGeom>
        </p:spPr>
      </p:pic>
      <p:pic>
        <p:nvPicPr>
          <p:cNvPr id="17" name="그림 16">
            <a:extLst>
              <a:ext uri="{FF2B5EF4-FFF2-40B4-BE49-F238E27FC236}">
                <a16:creationId xmlns:a16="http://schemas.microsoft.com/office/drawing/2014/main" id="{0AB305C4-FF8F-3BF2-5DEB-FFFE84FBB09A}"/>
              </a:ext>
            </a:extLst>
          </p:cNvPr>
          <p:cNvPicPr>
            <a:picLocks noChangeAspect="1"/>
          </p:cNvPicPr>
          <p:nvPr/>
        </p:nvPicPr>
        <p:blipFill>
          <a:blip r:embed="rId5"/>
          <a:stretch>
            <a:fillRect/>
          </a:stretch>
        </p:blipFill>
        <p:spPr>
          <a:xfrm>
            <a:off x="206390" y="2268791"/>
            <a:ext cx="2259426" cy="1727960"/>
          </a:xfrm>
          <a:prstGeom prst="rect">
            <a:avLst/>
          </a:prstGeom>
        </p:spPr>
      </p:pic>
      <p:sp>
        <p:nvSpPr>
          <p:cNvPr id="18" name="액자 17">
            <a:extLst>
              <a:ext uri="{FF2B5EF4-FFF2-40B4-BE49-F238E27FC236}">
                <a16:creationId xmlns:a16="http://schemas.microsoft.com/office/drawing/2014/main" id="{3AF60E67-8D83-2903-5EA5-0E3ADAC5DDB3}"/>
              </a:ext>
            </a:extLst>
          </p:cNvPr>
          <p:cNvSpPr/>
          <p:nvPr/>
        </p:nvSpPr>
        <p:spPr>
          <a:xfrm>
            <a:off x="3112851" y="1236221"/>
            <a:ext cx="1838528" cy="841830"/>
          </a:xfrm>
          <a:prstGeom prst="frame">
            <a:avLst>
              <a:gd name="adj1" fmla="val 636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20" name="그림 19">
            <a:extLst>
              <a:ext uri="{FF2B5EF4-FFF2-40B4-BE49-F238E27FC236}">
                <a16:creationId xmlns:a16="http://schemas.microsoft.com/office/drawing/2014/main" id="{B49CB92C-12C2-34C7-939A-7CDC6F480113}"/>
              </a:ext>
            </a:extLst>
          </p:cNvPr>
          <p:cNvPicPr>
            <a:picLocks noChangeAspect="1"/>
          </p:cNvPicPr>
          <p:nvPr/>
        </p:nvPicPr>
        <p:blipFill>
          <a:blip r:embed="rId6"/>
          <a:stretch>
            <a:fillRect/>
          </a:stretch>
        </p:blipFill>
        <p:spPr>
          <a:xfrm>
            <a:off x="4857002" y="2202438"/>
            <a:ext cx="2424209" cy="1942496"/>
          </a:xfrm>
          <a:prstGeom prst="rect">
            <a:avLst/>
          </a:prstGeom>
        </p:spPr>
      </p:pic>
      <p:pic>
        <p:nvPicPr>
          <p:cNvPr id="22" name="그림 21">
            <a:extLst>
              <a:ext uri="{FF2B5EF4-FFF2-40B4-BE49-F238E27FC236}">
                <a16:creationId xmlns:a16="http://schemas.microsoft.com/office/drawing/2014/main" id="{157D521F-1788-AF5B-A003-DF70D8F1C204}"/>
              </a:ext>
            </a:extLst>
          </p:cNvPr>
          <p:cNvPicPr>
            <a:picLocks noChangeAspect="1"/>
          </p:cNvPicPr>
          <p:nvPr/>
        </p:nvPicPr>
        <p:blipFill>
          <a:blip r:embed="rId7"/>
          <a:stretch>
            <a:fillRect/>
          </a:stretch>
        </p:blipFill>
        <p:spPr>
          <a:xfrm>
            <a:off x="3971305" y="4037235"/>
            <a:ext cx="2446013" cy="1912002"/>
          </a:xfrm>
          <a:prstGeom prst="rect">
            <a:avLst/>
          </a:prstGeom>
        </p:spPr>
      </p:pic>
      <p:pic>
        <p:nvPicPr>
          <p:cNvPr id="35" name="그림 34">
            <a:extLst>
              <a:ext uri="{FF2B5EF4-FFF2-40B4-BE49-F238E27FC236}">
                <a16:creationId xmlns:a16="http://schemas.microsoft.com/office/drawing/2014/main" id="{FB6C5D0F-ED27-BB06-D752-CBBE46316225}"/>
              </a:ext>
            </a:extLst>
          </p:cNvPr>
          <p:cNvPicPr>
            <a:picLocks noChangeAspect="1"/>
          </p:cNvPicPr>
          <p:nvPr/>
        </p:nvPicPr>
        <p:blipFill>
          <a:blip r:embed="rId8"/>
          <a:stretch>
            <a:fillRect/>
          </a:stretch>
        </p:blipFill>
        <p:spPr>
          <a:xfrm>
            <a:off x="1472011" y="4045080"/>
            <a:ext cx="2396776" cy="1933971"/>
          </a:xfrm>
          <a:prstGeom prst="rect">
            <a:avLst/>
          </a:prstGeom>
        </p:spPr>
      </p:pic>
      <p:sp>
        <p:nvSpPr>
          <p:cNvPr id="37" name="TextBox 36">
            <a:extLst>
              <a:ext uri="{FF2B5EF4-FFF2-40B4-BE49-F238E27FC236}">
                <a16:creationId xmlns:a16="http://schemas.microsoft.com/office/drawing/2014/main" id="{5DF6BB35-5EAA-D837-1426-ED17FDD97D6B}"/>
              </a:ext>
            </a:extLst>
          </p:cNvPr>
          <p:cNvSpPr txBox="1"/>
          <p:nvPr/>
        </p:nvSpPr>
        <p:spPr>
          <a:xfrm>
            <a:off x="1472011" y="6040491"/>
            <a:ext cx="4281344"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6 Plot Traditional Features (Smoothed)</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pic>
        <p:nvPicPr>
          <p:cNvPr id="39" name="그림 38">
            <a:extLst>
              <a:ext uri="{FF2B5EF4-FFF2-40B4-BE49-F238E27FC236}">
                <a16:creationId xmlns:a16="http://schemas.microsoft.com/office/drawing/2014/main" id="{9A339CDC-1587-1CBE-0931-DBBB775C9B51}"/>
              </a:ext>
            </a:extLst>
          </p:cNvPr>
          <p:cNvPicPr>
            <a:picLocks noChangeAspect="1"/>
          </p:cNvPicPr>
          <p:nvPr/>
        </p:nvPicPr>
        <p:blipFill>
          <a:blip r:embed="rId9"/>
          <a:stretch>
            <a:fillRect/>
          </a:stretch>
        </p:blipFill>
        <p:spPr>
          <a:xfrm>
            <a:off x="2531696" y="2229116"/>
            <a:ext cx="2259426" cy="1806364"/>
          </a:xfrm>
          <a:prstGeom prst="rect">
            <a:avLst/>
          </a:prstGeom>
        </p:spPr>
      </p:pic>
      <p:pic>
        <p:nvPicPr>
          <p:cNvPr id="9" name="그림 8">
            <a:extLst>
              <a:ext uri="{FF2B5EF4-FFF2-40B4-BE49-F238E27FC236}">
                <a16:creationId xmlns:a16="http://schemas.microsoft.com/office/drawing/2014/main" id="{E4E3BD3B-3B22-B6F2-8631-82F6098E0DCE}"/>
              </a:ext>
            </a:extLst>
          </p:cNvPr>
          <p:cNvPicPr>
            <a:picLocks noChangeAspect="1"/>
          </p:cNvPicPr>
          <p:nvPr/>
        </p:nvPicPr>
        <p:blipFill>
          <a:blip r:embed="rId10"/>
          <a:stretch>
            <a:fillRect/>
          </a:stretch>
        </p:blipFill>
        <p:spPr>
          <a:xfrm>
            <a:off x="7551119" y="2457452"/>
            <a:ext cx="1562318" cy="2876951"/>
          </a:xfrm>
          <a:prstGeom prst="rect">
            <a:avLst/>
          </a:prstGeom>
        </p:spPr>
      </p:pic>
      <p:sp>
        <p:nvSpPr>
          <p:cNvPr id="14" name="TextBox 13">
            <a:extLst>
              <a:ext uri="{FF2B5EF4-FFF2-40B4-BE49-F238E27FC236}">
                <a16:creationId xmlns:a16="http://schemas.microsoft.com/office/drawing/2014/main" id="{5FB83FC0-0B6E-07D1-158C-2CCB1C617981}"/>
              </a:ext>
            </a:extLst>
          </p:cNvPr>
          <p:cNvSpPr txBox="1"/>
          <p:nvPr/>
        </p:nvSpPr>
        <p:spPr>
          <a:xfrm>
            <a:off x="6191606" y="6023671"/>
            <a:ext cx="4281344"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7 Traditional Feature List</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sp>
        <p:nvSpPr>
          <p:cNvPr id="26" name="TextBox 25">
            <a:extLst>
              <a:ext uri="{FF2B5EF4-FFF2-40B4-BE49-F238E27FC236}">
                <a16:creationId xmlns:a16="http://schemas.microsoft.com/office/drawing/2014/main" id="{2E6772D6-A0B2-435B-7941-D65C88937328}"/>
              </a:ext>
            </a:extLst>
          </p:cNvPr>
          <p:cNvSpPr txBox="1"/>
          <p:nvPr/>
        </p:nvSpPr>
        <p:spPr>
          <a:xfrm>
            <a:off x="8544035" y="3281505"/>
            <a:ext cx="4351908" cy="1527149"/>
          </a:xfrm>
          <a:prstGeom prst="rect">
            <a:avLst/>
          </a:prstGeom>
          <a:noFill/>
        </p:spPr>
        <p:txBody>
          <a:bodyPr wrap="square">
            <a:spAutoFit/>
          </a:bodyPr>
          <a:lstStyle/>
          <a:p>
            <a:pPr algn="ctr">
              <a:lnSpc>
                <a:spcPct val="150000"/>
              </a:lnSpc>
            </a:pPr>
            <a:r>
              <a:rPr lang="en-US" altLang="ko-KR" sz="1600" b="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Smoothing Option:</a:t>
            </a:r>
          </a:p>
          <a:p>
            <a:pPr algn="ct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Moving Average Filter</a:t>
            </a:r>
          </a:p>
          <a:p>
            <a:pPr algn="ct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(Window Size = 5)</a:t>
            </a:r>
          </a:p>
          <a:p>
            <a:pPr algn="ctr">
              <a:lnSpc>
                <a:spcPct val="150000"/>
              </a:lnSpc>
            </a:pPr>
            <a:endPar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p:txBody>
      </p:sp>
    </p:spTree>
    <p:extLst>
      <p:ext uri="{BB962C8B-B14F-4D97-AF65-F5344CB8AC3E}">
        <p14:creationId xmlns:p14="http://schemas.microsoft.com/office/powerpoint/2010/main" val="271930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88697-F2B8-8E43-0211-B394E3C1F42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48EADA8-C3AD-8088-D0A0-AE42004636AC}"/>
              </a:ext>
            </a:extLst>
          </p:cNvPr>
          <p:cNvSpPr txBox="1"/>
          <p:nvPr/>
        </p:nvSpPr>
        <p:spPr>
          <a:xfrm>
            <a:off x="449943" y="629558"/>
            <a:ext cx="6898042"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D</a:t>
            </a:r>
            <a:r>
              <a:rPr lang="en-US" altLang="ko-KR" sz="2000" b="1" dirty="0" err="1">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ata</a:t>
            </a:r>
            <a:r>
              <a:rPr lang="en-US" altLang="ko-KR" sz="2000" b="1"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 Analysis 1 (Compare RUL Methods: General Method)</a:t>
            </a:r>
            <a:endPar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 name="타원 2">
            <a:extLst>
              <a:ext uri="{FF2B5EF4-FFF2-40B4-BE49-F238E27FC236}">
                <a16:creationId xmlns:a16="http://schemas.microsoft.com/office/drawing/2014/main" id="{6DB11F27-4BAB-5345-CB8B-B4C0C0E0EF89}"/>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E97D6F83-60B5-4699-0508-498F677C2B16}"/>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97ED5F67-99B9-A914-8729-CEBB08D49DFC}"/>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44EDFC9D-7C54-64B2-B5EA-80B6CCC56508}"/>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1FC2D795-7063-D8D7-34EB-728FCB2272F8}"/>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6C9DF171-C63E-6027-73FA-908D4E9ADE24}"/>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4BE49A76-5807-FF61-7FB2-9225ED8DEE1E}"/>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8</a:t>
            </a:r>
            <a:endPar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pic>
        <p:nvPicPr>
          <p:cNvPr id="8" name="그림 7">
            <a:extLst>
              <a:ext uri="{FF2B5EF4-FFF2-40B4-BE49-F238E27FC236}">
                <a16:creationId xmlns:a16="http://schemas.microsoft.com/office/drawing/2014/main" id="{7E831B14-0550-1BE6-1DC2-8FF473FCF55F}"/>
              </a:ext>
            </a:extLst>
          </p:cNvPr>
          <p:cNvPicPr>
            <a:picLocks noChangeAspect="1"/>
          </p:cNvPicPr>
          <p:nvPr/>
        </p:nvPicPr>
        <p:blipFill>
          <a:blip r:embed="rId4"/>
          <a:stretch>
            <a:fillRect/>
          </a:stretch>
        </p:blipFill>
        <p:spPr>
          <a:xfrm>
            <a:off x="870808" y="1172304"/>
            <a:ext cx="10450383" cy="952633"/>
          </a:xfrm>
          <a:prstGeom prst="rect">
            <a:avLst/>
          </a:prstGeom>
        </p:spPr>
      </p:pic>
      <p:pic>
        <p:nvPicPr>
          <p:cNvPr id="10" name="그림 9">
            <a:extLst>
              <a:ext uri="{FF2B5EF4-FFF2-40B4-BE49-F238E27FC236}">
                <a16:creationId xmlns:a16="http://schemas.microsoft.com/office/drawing/2014/main" id="{F3EF7D97-FD36-9EEB-AB2E-FCA51CF37CCA}"/>
              </a:ext>
            </a:extLst>
          </p:cNvPr>
          <p:cNvPicPr>
            <a:picLocks noChangeAspect="1"/>
          </p:cNvPicPr>
          <p:nvPr/>
        </p:nvPicPr>
        <p:blipFill>
          <a:blip r:embed="rId5"/>
          <a:stretch>
            <a:fillRect/>
          </a:stretch>
        </p:blipFill>
        <p:spPr>
          <a:xfrm>
            <a:off x="723122" y="2331490"/>
            <a:ext cx="3629025" cy="3009900"/>
          </a:xfrm>
          <a:prstGeom prst="rect">
            <a:avLst/>
          </a:prstGeom>
        </p:spPr>
      </p:pic>
      <p:sp>
        <p:nvSpPr>
          <p:cNvPr id="13" name="TextBox 12">
            <a:extLst>
              <a:ext uri="{FF2B5EF4-FFF2-40B4-BE49-F238E27FC236}">
                <a16:creationId xmlns:a16="http://schemas.microsoft.com/office/drawing/2014/main" id="{C77F4D1F-5BF9-AD4B-A709-EB469D4FB52C}"/>
              </a:ext>
            </a:extLst>
          </p:cNvPr>
          <p:cNvSpPr txBox="1"/>
          <p:nvPr/>
        </p:nvSpPr>
        <p:spPr>
          <a:xfrm>
            <a:off x="-556324" y="5341390"/>
            <a:ext cx="6495282"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6 Monotonicity of the</a:t>
            </a:r>
            <a:r>
              <a:rPr lang="ko-KR" altLang="en-US" sz="1600" dirty="0">
                <a:latin typeface="Times New Roman" panose="02020603050405020304" pitchFamily="18" charset="0"/>
                <a:ea typeface="나눔스퀘어 Bold" panose="020B0600000101010101"/>
                <a:cs typeface="Times New Roman" panose="02020603050405020304" pitchFamily="18" charset="0"/>
              </a:rPr>
              <a:t> </a:t>
            </a:r>
            <a:r>
              <a:rPr lang="en-US" altLang="ko-KR" sz="1600" dirty="0">
                <a:latin typeface="Times New Roman" panose="02020603050405020304" pitchFamily="18" charset="0"/>
                <a:ea typeface="나눔스퀘어 Bold" panose="020B0600000101010101"/>
                <a:cs typeface="Times New Roman" panose="02020603050405020304" pitchFamily="18" charset="0"/>
              </a:rPr>
              <a:t>Data</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sp>
        <p:nvSpPr>
          <p:cNvPr id="15" name="액자 14">
            <a:extLst>
              <a:ext uri="{FF2B5EF4-FFF2-40B4-BE49-F238E27FC236}">
                <a16:creationId xmlns:a16="http://schemas.microsoft.com/office/drawing/2014/main" id="{04BB7AE0-E5EC-05EF-B675-EBE9589A2180}"/>
              </a:ext>
            </a:extLst>
          </p:cNvPr>
          <p:cNvSpPr/>
          <p:nvPr/>
        </p:nvSpPr>
        <p:spPr>
          <a:xfrm>
            <a:off x="1145294" y="2431915"/>
            <a:ext cx="1420238" cy="1108953"/>
          </a:xfrm>
          <a:prstGeom prst="frame">
            <a:avLst>
              <a:gd name="adj1" fmla="val 636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액자 17">
            <a:extLst>
              <a:ext uri="{FF2B5EF4-FFF2-40B4-BE49-F238E27FC236}">
                <a16:creationId xmlns:a16="http://schemas.microsoft.com/office/drawing/2014/main" id="{6809734B-F5B2-2D6A-07D8-6E3042C6D356}"/>
              </a:ext>
            </a:extLst>
          </p:cNvPr>
          <p:cNvSpPr/>
          <p:nvPr/>
        </p:nvSpPr>
        <p:spPr>
          <a:xfrm>
            <a:off x="5223759" y="1236221"/>
            <a:ext cx="1848255" cy="841830"/>
          </a:xfrm>
          <a:prstGeom prst="frame">
            <a:avLst>
              <a:gd name="adj1" fmla="val 636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TextBox 6">
            <a:extLst>
              <a:ext uri="{FF2B5EF4-FFF2-40B4-BE49-F238E27FC236}">
                <a16:creationId xmlns:a16="http://schemas.microsoft.com/office/drawing/2014/main" id="{63F33FA1-995C-B1A9-9D98-FAD1738FA539}"/>
              </a:ext>
            </a:extLst>
          </p:cNvPr>
          <p:cNvSpPr txBox="1"/>
          <p:nvPr/>
        </p:nvSpPr>
        <p:spPr>
          <a:xfrm>
            <a:off x="4782134" y="3072865"/>
            <a:ext cx="6539057" cy="1527149"/>
          </a:xfrm>
          <a:prstGeom prst="rect">
            <a:avLst/>
          </a:prstGeom>
          <a:noFill/>
        </p:spPr>
        <p:txBody>
          <a:bodyPr wrap="square">
            <a:spAutoFit/>
          </a:bodyPr>
          <a:lstStyle/>
          <a:p>
            <a:pPr>
              <a:lnSpc>
                <a:spcPct val="150000"/>
              </a:lnSpc>
            </a:pPr>
            <a:r>
              <a:rPr lang="en-US" altLang="ko-KR" sz="1600" b="1" dirty="0">
                <a:latin typeface="Arial Unicode MS" panose="020B0604020202020204" pitchFamily="50" charset="-127"/>
                <a:ea typeface="Arial Unicode MS" panose="020B0604020202020204" pitchFamily="50" charset="-127"/>
                <a:cs typeface="Arial Unicode MS" panose="020B0604020202020204" pitchFamily="50" charset="-127"/>
              </a:rPr>
              <a:t>Traditional Features: </a:t>
            </a: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rPr>
              <a:t>Kurtosis, Shape Factor, Mean, Margin Factor…</a:t>
            </a:r>
          </a:p>
          <a:p>
            <a:pPr>
              <a:lnSpc>
                <a:spcPct val="150000"/>
              </a:lnSpc>
            </a:pPr>
            <a:r>
              <a:rPr lang="en-US" altLang="ko-KR" sz="1600" b="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Select Criteria: </a:t>
            </a: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Monotonicity &gt; 0.3 (30 [%])</a:t>
            </a:r>
          </a:p>
          <a:p>
            <a:pPr>
              <a:lnSpc>
                <a:spcPct val="150000"/>
              </a:lnSpc>
            </a:pPr>
            <a:r>
              <a:rPr lang="en-US" altLang="ko-KR" sz="1600" b="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Selected Data: </a:t>
            </a: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rPr>
              <a:t>Kurtosis, Shape Factor, Mean, Margin Factor, </a:t>
            </a:r>
            <a:r>
              <a:rPr lang="en-US" altLang="ko-KR" sz="1600" dirty="0" err="1">
                <a:latin typeface="Arial Unicode MS" panose="020B0604020202020204" pitchFamily="50" charset="-127"/>
                <a:ea typeface="Arial Unicode MS" panose="020B0604020202020204" pitchFamily="50" charset="-127"/>
                <a:cs typeface="Arial Unicode MS" panose="020B0604020202020204" pitchFamily="50" charset="-127"/>
              </a:rPr>
              <a:t>SKStd</a:t>
            </a:r>
            <a:endParaRPr lang="en-US" altLang="ko-KR" sz="1600" b="1"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a:p>
            <a:pPr algn="ctr">
              <a:lnSpc>
                <a:spcPct val="150000"/>
              </a:lnSpc>
            </a:pPr>
            <a:endPar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p:txBody>
      </p:sp>
    </p:spTree>
    <p:extLst>
      <p:ext uri="{BB962C8B-B14F-4D97-AF65-F5344CB8AC3E}">
        <p14:creationId xmlns:p14="http://schemas.microsoft.com/office/powerpoint/2010/main" val="1031995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655BF-1E36-1AFB-2764-EDAE8EA82E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FAA1A7B-301C-20BC-47CB-652BF595BFF8}"/>
              </a:ext>
            </a:extLst>
          </p:cNvPr>
          <p:cNvSpPr txBox="1"/>
          <p:nvPr/>
        </p:nvSpPr>
        <p:spPr>
          <a:xfrm>
            <a:off x="449943" y="629558"/>
            <a:ext cx="6898042" cy="400110"/>
          </a:xfrm>
          <a:prstGeom prst="rect">
            <a:avLst/>
          </a:prstGeom>
          <a:noFill/>
        </p:spPr>
        <p:txBody>
          <a:bodyPr wrap="non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rPr>
              <a:t>D</a:t>
            </a:r>
            <a:r>
              <a:rPr lang="en-US" altLang="ko-KR" sz="2000" b="1" dirty="0" err="1">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ata</a:t>
            </a:r>
            <a:r>
              <a:rPr lang="en-US" altLang="ko-KR" sz="2000" b="1"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 Analysis 1 (Compare RUL Methods: General Method)</a:t>
            </a:r>
            <a:endParaRPr kumimoji="0" lang="en-US" altLang="ko-KR" sz="2000" b="1" i="0" u="none" strike="noStrike" kern="1200" cap="none" spc="0" normalizeH="0" baseline="0" noProof="0" dirty="0">
              <a:ln>
                <a:noFill/>
              </a:ln>
              <a:solidFill>
                <a:srgbClr val="0070C0"/>
              </a:solidFill>
              <a:effectLst/>
              <a:uLnTx/>
              <a:uFillTx/>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3" name="타원 2">
            <a:extLst>
              <a:ext uri="{FF2B5EF4-FFF2-40B4-BE49-F238E27FC236}">
                <a16:creationId xmlns:a16="http://schemas.microsoft.com/office/drawing/2014/main" id="{CB45339B-525E-26F7-6F4B-5A406BFEA6D6}"/>
              </a:ext>
            </a:extLst>
          </p:cNvPr>
          <p:cNvSpPr/>
          <p:nvPr/>
        </p:nvSpPr>
        <p:spPr>
          <a:xfrm>
            <a:off x="561638" y="1064986"/>
            <a:ext cx="72000" cy="7200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4" name="타원 3">
            <a:extLst>
              <a:ext uri="{FF2B5EF4-FFF2-40B4-BE49-F238E27FC236}">
                <a16:creationId xmlns:a16="http://schemas.microsoft.com/office/drawing/2014/main" id="{0F147C38-9D1A-5911-B542-0D8FDF41661B}"/>
              </a:ext>
            </a:extLst>
          </p:cNvPr>
          <p:cNvSpPr/>
          <p:nvPr/>
        </p:nvSpPr>
        <p:spPr>
          <a:xfrm>
            <a:off x="723122" y="1064986"/>
            <a:ext cx="72000" cy="72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5" name="타원 4">
            <a:extLst>
              <a:ext uri="{FF2B5EF4-FFF2-40B4-BE49-F238E27FC236}">
                <a16:creationId xmlns:a16="http://schemas.microsoft.com/office/drawing/2014/main" id="{6D287294-1198-90BB-CA38-47B99FC44BB5}"/>
              </a:ext>
            </a:extLst>
          </p:cNvPr>
          <p:cNvSpPr/>
          <p:nvPr/>
        </p:nvSpPr>
        <p:spPr>
          <a:xfrm>
            <a:off x="884606" y="1064986"/>
            <a:ext cx="72000" cy="72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6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1" name="직사각형 10">
            <a:extLst>
              <a:ext uri="{FF2B5EF4-FFF2-40B4-BE49-F238E27FC236}">
                <a16:creationId xmlns:a16="http://schemas.microsoft.com/office/drawing/2014/main" id="{E5DC6BD7-7D67-0AAA-5DD8-44FC3070F9E2}"/>
              </a:ext>
            </a:extLst>
          </p:cNvPr>
          <p:cNvSpPr/>
          <p:nvPr/>
        </p:nvSpPr>
        <p:spPr>
          <a:xfrm>
            <a:off x="0" y="0"/>
            <a:ext cx="12192000" cy="421341"/>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sp>
        <p:nvSpPr>
          <p:cNvPr id="12" name="직사각형 11">
            <a:extLst>
              <a:ext uri="{FF2B5EF4-FFF2-40B4-BE49-F238E27FC236}">
                <a16:creationId xmlns:a16="http://schemas.microsoft.com/office/drawing/2014/main" id="{D63ED62C-4383-EA64-86B2-37F6CF2D0C5C}"/>
              </a:ext>
            </a:extLst>
          </p:cNvPr>
          <p:cNvSpPr/>
          <p:nvPr/>
        </p:nvSpPr>
        <p:spPr>
          <a:xfrm>
            <a:off x="0" y="6436659"/>
            <a:ext cx="12192000" cy="421341"/>
          </a:xfrm>
          <a:prstGeom prst="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맑은 고딕" panose="020F0502020204030204"/>
              <a:ea typeface="맑은 고딕" panose="020B0503020000020004" pitchFamily="50" charset="-127"/>
              <a:cs typeface="+mn-cs"/>
            </a:endParaRPr>
          </a:p>
        </p:txBody>
      </p:sp>
      <p:pic>
        <p:nvPicPr>
          <p:cNvPr id="33" name="그림 32">
            <a:extLst>
              <a:ext uri="{FF2B5EF4-FFF2-40B4-BE49-F238E27FC236}">
                <a16:creationId xmlns:a16="http://schemas.microsoft.com/office/drawing/2014/main" id="{28D452FD-088A-F0BC-C26A-13D4F7AAA1BB}"/>
              </a:ext>
            </a:extLst>
          </p:cNvPr>
          <p:cNvPicPr>
            <a:picLocks noChangeAspect="1"/>
          </p:cNvPicPr>
          <p:nvPr/>
        </p:nvPicPr>
        <p:blipFill rotWithShape="1">
          <a:blip r:embed="rId3"/>
          <a:srcRect r="73111" b="650"/>
          <a:stretch/>
        </p:blipFill>
        <p:spPr>
          <a:xfrm>
            <a:off x="557556" y="5800427"/>
            <a:ext cx="457171" cy="521003"/>
          </a:xfrm>
          <a:prstGeom prst="rect">
            <a:avLst/>
          </a:prstGeom>
        </p:spPr>
      </p:pic>
      <p:sp>
        <p:nvSpPr>
          <p:cNvPr id="6" name="TextBox 5">
            <a:extLst>
              <a:ext uri="{FF2B5EF4-FFF2-40B4-BE49-F238E27FC236}">
                <a16:creationId xmlns:a16="http://schemas.microsoft.com/office/drawing/2014/main" id="{7372A4E9-C68C-CCF9-0BDC-D03A572ED924}"/>
              </a:ext>
            </a:extLst>
          </p:cNvPr>
          <p:cNvSpPr txBox="1"/>
          <p:nvPr/>
        </p:nvSpPr>
        <p:spPr>
          <a:xfrm>
            <a:off x="9907274" y="6382894"/>
            <a:ext cx="3596898" cy="459998"/>
          </a:xfrm>
          <a:prstGeom prst="rect">
            <a:avLst/>
          </a:prstGeom>
          <a:noFill/>
        </p:spPr>
        <p:txBody>
          <a:bodyPr wrap="square">
            <a:spAutoFit/>
          </a:bodyPr>
          <a:lstStyle/>
          <a:p>
            <a:pPr algn="ctr">
              <a:lnSpc>
                <a:spcPct val="150000"/>
              </a:lnSpc>
            </a:pPr>
            <a:r>
              <a:rPr lang="en-US" altLang="ko-KR" sz="1800" dirty="0">
                <a:latin typeface="Arial Unicode MS" panose="020B0604020202020204" pitchFamily="50" charset="-127"/>
                <a:ea typeface="Arial Unicode MS" panose="020B0604020202020204" pitchFamily="50" charset="-127"/>
                <a:cs typeface="Arial Unicode MS" panose="020B0604020202020204" pitchFamily="50" charset="-127"/>
              </a:rPr>
              <a:t>9</a:t>
            </a:r>
          </a:p>
        </p:txBody>
      </p:sp>
      <p:pic>
        <p:nvPicPr>
          <p:cNvPr id="8" name="그림 7">
            <a:extLst>
              <a:ext uri="{FF2B5EF4-FFF2-40B4-BE49-F238E27FC236}">
                <a16:creationId xmlns:a16="http://schemas.microsoft.com/office/drawing/2014/main" id="{8ABDDC73-45FF-02CB-C703-52EF6CC0F307}"/>
              </a:ext>
            </a:extLst>
          </p:cNvPr>
          <p:cNvPicPr>
            <a:picLocks noChangeAspect="1"/>
          </p:cNvPicPr>
          <p:nvPr/>
        </p:nvPicPr>
        <p:blipFill>
          <a:blip r:embed="rId4"/>
          <a:stretch>
            <a:fillRect/>
          </a:stretch>
        </p:blipFill>
        <p:spPr>
          <a:xfrm>
            <a:off x="870808" y="1172304"/>
            <a:ext cx="10450383" cy="952633"/>
          </a:xfrm>
          <a:prstGeom prst="rect">
            <a:avLst/>
          </a:prstGeom>
        </p:spPr>
      </p:pic>
      <p:sp>
        <p:nvSpPr>
          <p:cNvPr id="7" name="액자 6">
            <a:extLst>
              <a:ext uri="{FF2B5EF4-FFF2-40B4-BE49-F238E27FC236}">
                <a16:creationId xmlns:a16="http://schemas.microsoft.com/office/drawing/2014/main" id="{0C930663-00BA-D0AC-9F16-84F8C39B847A}"/>
              </a:ext>
            </a:extLst>
          </p:cNvPr>
          <p:cNvSpPr/>
          <p:nvPr/>
        </p:nvSpPr>
        <p:spPr>
          <a:xfrm>
            <a:off x="7347985" y="1284050"/>
            <a:ext cx="1834926" cy="768485"/>
          </a:xfrm>
          <a:prstGeom prst="frame">
            <a:avLst>
              <a:gd name="adj1" fmla="val 636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13" name="그림 12">
            <a:extLst>
              <a:ext uri="{FF2B5EF4-FFF2-40B4-BE49-F238E27FC236}">
                <a16:creationId xmlns:a16="http://schemas.microsoft.com/office/drawing/2014/main" id="{A6645A08-4765-D5BC-E75E-AA52EA0FA598}"/>
              </a:ext>
            </a:extLst>
          </p:cNvPr>
          <p:cNvPicPr>
            <a:picLocks noChangeAspect="1"/>
          </p:cNvPicPr>
          <p:nvPr/>
        </p:nvPicPr>
        <p:blipFill>
          <a:blip r:embed="rId5"/>
          <a:stretch>
            <a:fillRect/>
          </a:stretch>
        </p:blipFill>
        <p:spPr>
          <a:xfrm>
            <a:off x="449943" y="2360497"/>
            <a:ext cx="3935046" cy="2951284"/>
          </a:xfrm>
          <a:prstGeom prst="rect">
            <a:avLst/>
          </a:prstGeom>
        </p:spPr>
      </p:pic>
      <p:pic>
        <p:nvPicPr>
          <p:cNvPr id="15" name="그림 14">
            <a:extLst>
              <a:ext uri="{FF2B5EF4-FFF2-40B4-BE49-F238E27FC236}">
                <a16:creationId xmlns:a16="http://schemas.microsoft.com/office/drawing/2014/main" id="{4509A0DF-DB42-0909-9499-738F8F76476F}"/>
              </a:ext>
            </a:extLst>
          </p:cNvPr>
          <p:cNvPicPr>
            <a:picLocks noChangeAspect="1"/>
          </p:cNvPicPr>
          <p:nvPr/>
        </p:nvPicPr>
        <p:blipFill>
          <a:blip r:embed="rId6"/>
          <a:stretch>
            <a:fillRect/>
          </a:stretch>
        </p:blipFill>
        <p:spPr>
          <a:xfrm>
            <a:off x="4046788" y="2350213"/>
            <a:ext cx="4036898" cy="3027673"/>
          </a:xfrm>
          <a:prstGeom prst="rect">
            <a:avLst/>
          </a:prstGeom>
        </p:spPr>
      </p:pic>
      <p:sp>
        <p:nvSpPr>
          <p:cNvPr id="16" name="TextBox 15">
            <a:extLst>
              <a:ext uri="{FF2B5EF4-FFF2-40B4-BE49-F238E27FC236}">
                <a16:creationId xmlns:a16="http://schemas.microsoft.com/office/drawing/2014/main" id="{16FDABEE-A024-5B35-6551-7783D8D30CC3}"/>
              </a:ext>
            </a:extLst>
          </p:cNvPr>
          <p:cNvSpPr txBox="1"/>
          <p:nvPr/>
        </p:nvSpPr>
        <p:spPr>
          <a:xfrm>
            <a:off x="1137348" y="5515921"/>
            <a:ext cx="6495282" cy="338554"/>
          </a:xfrm>
          <a:prstGeom prst="rect">
            <a:avLst/>
          </a:prstGeom>
          <a:noFill/>
        </p:spPr>
        <p:txBody>
          <a:bodyPr wrap="square" rtlCol="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600" dirty="0">
                <a:latin typeface="Times New Roman" panose="02020603050405020304" pitchFamily="18" charset="0"/>
                <a:ea typeface="나눔스퀘어 Bold" panose="020B0600000101010101"/>
                <a:cs typeface="Times New Roman" panose="02020603050405020304" pitchFamily="18" charset="0"/>
              </a:rPr>
              <a:t>Figure. 8 Plot Tendency of the Data (Consist of 5 Selected Features)</a:t>
            </a:r>
            <a:endParaRPr kumimoji="0" lang="en-US" altLang="ko-KR" sz="1600" i="0" u="none" strike="noStrike" kern="1200" cap="none" spc="0" normalizeH="0" baseline="0" noProof="0" dirty="0">
              <a:ln>
                <a:noFill/>
              </a:ln>
              <a:effectLst/>
              <a:uLnTx/>
              <a:uFillTx/>
              <a:latin typeface="Times New Roman" panose="02020603050405020304" pitchFamily="18" charset="0"/>
              <a:ea typeface="Arial Unicode MS" panose="020B0604020202020204" pitchFamily="50" charset="-127"/>
              <a:cs typeface="Times New Roman" panose="02020603050405020304" pitchFamily="18" charset="0"/>
            </a:endParaRPr>
          </a:p>
        </p:txBody>
      </p:sp>
      <p:sp>
        <p:nvSpPr>
          <p:cNvPr id="9" name="TextBox 8">
            <a:extLst>
              <a:ext uri="{FF2B5EF4-FFF2-40B4-BE49-F238E27FC236}">
                <a16:creationId xmlns:a16="http://schemas.microsoft.com/office/drawing/2014/main" id="{96F0E20E-596B-70B5-5320-40F0C5FB8871}"/>
              </a:ext>
            </a:extLst>
          </p:cNvPr>
          <p:cNvSpPr txBox="1"/>
          <p:nvPr/>
        </p:nvSpPr>
        <p:spPr>
          <a:xfrm>
            <a:off x="7981834" y="2544072"/>
            <a:ext cx="6539057" cy="2265813"/>
          </a:xfrm>
          <a:prstGeom prst="rect">
            <a:avLst/>
          </a:prstGeom>
          <a:noFill/>
        </p:spPr>
        <p:txBody>
          <a:bodyPr wrap="square">
            <a:spAutoFit/>
          </a:bodyPr>
          <a:lstStyle/>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rPr>
              <a:t>After selecting five features, we extracted</a:t>
            </a:r>
          </a:p>
          <a:p>
            <a:pPr>
              <a:lnSpc>
                <a:spcPct val="150000"/>
              </a:lnSpc>
            </a:pPr>
            <a:r>
              <a:rPr lang="en-US" altLang="ko-KR" sz="1600"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rPr>
              <a:t>PCA value </a:t>
            </a: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rPr>
              <a:t>to reduce the channel of features</a:t>
            </a:r>
          </a:p>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rPr>
              <a:t>and organize all features into one feature.</a:t>
            </a:r>
          </a:p>
          <a:p>
            <a:pPr>
              <a:lnSpc>
                <a:spcPct val="150000"/>
              </a:lnSpc>
            </a:pPr>
            <a:endPar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endParaRPr>
          </a:p>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We selected </a:t>
            </a:r>
            <a:r>
              <a:rPr lang="en-US" altLang="ko-KR" sz="1600" dirty="0">
                <a:solidFill>
                  <a:srgbClr val="0070C0"/>
                </a:solidFill>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PCA1</a:t>
            </a: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 because PCA1</a:t>
            </a:r>
          </a:p>
          <a:p>
            <a:pPr>
              <a:lnSpc>
                <a:spcPct val="150000"/>
              </a:lnSpc>
            </a:pPr>
            <a:r>
              <a:rPr lang="en-US" altLang="ko-KR" sz="1600" dirty="0">
                <a:latin typeface="Arial Unicode MS" panose="020B0604020202020204" pitchFamily="50" charset="-127"/>
                <a:ea typeface="Arial Unicode MS" panose="020B0604020202020204" pitchFamily="50" charset="-127"/>
                <a:cs typeface="Arial Unicode MS" panose="020B0604020202020204" pitchFamily="50" charset="-127"/>
                <a:sym typeface="Wingdings" panose="05000000000000000000" pitchFamily="2" charset="2"/>
              </a:rPr>
              <a:t>shows higher monotonicity than PCA2.</a:t>
            </a:r>
          </a:p>
        </p:txBody>
      </p:sp>
    </p:spTree>
    <p:extLst>
      <p:ext uri="{BB962C8B-B14F-4D97-AF65-F5344CB8AC3E}">
        <p14:creationId xmlns:p14="http://schemas.microsoft.com/office/powerpoint/2010/main" val="268040500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1188</TotalTime>
  <Words>1409</Words>
  <Application>Microsoft Office PowerPoint</Application>
  <PresentationFormat>와이드스크린</PresentationFormat>
  <Paragraphs>176</Paragraphs>
  <Slides>18</Slides>
  <Notes>18</Notes>
  <HiddenSlides>0</HiddenSlides>
  <MMClips>0</MMClips>
  <ScaleCrop>false</ScaleCrop>
  <HeadingPairs>
    <vt:vector size="6" baseType="variant">
      <vt:variant>
        <vt:lpstr>사용한 글꼴</vt:lpstr>
      </vt:variant>
      <vt:variant>
        <vt:i4>5</vt:i4>
      </vt:variant>
      <vt:variant>
        <vt:lpstr>테마</vt:lpstr>
      </vt:variant>
      <vt:variant>
        <vt:i4>2</vt:i4>
      </vt:variant>
      <vt:variant>
        <vt:lpstr>슬라이드 제목</vt:lpstr>
      </vt:variant>
      <vt:variant>
        <vt:i4>18</vt:i4>
      </vt:variant>
    </vt:vector>
  </HeadingPairs>
  <TitlesOfParts>
    <vt:vector size="25" baseType="lpstr">
      <vt:lpstr>Arial Unicode MS</vt:lpstr>
      <vt:lpstr>맑은 고딕</vt:lpstr>
      <vt:lpstr>Arial</vt:lpstr>
      <vt:lpstr>Cambria Math</vt:lpstr>
      <vt:lpstr>Times New Roman</vt:lpstr>
      <vt:lpstr>Office 테마</vt:lpstr>
      <vt:lpstr>1_Office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시온 서</dc:creator>
  <cp:lastModifiedBy>윤기 노</cp:lastModifiedBy>
  <cp:revision>162</cp:revision>
  <dcterms:created xsi:type="dcterms:W3CDTF">2024-10-21T20:13:48Z</dcterms:created>
  <dcterms:modified xsi:type="dcterms:W3CDTF">2024-10-28T18:31:06Z</dcterms:modified>
</cp:coreProperties>
</file>