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8" r:id="rId4"/>
    <p:sldId id="260" r:id="rId5"/>
    <p:sldId id="268" r:id="rId6"/>
    <p:sldId id="267" r:id="rId7"/>
    <p:sldId id="270" r:id="rId8"/>
    <p:sldId id="269" r:id="rId9"/>
    <p:sldId id="271" r:id="rId10"/>
    <p:sldId id="275" r:id="rId11"/>
    <p:sldId id="272" r:id="rId12"/>
    <p:sldId id="273" r:id="rId13"/>
    <p:sldId id="274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099" autoAdjust="0"/>
  </p:normalViewPr>
  <p:slideViewPr>
    <p:cSldViewPr snapToGrid="0">
      <p:cViewPr varScale="1">
        <p:scale>
          <a:sx n="106" d="100"/>
          <a:sy n="106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98BB-3534-46A6-A3F4-EFA5A1C237D6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B28E-9FAC-4D7D-8DEA-4D38336CE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AB28E-9FAC-4D7D-8DEA-4D38336CEC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3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900FE-75CF-0884-A6C7-04D45EA5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EC948-9FB8-26D2-A843-2C2D47F6B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4C55B-270C-3D14-16C4-7617EFD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FC588-0496-2DE2-95C6-3AC5958A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06024-A066-E708-8FA4-85DCB6B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63641-D670-F930-84B4-F995C69A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8ACDE-46C0-F4FD-D452-E781D4E8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E6A46-1D07-1A42-2C88-6AEA58C0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96164-B402-179A-0D9B-CDCFFE6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203AA-46EF-4369-7D55-E2AF8EE8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2ABB3-20A9-8FAA-2DF8-45E0103A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7C480-F0C3-FB27-7AAB-44E2B0E1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5E8BC-97BC-52CA-290E-40C13DD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0A698-B0B0-EF09-268C-0C611E6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B424A-4371-F78E-A6C5-99F58BEA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2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B3DCB-329A-D28D-5DA0-DE392717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69F7-C37C-4126-6F2D-1A9F389B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CB18-B36D-155A-5333-3121FE1E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C66E0-D597-45CA-3988-E134446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4F24-FDFF-7B7E-7E62-EBC73BDA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C5BA-0833-BD52-0485-9ABB0E4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535E1-0C97-F3BA-5B04-8EC5F347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F5E82-96D1-15C8-D8B6-009680FA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211ED-256E-D36F-D013-BD0A5720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87774-4821-B76F-0068-C9C8838D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BB15-2CFD-24FD-9F5B-D25FA9F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A324-4370-3CBF-486A-8D311A54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6AEE5-E6A9-6B97-0018-6FA86CF44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7986F-3847-1930-EE49-058E4787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54B4F-6DF3-76CA-BD4B-D5C94B58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F8C97-832E-B9A0-1878-5E2DE3D9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2212A-AEAB-673C-A44C-E12E1A0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F2773-3F85-73E6-042E-BC1826B0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D96E7-58F8-6DE0-95F6-A975A792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6EDF-299E-A4A9-5129-E3DE747B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4D3568-1681-72A4-A1E9-02DF381FD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F7E9B-F2D5-99C7-3826-933AA403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997DDB-AC95-12E5-C5A3-7C2F204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5F28C-D819-595D-4D38-B03D6D5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71A04-962C-9D0C-A163-9D0873E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2A4C3-B906-DF1C-3809-CF1FD8D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EF082-21DC-69D5-B100-6299C6DC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47E37-4B79-F625-C118-6DA21EDC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2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458935-BF40-EA71-1F12-503DA190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EB30F4-F5B4-0038-72CA-E5CE0A11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CEABE-2EDA-95F4-E93E-00085F6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EFD61-D3FC-376A-55BF-AF21B334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553E6-6E56-A98B-7C1F-072947D5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EFB66-FA7F-F048-4107-5F5D8405D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833DA-09D5-DD96-EC70-3DAB7948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81DDE-F943-709E-3DEC-D6813BD6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E122C-FFFD-2A83-C711-9F6B10ED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474C8-B79E-6468-6F0E-C5C75891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00F7D-4760-2D1A-F08E-C24EBA729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93618-F192-1231-A3B0-D87254E3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3563A-A3E9-108D-2207-660265C8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90D62-AA0B-C92E-BBE3-B8264D38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1B793-C8B5-0261-1C22-E0BE8E1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334A5-061A-1CC9-F211-AD43C8A2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A6F9D-C89A-FF0D-A5A6-811720A1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A14-2C0A-73C8-B88F-EBD4DE60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3E056-6BB1-45A2-92C3-165633BF8CD1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5EAD-DB74-7F31-B165-41DBA830D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B053-4459-477B-60FE-CA46C4C1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9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C78D2-9DB0-AF5F-0437-17E082A0D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23"/>
            <a:ext cx="9144000" cy="169904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24</a:t>
            </a:r>
            <a:r>
              <a:rPr lang="ko-KR" altLang="en-US" sz="5400" dirty="0"/>
              <a:t>년도 </a:t>
            </a:r>
            <a:r>
              <a:rPr lang="en-US" altLang="ko-KR" sz="5400" dirty="0"/>
              <a:t>2</a:t>
            </a:r>
            <a:r>
              <a:rPr lang="ko-KR" altLang="en-US" sz="5400" dirty="0"/>
              <a:t>학기 </a:t>
            </a:r>
            <a:br>
              <a:rPr lang="en-US" altLang="ko-KR" sz="5400" dirty="0"/>
            </a:br>
            <a:r>
              <a:rPr lang="ko-KR" altLang="en-US" sz="5400" dirty="0"/>
              <a:t>기전융합프로젝트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4E31D-5740-97D1-159D-589CA6D4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98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지도교수님</a:t>
            </a:r>
            <a:r>
              <a:rPr lang="en-US" altLang="ko-KR" dirty="0"/>
              <a:t>: </a:t>
            </a:r>
            <a:r>
              <a:rPr lang="ko-KR" altLang="en-US" dirty="0"/>
              <a:t>기계제어공학부 김영근 교수님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21800226 </a:t>
            </a:r>
            <a:r>
              <a:rPr lang="ko-KR" altLang="en-US" dirty="0" err="1"/>
              <a:t>노윤기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3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Specification[3]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2085434"/>
            <a:ext cx="4425778" cy="509802"/>
          </a:xfrm>
        </p:spPr>
        <p:txBody>
          <a:bodyPr>
            <a:normAutofit/>
          </a:bodyPr>
          <a:lstStyle/>
          <a:p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Quarton</a:t>
            </a:r>
            <a:endParaRPr lang="ko-KR" altLang="en-US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479854" y="2829514"/>
            <a:ext cx="4425778" cy="50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Laser Module VLM-520-37 LPT</a:t>
            </a:r>
            <a:endParaRPr lang="ko-KR" altLang="en-US" sz="20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621F7B-12D8-4EA3-723A-68B86AEA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73668"/>
              </p:ext>
            </p:extLst>
          </p:nvPr>
        </p:nvGraphicFramePr>
        <p:xfrm>
          <a:off x="4966256" y="2340335"/>
          <a:ext cx="6601104" cy="22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3">
                  <a:extLst>
                    <a:ext uri="{9D8B030D-6E8A-4147-A177-3AD203B41FA5}">
                      <a16:colId xmlns:a16="http://schemas.microsoft.com/office/drawing/2014/main" val="2224974339"/>
                    </a:ext>
                  </a:extLst>
                </a:gridCol>
                <a:gridCol w="4799131">
                  <a:extLst>
                    <a:ext uri="{9D8B030D-6E8A-4147-A177-3AD203B41FA5}">
                      <a16:colId xmlns:a16="http://schemas.microsoft.com/office/drawing/2014/main" val="892661116"/>
                    </a:ext>
                  </a:extLst>
                </a:gridCol>
              </a:tblGrid>
              <a:tr h="314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Specification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34533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Wavelet length(</a:t>
                      </a:r>
                      <a:r>
                        <a:rPr lang="ko-KR" altLang="en-US" sz="1000" dirty="0"/>
                        <a:t>파장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505um~530um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02284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Fan angle(</a:t>
                      </a:r>
                      <a:r>
                        <a:rPr lang="ko-KR" altLang="en-US" sz="1000" dirty="0"/>
                        <a:t>레이저 각도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120[degree] </a:t>
                      </a:r>
                      <a:r>
                        <a:rPr lang="ko-KR" altLang="en-US" sz="1000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2867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Uniformity(</a:t>
                      </a:r>
                      <a:r>
                        <a:rPr lang="ko-KR" altLang="en-US" sz="1000" dirty="0"/>
                        <a:t>균일도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기준치 보다 낮은 성능 예상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17708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Line Straightness(</a:t>
                      </a:r>
                      <a:r>
                        <a:rPr lang="ko-KR" altLang="en-US" sz="1000" dirty="0"/>
                        <a:t>직선오차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1mm per 10m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45763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작동전압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7~10 VDC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08200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139,830</a:t>
                      </a:r>
                      <a:r>
                        <a:rPr lang="ko-KR" altLang="en-US" sz="100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0256"/>
                  </a:ext>
                </a:extLst>
              </a:tr>
            </a:tbl>
          </a:graphicData>
        </a:graphic>
      </p:graphicFrame>
      <p:pic>
        <p:nvPicPr>
          <p:cNvPr id="1026" name="Picture 2" descr="Quarton Laser Module VLM-520-37 LPT (Professional Use Direct Green Laser Line Generator)">
            <a:extLst>
              <a:ext uri="{FF2B5EF4-FFF2-40B4-BE49-F238E27FC236}">
                <a16:creationId xmlns:a16="http://schemas.microsoft.com/office/drawing/2014/main" id="{3392F099-B46B-32C4-D0EE-3DA2A06D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80" y="3518685"/>
            <a:ext cx="2820127" cy="28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카메라 </a:t>
            </a:r>
            <a:r>
              <a:rPr lang="en-US" altLang="ko-KR" dirty="0"/>
              <a:t>Specification[</a:t>
            </a:r>
            <a:r>
              <a:rPr lang="ko-KR" altLang="en-US" dirty="0"/>
              <a:t>기준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25625"/>
            <a:ext cx="3832653" cy="50980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화인스텍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479854" y="2829514"/>
            <a:ext cx="4425778" cy="50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C5 Se</a:t>
            </a:r>
            <a:r>
              <a:rPr lang="en-US" altLang="ko-KR" sz="2000" dirty="0">
                <a:solidFill>
                  <a:srgbClr val="000000"/>
                </a:solidFill>
                <a:latin typeface="Poppins-Bold"/>
              </a:rPr>
              <a:t>ries</a:t>
            </a:r>
            <a:endParaRPr lang="tr-TR" altLang="ko-KR" sz="2000" b="0" i="0" dirty="0">
              <a:solidFill>
                <a:srgbClr val="000000"/>
              </a:solidFill>
              <a:effectLst/>
              <a:latin typeface="Poppins-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621F7B-12D8-4EA3-723A-68B86AEA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57459"/>
              </p:ext>
            </p:extLst>
          </p:nvPr>
        </p:nvGraphicFramePr>
        <p:xfrm>
          <a:off x="4905632" y="2172619"/>
          <a:ext cx="6601104" cy="346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3">
                  <a:extLst>
                    <a:ext uri="{9D8B030D-6E8A-4147-A177-3AD203B41FA5}">
                      <a16:colId xmlns:a16="http://schemas.microsoft.com/office/drawing/2014/main" val="2224974339"/>
                    </a:ext>
                  </a:extLst>
                </a:gridCol>
                <a:gridCol w="4799131">
                  <a:extLst>
                    <a:ext uri="{9D8B030D-6E8A-4147-A177-3AD203B41FA5}">
                      <a16:colId xmlns:a16="http://schemas.microsoft.com/office/drawing/2014/main" val="892661116"/>
                    </a:ext>
                  </a:extLst>
                </a:gridCol>
              </a:tblGrid>
              <a:tr h="314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Specification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34533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Resolution(</a:t>
                      </a:r>
                      <a:r>
                        <a:rPr lang="ko-KR" altLang="en-US" sz="1000" dirty="0"/>
                        <a:t>해상도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1280x1024,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2048x1088,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2048x2048,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4096x3072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02284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Pixel Size(</a:t>
                      </a:r>
                      <a:r>
                        <a:rPr lang="ko-KR" altLang="en-US" sz="1000" dirty="0"/>
                        <a:t>픽셀 사이즈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6.6[um]x6.6[um], 5.5[um]x5.5[um]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2867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센서크기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8.448mm x 6.758mm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9242937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fps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32 fps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13035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양자효율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파란색</a:t>
                      </a:r>
                      <a:r>
                        <a:rPr lang="en-US" altLang="ko-KR" sz="1000" dirty="0"/>
                        <a:t>(450nm~500nm): 50% ~ 60%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21938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녹색</a:t>
                      </a:r>
                      <a:r>
                        <a:rPr lang="en-US" altLang="ko-KR" sz="1000" dirty="0"/>
                        <a:t>(500nm~570nm): 50%~55%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2688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빨간색</a:t>
                      </a:r>
                      <a:r>
                        <a:rPr lang="en-US" altLang="ko-KR" sz="1000" dirty="0"/>
                        <a:t>(620nm~750nm):55%~60%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25651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셔터타입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Global Shutter 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26264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요구전력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2242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92</a:t>
                      </a:r>
                      <a:r>
                        <a:rPr lang="ko-KR" altLang="en-US" sz="1000" dirty="0"/>
                        <a:t>만원</a:t>
                      </a:r>
                      <a:r>
                        <a:rPr lang="en-US" altLang="ko-KR" sz="1000" dirty="0"/>
                        <a:t>, 97</a:t>
                      </a:r>
                      <a:r>
                        <a:rPr lang="ko-KR" altLang="en-US" sz="1000" dirty="0"/>
                        <a:t>만원</a:t>
                      </a:r>
                      <a:r>
                        <a:rPr lang="en-US" altLang="ko-KR" sz="1000" dirty="0"/>
                        <a:t>, 1250</a:t>
                      </a:r>
                      <a:r>
                        <a:rPr lang="ko-KR" altLang="en-US" sz="1000" dirty="0"/>
                        <a:t>만원</a:t>
                      </a:r>
                      <a:r>
                        <a:rPr lang="en-US" altLang="ko-KR" sz="1000" dirty="0"/>
                        <a:t>, 1300</a:t>
                      </a:r>
                      <a:r>
                        <a:rPr lang="ko-KR" altLang="en-US" sz="1000" dirty="0"/>
                        <a:t>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2859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3249129-7E1F-1978-8FB8-7F9E4053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3" y="3429000"/>
            <a:ext cx="2057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카메라 </a:t>
            </a:r>
            <a:r>
              <a:rPr lang="en-US" altLang="ko-KR" dirty="0"/>
              <a:t>Specification[1]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25625"/>
            <a:ext cx="3832653" cy="509802"/>
          </a:xfrm>
        </p:spPr>
        <p:txBody>
          <a:bodyPr>
            <a:normAutofit/>
          </a:bodyPr>
          <a:lstStyle/>
          <a:p>
            <a:r>
              <a:rPr lang="en-US" altLang="ko-KR" dirty="0"/>
              <a:t>Basler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479854" y="2829514"/>
            <a:ext cx="4425778" cy="50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altLang="ko-KR" sz="200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Basler</a:t>
            </a:r>
            <a:r>
              <a:rPr lang="tr-TR" altLang="ko-KR" sz="20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Ace acA1920-25gc</a:t>
            </a:r>
            <a:r>
              <a:rPr lang="ko-KR" altLang="en-US" sz="1600" dirty="0"/>
              <a:t> </a:t>
            </a:r>
            <a:endParaRPr lang="tr-TR" altLang="ko-KR" sz="2400" i="0" dirty="0">
              <a:solidFill>
                <a:srgbClr val="000000"/>
              </a:solidFill>
              <a:effectLst/>
              <a:latin typeface="Poppins-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C6E4C-7051-8600-3345-BDF8CA08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34" y="3518685"/>
            <a:ext cx="2457018" cy="2802141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DC02F82-AD9B-8ADC-E56F-09E4C317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48202"/>
              </p:ext>
            </p:extLst>
          </p:nvPr>
        </p:nvGraphicFramePr>
        <p:xfrm>
          <a:off x="5111042" y="2230366"/>
          <a:ext cx="6601104" cy="409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3">
                  <a:extLst>
                    <a:ext uri="{9D8B030D-6E8A-4147-A177-3AD203B41FA5}">
                      <a16:colId xmlns:a16="http://schemas.microsoft.com/office/drawing/2014/main" val="2209844272"/>
                    </a:ext>
                  </a:extLst>
                </a:gridCol>
                <a:gridCol w="4799131">
                  <a:extLst>
                    <a:ext uri="{9D8B030D-6E8A-4147-A177-3AD203B41FA5}">
                      <a16:colId xmlns:a16="http://schemas.microsoft.com/office/drawing/2014/main" val="569305032"/>
                    </a:ext>
                  </a:extLst>
                </a:gridCol>
              </a:tblGrid>
              <a:tr h="314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Specification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12847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Resolution(</a:t>
                      </a:r>
                      <a:r>
                        <a:rPr lang="ko-KR" altLang="en-US" sz="1000" dirty="0"/>
                        <a:t>해상도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1920x1080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13412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Pixel Size(</a:t>
                      </a:r>
                      <a:r>
                        <a:rPr lang="ko-KR" altLang="en-US" sz="1000" dirty="0"/>
                        <a:t>픽셀 사이즈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2.2[um]x2.2[um]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51903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마운트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 </a:t>
                      </a:r>
                      <a:r>
                        <a:rPr lang="ko-KR" altLang="en-US" sz="1000" dirty="0"/>
                        <a:t>마운트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6262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센서크기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4.22</a:t>
                      </a: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 x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2.38</a:t>
                      </a: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0969010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fps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 fps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96195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양자효율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파란색</a:t>
                      </a:r>
                      <a:r>
                        <a:rPr lang="en-US" altLang="ko-KR" sz="1000" dirty="0"/>
                        <a:t>(450nm~500nm): 7.21%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26219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녹색</a:t>
                      </a:r>
                      <a:r>
                        <a:rPr lang="en-US" altLang="ko-KR" sz="1000" dirty="0"/>
                        <a:t>(500nm~570nm): 41.09%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31724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빨간색</a:t>
                      </a:r>
                      <a:r>
                        <a:rPr lang="en-US" altLang="ko-KR" sz="1000" dirty="0"/>
                        <a:t>(620nm~750nm): 6.72%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5074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셔터타입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Rolling Shutter 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00804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요구전력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2.2W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7632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37</a:t>
                      </a:r>
                      <a:r>
                        <a:rPr lang="ko-KR" altLang="en-US" sz="1000" dirty="0"/>
                        <a:t>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77259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전원공급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PoE or 12 VDC(Hirose 6-in)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854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0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카메라 </a:t>
            </a:r>
            <a:r>
              <a:rPr lang="en-US" altLang="ko-KR" dirty="0"/>
              <a:t>Specification[2]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25625"/>
            <a:ext cx="3832653" cy="509802"/>
          </a:xfrm>
        </p:spPr>
        <p:txBody>
          <a:bodyPr>
            <a:normAutofit/>
          </a:bodyPr>
          <a:lstStyle/>
          <a:p>
            <a:r>
              <a:rPr lang="en-US" altLang="ko-KR" dirty="0"/>
              <a:t>Basler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479854" y="2829514"/>
            <a:ext cx="4425778" cy="50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altLang="ko-KR" sz="200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Basler</a:t>
            </a:r>
            <a:r>
              <a:rPr lang="tr-TR" altLang="ko-KR" sz="20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acA1300-60gm</a:t>
            </a:r>
            <a:r>
              <a:rPr lang="tr-TR" altLang="ko-KR" sz="1600" dirty="0"/>
              <a:t> </a:t>
            </a:r>
            <a:endParaRPr lang="tr-TR" altLang="ko-KR" i="0" dirty="0">
              <a:solidFill>
                <a:srgbClr val="000000"/>
              </a:solidFill>
              <a:effectLst/>
              <a:latin typeface="Poppins-Bold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DC02F82-AD9B-8ADC-E56F-09E4C317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99066"/>
              </p:ext>
            </p:extLst>
          </p:nvPr>
        </p:nvGraphicFramePr>
        <p:xfrm>
          <a:off x="5111042" y="2230366"/>
          <a:ext cx="6601104" cy="409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3">
                  <a:extLst>
                    <a:ext uri="{9D8B030D-6E8A-4147-A177-3AD203B41FA5}">
                      <a16:colId xmlns:a16="http://schemas.microsoft.com/office/drawing/2014/main" val="2209844272"/>
                    </a:ext>
                  </a:extLst>
                </a:gridCol>
                <a:gridCol w="4799131">
                  <a:extLst>
                    <a:ext uri="{9D8B030D-6E8A-4147-A177-3AD203B41FA5}">
                      <a16:colId xmlns:a16="http://schemas.microsoft.com/office/drawing/2014/main" val="569305032"/>
                    </a:ext>
                  </a:extLst>
                </a:gridCol>
              </a:tblGrid>
              <a:tr h="314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Specification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12847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Resolution(</a:t>
                      </a:r>
                      <a:r>
                        <a:rPr lang="ko-KR" altLang="en-US" sz="1000" dirty="0"/>
                        <a:t>해상도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1282 x 1026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3213412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Pixel Size(</a:t>
                      </a:r>
                      <a:r>
                        <a:rPr lang="ko-KR" altLang="en-US" sz="1000" dirty="0"/>
                        <a:t>픽셀 사이즈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5.3um x 5.3um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8651903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마운트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 </a:t>
                      </a:r>
                      <a:r>
                        <a:rPr lang="ko-KR" altLang="en-US" sz="1000" dirty="0"/>
                        <a:t>마운트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6262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센서크기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6.8mm x 5.4mm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0969010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fps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 </a:t>
                      </a:r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6696195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양자효율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(450nm~500nm): 50% ~ 70%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7726219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녹색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( 500nm ~ 570nm): 40% ~ 60%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9531724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빨간색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(620nm~750nm): 40%~60%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465074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셔터타입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Global &amp; Rolling(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전환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800804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요구전력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76322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4577259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전원공급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PoE or 12 VDC(Hirose 6-in)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854003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79DC271-DA1E-D986-1FAF-C2989A46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67" y="3242734"/>
            <a:ext cx="2678566" cy="30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연구계획</a:t>
            </a:r>
            <a:r>
              <a:rPr lang="en-US" altLang="ko-KR" dirty="0"/>
              <a:t>(</a:t>
            </a:r>
            <a:r>
              <a:rPr lang="en-US" altLang="ko-KR" sz="2800" dirty="0"/>
              <a:t>2~8</a:t>
            </a:r>
            <a:r>
              <a:rPr lang="ko-KR" altLang="en-US" sz="2800" dirty="0"/>
              <a:t>주차</a:t>
            </a:r>
            <a:r>
              <a:rPr lang="en-US" altLang="ko-KR" sz="2800" dirty="0"/>
              <a:t>: </a:t>
            </a:r>
            <a:r>
              <a:rPr lang="ko-KR" altLang="en-US" sz="2800" dirty="0"/>
              <a:t>장비 결정 및 </a:t>
            </a:r>
            <a:r>
              <a:rPr lang="en-US" altLang="ko-KR" sz="2800" dirty="0"/>
              <a:t>1</a:t>
            </a:r>
            <a:r>
              <a:rPr lang="ko-KR" altLang="en-US" sz="2800" dirty="0"/>
              <a:t>차 적용완료</a:t>
            </a:r>
            <a:r>
              <a:rPr lang="en-US" altLang="ko-KR" dirty="0"/>
              <a:t>)</a:t>
            </a:r>
            <a:r>
              <a:rPr lang="ko-KR" altLang="en-US" sz="2800" dirty="0"/>
              <a:t> </a:t>
            </a:r>
            <a:endParaRPr lang="ko-KR" alt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BDB4FB5-98AC-7E66-70AF-1490F7AE3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ADEF94-8FF8-5889-6BD9-EADEC8C1F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8968"/>
              </p:ext>
            </p:extLst>
          </p:nvPr>
        </p:nvGraphicFramePr>
        <p:xfrm>
          <a:off x="440516" y="1774177"/>
          <a:ext cx="11310965" cy="300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1446628878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1927050545"/>
                    </a:ext>
                  </a:extLst>
                </a:gridCol>
                <a:gridCol w="934972">
                  <a:extLst>
                    <a:ext uri="{9D8B030D-6E8A-4147-A177-3AD203B41FA5}">
                      <a16:colId xmlns:a16="http://schemas.microsoft.com/office/drawing/2014/main" val="916991070"/>
                    </a:ext>
                  </a:extLst>
                </a:gridCol>
                <a:gridCol w="2707707">
                  <a:extLst>
                    <a:ext uri="{9D8B030D-6E8A-4147-A177-3AD203B41FA5}">
                      <a16:colId xmlns:a16="http://schemas.microsoft.com/office/drawing/2014/main" val="856075964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3887199050"/>
                    </a:ext>
                  </a:extLst>
                </a:gridCol>
                <a:gridCol w="789105">
                  <a:extLst>
                    <a:ext uri="{9D8B030D-6E8A-4147-A177-3AD203B41FA5}">
                      <a16:colId xmlns:a16="http://schemas.microsoft.com/office/drawing/2014/main" val="3118725909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1850936989"/>
                    </a:ext>
                  </a:extLst>
                </a:gridCol>
                <a:gridCol w="708768">
                  <a:extLst>
                    <a:ext uri="{9D8B030D-6E8A-4147-A177-3AD203B41FA5}">
                      <a16:colId xmlns:a16="http://schemas.microsoft.com/office/drawing/2014/main" val="3360853926"/>
                    </a:ext>
                  </a:extLst>
                </a:gridCol>
                <a:gridCol w="672265">
                  <a:extLst>
                    <a:ext uri="{9D8B030D-6E8A-4147-A177-3AD203B41FA5}">
                      <a16:colId xmlns:a16="http://schemas.microsoft.com/office/drawing/2014/main" val="1376015330"/>
                    </a:ext>
                  </a:extLst>
                </a:gridCol>
              </a:tblGrid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872942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Calibration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이론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목적 및 적용 방법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실습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기본 카메라 및 레이저로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실습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선정장비 수령하면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4377329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Hardware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C6 </a:t>
                      </a:r>
                      <a:r>
                        <a:rPr lang="ko-KR" altLang="en-US" sz="1200" dirty="0"/>
                        <a:t>견적서 파악 및 대안탐색 </a:t>
                      </a:r>
                      <a:r>
                        <a:rPr lang="en-US" altLang="ko-KR" sz="12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전반적인 형태 잡기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스테이지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대안장비 견적서 출력 및 주문 </a:t>
                      </a:r>
                      <a:r>
                        <a:rPr lang="en-US" altLang="ko-KR" sz="1200" dirty="0"/>
                        <a:t>/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기본 카메라 및 레이저로 수행 가능한지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 및 수령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실물 수령하면 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카메라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레이저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779293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Software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삼각 측량법 이론 파악 및 적용방법 모색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삼각 측량법 알고리즘 구축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높이 정보 출력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선정장비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calibration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완료 후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515476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738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0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연구계획</a:t>
            </a:r>
            <a:r>
              <a:rPr lang="en-US" altLang="ko-KR" dirty="0"/>
              <a:t>(</a:t>
            </a:r>
            <a:r>
              <a:rPr lang="en-US" altLang="ko-KR" sz="2800" dirty="0"/>
              <a:t>9</a:t>
            </a:r>
            <a:r>
              <a:rPr lang="ko-KR" altLang="en-US" sz="2800" dirty="0"/>
              <a:t>주차</a:t>
            </a:r>
            <a:r>
              <a:rPr lang="en-US" altLang="ko-KR" sz="2800" dirty="0"/>
              <a:t>~15</a:t>
            </a:r>
            <a:r>
              <a:rPr lang="ko-KR" altLang="en-US" sz="2800" dirty="0"/>
              <a:t>주차</a:t>
            </a:r>
            <a:r>
              <a:rPr lang="en-US" altLang="ko-KR" sz="2800" dirty="0"/>
              <a:t>: </a:t>
            </a:r>
            <a:r>
              <a:rPr lang="ko-KR" altLang="en-US" sz="2800" dirty="0"/>
              <a:t>정확도 개선 및 </a:t>
            </a:r>
            <a:r>
              <a:rPr lang="en-US" altLang="ko-KR" sz="2800" dirty="0"/>
              <a:t>GUI </a:t>
            </a:r>
            <a:r>
              <a:rPr lang="ko-KR" altLang="en-US" sz="2800" dirty="0"/>
              <a:t>구축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BDB4FB5-98AC-7E66-70AF-1490F7AE3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ADEF94-8FF8-5889-6BD9-EADEC8C1F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72249"/>
              </p:ext>
            </p:extLst>
          </p:nvPr>
        </p:nvGraphicFramePr>
        <p:xfrm>
          <a:off x="1914458" y="1703425"/>
          <a:ext cx="8058284" cy="300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1446628878"/>
                    </a:ext>
                  </a:extLst>
                </a:gridCol>
                <a:gridCol w="1161742">
                  <a:extLst>
                    <a:ext uri="{9D8B030D-6E8A-4147-A177-3AD203B41FA5}">
                      <a16:colId xmlns:a16="http://schemas.microsoft.com/office/drawing/2014/main" val="1927050545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916991070"/>
                    </a:ext>
                  </a:extLst>
                </a:gridCol>
                <a:gridCol w="1159166">
                  <a:extLst>
                    <a:ext uri="{9D8B030D-6E8A-4147-A177-3AD203B41FA5}">
                      <a16:colId xmlns:a16="http://schemas.microsoft.com/office/drawing/2014/main" val="3887199050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535027859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850936989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2313261303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720052723"/>
                    </a:ext>
                  </a:extLst>
                </a:gridCol>
              </a:tblGrid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15</a:t>
                      </a:r>
                      <a:r>
                        <a:rPr lang="ko-KR" altLang="en-US" sz="1200"/>
                        <a:t>주차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872942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Calibration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시기 이후 미흡한 점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377329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Hardware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시기 이후 미흡한 점 보완 및 장비화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779293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Software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시기 이후 미흡한 점 보완 및 정확도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5515476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GUI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3d scan </a:t>
                      </a:r>
                      <a:r>
                        <a:rPr lang="ko-KR" altLang="en-US" sz="1200" dirty="0"/>
                        <a:t>결과 창 출력 </a:t>
                      </a:r>
                      <a:r>
                        <a:rPr lang="en-US" altLang="ko-KR" sz="1200" dirty="0"/>
                        <a:t>/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38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FB133-CA1F-6485-5A46-1D4A65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DBE81-82D5-BAA2-4EA5-49611A35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연구배경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3D Scanning </a:t>
            </a:r>
            <a:r>
              <a:rPr lang="ko-KR" altLang="en-US" dirty="0"/>
              <a:t>핵심 및 장비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일정</a:t>
            </a:r>
            <a:r>
              <a:rPr lang="en-US" altLang="ko-KR" dirty="0"/>
              <a:t>: 2</a:t>
            </a:r>
            <a:r>
              <a:rPr lang="ko-KR" altLang="en-US" dirty="0"/>
              <a:t>주차 </a:t>
            </a:r>
            <a:r>
              <a:rPr lang="en-US" altLang="ko-KR" dirty="0"/>
              <a:t>~ 8</a:t>
            </a:r>
            <a:r>
              <a:rPr lang="ko-KR" altLang="en-US" dirty="0"/>
              <a:t>주차 </a:t>
            </a:r>
            <a:r>
              <a:rPr lang="en-US" altLang="ko-KR" dirty="0"/>
              <a:t>/ 9</a:t>
            </a:r>
            <a:r>
              <a:rPr lang="ko-KR" altLang="en-US" dirty="0"/>
              <a:t>주차 </a:t>
            </a:r>
            <a:r>
              <a:rPr lang="en-US" altLang="ko-KR" dirty="0"/>
              <a:t>~ 15</a:t>
            </a:r>
            <a:r>
              <a:rPr lang="ko-KR" altLang="en-US" dirty="0"/>
              <a:t>주차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추가과제</a:t>
            </a:r>
            <a:r>
              <a:rPr lang="en-US" altLang="ko-KR" dirty="0"/>
              <a:t>: </a:t>
            </a:r>
            <a:r>
              <a:rPr lang="ko-KR" altLang="en-US" dirty="0"/>
              <a:t>다 방향 스캔 시도</a:t>
            </a:r>
          </a:p>
        </p:txBody>
      </p:sp>
    </p:spTree>
    <p:extLst>
      <p:ext uri="{BB962C8B-B14F-4D97-AF65-F5344CB8AC3E}">
        <p14:creationId xmlns:p14="http://schemas.microsoft.com/office/powerpoint/2010/main" val="30613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F8C63B0-CE48-4C22-2318-6DAFE85D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46"/>
            <a:ext cx="10950146" cy="9476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/>
              <a:t>산업의 발전으로 인한 대량 생산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품질 검사의 중요성 증가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167242B-3A7E-DECD-E82E-4704CE5AA0CC}"/>
              </a:ext>
            </a:extLst>
          </p:cNvPr>
          <p:cNvSpPr txBox="1">
            <a:spLocks/>
          </p:cNvSpPr>
          <p:nvPr/>
        </p:nvSpPr>
        <p:spPr>
          <a:xfrm>
            <a:off x="543697" y="4801384"/>
            <a:ext cx="11244649" cy="94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dirty="0"/>
              <a:t>3D </a:t>
            </a:r>
            <a:r>
              <a:rPr lang="ko-KR" altLang="en-US" dirty="0"/>
              <a:t>스캔을 통해 복잡한 형상의 부품을 검증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722353-48AE-F7B2-E7EA-C1354CB41AC7}"/>
              </a:ext>
            </a:extLst>
          </p:cNvPr>
          <p:cNvSpPr txBox="1">
            <a:spLocks/>
          </p:cNvSpPr>
          <p:nvPr/>
        </p:nvSpPr>
        <p:spPr>
          <a:xfrm>
            <a:off x="690948" y="2446278"/>
            <a:ext cx="10950145" cy="84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dirty="0"/>
              <a:t>2D</a:t>
            </a:r>
            <a:r>
              <a:rPr lang="ko-KR" altLang="en-US" dirty="0"/>
              <a:t> 이미지를 통한 품질검사</a:t>
            </a:r>
            <a:r>
              <a:rPr lang="en-US" altLang="ko-KR" dirty="0"/>
              <a:t>: </a:t>
            </a:r>
            <a:r>
              <a:rPr lang="ko-KR" altLang="en-US" dirty="0"/>
              <a:t>높이 정보 </a:t>
            </a:r>
            <a:r>
              <a:rPr lang="en-US" altLang="ko-KR" dirty="0"/>
              <a:t>X, </a:t>
            </a:r>
            <a:r>
              <a:rPr lang="ko-KR" altLang="en-US" dirty="0"/>
              <a:t>이상적인 환경 조성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AC9FED5-7AFC-EB8B-827F-E6A9BE2E02E0}"/>
              </a:ext>
            </a:extLst>
          </p:cNvPr>
          <p:cNvSpPr/>
          <p:nvPr/>
        </p:nvSpPr>
        <p:spPr>
          <a:xfrm>
            <a:off x="5774724" y="3712287"/>
            <a:ext cx="642551" cy="947654"/>
          </a:xfrm>
          <a:prstGeom prst="downArrow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단거리 </a:t>
            </a:r>
            <a:r>
              <a:rPr lang="en-US" altLang="ko-KR" dirty="0"/>
              <a:t>3D Scanning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EA8B1-D0C1-2A93-BDD5-BC9AEC0B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1172"/>
            <a:ext cx="2602832" cy="92017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접촉식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B7F8D96-4A4D-76A1-AA9E-29C0923994B1}"/>
              </a:ext>
            </a:extLst>
          </p:cNvPr>
          <p:cNvSpPr txBox="1">
            <a:spLocks/>
          </p:cNvSpPr>
          <p:nvPr/>
        </p:nvSpPr>
        <p:spPr>
          <a:xfrm>
            <a:off x="838201" y="2683994"/>
            <a:ext cx="2238631" cy="95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비 접촉식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B097F51-F01F-9603-97AD-1DE50A9B1439}"/>
              </a:ext>
            </a:extLst>
          </p:cNvPr>
          <p:cNvSpPr txBox="1">
            <a:spLocks/>
          </p:cNvSpPr>
          <p:nvPr/>
        </p:nvSpPr>
        <p:spPr>
          <a:xfrm>
            <a:off x="3182258" y="1551171"/>
            <a:ext cx="8803795" cy="92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a. CMM(Coordinate Measuring Machine): </a:t>
            </a:r>
            <a:r>
              <a:rPr lang="ko-KR" altLang="en-US" sz="2400" dirty="0"/>
              <a:t>물체 변형 가능성 </a:t>
            </a:r>
            <a:r>
              <a:rPr lang="en-US" altLang="ko-KR" sz="2400" dirty="0"/>
              <a:t>O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</a:pP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D62B316-F167-D635-1846-DC583B2BA36D}"/>
              </a:ext>
            </a:extLst>
          </p:cNvPr>
          <p:cNvSpPr txBox="1">
            <a:spLocks/>
          </p:cNvSpPr>
          <p:nvPr/>
        </p:nvSpPr>
        <p:spPr>
          <a:xfrm>
            <a:off x="3182259" y="2683994"/>
            <a:ext cx="8803794" cy="307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AutoNum type="alphaLcPeriod"/>
            </a:pPr>
            <a:r>
              <a:rPr lang="ko-KR" altLang="en-US" sz="2400" dirty="0"/>
              <a:t>백색광</a:t>
            </a:r>
            <a:r>
              <a:rPr lang="en-US" altLang="ko-KR" sz="2400" dirty="0"/>
              <a:t>(White Light)</a:t>
            </a:r>
            <a:r>
              <a:rPr lang="ko-KR" altLang="en-US" sz="2400" dirty="0"/>
              <a:t> 방식</a:t>
            </a:r>
            <a:r>
              <a:rPr lang="en-US" altLang="ko-KR" sz="2400" dirty="0"/>
              <a:t>: </a:t>
            </a:r>
            <a:r>
              <a:rPr lang="ko-KR" altLang="en-US" sz="2400" dirty="0"/>
              <a:t>일정한 패턴의 백색광 활용</a:t>
            </a:r>
            <a:endParaRPr lang="en-US" altLang="ko-KR" sz="2400" dirty="0"/>
          </a:p>
          <a:p>
            <a:pPr marL="514350" indent="-514350">
              <a:lnSpc>
                <a:spcPct val="200000"/>
              </a:lnSpc>
              <a:buAutoNum type="alphaLcPeriod"/>
            </a:pPr>
            <a:r>
              <a:rPr lang="ko-KR" altLang="en-US" sz="2400" dirty="0" err="1"/>
              <a:t>변조광</a:t>
            </a:r>
            <a:r>
              <a:rPr lang="en-US" altLang="ko-KR" sz="2400" dirty="0"/>
              <a:t>(Structured-Light)</a:t>
            </a:r>
            <a:r>
              <a:rPr lang="ko-KR" altLang="en-US" sz="2400" dirty="0"/>
              <a:t> 방식</a:t>
            </a:r>
            <a:r>
              <a:rPr lang="en-US" altLang="ko-KR" sz="2400" dirty="0"/>
              <a:t>: </a:t>
            </a:r>
            <a:r>
              <a:rPr lang="ko-KR" altLang="en-US" sz="2400" dirty="0"/>
              <a:t>약한 세기 </a:t>
            </a:r>
            <a:r>
              <a:rPr lang="en-US" altLang="ko-KR" sz="2400" dirty="0">
                <a:sym typeface="Wingdings" panose="05000000000000000000" pitchFamily="2" charset="2"/>
              </a:rPr>
              <a:t> 10~30m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lphaLcPeriod"/>
            </a:pPr>
            <a:r>
              <a:rPr lang="ko-KR" altLang="en-US" sz="2400" dirty="0"/>
              <a:t>레이저 삼각법</a:t>
            </a:r>
            <a:r>
              <a:rPr lang="en-US" altLang="ko-KR" sz="2400" dirty="0"/>
              <a:t>(Light Triangulation) </a:t>
            </a:r>
            <a:r>
              <a:rPr lang="ko-KR" altLang="en-US" sz="2400" dirty="0"/>
              <a:t>방식</a:t>
            </a:r>
            <a:r>
              <a:rPr lang="en-US" altLang="ko-KR" sz="2400" dirty="0"/>
              <a:t>: </a:t>
            </a:r>
            <a:r>
              <a:rPr lang="ko-KR" altLang="en-US" sz="2400" dirty="0"/>
              <a:t>보편적인 방법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988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단거리 </a:t>
            </a:r>
            <a:r>
              <a:rPr lang="en-US" altLang="ko-KR" dirty="0"/>
              <a:t>3D Scanning</a:t>
            </a:r>
            <a:r>
              <a:rPr lang="ko-KR" altLang="en-US" dirty="0"/>
              <a:t>의 종류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D62B316-F167-D635-1846-DC583B2BA36D}"/>
              </a:ext>
            </a:extLst>
          </p:cNvPr>
          <p:cNvSpPr txBox="1">
            <a:spLocks/>
          </p:cNvSpPr>
          <p:nvPr/>
        </p:nvSpPr>
        <p:spPr>
          <a:xfrm>
            <a:off x="564481" y="1780092"/>
            <a:ext cx="3381877" cy="67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백색광</a:t>
            </a:r>
            <a:r>
              <a:rPr lang="en-US" altLang="ko-KR" sz="2000" dirty="0"/>
              <a:t>(White Light)</a:t>
            </a:r>
            <a:r>
              <a:rPr lang="ko-KR" altLang="en-US" sz="2000" dirty="0"/>
              <a:t> 방식</a:t>
            </a:r>
            <a:endParaRPr lang="en-US" altLang="ko-K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8F324D-2CA6-EF9F-B7BE-F014AB4F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91" y="2601476"/>
            <a:ext cx="2059856" cy="38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FA3FAD0-AC15-4491-7556-8806BE17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4" y="3319841"/>
            <a:ext cx="26098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7CE347D-ABDE-ED2D-1EF2-A18519169AD9}"/>
              </a:ext>
            </a:extLst>
          </p:cNvPr>
          <p:cNvSpPr txBox="1">
            <a:spLocks/>
          </p:cNvSpPr>
          <p:nvPr/>
        </p:nvSpPr>
        <p:spPr>
          <a:xfrm>
            <a:off x="4164242" y="1780091"/>
            <a:ext cx="3863514" cy="676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변조광</a:t>
            </a:r>
            <a:r>
              <a:rPr lang="en-US" altLang="ko-KR" sz="2000" dirty="0"/>
              <a:t>(Structured-Light)</a:t>
            </a:r>
            <a:r>
              <a:rPr lang="ko-KR" altLang="en-US" sz="2000" dirty="0"/>
              <a:t> 방식</a:t>
            </a:r>
            <a:endParaRPr lang="en-US" altLang="ko-KR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6D0DB95-1BB4-8B10-8877-368208A10BE6}"/>
              </a:ext>
            </a:extLst>
          </p:cNvPr>
          <p:cNvSpPr txBox="1">
            <a:spLocks/>
          </p:cNvSpPr>
          <p:nvPr/>
        </p:nvSpPr>
        <p:spPr>
          <a:xfrm>
            <a:off x="8241184" y="1780092"/>
            <a:ext cx="3863514" cy="676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레이저 삼각법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3284F3-6A3B-D2A7-0625-50AB6C1E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828" y="3621035"/>
            <a:ext cx="2926225" cy="18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2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3D Scan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EA8B1-D0C1-2A93-BDD5-BC9AEC0B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1172"/>
            <a:ext cx="1954426" cy="9201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ko-KR" sz="2400" dirty="0"/>
              <a:t>1. Standard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CCCFDD-544D-ABDD-AFEB-30E8DB78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3" y="2867352"/>
            <a:ext cx="2828082" cy="18215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402F24-FE0F-8B01-E43A-94B932FDA3D5}"/>
              </a:ext>
            </a:extLst>
          </p:cNvPr>
          <p:cNvSpPr txBox="1">
            <a:spLocks/>
          </p:cNvSpPr>
          <p:nvPr/>
        </p:nvSpPr>
        <p:spPr>
          <a:xfrm>
            <a:off x="5118786" y="1551171"/>
            <a:ext cx="1954426" cy="92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2. Reverse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E02DB6-9B02-4E3D-2ED0-1D60618B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63" y="2814440"/>
            <a:ext cx="3449072" cy="1927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17469B-CE7D-40A6-E6A1-DAAF1BC4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43" y="2848012"/>
            <a:ext cx="3157969" cy="186027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06D3F1F-92D2-99E3-FF02-056009BB4C11}"/>
              </a:ext>
            </a:extLst>
          </p:cNvPr>
          <p:cNvSpPr txBox="1">
            <a:spLocks/>
          </p:cNvSpPr>
          <p:nvPr/>
        </p:nvSpPr>
        <p:spPr>
          <a:xfrm>
            <a:off x="9564314" y="1619539"/>
            <a:ext cx="1954426" cy="920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3. Specular</a:t>
            </a:r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579174-E958-009D-F2A9-0C150B620517}"/>
              </a:ext>
            </a:extLst>
          </p:cNvPr>
          <p:cNvSpPr txBox="1">
            <a:spLocks/>
          </p:cNvSpPr>
          <p:nvPr/>
        </p:nvSpPr>
        <p:spPr>
          <a:xfrm>
            <a:off x="401373" y="4881383"/>
            <a:ext cx="3647302" cy="182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간단한 </a:t>
            </a:r>
            <a:r>
              <a:rPr lang="en-US" altLang="ko-KR" sz="2000" dirty="0"/>
              <a:t>Resolution Z </a:t>
            </a:r>
            <a:r>
              <a:rPr lang="ko-KR" altLang="en-US" sz="2000" dirty="0"/>
              <a:t>계산식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2. Z </a:t>
            </a:r>
            <a:r>
              <a:rPr lang="ko-KR" altLang="en-US" sz="2000" dirty="0"/>
              <a:t>범위 낮음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보편적인 방법</a:t>
            </a:r>
            <a:endParaRPr lang="en-US" altLang="ko-KR" sz="20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5986771-B141-B942-E9CB-AA228F968540}"/>
              </a:ext>
            </a:extLst>
          </p:cNvPr>
          <p:cNvSpPr txBox="1">
            <a:spLocks/>
          </p:cNvSpPr>
          <p:nvPr/>
        </p:nvSpPr>
        <p:spPr>
          <a:xfrm>
            <a:off x="4371463" y="4878574"/>
            <a:ext cx="3647302" cy="182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복잡한 </a:t>
            </a:r>
            <a:r>
              <a:rPr lang="en-US" altLang="ko-KR" sz="2000" dirty="0"/>
              <a:t>Resolution Z </a:t>
            </a:r>
            <a:r>
              <a:rPr lang="ko-KR" altLang="en-US" sz="2000" dirty="0"/>
              <a:t>계산식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2. Z </a:t>
            </a:r>
            <a:r>
              <a:rPr lang="ko-KR" altLang="en-US" sz="2000" dirty="0"/>
              <a:t>범위 높음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정확도</a:t>
            </a:r>
            <a:endParaRPr lang="en-US" altLang="ko-KR" sz="20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A93DDE-1B04-0FD0-F130-695789BFCC69}"/>
              </a:ext>
            </a:extLst>
          </p:cNvPr>
          <p:cNvSpPr txBox="1">
            <a:spLocks/>
          </p:cNvSpPr>
          <p:nvPr/>
        </p:nvSpPr>
        <p:spPr>
          <a:xfrm>
            <a:off x="8717876" y="4878574"/>
            <a:ext cx="3647302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어두운 물체에 적합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정반사로 인한 오류 가능성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3533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Specification[</a:t>
            </a:r>
            <a:r>
              <a:rPr lang="ko-KR" altLang="en-US" dirty="0"/>
              <a:t>기준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5" y="1825625"/>
            <a:ext cx="2955324" cy="50980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Osela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266294" y="2460788"/>
            <a:ext cx="4562674" cy="920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dirty="0"/>
              <a:t>Streamline/Compact/Telecentric laser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58A3C-23E1-B0B2-ACC7-3E9FFC46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4" y="3323509"/>
            <a:ext cx="4562674" cy="239812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A621F7B-12D8-4EA3-723A-68B86AEA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44204"/>
              </p:ext>
            </p:extLst>
          </p:nvPr>
        </p:nvGraphicFramePr>
        <p:xfrm>
          <a:off x="5001443" y="1796763"/>
          <a:ext cx="6924263" cy="392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955">
                  <a:extLst>
                    <a:ext uri="{9D8B030D-6E8A-4147-A177-3AD203B41FA5}">
                      <a16:colId xmlns:a16="http://schemas.microsoft.com/office/drawing/2014/main" val="2224974339"/>
                    </a:ext>
                  </a:extLst>
                </a:gridCol>
                <a:gridCol w="3855308">
                  <a:extLst>
                    <a:ext uri="{9D8B030D-6E8A-4147-A177-3AD203B41FA5}">
                      <a16:colId xmlns:a16="http://schemas.microsoft.com/office/drawing/2014/main" val="892661116"/>
                    </a:ext>
                  </a:extLst>
                </a:gridCol>
              </a:tblGrid>
              <a:tr h="5610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34533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Wavelet length(</a:t>
                      </a:r>
                      <a:r>
                        <a:rPr lang="ko-KR" altLang="en-US" dirty="0"/>
                        <a:t>파장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405~830[nm]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02284"/>
                  </a:ext>
                </a:extLst>
              </a:tr>
              <a:tr h="5583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Fan angle(</a:t>
                      </a:r>
                      <a:r>
                        <a:rPr lang="ko-KR" altLang="en-US" dirty="0"/>
                        <a:t>레이저 각도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to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2867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Uniformity(</a:t>
                      </a:r>
                      <a:r>
                        <a:rPr lang="ko-KR" altLang="en-US" dirty="0"/>
                        <a:t>균일도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17708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Line Straightness(</a:t>
                      </a:r>
                      <a:r>
                        <a:rPr lang="ko-KR" altLang="en-US" dirty="0"/>
                        <a:t>직선오차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0.1% </a:t>
                      </a:r>
                      <a:r>
                        <a:rPr lang="ko-KR" altLang="en-US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45763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Diode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5,10,35,50,75,120,,150,100,200 [</a:t>
                      </a:r>
                      <a:r>
                        <a:rPr lang="en-US" altLang="ko-KR" dirty="0" err="1"/>
                        <a:t>mW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08200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두께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5m</a:t>
                      </a:r>
                      <a:r>
                        <a:rPr lang="ko-KR" altLang="en-US" dirty="0"/>
                        <a:t>에서 대략 </a:t>
                      </a:r>
                      <a:r>
                        <a:rPr lang="en-US" altLang="ko-KR" dirty="0"/>
                        <a:t>1.75mm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45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Specification[1]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25625"/>
            <a:ext cx="3832653" cy="50980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Quarton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479854" y="2829514"/>
            <a:ext cx="4425778" cy="50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ML-100 </a:t>
            </a:r>
            <a:r>
              <a:rPr lang="tr-TR" altLang="ko-KR" sz="2000" b="0" i="0" dirty="0" err="1">
                <a:solidFill>
                  <a:srgbClr val="000000"/>
                </a:solidFill>
                <a:effectLst/>
                <a:latin typeface="Poppins-Bold"/>
              </a:rPr>
              <a:t>Red</a:t>
            </a:r>
            <a:r>
              <a:rPr lang="tr-TR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 </a:t>
            </a:r>
            <a:r>
              <a:rPr lang="tr-TR" altLang="ko-KR" sz="2000" b="0" i="0" dirty="0" err="1">
                <a:solidFill>
                  <a:srgbClr val="000000"/>
                </a:solidFill>
                <a:effectLst/>
                <a:latin typeface="Poppins-Bold"/>
              </a:rPr>
              <a:t>Laser</a:t>
            </a:r>
            <a:r>
              <a:rPr lang="tr-TR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 </a:t>
            </a:r>
            <a:r>
              <a:rPr lang="tr-TR" altLang="ko-KR" sz="2000" b="0" i="0" dirty="0" err="1">
                <a:solidFill>
                  <a:srgbClr val="000000"/>
                </a:solidFill>
                <a:effectLst/>
                <a:latin typeface="Poppins-Bold"/>
              </a:rPr>
              <a:t>Line</a:t>
            </a:r>
            <a:r>
              <a:rPr lang="tr-TR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 </a:t>
            </a:r>
            <a:r>
              <a:rPr lang="tr-TR" altLang="ko-KR" sz="2000" b="0" i="0" dirty="0" err="1">
                <a:solidFill>
                  <a:srgbClr val="000000"/>
                </a:solidFill>
                <a:effectLst/>
                <a:latin typeface="Poppins-Bold"/>
              </a:rPr>
              <a:t>Generato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r</a:t>
            </a:r>
            <a:endParaRPr lang="tr-TR" altLang="ko-KR" sz="2000" b="0" i="0" dirty="0">
              <a:solidFill>
                <a:srgbClr val="000000"/>
              </a:solidFill>
              <a:effectLst/>
              <a:latin typeface="Poppins-Bold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A621F7B-12D8-4EA3-723A-68B86AEA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94080"/>
              </p:ext>
            </p:extLst>
          </p:nvPr>
        </p:nvGraphicFramePr>
        <p:xfrm>
          <a:off x="5039905" y="2278861"/>
          <a:ext cx="6924263" cy="392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955">
                  <a:extLst>
                    <a:ext uri="{9D8B030D-6E8A-4147-A177-3AD203B41FA5}">
                      <a16:colId xmlns:a16="http://schemas.microsoft.com/office/drawing/2014/main" val="2224974339"/>
                    </a:ext>
                  </a:extLst>
                </a:gridCol>
                <a:gridCol w="3855308">
                  <a:extLst>
                    <a:ext uri="{9D8B030D-6E8A-4147-A177-3AD203B41FA5}">
                      <a16:colId xmlns:a16="http://schemas.microsoft.com/office/drawing/2014/main" val="892661116"/>
                    </a:ext>
                  </a:extLst>
                </a:gridCol>
              </a:tblGrid>
              <a:tr h="5610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34533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Wavelet length(</a:t>
                      </a:r>
                      <a:r>
                        <a:rPr lang="ko-KR" altLang="en-US" dirty="0"/>
                        <a:t>파장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635[nm]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02284"/>
                  </a:ext>
                </a:extLst>
              </a:tr>
              <a:tr h="5583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Fan angle(</a:t>
                      </a:r>
                      <a:r>
                        <a:rPr lang="ko-KR" altLang="en-US" dirty="0"/>
                        <a:t>레이저 각도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r>
                        <a:rPr lang="ko-KR" altLang="en-US" dirty="0"/>
                        <a:t>도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2867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Uniformity(</a:t>
                      </a:r>
                      <a:r>
                        <a:rPr lang="ko-KR" altLang="en-US" dirty="0"/>
                        <a:t>균일도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laser width  2mm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 이하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at 4M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17708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Line Straightness(</a:t>
                      </a:r>
                      <a:r>
                        <a:rPr lang="ko-KR" altLang="en-US" dirty="0"/>
                        <a:t>직선오차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45763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Diode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Power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5,10,35,50,75,120,,150,100,200 [</a:t>
                      </a:r>
                      <a:r>
                        <a:rPr lang="en-US" altLang="ko-KR" dirty="0" err="1"/>
                        <a:t>mW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08200"/>
                  </a:ext>
                </a:extLst>
              </a:tr>
              <a:tr h="561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238,570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21377"/>
                  </a:ext>
                </a:extLst>
              </a:tr>
            </a:tbl>
          </a:graphicData>
        </a:graphic>
      </p:graphicFrame>
      <p:pic>
        <p:nvPicPr>
          <p:cNvPr id="3074" name="Picture 2" descr="Laser-Line-generator-ML-100-2">
            <a:extLst>
              <a:ext uri="{FF2B5EF4-FFF2-40B4-BE49-F238E27FC236}">
                <a16:creationId xmlns:a16="http://schemas.microsoft.com/office/drawing/2014/main" id="{BE25BD70-07A9-9078-38AC-D8C93841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36" y="3265248"/>
            <a:ext cx="3106071" cy="310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6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39" y="362344"/>
            <a:ext cx="10942721" cy="1325563"/>
          </a:xfrm>
        </p:spPr>
        <p:txBody>
          <a:bodyPr/>
          <a:lstStyle/>
          <a:p>
            <a:r>
              <a:rPr lang="ko-KR" altLang="en-US" dirty="0"/>
              <a:t>레이저 </a:t>
            </a:r>
            <a:r>
              <a:rPr lang="en-US" altLang="ko-KR" dirty="0"/>
              <a:t>Specification[2]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39118-386D-566D-B11A-681C160C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1825625"/>
            <a:ext cx="3832653" cy="509802"/>
          </a:xfrm>
        </p:spPr>
        <p:txBody>
          <a:bodyPr>
            <a:normAutofit/>
          </a:bodyPr>
          <a:lstStyle/>
          <a:p>
            <a:r>
              <a:rPr lang="en-US" altLang="ko-KR" dirty="0"/>
              <a:t>Coherent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381D9C-AA11-7100-3737-E85FEEAC3B3C}"/>
              </a:ext>
            </a:extLst>
          </p:cNvPr>
          <p:cNvSpPr txBox="1">
            <a:spLocks/>
          </p:cNvSpPr>
          <p:nvPr/>
        </p:nvSpPr>
        <p:spPr>
          <a:xfrm>
            <a:off x="479854" y="2829514"/>
            <a:ext cx="4425778" cy="50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Poppins-Bold"/>
              </a:rPr>
              <a:t>Machine Vision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Poppins-Bold"/>
              </a:rPr>
              <a:t>Laser_mini</a:t>
            </a:r>
            <a:endParaRPr lang="tr-TR" altLang="ko-KR" sz="2000" b="0" i="0" dirty="0">
              <a:solidFill>
                <a:srgbClr val="000000"/>
              </a:solidFill>
              <a:effectLst/>
              <a:latin typeface="Poppins-Bold"/>
            </a:endParaRPr>
          </a:p>
        </p:txBody>
      </p:sp>
      <p:pic>
        <p:nvPicPr>
          <p:cNvPr id="8" name="그림 7" descr="실린더, 은이(가) 표시된 사진&#10;&#10;자동 생성된 설명">
            <a:extLst>
              <a:ext uri="{FF2B5EF4-FFF2-40B4-BE49-F238E27FC236}">
                <a16:creationId xmlns:a16="http://schemas.microsoft.com/office/drawing/2014/main" id="{8A4F51CC-E7CA-DE52-C112-63550ADC6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2242">
            <a:off x="856379" y="3052559"/>
            <a:ext cx="2784695" cy="33439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DA5918-CEDB-F805-AE50-779B7E02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47" y="4107988"/>
            <a:ext cx="3558246" cy="22305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5644B8-4824-8594-33A6-980D558F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768" y="4061653"/>
            <a:ext cx="3055968" cy="2230542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621F7B-12D8-4EA3-723A-68B86AEA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00039"/>
              </p:ext>
            </p:extLst>
          </p:nvPr>
        </p:nvGraphicFramePr>
        <p:xfrm>
          <a:off x="4905632" y="2085434"/>
          <a:ext cx="6601104" cy="188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73">
                  <a:extLst>
                    <a:ext uri="{9D8B030D-6E8A-4147-A177-3AD203B41FA5}">
                      <a16:colId xmlns:a16="http://schemas.microsoft.com/office/drawing/2014/main" val="2224974339"/>
                    </a:ext>
                  </a:extLst>
                </a:gridCol>
                <a:gridCol w="4799131">
                  <a:extLst>
                    <a:ext uri="{9D8B030D-6E8A-4147-A177-3AD203B41FA5}">
                      <a16:colId xmlns:a16="http://schemas.microsoft.com/office/drawing/2014/main" val="892661116"/>
                    </a:ext>
                  </a:extLst>
                </a:gridCol>
              </a:tblGrid>
              <a:tr h="314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Specification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34533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Wavelet length(</a:t>
                      </a:r>
                      <a:r>
                        <a:rPr lang="ko-KR" altLang="en-US" sz="1000" dirty="0"/>
                        <a:t>파장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640,660,685,785[nm] </a:t>
                      </a:r>
                      <a:r>
                        <a:rPr lang="en-US" altLang="ko-KR" sz="1000" dirty="0">
                          <a:sym typeface="Wingdings" panose="05000000000000000000" pitchFamily="2" charset="2"/>
                        </a:rPr>
                        <a:t> Red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02284"/>
                  </a:ext>
                </a:extLst>
              </a:tr>
              <a:tr h="3133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Fan angle(</a:t>
                      </a:r>
                      <a:r>
                        <a:rPr lang="ko-KR" altLang="en-US" sz="1000" dirty="0"/>
                        <a:t>레이저 각도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1~75[degree]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2867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Uniformity(</a:t>
                      </a:r>
                      <a:r>
                        <a:rPr lang="ko-KR" altLang="en-US" sz="1000" dirty="0"/>
                        <a:t>균일도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기준치 보다 낮은 성능 예상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17708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Line Straightness(</a:t>
                      </a:r>
                      <a:r>
                        <a:rPr lang="ko-KR" altLang="en-US" sz="1000" dirty="0"/>
                        <a:t>직선오차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0.1[%] </a:t>
                      </a:r>
                      <a:r>
                        <a:rPr lang="ko-KR" altLang="en-US" sz="1000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45763"/>
                  </a:ext>
                </a:extLst>
              </a:tr>
              <a:tr h="314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Diode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Power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35[</a:t>
                      </a:r>
                      <a:r>
                        <a:rPr lang="en-US" altLang="ko-KR" sz="1000" dirty="0" err="1"/>
                        <a:t>mW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08200"/>
                  </a:ext>
                </a:extLst>
              </a:tr>
            </a:tbl>
          </a:graphicData>
        </a:graphic>
      </p:graphicFrame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DD9A6D2E-A134-FB5C-F761-414D8DA39534}"/>
              </a:ext>
            </a:extLst>
          </p:cNvPr>
          <p:cNvSpPr txBox="1">
            <a:spLocks/>
          </p:cNvSpPr>
          <p:nvPr/>
        </p:nvSpPr>
        <p:spPr>
          <a:xfrm>
            <a:off x="9479476" y="6377453"/>
            <a:ext cx="1084250" cy="3482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err="1"/>
              <a:t>Osela</a:t>
            </a:r>
            <a:endParaRPr lang="ko-KR" altLang="en-US" sz="2000" dirty="0"/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A3DBDB73-2157-B6F1-9A0A-A3D8498C5850}"/>
              </a:ext>
            </a:extLst>
          </p:cNvPr>
          <p:cNvSpPr txBox="1">
            <a:spLocks/>
          </p:cNvSpPr>
          <p:nvPr/>
        </p:nvSpPr>
        <p:spPr>
          <a:xfrm>
            <a:off x="5604904" y="6419354"/>
            <a:ext cx="1719572" cy="306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Coherent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32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889</Words>
  <Application>Microsoft Office PowerPoint</Application>
  <PresentationFormat>와이드스크린</PresentationFormat>
  <Paragraphs>226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Poppins-Bold</vt:lpstr>
      <vt:lpstr>맑은 고딕</vt:lpstr>
      <vt:lpstr>Arial</vt:lpstr>
      <vt:lpstr>verdana</vt:lpstr>
      <vt:lpstr>Wingdings</vt:lpstr>
      <vt:lpstr>Office 테마</vt:lpstr>
      <vt:lpstr>24년도 2학기  기전융합프로젝트 제안서</vt:lpstr>
      <vt:lpstr>목차</vt:lpstr>
      <vt:lpstr>연구배경</vt:lpstr>
      <vt:lpstr>단거리 3D Scanning의 종류</vt:lpstr>
      <vt:lpstr>단거리 3D Scanning의 종류</vt:lpstr>
      <vt:lpstr>레이저 3D Scan</vt:lpstr>
      <vt:lpstr>레이저 Specification[기준]</vt:lpstr>
      <vt:lpstr>레이저 Specification[1]</vt:lpstr>
      <vt:lpstr>레이저 Specification[2]</vt:lpstr>
      <vt:lpstr>레이저 Specification[3]</vt:lpstr>
      <vt:lpstr>카메라 Specification[기준]</vt:lpstr>
      <vt:lpstr>카메라 Specification[1]</vt:lpstr>
      <vt:lpstr>카메라 Specification[2]</vt:lpstr>
      <vt:lpstr>연구계획(2~8주차: 장비 결정 및 1차 적용완료) </vt:lpstr>
      <vt:lpstr>연구계획(9주차~15주차: 정확도 개선 및 GUI 구축)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윤기 노</dc:creator>
  <cp:lastModifiedBy>윤기 노</cp:lastModifiedBy>
  <cp:revision>49</cp:revision>
  <dcterms:created xsi:type="dcterms:W3CDTF">2024-09-05T00:26:47Z</dcterms:created>
  <dcterms:modified xsi:type="dcterms:W3CDTF">2024-09-26T01:28:06Z</dcterms:modified>
</cp:coreProperties>
</file>