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798BB-3534-46A6-A3F4-EFA5A1C237D6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AB28E-9FAC-4D7D-8DEA-4D38336CE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51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DAB28E-9FAC-4D7D-8DEA-4D38336CECA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03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900FE-75CF-0884-A6C7-04D45EA58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3EC948-9FB8-26D2-A843-2C2D47F6B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4C55B-270C-3D14-16C4-7617EFD0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8FC588-0496-2DE2-95C6-3AC5958A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06024-A066-E708-8FA4-85DCB6B5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63641-D670-F930-84B4-F995C69A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98ACDE-46C0-F4FD-D452-E781D4E8A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E6A46-1D07-1A42-2C88-6AEA58C0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196164-B402-179A-0D9B-CDCFFE67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3203AA-46EF-4369-7D55-E2AF8EE8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5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82ABB3-20A9-8FAA-2DF8-45E0103AE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7C480-F0C3-FB27-7AAB-44E2B0E1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55E8BC-97BC-52CA-290E-40C13DD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0A698-B0B0-EF09-268C-0C611E6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B424A-4371-F78E-A6C5-99F58BEA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2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B3DCB-329A-D28D-5DA0-DE392717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EF69F7-C37C-4126-6F2D-1A9F389B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07CB18-B36D-155A-5333-3121FE1E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C66E0-D597-45CA-3988-E134446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4F24-FDFF-7B7E-7E62-EBC73BDA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C5BA-0833-BD52-0485-9ABB0E40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535E1-0C97-F3BA-5B04-8EC5F347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F5E82-96D1-15C8-D8B6-009680FA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211ED-256E-D36F-D013-BD0A5720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87774-4821-B76F-0068-C9C8838D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3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6BB15-2CFD-24FD-9F5B-D25FA9F9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A324-4370-3CBF-486A-8D311A54C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6AEE5-E6A9-6B97-0018-6FA86CF44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F7986F-3847-1930-EE49-058E4787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A54B4F-6DF3-76CA-BD4B-D5C94B58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F8C97-832E-B9A0-1878-5E2DE3D9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94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2212A-AEAB-673C-A44C-E12E1A0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0F2773-3F85-73E6-042E-BC1826B0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6D96E7-58F8-6DE0-95F6-A975A792B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686EDF-299E-A4A9-5129-E3DE747B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4D3568-1681-72A4-A1E9-02DF381FD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F7E9B-F2D5-99C7-3826-933AA403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997DDB-AC95-12E5-C5A3-7C2F204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05F28C-D819-595D-4D38-B03D6D5A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71A04-962C-9D0C-A163-9D0873E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82A4C3-B906-DF1C-3809-CF1FD8D7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9EF082-21DC-69D5-B100-6299C6DC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47E37-4B79-F625-C118-6DA21EDC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2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458935-BF40-EA71-1F12-503DA190F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EB30F4-F5B4-0038-72CA-E5CE0A11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7CEABE-2EDA-95F4-E93E-00085F61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8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EFD61-D3FC-376A-55BF-AF21B334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553E6-6E56-A98B-7C1F-072947D50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0EFB66-FA7F-F048-4107-5F5D8405D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833DA-09D5-DD96-EC70-3DAB7948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B81DDE-F943-709E-3DEC-D6813BD6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EE122C-FFFD-2A83-C711-9F6B10ED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17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474C8-B79E-6468-6F0E-C5C75891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800F7D-4760-2D1A-F08E-C24EBA729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93618-F192-1231-A3B0-D87254E35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13563A-A3E9-108D-2207-660265C86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90D62-AA0B-C92E-BBE3-B8264D38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11B793-C8B5-0261-1C22-E0BE8E17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6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334A5-061A-1CC9-F211-AD43C8A2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A6F9D-C89A-FF0D-A5A6-811720A1A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5A14-2C0A-73C8-B88F-EBD4DE600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3E056-6BB1-45A2-92C3-165633BF8CD1}" type="datetimeFigureOut">
              <a:rPr lang="ko-KR" altLang="en-US" smtClean="0"/>
              <a:t>2024-09-27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395EAD-DB74-7F31-B165-41DBA830D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BB053-4459-477B-60FE-CA46C4C1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683E1-434B-4676-9375-C903C1A02C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19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C78D2-9DB0-AF5F-0437-17E082A0D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23"/>
            <a:ext cx="9144000" cy="1699042"/>
          </a:xfrm>
        </p:spPr>
        <p:txBody>
          <a:bodyPr>
            <a:normAutofit/>
          </a:bodyPr>
          <a:lstStyle/>
          <a:p>
            <a:r>
              <a:rPr lang="en-US" altLang="ko-KR" sz="5400" dirty="0"/>
              <a:t>24</a:t>
            </a:r>
            <a:r>
              <a:rPr lang="ko-KR" altLang="en-US" sz="5400" dirty="0"/>
              <a:t>년도 </a:t>
            </a:r>
            <a:r>
              <a:rPr lang="en-US" altLang="ko-KR" sz="5400" dirty="0"/>
              <a:t>2</a:t>
            </a:r>
            <a:r>
              <a:rPr lang="ko-KR" altLang="en-US" sz="5400" dirty="0"/>
              <a:t>학기 </a:t>
            </a:r>
            <a:r>
              <a:rPr lang="en-US" altLang="ko-KR" sz="5400" dirty="0"/>
              <a:t>5</a:t>
            </a:r>
            <a:r>
              <a:rPr lang="ko-KR" altLang="en-US" sz="5400" dirty="0"/>
              <a:t>주차 </a:t>
            </a:r>
            <a:br>
              <a:rPr lang="en-US" altLang="ko-KR" sz="5400" dirty="0"/>
            </a:br>
            <a:r>
              <a:rPr lang="ko-KR" altLang="en-US" sz="5400" dirty="0"/>
              <a:t>기전융합프로젝트 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74E31D-5740-97D1-159D-589CA6D44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098"/>
            <a:ext cx="9144000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지도교수님</a:t>
            </a:r>
            <a:r>
              <a:rPr lang="en-US" altLang="ko-KR" dirty="0"/>
              <a:t>: </a:t>
            </a:r>
            <a:r>
              <a:rPr lang="ko-KR" altLang="en-US" dirty="0"/>
              <a:t>기계제어공학부 김영근 교수님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21800226 </a:t>
            </a:r>
            <a:r>
              <a:rPr lang="ko-KR" altLang="en-US" dirty="0" err="1"/>
              <a:t>노윤기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3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FB133-CA1F-6485-5A46-1D4A6510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DBE81-82D5-BAA2-4EA5-49611A35A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연구주제 소개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진행상황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향후 계획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334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EA8B1-D0C1-2A93-BDD5-BC9AEC0B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90" y="1825625"/>
            <a:ext cx="10515600" cy="5396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dirty="0"/>
              <a:t>2d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r>
              <a:rPr lang="ko-KR" altLang="en-US" dirty="0"/>
              <a:t>와 </a:t>
            </a:r>
            <a:r>
              <a:rPr lang="en-US" altLang="ko-KR" dirty="0"/>
              <a:t>Laser</a:t>
            </a:r>
            <a:r>
              <a:rPr lang="ko-KR" altLang="en-US" dirty="0"/>
              <a:t>를 통해 </a:t>
            </a:r>
            <a:r>
              <a:rPr lang="en-US" altLang="ko-KR" dirty="0"/>
              <a:t>3d Scanning System </a:t>
            </a:r>
            <a:r>
              <a:rPr lang="ko-KR" altLang="en-US" dirty="0"/>
              <a:t>구축하기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AECFFC1-F353-E49A-0FF8-E25C2F55BC4D}"/>
              </a:ext>
            </a:extLst>
          </p:cNvPr>
          <p:cNvSpPr txBox="1">
            <a:spLocks/>
          </p:cNvSpPr>
          <p:nvPr/>
        </p:nvSpPr>
        <p:spPr>
          <a:xfrm>
            <a:off x="1217194" y="2500188"/>
            <a:ext cx="10086474" cy="1531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dirty="0"/>
              <a:t>2d camera </a:t>
            </a:r>
            <a:r>
              <a:rPr lang="ko-KR" altLang="en-US" sz="2000" dirty="0"/>
              <a:t>선정 이유</a:t>
            </a:r>
            <a:r>
              <a:rPr lang="en-US" altLang="ko-KR" sz="2000" dirty="0"/>
              <a:t>: </a:t>
            </a:r>
            <a:r>
              <a:rPr lang="en-US" altLang="ko-KR" sz="1600" dirty="0"/>
              <a:t>3d </a:t>
            </a:r>
            <a:r>
              <a:rPr lang="ko-KR" altLang="en-US" sz="1600" dirty="0"/>
              <a:t>카메라의 이점인 </a:t>
            </a:r>
            <a:r>
              <a:rPr lang="en-US" altLang="ko-KR" sz="1600" dirty="0"/>
              <a:t>depth </a:t>
            </a:r>
            <a:r>
              <a:rPr lang="ko-KR" altLang="en-US" sz="1600" dirty="0"/>
              <a:t>정보를 </a:t>
            </a:r>
            <a:r>
              <a:rPr lang="en-US" altLang="ko-KR" sz="1600" dirty="0"/>
              <a:t>2d</a:t>
            </a:r>
            <a:r>
              <a:rPr lang="ko-KR" altLang="en-US" sz="1600" dirty="0"/>
              <a:t>로 구현하여 </a:t>
            </a:r>
            <a:r>
              <a:rPr lang="ko-KR" altLang="en-US" sz="1600" dirty="0">
                <a:sym typeface="Wingdings" panose="05000000000000000000" pitchFamily="2" charset="2"/>
              </a:rPr>
              <a:t>비용절감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삼각 측량법에서는 </a:t>
            </a:r>
            <a:r>
              <a:rPr lang="en-US" altLang="ko-KR" sz="1600" dirty="0">
                <a:sym typeface="Wingdings" panose="05000000000000000000" pitchFamily="2" charset="2"/>
              </a:rPr>
              <a:t>“</a:t>
            </a:r>
            <a:r>
              <a:rPr lang="ko-KR" altLang="en-US" sz="1600" dirty="0">
                <a:sym typeface="Wingdings" panose="05000000000000000000" pitchFamily="2" charset="2"/>
              </a:rPr>
              <a:t>해상도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픽셀 사이즈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센서 사이즈</a:t>
            </a:r>
            <a:r>
              <a:rPr lang="en-US" altLang="ko-KR" sz="1600" dirty="0">
                <a:sym typeface="Wingdings" panose="05000000000000000000" pitchFamily="2" charset="2"/>
              </a:rPr>
              <a:t>” </a:t>
            </a:r>
            <a:r>
              <a:rPr lang="ko-KR" altLang="en-US" sz="1600" dirty="0">
                <a:sym typeface="Wingdings" panose="05000000000000000000" pitchFamily="2" charset="2"/>
              </a:rPr>
              <a:t>기능이 중요함</a:t>
            </a:r>
            <a:endParaRPr lang="en-US" altLang="ko-KR" sz="18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109AA1F-3FE3-9BFE-5684-3298E238233D}"/>
              </a:ext>
            </a:extLst>
          </p:cNvPr>
          <p:cNvSpPr txBox="1">
            <a:spLocks/>
          </p:cNvSpPr>
          <p:nvPr/>
        </p:nvSpPr>
        <p:spPr>
          <a:xfrm>
            <a:off x="1217194" y="4167356"/>
            <a:ext cx="10585785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구현 가능성</a:t>
            </a:r>
            <a:r>
              <a:rPr lang="en-US" altLang="ko-KR" sz="2000" dirty="0"/>
              <a:t>: </a:t>
            </a:r>
            <a:r>
              <a:rPr lang="en-US" altLang="ko-KR" sz="1600" dirty="0"/>
              <a:t>inline scanning</a:t>
            </a:r>
            <a:r>
              <a:rPr lang="ko-KR" altLang="en-US" sz="1600" dirty="0"/>
              <a:t>에서는 고정된 위치를 통해 높이 검출 가능</a:t>
            </a:r>
            <a:endParaRPr lang="en-US" altLang="ko-KR" sz="16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삼각 측량법을 통해 </a:t>
            </a:r>
            <a:r>
              <a:rPr lang="en-US" altLang="ko-KR" sz="1600" dirty="0">
                <a:sym typeface="Wingdings" panose="05000000000000000000" pitchFamily="2" charset="2"/>
              </a:rPr>
              <a:t>2d </a:t>
            </a:r>
            <a:r>
              <a:rPr lang="ko-KR" altLang="en-US" sz="1600" dirty="0">
                <a:sym typeface="Wingdings" panose="05000000000000000000" pitchFamily="2" charset="2"/>
              </a:rPr>
              <a:t>카메라에 인식된 레이저 포인터로 높이 검출 가능</a:t>
            </a:r>
            <a:endParaRPr lang="en-US" altLang="ko-KR" sz="1600" dirty="0"/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53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삼각법 적용 구성도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A43E2D-F395-5507-AB06-30BA4DA1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99" y="1307384"/>
            <a:ext cx="1583731" cy="1761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CBC0BC-85F3-86A0-1E0D-E0B28BD86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35" y="3488165"/>
            <a:ext cx="1671858" cy="12368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CAC1ACB-3498-7B36-E53C-1A7C3FFE9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272" y="5202413"/>
            <a:ext cx="1760621" cy="145706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101AE4C-5B40-3FF1-9756-7E20F46CA951}"/>
              </a:ext>
            </a:extLst>
          </p:cNvPr>
          <p:cNvSpPr txBox="1">
            <a:spLocks/>
          </p:cNvSpPr>
          <p:nvPr/>
        </p:nvSpPr>
        <p:spPr>
          <a:xfrm>
            <a:off x="4533031" y="5360067"/>
            <a:ext cx="7658969" cy="1373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600" dirty="0"/>
              <a:t>h, b, theta </a:t>
            </a:r>
            <a:r>
              <a:rPr lang="ko-KR" altLang="en-US" sz="1600" dirty="0"/>
              <a:t>지정</a:t>
            </a:r>
            <a:endParaRPr lang="en-US" altLang="ko-KR" sz="1600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600" dirty="0"/>
              <a:t>물체의 높이에 따른 레이저 위치의 변화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dirty="0"/>
              <a:t>삼각형의 닮음비로 높이 계산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7546AF5-595C-DF91-6EAD-E3C7AE378BF2}"/>
              </a:ext>
            </a:extLst>
          </p:cNvPr>
          <p:cNvSpPr/>
          <p:nvPr/>
        </p:nvSpPr>
        <p:spPr>
          <a:xfrm>
            <a:off x="1754606" y="3069167"/>
            <a:ext cx="306805" cy="335769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D7CBDDC-DE47-60EE-A6A7-89575AE6823A}"/>
              </a:ext>
            </a:extLst>
          </p:cNvPr>
          <p:cNvSpPr/>
          <p:nvPr/>
        </p:nvSpPr>
        <p:spPr>
          <a:xfrm>
            <a:off x="1754606" y="4795821"/>
            <a:ext cx="306805" cy="335769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DCCAD11-3323-931E-5E7F-4D47230FABC4}"/>
              </a:ext>
            </a:extLst>
          </p:cNvPr>
          <p:cNvSpPr/>
          <p:nvPr/>
        </p:nvSpPr>
        <p:spPr>
          <a:xfrm rot="16200000">
            <a:off x="3715307" y="3473683"/>
            <a:ext cx="306805" cy="335769"/>
          </a:xfrm>
          <a:prstGeom prst="down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72E434-AC73-3C7D-2F9B-1061FF0B9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3733" y="1307384"/>
            <a:ext cx="3581743" cy="430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7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EB4C6-6A0B-2A7D-F9D0-7F736C95162F}"/>
              </a:ext>
            </a:extLst>
          </p:cNvPr>
          <p:cNvSpPr txBox="1">
            <a:spLocks/>
          </p:cNvSpPr>
          <p:nvPr/>
        </p:nvSpPr>
        <p:spPr>
          <a:xfrm>
            <a:off x="7104647" y="1479194"/>
            <a:ext cx="5087353" cy="520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지난 목표</a:t>
            </a:r>
            <a:r>
              <a:rPr lang="en-US" altLang="ko-KR" sz="1800" dirty="0"/>
              <a:t>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dirty="0"/>
              <a:t>삼각법 프로토타입 구축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캘리브레이션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카메라</a:t>
            </a:r>
            <a:r>
              <a:rPr lang="en-US" altLang="ko-KR" sz="1400" dirty="0"/>
              <a:t>, </a:t>
            </a:r>
            <a:r>
              <a:rPr lang="ko-KR" altLang="en-US" sz="1400" dirty="0"/>
              <a:t>레이저 고정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삼각법 적용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/>
              <a:t>Z Laser </a:t>
            </a:r>
            <a:r>
              <a:rPr lang="ko-KR" altLang="en-US" sz="1600" dirty="0"/>
              <a:t>대체품 파악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1200" dirty="0"/>
              <a:t>Z series </a:t>
            </a:r>
            <a:r>
              <a:rPr lang="ko-KR" altLang="en-US" sz="1200" dirty="0"/>
              <a:t>견적서</a:t>
            </a:r>
            <a:endParaRPr lang="en-US" altLang="ko-KR" sz="12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1200" dirty="0"/>
              <a:t>‘</a:t>
            </a:r>
            <a:r>
              <a:rPr lang="ko-KR" altLang="en-US" sz="1200" dirty="0"/>
              <a:t>두께</a:t>
            </a:r>
            <a:r>
              <a:rPr lang="en-US" altLang="ko-KR" sz="1200" dirty="0"/>
              <a:t>,DOF,</a:t>
            </a:r>
            <a:r>
              <a:rPr lang="ko-KR" altLang="en-US" sz="1200" dirty="0"/>
              <a:t>출력</a:t>
            </a:r>
            <a:r>
              <a:rPr lang="en-US" altLang="ko-KR" sz="1200" dirty="0"/>
              <a:t>’ </a:t>
            </a:r>
            <a:r>
              <a:rPr lang="ko-KR" altLang="en-US" sz="1200" dirty="0"/>
              <a:t>기준 대체품 파악</a:t>
            </a:r>
            <a:endParaRPr lang="en-US" altLang="ko-KR" sz="12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1600" dirty="0"/>
              <a:t>2d camera</a:t>
            </a:r>
            <a:r>
              <a:rPr lang="ko-KR" altLang="en-US" sz="1600" dirty="0"/>
              <a:t>의 적합성 파악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1200" dirty="0"/>
              <a:t>2D </a:t>
            </a:r>
            <a:r>
              <a:rPr lang="ko-KR" altLang="en-US" sz="1200" dirty="0"/>
              <a:t>카메라와 </a:t>
            </a:r>
            <a:r>
              <a:rPr lang="en-US" altLang="ko-KR" sz="1200" dirty="0"/>
              <a:t>3D </a:t>
            </a:r>
            <a:r>
              <a:rPr lang="ko-KR" altLang="en-US" sz="1200" dirty="0"/>
              <a:t>카메라의 차이 및 사용 용도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dirty="0"/>
              <a:t>연구계획표 작성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ko-KR" altLang="en-US" sz="1600" dirty="0"/>
          </a:p>
        </p:txBody>
      </p:sp>
      <p:sp>
        <p:nvSpPr>
          <p:cNvPr id="35" name="내용 개체 틀 2">
            <a:extLst>
              <a:ext uri="{FF2B5EF4-FFF2-40B4-BE49-F238E27FC236}">
                <a16:creationId xmlns:a16="http://schemas.microsoft.com/office/drawing/2014/main" id="{9B3A2E72-0CCE-7D9D-1665-F3ABD7486C45}"/>
              </a:ext>
            </a:extLst>
          </p:cNvPr>
          <p:cNvSpPr txBox="1">
            <a:spLocks/>
          </p:cNvSpPr>
          <p:nvPr/>
        </p:nvSpPr>
        <p:spPr>
          <a:xfrm>
            <a:off x="1008647" y="1479194"/>
            <a:ext cx="5087353" cy="520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전체 목표</a:t>
            </a:r>
            <a:r>
              <a:rPr lang="en-US" altLang="ko-KR" sz="1800" dirty="0"/>
              <a:t>: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dirty="0"/>
              <a:t>소프트웨어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캘리브레이션</a:t>
            </a:r>
            <a:r>
              <a:rPr lang="en-US" altLang="ko-KR" sz="1400" dirty="0"/>
              <a:t>: </a:t>
            </a:r>
            <a:r>
              <a:rPr lang="ko-KR" altLang="en-US" sz="1400" dirty="0"/>
              <a:t>내부</a:t>
            </a:r>
            <a:r>
              <a:rPr lang="en-US" altLang="ko-KR" sz="1400" dirty="0"/>
              <a:t>/</a:t>
            </a:r>
            <a:r>
              <a:rPr lang="ko-KR" altLang="en-US" sz="1400" dirty="0"/>
              <a:t>외부 파라미터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1400" dirty="0"/>
              <a:t>3D </a:t>
            </a:r>
            <a:r>
              <a:rPr lang="ko-KR" altLang="en-US" sz="1400" dirty="0"/>
              <a:t>스캔</a:t>
            </a:r>
            <a:r>
              <a:rPr lang="en-US" altLang="ko-KR" sz="1400" dirty="0"/>
              <a:t>: </a:t>
            </a:r>
            <a:r>
              <a:rPr lang="ko-KR" altLang="en-US" sz="1400" dirty="0"/>
              <a:t>레이저 검출</a:t>
            </a:r>
            <a:r>
              <a:rPr lang="en-US" altLang="ko-KR" sz="1400" dirty="0"/>
              <a:t>, </a:t>
            </a:r>
            <a:r>
              <a:rPr lang="ko-KR" altLang="en-US" sz="1400" dirty="0"/>
              <a:t>높이 계산</a:t>
            </a:r>
            <a:r>
              <a:rPr lang="en-US" altLang="ko-KR" sz="1400" dirty="0"/>
              <a:t>, GUI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dirty="0"/>
              <a:t>하드웨어</a:t>
            </a:r>
            <a:endParaRPr lang="en-US" altLang="ko-KR" sz="12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카메라</a:t>
            </a:r>
            <a:r>
              <a:rPr lang="en-US" altLang="ko-KR" sz="1400" dirty="0"/>
              <a:t>/</a:t>
            </a:r>
            <a:r>
              <a:rPr lang="ko-KR" altLang="en-US" sz="1400" dirty="0"/>
              <a:t>레이저 선정</a:t>
            </a:r>
            <a:r>
              <a:rPr lang="en-US" altLang="ko-KR" sz="1400" dirty="0"/>
              <a:t>: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카메라</a:t>
            </a:r>
            <a:r>
              <a:rPr lang="en-US" altLang="ko-KR" sz="1400" dirty="0"/>
              <a:t>/</a:t>
            </a:r>
            <a:r>
              <a:rPr lang="ko-KR" altLang="en-US" sz="1400" dirty="0"/>
              <a:t>레이저 통합</a:t>
            </a:r>
            <a:r>
              <a:rPr lang="en-US" altLang="ko-KR" sz="1400" dirty="0"/>
              <a:t>: </a:t>
            </a:r>
            <a:r>
              <a:rPr lang="ko-KR" altLang="en-US" sz="1400" dirty="0"/>
              <a:t>각도</a:t>
            </a:r>
            <a:r>
              <a:rPr lang="en-US" altLang="ko-KR" sz="1400" dirty="0"/>
              <a:t>,</a:t>
            </a:r>
            <a:r>
              <a:rPr lang="ko-KR" altLang="en-US" sz="1400" dirty="0"/>
              <a:t>거리 선정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전체 뼈대</a:t>
            </a:r>
            <a:r>
              <a:rPr lang="en-US" altLang="ko-KR" sz="1400" dirty="0"/>
              <a:t>: </a:t>
            </a:r>
            <a:r>
              <a:rPr lang="ko-KR" altLang="en-US" sz="1400" dirty="0"/>
              <a:t>프로토타입</a:t>
            </a:r>
            <a:r>
              <a:rPr lang="en-US" altLang="ko-KR" sz="1400" dirty="0"/>
              <a:t>/</a:t>
            </a:r>
            <a:r>
              <a:rPr lang="ko-KR" altLang="en-US" sz="1400" dirty="0"/>
              <a:t>메인 뼈대</a:t>
            </a:r>
            <a:endParaRPr lang="en-US" altLang="ko-KR" sz="14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ko-KR" altLang="en-US" sz="1400" dirty="0"/>
              <a:t>구동장치</a:t>
            </a:r>
            <a:r>
              <a:rPr lang="en-US" altLang="ko-KR" sz="1400" dirty="0"/>
              <a:t>: 3d scan box / </a:t>
            </a:r>
            <a:r>
              <a:rPr lang="ko-KR" altLang="en-US" sz="1400" dirty="0"/>
              <a:t>카메라 슬라이드 활용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6616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AA45AB5-6778-44EB-F6CB-0E74CABB2A35}"/>
              </a:ext>
            </a:extLst>
          </p:cNvPr>
          <p:cNvSpPr txBox="1">
            <a:spLocks/>
          </p:cNvSpPr>
          <p:nvPr/>
        </p:nvSpPr>
        <p:spPr>
          <a:xfrm>
            <a:off x="761750" y="1437712"/>
            <a:ext cx="3481022" cy="505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1600" dirty="0"/>
              <a:t>카메라 내부 파라미터 추출</a:t>
            </a:r>
            <a:endParaRPr lang="en-US" altLang="ko-KR" sz="1600" dirty="0"/>
          </a:p>
        </p:txBody>
      </p:sp>
      <p:pic>
        <p:nvPicPr>
          <p:cNvPr id="1026" name="Picture 2" descr="Microsoft LifeCam Studio Full HD 1080p : Electronics - Amazon.com">
            <a:extLst>
              <a:ext uri="{FF2B5EF4-FFF2-40B4-BE49-F238E27FC236}">
                <a16:creationId xmlns:a16="http://schemas.microsoft.com/office/drawing/2014/main" id="{CEAC935C-C7F4-0150-CB80-26E9EB759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822" y="2199705"/>
            <a:ext cx="1118461" cy="14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E62506-DB3B-C1F9-DD11-258C39E549D5}"/>
              </a:ext>
            </a:extLst>
          </p:cNvPr>
          <p:cNvSpPr txBox="1"/>
          <p:nvPr/>
        </p:nvSpPr>
        <p:spPr>
          <a:xfrm>
            <a:off x="959826" y="3599808"/>
            <a:ext cx="29011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Microsoft LifeCam Studio</a:t>
            </a:r>
            <a:endParaRPr lang="ko-KR" altLang="en-US" sz="12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447081-5F38-E01C-289A-395401C7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0" y="4054865"/>
            <a:ext cx="4113067" cy="1563882"/>
          </a:xfrm>
          <a:prstGeom prst="rect">
            <a:avLst/>
          </a:prstGeom>
        </p:spPr>
      </p:pic>
      <p:pic>
        <p:nvPicPr>
          <p:cNvPr id="1028" name="Picture 4" descr="12 - 24 VDC cable finish">
            <a:extLst>
              <a:ext uri="{FF2B5EF4-FFF2-40B4-BE49-F238E27FC236}">
                <a16:creationId xmlns:a16="http://schemas.microsoft.com/office/drawing/2014/main" id="{A3ADE08A-E3A8-8D9C-112E-B8861318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795" y="2078542"/>
            <a:ext cx="2699084" cy="179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774EFB-BC3D-EABB-A89C-F617A71503EA}"/>
              </a:ext>
            </a:extLst>
          </p:cNvPr>
          <p:cNvSpPr txBox="1"/>
          <p:nvPr/>
        </p:nvSpPr>
        <p:spPr>
          <a:xfrm>
            <a:off x="4943850" y="3873950"/>
            <a:ext cx="2560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LLM-100-650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of </a:t>
            </a:r>
            <a:r>
              <a:rPr lang="tr-TR" altLang="ko-KR" sz="1200" dirty="0" err="1"/>
              <a:t>MediaLas</a:t>
            </a:r>
            <a:r>
              <a:rPr lang="tr-TR" altLang="ko-KR" sz="1200" dirty="0"/>
              <a:t> </a:t>
            </a:r>
            <a:endParaRPr lang="ko-KR" altLang="en-US" sz="12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E75140-2F2D-A444-5D73-582579D72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852" y="4239385"/>
            <a:ext cx="1580969" cy="17982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6AFA17-747E-5EDE-7E24-CC7CA7113EF5}"/>
              </a:ext>
            </a:extLst>
          </p:cNvPr>
          <p:cNvSpPr txBox="1"/>
          <p:nvPr/>
        </p:nvSpPr>
        <p:spPr>
          <a:xfrm>
            <a:off x="4874795" y="6126086"/>
            <a:ext cx="2560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AM650U50G1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of </a:t>
            </a:r>
            <a:r>
              <a:rPr lang="tr-TR" altLang="ko-KR" sz="120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AIMLASER</a:t>
            </a:r>
            <a:r>
              <a:rPr lang="tr-TR" altLang="ko-KR" sz="1000" dirty="0">
                <a:effectLst/>
              </a:rPr>
              <a:t> </a:t>
            </a:r>
            <a:endParaRPr lang="ko-KR" altLang="en-US" sz="1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19E72D5-82D5-AB36-32BA-C409E363FFC5}"/>
              </a:ext>
            </a:extLst>
          </p:cNvPr>
          <p:cNvSpPr txBox="1">
            <a:spLocks/>
          </p:cNvSpPr>
          <p:nvPr/>
        </p:nvSpPr>
        <p:spPr>
          <a:xfrm>
            <a:off x="4355432" y="1425117"/>
            <a:ext cx="3481022" cy="451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600" dirty="0"/>
              <a:t>2.   Z Laser </a:t>
            </a:r>
            <a:r>
              <a:rPr lang="ko-KR" altLang="en-US" sz="1600" dirty="0"/>
              <a:t>대체품 파악 및 정리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27989-5C48-84E6-23B4-0FDE97B54286}"/>
              </a:ext>
            </a:extLst>
          </p:cNvPr>
          <p:cNvSpPr txBox="1"/>
          <p:nvPr/>
        </p:nvSpPr>
        <p:spPr>
          <a:xfrm>
            <a:off x="7949114" y="1425117"/>
            <a:ext cx="4134350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/>
              <a:t>3. </a:t>
            </a:r>
            <a:r>
              <a:rPr lang="ko-KR" altLang="en-US" sz="1600" dirty="0"/>
              <a:t>구현 계획 수립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EFCC-05C6-C50C-A1A0-69E096DD5289}"/>
              </a:ext>
            </a:extLst>
          </p:cNvPr>
          <p:cNvSpPr txBox="1"/>
          <p:nvPr/>
        </p:nvSpPr>
        <p:spPr>
          <a:xfrm>
            <a:off x="8565732" y="3399753"/>
            <a:ext cx="29011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2000" b="1" dirty="0"/>
              <a:t>계획표</a:t>
            </a:r>
            <a:r>
              <a:rPr lang="en-US" altLang="ko-KR" sz="2000" b="1" dirty="0"/>
              <a:t>[</a:t>
            </a:r>
            <a:r>
              <a:rPr lang="ko-KR" altLang="en-US" sz="2000" b="1" dirty="0"/>
              <a:t>엑셀 파일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5923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11FD9-6191-CE0F-47AD-78DF45E0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92" y="428518"/>
            <a:ext cx="10942721" cy="209811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다음계획</a:t>
            </a:r>
            <a:r>
              <a:rPr lang="en-US" altLang="ko-KR" dirty="0"/>
              <a:t>(</a:t>
            </a:r>
            <a:r>
              <a:rPr lang="en-US" altLang="ko-KR" sz="3600" dirty="0"/>
              <a:t>5~6</a:t>
            </a:r>
            <a:r>
              <a:rPr lang="ko-KR" altLang="en-US" sz="3600" dirty="0"/>
              <a:t>주차</a:t>
            </a:r>
            <a:r>
              <a:rPr lang="en-US" altLang="ko-KR" dirty="0"/>
              <a:t>): </a:t>
            </a:r>
            <a:br>
              <a:rPr lang="en-US" altLang="ko-KR" dirty="0"/>
            </a:br>
            <a:r>
              <a:rPr lang="en-US" altLang="ko-KR" sz="2400" dirty="0"/>
              <a:t>1. 3d </a:t>
            </a:r>
            <a:r>
              <a:rPr lang="ko-KR" altLang="en-US" sz="2400" dirty="0"/>
              <a:t>스캔 구현</a:t>
            </a:r>
            <a:r>
              <a:rPr lang="en-US" altLang="ko-KR" sz="2400" dirty="0"/>
              <a:t> 2. </a:t>
            </a:r>
            <a:r>
              <a:rPr lang="ko-KR" altLang="en-US" sz="2400" dirty="0"/>
              <a:t>레이저 구입</a:t>
            </a:r>
            <a:r>
              <a:rPr lang="en-US" altLang="ko-KR" sz="2400" dirty="0"/>
              <a:t> 3. </a:t>
            </a:r>
            <a:r>
              <a:rPr lang="ko-KR" altLang="en-US" sz="2400" dirty="0"/>
              <a:t>구동 장치 선정</a:t>
            </a:r>
            <a:r>
              <a:rPr lang="ko-KR" altLang="en-US" sz="1400" dirty="0"/>
              <a:t> </a:t>
            </a:r>
            <a:endParaRPr lang="ko-KR" alt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7BDB4FB5-98AC-7E66-70AF-1490F7AE3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7ADEF94-8FF8-5889-6BD9-EADEC8C1F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720073"/>
              </p:ext>
            </p:extLst>
          </p:nvPr>
        </p:nvGraphicFramePr>
        <p:xfrm>
          <a:off x="1587595" y="2719153"/>
          <a:ext cx="9499805" cy="3605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7292">
                  <a:extLst>
                    <a:ext uri="{9D8B030D-6E8A-4147-A177-3AD203B41FA5}">
                      <a16:colId xmlns:a16="http://schemas.microsoft.com/office/drawing/2014/main" val="1446628878"/>
                    </a:ext>
                  </a:extLst>
                </a:gridCol>
                <a:gridCol w="2475230">
                  <a:extLst>
                    <a:ext uri="{9D8B030D-6E8A-4147-A177-3AD203B41FA5}">
                      <a16:colId xmlns:a16="http://schemas.microsoft.com/office/drawing/2014/main" val="2449337402"/>
                    </a:ext>
                  </a:extLst>
                </a:gridCol>
                <a:gridCol w="2319655">
                  <a:extLst>
                    <a:ext uri="{9D8B030D-6E8A-4147-A177-3AD203B41FA5}">
                      <a16:colId xmlns:a16="http://schemas.microsoft.com/office/drawing/2014/main" val="1842431507"/>
                    </a:ext>
                  </a:extLst>
                </a:gridCol>
                <a:gridCol w="2237628">
                  <a:extLst>
                    <a:ext uri="{9D8B030D-6E8A-4147-A177-3AD203B41FA5}">
                      <a16:colId xmlns:a16="http://schemas.microsoft.com/office/drawing/2014/main" val="3833832431"/>
                    </a:ext>
                  </a:extLst>
                </a:gridCol>
              </a:tblGrid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차 뼈대 구축</a:t>
                      </a:r>
                      <a:r>
                        <a:rPr lang="en-US" altLang="ko-KR" sz="1200" dirty="0"/>
                        <a:t>[5</a:t>
                      </a:r>
                      <a:r>
                        <a:rPr lang="ko-KR" altLang="en-US" sz="1200" dirty="0"/>
                        <a:t>주차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삼각법 프로토타입 구축</a:t>
                      </a:r>
                      <a:r>
                        <a:rPr lang="en-US" altLang="ko-KR" sz="1200" dirty="0"/>
                        <a:t>[6</a:t>
                      </a:r>
                      <a:r>
                        <a:rPr lang="ko-KR" altLang="en-US" sz="1200" dirty="0"/>
                        <a:t>주차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레이저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카메라 확정</a:t>
                      </a:r>
                      <a:r>
                        <a:rPr lang="en-US" altLang="ko-KR" sz="1200" dirty="0"/>
                        <a:t>[6</a:t>
                      </a:r>
                      <a:r>
                        <a:rPr lang="ko-KR" altLang="en-US" sz="1200" dirty="0"/>
                        <a:t>주차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구동장치</a:t>
                      </a:r>
                      <a:r>
                        <a:rPr lang="en-US" altLang="ko-KR" sz="1200" dirty="0"/>
                        <a:t>[6</a:t>
                      </a:r>
                      <a:r>
                        <a:rPr lang="ko-KR" altLang="en-US" sz="1200" dirty="0"/>
                        <a:t>주차</a:t>
                      </a:r>
                      <a:r>
                        <a:rPr lang="en-US" altLang="ko-KR" sz="1200" dirty="0"/>
                        <a:t>]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1872942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카메라</a:t>
                      </a:r>
                      <a:r>
                        <a:rPr lang="en-US" altLang="ko-KR" sz="1200" dirty="0"/>
                        <a:t>/ </a:t>
                      </a:r>
                      <a:r>
                        <a:rPr lang="ko-KR" altLang="en-US" sz="1200" dirty="0"/>
                        <a:t>기본 레이저 고정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외부 파라미터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레이저 선정 및 주문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슬라이드 적용 검토 및 결정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377329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차 뼈대 구축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픽셀 실제 거리 계산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카메라 선정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검토 및 선정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8475669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카메라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레이저 고정한 뼈대 제작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정지상태 높이 검출 및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3867197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정지상태 정확도 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1172460"/>
                  </a:ext>
                </a:extLst>
              </a:tr>
              <a:tr h="60096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이동하는 물체 스캔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[plot,</a:t>
                      </a:r>
                      <a:r>
                        <a:rPr lang="ko-KR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정확도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1149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0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339</Words>
  <Application>Microsoft Office PowerPoint</Application>
  <PresentationFormat>와이드스크린</PresentationFormat>
  <Paragraphs>62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24년도 2학기 5주차  기전융합프로젝트 보고서</vt:lpstr>
      <vt:lpstr>목차</vt:lpstr>
      <vt:lpstr>연구주제</vt:lpstr>
      <vt:lpstr>삼각법 적용 구성도</vt:lpstr>
      <vt:lpstr>진행상황</vt:lpstr>
      <vt:lpstr>진행상황</vt:lpstr>
      <vt:lpstr>다음계획(5~6주차):  1. 3d 스캔 구현 2. 레이저 구입 3. 구동 장치 선정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윤기 노</dc:creator>
  <cp:lastModifiedBy>윤기 노</cp:lastModifiedBy>
  <cp:revision>105</cp:revision>
  <dcterms:created xsi:type="dcterms:W3CDTF">2024-09-05T00:26:47Z</dcterms:created>
  <dcterms:modified xsi:type="dcterms:W3CDTF">2024-09-27T09:14:01Z</dcterms:modified>
</cp:coreProperties>
</file>