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4" r:id="rId2"/>
  </p:sldMasterIdLst>
  <p:notesMasterIdLst>
    <p:notesMasterId r:id="rId41"/>
  </p:notesMasterIdLst>
  <p:sldIdLst>
    <p:sldId id="256" r:id="rId3"/>
    <p:sldId id="257" r:id="rId4"/>
    <p:sldId id="274" r:id="rId5"/>
    <p:sldId id="270" r:id="rId6"/>
    <p:sldId id="258" r:id="rId7"/>
    <p:sldId id="268" r:id="rId8"/>
    <p:sldId id="271" r:id="rId9"/>
    <p:sldId id="259" r:id="rId10"/>
    <p:sldId id="269" r:id="rId11"/>
    <p:sldId id="272" r:id="rId12"/>
    <p:sldId id="267" r:id="rId13"/>
    <p:sldId id="275" r:id="rId14"/>
    <p:sldId id="273" r:id="rId15"/>
    <p:sldId id="260" r:id="rId16"/>
    <p:sldId id="276" r:id="rId17"/>
    <p:sldId id="277" r:id="rId18"/>
    <p:sldId id="278" r:id="rId19"/>
    <p:sldId id="279" r:id="rId20"/>
    <p:sldId id="282" r:id="rId21"/>
    <p:sldId id="283" r:id="rId22"/>
    <p:sldId id="291" r:id="rId23"/>
    <p:sldId id="293" r:id="rId24"/>
    <p:sldId id="285" r:id="rId25"/>
    <p:sldId id="286" r:id="rId26"/>
    <p:sldId id="292" r:id="rId27"/>
    <p:sldId id="284" r:id="rId28"/>
    <p:sldId id="301" r:id="rId29"/>
    <p:sldId id="297" r:id="rId30"/>
    <p:sldId id="299" r:id="rId31"/>
    <p:sldId id="296" r:id="rId32"/>
    <p:sldId id="294" r:id="rId33"/>
    <p:sldId id="263" r:id="rId34"/>
    <p:sldId id="298" r:id="rId35"/>
    <p:sldId id="295" r:id="rId36"/>
    <p:sldId id="266" r:id="rId37"/>
    <p:sldId id="302" r:id="rId38"/>
    <p:sldId id="303" r:id="rId39"/>
    <p:sldId id="30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72B7AD0-0633-4A68-88F1-20D4B7E7EEB6}">
          <p14:sldIdLst>
            <p14:sldId id="256"/>
            <p14:sldId id="257"/>
            <p14:sldId id="274"/>
            <p14:sldId id="270"/>
            <p14:sldId id="258"/>
            <p14:sldId id="268"/>
            <p14:sldId id="271"/>
            <p14:sldId id="259"/>
            <p14:sldId id="269"/>
            <p14:sldId id="272"/>
            <p14:sldId id="267"/>
            <p14:sldId id="275"/>
            <p14:sldId id="273"/>
            <p14:sldId id="260"/>
            <p14:sldId id="276"/>
            <p14:sldId id="277"/>
            <p14:sldId id="278"/>
            <p14:sldId id="279"/>
            <p14:sldId id="282"/>
            <p14:sldId id="283"/>
            <p14:sldId id="291"/>
            <p14:sldId id="293"/>
            <p14:sldId id="285"/>
            <p14:sldId id="286"/>
            <p14:sldId id="292"/>
            <p14:sldId id="284"/>
            <p14:sldId id="301"/>
            <p14:sldId id="297"/>
            <p14:sldId id="299"/>
            <p14:sldId id="296"/>
            <p14:sldId id="294"/>
            <p14:sldId id="263"/>
            <p14:sldId id="298"/>
            <p14:sldId id="295"/>
            <p14:sldId id="266"/>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9" autoAdjust="0"/>
    <p:restoredTop sz="42013" autoAdjust="0"/>
  </p:normalViewPr>
  <p:slideViewPr>
    <p:cSldViewPr snapToGrid="0">
      <p:cViewPr varScale="1">
        <p:scale>
          <a:sx n="67" d="100"/>
          <a:sy n="67" d="100"/>
        </p:scale>
        <p:origin x="125" y="62"/>
      </p:cViewPr>
      <p:guideLst/>
    </p:cSldViewPr>
  </p:slideViewPr>
  <p:outlineViewPr>
    <p:cViewPr>
      <p:scale>
        <a:sx n="33" d="100"/>
        <a:sy n="33" d="100"/>
      </p:scale>
      <p:origin x="0" y="-247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C61D9-ADD1-483D-961A-B525EBBBFE71}"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DBDB-5CA7-4000-8CF0-C5FB790F5A84}" type="slidenum">
              <a:rPr lang="zh-CN" altLang="en-US" smtClean="0"/>
              <a:t>‹#›</a:t>
            </a:fld>
            <a:endParaRPr lang="zh-CN" altLang="en-US"/>
          </a:p>
        </p:txBody>
      </p:sp>
    </p:spTree>
    <p:extLst>
      <p:ext uri="{BB962C8B-B14F-4D97-AF65-F5344CB8AC3E}">
        <p14:creationId xmlns:p14="http://schemas.microsoft.com/office/powerpoint/2010/main" val="3878475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在存储系统中，纠删码技术主要是通过利用纠删码算法将原始的数据进行编码得到校验，并将数据和校验一并存储起来，以达到容错的目的。</a:t>
            </a:r>
            <a:endParaRPr lang="zh-CN" altLang="en-US" dirty="0"/>
          </a:p>
        </p:txBody>
      </p:sp>
      <p:sp>
        <p:nvSpPr>
          <p:cNvPr id="4" name="灯片编号占位符 3"/>
          <p:cNvSpPr>
            <a:spLocks noGrp="1"/>
          </p:cNvSpPr>
          <p:nvPr>
            <p:ph type="sldNum" sz="quarter" idx="10"/>
          </p:nvPr>
        </p:nvSpPr>
        <p:spPr/>
        <p:txBody>
          <a:bodyPr/>
          <a:lstStyle/>
          <a:p>
            <a:fld id="{E26EDBDB-5CA7-4000-8CF0-C5FB790F5A84}" type="slidenum">
              <a:rPr lang="zh-CN" altLang="en-US" smtClean="0"/>
              <a:t>14</a:t>
            </a:fld>
            <a:endParaRPr lang="zh-CN" altLang="en-US"/>
          </a:p>
        </p:txBody>
      </p:sp>
    </p:spTree>
    <p:extLst>
      <p:ext uri="{BB962C8B-B14F-4D97-AF65-F5344CB8AC3E}">
        <p14:creationId xmlns:p14="http://schemas.microsoft.com/office/powerpoint/2010/main" val="330870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之前运行在</a:t>
            </a:r>
            <a:r>
              <a:rPr lang="en-US" altLang="zh-CN" sz="1200" b="0" i="0" kern="1200" dirty="0">
                <a:solidFill>
                  <a:schemeClr val="tx1"/>
                </a:solidFill>
                <a:effectLst/>
                <a:latin typeface="+mn-lt"/>
                <a:ea typeface="+mn-ea"/>
                <a:cs typeface="+mn-cs"/>
              </a:rPr>
              <a:t>YARN</a:t>
            </a:r>
            <a:r>
              <a:rPr lang="zh-CN" altLang="en-US" sz="1200" b="0" i="0" kern="1200" dirty="0">
                <a:solidFill>
                  <a:schemeClr val="tx1"/>
                </a:solidFill>
                <a:effectLst/>
                <a:latin typeface="+mn-lt"/>
                <a:ea typeface="+mn-ea"/>
                <a:cs typeface="+mn-cs"/>
              </a:rPr>
              <a:t>上的计算框架中，只有</a:t>
            </a:r>
            <a:r>
              <a:rPr lang="en-US" altLang="zh-CN" sz="1200" b="0" i="0" kern="1200" dirty="0">
                <a:solidFill>
                  <a:schemeClr val="tx1"/>
                </a:solidFill>
                <a:effectLst/>
                <a:latin typeface="+mn-lt"/>
                <a:ea typeface="+mn-ea"/>
                <a:cs typeface="+mn-cs"/>
              </a:rPr>
              <a:t>MapReduce</a:t>
            </a:r>
            <a:r>
              <a:rPr lang="zh-CN" altLang="en-US" sz="1200" b="0" i="0" kern="1200" dirty="0">
                <a:solidFill>
                  <a:schemeClr val="tx1"/>
                </a:solidFill>
                <a:effectLst/>
                <a:latin typeface="+mn-lt"/>
                <a:ea typeface="+mn-ea"/>
                <a:cs typeface="+mn-cs"/>
              </a:rPr>
              <a:t>配有</a:t>
            </a:r>
            <a:r>
              <a:rPr lang="en-US" altLang="zh-CN" sz="1200" b="0" i="0" kern="1200" dirty="0">
                <a:solidFill>
                  <a:schemeClr val="tx1"/>
                </a:solidFill>
                <a:effectLst/>
                <a:latin typeface="+mn-lt"/>
                <a:ea typeface="+mn-ea"/>
                <a:cs typeface="+mn-cs"/>
              </a:rPr>
              <a:t>Job History server</a:t>
            </a:r>
            <a:r>
              <a:rPr lang="zh-CN" altLang="en-US" sz="1200" b="0" i="0" kern="1200" dirty="0">
                <a:solidFill>
                  <a:schemeClr val="tx1"/>
                </a:solidFill>
                <a:effectLst/>
                <a:latin typeface="+mn-lt"/>
                <a:ea typeface="+mn-ea"/>
                <a:cs typeface="+mn-cs"/>
              </a:rPr>
              <a:t>，该</a:t>
            </a:r>
            <a:r>
              <a:rPr lang="en-US" altLang="zh-CN"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可以供用户查询已经运行完成的作业的信息，随着</a:t>
            </a:r>
            <a:r>
              <a:rPr lang="en-US" altLang="zh-CN" sz="1200" b="0" i="0" kern="1200" dirty="0">
                <a:solidFill>
                  <a:schemeClr val="tx1"/>
                </a:solidFill>
                <a:effectLst/>
                <a:latin typeface="+mn-lt"/>
                <a:ea typeface="+mn-ea"/>
                <a:cs typeface="+mn-cs"/>
              </a:rPr>
              <a:t>YARN</a:t>
            </a:r>
            <a:r>
              <a:rPr lang="zh-CN" altLang="en-US" sz="1200" b="0" i="0" kern="1200" dirty="0">
                <a:solidFill>
                  <a:schemeClr val="tx1"/>
                </a:solidFill>
                <a:effectLst/>
                <a:latin typeface="+mn-lt"/>
                <a:ea typeface="+mn-ea"/>
                <a:cs typeface="+mn-cs"/>
              </a:rPr>
              <a:t>上计算框架的增多，有必要增加一个通用的</a:t>
            </a:r>
            <a:r>
              <a:rPr lang="en-US" altLang="zh-CN" sz="1200" b="0" i="0" kern="1200" dirty="0">
                <a:solidFill>
                  <a:schemeClr val="tx1"/>
                </a:solidFill>
                <a:effectLst/>
                <a:latin typeface="+mn-lt"/>
                <a:ea typeface="+mn-ea"/>
                <a:cs typeface="+mn-cs"/>
              </a:rPr>
              <a:t>Job History Server</a:t>
            </a:r>
            <a:r>
              <a:rPr lang="zh-CN" altLang="en-US" sz="1200" b="0" i="0" kern="1200" dirty="0">
                <a:solidFill>
                  <a:schemeClr val="tx1"/>
                </a:solidFill>
                <a:effectLst/>
                <a:latin typeface="+mn-lt"/>
                <a:ea typeface="+mn-ea"/>
                <a:cs typeface="+mn-cs"/>
              </a:rPr>
              <a:t>，于是开发了</a:t>
            </a:r>
            <a:r>
              <a:rPr lang="en-US" altLang="zh-CN" sz="1200" b="0" i="0" kern="1200" dirty="0">
                <a:solidFill>
                  <a:schemeClr val="tx1"/>
                </a:solidFill>
                <a:effectLst/>
                <a:latin typeface="+mn-lt"/>
                <a:ea typeface="+mn-ea"/>
                <a:cs typeface="+mn-cs"/>
              </a:rPr>
              <a:t>Generic history server</a:t>
            </a:r>
            <a:r>
              <a:rPr lang="zh-CN" altLang="en-US" sz="1200" b="0" i="0" kern="1200" dirty="0">
                <a:solidFill>
                  <a:schemeClr val="tx1"/>
                </a:solidFill>
                <a:effectLst/>
                <a:latin typeface="+mn-lt"/>
                <a:ea typeface="+mn-ea"/>
                <a:cs typeface="+mn-cs"/>
              </a:rPr>
              <a:t>，后来改名为</a:t>
            </a:r>
            <a:r>
              <a:rPr lang="en-US" altLang="zh-CN" sz="1200" b="0" i="0" kern="1200" dirty="0">
                <a:solidFill>
                  <a:schemeClr val="tx1"/>
                </a:solidFill>
                <a:effectLst/>
                <a:latin typeface="+mn-lt"/>
                <a:ea typeface="+mn-ea"/>
                <a:cs typeface="+mn-cs"/>
              </a:rPr>
              <a:t>Application Timeline Server</a:t>
            </a:r>
            <a:endParaRPr lang="zh-CN" altLang="en-US" dirty="0"/>
          </a:p>
        </p:txBody>
      </p:sp>
      <p:sp>
        <p:nvSpPr>
          <p:cNvPr id="4" name="灯片编号占位符 3"/>
          <p:cNvSpPr>
            <a:spLocks noGrp="1"/>
          </p:cNvSpPr>
          <p:nvPr>
            <p:ph type="sldNum" sz="quarter" idx="10"/>
          </p:nvPr>
        </p:nvSpPr>
        <p:spPr/>
        <p:txBody>
          <a:bodyPr/>
          <a:lstStyle/>
          <a:p>
            <a:fld id="{E26EDBDB-5CA7-4000-8CF0-C5FB790F5A84}" type="slidenum">
              <a:rPr lang="zh-CN" altLang="en-US" smtClean="0"/>
              <a:t>23</a:t>
            </a:fld>
            <a:endParaRPr lang="zh-CN" altLang="en-US"/>
          </a:p>
        </p:txBody>
      </p:sp>
    </p:spTree>
    <p:extLst>
      <p:ext uri="{BB962C8B-B14F-4D97-AF65-F5344CB8AC3E}">
        <p14:creationId xmlns:p14="http://schemas.microsoft.com/office/powerpoint/2010/main" val="64421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effectLst/>
              </a:rPr>
            </a:br>
            <a:endParaRPr lang="zh-CN" altLang="en-US" dirty="0">
              <a:effectLst/>
            </a:endParaRPr>
          </a:p>
          <a:p>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瓶颈：绝大多数的</a:t>
            </a:r>
            <a:r>
              <a:rPr lang="en-US" altLang="zh-CN" sz="1200" kern="1200" dirty="0">
                <a:solidFill>
                  <a:schemeClr val="tx1"/>
                </a:solidFill>
                <a:effectLst/>
                <a:latin typeface="+mn-lt"/>
                <a:ea typeface="+mn-ea"/>
                <a:cs typeface="+mn-cs"/>
              </a:rPr>
              <a:t>MapReduce</a:t>
            </a:r>
            <a:r>
              <a:rPr lang="zh-CN" altLang="en-US" sz="1200" kern="1200" dirty="0">
                <a:solidFill>
                  <a:schemeClr val="tx1"/>
                </a:solidFill>
                <a:effectLst/>
                <a:latin typeface="+mn-lt"/>
                <a:ea typeface="+mn-ea"/>
                <a:cs typeface="+mn-cs"/>
              </a:rPr>
              <a:t>作业都属于数据密集型，在不使用轻量压缩的情况下，磁盘和网络</a:t>
            </a:r>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很容易成为瓶颈。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阶段排序：在简单</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任务中，排序约消耗整个任务</a:t>
            </a:r>
            <a:r>
              <a:rPr lang="en-US" altLang="zh-CN" sz="1200" kern="1200" dirty="0">
                <a:solidFill>
                  <a:schemeClr val="tx1"/>
                </a:solidFill>
                <a:effectLst/>
                <a:latin typeface="+mn-lt"/>
                <a:ea typeface="+mn-ea"/>
                <a:cs typeface="+mn-cs"/>
              </a:rPr>
              <a:t>CPU</a:t>
            </a:r>
            <a:r>
              <a:rPr lang="zh-CN" altLang="en-US" sz="1200" kern="1200" dirty="0">
                <a:solidFill>
                  <a:schemeClr val="tx1"/>
                </a:solidFill>
                <a:effectLst/>
                <a:latin typeface="+mn-lt"/>
                <a:ea typeface="+mn-ea"/>
                <a:cs typeface="+mn-cs"/>
              </a:rPr>
              <a:t>资源的一半。</a:t>
            </a:r>
            <a:endParaRPr lang="en-US" altLang="zh-CN" sz="1200" kern="1200" dirty="0">
              <a:solidFill>
                <a:schemeClr val="tx1"/>
              </a:solidFill>
              <a:effectLst/>
              <a:latin typeface="+mn-lt"/>
              <a:ea typeface="+mn-ea"/>
              <a:cs typeface="+mn-cs"/>
            </a:endParaRPr>
          </a:p>
          <a:p>
            <a:endParaRPr lang="zh-CN" altLang="en-US" dirty="0">
              <a:effectLst/>
            </a:endParaRPr>
          </a:p>
          <a:p>
            <a:r>
              <a:rPr lang="zh-CN" altLang="en-US" sz="1200" kern="1200" dirty="0">
                <a:solidFill>
                  <a:schemeClr val="tx1"/>
                </a:solidFill>
                <a:effectLst/>
                <a:latin typeface="+mn-lt"/>
                <a:ea typeface="+mn-ea"/>
                <a:cs typeface="+mn-cs"/>
              </a:rPr>
              <a:t>序列化</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反序列化：序列化会造成大量的对象创建和小数组拷贝，另外也会引入过于复杂的</a:t>
            </a:r>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流抽象和低效的对象比较实现，而这些操作几乎贯穿整个 数据处理流。</a:t>
            </a:r>
            <a:endParaRPr lang="en-US" altLang="zh-CN" sz="1200" kern="1200" dirty="0">
              <a:solidFill>
                <a:schemeClr val="tx1"/>
              </a:solidFill>
              <a:effectLst/>
              <a:latin typeface="+mn-lt"/>
              <a:ea typeface="+mn-ea"/>
              <a:cs typeface="+mn-cs"/>
            </a:endParaRPr>
          </a:p>
          <a:p>
            <a:endParaRPr lang="zh-CN" altLang="en-US" dirty="0">
              <a:effectLst/>
            </a:endParaRPr>
          </a:p>
          <a:p>
            <a:r>
              <a:rPr lang="en-US" altLang="zh-CN" sz="1200" kern="1200" dirty="0">
                <a:solidFill>
                  <a:schemeClr val="tx1"/>
                </a:solidFill>
                <a:effectLst/>
                <a:latin typeface="+mn-lt"/>
                <a:ea typeface="+mn-ea"/>
                <a:cs typeface="+mn-cs"/>
              </a:rPr>
              <a:t>Shuffle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Shuffle</a:t>
            </a:r>
            <a:r>
              <a:rPr lang="zh-CN" altLang="en-US" sz="1200" kern="1200" dirty="0">
                <a:solidFill>
                  <a:schemeClr val="tx1"/>
                </a:solidFill>
                <a:effectLst/>
                <a:latin typeface="+mn-lt"/>
                <a:ea typeface="+mn-ea"/>
                <a:cs typeface="+mn-cs"/>
              </a:rPr>
              <a:t>一直以来都被认为是一个瓶颈，使用压缩和高速网络可以部分改善这个问题。</a:t>
            </a:r>
            <a:endParaRPr lang="en-US" altLang="zh-CN" sz="1200" kern="1200" dirty="0">
              <a:solidFill>
                <a:schemeClr val="tx1"/>
              </a:solidFill>
              <a:effectLst/>
              <a:latin typeface="+mn-lt"/>
              <a:ea typeface="+mn-ea"/>
              <a:cs typeface="+mn-cs"/>
            </a:endParaRPr>
          </a:p>
          <a:p>
            <a:endParaRPr lang="zh-CN" altLang="en-US" dirty="0">
              <a:effectLst/>
            </a:endParaRPr>
          </a:p>
          <a:p>
            <a:r>
              <a:rPr lang="zh-CN" altLang="en-US" sz="1200" kern="1200" dirty="0">
                <a:solidFill>
                  <a:schemeClr val="tx1"/>
                </a:solidFill>
                <a:effectLst/>
                <a:latin typeface="+mn-lt"/>
                <a:ea typeface="+mn-ea"/>
                <a:cs typeface="+mn-cs"/>
              </a:rPr>
              <a:t>数据局部性：</a:t>
            </a:r>
            <a:r>
              <a:rPr lang="en-US" altLang="zh-CN" sz="1200" kern="1200" dirty="0">
                <a:solidFill>
                  <a:schemeClr val="tx1"/>
                </a:solidFill>
                <a:effectLst/>
                <a:latin typeface="+mn-lt"/>
                <a:ea typeface="+mn-ea"/>
                <a:cs typeface="+mn-cs"/>
              </a:rPr>
              <a:t>MapReduce</a:t>
            </a:r>
            <a:r>
              <a:rPr lang="zh-CN" altLang="en-US" sz="1200" kern="1200" dirty="0">
                <a:solidFill>
                  <a:schemeClr val="tx1"/>
                </a:solidFill>
                <a:effectLst/>
                <a:latin typeface="+mn-lt"/>
                <a:ea typeface="+mn-ea"/>
                <a:cs typeface="+mn-cs"/>
              </a:rPr>
              <a:t>模型通常需要把整个数据集处理一遍或者 多遍，大量的数据扫描和传输会严重影响作业的执行时间和资源消耗。这个是有办法改进的，比如引入一些更加灵活的数据处理流和计算模型、引入不排序的数据 流、引入哈希</a:t>
            </a:r>
            <a:r>
              <a:rPr lang="en-US" altLang="zh-CN" sz="1200" kern="1200" dirty="0">
                <a:solidFill>
                  <a:schemeClr val="tx1"/>
                </a:solidFill>
                <a:effectLst/>
                <a:latin typeface="+mn-lt"/>
                <a:ea typeface="+mn-ea"/>
                <a:cs typeface="+mn-cs"/>
              </a:rPr>
              <a:t>Join</a:t>
            </a:r>
            <a:r>
              <a:rPr lang="zh-CN" altLang="en-US" sz="1200" kern="1200" dirty="0">
                <a:solidFill>
                  <a:schemeClr val="tx1"/>
                </a:solidFill>
                <a:effectLst/>
                <a:latin typeface="+mn-lt"/>
                <a:ea typeface="+mn-ea"/>
                <a:cs typeface="+mn-cs"/>
              </a:rPr>
              <a:t>的算法、连接多个作业的</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Reduce</a:t>
            </a:r>
            <a:r>
              <a:rPr lang="zh-CN" altLang="en-US" sz="1200" kern="1200" dirty="0">
                <a:solidFill>
                  <a:schemeClr val="tx1"/>
                </a:solidFill>
                <a:effectLst/>
                <a:latin typeface="+mn-lt"/>
                <a:ea typeface="+mn-ea"/>
                <a:cs typeface="+mn-cs"/>
              </a:rPr>
              <a:t>任务防止中间数据落地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调度和启动开销：对于数据规模很小或有实时需求的应用，作业的调度和启动开销可能会比较大。</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E26EDBDB-5CA7-4000-8CF0-C5FB790F5A84}" type="slidenum">
              <a:rPr lang="zh-CN" altLang="en-US" smtClean="0"/>
              <a:t>27</a:t>
            </a:fld>
            <a:endParaRPr lang="zh-CN" altLang="en-US"/>
          </a:p>
        </p:txBody>
      </p:sp>
    </p:spTree>
    <p:extLst>
      <p:ext uri="{BB962C8B-B14F-4D97-AF65-F5344CB8AC3E}">
        <p14:creationId xmlns:p14="http://schemas.microsoft.com/office/powerpoint/2010/main" val="522952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3/20/2017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3/20/2017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3/20/2017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E757EC-896B-4BF6-ADEF-B479A0D4D0E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287175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757EC-896B-4BF6-ADEF-B479A0D4D0E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EDC53-7756-4D6C-9B72-481D5BC50290}"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0963" y="185123"/>
            <a:ext cx="465667" cy="465667"/>
          </a:xfrm>
          <a:prstGeom prst="rect">
            <a:avLst/>
          </a:prstGeom>
        </p:spPr>
      </p:pic>
    </p:spTree>
    <p:extLst>
      <p:ext uri="{BB962C8B-B14F-4D97-AF65-F5344CB8AC3E}">
        <p14:creationId xmlns:p14="http://schemas.microsoft.com/office/powerpoint/2010/main" val="193532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E757EC-896B-4BF6-ADEF-B479A0D4D0E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1175173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757EC-896B-4BF6-ADEF-B479A0D4D0EA}"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1249307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757EC-896B-4BF6-ADEF-B479A0D4D0EA}"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3185753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757EC-896B-4BF6-ADEF-B479A0D4D0EA}"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1187346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757EC-896B-4BF6-ADEF-B479A0D4D0EA}"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3045576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757EC-896B-4BF6-ADEF-B479A0D4D0EA}"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122318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757EC-896B-4BF6-ADEF-B479A0D4D0EA}"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2832752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757EC-896B-4BF6-ADEF-B479A0D4D0E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25099776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757EC-896B-4BF6-ADEF-B479A0D4D0EA}"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EDC53-7756-4D6C-9B72-481D5BC50290}" type="slidenum">
              <a:rPr lang="en-US" smtClean="0"/>
              <a:t>‹#›</a:t>
            </a:fld>
            <a:endParaRPr lang="en-US"/>
          </a:p>
        </p:txBody>
      </p:sp>
    </p:spTree>
    <p:extLst>
      <p:ext uri="{BB962C8B-B14F-4D97-AF65-F5344CB8AC3E}">
        <p14:creationId xmlns:p14="http://schemas.microsoft.com/office/powerpoint/2010/main" val="272238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3/20/2017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3/20/2017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3/20/2017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3/20/2017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57EC-896B-4BF6-ADEF-B479A0D4D0EA}"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EDC53-7756-4D6C-9B72-481D5BC50290}" type="slidenum">
              <a:rPr lang="en-US" smtClean="0"/>
              <a:t>‹#›</a:t>
            </a:fld>
            <a:endParaRPr lang="en-US"/>
          </a:p>
        </p:txBody>
      </p:sp>
    </p:spTree>
    <p:extLst>
      <p:ext uri="{BB962C8B-B14F-4D97-AF65-F5344CB8AC3E}">
        <p14:creationId xmlns:p14="http://schemas.microsoft.com/office/powerpoint/2010/main" val="8101531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ssues.apache.org/jira/browse/HADOOP-11656" TargetMode="External"/><Relationship Id="rId2" Type="http://schemas.openxmlformats.org/officeDocument/2006/relationships/hyperlink" Target="https://issues.apache.org/jira/browse/HADOOP-990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ssues.apache.org/jira/browse/HDFS-7285" TargetMode="External"/><Relationship Id="rId2" Type="http://schemas.openxmlformats.org/officeDocument/2006/relationships/hyperlink" Target="https://wiki.apache.org/hadoop/HDFS-RAID"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adoop.apache.org/docs/r3.0.0-alpha2/hadoop-yarn/hadoop-yarn-site/NodeManagerCgroups.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ssues.apache.org/jira/browse/YARN-291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issues.apache.org/jira/browse/MAPREDUCE-2841"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issues.apache.org/jira/secure/attachment/12666128/MR-2841benchmarks.pdf" TargetMode="External"/><Relationship Id="rId3" Type="http://schemas.openxmlformats.org/officeDocument/2006/relationships/hyperlink" Target="http://hadoop.apache.org/docs/r3.0.0-alpha1/hadoop-project-dist/hadoop-common/release/3.0.0-alpha1/RELEASENOTES.3.0.0-alpha1.html" TargetMode="External"/><Relationship Id="rId7" Type="http://schemas.openxmlformats.org/officeDocument/2006/relationships/hyperlink" Target="https://hortonworks.com/blog/managing-cpu-resources-in-your-hadoop-yarn-clusters/" TargetMode="External"/><Relationship Id="rId2" Type="http://schemas.openxmlformats.org/officeDocument/2006/relationships/hyperlink" Target="http://hadoop.apache.org/docs/r3.0.0-alpha2/" TargetMode="External"/><Relationship Id="rId1" Type="http://schemas.openxmlformats.org/officeDocument/2006/relationships/slideLayout" Target="../slideLayouts/slideLayout2.xml"/><Relationship Id="rId6" Type="http://schemas.openxmlformats.org/officeDocument/2006/relationships/hyperlink" Target="https://github.com/intel-hadoop/nativetask/tree/native_output_collector" TargetMode="External"/><Relationship Id="rId5" Type="http://schemas.openxmlformats.org/officeDocument/2006/relationships/hyperlink" Target="http://geek.csdn.net/news/detail/77338" TargetMode="External"/><Relationship Id="rId4" Type="http://schemas.openxmlformats.org/officeDocument/2006/relationships/hyperlink" Target="http://hadoop.apache.org/docs/r3.0.0-alpha2/hadoop-project-dist/hadoop-common/release/3.0.0-alpha2/RELEASENOTES.3.0.0-alpha2.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Hadoop3.0</a:t>
            </a:r>
            <a:r>
              <a:rPr lang="en-US" altLang="zh-CN" b="1" dirty="0"/>
              <a:t>-alpha2</a:t>
            </a:r>
            <a:r>
              <a:rPr lang="zh-CN" altLang="en-US" b="1" dirty="0"/>
              <a:t>新特性</a:t>
            </a:r>
            <a:endParaRPr lang="zh-CN" altLang="en-US" dirty="0"/>
          </a:p>
        </p:txBody>
      </p:sp>
      <p:sp>
        <p:nvSpPr>
          <p:cNvPr id="3" name="副标题 2"/>
          <p:cNvSpPr>
            <a:spLocks noGrp="1"/>
          </p:cNvSpPr>
          <p:nvPr>
            <p:ph type="subTitle" idx="1"/>
          </p:nvPr>
        </p:nvSpPr>
        <p:spPr/>
        <p:txBody>
          <a:bodyPr/>
          <a:lstStyle/>
          <a:p>
            <a:endParaRPr lang="en-US" altLang="zh-CN" dirty="0"/>
          </a:p>
          <a:p>
            <a:r>
              <a:rPr lang="en-US" altLang="zh-CN" dirty="0"/>
              <a:t>												</a:t>
            </a:r>
            <a:r>
              <a:rPr lang="zh-CN" altLang="en-US" dirty="0"/>
              <a:t>云尘</a:t>
            </a:r>
            <a:endParaRPr lang="en-US" altLang="zh-CN" dirty="0"/>
          </a:p>
        </p:txBody>
      </p:sp>
    </p:spTree>
    <p:extLst>
      <p:ext uri="{BB962C8B-B14F-4D97-AF65-F5344CB8AC3E}">
        <p14:creationId xmlns:p14="http://schemas.microsoft.com/office/powerpoint/2010/main" val="394816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603500"/>
            <a:ext cx="8825659" cy="3888740"/>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highlight>
                  <a:srgbClr val="FFFF00"/>
                </a:highlight>
              </a:rPr>
              <a:t>三，</a:t>
            </a:r>
            <a:r>
              <a:rPr lang="en-US" altLang="zh-CN" dirty="0">
                <a:highlight>
                  <a:srgbClr val="FFFF00"/>
                </a:highlight>
              </a:rPr>
              <a:t>Hadoop Common</a:t>
            </a:r>
          </a:p>
          <a:p>
            <a:pPr>
              <a:lnSpc>
                <a:spcPct val="150000"/>
              </a:lnSpc>
            </a:pPr>
            <a:r>
              <a:rPr lang="zh-CN" altLang="en-US" dirty="0"/>
              <a:t>四，</a:t>
            </a:r>
            <a:r>
              <a:rPr lang="en-US" altLang="zh-CN" dirty="0"/>
              <a:t>Hadoop HDFS</a:t>
            </a:r>
          </a:p>
          <a:p>
            <a:pPr>
              <a:lnSpc>
                <a:spcPct val="150000"/>
              </a:lnSpc>
            </a:pPr>
            <a:r>
              <a:rPr lang="zh-CN" altLang="en-US" dirty="0"/>
              <a:t>五，</a:t>
            </a:r>
            <a:r>
              <a:rPr lang="en-US" altLang="zh-CN" dirty="0"/>
              <a:t>Hadoop YARN</a:t>
            </a:r>
          </a:p>
          <a:p>
            <a:pPr>
              <a:lnSpc>
                <a:spcPct val="150000"/>
              </a:lnSpc>
            </a:pPr>
            <a:r>
              <a:rPr lang="zh-CN" altLang="en-US" dirty="0"/>
              <a:t>六，</a:t>
            </a:r>
            <a:r>
              <a:rPr lang="en-US" altLang="zh-CN" dirty="0"/>
              <a:t>Hadoop MapReduce</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a:p>
            <a:pPr>
              <a:lnSpc>
                <a:spcPct val="150000"/>
              </a:lnSpc>
            </a:pPr>
            <a:endParaRPr lang="zh-CN" altLang="en-US" dirty="0"/>
          </a:p>
        </p:txBody>
      </p:sp>
    </p:spTree>
    <p:extLst>
      <p:ext uri="{BB962C8B-B14F-4D97-AF65-F5344CB8AC3E}">
        <p14:creationId xmlns:p14="http://schemas.microsoft.com/office/powerpoint/2010/main" val="32181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Hadoop Common</a:t>
            </a:r>
            <a:endParaRPr lang="zh-CN" altLang="en-US" dirty="0"/>
          </a:p>
        </p:txBody>
      </p:sp>
      <p:sp>
        <p:nvSpPr>
          <p:cNvPr id="3" name="内容占位符 2"/>
          <p:cNvSpPr>
            <a:spLocks noGrp="1"/>
          </p:cNvSpPr>
          <p:nvPr>
            <p:ph idx="1"/>
          </p:nvPr>
        </p:nvSpPr>
        <p:spPr>
          <a:xfrm>
            <a:off x="1154954" y="2603500"/>
            <a:ext cx="10137886" cy="3416300"/>
          </a:xfrm>
        </p:spPr>
        <p:txBody>
          <a:bodyPr>
            <a:normAutofit fontScale="92500" lnSpcReduction="20000"/>
          </a:bodyPr>
          <a:lstStyle/>
          <a:p>
            <a:r>
              <a:rPr lang="zh-CN" altLang="en-US" dirty="0"/>
              <a:t>脚本重构，提升可维护性和易用性</a:t>
            </a:r>
            <a:endParaRPr lang="en-US" altLang="zh-CN" dirty="0"/>
          </a:p>
          <a:p>
            <a:r>
              <a:rPr lang="en-US" altLang="zh-CN" dirty="0"/>
              <a:t>.</a:t>
            </a:r>
            <a:r>
              <a:rPr lang="en-US" altLang="zh-CN" dirty="0" err="1"/>
              <a:t>hadooprc</a:t>
            </a:r>
            <a:r>
              <a:rPr lang="zh-CN" altLang="en-US" dirty="0"/>
              <a:t>和</a:t>
            </a:r>
            <a:r>
              <a:rPr lang="en-US" altLang="zh-CN" dirty="0"/>
              <a:t>.</a:t>
            </a:r>
            <a:r>
              <a:rPr lang="en-US" altLang="zh-CN" dirty="0" err="1"/>
              <a:t>hadoop-env</a:t>
            </a:r>
            <a:r>
              <a:rPr lang="zh-CN" altLang="en-US" dirty="0"/>
              <a:t>，供用户利用</a:t>
            </a:r>
            <a:r>
              <a:rPr lang="en-US" altLang="zh-CN" dirty="0"/>
              <a:t>$HOME</a:t>
            </a:r>
            <a:r>
              <a:rPr lang="zh-CN" altLang="en-US" dirty="0"/>
              <a:t>设置环境变量</a:t>
            </a:r>
            <a:endParaRPr lang="en-US" altLang="zh-CN" dirty="0"/>
          </a:p>
          <a:p>
            <a:r>
              <a:rPr lang="en-US" altLang="zh-CN" dirty="0"/>
              <a:t>--debug</a:t>
            </a:r>
            <a:r>
              <a:rPr lang="zh-CN" altLang="en-US" dirty="0"/>
              <a:t>参数，轻松诊断问题，以前</a:t>
            </a:r>
            <a:r>
              <a:rPr lang="en-US" altLang="zh-CN" dirty="0"/>
              <a:t>export HADOOP_ROOT_LOGGER=</a:t>
            </a:r>
            <a:r>
              <a:rPr lang="en-US" altLang="zh-CN" dirty="0" err="1"/>
              <a:t>DEBUG,console</a:t>
            </a:r>
            <a:endParaRPr lang="en-US" altLang="zh-CN" dirty="0"/>
          </a:p>
          <a:p>
            <a:r>
              <a:rPr lang="en-US" altLang="zh-CN" dirty="0"/>
              <a:t>--daemon</a:t>
            </a:r>
            <a:r>
              <a:rPr lang="zh-CN" altLang="en-US" dirty="0"/>
              <a:t>参数，启动</a:t>
            </a:r>
            <a:r>
              <a:rPr lang="en-US" altLang="zh-CN" dirty="0"/>
              <a:t>daemon</a:t>
            </a:r>
            <a:r>
              <a:rPr lang="zh-CN" altLang="en-US" dirty="0"/>
              <a:t>进程</a:t>
            </a:r>
            <a:endParaRPr lang="en-US" altLang="zh-CN" dirty="0"/>
          </a:p>
          <a:p>
            <a:r>
              <a:rPr lang="en-US" altLang="zh-CN" dirty="0" err="1"/>
              <a:t>Classpath</a:t>
            </a:r>
            <a:r>
              <a:rPr lang="zh-CN" altLang="en-US" dirty="0"/>
              <a:t>隔离，比如</a:t>
            </a:r>
            <a:r>
              <a:rPr lang="en-US" altLang="zh-CN" dirty="0"/>
              <a:t>google Guava</a:t>
            </a:r>
            <a:r>
              <a:rPr lang="zh-CN" altLang="en-US" dirty="0"/>
              <a:t>在混合使用</a:t>
            </a:r>
            <a:r>
              <a:rPr lang="en-US" altLang="zh-CN" dirty="0"/>
              <a:t>Hadoop</a:t>
            </a:r>
            <a:r>
              <a:rPr lang="zh-CN" altLang="en-US" dirty="0"/>
              <a:t>、</a:t>
            </a:r>
            <a:r>
              <a:rPr lang="en-US" altLang="zh-CN" dirty="0"/>
              <a:t>HBase</a:t>
            </a:r>
            <a:r>
              <a:rPr lang="zh-CN" altLang="en-US" dirty="0"/>
              <a:t>和</a:t>
            </a:r>
            <a:r>
              <a:rPr lang="en-US" altLang="zh-CN" dirty="0"/>
              <a:t>Spark</a:t>
            </a:r>
            <a:r>
              <a:rPr lang="zh-CN" altLang="en-US" dirty="0"/>
              <a:t>时，很容易产生冲突。</a:t>
            </a:r>
            <a:endParaRPr lang="en-US" altLang="zh-CN" dirty="0"/>
          </a:p>
          <a:p>
            <a:r>
              <a:rPr lang="en-US" altLang="zh-CN" dirty="0"/>
              <a:t>….</a:t>
            </a:r>
          </a:p>
          <a:p>
            <a:pPr lvl="7"/>
            <a:endParaRPr lang="en-US" altLang="zh-CN" dirty="0"/>
          </a:p>
          <a:p>
            <a:pPr lvl="7"/>
            <a:endParaRPr lang="en-US" altLang="zh-CN" dirty="0"/>
          </a:p>
          <a:p>
            <a:pPr lvl="7"/>
            <a:endParaRPr lang="en-US" altLang="zh-CN" dirty="0"/>
          </a:p>
          <a:p>
            <a:pPr lvl="8"/>
            <a:r>
              <a:rPr lang="zh-CN" altLang="en-US" dirty="0"/>
              <a:t>参考：</a:t>
            </a:r>
            <a:r>
              <a:rPr lang="en-US" altLang="zh-CN" dirty="0"/>
              <a:t> </a:t>
            </a:r>
            <a:r>
              <a:rPr lang="en-US" altLang="zh-CN" dirty="0">
                <a:hlinkClick r:id="rId2"/>
              </a:rPr>
              <a:t>https://issues.apache.org/jira/browse/HADOOP-9902</a:t>
            </a:r>
            <a:endParaRPr lang="en-US" altLang="zh-CN" dirty="0"/>
          </a:p>
          <a:p>
            <a:pPr marL="3657600" lvl="8" indent="0">
              <a:buNone/>
            </a:pPr>
            <a:r>
              <a:rPr lang="en-US" altLang="zh-CN" dirty="0"/>
              <a:t>                   </a:t>
            </a:r>
            <a:r>
              <a:rPr lang="en-US" altLang="zh-CN" dirty="0">
                <a:hlinkClick r:id="rId3"/>
              </a:rPr>
              <a:t>https://issues.apache.org/jira/browse/HADOOP-11656</a:t>
            </a:r>
            <a:endParaRPr lang="en-US" altLang="zh-CN" dirty="0"/>
          </a:p>
          <a:p>
            <a:pPr marL="3657600" lvl="8"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76571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Hadoop Common</a:t>
            </a:r>
            <a:endParaRPr lang="zh-CN" altLang="en-US" dirty="0"/>
          </a:p>
        </p:txBody>
      </p:sp>
      <p:pic>
        <p:nvPicPr>
          <p:cNvPr id="7" name="图片 6"/>
          <p:cNvPicPr>
            <a:picLocks noChangeAspect="1"/>
          </p:cNvPicPr>
          <p:nvPr/>
        </p:nvPicPr>
        <p:blipFill>
          <a:blip r:embed="rId2"/>
          <a:stretch>
            <a:fillRect/>
          </a:stretch>
        </p:blipFill>
        <p:spPr>
          <a:xfrm>
            <a:off x="371753" y="2355248"/>
            <a:ext cx="7232007" cy="2789162"/>
          </a:xfrm>
          <a:prstGeom prst="rect">
            <a:avLst/>
          </a:prstGeom>
        </p:spPr>
      </p:pic>
      <p:pic>
        <p:nvPicPr>
          <p:cNvPr id="8" name="图片 7"/>
          <p:cNvPicPr>
            <a:picLocks noChangeAspect="1"/>
          </p:cNvPicPr>
          <p:nvPr/>
        </p:nvPicPr>
        <p:blipFill>
          <a:blip r:embed="rId3"/>
          <a:stretch>
            <a:fillRect/>
          </a:stretch>
        </p:blipFill>
        <p:spPr>
          <a:xfrm>
            <a:off x="6833147" y="2667789"/>
            <a:ext cx="5075360" cy="1928027"/>
          </a:xfrm>
          <a:prstGeom prst="rect">
            <a:avLst/>
          </a:prstGeom>
        </p:spPr>
      </p:pic>
      <p:pic>
        <p:nvPicPr>
          <p:cNvPr id="9" name="图片 8"/>
          <p:cNvPicPr>
            <a:picLocks noChangeAspect="1"/>
          </p:cNvPicPr>
          <p:nvPr/>
        </p:nvPicPr>
        <p:blipFill>
          <a:blip r:embed="rId4"/>
          <a:stretch>
            <a:fillRect/>
          </a:stretch>
        </p:blipFill>
        <p:spPr>
          <a:xfrm>
            <a:off x="436528" y="5617077"/>
            <a:ext cx="3551228" cy="403895"/>
          </a:xfrm>
          <a:prstGeom prst="rect">
            <a:avLst/>
          </a:prstGeom>
        </p:spPr>
      </p:pic>
      <p:pic>
        <p:nvPicPr>
          <p:cNvPr id="10" name="图片 9"/>
          <p:cNvPicPr>
            <a:picLocks noChangeAspect="1"/>
          </p:cNvPicPr>
          <p:nvPr/>
        </p:nvPicPr>
        <p:blipFill>
          <a:blip r:embed="rId5"/>
          <a:stretch>
            <a:fillRect/>
          </a:stretch>
        </p:blipFill>
        <p:spPr>
          <a:xfrm>
            <a:off x="5156602" y="4908357"/>
            <a:ext cx="6751905" cy="1821338"/>
          </a:xfrm>
          <a:prstGeom prst="rect">
            <a:avLst/>
          </a:prstGeom>
        </p:spPr>
      </p:pic>
    </p:spTree>
    <p:extLst>
      <p:ext uri="{BB962C8B-B14F-4D97-AF65-F5344CB8AC3E}">
        <p14:creationId xmlns:p14="http://schemas.microsoft.com/office/powerpoint/2010/main" val="28767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580640"/>
            <a:ext cx="8825659" cy="3991610"/>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t>三，</a:t>
            </a:r>
            <a:r>
              <a:rPr lang="en-US" altLang="zh-CN" dirty="0"/>
              <a:t>Hadoop Common</a:t>
            </a:r>
          </a:p>
          <a:p>
            <a:pPr>
              <a:lnSpc>
                <a:spcPct val="150000"/>
              </a:lnSpc>
            </a:pPr>
            <a:r>
              <a:rPr lang="zh-CN" altLang="en-US" dirty="0">
                <a:highlight>
                  <a:srgbClr val="FFFF00"/>
                </a:highlight>
              </a:rPr>
              <a:t>四，</a:t>
            </a:r>
            <a:r>
              <a:rPr lang="en-US" altLang="zh-CN" dirty="0">
                <a:highlight>
                  <a:srgbClr val="FFFF00"/>
                </a:highlight>
              </a:rPr>
              <a:t>Hadoop HDFS</a:t>
            </a:r>
          </a:p>
          <a:p>
            <a:pPr lvl="1">
              <a:lnSpc>
                <a:spcPct val="150000"/>
              </a:lnSpc>
            </a:pPr>
            <a:r>
              <a:rPr lang="en-US" altLang="zh-CN" dirty="0">
                <a:highlight>
                  <a:srgbClr val="FFFF00"/>
                </a:highlight>
              </a:rPr>
              <a:t>erasure encoding </a:t>
            </a:r>
            <a:r>
              <a:rPr lang="zh-CN" altLang="en-US" dirty="0">
                <a:highlight>
                  <a:srgbClr val="FFFF00"/>
                </a:highlight>
              </a:rPr>
              <a:t>（纠删码 ）</a:t>
            </a:r>
            <a:endParaRPr lang="en-US" altLang="zh-CN" dirty="0">
              <a:highlight>
                <a:srgbClr val="FFFF00"/>
              </a:highlight>
            </a:endParaRPr>
          </a:p>
          <a:p>
            <a:pPr lvl="1">
              <a:lnSpc>
                <a:spcPct val="150000"/>
              </a:lnSpc>
            </a:pPr>
            <a:r>
              <a:rPr lang="en-US" altLang="zh-CN" dirty="0">
                <a:highlight>
                  <a:srgbClr val="FFFF00"/>
                </a:highlight>
              </a:rPr>
              <a:t>Support for more than 2 </a:t>
            </a:r>
            <a:r>
              <a:rPr lang="en-US" altLang="zh-CN" dirty="0" err="1">
                <a:highlight>
                  <a:srgbClr val="FFFF00"/>
                </a:highlight>
              </a:rPr>
              <a:t>NameNodes</a:t>
            </a:r>
            <a:endParaRPr lang="en-US" altLang="zh-CN" dirty="0">
              <a:highlight>
                <a:srgbClr val="FFFF00"/>
              </a:highlight>
            </a:endParaRPr>
          </a:p>
          <a:p>
            <a:pPr lvl="1">
              <a:lnSpc>
                <a:spcPct val="150000"/>
              </a:lnSpc>
            </a:pPr>
            <a:r>
              <a:rPr lang="zh-CN" altLang="en-US" dirty="0">
                <a:highlight>
                  <a:srgbClr val="FFFF00"/>
                </a:highlight>
              </a:rPr>
              <a:t>对云计算存储平台的支持</a:t>
            </a:r>
            <a:endParaRPr lang="en-US" altLang="zh-CN" dirty="0">
              <a:highlight>
                <a:srgbClr val="FFFF00"/>
              </a:highlight>
            </a:endParaRPr>
          </a:p>
          <a:p>
            <a:pPr>
              <a:lnSpc>
                <a:spcPct val="150000"/>
              </a:lnSpc>
            </a:pPr>
            <a:r>
              <a:rPr lang="zh-CN" altLang="en-US" dirty="0"/>
              <a:t>五，</a:t>
            </a:r>
            <a:r>
              <a:rPr lang="en-US" altLang="zh-CN" dirty="0"/>
              <a:t>Hadoop YARN</a:t>
            </a:r>
          </a:p>
          <a:p>
            <a:pPr>
              <a:lnSpc>
                <a:spcPct val="150000"/>
              </a:lnSpc>
            </a:pPr>
            <a:r>
              <a:rPr lang="zh-CN" altLang="en-US" dirty="0"/>
              <a:t>六，</a:t>
            </a:r>
            <a:r>
              <a:rPr lang="en-US" altLang="zh-CN" dirty="0"/>
              <a:t>Hadoop MapReduce</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80343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图片描述"/>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798733" y="3120082"/>
            <a:ext cx="4345024" cy="23789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154954" y="973668"/>
            <a:ext cx="8761413" cy="706964"/>
          </a:xfrm>
        </p:spPr>
        <p:txBody>
          <a:bodyPr>
            <a:normAutofit/>
          </a:bodyPr>
          <a:lstStyle/>
          <a:p>
            <a:r>
              <a:rPr lang="zh-CN" altLang="en-US">
                <a:solidFill>
                  <a:srgbClr val="EBEBEB"/>
                </a:solidFill>
              </a:rPr>
              <a:t>四，</a:t>
            </a:r>
            <a:r>
              <a:rPr lang="en-US" altLang="zh-CN">
                <a:solidFill>
                  <a:srgbClr val="EBEBEB"/>
                </a:solidFill>
              </a:rPr>
              <a:t>Hadoop HDFS</a:t>
            </a:r>
            <a:r>
              <a:rPr lang="zh-CN" altLang="en-US">
                <a:solidFill>
                  <a:srgbClr val="EBEBEB"/>
                </a:solidFill>
              </a:rPr>
              <a:t>：</a:t>
            </a:r>
            <a:r>
              <a:rPr lang="en-US" altLang="zh-CN">
                <a:solidFill>
                  <a:srgbClr val="EBEBEB"/>
                </a:solidFill>
              </a:rPr>
              <a:t>Erasure Coding</a:t>
            </a:r>
            <a:endParaRPr lang="zh-CN" altLang="en-US">
              <a:solidFill>
                <a:srgbClr val="EBEBEB"/>
              </a:solidFill>
            </a:endParaRPr>
          </a:p>
        </p:txBody>
      </p:sp>
      <p:sp>
        <p:nvSpPr>
          <p:cNvPr id="3" name="内容占位符 2"/>
          <p:cNvSpPr>
            <a:spLocks noGrp="1"/>
          </p:cNvSpPr>
          <p:nvPr>
            <p:ph idx="1"/>
          </p:nvPr>
        </p:nvSpPr>
        <p:spPr>
          <a:xfrm>
            <a:off x="1154954" y="2603500"/>
            <a:ext cx="5211979" cy="4028948"/>
          </a:xfrm>
        </p:spPr>
        <p:txBody>
          <a:bodyPr anchor="ctr">
            <a:normAutofit/>
          </a:bodyPr>
          <a:lstStyle/>
          <a:p>
            <a:pPr>
              <a:lnSpc>
                <a:spcPct val="90000"/>
              </a:lnSpc>
            </a:pPr>
            <a:r>
              <a:rPr lang="zh-CN" altLang="en-US" sz="1700" b="1" dirty="0"/>
              <a:t>目的</a:t>
            </a:r>
            <a:r>
              <a:rPr lang="zh-CN" altLang="en-US" sz="1700" dirty="0"/>
              <a:t>：在不降低可靠性的前提下，节省存储空间</a:t>
            </a:r>
            <a:endParaRPr lang="en-US" altLang="zh-CN" sz="1700" dirty="0"/>
          </a:p>
          <a:p>
            <a:pPr>
              <a:lnSpc>
                <a:spcPct val="90000"/>
              </a:lnSpc>
            </a:pPr>
            <a:r>
              <a:rPr lang="zh-CN" altLang="en-US" sz="1700" b="1" dirty="0"/>
              <a:t>基本原理</a:t>
            </a:r>
            <a:r>
              <a:rPr lang="zh-CN" altLang="en-US" sz="1700" dirty="0"/>
              <a:t>：</a:t>
            </a:r>
            <a:r>
              <a:rPr lang="en-US" altLang="zh-CN" sz="1700" dirty="0" err="1"/>
              <a:t>ErasureCode</a:t>
            </a:r>
            <a:r>
              <a:rPr lang="zh-CN" altLang="en-US" sz="1700" dirty="0"/>
              <a:t>通过将</a:t>
            </a:r>
            <a:r>
              <a:rPr lang="en-US" altLang="zh-CN" sz="1700" dirty="0"/>
              <a:t>M</a:t>
            </a:r>
            <a:r>
              <a:rPr lang="zh-CN" altLang="en-US" sz="1700" dirty="0"/>
              <a:t>个数据</a:t>
            </a:r>
            <a:r>
              <a:rPr lang="en-US" altLang="zh-CN" sz="1700" dirty="0"/>
              <a:t>block</a:t>
            </a:r>
            <a:r>
              <a:rPr lang="zh-CN" altLang="en-US" sz="1700" dirty="0"/>
              <a:t>进行编码</a:t>
            </a:r>
            <a:r>
              <a:rPr lang="en-US" altLang="zh-CN" sz="1700" dirty="0"/>
              <a:t>(Reed-</a:t>
            </a:r>
            <a:r>
              <a:rPr lang="en-US" altLang="zh-CN" sz="1700" dirty="0" err="1"/>
              <a:t>Solomon,LRC</a:t>
            </a:r>
            <a:r>
              <a:rPr lang="en-US" altLang="zh-CN" sz="1700" dirty="0"/>
              <a:t>)</a:t>
            </a:r>
            <a:r>
              <a:rPr lang="zh-CN" altLang="en-US" sz="1700" dirty="0"/>
              <a:t>，生成</a:t>
            </a:r>
            <a:r>
              <a:rPr lang="en-US" altLang="zh-CN" sz="1700" dirty="0"/>
              <a:t>K</a:t>
            </a:r>
            <a:r>
              <a:rPr lang="zh-CN" altLang="en-US" sz="1700" dirty="0"/>
              <a:t>个校验</a:t>
            </a:r>
            <a:r>
              <a:rPr lang="en-US" altLang="zh-CN" sz="1700" dirty="0"/>
              <a:t>(parity)block, </a:t>
            </a:r>
            <a:r>
              <a:rPr lang="zh-CN" altLang="en-US" sz="1700" dirty="0"/>
              <a:t>这</a:t>
            </a:r>
            <a:r>
              <a:rPr lang="en-US" altLang="zh-CN" sz="1700" dirty="0"/>
              <a:t>M+K</a:t>
            </a:r>
            <a:r>
              <a:rPr lang="zh-CN" altLang="en-US" sz="1700" dirty="0"/>
              <a:t>个</a:t>
            </a:r>
            <a:r>
              <a:rPr lang="en-US" altLang="zh-CN" sz="1700" dirty="0"/>
              <a:t>block</a:t>
            </a:r>
            <a:r>
              <a:rPr lang="zh-CN" altLang="en-US" sz="1700" dirty="0"/>
              <a:t>组成一个</a:t>
            </a:r>
            <a:r>
              <a:rPr lang="en-US" altLang="zh-CN" sz="1700" dirty="0"/>
              <a:t>block group</a:t>
            </a:r>
            <a:r>
              <a:rPr lang="zh-CN" altLang="en-US" sz="1700" dirty="0"/>
              <a:t>，可以同时容忍</a:t>
            </a:r>
            <a:r>
              <a:rPr lang="en-US" altLang="zh-CN" sz="1700" dirty="0"/>
              <a:t>K</a:t>
            </a:r>
            <a:r>
              <a:rPr lang="zh-CN" altLang="en-US" sz="1700" dirty="0"/>
              <a:t>个</a:t>
            </a:r>
            <a:r>
              <a:rPr lang="en-US" altLang="zh-CN" sz="1700" dirty="0"/>
              <a:t>block</a:t>
            </a:r>
            <a:r>
              <a:rPr lang="zh-CN" altLang="en-US" sz="1700" dirty="0"/>
              <a:t>失败</a:t>
            </a:r>
            <a:r>
              <a:rPr lang="en-US" altLang="zh-CN" sz="1700" dirty="0"/>
              <a:t>,</a:t>
            </a:r>
            <a:r>
              <a:rPr lang="zh-CN" altLang="en-US" sz="1700" dirty="0"/>
              <a:t>任何</a:t>
            </a:r>
            <a:r>
              <a:rPr lang="en-US" altLang="zh-CN" sz="1700" dirty="0"/>
              <a:t>K</a:t>
            </a:r>
            <a:r>
              <a:rPr lang="zh-CN" altLang="en-US" sz="1700" dirty="0"/>
              <a:t>个</a:t>
            </a:r>
            <a:r>
              <a:rPr lang="en-US" altLang="zh-CN" sz="1700" dirty="0"/>
              <a:t>block</a:t>
            </a:r>
            <a:r>
              <a:rPr lang="zh-CN" altLang="en-US" sz="1700" dirty="0"/>
              <a:t>都可以由其他</a:t>
            </a:r>
            <a:r>
              <a:rPr lang="en-US" altLang="zh-CN" sz="1700" dirty="0"/>
              <a:t>M</a:t>
            </a:r>
            <a:r>
              <a:rPr lang="zh-CN" altLang="en-US" sz="1700" dirty="0"/>
              <a:t>个</a:t>
            </a:r>
            <a:r>
              <a:rPr lang="en-US" altLang="zh-CN" sz="1700" dirty="0"/>
              <a:t>block</a:t>
            </a:r>
            <a:r>
              <a:rPr lang="zh-CN" altLang="en-US" sz="1700" dirty="0"/>
              <a:t>算出来</a:t>
            </a:r>
            <a:r>
              <a:rPr lang="en-US" altLang="zh-CN" sz="1700" dirty="0"/>
              <a:t>. overhead</a:t>
            </a:r>
            <a:r>
              <a:rPr lang="zh-CN" altLang="en-US" sz="1700" dirty="0"/>
              <a:t>是</a:t>
            </a:r>
            <a:r>
              <a:rPr lang="en-US" altLang="zh-CN" sz="1700" dirty="0"/>
              <a:t>K/M.</a:t>
            </a:r>
          </a:p>
          <a:p>
            <a:pPr>
              <a:lnSpc>
                <a:spcPct val="90000"/>
              </a:lnSpc>
            </a:pPr>
            <a:r>
              <a:rPr lang="zh-CN" altLang="en-US" sz="1700" b="1" dirty="0"/>
              <a:t>比如：</a:t>
            </a:r>
            <a:r>
              <a:rPr lang="zh-CN" altLang="en-US" sz="1700" dirty="0"/>
              <a:t>以</a:t>
            </a:r>
            <a:r>
              <a:rPr lang="en-US" altLang="zh-CN" sz="1700" dirty="0"/>
              <a:t>M=4,K=2</a:t>
            </a:r>
            <a:r>
              <a:rPr lang="zh-CN" altLang="en-US" sz="1700" dirty="0"/>
              <a:t>为例，使用</a:t>
            </a:r>
            <a:r>
              <a:rPr lang="en-US" altLang="zh-CN" sz="1700" dirty="0"/>
              <a:t>EC</a:t>
            </a:r>
            <a:r>
              <a:rPr lang="zh-CN" altLang="en-US" sz="1700" dirty="0"/>
              <a:t>之前，假设</a:t>
            </a:r>
            <a:r>
              <a:rPr lang="en-US" altLang="zh-CN" sz="1700" dirty="0"/>
              <a:t>block</a:t>
            </a:r>
            <a:r>
              <a:rPr lang="zh-CN" altLang="en-US" sz="1700" dirty="0"/>
              <a:t>副本数为</a:t>
            </a:r>
            <a:r>
              <a:rPr lang="en-US" altLang="zh-CN" sz="1700" dirty="0"/>
              <a:t>3,</a:t>
            </a:r>
            <a:r>
              <a:rPr lang="zh-CN" altLang="en-US" sz="1700" dirty="0"/>
              <a:t>那么</a:t>
            </a:r>
            <a:r>
              <a:rPr lang="en-US" altLang="zh-CN" sz="1700" dirty="0"/>
              <a:t>4</a:t>
            </a:r>
            <a:r>
              <a:rPr lang="zh-CN" altLang="en-US" sz="1700" dirty="0"/>
              <a:t>个</a:t>
            </a:r>
            <a:r>
              <a:rPr lang="en-US" altLang="zh-CN" sz="1700" dirty="0"/>
              <a:t>block</a:t>
            </a:r>
            <a:r>
              <a:rPr lang="zh-CN" altLang="en-US" sz="1700" dirty="0"/>
              <a:t>一共</a:t>
            </a:r>
            <a:r>
              <a:rPr lang="en-US" altLang="zh-CN" sz="1700" dirty="0"/>
              <a:t>12</a:t>
            </a:r>
            <a:r>
              <a:rPr lang="zh-CN" altLang="en-US" sz="1700" dirty="0"/>
              <a:t>个副本，</a:t>
            </a:r>
            <a:r>
              <a:rPr lang="en-US" altLang="zh-CN" sz="1700" dirty="0"/>
              <a:t>overhead</a:t>
            </a:r>
            <a:r>
              <a:rPr lang="zh-CN" altLang="en-US" sz="1700" dirty="0"/>
              <a:t>是</a:t>
            </a:r>
            <a:r>
              <a:rPr lang="en-US" altLang="zh-CN" sz="1700" dirty="0"/>
              <a:t>200%</a:t>
            </a:r>
            <a:r>
              <a:rPr lang="zh-CN" altLang="en-US" sz="1700" dirty="0"/>
              <a:t>。使用</a:t>
            </a:r>
            <a:r>
              <a:rPr lang="en-US" altLang="zh-CN" sz="1700" dirty="0"/>
              <a:t>EC</a:t>
            </a:r>
            <a:r>
              <a:rPr lang="zh-CN" altLang="en-US" sz="1700" dirty="0"/>
              <a:t>后，</a:t>
            </a:r>
            <a:r>
              <a:rPr lang="en-US" altLang="zh-CN" sz="1700" dirty="0"/>
              <a:t>6</a:t>
            </a:r>
            <a:r>
              <a:rPr lang="zh-CN" altLang="en-US" sz="1700" dirty="0"/>
              <a:t>个</a:t>
            </a:r>
            <a:r>
              <a:rPr lang="en-US" altLang="zh-CN" sz="1700" dirty="0"/>
              <a:t>block</a:t>
            </a:r>
            <a:r>
              <a:rPr lang="zh-CN" altLang="en-US" sz="1700" dirty="0"/>
              <a:t>，每个</a:t>
            </a:r>
            <a:r>
              <a:rPr lang="en-US" altLang="zh-CN" sz="1700" dirty="0"/>
              <a:t>block</a:t>
            </a:r>
            <a:r>
              <a:rPr lang="zh-CN" altLang="en-US" sz="1700" dirty="0"/>
              <a:t>只需一个副本，一共</a:t>
            </a:r>
            <a:r>
              <a:rPr lang="en-US" altLang="zh-CN" sz="1700" dirty="0"/>
              <a:t>6</a:t>
            </a:r>
            <a:r>
              <a:rPr lang="zh-CN" altLang="en-US" sz="1700" dirty="0"/>
              <a:t>个副本，其中</a:t>
            </a:r>
            <a:r>
              <a:rPr lang="en-US" altLang="zh-CN" sz="1700" dirty="0"/>
              <a:t>4</a:t>
            </a:r>
            <a:r>
              <a:rPr lang="zh-CN" altLang="en-US" sz="1700" dirty="0"/>
              <a:t>个数据副本，</a:t>
            </a:r>
            <a:r>
              <a:rPr lang="en-US" altLang="zh-CN" sz="1700" dirty="0"/>
              <a:t>2</a:t>
            </a:r>
            <a:r>
              <a:rPr lang="zh-CN" altLang="en-US" sz="1700" dirty="0"/>
              <a:t>个校验副本，</a:t>
            </a:r>
            <a:r>
              <a:rPr lang="en-US" altLang="zh-CN" sz="1700" dirty="0"/>
              <a:t>overhead</a:t>
            </a:r>
            <a:r>
              <a:rPr lang="zh-CN" altLang="en-US" sz="1700" dirty="0"/>
              <a:t>是</a:t>
            </a:r>
            <a:r>
              <a:rPr lang="en-US" altLang="zh-CN" sz="1700" dirty="0"/>
              <a:t>2/4=50%.</a:t>
            </a:r>
          </a:p>
          <a:p>
            <a:pPr marL="457200" lvl="1" indent="0">
              <a:lnSpc>
                <a:spcPct val="90000"/>
              </a:lnSpc>
              <a:buNone/>
            </a:pPr>
            <a:endParaRPr lang="en-US" altLang="zh-CN" sz="1700" dirty="0"/>
          </a:p>
        </p:txBody>
      </p:sp>
    </p:spTree>
    <p:extLst>
      <p:ext uri="{BB962C8B-B14F-4D97-AF65-F5344CB8AC3E}">
        <p14:creationId xmlns:p14="http://schemas.microsoft.com/office/powerpoint/2010/main" val="349514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Hadoop HDFS</a:t>
            </a:r>
            <a:r>
              <a:rPr lang="zh-CN" altLang="en-US" dirty="0"/>
              <a:t>：</a:t>
            </a:r>
            <a:r>
              <a:rPr lang="en-US" altLang="zh-CN" dirty="0"/>
              <a:t>Erasure Coding</a:t>
            </a:r>
            <a:endParaRPr lang="zh-CN" altLang="en-US" dirty="0"/>
          </a:p>
        </p:txBody>
      </p:sp>
      <p:sp>
        <p:nvSpPr>
          <p:cNvPr id="3" name="内容占位符 2"/>
          <p:cNvSpPr>
            <a:spLocks noGrp="1"/>
          </p:cNvSpPr>
          <p:nvPr>
            <p:ph idx="1"/>
          </p:nvPr>
        </p:nvSpPr>
        <p:spPr>
          <a:xfrm>
            <a:off x="1057419" y="2524252"/>
            <a:ext cx="4624054" cy="4065524"/>
          </a:xfrm>
        </p:spPr>
        <p:txBody>
          <a:bodyPr>
            <a:normAutofit/>
          </a:bodyPr>
          <a:lstStyle/>
          <a:p>
            <a:r>
              <a:rPr lang="en-US" altLang="zh-CN" b="1" dirty="0">
                <a:solidFill>
                  <a:srgbClr val="333333"/>
                </a:solidFill>
                <a:latin typeface="+mn-ea"/>
              </a:rPr>
              <a:t>Reed-Solomon</a:t>
            </a:r>
            <a:r>
              <a:rPr lang="zh-CN" altLang="en-US" b="1" dirty="0">
                <a:solidFill>
                  <a:srgbClr val="333333"/>
                </a:solidFill>
                <a:latin typeface="+mn-ea"/>
              </a:rPr>
              <a:t>算法</a:t>
            </a:r>
            <a:endParaRPr lang="en-US" altLang="zh-CN" b="1" dirty="0">
              <a:solidFill>
                <a:srgbClr val="333333"/>
              </a:solidFill>
              <a:latin typeface="+mn-ea"/>
            </a:endParaRPr>
          </a:p>
          <a:p>
            <a:pPr lvl="1"/>
            <a:r>
              <a:rPr lang="zh-CN" altLang="en-US" dirty="0">
                <a:solidFill>
                  <a:srgbClr val="333333"/>
                </a:solidFill>
                <a:latin typeface="+mn-ea"/>
              </a:rPr>
              <a:t>纯</a:t>
            </a:r>
            <a:r>
              <a:rPr lang="en-US" altLang="zh-CN" dirty="0">
                <a:solidFill>
                  <a:srgbClr val="333333"/>
                </a:solidFill>
                <a:latin typeface="+mn-ea"/>
              </a:rPr>
              <a:t>Java</a:t>
            </a:r>
            <a:r>
              <a:rPr lang="zh-CN" altLang="en-US" dirty="0">
                <a:solidFill>
                  <a:srgbClr val="333333"/>
                </a:solidFill>
                <a:latin typeface="+mn-ea"/>
              </a:rPr>
              <a:t>实现</a:t>
            </a:r>
            <a:endParaRPr lang="en-US" altLang="zh-CN" dirty="0">
              <a:solidFill>
                <a:srgbClr val="333333"/>
              </a:solidFill>
              <a:latin typeface="+mn-ea"/>
            </a:endParaRPr>
          </a:p>
          <a:p>
            <a:pPr lvl="1"/>
            <a:r>
              <a:rPr lang="zh-CN" altLang="en-US" dirty="0">
                <a:latin typeface="+mn-ea"/>
              </a:rPr>
              <a:t>基于英特尔的</a:t>
            </a:r>
            <a:r>
              <a:rPr lang="en-US" altLang="zh-CN" dirty="0">
                <a:latin typeface="+mn-ea"/>
              </a:rPr>
              <a:t>ISA-L</a:t>
            </a:r>
          </a:p>
          <a:p>
            <a:pPr lvl="1"/>
            <a:endParaRPr lang="en-US" altLang="zh-CN" dirty="0">
              <a:latin typeface="+mn-ea"/>
              <a:hlinkClick r:id="rId2"/>
            </a:endParaRPr>
          </a:p>
          <a:p>
            <a:r>
              <a:rPr lang="zh-CN" altLang="en-US" b="1" dirty="0">
                <a:latin typeface="+mn-ea"/>
              </a:rPr>
              <a:t>性能比较</a:t>
            </a:r>
            <a:endParaRPr lang="en-US" altLang="zh-CN" b="1" dirty="0">
              <a:latin typeface="+mn-ea"/>
            </a:endParaRPr>
          </a:p>
          <a:p>
            <a:pPr lvl="1"/>
            <a:r>
              <a:rPr lang="en-US" altLang="zh-CN" dirty="0"/>
              <a:t>ISA-L</a:t>
            </a:r>
            <a:r>
              <a:rPr lang="zh-CN" altLang="en-US" dirty="0"/>
              <a:t>的性能是</a:t>
            </a:r>
            <a:r>
              <a:rPr lang="en-US" altLang="zh-CN" dirty="0"/>
              <a:t>Java</a:t>
            </a:r>
            <a:r>
              <a:rPr lang="zh-CN" altLang="en-US" dirty="0"/>
              <a:t>的</a:t>
            </a:r>
            <a:r>
              <a:rPr lang="en-US" altLang="zh-CN" dirty="0"/>
              <a:t>4-5</a:t>
            </a:r>
            <a:r>
              <a:rPr lang="zh-CN" altLang="en-US" dirty="0"/>
              <a:t>倍，是</a:t>
            </a:r>
            <a:r>
              <a:rPr lang="en-US" altLang="zh-CN" dirty="0"/>
              <a:t>HDFS-RAID</a:t>
            </a:r>
            <a:r>
              <a:rPr lang="zh-CN" altLang="en-US" dirty="0"/>
              <a:t>的</a:t>
            </a:r>
            <a:r>
              <a:rPr lang="en-US" altLang="zh-CN" dirty="0"/>
              <a:t>20</a:t>
            </a:r>
            <a:r>
              <a:rPr lang="zh-CN" altLang="en-US" dirty="0"/>
              <a:t>倍左右</a:t>
            </a:r>
            <a:endParaRPr lang="en-US" altLang="zh-CN" dirty="0"/>
          </a:p>
          <a:p>
            <a:pPr lvl="1"/>
            <a:r>
              <a:rPr lang="zh-CN" altLang="en-US" dirty="0"/>
              <a:t>相对于</a:t>
            </a:r>
            <a:r>
              <a:rPr lang="en-US" altLang="zh-CN" dirty="0"/>
              <a:t>New Java Coder</a:t>
            </a:r>
            <a:r>
              <a:rPr lang="zh-CN" altLang="en-US" dirty="0"/>
              <a:t>来说，</a:t>
            </a:r>
            <a:r>
              <a:rPr lang="en-US" altLang="zh-CN" dirty="0"/>
              <a:t>ISA-L</a:t>
            </a:r>
            <a:r>
              <a:rPr lang="zh-CN" altLang="en-US" dirty="0"/>
              <a:t>写速度是其</a:t>
            </a:r>
            <a:r>
              <a:rPr lang="en-US" altLang="zh-CN" dirty="0"/>
              <a:t>6</a:t>
            </a:r>
            <a:r>
              <a:rPr lang="zh-CN" altLang="en-US" dirty="0"/>
              <a:t>倍，读速度是其</a:t>
            </a:r>
            <a:r>
              <a:rPr lang="en-US" altLang="zh-CN" dirty="0"/>
              <a:t>3.5</a:t>
            </a:r>
            <a:r>
              <a:rPr lang="zh-CN" altLang="en-US" dirty="0"/>
              <a:t>倍</a:t>
            </a:r>
            <a:endParaRPr lang="en-US" altLang="zh-CN" b="1" dirty="0">
              <a:latin typeface="+mn-ea"/>
              <a:hlinkClick r:id="rId2"/>
            </a:endParaRPr>
          </a:p>
        </p:txBody>
      </p:sp>
      <p:sp>
        <p:nvSpPr>
          <p:cNvPr id="4" name="内容占位符 2"/>
          <p:cNvSpPr txBox="1">
            <a:spLocks/>
          </p:cNvSpPr>
          <p:nvPr/>
        </p:nvSpPr>
        <p:spPr>
          <a:xfrm>
            <a:off x="6635259" y="2524252"/>
            <a:ext cx="4624054" cy="4065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zh-CN" altLang="en-US" b="1" dirty="0"/>
              <a:t>实现方案</a:t>
            </a:r>
            <a:endParaRPr lang="en-US" altLang="zh-CN" dirty="0">
              <a:hlinkClick r:id="rId2"/>
            </a:endParaRPr>
          </a:p>
          <a:p>
            <a:pPr lvl="1"/>
            <a:r>
              <a:rPr lang="en-US" altLang="zh-CN" dirty="0">
                <a:solidFill>
                  <a:srgbClr val="FF0000"/>
                </a:solidFill>
                <a:highlight>
                  <a:srgbClr val="FFFF00"/>
                </a:highlight>
                <a:hlinkClick r:id="rId2"/>
              </a:rPr>
              <a:t>HDFS-RAID</a:t>
            </a:r>
            <a:endParaRPr lang="en-US" altLang="zh-CN" dirty="0">
              <a:solidFill>
                <a:srgbClr val="FF0000"/>
              </a:solidFill>
              <a:highlight>
                <a:srgbClr val="FFFF00"/>
              </a:highlight>
            </a:endParaRPr>
          </a:p>
          <a:p>
            <a:pPr lvl="2"/>
            <a:r>
              <a:rPr lang="en-US" altLang="zh-CN" dirty="0"/>
              <a:t>Facebook </a:t>
            </a:r>
            <a:r>
              <a:rPr lang="zh-CN" altLang="en-US" dirty="0"/>
              <a:t>的开源项目</a:t>
            </a:r>
            <a:endParaRPr lang="en-US" altLang="zh-CN" dirty="0"/>
          </a:p>
          <a:p>
            <a:pPr lvl="2"/>
            <a:r>
              <a:rPr lang="zh-CN" altLang="en-US" dirty="0"/>
              <a:t>只支持离线</a:t>
            </a:r>
            <a:r>
              <a:rPr lang="en-US" altLang="zh-CN" dirty="0"/>
              <a:t>(</a:t>
            </a:r>
            <a:r>
              <a:rPr lang="zh-CN" altLang="en-US" dirty="0"/>
              <a:t>异步</a:t>
            </a:r>
            <a:r>
              <a:rPr lang="en-US" altLang="zh-CN" dirty="0"/>
              <a:t>)EC</a:t>
            </a:r>
          </a:p>
          <a:p>
            <a:pPr lvl="1"/>
            <a:r>
              <a:rPr lang="en-US" altLang="zh-CN" dirty="0">
                <a:highlight>
                  <a:srgbClr val="FFFF00"/>
                </a:highlight>
                <a:hlinkClick r:id="rId3"/>
              </a:rPr>
              <a:t>HDFS-7285</a:t>
            </a:r>
            <a:endParaRPr lang="en-US" altLang="zh-CN" dirty="0">
              <a:highlight>
                <a:srgbClr val="FFFF00"/>
              </a:highlight>
            </a:endParaRPr>
          </a:p>
          <a:p>
            <a:pPr lvl="2"/>
            <a:r>
              <a:rPr lang="zh-CN" altLang="en-US" dirty="0"/>
              <a:t>社区最新开发中的将编码过程集成到</a:t>
            </a:r>
            <a:r>
              <a:rPr lang="en-US" altLang="zh-CN" dirty="0"/>
              <a:t>HDFS</a:t>
            </a:r>
            <a:r>
              <a:rPr lang="zh-CN" altLang="en-US" dirty="0"/>
              <a:t>内部的方案</a:t>
            </a:r>
            <a:endParaRPr lang="en-US" altLang="zh-CN" dirty="0"/>
          </a:p>
          <a:p>
            <a:pPr lvl="2"/>
            <a:r>
              <a:rPr lang="zh-CN" altLang="en-US" dirty="0"/>
              <a:t>需要对整个</a:t>
            </a:r>
            <a:r>
              <a:rPr lang="en-US" altLang="zh-CN" dirty="0"/>
              <a:t>HDFS</a:t>
            </a:r>
            <a:r>
              <a:rPr lang="zh-CN" altLang="en-US" dirty="0"/>
              <a:t>内部实现进行改造，包括</a:t>
            </a:r>
            <a:r>
              <a:rPr lang="en-US" altLang="zh-CN" dirty="0" err="1"/>
              <a:t>DataNode</a:t>
            </a:r>
            <a:r>
              <a:rPr lang="zh-CN" altLang="en-US" dirty="0"/>
              <a:t>，</a:t>
            </a:r>
            <a:r>
              <a:rPr lang="en-US" altLang="zh-CN" dirty="0" err="1"/>
              <a:t>NameNode</a:t>
            </a:r>
            <a:r>
              <a:rPr lang="zh-CN" altLang="en-US" dirty="0"/>
              <a:t>还有</a:t>
            </a:r>
            <a:r>
              <a:rPr lang="en-US" altLang="zh-CN" dirty="0" err="1"/>
              <a:t>DFSClient</a:t>
            </a:r>
            <a:endParaRPr lang="en-US" altLang="zh-CN" dirty="0"/>
          </a:p>
          <a:p>
            <a:pPr lvl="2"/>
            <a:r>
              <a:rPr lang="zh-CN" altLang="en-US" dirty="0"/>
              <a:t>该方案同时支持在线和离线</a:t>
            </a:r>
            <a:r>
              <a:rPr lang="en-US" altLang="zh-CN" dirty="0"/>
              <a:t>EC</a:t>
            </a:r>
            <a:endParaRPr lang="zh-CN" altLang="en-US" dirty="0"/>
          </a:p>
        </p:txBody>
      </p:sp>
      <p:pic>
        <p:nvPicPr>
          <p:cNvPr id="2052" name="Picture 4" descr="图片描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410" y="2438210"/>
            <a:ext cx="7096125" cy="35909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图片描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591" y="2524252"/>
            <a:ext cx="6778943" cy="350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46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subTnLst>
                                    <p:set>
                                      <p:cBhvr override="childStyle">
                                        <p:cTn dur="1" fill="hold" display="0" masterRel="nextClick" afterEffect="1"/>
                                        <p:tgtEl>
                                          <p:spTgt spid="205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fade">
                                      <p:cBhvr>
                                        <p:cTn id="12" dur="500"/>
                                        <p:tgtEl>
                                          <p:spTgt spid="2054"/>
                                        </p:tgtEl>
                                      </p:cBhvr>
                                    </p:animEffect>
                                  </p:childTnLst>
                                  <p:subTnLst>
                                    <p:set>
                                      <p:cBhvr override="childStyle">
                                        <p:cTn dur="1" fill="hold" display="0" masterRel="nextClick" afterEffect="1"/>
                                        <p:tgtEl>
                                          <p:spTgt spid="20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图片描述"/>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798733" y="2973438"/>
            <a:ext cx="4345024" cy="2672189"/>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154954" y="973668"/>
            <a:ext cx="8761413" cy="706964"/>
          </a:xfrm>
        </p:spPr>
        <p:txBody>
          <a:bodyPr>
            <a:normAutofit/>
          </a:bodyPr>
          <a:lstStyle/>
          <a:p>
            <a:r>
              <a:rPr lang="zh-CN" altLang="en-US">
                <a:solidFill>
                  <a:srgbClr val="EBEBEB"/>
                </a:solidFill>
              </a:rPr>
              <a:t>四，</a:t>
            </a:r>
            <a:r>
              <a:rPr lang="en-US" altLang="zh-CN">
                <a:solidFill>
                  <a:srgbClr val="EBEBEB"/>
                </a:solidFill>
              </a:rPr>
              <a:t>Hadoop HDFS</a:t>
            </a:r>
            <a:r>
              <a:rPr lang="zh-CN" altLang="en-US">
                <a:solidFill>
                  <a:srgbClr val="EBEBEB"/>
                </a:solidFill>
              </a:rPr>
              <a:t>：</a:t>
            </a:r>
            <a:r>
              <a:rPr lang="en-US" altLang="zh-CN">
                <a:solidFill>
                  <a:srgbClr val="EBEBEB"/>
                </a:solidFill>
              </a:rPr>
              <a:t>Erasure Coding</a:t>
            </a:r>
            <a:endParaRPr lang="zh-CN" altLang="en-US">
              <a:solidFill>
                <a:srgbClr val="EBEBEB"/>
              </a:solidFill>
            </a:endParaRPr>
          </a:p>
        </p:txBody>
      </p:sp>
      <p:sp>
        <p:nvSpPr>
          <p:cNvPr id="6" name="内容占位符 5"/>
          <p:cNvSpPr>
            <a:spLocks noGrp="1"/>
          </p:cNvSpPr>
          <p:nvPr>
            <p:ph idx="1"/>
          </p:nvPr>
        </p:nvSpPr>
        <p:spPr>
          <a:xfrm>
            <a:off x="1154954" y="2603500"/>
            <a:ext cx="5211979" cy="3416300"/>
          </a:xfrm>
        </p:spPr>
        <p:txBody>
          <a:bodyPr anchor="ctr">
            <a:normAutofit/>
          </a:bodyPr>
          <a:lstStyle/>
          <a:p>
            <a:r>
              <a:rPr lang="zh-CN" altLang="en-US" b="1" dirty="0"/>
              <a:t>存储方式</a:t>
            </a:r>
            <a:endParaRPr lang="en-US" altLang="zh-CN" b="1" dirty="0"/>
          </a:p>
          <a:p>
            <a:pPr lvl="1"/>
            <a:r>
              <a:rPr lang="zh-CN" altLang="en-US" dirty="0"/>
              <a:t>连续布局（</a:t>
            </a:r>
            <a:r>
              <a:rPr lang="en-US" altLang="zh-CN" dirty="0"/>
              <a:t>Contiguous Layout</a:t>
            </a:r>
            <a:r>
              <a:rPr lang="zh-CN" altLang="en-US" dirty="0"/>
              <a:t>） </a:t>
            </a:r>
            <a:r>
              <a:rPr lang="en-US" altLang="zh-CN" dirty="0"/>
              <a:t>VS </a:t>
            </a:r>
            <a:r>
              <a:rPr lang="zh-CN" altLang="en-US" dirty="0"/>
              <a:t>条形布局（</a:t>
            </a:r>
            <a:r>
              <a:rPr lang="en-US" altLang="zh-CN" dirty="0"/>
              <a:t>Striping Layout</a:t>
            </a:r>
            <a:r>
              <a:rPr lang="zh-CN" altLang="en-US" dirty="0"/>
              <a:t>） </a:t>
            </a:r>
            <a:endParaRPr lang="en-US" altLang="zh-CN" dirty="0"/>
          </a:p>
          <a:p>
            <a:pPr lvl="1"/>
            <a:endParaRPr lang="en-US" altLang="zh-CN" dirty="0"/>
          </a:p>
          <a:p>
            <a:pPr marL="457200" lvl="1" indent="0">
              <a:buNone/>
            </a:pPr>
            <a:endParaRPr lang="en-US" altLang="zh-CN" dirty="0"/>
          </a:p>
          <a:p>
            <a:r>
              <a:rPr lang="zh-CN" altLang="en-US" b="1" dirty="0"/>
              <a:t>应用场景</a:t>
            </a:r>
            <a:endParaRPr lang="en-US" altLang="zh-CN" b="1" dirty="0"/>
          </a:p>
          <a:p>
            <a:pPr lvl="1"/>
            <a:r>
              <a:rPr lang="zh-CN" altLang="en-US" dirty="0"/>
              <a:t>冷数据存储和备份</a:t>
            </a:r>
            <a:endParaRPr lang="en-US" altLang="zh-CN" dirty="0"/>
          </a:p>
          <a:p>
            <a:pPr lvl="1"/>
            <a:r>
              <a:rPr lang="zh-CN" altLang="en-US" dirty="0"/>
              <a:t>数据归档</a:t>
            </a:r>
            <a:endParaRPr lang="en-US" altLang="zh-CN" dirty="0"/>
          </a:p>
        </p:txBody>
      </p:sp>
    </p:spTree>
    <p:extLst>
      <p:ext uri="{BB962C8B-B14F-4D97-AF65-F5344CB8AC3E}">
        <p14:creationId xmlns:p14="http://schemas.microsoft.com/office/powerpoint/2010/main" val="359023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8761413" cy="706964"/>
          </a:xfrm>
        </p:spPr>
        <p:txBody>
          <a:bodyPr>
            <a:normAutofit/>
          </a:bodyPr>
          <a:lstStyle/>
          <a:p>
            <a:r>
              <a:rPr lang="zh-CN" altLang="en-US">
                <a:solidFill>
                  <a:srgbClr val="EBEBEB"/>
                </a:solidFill>
              </a:rPr>
              <a:t>四，</a:t>
            </a:r>
            <a:r>
              <a:rPr lang="en-US" altLang="zh-CN">
                <a:solidFill>
                  <a:srgbClr val="EBEBEB"/>
                </a:solidFill>
              </a:rPr>
              <a:t>Hadoop HDFS</a:t>
            </a:r>
            <a:r>
              <a:rPr lang="zh-CN" altLang="en-US">
                <a:solidFill>
                  <a:srgbClr val="EBEBEB"/>
                </a:solidFill>
              </a:rPr>
              <a:t>：</a:t>
            </a:r>
            <a:r>
              <a:rPr lang="en-US" altLang="zh-CN">
                <a:solidFill>
                  <a:srgbClr val="EBEBEB"/>
                </a:solidFill>
              </a:rPr>
              <a:t>Erasure Coding</a:t>
            </a:r>
            <a:endParaRPr lang="zh-CN" altLang="en-US">
              <a:solidFill>
                <a:srgbClr val="EBEBEB"/>
              </a:solidFill>
            </a:endParaRPr>
          </a:p>
        </p:txBody>
      </p:sp>
      <p:sp>
        <p:nvSpPr>
          <p:cNvPr id="4" name="内容占位符 3"/>
          <p:cNvSpPr>
            <a:spLocks noGrp="1"/>
          </p:cNvSpPr>
          <p:nvPr>
            <p:ph idx="1"/>
          </p:nvPr>
        </p:nvSpPr>
        <p:spPr/>
        <p:txBody>
          <a:bodyPr/>
          <a:lstStyle/>
          <a:p>
            <a:r>
              <a:rPr lang="zh-CN" altLang="en-US" dirty="0"/>
              <a:t>参数配置</a:t>
            </a:r>
            <a:endParaRPr lang="en-US" altLang="zh-CN" dirty="0"/>
          </a:p>
          <a:p>
            <a:pPr lvl="1"/>
            <a:r>
              <a:rPr lang="en-US" altLang="zh-CN" dirty="0"/>
              <a:t>io.erasurecode.codec.rs-</a:t>
            </a:r>
            <a:r>
              <a:rPr lang="en-US" altLang="zh-CN" dirty="0" err="1"/>
              <a:t>default.rawcoder</a:t>
            </a:r>
            <a:endParaRPr lang="en-US" altLang="zh-CN" dirty="0"/>
          </a:p>
          <a:p>
            <a:pPr lvl="1"/>
            <a:r>
              <a:rPr lang="en-US" altLang="zh-CN" dirty="0"/>
              <a:t>io.erasurecode.codec.rs-</a:t>
            </a:r>
            <a:r>
              <a:rPr lang="en-US" altLang="zh-CN" dirty="0" err="1"/>
              <a:t>legacy.rawcoder</a:t>
            </a:r>
            <a:endParaRPr lang="en-US" altLang="zh-CN" dirty="0"/>
          </a:p>
          <a:p>
            <a:pPr lvl="1"/>
            <a:r>
              <a:rPr lang="en-US" altLang="zh-CN" dirty="0" err="1"/>
              <a:t>io.erasurecode.codec.xor.rawcoder</a:t>
            </a:r>
            <a:endParaRPr lang="en-US" altLang="zh-CN" dirty="0"/>
          </a:p>
          <a:p>
            <a:r>
              <a:rPr lang="en-US" altLang="zh-CN" dirty="0" err="1"/>
              <a:t>hdfs</a:t>
            </a:r>
            <a:r>
              <a:rPr lang="en-US" altLang="zh-CN" dirty="0"/>
              <a:t> </a:t>
            </a:r>
            <a:r>
              <a:rPr lang="en-US" altLang="zh-CN" dirty="0" err="1"/>
              <a:t>erasurecode</a:t>
            </a:r>
            <a:endParaRPr lang="en-US" altLang="zh-CN" dirty="0"/>
          </a:p>
          <a:p>
            <a:pPr lvl="1"/>
            <a:endParaRPr lang="zh-CN" altLang="en-US" dirty="0"/>
          </a:p>
        </p:txBody>
      </p:sp>
      <p:pic>
        <p:nvPicPr>
          <p:cNvPr id="5" name="图片 4"/>
          <p:cNvPicPr>
            <a:picLocks noChangeAspect="1"/>
          </p:cNvPicPr>
          <p:nvPr/>
        </p:nvPicPr>
        <p:blipFill>
          <a:blip r:embed="rId2"/>
          <a:stretch>
            <a:fillRect/>
          </a:stretch>
        </p:blipFill>
        <p:spPr>
          <a:xfrm>
            <a:off x="1697115" y="4664409"/>
            <a:ext cx="8474174" cy="419136"/>
          </a:xfrm>
          <a:prstGeom prst="rect">
            <a:avLst/>
          </a:prstGeom>
        </p:spPr>
      </p:pic>
      <p:pic>
        <p:nvPicPr>
          <p:cNvPr id="7" name="图片 6"/>
          <p:cNvPicPr>
            <a:picLocks noChangeAspect="1"/>
          </p:cNvPicPr>
          <p:nvPr/>
        </p:nvPicPr>
        <p:blipFill>
          <a:blip r:embed="rId3"/>
          <a:stretch>
            <a:fillRect/>
          </a:stretch>
        </p:blipFill>
        <p:spPr>
          <a:xfrm>
            <a:off x="1697115" y="5338294"/>
            <a:ext cx="7056732" cy="426757"/>
          </a:xfrm>
          <a:prstGeom prst="rect">
            <a:avLst/>
          </a:prstGeom>
        </p:spPr>
      </p:pic>
      <p:pic>
        <p:nvPicPr>
          <p:cNvPr id="8" name="图片 7"/>
          <p:cNvPicPr>
            <a:picLocks noChangeAspect="1"/>
          </p:cNvPicPr>
          <p:nvPr/>
        </p:nvPicPr>
        <p:blipFill>
          <a:blip r:embed="rId4"/>
          <a:stretch>
            <a:fillRect/>
          </a:stretch>
        </p:blipFill>
        <p:spPr>
          <a:xfrm>
            <a:off x="1697115" y="6019800"/>
            <a:ext cx="9312447" cy="640135"/>
          </a:xfrm>
          <a:prstGeom prst="rect">
            <a:avLst/>
          </a:prstGeom>
        </p:spPr>
      </p:pic>
      <p:pic>
        <p:nvPicPr>
          <p:cNvPr id="9" name="图片 8"/>
          <p:cNvPicPr>
            <a:picLocks noChangeAspect="1"/>
          </p:cNvPicPr>
          <p:nvPr/>
        </p:nvPicPr>
        <p:blipFill>
          <a:blip r:embed="rId5"/>
          <a:stretch>
            <a:fillRect/>
          </a:stretch>
        </p:blipFill>
        <p:spPr>
          <a:xfrm>
            <a:off x="6700345" y="2382564"/>
            <a:ext cx="5040099" cy="2027096"/>
          </a:xfrm>
          <a:prstGeom prst="rect">
            <a:avLst/>
          </a:prstGeom>
        </p:spPr>
      </p:pic>
      <p:pic>
        <p:nvPicPr>
          <p:cNvPr id="3" name="图片 2"/>
          <p:cNvPicPr>
            <a:picLocks noChangeAspect="1"/>
          </p:cNvPicPr>
          <p:nvPr/>
        </p:nvPicPr>
        <p:blipFill>
          <a:blip r:embed="rId6"/>
          <a:stretch>
            <a:fillRect/>
          </a:stretch>
        </p:blipFill>
        <p:spPr>
          <a:xfrm>
            <a:off x="1697115" y="3968430"/>
            <a:ext cx="9358171" cy="2728196"/>
          </a:xfrm>
          <a:prstGeom prst="rect">
            <a:avLst/>
          </a:prstGeom>
          <a:ln>
            <a:solidFill>
              <a:srgbClr val="FF0000"/>
            </a:solidFill>
          </a:ln>
        </p:spPr>
      </p:pic>
      <p:pic>
        <p:nvPicPr>
          <p:cNvPr id="6" name="图片 5"/>
          <p:cNvPicPr>
            <a:picLocks noChangeAspect="1"/>
          </p:cNvPicPr>
          <p:nvPr/>
        </p:nvPicPr>
        <p:blipFill>
          <a:blip r:embed="rId7"/>
          <a:stretch>
            <a:fillRect/>
          </a:stretch>
        </p:blipFill>
        <p:spPr>
          <a:xfrm>
            <a:off x="2169596" y="2376611"/>
            <a:ext cx="8001693" cy="1379340"/>
          </a:xfrm>
          <a:prstGeom prst="rect">
            <a:avLst/>
          </a:prstGeom>
          <a:ln>
            <a:solidFill>
              <a:srgbClr val="FF0000"/>
            </a:solidFill>
          </a:ln>
        </p:spPr>
      </p:pic>
    </p:spTree>
    <p:extLst>
      <p:ext uri="{BB962C8B-B14F-4D97-AF65-F5344CB8AC3E}">
        <p14:creationId xmlns:p14="http://schemas.microsoft.com/office/powerpoint/2010/main" val="242163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8761413" cy="706964"/>
          </a:xfrm>
        </p:spPr>
        <p:txBody>
          <a:bodyPr>
            <a:normAutofit/>
          </a:bodyPr>
          <a:lstStyle/>
          <a:p>
            <a:r>
              <a:rPr lang="zh-CN" altLang="en-US" dirty="0">
                <a:solidFill>
                  <a:srgbClr val="EBEBEB"/>
                </a:solidFill>
              </a:rPr>
              <a:t>四，</a:t>
            </a:r>
            <a:r>
              <a:rPr lang="en-US" altLang="zh-CN" dirty="0">
                <a:solidFill>
                  <a:srgbClr val="EBEBEB"/>
                </a:solidFill>
              </a:rPr>
              <a:t>Hadoop HDFS</a:t>
            </a:r>
            <a:r>
              <a:rPr lang="zh-CN" altLang="en-US" dirty="0">
                <a:solidFill>
                  <a:srgbClr val="EBEBEB"/>
                </a:solidFill>
              </a:rPr>
              <a:t>：多</a:t>
            </a:r>
            <a:r>
              <a:rPr lang="en-US" altLang="zh-CN" dirty="0" err="1">
                <a:solidFill>
                  <a:srgbClr val="EBEBEB"/>
                </a:solidFill>
              </a:rPr>
              <a:t>namenode</a:t>
            </a:r>
            <a:endParaRPr lang="zh-CN" altLang="en-US" dirty="0">
              <a:solidFill>
                <a:srgbClr val="EBEBEB"/>
              </a:solidFill>
            </a:endParaRPr>
          </a:p>
        </p:txBody>
      </p:sp>
      <p:sp>
        <p:nvSpPr>
          <p:cNvPr id="11" name="内容占位符 10"/>
          <p:cNvSpPr>
            <a:spLocks noGrp="1"/>
          </p:cNvSpPr>
          <p:nvPr>
            <p:ph idx="1"/>
          </p:nvPr>
        </p:nvSpPr>
        <p:spPr/>
        <p:txBody>
          <a:bodyPr/>
          <a:lstStyle/>
          <a:p>
            <a:r>
              <a:rPr lang="zh-CN" altLang="en-US" dirty="0"/>
              <a:t>多</a:t>
            </a:r>
            <a:r>
              <a:rPr lang="en-US" altLang="zh-CN" dirty="0" err="1"/>
              <a:t>namenode</a:t>
            </a:r>
            <a:endParaRPr lang="en-US" altLang="zh-CN" dirty="0"/>
          </a:p>
          <a:p>
            <a:pPr lvl="1"/>
            <a:r>
              <a:rPr lang="zh-CN" altLang="en-US" dirty="0"/>
              <a:t>当前</a:t>
            </a:r>
            <a:r>
              <a:rPr lang="en-US" altLang="zh-CN" dirty="0"/>
              <a:t>HA</a:t>
            </a:r>
            <a:r>
              <a:rPr lang="zh-CN" altLang="en-US" dirty="0"/>
              <a:t>方案：一个</a:t>
            </a:r>
            <a:r>
              <a:rPr lang="en-US" altLang="zh-CN" dirty="0"/>
              <a:t>active </a:t>
            </a:r>
            <a:r>
              <a:rPr lang="en-US" altLang="zh-CN" dirty="0" err="1"/>
              <a:t>namenode</a:t>
            </a:r>
            <a:r>
              <a:rPr lang="zh-CN" altLang="en-US" dirty="0"/>
              <a:t>，一个</a:t>
            </a:r>
            <a:r>
              <a:rPr lang="en-US" altLang="zh-CN" dirty="0"/>
              <a:t>standby </a:t>
            </a:r>
            <a:r>
              <a:rPr lang="en-US" altLang="zh-CN" dirty="0" err="1"/>
              <a:t>namenode</a:t>
            </a:r>
            <a:endParaRPr lang="en-US" altLang="zh-CN" dirty="0"/>
          </a:p>
          <a:p>
            <a:pPr lvl="1"/>
            <a:r>
              <a:rPr lang="en-US" altLang="zh-CN" dirty="0"/>
              <a:t>Hadoop 3.0</a:t>
            </a:r>
            <a:r>
              <a:rPr lang="zh-CN" altLang="en-US" dirty="0"/>
              <a:t>： 一个</a:t>
            </a:r>
            <a:r>
              <a:rPr lang="en-US" altLang="zh-CN" dirty="0"/>
              <a:t>active </a:t>
            </a:r>
            <a:r>
              <a:rPr lang="en-US" altLang="zh-CN" dirty="0" err="1"/>
              <a:t>namenode</a:t>
            </a:r>
            <a:r>
              <a:rPr lang="zh-CN" altLang="en-US" dirty="0"/>
              <a:t>，多个</a:t>
            </a:r>
            <a:r>
              <a:rPr lang="en-US" altLang="zh-CN" dirty="0"/>
              <a:t>standby </a:t>
            </a:r>
            <a:r>
              <a:rPr lang="en-US" altLang="zh-CN" dirty="0" err="1"/>
              <a:t>namenode</a:t>
            </a:r>
            <a:r>
              <a:rPr lang="zh-CN" altLang="en-US" dirty="0"/>
              <a:t>（</a:t>
            </a:r>
            <a:r>
              <a:rPr lang="en-US" altLang="zh-CN" dirty="0"/>
              <a:t>3~5</a:t>
            </a:r>
            <a:r>
              <a:rPr lang="zh-CN" altLang="en-US" dirty="0"/>
              <a:t>个）</a:t>
            </a:r>
            <a:endParaRPr lang="en-US" altLang="zh-CN" dirty="0"/>
          </a:p>
          <a:p>
            <a:pPr lvl="1"/>
            <a:r>
              <a:rPr lang="en-US" altLang="zh-CN" dirty="0"/>
              <a:t> </a:t>
            </a:r>
            <a:r>
              <a:rPr lang="en-US" altLang="zh-CN" dirty="0">
                <a:solidFill>
                  <a:srgbClr val="FF0000"/>
                </a:solidFill>
              </a:rPr>
              <a:t>Its suggested to not exceed 5 - with a recommended 3 </a:t>
            </a:r>
            <a:r>
              <a:rPr lang="en-US" altLang="zh-CN" dirty="0" err="1">
                <a:solidFill>
                  <a:srgbClr val="FF0000"/>
                </a:solidFill>
              </a:rPr>
              <a:t>NameNodes</a:t>
            </a:r>
            <a:r>
              <a:rPr lang="en-US" altLang="zh-CN" dirty="0">
                <a:solidFill>
                  <a:srgbClr val="FF0000"/>
                </a:solidFill>
              </a:rPr>
              <a:t> - due to communication overheads</a:t>
            </a:r>
          </a:p>
          <a:p>
            <a:pPr lvl="1"/>
            <a:r>
              <a:rPr lang="zh-CN" altLang="en-US" dirty="0"/>
              <a:t>注：</a:t>
            </a:r>
            <a:r>
              <a:rPr lang="en-US" altLang="zh-CN" dirty="0"/>
              <a:t>YARN</a:t>
            </a:r>
            <a:r>
              <a:rPr lang="zh-CN" altLang="en-US" dirty="0"/>
              <a:t>在</a:t>
            </a:r>
            <a:r>
              <a:rPr lang="en-US" altLang="zh-CN" dirty="0" err="1"/>
              <a:t>hadoop</a:t>
            </a:r>
            <a:r>
              <a:rPr lang="en-US" altLang="zh-CN" dirty="0"/>
              <a:t> 2.x</a:t>
            </a:r>
            <a:r>
              <a:rPr lang="zh-CN" altLang="en-US" dirty="0"/>
              <a:t>版本中已经支持多</a:t>
            </a:r>
            <a:r>
              <a:rPr lang="en-US" altLang="zh-CN" dirty="0" err="1"/>
              <a:t>ResourceManager</a:t>
            </a:r>
            <a:endParaRPr lang="zh-CN" altLang="en-US" dirty="0"/>
          </a:p>
        </p:txBody>
      </p:sp>
      <p:pic>
        <p:nvPicPr>
          <p:cNvPr id="12" name="图片 11"/>
          <p:cNvPicPr>
            <a:picLocks noChangeAspect="1"/>
          </p:cNvPicPr>
          <p:nvPr/>
        </p:nvPicPr>
        <p:blipFill>
          <a:blip r:embed="rId2"/>
          <a:stretch>
            <a:fillRect/>
          </a:stretch>
        </p:blipFill>
        <p:spPr>
          <a:xfrm>
            <a:off x="2178295" y="5208979"/>
            <a:ext cx="6073666" cy="1219306"/>
          </a:xfrm>
          <a:prstGeom prst="rect">
            <a:avLst/>
          </a:prstGeom>
        </p:spPr>
      </p:pic>
    </p:spTree>
    <p:extLst>
      <p:ext uri="{BB962C8B-B14F-4D97-AF65-F5344CB8AC3E}">
        <p14:creationId xmlns:p14="http://schemas.microsoft.com/office/powerpoint/2010/main" val="398202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8761413" cy="706964"/>
          </a:xfrm>
        </p:spPr>
        <p:txBody>
          <a:bodyPr>
            <a:normAutofit/>
          </a:bodyPr>
          <a:lstStyle/>
          <a:p>
            <a:r>
              <a:rPr lang="zh-CN" altLang="en-US" dirty="0">
                <a:solidFill>
                  <a:srgbClr val="EBEBEB"/>
                </a:solidFill>
              </a:rPr>
              <a:t>四，</a:t>
            </a:r>
            <a:r>
              <a:rPr lang="en-US" altLang="zh-CN" dirty="0">
                <a:solidFill>
                  <a:srgbClr val="EBEBEB"/>
                </a:solidFill>
              </a:rPr>
              <a:t>Hadoop HDFS</a:t>
            </a:r>
            <a:r>
              <a:rPr lang="zh-CN" altLang="en-US" dirty="0">
                <a:solidFill>
                  <a:srgbClr val="EBEBEB"/>
                </a:solidFill>
              </a:rPr>
              <a:t>：对云存储平台的支持</a:t>
            </a:r>
          </a:p>
        </p:txBody>
      </p:sp>
      <p:sp>
        <p:nvSpPr>
          <p:cNvPr id="11" name="内容占位符 10"/>
          <p:cNvSpPr>
            <a:spLocks noGrp="1"/>
          </p:cNvSpPr>
          <p:nvPr>
            <p:ph idx="1"/>
          </p:nvPr>
        </p:nvSpPr>
        <p:spPr>
          <a:xfrm>
            <a:off x="1154954" y="2603500"/>
            <a:ext cx="8825659" cy="3894836"/>
          </a:xfrm>
        </p:spPr>
        <p:txBody>
          <a:bodyPr/>
          <a:lstStyle/>
          <a:p>
            <a:endParaRPr lang="en-US" altLang="zh-CN" dirty="0"/>
          </a:p>
          <a:p>
            <a:endParaRPr lang="en-US" altLang="zh-CN" dirty="0"/>
          </a:p>
          <a:p>
            <a:endParaRPr lang="en-US" altLang="zh-CN" dirty="0"/>
          </a:p>
          <a:p>
            <a:r>
              <a:rPr lang="en-US" altLang="zh-CN" dirty="0"/>
              <a:t>S3A filesystem</a:t>
            </a:r>
            <a:r>
              <a:rPr lang="zh-CN" altLang="en-US" dirty="0"/>
              <a:t>：</a:t>
            </a:r>
            <a:r>
              <a:rPr lang="en-US" altLang="zh-CN" dirty="0"/>
              <a:t>s3a://</a:t>
            </a:r>
          </a:p>
          <a:p>
            <a:pPr lvl="1"/>
            <a:r>
              <a:rPr lang="en-US" altLang="zh-CN" dirty="0" err="1"/>
              <a:t>hadoop</a:t>
            </a:r>
            <a:r>
              <a:rPr lang="en-US" altLang="zh-CN" dirty="0"/>
              <a:t> fs -ls s3a://glacier1/</a:t>
            </a:r>
          </a:p>
          <a:p>
            <a:r>
              <a:rPr lang="en-US" altLang="zh-CN" dirty="0"/>
              <a:t>Azure filesystem</a:t>
            </a:r>
            <a:r>
              <a:rPr lang="zh-CN" altLang="en-US" dirty="0"/>
              <a:t>：</a:t>
            </a:r>
            <a:r>
              <a:rPr lang="en-US" altLang="zh-CN" dirty="0"/>
              <a:t>wasb://</a:t>
            </a:r>
          </a:p>
          <a:p>
            <a:pPr lvl="1"/>
            <a:r>
              <a:rPr lang="nl-NL" altLang="zh-CN" dirty="0"/>
              <a:t>hadoop fs -mkdir wasb://yourcontainer@youraccount.blob.core.windows.net/testDir</a:t>
            </a:r>
          </a:p>
          <a:p>
            <a:r>
              <a:rPr lang="en-US" altLang="zh-CN" dirty="0"/>
              <a:t>OSS file system</a:t>
            </a:r>
          </a:p>
          <a:p>
            <a:pPr lvl="1"/>
            <a:r>
              <a:rPr lang="en-US" altLang="zh-CN" dirty="0"/>
              <a:t>HADOOP-12756</a:t>
            </a:r>
            <a:endParaRPr lang="zh-CN" altLang="en-US" dirty="0"/>
          </a:p>
        </p:txBody>
      </p:sp>
      <p:pic>
        <p:nvPicPr>
          <p:cNvPr id="3" name="图片 2"/>
          <p:cNvPicPr>
            <a:picLocks noChangeAspect="1"/>
          </p:cNvPicPr>
          <p:nvPr/>
        </p:nvPicPr>
        <p:blipFill>
          <a:blip r:embed="rId2"/>
          <a:stretch>
            <a:fillRect/>
          </a:stretch>
        </p:blipFill>
        <p:spPr>
          <a:xfrm>
            <a:off x="2694976" y="2823945"/>
            <a:ext cx="5022015" cy="624894"/>
          </a:xfrm>
          <a:prstGeom prst="rect">
            <a:avLst/>
          </a:prstGeom>
        </p:spPr>
      </p:pic>
    </p:spTree>
    <p:extLst>
      <p:ext uri="{BB962C8B-B14F-4D97-AF65-F5344CB8AC3E}">
        <p14:creationId xmlns:p14="http://schemas.microsoft.com/office/powerpoint/2010/main" val="150760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603500"/>
            <a:ext cx="8825659" cy="3831590"/>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t>三，</a:t>
            </a:r>
            <a:r>
              <a:rPr lang="en-US" altLang="zh-CN" dirty="0"/>
              <a:t>Hadoop Common</a:t>
            </a:r>
          </a:p>
          <a:p>
            <a:pPr>
              <a:lnSpc>
                <a:spcPct val="150000"/>
              </a:lnSpc>
            </a:pPr>
            <a:r>
              <a:rPr lang="zh-CN" altLang="en-US" dirty="0"/>
              <a:t>四，</a:t>
            </a:r>
            <a:r>
              <a:rPr lang="en-US" altLang="zh-CN" dirty="0"/>
              <a:t>Hadoop HDFS</a:t>
            </a:r>
          </a:p>
          <a:p>
            <a:pPr>
              <a:lnSpc>
                <a:spcPct val="150000"/>
              </a:lnSpc>
            </a:pPr>
            <a:r>
              <a:rPr lang="zh-CN" altLang="en-US" dirty="0"/>
              <a:t>五，</a:t>
            </a:r>
            <a:r>
              <a:rPr lang="en-US" altLang="zh-CN" dirty="0"/>
              <a:t>Hadoop YARN</a:t>
            </a:r>
          </a:p>
          <a:p>
            <a:pPr>
              <a:lnSpc>
                <a:spcPct val="150000"/>
              </a:lnSpc>
            </a:pPr>
            <a:r>
              <a:rPr lang="zh-CN" altLang="en-US" dirty="0"/>
              <a:t>六，</a:t>
            </a:r>
            <a:r>
              <a:rPr lang="en-US" altLang="zh-CN" dirty="0"/>
              <a:t>Hadoop MapReduce</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a:p>
            <a:pPr>
              <a:lnSpc>
                <a:spcPct val="150000"/>
              </a:lnSpc>
            </a:pPr>
            <a:endParaRPr lang="zh-CN" altLang="en-US" dirty="0"/>
          </a:p>
        </p:txBody>
      </p:sp>
    </p:spTree>
    <p:extLst>
      <p:ext uri="{BB962C8B-B14F-4D97-AF65-F5344CB8AC3E}">
        <p14:creationId xmlns:p14="http://schemas.microsoft.com/office/powerpoint/2010/main" val="1631209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340864"/>
            <a:ext cx="8825659" cy="4413504"/>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t>三，</a:t>
            </a:r>
            <a:r>
              <a:rPr lang="en-US" altLang="zh-CN" dirty="0"/>
              <a:t>Hadoop Common</a:t>
            </a:r>
          </a:p>
          <a:p>
            <a:pPr>
              <a:lnSpc>
                <a:spcPct val="150000"/>
              </a:lnSpc>
            </a:pPr>
            <a:r>
              <a:rPr lang="zh-CN" altLang="en-US" dirty="0"/>
              <a:t>四，</a:t>
            </a:r>
            <a:r>
              <a:rPr lang="en-US" altLang="zh-CN" dirty="0"/>
              <a:t>Hadoop HDFS</a:t>
            </a:r>
          </a:p>
          <a:p>
            <a:pPr>
              <a:lnSpc>
                <a:spcPct val="150000"/>
              </a:lnSpc>
            </a:pPr>
            <a:r>
              <a:rPr lang="zh-CN" altLang="en-US" dirty="0">
                <a:highlight>
                  <a:srgbClr val="FFFF00"/>
                </a:highlight>
              </a:rPr>
              <a:t>五，</a:t>
            </a:r>
            <a:r>
              <a:rPr lang="en-US" altLang="zh-CN" dirty="0">
                <a:highlight>
                  <a:srgbClr val="FFFF00"/>
                </a:highlight>
              </a:rPr>
              <a:t>Hadoop YARN</a:t>
            </a:r>
          </a:p>
          <a:p>
            <a:pPr lvl="1">
              <a:lnSpc>
                <a:spcPct val="150000"/>
              </a:lnSpc>
            </a:pPr>
            <a:r>
              <a:rPr lang="zh-CN" altLang="en-US" dirty="0">
                <a:highlight>
                  <a:srgbClr val="FFFF00"/>
                </a:highlight>
              </a:rPr>
              <a:t>资源隔离</a:t>
            </a:r>
            <a:endParaRPr lang="en-US" altLang="zh-CN" dirty="0">
              <a:highlight>
                <a:srgbClr val="FFFF00"/>
              </a:highlight>
            </a:endParaRPr>
          </a:p>
          <a:p>
            <a:pPr lvl="1">
              <a:lnSpc>
                <a:spcPct val="150000"/>
              </a:lnSpc>
            </a:pPr>
            <a:r>
              <a:rPr lang="en-US" altLang="zh-CN" dirty="0">
                <a:highlight>
                  <a:srgbClr val="FFFF00"/>
                </a:highlight>
              </a:rPr>
              <a:t>Timeline Server v2 </a:t>
            </a:r>
          </a:p>
          <a:p>
            <a:pPr lvl="1">
              <a:lnSpc>
                <a:spcPct val="150000"/>
              </a:lnSpc>
            </a:pPr>
            <a:r>
              <a:rPr lang="en-US" altLang="zh-CN" dirty="0">
                <a:highlight>
                  <a:srgbClr val="FFFF00"/>
                </a:highlight>
              </a:rPr>
              <a:t>YARN FEDERATION </a:t>
            </a:r>
          </a:p>
          <a:p>
            <a:pPr>
              <a:lnSpc>
                <a:spcPct val="150000"/>
              </a:lnSpc>
            </a:pPr>
            <a:r>
              <a:rPr lang="zh-CN" altLang="en-US" dirty="0"/>
              <a:t>六，</a:t>
            </a:r>
            <a:r>
              <a:rPr lang="en-US" altLang="zh-CN" dirty="0"/>
              <a:t>Hadoop MapReduce</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97502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36009" y="3040380"/>
            <a:ext cx="7045451" cy="2788920"/>
          </a:xfrm>
          <a:prstGeom prst="roundRect">
            <a:avLst>
              <a:gd name="adj" fmla="val 1858"/>
            </a:avLst>
          </a:prstGeom>
          <a:effectLst>
            <a:outerShdw blurRad="50800" dist="50800" dir="5400000" algn="tl" rotWithShape="0">
              <a:srgbClr val="000000">
                <a:alpha val="43000"/>
              </a:srgbClr>
            </a:outerShdw>
          </a:effectLst>
        </p:spPr>
      </p:pic>
      <p:sp>
        <p:nvSpPr>
          <p:cNvPr id="2" name="标题 1"/>
          <p:cNvSpPr>
            <a:spLocks noGrp="1"/>
          </p:cNvSpPr>
          <p:nvPr>
            <p:ph type="title"/>
          </p:nvPr>
        </p:nvSpPr>
        <p:spPr>
          <a:xfrm>
            <a:off x="1154954" y="973668"/>
            <a:ext cx="8761413" cy="706964"/>
          </a:xfrm>
        </p:spPr>
        <p:txBody>
          <a:bodyPr>
            <a:normAutofit/>
          </a:bodyPr>
          <a:lstStyle/>
          <a:p>
            <a:r>
              <a:rPr lang="zh-CN" altLang="en-US">
                <a:solidFill>
                  <a:srgbClr val="EBEBEB"/>
                </a:solidFill>
              </a:rPr>
              <a:t>五，</a:t>
            </a:r>
            <a:r>
              <a:rPr lang="en-US" altLang="zh-CN">
                <a:solidFill>
                  <a:srgbClr val="EBEBEB"/>
                </a:solidFill>
              </a:rPr>
              <a:t>Hadoop YARN</a:t>
            </a:r>
            <a:r>
              <a:rPr lang="zh-CN" altLang="en-US">
                <a:solidFill>
                  <a:srgbClr val="EBEBEB"/>
                </a:solidFill>
              </a:rPr>
              <a:t>：资源隔离</a:t>
            </a:r>
          </a:p>
        </p:txBody>
      </p:sp>
      <p:sp>
        <p:nvSpPr>
          <p:cNvPr id="3" name="内容占位符 2"/>
          <p:cNvSpPr>
            <a:spLocks noGrp="1"/>
          </p:cNvSpPr>
          <p:nvPr>
            <p:ph idx="1"/>
          </p:nvPr>
        </p:nvSpPr>
        <p:spPr>
          <a:xfrm>
            <a:off x="1154955" y="2603500"/>
            <a:ext cx="3481054" cy="3416300"/>
          </a:xfrm>
        </p:spPr>
        <p:txBody>
          <a:bodyPr anchor="ctr">
            <a:normAutofit lnSpcReduction="10000"/>
          </a:bodyPr>
          <a:lstStyle/>
          <a:p>
            <a:r>
              <a:rPr lang="zh-CN" altLang="en-US" sz="1600" dirty="0"/>
              <a:t>当前实现</a:t>
            </a:r>
            <a:endParaRPr lang="en-US" altLang="zh-CN" sz="1600" dirty="0"/>
          </a:p>
          <a:p>
            <a:pPr lvl="1"/>
            <a:r>
              <a:rPr lang="en-US" altLang="zh-CN" dirty="0"/>
              <a:t>Default </a:t>
            </a:r>
            <a:r>
              <a:rPr lang="zh-CN" altLang="en-US" dirty="0"/>
              <a:t>（ </a:t>
            </a:r>
            <a:r>
              <a:rPr lang="en-US" altLang="zh-CN" dirty="0"/>
              <a:t>process</a:t>
            </a:r>
            <a:r>
              <a:rPr lang="zh-CN" altLang="en-US" dirty="0"/>
              <a:t>） </a:t>
            </a:r>
          </a:p>
          <a:p>
            <a:pPr lvl="1"/>
            <a:r>
              <a:rPr lang="en-US" altLang="zh-CN" dirty="0" err="1"/>
              <a:t>Cgroup</a:t>
            </a:r>
            <a:r>
              <a:rPr lang="zh-CN" altLang="en-US" dirty="0"/>
              <a:t>（</a:t>
            </a:r>
            <a:r>
              <a:rPr lang="en-US" altLang="zh-CN" dirty="0"/>
              <a:t>only </a:t>
            </a:r>
            <a:r>
              <a:rPr lang="en-US" altLang="zh-CN" dirty="0" err="1"/>
              <a:t>cpu</a:t>
            </a:r>
            <a:r>
              <a:rPr lang="zh-CN" altLang="en-US" dirty="0"/>
              <a:t>）</a:t>
            </a:r>
            <a:endParaRPr lang="en-US" altLang="zh-CN" dirty="0"/>
          </a:p>
          <a:p>
            <a:pPr lvl="1"/>
            <a:endParaRPr lang="zh-CN" altLang="en-US" dirty="0"/>
          </a:p>
          <a:p>
            <a:r>
              <a:rPr lang="en-US" altLang="zh-CN" sz="1600" dirty="0"/>
              <a:t>Hadoop 3.0</a:t>
            </a:r>
            <a:r>
              <a:rPr lang="zh-CN" altLang="en-US" sz="1600" dirty="0"/>
              <a:t>（</a:t>
            </a:r>
            <a:r>
              <a:rPr lang="en-US" altLang="zh-CN" sz="1600" dirty="0"/>
              <a:t>YARN-2619</a:t>
            </a:r>
            <a:r>
              <a:rPr lang="zh-CN" altLang="en-US" sz="1600" dirty="0"/>
              <a:t>）</a:t>
            </a:r>
          </a:p>
          <a:p>
            <a:pPr lvl="1"/>
            <a:r>
              <a:rPr lang="en-US" altLang="zh-CN" dirty="0"/>
              <a:t>Network </a:t>
            </a:r>
            <a:r>
              <a:rPr lang="en-US" altLang="zh-CN" dirty="0" err="1"/>
              <a:t>io</a:t>
            </a:r>
            <a:r>
              <a:rPr lang="zh-CN" altLang="en-US" dirty="0"/>
              <a:t>（</a:t>
            </a:r>
            <a:r>
              <a:rPr lang="zh-CN" altLang="en-US" dirty="0">
                <a:solidFill>
                  <a:srgbClr val="FF0000"/>
                </a:solidFill>
              </a:rPr>
              <a:t>未实现</a:t>
            </a:r>
            <a:r>
              <a:rPr lang="zh-CN" altLang="en-US" dirty="0"/>
              <a:t>）</a:t>
            </a:r>
            <a:endParaRPr lang="en-US" altLang="zh-CN" dirty="0"/>
          </a:p>
          <a:p>
            <a:pPr lvl="1"/>
            <a:r>
              <a:rPr lang="zh-CN" altLang="en-US" dirty="0"/>
              <a:t>内存</a:t>
            </a:r>
            <a:endParaRPr lang="en-US" altLang="zh-CN" dirty="0"/>
          </a:p>
          <a:p>
            <a:pPr lvl="1"/>
            <a:r>
              <a:rPr lang="en-US" altLang="zh-CN" dirty="0"/>
              <a:t>disk IO </a:t>
            </a:r>
            <a:r>
              <a:rPr lang="zh-CN" altLang="en-US" dirty="0"/>
              <a:t>隔离 （</a:t>
            </a:r>
            <a:r>
              <a:rPr lang="en-US" altLang="zh-CN" dirty="0"/>
              <a:t>Support for Disk as a Resource in YARN</a:t>
            </a:r>
            <a:r>
              <a:rPr lang="zh-CN" altLang="en-US" dirty="0"/>
              <a:t>）</a:t>
            </a:r>
          </a:p>
        </p:txBody>
      </p:sp>
    </p:spTree>
    <p:extLst>
      <p:ext uri="{BB962C8B-B14F-4D97-AF65-F5344CB8AC3E}">
        <p14:creationId xmlns:p14="http://schemas.microsoft.com/office/powerpoint/2010/main" val="346681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5372100" y="3574089"/>
            <a:ext cx="6515100" cy="2119012"/>
          </a:xfrm>
          <a:prstGeom prst="roundRect">
            <a:avLst>
              <a:gd name="adj" fmla="val 1858"/>
            </a:avLst>
          </a:prstGeom>
          <a:effectLst>
            <a:outerShdw blurRad="50800" dist="50800" dir="5400000" algn="tl" rotWithShape="0">
              <a:srgbClr val="000000">
                <a:alpha val="43000"/>
              </a:srgbClr>
            </a:outerShdw>
          </a:effectLst>
        </p:spPr>
      </p:pic>
      <p:sp>
        <p:nvSpPr>
          <p:cNvPr id="2" name="标题 1"/>
          <p:cNvSpPr>
            <a:spLocks noGrp="1"/>
          </p:cNvSpPr>
          <p:nvPr>
            <p:ph type="title"/>
          </p:nvPr>
        </p:nvSpPr>
        <p:spPr>
          <a:xfrm>
            <a:off x="1154954" y="973668"/>
            <a:ext cx="8761413" cy="706964"/>
          </a:xfrm>
        </p:spPr>
        <p:txBody>
          <a:bodyPr>
            <a:normAutofit/>
          </a:bodyPr>
          <a:lstStyle/>
          <a:p>
            <a:r>
              <a:rPr lang="zh-CN" altLang="en-US">
                <a:solidFill>
                  <a:srgbClr val="EBEBEB"/>
                </a:solidFill>
              </a:rPr>
              <a:t>五，</a:t>
            </a:r>
            <a:r>
              <a:rPr lang="en-US" altLang="zh-CN">
                <a:solidFill>
                  <a:srgbClr val="EBEBEB"/>
                </a:solidFill>
              </a:rPr>
              <a:t>Hadoop YARN</a:t>
            </a:r>
            <a:r>
              <a:rPr lang="zh-CN" altLang="en-US">
                <a:solidFill>
                  <a:srgbClr val="EBEBEB"/>
                </a:solidFill>
              </a:rPr>
              <a:t>：资源隔离</a:t>
            </a:r>
          </a:p>
        </p:txBody>
      </p:sp>
      <p:sp>
        <p:nvSpPr>
          <p:cNvPr id="6" name="内容占位符 5"/>
          <p:cNvSpPr>
            <a:spLocks noGrp="1"/>
          </p:cNvSpPr>
          <p:nvPr>
            <p:ph idx="1"/>
          </p:nvPr>
        </p:nvSpPr>
        <p:spPr>
          <a:xfrm>
            <a:off x="365760" y="2603500"/>
            <a:ext cx="4846319" cy="4060190"/>
          </a:xfrm>
        </p:spPr>
        <p:txBody>
          <a:bodyPr anchor="ctr">
            <a:noAutofit/>
          </a:bodyPr>
          <a:lstStyle/>
          <a:p>
            <a:pPr>
              <a:lnSpc>
                <a:spcPct val="80000"/>
              </a:lnSpc>
            </a:pPr>
            <a:r>
              <a:rPr lang="zh-CN" altLang="en-US" sz="1600" dirty="0"/>
              <a:t>部署</a:t>
            </a:r>
            <a:endParaRPr lang="en-US" altLang="zh-CN" sz="1600" dirty="0"/>
          </a:p>
          <a:p>
            <a:pPr lvl="1">
              <a:lnSpc>
                <a:spcPct val="80000"/>
              </a:lnSpc>
            </a:pPr>
            <a:r>
              <a:rPr lang="en-US" altLang="zh-CN" dirty="0"/>
              <a:t>yum install </a:t>
            </a:r>
            <a:r>
              <a:rPr lang="en-US" altLang="zh-CN" dirty="0" err="1"/>
              <a:t>libcgroup</a:t>
            </a:r>
            <a:endParaRPr lang="en-US" altLang="zh-CN" dirty="0"/>
          </a:p>
          <a:p>
            <a:pPr lvl="1">
              <a:lnSpc>
                <a:spcPct val="80000"/>
              </a:lnSpc>
            </a:pPr>
            <a:r>
              <a:rPr lang="en-US" altLang="zh-CN" dirty="0" err="1"/>
              <a:t>mkdir</a:t>
            </a:r>
            <a:r>
              <a:rPr lang="en-US" altLang="zh-CN" dirty="0"/>
              <a:t> /</a:t>
            </a:r>
            <a:r>
              <a:rPr lang="en-US" altLang="zh-CN" dirty="0" err="1"/>
              <a:t>cgroup</a:t>
            </a:r>
            <a:endParaRPr lang="en-US" altLang="zh-CN" dirty="0"/>
          </a:p>
          <a:p>
            <a:pPr lvl="1">
              <a:lnSpc>
                <a:spcPct val="80000"/>
              </a:lnSpc>
            </a:pPr>
            <a:r>
              <a:rPr lang="en-US" altLang="zh-CN" dirty="0"/>
              <a:t>mount -t </a:t>
            </a:r>
            <a:r>
              <a:rPr lang="en-US" altLang="zh-CN" dirty="0" err="1"/>
              <a:t>cgroup</a:t>
            </a:r>
            <a:r>
              <a:rPr lang="en-US" altLang="zh-CN" dirty="0"/>
              <a:t> -o </a:t>
            </a:r>
            <a:r>
              <a:rPr lang="en-US" altLang="zh-CN" dirty="0" err="1"/>
              <a:t>cpu</a:t>
            </a:r>
            <a:r>
              <a:rPr lang="en-US" altLang="zh-CN" dirty="0"/>
              <a:t> </a:t>
            </a:r>
            <a:r>
              <a:rPr lang="en-US" altLang="zh-CN" dirty="0" err="1"/>
              <a:t>cpu</a:t>
            </a:r>
            <a:r>
              <a:rPr lang="en-US" altLang="zh-CN" dirty="0"/>
              <a:t> /</a:t>
            </a:r>
            <a:r>
              <a:rPr lang="en-US" altLang="zh-CN" dirty="0" err="1"/>
              <a:t>cgroup</a:t>
            </a:r>
            <a:endParaRPr lang="en-US" altLang="zh-CN" dirty="0"/>
          </a:p>
          <a:p>
            <a:pPr>
              <a:lnSpc>
                <a:spcPct val="80000"/>
              </a:lnSpc>
            </a:pPr>
            <a:r>
              <a:rPr lang="zh-CN" altLang="en-US" sz="1600" dirty="0"/>
              <a:t>修改</a:t>
            </a:r>
            <a:r>
              <a:rPr lang="en-US" altLang="zh-CN" sz="1600" dirty="0"/>
              <a:t>yarn-site.xml</a:t>
            </a:r>
          </a:p>
          <a:p>
            <a:pPr lvl="1">
              <a:lnSpc>
                <a:spcPct val="80000"/>
              </a:lnSpc>
            </a:pPr>
            <a:r>
              <a:rPr lang="en-US" altLang="zh-CN" dirty="0">
                <a:hlinkClick r:id="rId3"/>
              </a:rPr>
              <a:t>http://hadoop.apache.org/docs/r3.0.0-alpha2/hadoop-yarn/hadoop-yarn-site/NodeManagerCgroups.html</a:t>
            </a:r>
            <a:endParaRPr lang="en-US" altLang="zh-CN" dirty="0"/>
          </a:p>
          <a:p>
            <a:pPr>
              <a:lnSpc>
                <a:spcPct val="80000"/>
              </a:lnSpc>
            </a:pPr>
            <a:r>
              <a:rPr lang="zh-CN" altLang="en-US" sz="1600" dirty="0"/>
              <a:t>修改</a:t>
            </a:r>
            <a:r>
              <a:rPr lang="en-US" altLang="zh-CN" sz="1600" dirty="0"/>
              <a:t>capacity-scheduler.xml</a:t>
            </a:r>
          </a:p>
          <a:p>
            <a:pPr lvl="1">
              <a:lnSpc>
                <a:spcPct val="80000"/>
              </a:lnSpc>
            </a:pPr>
            <a:r>
              <a:rPr lang="en-US" altLang="zh-CN" dirty="0" err="1"/>
              <a:t>yarn.scheduler.capacity.resource</a:t>
            </a:r>
            <a:r>
              <a:rPr lang="en-US" altLang="zh-CN" dirty="0"/>
              <a:t>-calculator</a:t>
            </a:r>
          </a:p>
          <a:p>
            <a:pPr marL="457200" lvl="1" indent="0">
              <a:lnSpc>
                <a:spcPct val="80000"/>
              </a:lnSpc>
              <a:buNone/>
            </a:pPr>
            <a:r>
              <a:rPr lang="en-US" altLang="zh-CN" dirty="0"/>
              <a:t> </a:t>
            </a:r>
            <a:r>
              <a:rPr lang="en-US" altLang="zh-CN" dirty="0" err="1"/>
              <a:t>org.apache.hadoop.yarn.util.resource.DominantResourceCalculator</a:t>
            </a:r>
            <a:endParaRPr lang="zh-CN" altLang="en-US" dirty="0"/>
          </a:p>
        </p:txBody>
      </p:sp>
    </p:spTree>
    <p:extLst>
      <p:ext uri="{BB962C8B-B14F-4D97-AF65-F5344CB8AC3E}">
        <p14:creationId xmlns:p14="http://schemas.microsoft.com/office/powerpoint/2010/main" val="2019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meline Service v.2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0080" y="2783343"/>
            <a:ext cx="6195060" cy="3560307"/>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154954" y="973668"/>
            <a:ext cx="8761413" cy="706964"/>
          </a:xfrm>
        </p:spPr>
        <p:txBody>
          <a:bodyPr>
            <a:normAutofit/>
          </a:bodyPr>
          <a:lstStyle/>
          <a:p>
            <a:r>
              <a:rPr lang="zh-CN" altLang="en-US" sz="3300" dirty="0">
                <a:solidFill>
                  <a:srgbClr val="EBEBEB"/>
                </a:solidFill>
              </a:rPr>
              <a:t>五，</a:t>
            </a:r>
            <a:r>
              <a:rPr lang="en-US" altLang="zh-CN" sz="3300" dirty="0">
                <a:solidFill>
                  <a:srgbClr val="EBEBEB"/>
                </a:solidFill>
              </a:rPr>
              <a:t>Hadoop YARN</a:t>
            </a:r>
            <a:r>
              <a:rPr lang="zh-CN" altLang="en-US" sz="3300" dirty="0">
                <a:solidFill>
                  <a:srgbClr val="EBEBEB"/>
                </a:solidFill>
              </a:rPr>
              <a:t>：</a:t>
            </a:r>
            <a:r>
              <a:rPr lang="en-US" altLang="zh-CN" sz="3300" dirty="0">
                <a:solidFill>
                  <a:srgbClr val="EBEBEB"/>
                </a:solidFill>
              </a:rPr>
              <a:t> Timeline Server v2</a:t>
            </a:r>
            <a:endParaRPr lang="zh-CN" altLang="en-US" sz="3300" dirty="0">
              <a:solidFill>
                <a:srgbClr val="EBEBEB"/>
              </a:solidFill>
            </a:endParaRPr>
          </a:p>
        </p:txBody>
      </p:sp>
      <p:sp>
        <p:nvSpPr>
          <p:cNvPr id="3" name="内容占位符 2"/>
          <p:cNvSpPr>
            <a:spLocks noGrp="1"/>
          </p:cNvSpPr>
          <p:nvPr>
            <p:ph idx="1"/>
          </p:nvPr>
        </p:nvSpPr>
        <p:spPr>
          <a:xfrm>
            <a:off x="7258050" y="2603500"/>
            <a:ext cx="4163483" cy="3416300"/>
          </a:xfrm>
        </p:spPr>
        <p:txBody>
          <a:bodyPr anchor="ctr">
            <a:normAutofit/>
          </a:bodyPr>
          <a:lstStyle/>
          <a:p>
            <a:r>
              <a:rPr lang="en-US" altLang="zh-CN" dirty="0"/>
              <a:t>Timeline Server v2</a:t>
            </a:r>
            <a:r>
              <a:rPr lang="zh-CN" altLang="en-US" dirty="0"/>
              <a:t>（</a:t>
            </a:r>
            <a:r>
              <a:rPr lang="en-US" altLang="zh-CN" dirty="0"/>
              <a:t>YARN-2928</a:t>
            </a:r>
            <a:r>
              <a:rPr lang="zh-CN" altLang="en-US" dirty="0"/>
              <a:t>）</a:t>
            </a:r>
            <a:r>
              <a:rPr lang="en-US" altLang="zh-CN" dirty="0"/>
              <a:t> </a:t>
            </a:r>
          </a:p>
          <a:p>
            <a:pPr lvl="1"/>
            <a:r>
              <a:rPr lang="zh-CN" altLang="en-US" dirty="0"/>
              <a:t>由</a:t>
            </a:r>
            <a:r>
              <a:rPr lang="en-US" altLang="zh-CN" dirty="0"/>
              <a:t>Job History server</a:t>
            </a:r>
            <a:r>
              <a:rPr lang="zh-CN" altLang="en-US" dirty="0"/>
              <a:t>发展而来的一个通用的存储模块</a:t>
            </a:r>
            <a:endParaRPr lang="en-US" altLang="zh-CN" dirty="0"/>
          </a:p>
          <a:p>
            <a:pPr lvl="1"/>
            <a:r>
              <a:rPr lang="en-US" altLang="zh-CN" dirty="0">
                <a:solidFill>
                  <a:schemeClr val="tx1"/>
                </a:solidFill>
              </a:rPr>
              <a:t>YARN</a:t>
            </a:r>
            <a:r>
              <a:rPr lang="zh-CN" altLang="en-US" dirty="0">
                <a:solidFill>
                  <a:schemeClr val="tx1"/>
                </a:solidFill>
              </a:rPr>
              <a:t>上计算框架的增多，有必要增加一个通用的</a:t>
            </a:r>
            <a:r>
              <a:rPr lang="en-US" altLang="zh-CN" dirty="0">
                <a:solidFill>
                  <a:schemeClr val="tx1"/>
                </a:solidFill>
              </a:rPr>
              <a:t>Job History Server</a:t>
            </a:r>
            <a:endParaRPr lang="en-US" altLang="zh-CN" dirty="0"/>
          </a:p>
          <a:p>
            <a:pPr lvl="1"/>
            <a:endParaRPr lang="en-US" altLang="zh-CN" dirty="0"/>
          </a:p>
          <a:p>
            <a:r>
              <a:rPr lang="zh-CN" altLang="en-US" dirty="0"/>
              <a:t>扩展性</a:t>
            </a:r>
          </a:p>
          <a:p>
            <a:pPr lvl="1"/>
            <a:r>
              <a:rPr lang="zh-CN" altLang="en-US" dirty="0"/>
              <a:t>分布式读写</a:t>
            </a:r>
          </a:p>
          <a:p>
            <a:pPr lvl="1"/>
            <a:r>
              <a:rPr lang="en-US" altLang="zh-CN" dirty="0"/>
              <a:t>HBase</a:t>
            </a:r>
            <a:r>
              <a:rPr lang="zh-CN" altLang="en-US" dirty="0"/>
              <a:t>存储</a:t>
            </a:r>
            <a:endParaRPr lang="en-US" altLang="zh-CN" dirty="0"/>
          </a:p>
          <a:p>
            <a:endParaRPr lang="en-US" altLang="zh-CN" dirty="0"/>
          </a:p>
        </p:txBody>
      </p:sp>
    </p:spTree>
    <p:extLst>
      <p:ext uri="{BB962C8B-B14F-4D97-AF65-F5344CB8AC3E}">
        <p14:creationId xmlns:p14="http://schemas.microsoft.com/office/powerpoint/2010/main" val="151384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9049750" cy="706964"/>
          </a:xfrm>
        </p:spPr>
        <p:txBody>
          <a:bodyPr/>
          <a:lstStyle/>
          <a:p>
            <a:r>
              <a:rPr lang="zh-CN" altLang="en-US" dirty="0"/>
              <a:t>五，</a:t>
            </a:r>
            <a:r>
              <a:rPr lang="en-US" altLang="zh-CN" dirty="0"/>
              <a:t>Hadoop YARN</a:t>
            </a:r>
            <a:r>
              <a:rPr lang="zh-CN" altLang="en-US" dirty="0"/>
              <a:t>：</a:t>
            </a:r>
            <a:r>
              <a:rPr lang="en-US" altLang="zh-CN" dirty="0"/>
              <a:t>YARN FEDERATION </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000" dirty="0"/>
              <a:t>动机：使</a:t>
            </a:r>
            <a:r>
              <a:rPr lang="en-US" altLang="zh-CN" sz="2000" dirty="0"/>
              <a:t>YARN</a:t>
            </a:r>
            <a:r>
              <a:rPr lang="zh-CN" altLang="en-US" sz="2000" dirty="0"/>
              <a:t>支持</a:t>
            </a:r>
            <a:r>
              <a:rPr lang="en-US" altLang="zh-CN" sz="2000" dirty="0"/>
              <a:t>100K</a:t>
            </a:r>
            <a:r>
              <a:rPr lang="zh-CN" altLang="en-US" sz="2000" dirty="0"/>
              <a:t>级别的节点规模</a:t>
            </a:r>
          </a:p>
          <a:p>
            <a:pPr>
              <a:lnSpc>
                <a:spcPct val="150000"/>
              </a:lnSpc>
            </a:pPr>
            <a:r>
              <a:rPr lang="en-US" altLang="zh-CN" sz="2000" dirty="0"/>
              <a:t>YARN RM</a:t>
            </a:r>
            <a:r>
              <a:rPr lang="zh-CN" altLang="en-US" sz="2000" dirty="0"/>
              <a:t>是单实例，其扩展性受一下因素影响</a:t>
            </a:r>
          </a:p>
          <a:p>
            <a:pPr lvl="1">
              <a:lnSpc>
                <a:spcPct val="150000"/>
              </a:lnSpc>
            </a:pPr>
            <a:r>
              <a:rPr lang="zh-CN" altLang="en-US" sz="2000" dirty="0"/>
              <a:t>基数</a:t>
            </a:r>
            <a:r>
              <a:rPr lang="en-US" altLang="zh-CN" sz="2000" dirty="0"/>
              <a:t>: |nodes|, |apps|, |tasks|</a:t>
            </a:r>
          </a:p>
          <a:p>
            <a:pPr lvl="1">
              <a:lnSpc>
                <a:spcPct val="150000"/>
              </a:lnSpc>
            </a:pPr>
            <a:r>
              <a:rPr lang="zh-CN" altLang="en-US" sz="2000" dirty="0"/>
              <a:t>频率： </a:t>
            </a:r>
            <a:r>
              <a:rPr lang="en-US" altLang="zh-CN" sz="2000" dirty="0"/>
              <a:t>NM</a:t>
            </a:r>
            <a:r>
              <a:rPr lang="zh-CN" altLang="en-US" sz="2000" dirty="0"/>
              <a:t>和</a:t>
            </a:r>
            <a:r>
              <a:rPr lang="en-US" altLang="zh-CN" sz="2000" dirty="0"/>
              <a:t>AM</a:t>
            </a:r>
            <a:r>
              <a:rPr lang="zh-CN" altLang="en-US" sz="2000" dirty="0"/>
              <a:t>的心跳间隔，</a:t>
            </a:r>
            <a:r>
              <a:rPr lang="en-US" altLang="zh-CN" sz="2000" dirty="0"/>
              <a:t>task</a:t>
            </a:r>
            <a:r>
              <a:rPr lang="zh-CN" altLang="en-US" sz="2000" dirty="0"/>
              <a:t>运行时间</a:t>
            </a:r>
          </a:p>
          <a:p>
            <a:pPr>
              <a:lnSpc>
                <a:spcPct val="150000"/>
              </a:lnSpc>
            </a:pPr>
            <a:r>
              <a:rPr lang="zh-CN" altLang="en-US" sz="2000" dirty="0"/>
              <a:t>微软提出</a:t>
            </a:r>
            <a:r>
              <a:rPr lang="en-US" altLang="zh-CN" sz="2000" dirty="0"/>
              <a:t>YARN FEDERATION(</a:t>
            </a:r>
            <a:r>
              <a:rPr lang="en-US" altLang="zh-CN" sz="2000" dirty="0">
                <a:hlinkClick r:id="rId2"/>
              </a:rPr>
              <a:t>YARN-2915</a:t>
            </a:r>
            <a:r>
              <a:rPr lang="en-US" altLang="zh-CN" sz="2000" dirty="0"/>
              <a:t>)</a:t>
            </a:r>
            <a:r>
              <a:rPr lang="zh-CN" altLang="en-US" sz="2000" dirty="0"/>
              <a:t>，</a:t>
            </a:r>
            <a:r>
              <a:rPr lang="en-US" altLang="zh-CN" sz="2000" dirty="0"/>
              <a:t>&gt; 50K</a:t>
            </a:r>
            <a:r>
              <a:rPr lang="zh-CN" altLang="en-US" sz="2000" dirty="0"/>
              <a:t>节点</a:t>
            </a:r>
          </a:p>
        </p:txBody>
      </p:sp>
    </p:spTree>
    <p:extLst>
      <p:ext uri="{BB962C8B-B14F-4D97-AF65-F5344CB8AC3E}">
        <p14:creationId xmlns:p14="http://schemas.microsoft.com/office/powerpoint/2010/main" val="100756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817747" y="3973745"/>
            <a:ext cx="2914122" cy="2320787"/>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Yarn Sub-Cluster #1</a:t>
            </a:r>
          </a:p>
        </p:txBody>
      </p:sp>
      <p:sp>
        <p:nvSpPr>
          <p:cNvPr id="219" name="Rectangle 218"/>
          <p:cNvSpPr/>
          <p:nvPr/>
        </p:nvSpPr>
        <p:spPr>
          <a:xfrm>
            <a:off x="3775436" y="5095155"/>
            <a:ext cx="873377" cy="328152"/>
          </a:xfrm>
          <a:prstGeom prst="rect">
            <a:avLst/>
          </a:prstGeom>
          <a:solidFill>
            <a:schemeClr val="accent6">
              <a:lumMod val="20000"/>
              <a:lumOff val="80000"/>
            </a:schemeClr>
          </a:solidFill>
          <a:ln>
            <a:prstDash val="lg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8" name="Rectangle 57"/>
          <p:cNvSpPr/>
          <p:nvPr/>
        </p:nvSpPr>
        <p:spPr>
          <a:xfrm>
            <a:off x="1828800" y="1868787"/>
            <a:ext cx="8855765" cy="1331585"/>
          </a:xfrm>
          <a:prstGeom prst="rect">
            <a:avLst/>
          </a:prstGeom>
          <a:ln>
            <a:prstDash val="solid"/>
          </a:ln>
        </p:spPr>
        <p:style>
          <a:lnRef idx="2">
            <a:schemeClr val="accent3"/>
          </a:lnRef>
          <a:fillRef idx="1">
            <a:schemeClr val="lt1"/>
          </a:fillRef>
          <a:effectRef idx="0">
            <a:schemeClr val="accent3"/>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81" name="Rectangle 80"/>
          <p:cNvSpPr/>
          <p:nvPr/>
        </p:nvSpPr>
        <p:spPr>
          <a:xfrm>
            <a:off x="4939748" y="2077250"/>
            <a:ext cx="2542578" cy="944506"/>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9" name="Rectangle 8"/>
          <p:cNvSpPr/>
          <p:nvPr/>
        </p:nvSpPr>
        <p:spPr>
          <a:xfrm>
            <a:off x="7770443" y="3973745"/>
            <a:ext cx="2914122" cy="2320787"/>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Yarn Sub-Cluster #3</a:t>
            </a:r>
          </a:p>
        </p:txBody>
      </p:sp>
      <p:sp>
        <p:nvSpPr>
          <p:cNvPr id="10" name="Rectangle 9"/>
          <p:cNvSpPr/>
          <p:nvPr/>
        </p:nvSpPr>
        <p:spPr>
          <a:xfrm>
            <a:off x="4797791" y="3973744"/>
            <a:ext cx="2914122" cy="2320787"/>
          </a:xfrm>
          <a:prstGeom prst="rect">
            <a:avLst/>
          </a:prstGeom>
          <a:ln>
            <a:prstDash val="dash"/>
          </a:ln>
        </p:spPr>
        <p:style>
          <a:lnRef idx="2">
            <a:schemeClr val="accent3"/>
          </a:lnRef>
          <a:fillRef idx="1">
            <a:schemeClr val="lt1"/>
          </a:fillRef>
          <a:effectRef idx="0">
            <a:schemeClr val="accent3"/>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Yarn Sub-Cluster #2</a:t>
            </a:r>
          </a:p>
        </p:txBody>
      </p:sp>
      <p:sp>
        <p:nvSpPr>
          <p:cNvPr id="12" name="Rectangle 11"/>
          <p:cNvSpPr/>
          <p:nvPr/>
        </p:nvSpPr>
        <p:spPr>
          <a:xfrm>
            <a:off x="1908119" y="4307933"/>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RM</a:t>
            </a:r>
          </a:p>
        </p:txBody>
      </p:sp>
      <p:sp>
        <p:nvSpPr>
          <p:cNvPr id="13" name="Rectangle 12"/>
          <p:cNvSpPr/>
          <p:nvPr/>
        </p:nvSpPr>
        <p:spPr>
          <a:xfrm>
            <a:off x="1908119" y="4702375"/>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4" name="Rectangle 13"/>
          <p:cNvSpPr/>
          <p:nvPr/>
        </p:nvSpPr>
        <p:spPr>
          <a:xfrm>
            <a:off x="1908119" y="5096816"/>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5" name="Rectangle 14"/>
          <p:cNvSpPr/>
          <p:nvPr/>
        </p:nvSpPr>
        <p:spPr>
          <a:xfrm>
            <a:off x="1908119" y="549125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6" name="Rectangle 15"/>
          <p:cNvSpPr/>
          <p:nvPr/>
        </p:nvSpPr>
        <p:spPr>
          <a:xfrm>
            <a:off x="1908119" y="588569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Task</a:t>
            </a:r>
          </a:p>
        </p:txBody>
      </p:sp>
      <p:sp>
        <p:nvSpPr>
          <p:cNvPr id="17" name="Rectangle 16"/>
          <p:cNvSpPr/>
          <p:nvPr/>
        </p:nvSpPr>
        <p:spPr>
          <a:xfrm>
            <a:off x="2841487" y="4309594"/>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8" name="Rectangle 17"/>
          <p:cNvSpPr/>
          <p:nvPr/>
        </p:nvSpPr>
        <p:spPr>
          <a:xfrm>
            <a:off x="2841487" y="4704036"/>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9" name="Rectangle 18"/>
          <p:cNvSpPr/>
          <p:nvPr/>
        </p:nvSpPr>
        <p:spPr>
          <a:xfrm>
            <a:off x="2841487" y="509847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0" name="Rectangle 19"/>
          <p:cNvSpPr/>
          <p:nvPr/>
        </p:nvSpPr>
        <p:spPr>
          <a:xfrm>
            <a:off x="2841487" y="549291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1" name="Rectangle 20"/>
          <p:cNvSpPr/>
          <p:nvPr/>
        </p:nvSpPr>
        <p:spPr>
          <a:xfrm>
            <a:off x="2841487" y="5887360"/>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2" name="Rectangle 21"/>
          <p:cNvSpPr/>
          <p:nvPr/>
        </p:nvSpPr>
        <p:spPr>
          <a:xfrm>
            <a:off x="3774856" y="4307933"/>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3" name="Rectangle 22"/>
          <p:cNvSpPr/>
          <p:nvPr/>
        </p:nvSpPr>
        <p:spPr>
          <a:xfrm>
            <a:off x="3774856" y="4702375"/>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5" name="Rectangle 24"/>
          <p:cNvSpPr/>
          <p:nvPr/>
        </p:nvSpPr>
        <p:spPr>
          <a:xfrm>
            <a:off x="3774856" y="549125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6" name="Rectangle 25"/>
          <p:cNvSpPr/>
          <p:nvPr/>
        </p:nvSpPr>
        <p:spPr>
          <a:xfrm>
            <a:off x="3774856" y="588569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7" name="Rectangle 26"/>
          <p:cNvSpPr/>
          <p:nvPr/>
        </p:nvSpPr>
        <p:spPr>
          <a:xfrm>
            <a:off x="4876672" y="4307933"/>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RM</a:t>
            </a:r>
          </a:p>
        </p:txBody>
      </p:sp>
      <p:sp>
        <p:nvSpPr>
          <p:cNvPr id="28" name="Rectangle 27"/>
          <p:cNvSpPr/>
          <p:nvPr/>
        </p:nvSpPr>
        <p:spPr>
          <a:xfrm>
            <a:off x="4876672" y="4702375"/>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9" name="Rectangle 28"/>
          <p:cNvSpPr/>
          <p:nvPr/>
        </p:nvSpPr>
        <p:spPr>
          <a:xfrm>
            <a:off x="4876672" y="5096816"/>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0" name="Rectangle 29"/>
          <p:cNvSpPr/>
          <p:nvPr/>
        </p:nvSpPr>
        <p:spPr>
          <a:xfrm>
            <a:off x="4876672" y="549125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1" name="Rectangle 30"/>
          <p:cNvSpPr/>
          <p:nvPr/>
        </p:nvSpPr>
        <p:spPr>
          <a:xfrm>
            <a:off x="4876672" y="588569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2" name="Rectangle 31"/>
          <p:cNvSpPr/>
          <p:nvPr/>
        </p:nvSpPr>
        <p:spPr>
          <a:xfrm>
            <a:off x="5810041" y="4309594"/>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3" name="Rectangle 32"/>
          <p:cNvSpPr/>
          <p:nvPr/>
        </p:nvSpPr>
        <p:spPr>
          <a:xfrm>
            <a:off x="5810041" y="4704036"/>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4" name="Rectangle 33"/>
          <p:cNvSpPr/>
          <p:nvPr/>
        </p:nvSpPr>
        <p:spPr>
          <a:xfrm>
            <a:off x="5810041" y="509847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5" name="Rectangle 34"/>
          <p:cNvSpPr/>
          <p:nvPr/>
        </p:nvSpPr>
        <p:spPr>
          <a:xfrm>
            <a:off x="5810041" y="549291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6" name="Rectangle 35"/>
          <p:cNvSpPr/>
          <p:nvPr/>
        </p:nvSpPr>
        <p:spPr>
          <a:xfrm>
            <a:off x="5810041" y="5887360"/>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Task</a:t>
            </a:r>
          </a:p>
        </p:txBody>
      </p:sp>
      <p:sp>
        <p:nvSpPr>
          <p:cNvPr id="37" name="Rectangle 36"/>
          <p:cNvSpPr/>
          <p:nvPr/>
        </p:nvSpPr>
        <p:spPr>
          <a:xfrm>
            <a:off x="6743409" y="4307933"/>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8" name="Rectangle 37"/>
          <p:cNvSpPr/>
          <p:nvPr/>
        </p:nvSpPr>
        <p:spPr>
          <a:xfrm>
            <a:off x="6743409" y="4702375"/>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39" name="Rectangle 38"/>
          <p:cNvSpPr/>
          <p:nvPr/>
        </p:nvSpPr>
        <p:spPr>
          <a:xfrm>
            <a:off x="6743409" y="5096816"/>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0" name="Rectangle 39"/>
          <p:cNvSpPr/>
          <p:nvPr/>
        </p:nvSpPr>
        <p:spPr>
          <a:xfrm>
            <a:off x="6743409" y="549125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1" name="Rectangle 40"/>
          <p:cNvSpPr/>
          <p:nvPr/>
        </p:nvSpPr>
        <p:spPr>
          <a:xfrm>
            <a:off x="6743409" y="588569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2" name="Rectangle 41"/>
          <p:cNvSpPr/>
          <p:nvPr/>
        </p:nvSpPr>
        <p:spPr>
          <a:xfrm>
            <a:off x="7836953" y="4316105"/>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RM</a:t>
            </a:r>
          </a:p>
        </p:txBody>
      </p:sp>
      <p:sp>
        <p:nvSpPr>
          <p:cNvPr id="43" name="Rectangle 42"/>
          <p:cNvSpPr/>
          <p:nvPr/>
        </p:nvSpPr>
        <p:spPr>
          <a:xfrm>
            <a:off x="7836953" y="471054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Task</a:t>
            </a:r>
          </a:p>
        </p:txBody>
      </p:sp>
      <p:sp>
        <p:nvSpPr>
          <p:cNvPr id="44" name="Rectangle 43"/>
          <p:cNvSpPr/>
          <p:nvPr/>
        </p:nvSpPr>
        <p:spPr>
          <a:xfrm>
            <a:off x="7836953" y="5104988"/>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5" name="Rectangle 44"/>
          <p:cNvSpPr/>
          <p:nvPr/>
        </p:nvSpPr>
        <p:spPr>
          <a:xfrm>
            <a:off x="7836953" y="549942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6" name="Rectangle 45"/>
          <p:cNvSpPr/>
          <p:nvPr/>
        </p:nvSpPr>
        <p:spPr>
          <a:xfrm>
            <a:off x="7836953" y="5893871"/>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7" name="Rectangle 46"/>
          <p:cNvSpPr/>
          <p:nvPr/>
        </p:nvSpPr>
        <p:spPr>
          <a:xfrm>
            <a:off x="8770321" y="4317766"/>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8" name="Rectangle 47"/>
          <p:cNvSpPr/>
          <p:nvPr/>
        </p:nvSpPr>
        <p:spPr>
          <a:xfrm>
            <a:off x="8770321" y="4712208"/>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49" name="Rectangle 48"/>
          <p:cNvSpPr/>
          <p:nvPr/>
        </p:nvSpPr>
        <p:spPr>
          <a:xfrm>
            <a:off x="8770321" y="510664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0" name="Rectangle 49"/>
          <p:cNvSpPr/>
          <p:nvPr/>
        </p:nvSpPr>
        <p:spPr>
          <a:xfrm>
            <a:off x="8770321" y="5501090"/>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1" name="Rectangle 50"/>
          <p:cNvSpPr/>
          <p:nvPr/>
        </p:nvSpPr>
        <p:spPr>
          <a:xfrm>
            <a:off x="8770321" y="5895532"/>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2" name="Rectangle 51"/>
          <p:cNvSpPr/>
          <p:nvPr/>
        </p:nvSpPr>
        <p:spPr>
          <a:xfrm>
            <a:off x="9703690" y="4316105"/>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3" name="Rectangle 52"/>
          <p:cNvSpPr/>
          <p:nvPr/>
        </p:nvSpPr>
        <p:spPr>
          <a:xfrm>
            <a:off x="9703690" y="4710547"/>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4" name="Rectangle 53"/>
          <p:cNvSpPr/>
          <p:nvPr/>
        </p:nvSpPr>
        <p:spPr>
          <a:xfrm>
            <a:off x="9703690" y="5104988"/>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5" name="Rectangle 54"/>
          <p:cNvSpPr/>
          <p:nvPr/>
        </p:nvSpPr>
        <p:spPr>
          <a:xfrm>
            <a:off x="9703690" y="549942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56" name="Rectangle 55"/>
          <p:cNvSpPr/>
          <p:nvPr/>
        </p:nvSpPr>
        <p:spPr>
          <a:xfrm>
            <a:off x="9703690" y="5893871"/>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64" name="Rectangle 63"/>
          <p:cNvSpPr/>
          <p:nvPr/>
        </p:nvSpPr>
        <p:spPr>
          <a:xfrm>
            <a:off x="8403966" y="2251187"/>
            <a:ext cx="1843280" cy="592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AM RM Proxy 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(Per Node)</a:t>
            </a:r>
          </a:p>
        </p:txBody>
      </p:sp>
      <p:sp>
        <p:nvSpPr>
          <p:cNvPr id="60" name="Flowchart: Magnetic Disk 59"/>
          <p:cNvSpPr/>
          <p:nvPr/>
        </p:nvSpPr>
        <p:spPr>
          <a:xfrm>
            <a:off x="5145108" y="2251187"/>
            <a:ext cx="901366" cy="63534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Policy</a:t>
            </a:r>
          </a:p>
        </p:txBody>
      </p:sp>
      <p:sp>
        <p:nvSpPr>
          <p:cNvPr id="62" name="Flowchart: Magnetic Disk 61"/>
          <p:cNvSpPr/>
          <p:nvPr/>
        </p:nvSpPr>
        <p:spPr>
          <a:xfrm>
            <a:off x="6378901" y="2251187"/>
            <a:ext cx="901366" cy="63534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State</a:t>
            </a:r>
          </a:p>
        </p:txBody>
      </p:sp>
      <p:sp>
        <p:nvSpPr>
          <p:cNvPr id="68" name="Rectangle 67"/>
          <p:cNvSpPr/>
          <p:nvPr/>
        </p:nvSpPr>
        <p:spPr>
          <a:xfrm>
            <a:off x="2122825" y="2255800"/>
            <a:ext cx="1843280" cy="592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panose="020F0502020204030204"/>
                <a:ea typeface="+mn-ea"/>
                <a:cs typeface="+mn-cs"/>
              </a:rPr>
              <a:t>Router Service</a:t>
            </a:r>
          </a:p>
        </p:txBody>
      </p:sp>
      <p:sp>
        <p:nvSpPr>
          <p:cNvPr id="75" name="Rectangle 74"/>
          <p:cNvSpPr/>
          <p:nvPr/>
        </p:nvSpPr>
        <p:spPr>
          <a:xfrm>
            <a:off x="2387602" y="976488"/>
            <a:ext cx="1315974" cy="53502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YARN Client</a:t>
            </a:r>
          </a:p>
        </p:txBody>
      </p:sp>
      <p:sp>
        <p:nvSpPr>
          <p:cNvPr id="77" name="TextBox 76"/>
          <p:cNvSpPr txBox="1"/>
          <p:nvPr/>
        </p:nvSpPr>
        <p:spPr>
          <a:xfrm>
            <a:off x="513425" y="2222864"/>
            <a:ext cx="97340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Federation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Services</a:t>
            </a:r>
          </a:p>
        </p:txBody>
      </p:sp>
      <p:cxnSp>
        <p:nvCxnSpPr>
          <p:cNvPr id="80" name="Straight Arrow Connector 79"/>
          <p:cNvCxnSpPr>
            <a:endCxn id="64" idx="0"/>
          </p:cNvCxnSpPr>
          <p:nvPr/>
        </p:nvCxnSpPr>
        <p:spPr>
          <a:xfrm>
            <a:off x="9325606" y="1416424"/>
            <a:ext cx="0" cy="834763"/>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68" idx="3"/>
            <a:endCxn id="81" idx="1"/>
          </p:cNvCxnSpPr>
          <p:nvPr/>
        </p:nvCxnSpPr>
        <p:spPr>
          <a:xfrm flipV="1">
            <a:off x="3966105" y="2549503"/>
            <a:ext cx="973643" cy="2563"/>
          </a:xfrm>
          <a:prstGeom prst="straightConnector1">
            <a:avLst/>
          </a:prstGeom>
          <a:ln w="28575">
            <a:headEnd type="arrow"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a:stCxn id="64" idx="1"/>
            <a:endCxn id="81" idx="3"/>
          </p:cNvCxnSpPr>
          <p:nvPr/>
        </p:nvCxnSpPr>
        <p:spPr>
          <a:xfrm flipH="1">
            <a:off x="7482326" y="2547453"/>
            <a:ext cx="921640" cy="2050"/>
          </a:xfrm>
          <a:prstGeom prst="straightConnector1">
            <a:avLst/>
          </a:prstGeom>
          <a:ln w="28575" cmpd="sng">
            <a:solidFill>
              <a:srgbClr val="008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75" idx="2"/>
            <a:endCxn id="68" idx="0"/>
          </p:cNvCxnSpPr>
          <p:nvPr/>
        </p:nvCxnSpPr>
        <p:spPr>
          <a:xfrm flipH="1">
            <a:off x="3044465" y="1511517"/>
            <a:ext cx="1124" cy="744283"/>
          </a:xfrm>
          <a:prstGeom prst="straightConnector1">
            <a:avLst/>
          </a:prstGeom>
          <a:ln w="28575">
            <a:tailEnd type="arrow"/>
          </a:ln>
        </p:spPr>
        <p:style>
          <a:lnRef idx="3">
            <a:schemeClr val="accent1"/>
          </a:lnRef>
          <a:fillRef idx="0">
            <a:schemeClr val="accent1"/>
          </a:fillRef>
          <a:effectRef idx="2">
            <a:schemeClr val="accent1"/>
          </a:effectRef>
          <a:fontRef idx="minor">
            <a:schemeClr val="tx1"/>
          </a:fontRef>
        </p:style>
      </p:cxnSp>
      <p:sp>
        <p:nvSpPr>
          <p:cNvPr id="196" name="Rectangle 195"/>
          <p:cNvSpPr/>
          <p:nvPr/>
        </p:nvSpPr>
        <p:spPr>
          <a:xfrm>
            <a:off x="8770321" y="4712209"/>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97" name="Rectangle 196"/>
          <p:cNvSpPr/>
          <p:nvPr/>
        </p:nvSpPr>
        <p:spPr>
          <a:xfrm>
            <a:off x="8770321" y="5106650"/>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198" name="Rectangle 197"/>
          <p:cNvSpPr/>
          <p:nvPr/>
        </p:nvSpPr>
        <p:spPr>
          <a:xfrm>
            <a:off x="8770321" y="5501091"/>
            <a:ext cx="873377" cy="32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endParaRPr>
          </a:p>
        </p:txBody>
      </p:sp>
      <p:sp>
        <p:nvSpPr>
          <p:cNvPr id="205" name="TextBox 204"/>
          <p:cNvSpPr txBox="1"/>
          <p:nvPr/>
        </p:nvSpPr>
        <p:spPr>
          <a:xfrm>
            <a:off x="513425" y="4710547"/>
            <a:ext cx="1075359"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YARN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Sub Clusters</a:t>
            </a:r>
          </a:p>
        </p:txBody>
      </p:sp>
      <p:cxnSp>
        <p:nvCxnSpPr>
          <p:cNvPr id="206" name="Elbow Connector 205"/>
          <p:cNvCxnSpPr>
            <a:stCxn id="68" idx="2"/>
          </p:cNvCxnSpPr>
          <p:nvPr/>
        </p:nvCxnSpPr>
        <p:spPr>
          <a:xfrm rot="5400000">
            <a:off x="1964836" y="3228304"/>
            <a:ext cx="1459603" cy="699657"/>
          </a:xfrm>
          <a:prstGeom prst="bentConnector3">
            <a:avLst>
              <a:gd name="adj1" fmla="val 63396"/>
            </a:avLst>
          </a:prstGeom>
          <a:ln w="28575">
            <a:tailEnd type="arrow"/>
          </a:ln>
        </p:spPr>
        <p:style>
          <a:lnRef idx="3">
            <a:schemeClr val="accent1"/>
          </a:lnRef>
          <a:fillRef idx="0">
            <a:schemeClr val="accent1"/>
          </a:fillRef>
          <a:effectRef idx="2">
            <a:schemeClr val="accent1"/>
          </a:effectRef>
          <a:fontRef idx="minor">
            <a:schemeClr val="tx1"/>
          </a:fontRef>
        </p:style>
      </p:cxnSp>
      <p:cxnSp>
        <p:nvCxnSpPr>
          <p:cNvPr id="108" name="Straight Arrow Connector 107"/>
          <p:cNvCxnSpPr>
            <a:stCxn id="64" idx="2"/>
            <a:endCxn id="12" idx="3"/>
          </p:cNvCxnSpPr>
          <p:nvPr/>
        </p:nvCxnSpPr>
        <p:spPr>
          <a:xfrm flipH="1">
            <a:off x="2781496" y="2843718"/>
            <a:ext cx="6544110" cy="1628291"/>
          </a:xfrm>
          <a:prstGeom prst="straightConnector1">
            <a:avLst/>
          </a:prstGeom>
          <a:ln w="28575" cmpd="sng">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64" idx="2"/>
            <a:endCxn id="27" idx="3"/>
          </p:cNvCxnSpPr>
          <p:nvPr/>
        </p:nvCxnSpPr>
        <p:spPr>
          <a:xfrm flipH="1">
            <a:off x="5750049" y="2843718"/>
            <a:ext cx="3575557" cy="1628291"/>
          </a:xfrm>
          <a:prstGeom prst="straightConnector1">
            <a:avLst/>
          </a:prstGeom>
          <a:ln w="28575" cmpd="sng">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4" idx="2"/>
            <a:endCxn id="42" idx="0"/>
          </p:cNvCxnSpPr>
          <p:nvPr/>
        </p:nvCxnSpPr>
        <p:spPr>
          <a:xfrm flipH="1">
            <a:off x="8273642" y="2843718"/>
            <a:ext cx="1051964" cy="1472387"/>
          </a:xfrm>
          <a:prstGeom prst="straightConnector1">
            <a:avLst/>
          </a:prstGeom>
          <a:ln w="28575" cmpd="sng">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211" idx="3"/>
            <a:endCxn id="43" idx="3"/>
          </p:cNvCxnSpPr>
          <p:nvPr/>
        </p:nvCxnSpPr>
        <p:spPr>
          <a:xfrm flipH="1">
            <a:off x="8710330" y="1269317"/>
            <a:ext cx="1051964" cy="3605306"/>
          </a:xfrm>
          <a:prstGeom prst="bentConnector3">
            <a:avLst>
              <a:gd name="adj1" fmla="val -120995"/>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15" name="Elbow Connector 214"/>
          <p:cNvCxnSpPr>
            <a:stCxn id="211" idx="3"/>
            <a:endCxn id="36" idx="3"/>
          </p:cNvCxnSpPr>
          <p:nvPr/>
        </p:nvCxnSpPr>
        <p:spPr>
          <a:xfrm flipH="1">
            <a:off x="6683418" y="1269317"/>
            <a:ext cx="3078876" cy="4782119"/>
          </a:xfrm>
          <a:prstGeom prst="bentConnector3">
            <a:avLst>
              <a:gd name="adj1" fmla="val -50507"/>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16" name="Elbow Connector 215"/>
          <p:cNvCxnSpPr>
            <a:stCxn id="211" idx="3"/>
            <a:endCxn id="16" idx="2"/>
          </p:cNvCxnSpPr>
          <p:nvPr/>
        </p:nvCxnSpPr>
        <p:spPr>
          <a:xfrm flipH="1">
            <a:off x="2344808" y="1269317"/>
            <a:ext cx="7417486" cy="4944534"/>
          </a:xfrm>
          <a:prstGeom prst="bentConnector4">
            <a:avLst>
              <a:gd name="adj1" fmla="val -24389"/>
              <a:gd name="adj2" fmla="val 107819"/>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17" name="TextBox 216"/>
          <p:cNvSpPr txBox="1"/>
          <p:nvPr/>
        </p:nvSpPr>
        <p:spPr>
          <a:xfrm>
            <a:off x="5145108" y="6334780"/>
            <a:ext cx="223218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Servers in Datacenter</a:t>
            </a:r>
          </a:p>
        </p:txBody>
      </p:sp>
      <p:sp>
        <p:nvSpPr>
          <p:cNvPr id="24" name="Rectangle 23"/>
          <p:cNvSpPr/>
          <p:nvPr/>
        </p:nvSpPr>
        <p:spPr>
          <a:xfrm>
            <a:off x="3774856" y="5091171"/>
            <a:ext cx="873377" cy="3321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AM</a:t>
            </a:r>
          </a:p>
        </p:txBody>
      </p:sp>
      <p:sp>
        <p:nvSpPr>
          <p:cNvPr id="211" name="Rectangle 210"/>
          <p:cNvSpPr/>
          <p:nvPr/>
        </p:nvSpPr>
        <p:spPr>
          <a:xfrm>
            <a:off x="8888917" y="1105241"/>
            <a:ext cx="873377" cy="328152"/>
          </a:xfrm>
          <a:prstGeom prst="rect">
            <a:avLst/>
          </a:prstGeom>
          <a:solidFill>
            <a:srgbClr val="008000"/>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panose="020F0502020204030204"/>
                <a:ea typeface="+mn-ea"/>
                <a:cs typeface="+mn-cs"/>
              </a:rPr>
              <a:t>AM</a:t>
            </a:r>
          </a:p>
        </p:txBody>
      </p:sp>
      <p:sp>
        <p:nvSpPr>
          <p:cNvPr id="76" name="Title 1"/>
          <p:cNvSpPr>
            <a:spLocks noGrp="1"/>
          </p:cNvSpPr>
          <p:nvPr>
            <p:ph type="title"/>
          </p:nvPr>
        </p:nvSpPr>
        <p:spPr>
          <a:xfrm>
            <a:off x="563282" y="0"/>
            <a:ext cx="10515600" cy="939503"/>
          </a:xfrm>
        </p:spPr>
        <p:txBody>
          <a:bodyPr>
            <a:normAutofit/>
          </a:bodyPr>
          <a:lstStyle/>
          <a:p>
            <a:pPr algn="ctr"/>
            <a:r>
              <a:rPr lang="en-US" sz="4000" dirty="0">
                <a:solidFill>
                  <a:srgbClr val="000090"/>
                </a:solidFill>
              </a:rPr>
              <a:t>Federation Architecture</a:t>
            </a:r>
          </a:p>
        </p:txBody>
      </p:sp>
      <p:sp>
        <p:nvSpPr>
          <p:cNvPr id="2" name="Speech Bubble: Rectangle with Corners Rounded 1"/>
          <p:cNvSpPr/>
          <p:nvPr/>
        </p:nvSpPr>
        <p:spPr>
          <a:xfrm>
            <a:off x="4781228" y="2025249"/>
            <a:ext cx="3513720" cy="994666"/>
          </a:xfrm>
          <a:prstGeom prst="wedgeRoundRectCallout">
            <a:avLst>
              <a:gd name="adj1" fmla="val -83889"/>
              <a:gd name="adj2" fmla="val 10351"/>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Implements Client-RM Protocol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Stateless, Scalable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Multiple Instances with Load Balancer</a:t>
            </a:r>
          </a:p>
        </p:txBody>
      </p:sp>
      <p:sp>
        <p:nvSpPr>
          <p:cNvPr id="78" name="Speech Bubble: Rectangle with Corners Rounded 77"/>
          <p:cNvSpPr/>
          <p:nvPr/>
        </p:nvSpPr>
        <p:spPr>
          <a:xfrm>
            <a:off x="4497992" y="731489"/>
            <a:ext cx="3513720" cy="1021660"/>
          </a:xfrm>
          <a:prstGeom prst="wedgeRoundRectCallout">
            <a:avLst>
              <a:gd name="adj1" fmla="val 75363"/>
              <a:gd name="adj2" fmla="val 11095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Implements AM-RM Protocol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Hosted in NM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Intercepts all AM-RM communications</a:t>
            </a:r>
          </a:p>
        </p:txBody>
      </p:sp>
      <p:sp>
        <p:nvSpPr>
          <p:cNvPr id="79" name="Speech Bubble: Rectangle with Corners Rounded 78"/>
          <p:cNvSpPr/>
          <p:nvPr/>
        </p:nvSpPr>
        <p:spPr>
          <a:xfrm>
            <a:off x="3788304" y="2856050"/>
            <a:ext cx="3888039" cy="787011"/>
          </a:xfrm>
          <a:prstGeom prst="wedgeRoundRectCallout">
            <a:avLst>
              <a:gd name="adj1" fmla="val -60507"/>
              <a:gd name="adj2" fmla="val 10040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Sub-clusters are unmodified standalone YARN clusters with about 6K nodes.</a:t>
            </a:r>
          </a:p>
        </p:txBody>
      </p:sp>
      <p:sp>
        <p:nvSpPr>
          <p:cNvPr id="3" name="TextBox 2"/>
          <p:cNvSpPr txBox="1"/>
          <p:nvPr/>
        </p:nvSpPr>
        <p:spPr>
          <a:xfrm>
            <a:off x="10624555" y="3367581"/>
            <a:ext cx="1360412" cy="30777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Start Containers</a:t>
            </a:r>
          </a:p>
        </p:txBody>
      </p:sp>
      <p:sp>
        <p:nvSpPr>
          <p:cNvPr id="86" name="TextBox 85"/>
          <p:cNvSpPr txBox="1"/>
          <p:nvPr/>
        </p:nvSpPr>
        <p:spPr>
          <a:xfrm>
            <a:off x="2513200" y="3311104"/>
            <a:ext cx="1247919" cy="30777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Submit App</a:t>
            </a:r>
          </a:p>
        </p:txBody>
      </p:sp>
      <p:sp>
        <p:nvSpPr>
          <p:cNvPr id="84" name="Speech Bubble: Rectangle with Corners Rounded 83"/>
          <p:cNvSpPr/>
          <p:nvPr/>
        </p:nvSpPr>
        <p:spPr>
          <a:xfrm>
            <a:off x="4147573" y="665199"/>
            <a:ext cx="4198314" cy="987660"/>
          </a:xfrm>
          <a:prstGeom prst="wedgeRoundRectCallout">
            <a:avLst>
              <a:gd name="adj1" fmla="val 67247"/>
              <a:gd name="adj2" fmla="val 230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Voila! Applications can transparently </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span</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across multiple YARN sub clusters and scale to Datacenter level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No code change in any application</a:t>
            </a:r>
          </a:p>
        </p:txBody>
      </p:sp>
      <p:sp>
        <p:nvSpPr>
          <p:cNvPr id="87" name="Speech Bubble: Rectangle with Corners Rounded 86"/>
          <p:cNvSpPr/>
          <p:nvPr/>
        </p:nvSpPr>
        <p:spPr>
          <a:xfrm>
            <a:off x="4318852" y="1155431"/>
            <a:ext cx="3906525" cy="586638"/>
          </a:xfrm>
          <a:prstGeom prst="wedgeRoundRectCallout">
            <a:avLst>
              <a:gd name="adj1" fmla="val -6705"/>
              <a:gd name="adj2" fmla="val 99147"/>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Centralized, highly-available repository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RDBMS, Zookeeper, HDFS,…</a:t>
            </a:r>
          </a:p>
        </p:txBody>
      </p:sp>
      <p:sp>
        <p:nvSpPr>
          <p:cNvPr id="4" name="文本框 3"/>
          <p:cNvSpPr txBox="1"/>
          <p:nvPr/>
        </p:nvSpPr>
        <p:spPr>
          <a:xfrm>
            <a:off x="0" y="6606552"/>
            <a:ext cx="6284093" cy="261610"/>
          </a:xfrm>
          <a:prstGeom prst="rect">
            <a:avLst/>
          </a:prstGeom>
          <a:noFill/>
        </p:spPr>
        <p:txBody>
          <a:bodyPr wrap="none" rtlCol="0">
            <a:spAutoFit/>
          </a:bodyPr>
          <a:lstStyle/>
          <a:p>
            <a:r>
              <a:rPr lang="en-US" altLang="zh-CN" sz="1100" dirty="0"/>
              <a:t>https://issues.apache.org/jira/secure/attachment/12819229/YARN-Federation-Hadoop-Summit_final.pptx</a:t>
            </a:r>
            <a:endParaRPr lang="zh-CN" altLang="en-US" sz="1100" dirty="0"/>
          </a:p>
        </p:txBody>
      </p:sp>
    </p:spTree>
    <p:extLst>
      <p:ext uri="{BB962C8B-B14F-4D97-AF65-F5344CB8AC3E}">
        <p14:creationId xmlns:p14="http://schemas.microsoft.com/office/powerpoint/2010/main" val="376655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217"/>
                                        </p:tgtEl>
                                        <p:attrNameLst>
                                          <p:attrName>style.visibility</p:attrName>
                                        </p:attrNameLst>
                                      </p:cBhvr>
                                      <p:to>
                                        <p:strVal val="hidden"/>
                                      </p:to>
                                    </p:set>
                                  </p:childTnLst>
                                </p:cTn>
                              </p:par>
                              <p:par>
                                <p:cTn id="19" presetID="1" presetClass="emph" presetSubtype="1" nodeType="withEffect">
                                  <p:stCondLst>
                                    <p:cond delay="0"/>
                                  </p:stCondLst>
                                  <p:childTnLst>
                                    <p:set>
                                      <p:cBhvr>
                                        <p:cTn id="20" dur="indefinite"/>
                                        <p:tgtEl>
                                          <p:spTgt spid="42"/>
                                        </p:tgtEl>
                                        <p:attrNameLst>
                                          <p:attrName>fillcolor</p:attrName>
                                        </p:attrNameLst>
                                      </p:cBhvr>
                                      <p:to>
                                        <p:clrVal>
                                          <a:schemeClr val="hlink"/>
                                        </p:clrVal>
                                      </p:to>
                                    </p:set>
                                    <p:set>
                                      <p:cBhvr>
                                        <p:cTn id="21" dur="indefinite"/>
                                        <p:tgtEl>
                                          <p:spTgt spid="42"/>
                                        </p:tgtEl>
                                        <p:attrNameLst>
                                          <p:attrName>fill.type</p:attrName>
                                        </p:attrNameLst>
                                      </p:cBhvr>
                                      <p:to>
                                        <p:strVal val="solid"/>
                                      </p:to>
                                    </p:set>
                                    <p:set>
                                      <p:cBhvr>
                                        <p:cTn id="22" dur="indefinite"/>
                                        <p:tgtEl>
                                          <p:spTgt spid="42"/>
                                        </p:tgtEl>
                                        <p:attrNameLst>
                                          <p:attrName>fill.on</p:attrName>
                                        </p:attrNameLst>
                                      </p:cBhvr>
                                      <p:to>
                                        <p:strVal val="true"/>
                                      </p:to>
                                    </p:set>
                                  </p:childTnLst>
                                </p:cTn>
                              </p:par>
                              <p:par>
                                <p:cTn id="23" presetID="1" presetClass="emph" presetSubtype="1" nodeType="withEffect">
                                  <p:stCondLst>
                                    <p:cond delay="0"/>
                                  </p:stCondLst>
                                  <p:childTnLst>
                                    <p:set>
                                      <p:cBhvr>
                                        <p:cTn id="24" dur="indefinite"/>
                                        <p:tgtEl>
                                          <p:spTgt spid="12"/>
                                        </p:tgtEl>
                                        <p:attrNameLst>
                                          <p:attrName>fillcolor</p:attrName>
                                        </p:attrNameLst>
                                      </p:cBhvr>
                                      <p:to>
                                        <p:clrVal>
                                          <a:schemeClr val="hlink"/>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27"/>
                                        </p:tgtEl>
                                        <p:attrNameLst>
                                          <p:attrName>fillcolor</p:attrName>
                                        </p:attrNameLst>
                                      </p:cBhvr>
                                      <p:to>
                                        <p:clrVal>
                                          <a:schemeClr val="hlink"/>
                                        </p:clrVal>
                                      </p:to>
                                    </p:set>
                                    <p:set>
                                      <p:cBhvr>
                                        <p:cTn id="29" dur="indefinite"/>
                                        <p:tgtEl>
                                          <p:spTgt spid="27"/>
                                        </p:tgtEl>
                                        <p:attrNameLst>
                                          <p:attrName>fill.type</p:attrName>
                                        </p:attrNameLst>
                                      </p:cBhvr>
                                      <p:to>
                                        <p:strVal val="solid"/>
                                      </p:to>
                                    </p:set>
                                    <p:set>
                                      <p:cBhvr>
                                        <p:cTn id="30" dur="indefinite"/>
                                        <p:tgtEl>
                                          <p:spTgt spid="27"/>
                                        </p:tgtEl>
                                        <p:attrNameLst>
                                          <p:attrName>fill.on</p:attrName>
                                        </p:attrNameLst>
                                      </p:cBhvr>
                                      <p:to>
                                        <p:strVal val="true"/>
                                      </p:to>
                                    </p:set>
                                  </p:childTnLst>
                                </p:cTn>
                              </p:par>
                              <p:par>
                                <p:cTn id="31" presetID="1" presetClass="entr" presetSubtype="0" fill="hold" grpId="0" nodeType="withEffect">
                                  <p:stCondLst>
                                    <p:cond delay="0"/>
                                  </p:stCondLst>
                                  <p:childTnLst>
                                    <p:set>
                                      <p:cBhvr>
                                        <p:cTn id="32" dur="1" fill="hold">
                                          <p:stCondLst>
                                            <p:cond delay="0"/>
                                          </p:stCondLst>
                                        </p:cTn>
                                        <p:tgtEl>
                                          <p:spTgt spid="20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9"/>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childTnLst>
                                </p:cTn>
                              </p:par>
                              <p:par>
                                <p:cTn id="83" presetID="1" presetClass="emph" presetSubtype="1" nodeType="withEffect">
                                  <p:stCondLst>
                                    <p:cond delay="0"/>
                                  </p:stCondLst>
                                  <p:childTnLst>
                                    <p:set>
                                      <p:cBhvr>
                                        <p:cTn id="84" dur="indefinite"/>
                                        <p:tgtEl>
                                          <p:spTgt spid="24"/>
                                        </p:tgtEl>
                                        <p:attrNameLst>
                                          <p:attrName>fillcolor</p:attrName>
                                        </p:attrNameLst>
                                      </p:cBhvr>
                                      <p:to>
                                        <p:clrVal>
                                          <a:srgbClr val="008000"/>
                                        </p:clrVal>
                                      </p:to>
                                    </p:set>
                                    <p:set>
                                      <p:cBhvr>
                                        <p:cTn id="85" dur="indefinite"/>
                                        <p:tgtEl>
                                          <p:spTgt spid="24"/>
                                        </p:tgtEl>
                                        <p:attrNameLst>
                                          <p:attrName>fill.type</p:attrName>
                                        </p:attrNameLst>
                                      </p:cBhvr>
                                      <p:to>
                                        <p:strVal val="solid"/>
                                      </p:to>
                                    </p:set>
                                    <p:set>
                                      <p:cBhvr>
                                        <p:cTn id="86" dur="indefinite"/>
                                        <p:tgtEl>
                                          <p:spTgt spid="24"/>
                                        </p:tgtEl>
                                        <p:attrNameLst>
                                          <p:attrName>fill.on</p:attrName>
                                        </p:attrNameLst>
                                      </p:cBhvr>
                                      <p:to>
                                        <p:strVal val="true"/>
                                      </p:to>
                                    </p:set>
                                  </p:childTnLst>
                                </p:cTn>
                              </p:par>
                            </p:childTnLst>
                          </p:cTn>
                        </p:par>
                        <p:par>
                          <p:cTn id="87" fill="hold">
                            <p:stCondLst>
                              <p:cond delay="0"/>
                            </p:stCondLst>
                            <p:childTnLst>
                              <p:par>
                                <p:cTn id="88" presetID="1" presetClass="exit" presetSubtype="0" fill="hold" nodeType="afterEffect">
                                  <p:stCondLst>
                                    <p:cond delay="0"/>
                                  </p:stCondLst>
                                  <p:childTnLst>
                                    <p:set>
                                      <p:cBhvr>
                                        <p:cTn id="89" dur="1" fill="hold">
                                          <p:stCondLst>
                                            <p:cond delay="0"/>
                                          </p:stCondLst>
                                        </p:cTn>
                                        <p:tgtEl>
                                          <p:spTgt spid="206"/>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8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0" nodeType="clickEffect">
                                  <p:stCondLst>
                                    <p:cond delay="0"/>
                                  </p:stCondLst>
                                  <p:childTnLst>
                                    <p:animMotion origin="layout" path="M -2.70833E-6 4.81481E-6 L 0.4194 -0.58288 " pathEditMode="relative" rAng="0" ptsTypes="AA">
                                      <p:cBhvr>
                                        <p:cTn id="95" dur="2000" fill="hold"/>
                                        <p:tgtEl>
                                          <p:spTgt spid="24">
                                            <p:bg/>
                                          </p:spTgt>
                                        </p:tgtEl>
                                        <p:attrNameLst>
                                          <p:attrName>ppt_x</p:attrName>
                                          <p:attrName>ppt_y</p:attrName>
                                        </p:attrNameLst>
                                      </p:cBhvr>
                                      <p:rCtr x="20964" y="-29144"/>
                                    </p:animMotion>
                                  </p:childTnLst>
                                </p:cTn>
                              </p:par>
                              <p:par>
                                <p:cTn id="96" presetID="42" presetClass="path" presetSubtype="0" accel="50000" decel="50000" fill="hold" grpId="0" nodeType="withEffect">
                                  <p:stCondLst>
                                    <p:cond delay="0"/>
                                  </p:stCondLst>
                                  <p:childTnLst>
                                    <p:animMotion origin="layout" path="M 5E-6 4.81481E-6 L 0.41797 -0.58288 " pathEditMode="relative" rAng="0" ptsTypes="AA">
                                      <p:cBhvr>
                                        <p:cTn id="97" dur="2000" fill="hold"/>
                                        <p:tgtEl>
                                          <p:spTgt spid="24">
                                            <p:txEl>
                                              <p:pRg st="0" end="0"/>
                                            </p:txEl>
                                          </p:spTgt>
                                        </p:tgtEl>
                                        <p:attrNameLst>
                                          <p:attrName>ppt_x</p:attrName>
                                          <p:attrName>ppt_y</p:attrName>
                                        </p:attrNameLst>
                                      </p:cBhvr>
                                      <p:rCtr x="20898" y="-29144"/>
                                    </p:animMotion>
                                  </p:childTnLst>
                                </p:cTn>
                              </p:par>
                            </p:childTnLst>
                          </p:cTn>
                        </p:par>
                        <p:par>
                          <p:cTn id="98" fill="hold">
                            <p:stCondLst>
                              <p:cond delay="2000"/>
                            </p:stCondLst>
                            <p:childTnLst>
                              <p:par>
                                <p:cTn id="99" presetID="1" presetClass="entr" presetSubtype="0" fill="hold" grpId="1" nodeType="afterEffect">
                                  <p:stCondLst>
                                    <p:cond delay="0"/>
                                  </p:stCondLst>
                                  <p:childTnLst>
                                    <p:set>
                                      <p:cBhvr>
                                        <p:cTn id="100" dur="1" fill="hold">
                                          <p:stCondLst>
                                            <p:cond delay="0"/>
                                          </p:stCondLst>
                                        </p:cTn>
                                        <p:tgtEl>
                                          <p:spTgt spid="211"/>
                                        </p:tgtEl>
                                        <p:attrNameLst>
                                          <p:attrName>style.visibility</p:attrName>
                                        </p:attrNameLst>
                                      </p:cBhvr>
                                      <p:to>
                                        <p:strVal val="visible"/>
                                      </p:to>
                                    </p:set>
                                  </p:childTnLst>
                                </p:cTn>
                              </p:par>
                            </p:childTnLst>
                          </p:cTn>
                        </p:par>
                        <p:par>
                          <p:cTn id="101" fill="hold">
                            <p:stCondLst>
                              <p:cond delay="2000"/>
                            </p:stCondLst>
                            <p:childTnLst>
                              <p:par>
                                <p:cTn id="102" presetID="6" presetClass="emph" presetSubtype="0" fill="hold" grpId="0" nodeType="afterEffect">
                                  <p:stCondLst>
                                    <p:cond delay="0"/>
                                  </p:stCondLst>
                                  <p:childTnLst>
                                    <p:animScale>
                                      <p:cBhvr>
                                        <p:cTn id="103" dur="1000" fill="hold"/>
                                        <p:tgtEl>
                                          <p:spTgt spid="211"/>
                                        </p:tgtEl>
                                      </p:cBhvr>
                                      <p:by x="150000" y="150000"/>
                                    </p:animScale>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4"/>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22" presetClass="entr" presetSubtype="1" fill="hold" nodeType="withEffect">
                                  <p:stCondLst>
                                    <p:cond delay="0"/>
                                  </p:stCondLst>
                                  <p:childTnLst>
                                    <p:set>
                                      <p:cBhvr>
                                        <p:cTn id="117" dur="1" fill="hold">
                                          <p:stCondLst>
                                            <p:cond delay="0"/>
                                          </p:stCondLst>
                                        </p:cTn>
                                        <p:tgtEl>
                                          <p:spTgt spid="108"/>
                                        </p:tgtEl>
                                        <p:attrNameLst>
                                          <p:attrName>style.visibility</p:attrName>
                                        </p:attrNameLst>
                                      </p:cBhvr>
                                      <p:to>
                                        <p:strVal val="visible"/>
                                      </p:to>
                                    </p:set>
                                    <p:animEffect transition="in" filter="wipe(up)">
                                      <p:cBhvr>
                                        <p:cTn id="118" dur="500"/>
                                        <p:tgtEl>
                                          <p:spTgt spid="108"/>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09"/>
                                        </p:tgtEl>
                                        <p:attrNameLst>
                                          <p:attrName>style.visibility</p:attrName>
                                        </p:attrNameLst>
                                      </p:cBhvr>
                                      <p:to>
                                        <p:strVal val="visible"/>
                                      </p:to>
                                    </p:set>
                                    <p:animEffect transition="in" filter="wipe(up)">
                                      <p:cBhvr>
                                        <p:cTn id="127" dur="500"/>
                                        <p:tgtEl>
                                          <p:spTgt spid="109"/>
                                        </p:tgtEl>
                                      </p:cBhvr>
                                    </p:animEffect>
                                  </p:childTnLst>
                                </p:cTn>
                              </p:par>
                              <p:par>
                                <p:cTn id="128" presetID="22" presetClass="entr" presetSubtype="1" fill="hold" nodeType="withEffect">
                                  <p:stCondLst>
                                    <p:cond delay="0"/>
                                  </p:stCondLst>
                                  <p:childTnLst>
                                    <p:set>
                                      <p:cBhvr>
                                        <p:cTn id="129" dur="1" fill="hold">
                                          <p:stCondLst>
                                            <p:cond delay="0"/>
                                          </p:stCondLst>
                                        </p:cTn>
                                        <p:tgtEl>
                                          <p:spTgt spid="112"/>
                                        </p:tgtEl>
                                        <p:attrNameLst>
                                          <p:attrName>style.visibility</p:attrName>
                                        </p:attrNameLst>
                                      </p:cBhvr>
                                      <p:to>
                                        <p:strVal val="visible"/>
                                      </p:to>
                                    </p:set>
                                    <p:animEffect transition="in" filter="wipe(up)">
                                      <p:cBhvr>
                                        <p:cTn id="130" dur="500"/>
                                        <p:tgtEl>
                                          <p:spTgt spid="112"/>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16"/>
                                        </p:tgtEl>
                                        <p:attrNameLst>
                                          <p:attrName>style.visibility</p:attrName>
                                        </p:attrNameLst>
                                      </p:cBhvr>
                                      <p:to>
                                        <p:strVal val="visible"/>
                                      </p:to>
                                    </p:set>
                                    <p:animEffect transition="in" filter="wipe(up)">
                                      <p:cBhvr>
                                        <p:cTn id="135" dur="500"/>
                                        <p:tgtEl>
                                          <p:spTgt spid="216"/>
                                        </p:tgtEl>
                                      </p:cBhvr>
                                    </p:animEffect>
                                  </p:childTnLst>
                                </p:cTn>
                              </p:par>
                              <p:par>
                                <p:cTn id="136" presetID="22" presetClass="entr" presetSubtype="1" fill="hold"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wipe(up)">
                                      <p:cBhvr>
                                        <p:cTn id="138" dur="500"/>
                                        <p:tgtEl>
                                          <p:spTgt spid="121"/>
                                        </p:tgtEl>
                                      </p:cBhvr>
                                    </p:animEffect>
                                  </p:childTnLst>
                                </p:cTn>
                              </p:par>
                              <p:par>
                                <p:cTn id="139" presetID="22" presetClass="entr" presetSubtype="1"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animEffect transition="in" filter="wipe(up)">
                                      <p:cBhvr>
                                        <p:cTn id="141" dur="500"/>
                                        <p:tgtEl>
                                          <p:spTgt spid="215"/>
                                        </p:tgtEl>
                                      </p:cBhvr>
                                    </p:animEffect>
                                  </p:childTnLst>
                                </p:cTn>
                              </p:par>
                              <p:par>
                                <p:cTn id="142" presetID="1" presetClass="entr" presetSubtype="0" fill="hold" grpId="0" nodeType="withEffect">
                                  <p:stCondLst>
                                    <p:cond delay="0"/>
                                  </p:stCondLst>
                                  <p:childTnLst>
                                    <p:set>
                                      <p:cBhvr>
                                        <p:cTn id="143" dur="1" fill="hold">
                                          <p:stCondLst>
                                            <p:cond delay="0"/>
                                          </p:stCondLst>
                                        </p:cTn>
                                        <p:tgtEl>
                                          <p:spTgt spid="3"/>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1" nodeType="clickEffect">
                                  <p:stCondLst>
                                    <p:cond delay="0"/>
                                  </p:stCondLst>
                                  <p:childTnLst>
                                    <p:set>
                                      <p:cBhvr>
                                        <p:cTn id="147" dur="indefinite"/>
                                        <p:tgtEl>
                                          <p:spTgt spid="43"/>
                                        </p:tgtEl>
                                        <p:attrNameLst>
                                          <p:attrName>fillcolor</p:attrName>
                                        </p:attrNameLst>
                                      </p:cBhvr>
                                      <p:to>
                                        <p:clrVal>
                                          <a:srgbClr val="008000"/>
                                        </p:clrVal>
                                      </p:to>
                                    </p:set>
                                    <p:set>
                                      <p:cBhvr>
                                        <p:cTn id="148" dur="indefinite"/>
                                        <p:tgtEl>
                                          <p:spTgt spid="43"/>
                                        </p:tgtEl>
                                        <p:attrNameLst>
                                          <p:attrName>fill.type</p:attrName>
                                        </p:attrNameLst>
                                      </p:cBhvr>
                                      <p:to>
                                        <p:strVal val="solid"/>
                                      </p:to>
                                    </p:set>
                                    <p:set>
                                      <p:cBhvr>
                                        <p:cTn id="149" dur="indefinite"/>
                                        <p:tgtEl>
                                          <p:spTgt spid="43"/>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6"/>
                                        </p:tgtEl>
                                        <p:attrNameLst>
                                          <p:attrName>fillcolor</p:attrName>
                                        </p:attrNameLst>
                                      </p:cBhvr>
                                      <p:to>
                                        <p:clrVal>
                                          <a:srgbClr val="008000"/>
                                        </p:clrVal>
                                      </p:to>
                                    </p:set>
                                    <p:set>
                                      <p:cBhvr>
                                        <p:cTn id="152" dur="indefinite"/>
                                        <p:tgtEl>
                                          <p:spTgt spid="16"/>
                                        </p:tgtEl>
                                        <p:attrNameLst>
                                          <p:attrName>fill.type</p:attrName>
                                        </p:attrNameLst>
                                      </p:cBhvr>
                                      <p:to>
                                        <p:strVal val="solid"/>
                                      </p:to>
                                    </p:set>
                                    <p:set>
                                      <p:cBhvr>
                                        <p:cTn id="153" dur="indefinite"/>
                                        <p:tgtEl>
                                          <p:spTgt spid="16"/>
                                        </p:tgtEl>
                                        <p:attrNameLst>
                                          <p:attrName>fill.on</p:attrName>
                                        </p:attrNameLst>
                                      </p:cBhvr>
                                      <p:to>
                                        <p:strVal val="true"/>
                                      </p:to>
                                    </p:set>
                                  </p:childTnLst>
                                </p:cTn>
                              </p:par>
                              <p:par>
                                <p:cTn id="154" presetID="1" presetClass="emph" presetSubtype="1" nodeType="withEffect">
                                  <p:stCondLst>
                                    <p:cond delay="0"/>
                                  </p:stCondLst>
                                  <p:childTnLst>
                                    <p:set>
                                      <p:cBhvr>
                                        <p:cTn id="155" dur="indefinite"/>
                                        <p:tgtEl>
                                          <p:spTgt spid="36"/>
                                        </p:tgtEl>
                                        <p:attrNameLst>
                                          <p:attrName>fillcolor</p:attrName>
                                        </p:attrNameLst>
                                      </p:cBhvr>
                                      <p:to>
                                        <p:clrVal>
                                          <a:srgbClr val="008000"/>
                                        </p:clrVal>
                                      </p:to>
                                    </p:set>
                                    <p:set>
                                      <p:cBhvr>
                                        <p:cTn id="156" dur="indefinite"/>
                                        <p:tgtEl>
                                          <p:spTgt spid="36"/>
                                        </p:tgtEl>
                                        <p:attrNameLst>
                                          <p:attrName>fill.type</p:attrName>
                                        </p:attrNameLst>
                                      </p:cBhvr>
                                      <p:to>
                                        <p:strVal val="solid"/>
                                      </p:to>
                                    </p:set>
                                    <p:set>
                                      <p:cBhvr>
                                        <p:cTn id="157" dur="indefinite"/>
                                        <p:tgtEl>
                                          <p:spTgt spid="36"/>
                                        </p:tgtEl>
                                        <p:attrNameLst>
                                          <p:attrName>fill.on</p:attrName>
                                        </p:attrNameLst>
                                      </p:cBhvr>
                                      <p:to>
                                        <p:strVal val="true"/>
                                      </p:to>
                                    </p:set>
                                  </p:childTnLst>
                                </p:cTn>
                              </p:par>
                              <p:par>
                                <p:cTn id="158" presetID="1" presetClass="entr" presetSubtype="0" fill="hold" nodeType="withEffect">
                                  <p:stCondLst>
                                    <p:cond delay="0"/>
                                  </p:stCondLst>
                                  <p:childTnLst>
                                    <p:set>
                                      <p:cBhvr>
                                        <p:cTn id="159" dur="1" fill="hold">
                                          <p:stCondLst>
                                            <p:cond delay="0"/>
                                          </p:stCondLst>
                                        </p:cTn>
                                        <p:tgtEl>
                                          <p:spTgt spid="16">
                                            <p:txEl>
                                              <p:pRg st="0" end="0"/>
                                            </p:txEl>
                                          </p:spTgt>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36">
                                            <p:txEl>
                                              <p:pRg st="0" end="0"/>
                                            </p:txEl>
                                          </p:spTgt>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43">
                                            <p:txEl>
                                              <p:pRg st="0" end="0"/>
                                            </p:txEl>
                                          </p:spTgt>
                                        </p:tgtEl>
                                        <p:attrNameLst>
                                          <p:attrName>style.visibility</p:attrName>
                                        </p:attrNameLst>
                                      </p:cBhvr>
                                      <p:to>
                                        <p:strVal val="visible"/>
                                      </p:to>
                                    </p:set>
                                  </p:childTnLst>
                                </p:cTn>
                              </p:par>
                            </p:childTnLst>
                          </p:cTn>
                        </p:par>
                        <p:par>
                          <p:cTn id="164" fill="hold">
                            <p:stCondLst>
                              <p:cond delay="0"/>
                            </p:stCondLst>
                            <p:childTnLst>
                              <p:par>
                                <p:cTn id="165" presetID="1" presetClass="exit" presetSubtype="0" fill="hold" nodeType="afterEffect">
                                  <p:stCondLst>
                                    <p:cond delay="0"/>
                                  </p:stCondLst>
                                  <p:childTnLst>
                                    <p:set>
                                      <p:cBhvr>
                                        <p:cTn id="166" dur="1" fill="hold">
                                          <p:stCondLst>
                                            <p:cond delay="0"/>
                                          </p:stCondLst>
                                        </p:cTn>
                                        <p:tgtEl>
                                          <p:spTgt spid="216"/>
                                        </p:tgtEl>
                                        <p:attrNameLst>
                                          <p:attrName>style.visibility</p:attrName>
                                        </p:attrNameLst>
                                      </p:cBhvr>
                                      <p:to>
                                        <p:strVal val="hidden"/>
                                      </p:to>
                                    </p:set>
                                  </p:childTnLst>
                                </p:cTn>
                              </p:par>
                            </p:childTnLst>
                          </p:cTn>
                        </p:par>
                        <p:par>
                          <p:cTn id="167" fill="hold">
                            <p:stCondLst>
                              <p:cond delay="0"/>
                            </p:stCondLst>
                            <p:childTnLst>
                              <p:par>
                                <p:cTn id="168" presetID="1" presetClass="exit" presetSubtype="0" fill="hold" nodeType="afterEffect">
                                  <p:stCondLst>
                                    <p:cond delay="0"/>
                                  </p:stCondLst>
                                  <p:childTnLst>
                                    <p:set>
                                      <p:cBhvr>
                                        <p:cTn id="169" dur="1" fill="hold">
                                          <p:stCondLst>
                                            <p:cond delay="0"/>
                                          </p:stCondLst>
                                        </p:cTn>
                                        <p:tgtEl>
                                          <p:spTgt spid="121"/>
                                        </p:tgtEl>
                                        <p:attrNameLst>
                                          <p:attrName>style.visibility</p:attrName>
                                        </p:attrNameLst>
                                      </p:cBhvr>
                                      <p:to>
                                        <p:strVal val="hidden"/>
                                      </p:to>
                                    </p:set>
                                  </p:childTnLst>
                                </p:cTn>
                              </p:par>
                            </p:childTnLst>
                          </p:cTn>
                        </p:par>
                        <p:par>
                          <p:cTn id="170" fill="hold">
                            <p:stCondLst>
                              <p:cond delay="0"/>
                            </p:stCondLst>
                            <p:childTnLst>
                              <p:par>
                                <p:cTn id="171" presetID="1" presetClass="exit" presetSubtype="0" fill="hold" nodeType="afterEffect">
                                  <p:stCondLst>
                                    <p:cond delay="0"/>
                                  </p:stCondLst>
                                  <p:childTnLst>
                                    <p:set>
                                      <p:cBhvr>
                                        <p:cTn id="172" dur="1" fill="hold">
                                          <p:stCondLst>
                                            <p:cond delay="0"/>
                                          </p:stCondLst>
                                        </p:cTn>
                                        <p:tgtEl>
                                          <p:spTgt spid="215"/>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3"/>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8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8" grpId="0" animBg="1"/>
      <p:bldP spid="81" grpId="0" animBg="1"/>
      <p:bldP spid="9" grpId="0" animBg="1"/>
      <p:bldP spid="10" grpId="0" animBg="1"/>
      <p:bldP spid="64" grpId="0" animBg="1"/>
      <p:bldP spid="60" grpId="0" animBg="1"/>
      <p:bldP spid="62" grpId="0" animBg="1"/>
      <p:bldP spid="68" grpId="0" animBg="1"/>
      <p:bldP spid="75" grpId="0" animBg="1"/>
      <p:bldP spid="77" grpId="0"/>
      <p:bldP spid="205" grpId="0"/>
      <p:bldP spid="217" grpId="0"/>
      <p:bldP spid="24" grpId="0" uiExpand="1" build="allAtOnce" animBg="1"/>
      <p:bldP spid="211" grpId="0" animBg="1"/>
      <p:bldP spid="211" grpId="1" animBg="1"/>
      <p:bldP spid="2" grpId="0" animBg="1"/>
      <p:bldP spid="2" grpId="1" animBg="1"/>
      <p:bldP spid="78" grpId="0" animBg="1"/>
      <p:bldP spid="78" grpId="1" animBg="1"/>
      <p:bldP spid="79" grpId="0" animBg="1"/>
      <p:bldP spid="79" grpId="1" animBg="1"/>
      <p:bldP spid="3" grpId="0" animBg="1"/>
      <p:bldP spid="3" grpId="1" animBg="1"/>
      <p:bldP spid="86" grpId="0" animBg="1"/>
      <p:bldP spid="86" grpId="1" animBg="1"/>
      <p:bldP spid="84" grpId="0" animBg="1"/>
      <p:bldP spid="84" grpId="1" animBg="1"/>
      <p:bldP spid="87" grpId="0" animBg="1"/>
      <p:bldP spid="8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603500"/>
            <a:ext cx="8825659" cy="3831590"/>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t>三，</a:t>
            </a:r>
            <a:r>
              <a:rPr lang="en-US" altLang="zh-CN" dirty="0"/>
              <a:t>Hadoop Common</a:t>
            </a:r>
          </a:p>
          <a:p>
            <a:pPr>
              <a:lnSpc>
                <a:spcPct val="150000"/>
              </a:lnSpc>
            </a:pPr>
            <a:r>
              <a:rPr lang="zh-CN" altLang="en-US" dirty="0"/>
              <a:t>四，</a:t>
            </a:r>
            <a:r>
              <a:rPr lang="en-US" altLang="zh-CN" dirty="0"/>
              <a:t>Hadoop HDFS</a:t>
            </a:r>
          </a:p>
          <a:p>
            <a:pPr>
              <a:lnSpc>
                <a:spcPct val="150000"/>
              </a:lnSpc>
            </a:pPr>
            <a:r>
              <a:rPr lang="zh-CN" altLang="en-US" dirty="0"/>
              <a:t>五，</a:t>
            </a:r>
            <a:r>
              <a:rPr lang="en-US" altLang="zh-CN" dirty="0"/>
              <a:t>Hadoop YARN</a:t>
            </a:r>
          </a:p>
          <a:p>
            <a:pPr>
              <a:lnSpc>
                <a:spcPct val="150000"/>
              </a:lnSpc>
            </a:pPr>
            <a:r>
              <a:rPr lang="zh-CN" altLang="en-US" dirty="0">
                <a:highlight>
                  <a:srgbClr val="FFFF00"/>
                </a:highlight>
              </a:rPr>
              <a:t>六，</a:t>
            </a:r>
            <a:r>
              <a:rPr lang="en-US" altLang="zh-CN" dirty="0">
                <a:highlight>
                  <a:srgbClr val="FFFF00"/>
                </a:highlight>
              </a:rPr>
              <a:t>Hadoop MapReduce</a:t>
            </a:r>
          </a:p>
          <a:p>
            <a:pPr lvl="1">
              <a:lnSpc>
                <a:spcPct val="150000"/>
              </a:lnSpc>
            </a:pPr>
            <a:r>
              <a:rPr lang="en-US" altLang="zh-CN" dirty="0">
                <a:highlight>
                  <a:srgbClr val="FFFF00"/>
                </a:highlight>
              </a:rPr>
              <a:t>native optimization</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a:p>
            <a:pPr>
              <a:lnSpc>
                <a:spcPct val="150000"/>
              </a:lnSpc>
            </a:pPr>
            <a:endParaRPr lang="zh-CN" altLang="en-US" dirty="0"/>
          </a:p>
        </p:txBody>
      </p:sp>
    </p:spTree>
    <p:extLst>
      <p:ext uri="{BB962C8B-B14F-4D97-AF65-F5344CB8AC3E}">
        <p14:creationId xmlns:p14="http://schemas.microsoft.com/office/powerpoint/2010/main" val="837869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8761413" cy="706964"/>
          </a:xfrm>
        </p:spPr>
        <p:txBody>
          <a:bodyPr>
            <a:normAutofit/>
          </a:bodyPr>
          <a:lstStyle/>
          <a:p>
            <a:pPr>
              <a:lnSpc>
                <a:spcPct val="80000"/>
              </a:lnSpc>
            </a:pPr>
            <a:r>
              <a:rPr lang="zh-CN" altLang="en-US" sz="2800">
                <a:solidFill>
                  <a:srgbClr val="EBEBEB"/>
                </a:solidFill>
              </a:rPr>
              <a:t>六，</a:t>
            </a:r>
            <a:r>
              <a:rPr lang="en-US" altLang="zh-CN" sz="2800">
                <a:solidFill>
                  <a:srgbClr val="EBEBEB"/>
                </a:solidFill>
              </a:rPr>
              <a:t>Hadoop MapReduce</a:t>
            </a:r>
            <a:r>
              <a:rPr lang="zh-CN" altLang="en-US" sz="2800">
                <a:solidFill>
                  <a:srgbClr val="EBEBEB"/>
                </a:solidFill>
              </a:rPr>
              <a:t>：</a:t>
            </a:r>
            <a:r>
              <a:rPr lang="en-US" altLang="zh-CN" sz="2800">
                <a:solidFill>
                  <a:srgbClr val="EBEBEB"/>
                </a:solidFill>
              </a:rPr>
              <a:t>native optimization</a:t>
            </a:r>
            <a:endParaRPr lang="zh-CN" altLang="en-US" sz="2800">
              <a:solidFill>
                <a:srgbClr val="EBEBEB"/>
              </a:solidFill>
            </a:endParaRPr>
          </a:p>
        </p:txBody>
      </p:sp>
      <p:sp>
        <p:nvSpPr>
          <p:cNvPr id="5" name="内容占位符 4"/>
          <p:cNvSpPr>
            <a:spLocks noGrp="1"/>
          </p:cNvSpPr>
          <p:nvPr>
            <p:ph idx="1"/>
          </p:nvPr>
        </p:nvSpPr>
        <p:spPr>
          <a:xfrm>
            <a:off x="1154954" y="2603500"/>
            <a:ext cx="9657826" cy="3717290"/>
          </a:xfrm>
        </p:spPr>
        <p:txBody>
          <a:bodyPr>
            <a:normAutofit/>
          </a:bodyPr>
          <a:lstStyle/>
          <a:p>
            <a:r>
              <a:rPr lang="zh-CN" altLang="en-US" dirty="0"/>
              <a:t>影响</a:t>
            </a:r>
            <a:r>
              <a:rPr lang="en-US" altLang="zh-CN" dirty="0"/>
              <a:t>MR</a:t>
            </a:r>
            <a:r>
              <a:rPr lang="zh-CN" altLang="en-US" dirty="0"/>
              <a:t>的性能因素</a:t>
            </a:r>
            <a:endParaRPr lang="en-US" altLang="zh-CN" dirty="0"/>
          </a:p>
          <a:p>
            <a:pPr lvl="1"/>
            <a:r>
              <a:rPr lang="en-US" altLang="zh-CN" dirty="0"/>
              <a:t>I/O</a:t>
            </a:r>
            <a:r>
              <a:rPr lang="zh-CN" altLang="en-US" dirty="0"/>
              <a:t>瓶颈</a:t>
            </a:r>
          </a:p>
          <a:p>
            <a:pPr lvl="1"/>
            <a:r>
              <a:rPr lang="en-US" altLang="zh-CN" dirty="0"/>
              <a:t>Map</a:t>
            </a:r>
            <a:r>
              <a:rPr lang="zh-CN" altLang="en-US" dirty="0"/>
              <a:t>阶段排序</a:t>
            </a:r>
          </a:p>
          <a:p>
            <a:pPr lvl="1"/>
            <a:r>
              <a:rPr lang="zh-CN" altLang="en-US" dirty="0"/>
              <a:t>序列化</a:t>
            </a:r>
            <a:r>
              <a:rPr lang="en-US" altLang="zh-CN" dirty="0"/>
              <a:t>/</a:t>
            </a:r>
            <a:r>
              <a:rPr lang="zh-CN" altLang="en-US" dirty="0"/>
              <a:t>反序列化</a:t>
            </a:r>
          </a:p>
          <a:p>
            <a:pPr lvl="1"/>
            <a:r>
              <a:rPr lang="en-US" altLang="zh-CN" dirty="0"/>
              <a:t>Shuffle</a:t>
            </a:r>
          </a:p>
          <a:p>
            <a:pPr lvl="1"/>
            <a:r>
              <a:rPr lang="zh-CN" altLang="en-US" dirty="0"/>
              <a:t>数据局部性</a:t>
            </a:r>
          </a:p>
          <a:p>
            <a:pPr lvl="1"/>
            <a:r>
              <a:rPr lang="zh-CN" altLang="en-US" dirty="0"/>
              <a:t>调度和启动开销</a:t>
            </a:r>
          </a:p>
          <a:p>
            <a:r>
              <a:rPr lang="en-US" altLang="zh-CN" dirty="0" err="1"/>
              <a:t>NativeTask</a:t>
            </a:r>
            <a:r>
              <a:rPr lang="zh-CN" altLang="en-US" dirty="0"/>
              <a:t>仅关注其中的一方面</a:t>
            </a:r>
            <a:endParaRPr lang="en-US" altLang="zh-CN" dirty="0"/>
          </a:p>
          <a:p>
            <a:pPr lvl="1"/>
            <a:r>
              <a:rPr lang="en-US" altLang="zh-CN" dirty="0"/>
              <a:t>MapReduce</a:t>
            </a:r>
            <a:r>
              <a:rPr lang="zh-CN" altLang="en-US" dirty="0"/>
              <a:t>任务级别能够影响到方面，具体包括压缩、排序、序列化以 及部分</a:t>
            </a:r>
            <a:r>
              <a:rPr lang="en-US" altLang="zh-CN" dirty="0"/>
              <a:t>shuffle</a:t>
            </a:r>
          </a:p>
          <a:p>
            <a:pPr marL="0" indent="0">
              <a:buNone/>
            </a:pPr>
            <a:endParaRPr lang="en-US" altLang="zh-CN" dirty="0"/>
          </a:p>
        </p:txBody>
      </p:sp>
      <p:pic>
        <p:nvPicPr>
          <p:cNvPr id="1025" name="Picture 1" descr="D:\soft\youdaodata\noteservice@163.com\19559674db514f29a1968412cbdefbb3\4-34173144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10" y="2420620"/>
            <a:ext cx="63817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987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70"/>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72"/>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4" name="Oval 73"/>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5" name="Rectangle 74"/>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7"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8"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1026" name="Picture 2" descr="https://raw.githubusercontent.com/intel-hadoop/nativetask/master/doc/Native-task-block-diagram.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995733" y="2686387"/>
            <a:ext cx="6391533" cy="3914814"/>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7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1154955" y="973668"/>
            <a:ext cx="2942210" cy="1020232"/>
          </a:xfrm>
        </p:spPr>
        <p:txBody>
          <a:bodyPr>
            <a:normAutofit/>
          </a:bodyPr>
          <a:lstStyle/>
          <a:p>
            <a:pPr>
              <a:lnSpc>
                <a:spcPct val="80000"/>
              </a:lnSpc>
            </a:pPr>
            <a:r>
              <a:rPr lang="zh-CN" altLang="en-US" sz="2300">
                <a:solidFill>
                  <a:srgbClr val="EBEBEB"/>
                </a:solidFill>
              </a:rPr>
              <a:t>六，</a:t>
            </a:r>
            <a:r>
              <a:rPr lang="en-US" altLang="zh-CN" sz="2300">
                <a:solidFill>
                  <a:srgbClr val="EBEBEB"/>
                </a:solidFill>
              </a:rPr>
              <a:t>Hadoop MapReduce</a:t>
            </a:r>
            <a:r>
              <a:rPr lang="zh-CN" altLang="en-US" sz="2300">
                <a:solidFill>
                  <a:srgbClr val="EBEBEB"/>
                </a:solidFill>
              </a:rPr>
              <a:t>：</a:t>
            </a:r>
            <a:r>
              <a:rPr lang="en-US" altLang="zh-CN" sz="2300">
                <a:solidFill>
                  <a:srgbClr val="EBEBEB"/>
                </a:solidFill>
              </a:rPr>
              <a:t>native optimization</a:t>
            </a:r>
            <a:endParaRPr lang="zh-CN" altLang="en-US" sz="2300">
              <a:solidFill>
                <a:srgbClr val="EBEBEB"/>
              </a:solidFill>
            </a:endParaRPr>
          </a:p>
        </p:txBody>
      </p:sp>
      <p:sp>
        <p:nvSpPr>
          <p:cNvPr id="3" name="内容占位符 2"/>
          <p:cNvSpPr>
            <a:spLocks noGrp="1"/>
          </p:cNvSpPr>
          <p:nvPr>
            <p:ph idx="1"/>
          </p:nvPr>
        </p:nvSpPr>
        <p:spPr>
          <a:xfrm>
            <a:off x="1154955" y="2120900"/>
            <a:ext cx="3133726" cy="3898900"/>
          </a:xfrm>
        </p:spPr>
        <p:txBody>
          <a:bodyPr>
            <a:normAutofit/>
          </a:bodyPr>
          <a:lstStyle/>
          <a:p>
            <a:pPr>
              <a:lnSpc>
                <a:spcPct val="80000"/>
              </a:lnSpc>
            </a:pPr>
            <a:r>
              <a:rPr lang="en-US" altLang="zh-CN" sz="1500" dirty="0">
                <a:solidFill>
                  <a:srgbClr val="FFFFFF"/>
                </a:solidFill>
                <a:latin typeface="+mn-ea"/>
              </a:rPr>
              <a:t>Native Task(</a:t>
            </a:r>
            <a:r>
              <a:rPr lang="en-US" altLang="zh-CN" sz="1500" dirty="0">
                <a:solidFill>
                  <a:srgbClr val="FFFFFF"/>
                </a:solidFill>
                <a:latin typeface="+mn-ea"/>
                <a:hlinkClick r:id="rId4"/>
              </a:rPr>
              <a:t>MAPREDUCE-2841</a:t>
            </a:r>
            <a:r>
              <a:rPr lang="en-US" altLang="zh-CN" sz="1500" dirty="0">
                <a:solidFill>
                  <a:srgbClr val="FFFFFF"/>
                </a:solidFill>
                <a:latin typeface="+mn-ea"/>
              </a:rPr>
              <a:t>)</a:t>
            </a:r>
          </a:p>
          <a:p>
            <a:pPr lvl="1">
              <a:lnSpc>
                <a:spcPct val="80000"/>
              </a:lnSpc>
            </a:pPr>
            <a:r>
              <a:rPr lang="en-US" altLang="zh-CN" sz="1500" dirty="0">
                <a:solidFill>
                  <a:srgbClr val="FFFFFF"/>
                </a:solidFill>
              </a:rPr>
              <a:t>C++</a:t>
            </a:r>
            <a:r>
              <a:rPr lang="zh-CN" altLang="en-US" sz="1500" dirty="0">
                <a:solidFill>
                  <a:srgbClr val="FFFFFF"/>
                </a:solidFill>
              </a:rPr>
              <a:t>接口，应用可以更方便地使用各种优化技术，例如</a:t>
            </a:r>
            <a:r>
              <a:rPr lang="en-US" altLang="zh-CN" sz="1500" dirty="0">
                <a:solidFill>
                  <a:srgbClr val="FFFFFF"/>
                </a:solidFill>
              </a:rPr>
              <a:t>SSE/AVX</a:t>
            </a:r>
            <a:r>
              <a:rPr lang="zh-CN" altLang="en-US" sz="1500" dirty="0">
                <a:solidFill>
                  <a:srgbClr val="FFFFFF"/>
                </a:solidFill>
              </a:rPr>
              <a:t>指令优化、</a:t>
            </a:r>
            <a:r>
              <a:rPr lang="en-US" altLang="zh-CN" sz="1500" dirty="0">
                <a:solidFill>
                  <a:srgbClr val="FFFFFF"/>
                </a:solidFill>
              </a:rPr>
              <a:t>LLVM</a:t>
            </a:r>
            <a:r>
              <a:rPr lang="zh-CN" altLang="en-US" sz="1500" dirty="0">
                <a:solidFill>
                  <a:srgbClr val="FFFFFF"/>
                </a:solidFill>
              </a:rPr>
              <a:t>动态编译、</a:t>
            </a:r>
            <a:r>
              <a:rPr lang="en-US" altLang="zh-CN" sz="1500" dirty="0">
                <a:solidFill>
                  <a:srgbClr val="FFFFFF"/>
                </a:solidFill>
              </a:rPr>
              <a:t>GPU</a:t>
            </a:r>
            <a:r>
              <a:rPr lang="zh-CN" altLang="en-US" sz="1500" dirty="0">
                <a:solidFill>
                  <a:srgbClr val="FFFFFF"/>
                </a:solidFill>
              </a:rPr>
              <a:t>计算等。</a:t>
            </a:r>
          </a:p>
          <a:p>
            <a:pPr lvl="1">
              <a:lnSpc>
                <a:spcPct val="80000"/>
              </a:lnSpc>
            </a:pPr>
            <a:r>
              <a:rPr lang="zh-CN" altLang="en-US" sz="1500" dirty="0">
                <a:solidFill>
                  <a:srgbClr val="FFFFFF"/>
                </a:solidFill>
              </a:rPr>
              <a:t>纯二进制接口，避免序列化和反序列化开销。</a:t>
            </a:r>
          </a:p>
          <a:p>
            <a:pPr lvl="1">
              <a:lnSpc>
                <a:spcPct val="80000"/>
              </a:lnSpc>
            </a:pPr>
            <a:r>
              <a:rPr lang="zh-CN" altLang="en-US" sz="1500" dirty="0">
                <a:solidFill>
                  <a:srgbClr val="FFFFFF"/>
                </a:solidFill>
              </a:rPr>
              <a:t>支持不排序的数据流，经典的</a:t>
            </a:r>
            <a:r>
              <a:rPr lang="en-US" altLang="zh-CN" sz="1500" dirty="0">
                <a:solidFill>
                  <a:srgbClr val="FFFFFF"/>
                </a:solidFill>
              </a:rPr>
              <a:t>MapReduce</a:t>
            </a:r>
            <a:r>
              <a:rPr lang="zh-CN" altLang="en-US" sz="1500" dirty="0">
                <a:solidFill>
                  <a:srgbClr val="FFFFFF"/>
                </a:solidFill>
              </a:rPr>
              <a:t>数据流是需要对记录排序的，但很多应用并不需要排序，通过移除排序，可以进一步提升性能。</a:t>
            </a:r>
          </a:p>
          <a:p>
            <a:pPr lvl="1">
              <a:lnSpc>
                <a:spcPct val="80000"/>
              </a:lnSpc>
            </a:pPr>
            <a:r>
              <a:rPr lang="zh-CN" altLang="en-US" sz="1500" dirty="0">
                <a:solidFill>
                  <a:srgbClr val="FFFFFF"/>
                </a:solidFill>
              </a:rPr>
              <a:t>新加一种与</a:t>
            </a:r>
            <a:r>
              <a:rPr lang="en-US" altLang="zh-CN" sz="1500" dirty="0">
                <a:solidFill>
                  <a:srgbClr val="FFFFFF"/>
                </a:solidFill>
              </a:rPr>
              <a:t>MapReduce</a:t>
            </a:r>
            <a:r>
              <a:rPr lang="zh-CN" altLang="en-US" sz="1500" dirty="0">
                <a:solidFill>
                  <a:srgbClr val="FFFFFF"/>
                </a:solidFill>
              </a:rPr>
              <a:t>不同的编程模型接口</a:t>
            </a:r>
            <a:r>
              <a:rPr lang="en-US" altLang="zh-CN" sz="1500" dirty="0">
                <a:solidFill>
                  <a:srgbClr val="FFFFFF"/>
                </a:solidFill>
              </a:rPr>
              <a:t>Map-</a:t>
            </a:r>
            <a:r>
              <a:rPr lang="en-US" altLang="zh-CN" sz="1500" dirty="0" err="1">
                <a:solidFill>
                  <a:srgbClr val="FFFFFF"/>
                </a:solidFill>
              </a:rPr>
              <a:t>Foldl</a:t>
            </a:r>
            <a:r>
              <a:rPr lang="zh-CN" altLang="en-US" sz="1500" dirty="0">
                <a:solidFill>
                  <a:srgbClr val="FFFFFF"/>
                </a:solidFill>
              </a:rPr>
              <a:t>，能够更高效地执行聚合类的应用。</a:t>
            </a:r>
            <a:endParaRPr lang="en-US" altLang="zh-CN" sz="1500" dirty="0">
              <a:solidFill>
                <a:srgbClr val="FFFFFF"/>
              </a:solidFill>
              <a:latin typeface="+mn-ea"/>
            </a:endParaRPr>
          </a:p>
          <a:p>
            <a:pPr>
              <a:lnSpc>
                <a:spcPct val="80000"/>
              </a:lnSpc>
            </a:pPr>
            <a:endParaRPr lang="zh-CN" altLang="en-US" sz="1500" dirty="0">
              <a:solidFill>
                <a:srgbClr val="FFFFFF"/>
              </a:solidFill>
              <a:latin typeface="+mn-ea"/>
            </a:endParaRPr>
          </a:p>
        </p:txBody>
      </p:sp>
      <p:sp>
        <p:nvSpPr>
          <p:cNvPr id="4" name="文本框 3"/>
          <p:cNvSpPr txBox="1"/>
          <p:nvPr/>
        </p:nvSpPr>
        <p:spPr>
          <a:xfrm>
            <a:off x="5549139" y="6546324"/>
            <a:ext cx="3191899" cy="246221"/>
          </a:xfrm>
          <a:prstGeom prst="rect">
            <a:avLst/>
          </a:prstGeom>
          <a:noFill/>
        </p:spPr>
        <p:txBody>
          <a:bodyPr wrap="none" rtlCol="0">
            <a:spAutoFit/>
          </a:bodyPr>
          <a:lstStyle/>
          <a:p>
            <a:r>
              <a:rPr lang="en-US" altLang="zh-CN" sz="1000" dirty="0"/>
              <a:t>https://github.com/intel-hadoop/nativetask/wiki</a:t>
            </a:r>
            <a:endParaRPr lang="zh-CN" altLang="en-US" sz="1000" dirty="0"/>
          </a:p>
        </p:txBody>
      </p:sp>
      <p:sp>
        <p:nvSpPr>
          <p:cNvPr id="5" name="文本框 4"/>
          <p:cNvSpPr txBox="1"/>
          <p:nvPr/>
        </p:nvSpPr>
        <p:spPr>
          <a:xfrm>
            <a:off x="5093414" y="1122405"/>
            <a:ext cx="6391532" cy="1754326"/>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err="1"/>
              <a:t>NativeTask</a:t>
            </a:r>
            <a:r>
              <a:rPr lang="en-US" altLang="zh-CN" dirty="0"/>
              <a:t> </a:t>
            </a:r>
            <a:r>
              <a:rPr lang="zh-CN" altLang="en-US" dirty="0"/>
              <a:t>是</a:t>
            </a:r>
            <a:r>
              <a:rPr lang="en-US" altLang="zh-CN" dirty="0"/>
              <a:t>Hadoop MapReduce</a:t>
            </a:r>
            <a:r>
              <a:rPr lang="zh-CN" altLang="en-US" dirty="0"/>
              <a:t>的高效的本地数据处理引擎实现</a:t>
            </a:r>
            <a:endParaRPr lang="en-US" altLang="zh-CN" dirty="0"/>
          </a:p>
          <a:p>
            <a:pPr marL="285750" indent="-285750">
              <a:buFont typeface="Wingdings" panose="05000000000000000000" pitchFamily="2" charset="2"/>
              <a:buChar char="Ø"/>
            </a:pPr>
            <a:r>
              <a:rPr lang="en-US" altLang="zh-CN" dirty="0" err="1"/>
              <a:t>NativeTask</a:t>
            </a:r>
            <a:r>
              <a:rPr lang="en-US" altLang="zh-CN" dirty="0"/>
              <a:t> MR</a:t>
            </a:r>
            <a:r>
              <a:rPr lang="zh-CN" altLang="en-US" dirty="0"/>
              <a:t>与传统</a:t>
            </a:r>
            <a:r>
              <a:rPr lang="en-US" altLang="zh-CN" dirty="0"/>
              <a:t>MR</a:t>
            </a:r>
            <a:r>
              <a:rPr lang="zh-CN" altLang="en-US" dirty="0"/>
              <a:t>的执行流程是相同的，都要经过</a:t>
            </a:r>
            <a:r>
              <a:rPr lang="en-US" altLang="zh-CN" dirty="0"/>
              <a:t>Map</a:t>
            </a:r>
            <a:r>
              <a:rPr lang="zh-CN" altLang="en-US" dirty="0"/>
              <a:t>的输出输入及切片、</a:t>
            </a:r>
            <a:r>
              <a:rPr lang="en-US" altLang="zh-CN" dirty="0"/>
              <a:t>Map</a:t>
            </a:r>
            <a:r>
              <a:rPr lang="zh-CN" altLang="en-US" dirty="0"/>
              <a:t>数据处理、</a:t>
            </a:r>
            <a:r>
              <a:rPr lang="en-US" altLang="zh-CN" dirty="0"/>
              <a:t>Map </a:t>
            </a:r>
            <a:r>
              <a:rPr lang="zh-CN" altLang="en-US" dirty="0"/>
              <a:t>输出结果的</a:t>
            </a:r>
            <a:r>
              <a:rPr lang="en-US" altLang="zh-CN" dirty="0"/>
              <a:t>Sort</a:t>
            </a:r>
            <a:r>
              <a:rPr lang="zh-CN" altLang="en-US" dirty="0"/>
              <a:t>及</a:t>
            </a:r>
            <a:r>
              <a:rPr lang="en-US" altLang="zh-CN" dirty="0"/>
              <a:t>spill</a:t>
            </a:r>
            <a:r>
              <a:rPr lang="zh-CN" altLang="en-US" dirty="0"/>
              <a:t>、</a:t>
            </a:r>
            <a:r>
              <a:rPr lang="en-US" altLang="zh-CN" dirty="0"/>
              <a:t>Reduce Shuffle</a:t>
            </a:r>
            <a:r>
              <a:rPr lang="zh-CN" altLang="en-US" dirty="0"/>
              <a:t>和</a:t>
            </a:r>
            <a:r>
              <a:rPr lang="en-US" altLang="zh-CN" dirty="0"/>
              <a:t>Reduce</a:t>
            </a:r>
            <a:r>
              <a:rPr lang="zh-CN" altLang="en-US" dirty="0"/>
              <a:t>的数据处理</a:t>
            </a:r>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66206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8761413" cy="706964"/>
          </a:xfrm>
        </p:spPr>
        <p:txBody>
          <a:bodyPr>
            <a:normAutofit/>
          </a:bodyPr>
          <a:lstStyle/>
          <a:p>
            <a:pPr>
              <a:lnSpc>
                <a:spcPct val="80000"/>
              </a:lnSpc>
            </a:pPr>
            <a:r>
              <a:rPr lang="zh-CN" altLang="en-US" sz="2800">
                <a:solidFill>
                  <a:srgbClr val="EBEBEB"/>
                </a:solidFill>
              </a:rPr>
              <a:t>六，</a:t>
            </a:r>
            <a:r>
              <a:rPr lang="en-US" altLang="zh-CN" sz="2800">
                <a:solidFill>
                  <a:srgbClr val="EBEBEB"/>
                </a:solidFill>
              </a:rPr>
              <a:t>Hadoop MapReduce</a:t>
            </a:r>
            <a:r>
              <a:rPr lang="zh-CN" altLang="en-US" sz="2800">
                <a:solidFill>
                  <a:srgbClr val="EBEBEB"/>
                </a:solidFill>
              </a:rPr>
              <a:t>：</a:t>
            </a:r>
            <a:r>
              <a:rPr lang="en-US" altLang="zh-CN" sz="2800">
                <a:solidFill>
                  <a:srgbClr val="EBEBEB"/>
                </a:solidFill>
              </a:rPr>
              <a:t>native optimization</a:t>
            </a:r>
            <a:endParaRPr lang="zh-CN" altLang="en-US" sz="2800">
              <a:solidFill>
                <a:srgbClr val="EBEBEB"/>
              </a:solidFill>
            </a:endParaRPr>
          </a:p>
        </p:txBody>
      </p:sp>
      <p:sp>
        <p:nvSpPr>
          <p:cNvPr id="6" name="矩形 5"/>
          <p:cNvSpPr/>
          <p:nvPr/>
        </p:nvSpPr>
        <p:spPr>
          <a:xfrm>
            <a:off x="5040630" y="389709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native MapOutputCollector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 y="2331720"/>
            <a:ext cx="10687050" cy="426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84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4" name="Group 13"/>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图片 7"/>
          <p:cNvPicPr>
            <a:picLocks noChangeAspect="1"/>
          </p:cNvPicPr>
          <p:nvPr/>
        </p:nvPicPr>
        <p:blipFill>
          <a:blip r:embed="rId3"/>
          <a:stretch>
            <a:fillRect/>
          </a:stretch>
        </p:blipFill>
        <p:spPr>
          <a:xfrm>
            <a:off x="1109763" y="2044285"/>
            <a:ext cx="6470907" cy="3544985"/>
          </a:xfrm>
          <a:prstGeom prst="roundRect">
            <a:avLst>
              <a:gd name="adj" fmla="val 1858"/>
            </a:avLst>
          </a:prstGeom>
          <a:effectLst>
            <a:outerShdw blurRad="50800" dist="50800" dir="5400000" algn="tl" rotWithShape="0">
              <a:srgbClr val="000000">
                <a:alpha val="43000"/>
              </a:srgbClr>
            </a:outerShdw>
          </a:effectLst>
        </p:spPr>
      </p:pic>
      <p:sp>
        <p:nvSpPr>
          <p:cNvPr id="2" name="标题 1"/>
          <p:cNvSpPr>
            <a:spLocks noGrp="1"/>
          </p:cNvSpPr>
          <p:nvPr>
            <p:ph type="title"/>
          </p:nvPr>
        </p:nvSpPr>
        <p:spPr>
          <a:xfrm>
            <a:off x="8160773" y="1113062"/>
            <a:ext cx="3382297" cy="3281957"/>
          </a:xfrm>
        </p:spPr>
        <p:txBody>
          <a:bodyPr vert="horz" lIns="91440" tIns="45720" rIns="91440" bIns="45720" rtlCol="0" anchor="b">
            <a:normAutofit/>
          </a:bodyPr>
          <a:lstStyle/>
          <a:p>
            <a:r>
              <a:rPr lang="en-US" altLang="zh-CN" sz="5400" b="0" i="0" kern="1200">
                <a:solidFill>
                  <a:srgbClr val="EBEBEB"/>
                </a:solidFill>
                <a:latin typeface="+mj-lt"/>
                <a:ea typeface="+mj-ea"/>
                <a:cs typeface="+mj-cs"/>
              </a:rPr>
              <a:t>Hadoop</a:t>
            </a:r>
            <a:r>
              <a:rPr lang="zh-CN" altLang="en-US" sz="5400" b="0" i="0" kern="1200">
                <a:solidFill>
                  <a:srgbClr val="EBEBEB"/>
                </a:solidFill>
                <a:latin typeface="+mj-lt"/>
                <a:ea typeface="+mj-ea"/>
                <a:cs typeface="+mj-cs"/>
              </a:rPr>
              <a:t>模块构成</a:t>
            </a:r>
          </a:p>
        </p:txBody>
      </p:sp>
    </p:spTree>
    <p:extLst>
      <p:ext uri="{BB962C8B-B14F-4D97-AF65-F5344CB8AC3E}">
        <p14:creationId xmlns:p14="http://schemas.microsoft.com/office/powerpoint/2010/main" val="232676548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973668"/>
            <a:ext cx="8761413" cy="706964"/>
          </a:xfrm>
        </p:spPr>
        <p:txBody>
          <a:bodyPr>
            <a:normAutofit/>
          </a:bodyPr>
          <a:lstStyle/>
          <a:p>
            <a:pPr>
              <a:lnSpc>
                <a:spcPct val="80000"/>
              </a:lnSpc>
            </a:pPr>
            <a:r>
              <a:rPr lang="zh-CN" altLang="en-US" sz="2800">
                <a:solidFill>
                  <a:srgbClr val="EBEBEB"/>
                </a:solidFill>
              </a:rPr>
              <a:t>六，</a:t>
            </a:r>
            <a:r>
              <a:rPr lang="en-US" altLang="zh-CN" sz="2800">
                <a:solidFill>
                  <a:srgbClr val="EBEBEB"/>
                </a:solidFill>
              </a:rPr>
              <a:t>Hadoop MapReduce</a:t>
            </a:r>
            <a:r>
              <a:rPr lang="zh-CN" altLang="en-US" sz="2800">
                <a:solidFill>
                  <a:srgbClr val="EBEBEB"/>
                </a:solidFill>
              </a:rPr>
              <a:t>：</a:t>
            </a:r>
            <a:r>
              <a:rPr lang="en-US" altLang="zh-CN" sz="2800">
                <a:solidFill>
                  <a:srgbClr val="EBEBEB"/>
                </a:solidFill>
              </a:rPr>
              <a:t>native optimization</a:t>
            </a:r>
            <a:endParaRPr lang="zh-CN" altLang="en-US" sz="2800">
              <a:solidFill>
                <a:srgbClr val="EBEBEB"/>
              </a:solidFill>
            </a:endParaRPr>
          </a:p>
        </p:txBody>
      </p:sp>
      <p:sp>
        <p:nvSpPr>
          <p:cNvPr id="5" name="内容占位符 4"/>
          <p:cNvSpPr>
            <a:spLocks noGrp="1"/>
          </p:cNvSpPr>
          <p:nvPr>
            <p:ph idx="1"/>
          </p:nvPr>
        </p:nvSpPr>
        <p:spPr>
          <a:xfrm>
            <a:off x="1154954" y="2603500"/>
            <a:ext cx="9657826" cy="3416300"/>
          </a:xfrm>
        </p:spPr>
        <p:txBody>
          <a:bodyPr>
            <a:normAutofit/>
          </a:bodyPr>
          <a:lstStyle/>
          <a:p>
            <a:r>
              <a:rPr lang="zh-CN" altLang="en-US" dirty="0"/>
              <a:t>排序性能测试</a:t>
            </a:r>
            <a:endParaRPr lang="en-US" altLang="zh-CN" dirty="0"/>
          </a:p>
          <a:p>
            <a:endParaRPr lang="en-US" altLang="zh-CN" dirty="0"/>
          </a:p>
          <a:p>
            <a:pPr lvl="1"/>
            <a:r>
              <a:rPr lang="en-US" altLang="zh-CN" dirty="0" err="1"/>
              <a:t>hadoop</a:t>
            </a:r>
            <a:r>
              <a:rPr lang="en-US" altLang="zh-CN" dirty="0"/>
              <a:t> jar /root/</a:t>
            </a:r>
            <a:r>
              <a:rPr lang="en-US" altLang="zh-CN" dirty="0" err="1"/>
              <a:t>hadoop</a:t>
            </a:r>
            <a:r>
              <a:rPr lang="en-US" altLang="zh-CN" dirty="0"/>
              <a:t>/share/</a:t>
            </a:r>
            <a:r>
              <a:rPr lang="en-US" altLang="zh-CN" dirty="0" err="1"/>
              <a:t>hadoop</a:t>
            </a:r>
            <a:r>
              <a:rPr lang="en-US" altLang="zh-CN" dirty="0"/>
              <a:t>/</a:t>
            </a:r>
            <a:r>
              <a:rPr lang="en-US" altLang="zh-CN" dirty="0" err="1"/>
              <a:t>mapreduce</a:t>
            </a:r>
            <a:r>
              <a:rPr lang="en-US" altLang="zh-CN" dirty="0"/>
              <a:t>/hadoop-mapreduce-examples-3.0.0-alpha2.jar  </a:t>
            </a:r>
            <a:r>
              <a:rPr lang="en-US" altLang="zh-CN" dirty="0" err="1"/>
              <a:t>terasort</a:t>
            </a:r>
            <a:r>
              <a:rPr lang="en-US" altLang="zh-CN" dirty="0"/>
              <a:t> </a:t>
            </a:r>
            <a:r>
              <a:rPr lang="en-US" altLang="zh-CN" dirty="0">
                <a:highlight>
                  <a:srgbClr val="FFFF00"/>
                </a:highlight>
              </a:rPr>
              <a:t>-</a:t>
            </a:r>
            <a:r>
              <a:rPr lang="en-US" altLang="zh-CN" dirty="0" err="1">
                <a:highlight>
                  <a:srgbClr val="FFFF00"/>
                </a:highlight>
              </a:rPr>
              <a:t>Dmapreduce.map.output.collector.delegator.class</a:t>
            </a:r>
            <a:r>
              <a:rPr lang="en-US" altLang="zh-CN" dirty="0">
                <a:highlight>
                  <a:srgbClr val="FFFF00"/>
                </a:highlight>
              </a:rPr>
              <a:t>=org.apache.hadoop.mapred.nativetask.NativeMapOutputCollectorDelegator </a:t>
            </a:r>
            <a:r>
              <a:rPr lang="en-US" altLang="zh-CN" dirty="0"/>
              <a:t>-</a:t>
            </a:r>
            <a:r>
              <a:rPr lang="en-US" altLang="zh-CN" dirty="0" err="1"/>
              <a:t>Dmapreduce.job.reduces</a:t>
            </a:r>
            <a:r>
              <a:rPr lang="en-US" altLang="zh-CN" dirty="0"/>
              <a:t>=18 /</a:t>
            </a:r>
            <a:r>
              <a:rPr lang="en-US" altLang="zh-CN" dirty="0" err="1"/>
              <a:t>tera­input</a:t>
            </a:r>
            <a:r>
              <a:rPr lang="en-US" altLang="zh-CN" dirty="0"/>
              <a:t> /</a:t>
            </a:r>
            <a:r>
              <a:rPr lang="en-US" altLang="zh-CN" dirty="0" err="1"/>
              <a:t>tera­output</a:t>
            </a:r>
            <a:endParaRPr lang="en-US" altLang="zh-CN" dirty="0"/>
          </a:p>
          <a:p>
            <a:pPr lvl="1"/>
            <a:r>
              <a:rPr lang="en-US" altLang="zh-CN" dirty="0" err="1"/>
              <a:t>hadoop</a:t>
            </a:r>
            <a:r>
              <a:rPr lang="en-US" altLang="zh-CN" dirty="0"/>
              <a:t> jar /root/</a:t>
            </a:r>
            <a:r>
              <a:rPr lang="en-US" altLang="zh-CN" dirty="0" err="1"/>
              <a:t>hadoop</a:t>
            </a:r>
            <a:r>
              <a:rPr lang="en-US" altLang="zh-CN" dirty="0"/>
              <a:t>/share/</a:t>
            </a:r>
            <a:r>
              <a:rPr lang="en-US" altLang="zh-CN" dirty="0" err="1"/>
              <a:t>hadoop</a:t>
            </a:r>
            <a:r>
              <a:rPr lang="en-US" altLang="zh-CN" dirty="0"/>
              <a:t>/</a:t>
            </a:r>
            <a:r>
              <a:rPr lang="en-US" altLang="zh-CN" dirty="0" err="1"/>
              <a:t>mapreduce</a:t>
            </a:r>
            <a:r>
              <a:rPr lang="en-US" altLang="zh-CN" dirty="0"/>
              <a:t>/hadoop-mapreduce-examples-3.0.0-alpha2.jar  </a:t>
            </a:r>
            <a:r>
              <a:rPr lang="en-US" altLang="zh-CN" dirty="0" err="1"/>
              <a:t>terasort</a:t>
            </a:r>
            <a:r>
              <a:rPr lang="en-US" altLang="zh-CN" dirty="0"/>
              <a:t> - </a:t>
            </a:r>
            <a:r>
              <a:rPr lang="en-US" altLang="zh-CN" dirty="0" err="1"/>
              <a:t>Dmapreduce.job.reduces</a:t>
            </a:r>
            <a:r>
              <a:rPr lang="en-US" altLang="zh-CN" dirty="0"/>
              <a:t>=18 /</a:t>
            </a:r>
            <a:r>
              <a:rPr lang="en-US" altLang="zh-CN" dirty="0" err="1"/>
              <a:t>tera­input</a:t>
            </a:r>
            <a:r>
              <a:rPr lang="en-US" altLang="zh-CN" dirty="0"/>
              <a:t> /</a:t>
            </a:r>
            <a:r>
              <a:rPr lang="en-US" altLang="zh-CN" dirty="0" err="1"/>
              <a:t>tera­output</a:t>
            </a:r>
            <a:endParaRPr lang="zh-CN" altLang="en-US" dirty="0"/>
          </a:p>
        </p:txBody>
      </p:sp>
      <p:pic>
        <p:nvPicPr>
          <p:cNvPr id="7" name="图片 6"/>
          <p:cNvPicPr>
            <a:picLocks noChangeAspect="1"/>
          </p:cNvPicPr>
          <p:nvPr/>
        </p:nvPicPr>
        <p:blipFill>
          <a:blip r:embed="rId2"/>
          <a:stretch>
            <a:fillRect/>
          </a:stretch>
        </p:blipFill>
        <p:spPr>
          <a:xfrm>
            <a:off x="3836338" y="5619708"/>
            <a:ext cx="7651143" cy="967824"/>
          </a:xfrm>
          <a:prstGeom prst="rect">
            <a:avLst/>
          </a:prstGeom>
        </p:spPr>
      </p:pic>
      <p:pic>
        <p:nvPicPr>
          <p:cNvPr id="8" name="图片 7"/>
          <p:cNvPicPr>
            <a:picLocks noChangeAspect="1"/>
          </p:cNvPicPr>
          <p:nvPr/>
        </p:nvPicPr>
        <p:blipFill>
          <a:blip r:embed="rId3"/>
          <a:stretch>
            <a:fillRect/>
          </a:stretch>
        </p:blipFill>
        <p:spPr>
          <a:xfrm>
            <a:off x="4274518" y="2400256"/>
            <a:ext cx="6957663" cy="1005927"/>
          </a:xfrm>
          <a:prstGeom prst="rect">
            <a:avLst/>
          </a:prstGeom>
        </p:spPr>
      </p:pic>
    </p:spTree>
    <p:extLst>
      <p:ext uri="{BB962C8B-B14F-4D97-AF65-F5344CB8AC3E}">
        <p14:creationId xmlns:p14="http://schemas.microsoft.com/office/powerpoint/2010/main" val="399683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603500"/>
            <a:ext cx="8825659" cy="3831590"/>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t>三，</a:t>
            </a:r>
            <a:r>
              <a:rPr lang="en-US" altLang="zh-CN" dirty="0"/>
              <a:t>Hadoop Common</a:t>
            </a:r>
          </a:p>
          <a:p>
            <a:pPr>
              <a:lnSpc>
                <a:spcPct val="150000"/>
              </a:lnSpc>
            </a:pPr>
            <a:r>
              <a:rPr lang="zh-CN" altLang="en-US" dirty="0"/>
              <a:t>四，</a:t>
            </a:r>
            <a:r>
              <a:rPr lang="en-US" altLang="zh-CN" dirty="0"/>
              <a:t>Hadoop HDFS</a:t>
            </a:r>
          </a:p>
          <a:p>
            <a:pPr>
              <a:lnSpc>
                <a:spcPct val="150000"/>
              </a:lnSpc>
            </a:pPr>
            <a:r>
              <a:rPr lang="zh-CN" altLang="en-US" dirty="0"/>
              <a:t>五，</a:t>
            </a:r>
            <a:r>
              <a:rPr lang="en-US" altLang="zh-CN" dirty="0"/>
              <a:t>Hadoop YARN</a:t>
            </a:r>
          </a:p>
          <a:p>
            <a:pPr>
              <a:lnSpc>
                <a:spcPct val="150000"/>
              </a:lnSpc>
            </a:pPr>
            <a:r>
              <a:rPr lang="zh-CN" altLang="en-US" dirty="0"/>
              <a:t>六，</a:t>
            </a:r>
            <a:r>
              <a:rPr lang="en-US" altLang="zh-CN" dirty="0"/>
              <a:t>Hadoop MapReduce</a:t>
            </a:r>
          </a:p>
          <a:p>
            <a:pPr>
              <a:lnSpc>
                <a:spcPct val="150000"/>
              </a:lnSpc>
            </a:pPr>
            <a:r>
              <a:rPr lang="zh-CN" altLang="en-US" dirty="0">
                <a:highlight>
                  <a:srgbClr val="FFFF00"/>
                </a:highlight>
              </a:rPr>
              <a:t>七，</a:t>
            </a:r>
            <a:r>
              <a:rPr lang="en-US" altLang="zh-CN" dirty="0">
                <a:highlight>
                  <a:srgbClr val="FFFF00"/>
                </a:highlight>
              </a:rPr>
              <a:t>Hadoop 3.0</a:t>
            </a:r>
            <a:r>
              <a:rPr lang="zh-CN" altLang="en-US" dirty="0">
                <a:highlight>
                  <a:srgbClr val="FFFF00"/>
                </a:highlight>
              </a:rPr>
              <a:t> </a:t>
            </a:r>
            <a:r>
              <a:rPr lang="en-US" altLang="zh-CN" dirty="0">
                <a:highlight>
                  <a:srgbClr val="FFFF00"/>
                </a:highlight>
              </a:rPr>
              <a:t>vs Spark 2.1</a:t>
            </a:r>
            <a:endParaRPr lang="zh-CN" altLang="en-US" dirty="0">
              <a:highlight>
                <a:srgbClr val="FFFF00"/>
              </a:highlight>
            </a:endParaRPr>
          </a:p>
          <a:p>
            <a:pPr>
              <a:lnSpc>
                <a:spcPct val="150000"/>
              </a:lnSpc>
            </a:pPr>
            <a:endParaRPr lang="zh-CN" altLang="en-US" dirty="0"/>
          </a:p>
        </p:txBody>
      </p:sp>
    </p:spTree>
    <p:extLst>
      <p:ext uri="{BB962C8B-B14F-4D97-AF65-F5344CB8AC3E}">
        <p14:creationId xmlns:p14="http://schemas.microsoft.com/office/powerpoint/2010/main" val="230458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a:t>
            </a:r>
            <a:r>
              <a:rPr lang="en-US" altLang="zh-CN" dirty="0"/>
              <a:t>Hadoop 3.0</a:t>
            </a:r>
            <a:r>
              <a:rPr lang="zh-CN" altLang="en-US" dirty="0"/>
              <a:t> </a:t>
            </a:r>
            <a:r>
              <a:rPr lang="en-US" altLang="zh-CN" dirty="0"/>
              <a:t>vs Spark 2.1</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a:t>
            </a:r>
            <a:r>
              <a:rPr lang="en-US" altLang="zh-CN" dirty="0" err="1"/>
              <a:t>Wordount</a:t>
            </a:r>
            <a:r>
              <a:rPr lang="zh-CN" altLang="en-US" dirty="0"/>
              <a:t>对比：</a:t>
            </a:r>
            <a:r>
              <a:rPr lang="en-US" altLang="zh-CN" dirty="0"/>
              <a:t>20G</a:t>
            </a:r>
            <a:r>
              <a:rPr lang="zh-CN" altLang="en-US" dirty="0"/>
              <a:t>数据</a:t>
            </a:r>
            <a:endParaRPr lang="en-US" altLang="zh-CN" dirty="0"/>
          </a:p>
          <a:p>
            <a:pPr lvl="1"/>
            <a:endParaRPr lang="en-US" altLang="zh-CN" dirty="0"/>
          </a:p>
          <a:p>
            <a:pPr lvl="1"/>
            <a:r>
              <a:rPr lang="en-US" altLang="zh-CN" dirty="0"/>
              <a:t>spark-submit --master yarn --driver-memory 4G --executor-memory 2G --executor-cores 2 --</a:t>
            </a:r>
            <a:r>
              <a:rPr lang="en-US" altLang="zh-CN" dirty="0" err="1"/>
              <a:t>num</a:t>
            </a:r>
            <a:r>
              <a:rPr lang="en-US" altLang="zh-CN" dirty="0"/>
              <a:t>-executors 16  --class </a:t>
            </a:r>
            <a:r>
              <a:rPr lang="en-US" altLang="zh-CN" dirty="0" err="1"/>
              <a:t>spark.base.scalacount</a:t>
            </a:r>
            <a:r>
              <a:rPr lang="en-US" altLang="zh-CN" dirty="0"/>
              <a:t> spark-sca.jar hdfs://mycluster/aa hdfs://mycluster/ab</a:t>
            </a:r>
          </a:p>
          <a:p>
            <a:pPr lvl="1"/>
            <a:r>
              <a:rPr lang="en-US" altLang="zh-CN" dirty="0" err="1"/>
              <a:t>hadoop</a:t>
            </a:r>
            <a:r>
              <a:rPr lang="en-US" altLang="zh-CN" dirty="0"/>
              <a:t> jar spark-sca.jar  </a:t>
            </a:r>
            <a:r>
              <a:rPr lang="en-US" altLang="zh-CN" dirty="0" err="1"/>
              <a:t>spark.base.javacount</a:t>
            </a:r>
            <a:r>
              <a:rPr lang="en-US" altLang="zh-CN" dirty="0"/>
              <a:t>  hdfs://mycluster/aa hdfs://mycluster/ac/ab</a:t>
            </a:r>
          </a:p>
          <a:p>
            <a:pPr lvl="1"/>
            <a:r>
              <a:rPr lang="en-US" altLang="zh-CN" dirty="0" err="1"/>
              <a:t>hadoop</a:t>
            </a:r>
            <a:r>
              <a:rPr lang="en-US" altLang="zh-CN" dirty="0"/>
              <a:t> jar spark-sca.jar  </a:t>
            </a:r>
            <a:r>
              <a:rPr lang="en-US" altLang="zh-CN" dirty="0" err="1"/>
              <a:t>spark.base.javacount</a:t>
            </a:r>
            <a:r>
              <a:rPr lang="en-US" altLang="zh-CN" dirty="0"/>
              <a:t>  hdfs://mycluster/aa hdfs://mycluster/ac/ad -</a:t>
            </a:r>
            <a:r>
              <a:rPr lang="en-US" altLang="zh-CN" dirty="0" err="1"/>
              <a:t>Dmapreduce.map.output.collector.delegator.class</a:t>
            </a:r>
            <a:r>
              <a:rPr lang="en-US" altLang="zh-CN" dirty="0"/>
              <a:t>=org.apache.hadoop.mapred.nativetask.NativeMapOutputCollectorDelegator </a:t>
            </a:r>
          </a:p>
        </p:txBody>
      </p:sp>
    </p:spTree>
    <p:extLst>
      <p:ext uri="{BB962C8B-B14F-4D97-AF65-F5344CB8AC3E}">
        <p14:creationId xmlns:p14="http://schemas.microsoft.com/office/powerpoint/2010/main" val="105638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a:t>
            </a:r>
            <a:r>
              <a:rPr lang="en-US" altLang="zh-CN" dirty="0"/>
              <a:t>Hadoop 3.0</a:t>
            </a:r>
            <a:r>
              <a:rPr lang="zh-CN" altLang="en-US" dirty="0"/>
              <a:t> </a:t>
            </a:r>
            <a:r>
              <a:rPr lang="en-US" altLang="zh-CN" dirty="0"/>
              <a:t>vs Spark 2.1</a:t>
            </a:r>
            <a:endParaRPr lang="zh-CN" altLang="en-US" dirty="0"/>
          </a:p>
        </p:txBody>
      </p:sp>
      <p:sp>
        <p:nvSpPr>
          <p:cNvPr id="3" name="内容占位符 2"/>
          <p:cNvSpPr>
            <a:spLocks noGrp="1"/>
          </p:cNvSpPr>
          <p:nvPr>
            <p:ph idx="1"/>
          </p:nvPr>
        </p:nvSpPr>
        <p:spPr>
          <a:xfrm>
            <a:off x="1154954" y="2420620"/>
            <a:ext cx="8825659" cy="3416300"/>
          </a:xfrm>
        </p:spPr>
        <p:txBody>
          <a:bodyPr/>
          <a:lstStyle/>
          <a:p>
            <a:r>
              <a:rPr lang="en-US" altLang="zh-CN" dirty="0"/>
              <a:t>1</a:t>
            </a:r>
            <a:r>
              <a:rPr lang="zh-CN" altLang="en-US" dirty="0"/>
              <a:t>，</a:t>
            </a:r>
            <a:r>
              <a:rPr lang="en-US" altLang="zh-CN" dirty="0" err="1"/>
              <a:t>Wordount</a:t>
            </a:r>
            <a:r>
              <a:rPr lang="zh-CN" altLang="en-US" dirty="0"/>
              <a:t>对比：</a:t>
            </a:r>
            <a:r>
              <a:rPr lang="en-US" altLang="zh-CN" dirty="0"/>
              <a:t>20G</a:t>
            </a:r>
            <a:r>
              <a:rPr lang="zh-CN" altLang="en-US" dirty="0"/>
              <a:t>数据</a:t>
            </a:r>
          </a:p>
        </p:txBody>
      </p:sp>
      <p:sp>
        <p:nvSpPr>
          <p:cNvPr id="4" name="矩形: 圆角 3"/>
          <p:cNvSpPr/>
          <p:nvPr/>
        </p:nvSpPr>
        <p:spPr>
          <a:xfrm>
            <a:off x="617220" y="3200400"/>
            <a:ext cx="2697480" cy="69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a:t>
            </a:r>
            <a:endParaRPr lang="zh-CN" altLang="en-US" dirty="0"/>
          </a:p>
        </p:txBody>
      </p:sp>
      <p:sp>
        <p:nvSpPr>
          <p:cNvPr id="5" name="矩形: 圆角 4"/>
          <p:cNvSpPr/>
          <p:nvPr/>
        </p:nvSpPr>
        <p:spPr>
          <a:xfrm>
            <a:off x="617220" y="4471883"/>
            <a:ext cx="2697480" cy="69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MR</a:t>
            </a:r>
            <a:endParaRPr lang="zh-CN" altLang="en-US" dirty="0"/>
          </a:p>
        </p:txBody>
      </p:sp>
      <p:sp>
        <p:nvSpPr>
          <p:cNvPr id="6" name="矩形: 圆角 5"/>
          <p:cNvSpPr/>
          <p:nvPr/>
        </p:nvSpPr>
        <p:spPr>
          <a:xfrm>
            <a:off x="617220" y="5668223"/>
            <a:ext cx="2697480" cy="69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MR</a:t>
            </a:r>
            <a:r>
              <a:rPr lang="zh-CN" altLang="en-US" dirty="0"/>
              <a:t>（</a:t>
            </a:r>
            <a:r>
              <a:rPr lang="en-US" altLang="zh-CN" dirty="0"/>
              <a:t>native</a:t>
            </a:r>
            <a:r>
              <a:rPr lang="zh-CN" altLang="en-US" dirty="0"/>
              <a:t>）</a:t>
            </a:r>
          </a:p>
        </p:txBody>
      </p:sp>
      <p:pic>
        <p:nvPicPr>
          <p:cNvPr id="7" name="图片 6"/>
          <p:cNvPicPr>
            <a:picLocks noChangeAspect="1"/>
          </p:cNvPicPr>
          <p:nvPr/>
        </p:nvPicPr>
        <p:blipFill>
          <a:blip r:embed="rId2"/>
          <a:stretch>
            <a:fillRect/>
          </a:stretch>
        </p:blipFill>
        <p:spPr>
          <a:xfrm>
            <a:off x="4236441" y="3099396"/>
            <a:ext cx="6439458" cy="8992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9" name="直接箭头连接符 8"/>
          <p:cNvCxnSpPr/>
          <p:nvPr/>
        </p:nvCxnSpPr>
        <p:spPr>
          <a:xfrm>
            <a:off x="3509010" y="3549015"/>
            <a:ext cx="560070" cy="0"/>
          </a:xfrm>
          <a:prstGeom prst="straightConnector1">
            <a:avLst/>
          </a:prstGeom>
          <a:ln w="76200">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4309110" y="4380443"/>
            <a:ext cx="6363251" cy="9144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11" name="直接箭头连接符 10"/>
          <p:cNvCxnSpPr/>
          <p:nvPr/>
        </p:nvCxnSpPr>
        <p:spPr>
          <a:xfrm>
            <a:off x="3509010" y="4806739"/>
            <a:ext cx="560070" cy="0"/>
          </a:xfrm>
          <a:prstGeom prst="straightConnector1">
            <a:avLst/>
          </a:prstGeom>
          <a:ln w="76200">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509010" y="6064463"/>
            <a:ext cx="560070" cy="0"/>
          </a:xfrm>
          <a:prstGeom prst="straightConnector1">
            <a:avLst/>
          </a:prstGeom>
          <a:ln w="76200">
            <a:tailEnd type="triangle"/>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10978554" y="3354705"/>
            <a:ext cx="86868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53%</a:t>
            </a:r>
            <a:endParaRPr lang="zh-CN" altLang="en-US" dirty="0"/>
          </a:p>
        </p:txBody>
      </p:sp>
      <p:sp>
        <p:nvSpPr>
          <p:cNvPr id="14" name="矩形: 圆角 13"/>
          <p:cNvSpPr/>
          <p:nvPr/>
        </p:nvSpPr>
        <p:spPr>
          <a:xfrm>
            <a:off x="10975023" y="4734812"/>
            <a:ext cx="86868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75%</a:t>
            </a:r>
            <a:endParaRPr lang="zh-CN" altLang="en-US" dirty="0"/>
          </a:p>
        </p:txBody>
      </p:sp>
      <p:pic>
        <p:nvPicPr>
          <p:cNvPr id="8" name="图片 7"/>
          <p:cNvPicPr>
            <a:picLocks noChangeAspect="1"/>
          </p:cNvPicPr>
          <p:nvPr/>
        </p:nvPicPr>
        <p:blipFill>
          <a:blip r:embed="rId4"/>
          <a:stretch>
            <a:fillRect/>
          </a:stretch>
        </p:blipFill>
        <p:spPr>
          <a:xfrm>
            <a:off x="4236441" y="5636326"/>
            <a:ext cx="6401355" cy="929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5" name="矩形: 圆角 14"/>
          <p:cNvSpPr/>
          <p:nvPr/>
        </p:nvSpPr>
        <p:spPr>
          <a:xfrm>
            <a:off x="10975023" y="5870153"/>
            <a:ext cx="868680" cy="388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75%</a:t>
            </a:r>
            <a:endParaRPr lang="zh-CN" altLang="en-US" dirty="0"/>
          </a:p>
        </p:txBody>
      </p:sp>
    </p:spTree>
    <p:extLst>
      <p:ext uri="{BB962C8B-B14F-4D97-AF65-F5344CB8AC3E}">
        <p14:creationId xmlns:p14="http://schemas.microsoft.com/office/powerpoint/2010/main" val="2792629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a:t>
            </a:r>
            <a:r>
              <a:rPr lang="en-US" altLang="zh-CN" dirty="0"/>
              <a:t>Hadoop 3.0</a:t>
            </a:r>
            <a:r>
              <a:rPr lang="zh-CN" altLang="en-US" dirty="0"/>
              <a:t> </a:t>
            </a:r>
            <a:r>
              <a:rPr lang="en-US" altLang="zh-CN" dirty="0"/>
              <a:t>vs Spark 2.1</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，基于</a:t>
            </a:r>
            <a:r>
              <a:rPr lang="en-US" altLang="zh-CN" dirty="0" err="1"/>
              <a:t>tpc</a:t>
            </a:r>
            <a:r>
              <a:rPr lang="en-US" altLang="zh-CN" dirty="0"/>
              <a:t>-ds</a:t>
            </a:r>
            <a:r>
              <a:rPr lang="zh-CN" altLang="en-US" dirty="0"/>
              <a:t>数据集的查询对比</a:t>
            </a:r>
            <a:endParaRPr lang="en-US" altLang="zh-CN" dirty="0"/>
          </a:p>
          <a:p>
            <a:pPr lvl="1"/>
            <a:r>
              <a:rPr lang="en-US" altLang="zh-CN" dirty="0"/>
              <a:t>Hive on MR vs hive on Spark</a:t>
            </a:r>
          </a:p>
          <a:p>
            <a:pPr lvl="1"/>
            <a:endParaRPr lang="en-US" altLang="zh-CN" dirty="0"/>
          </a:p>
          <a:p>
            <a:pPr lvl="1"/>
            <a:endParaRPr lang="en-US" altLang="zh-CN" dirty="0"/>
          </a:p>
          <a:p>
            <a:pPr lvl="1"/>
            <a:r>
              <a:rPr lang="zh-CN" altLang="en-US" dirty="0"/>
              <a:t>目前</a:t>
            </a:r>
            <a:r>
              <a:rPr lang="en-US" altLang="zh-CN" dirty="0"/>
              <a:t>hive</a:t>
            </a:r>
            <a:r>
              <a:rPr lang="zh-CN" altLang="en-US" dirty="0"/>
              <a:t>的最新版本不支持</a:t>
            </a:r>
            <a:r>
              <a:rPr lang="en-US" altLang="zh-CN" dirty="0"/>
              <a:t>hadoop3.0</a:t>
            </a:r>
          </a:p>
        </p:txBody>
      </p:sp>
    </p:spTree>
    <p:extLst>
      <p:ext uri="{BB962C8B-B14F-4D97-AF65-F5344CB8AC3E}">
        <p14:creationId xmlns:p14="http://schemas.microsoft.com/office/powerpoint/2010/main" val="1421475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fontScale="92500" lnSpcReduction="20000"/>
          </a:bodyPr>
          <a:lstStyle/>
          <a:p>
            <a:r>
              <a:rPr lang="en-US" altLang="zh-CN" dirty="0">
                <a:hlinkClick r:id="rId2"/>
              </a:rPr>
              <a:t>http://hadoop.apache.org/docs/r3.0.0-alpha2/</a:t>
            </a:r>
            <a:endParaRPr lang="en-US" altLang="zh-CN" dirty="0"/>
          </a:p>
          <a:p>
            <a:r>
              <a:rPr lang="en-US" altLang="zh-CN" dirty="0">
                <a:hlinkClick r:id="rId3"/>
              </a:rPr>
              <a:t>http://hadoop.apache.org/docs/r3.0.0-alpha1/hadoop-project-dist/hadoop-common/release/3.0.0-alpha1/RELEASENOTES.3.0.0-alpha1.html</a:t>
            </a:r>
            <a:endParaRPr lang="en-US" altLang="zh-CN" dirty="0"/>
          </a:p>
          <a:p>
            <a:r>
              <a:rPr lang="en-US" altLang="zh-CN" dirty="0">
                <a:hlinkClick r:id="rId4"/>
              </a:rPr>
              <a:t>http://hadoop.apache.org/docs/r3.0.0-alpha2/hadoop-project-dist/hadoop-common/release/3.0.0-alpha2/RELEASENOTES.3.0.0-alpha2.html</a:t>
            </a:r>
            <a:endParaRPr lang="en-US" altLang="zh-CN" dirty="0"/>
          </a:p>
          <a:p>
            <a:r>
              <a:rPr lang="en-US" altLang="zh-CN" dirty="0">
                <a:hlinkClick r:id="rId5"/>
              </a:rPr>
              <a:t>http://geek.csdn.net/news/detail/77338</a:t>
            </a:r>
            <a:endParaRPr lang="en-US" altLang="zh-CN" dirty="0"/>
          </a:p>
          <a:p>
            <a:r>
              <a:rPr lang="en-US" altLang="zh-CN" dirty="0">
                <a:hlinkClick r:id="rId6"/>
              </a:rPr>
              <a:t>https://github.com/intel-hadoop/nativetask/tree/native_output_collector</a:t>
            </a:r>
            <a:endParaRPr lang="en-US" altLang="zh-CN" dirty="0"/>
          </a:p>
          <a:p>
            <a:r>
              <a:rPr lang="en-US" altLang="zh-CN" dirty="0">
                <a:hlinkClick r:id="rId7"/>
              </a:rPr>
              <a:t>https://hortonworks.com/blog/managing-cpu-resources-in-your-hadoop-yarn-clusters/</a:t>
            </a:r>
            <a:endParaRPr lang="en-US" altLang="zh-CN" dirty="0"/>
          </a:p>
          <a:p>
            <a:r>
              <a:rPr lang="en-US" altLang="zh-CN" dirty="0">
                <a:hlinkClick r:id="rId8"/>
              </a:rPr>
              <a:t>https://issues.apache.org/jira/secure/attachment/12666128/MR-2841benchmarks.pdf</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538210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抽取程序</a:t>
            </a:r>
          </a:p>
        </p:txBody>
      </p:sp>
      <p:sp>
        <p:nvSpPr>
          <p:cNvPr id="3" name="内容占位符 2"/>
          <p:cNvSpPr>
            <a:spLocks noGrp="1"/>
          </p:cNvSpPr>
          <p:nvPr>
            <p:ph idx="1"/>
          </p:nvPr>
        </p:nvSpPr>
        <p:spPr/>
        <p:txBody>
          <a:bodyPr>
            <a:normAutofit/>
          </a:bodyPr>
          <a:lstStyle/>
          <a:p>
            <a:r>
              <a:rPr lang="en-US" altLang="zh-CN" dirty="0"/>
              <a:t>1</a:t>
            </a:r>
            <a:r>
              <a:rPr lang="zh-CN" altLang="en-US" dirty="0"/>
              <a:t>，整体流程</a:t>
            </a:r>
            <a:endParaRPr lang="en-US" altLang="zh-CN" dirty="0"/>
          </a:p>
          <a:p>
            <a:r>
              <a:rPr lang="en-US" altLang="zh-CN" dirty="0"/>
              <a:t>2</a:t>
            </a:r>
            <a:r>
              <a:rPr lang="zh-CN" altLang="en-US" dirty="0"/>
              <a:t>，</a:t>
            </a:r>
            <a:r>
              <a:rPr lang="en-US" altLang="zh-CN" dirty="0" err="1"/>
              <a:t>Hdfs</a:t>
            </a:r>
            <a:r>
              <a:rPr lang="zh-CN" altLang="en-US" dirty="0"/>
              <a:t>和</a:t>
            </a:r>
            <a:r>
              <a:rPr lang="en-US" altLang="zh-CN" dirty="0"/>
              <a:t>filesystem</a:t>
            </a:r>
            <a:r>
              <a:rPr lang="zh-CN" altLang="en-US" dirty="0"/>
              <a:t>数据源的支持</a:t>
            </a:r>
            <a:endParaRPr lang="en-US" altLang="zh-CN" dirty="0"/>
          </a:p>
          <a:p>
            <a:pPr lvl="1"/>
            <a:r>
              <a:rPr lang="en-US" altLang="zh-CN" dirty="0"/>
              <a:t>1</a:t>
            </a:r>
            <a:r>
              <a:rPr lang="zh-CN" altLang="en-US" dirty="0"/>
              <a:t>）文件系统和</a:t>
            </a:r>
            <a:r>
              <a:rPr lang="en-US" altLang="zh-CN" dirty="0" err="1"/>
              <a:t>hdfs</a:t>
            </a:r>
            <a:r>
              <a:rPr lang="zh-CN" altLang="en-US" dirty="0"/>
              <a:t>源的表设计方案</a:t>
            </a:r>
          </a:p>
          <a:p>
            <a:pPr lvl="1"/>
            <a:r>
              <a:rPr lang="en-US" altLang="zh-CN" dirty="0"/>
              <a:t>2</a:t>
            </a:r>
            <a:r>
              <a:rPr lang="zh-CN" altLang="en-US" dirty="0"/>
              <a:t>）结构化数据的抽取开发</a:t>
            </a:r>
            <a:r>
              <a:rPr lang="zh-CN" altLang="en-US" dirty="0"/>
              <a:t>方案</a:t>
            </a:r>
            <a:r>
              <a:rPr lang="zh-CN" altLang="en-US" dirty="0"/>
              <a:t>，主要是表设计方案</a:t>
            </a:r>
          </a:p>
          <a:p>
            <a:r>
              <a:rPr lang="en-US" altLang="zh-CN" dirty="0"/>
              <a:t>3</a:t>
            </a:r>
            <a:r>
              <a:rPr lang="zh-CN" altLang="en-US" dirty="0"/>
              <a:t>，历史数据压缩与存储方案</a:t>
            </a:r>
          </a:p>
        </p:txBody>
      </p:sp>
    </p:spTree>
    <p:extLst>
      <p:ext uri="{BB962C8B-B14F-4D97-AF65-F5344CB8AC3E}">
        <p14:creationId xmlns:p14="http://schemas.microsoft.com/office/powerpoint/2010/main" val="3787460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3151527" y="1398481"/>
            <a:ext cx="5440680" cy="113157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UI &amp;&amp; console</a:t>
            </a:r>
            <a:endParaRPr lang="zh-CN" altLang="en-US" sz="2800" b="1" dirty="0">
              <a:solidFill>
                <a:srgbClr val="FF0000"/>
              </a:solidFill>
            </a:endParaRPr>
          </a:p>
        </p:txBody>
      </p:sp>
      <p:sp>
        <p:nvSpPr>
          <p:cNvPr id="8" name="矩形: 圆角 7"/>
          <p:cNvSpPr/>
          <p:nvPr/>
        </p:nvSpPr>
        <p:spPr>
          <a:xfrm>
            <a:off x="7683522" y="3745230"/>
            <a:ext cx="1817370" cy="113157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Azkaban</a:t>
            </a:r>
            <a:endParaRPr lang="zh-CN" altLang="en-US" b="1" dirty="0">
              <a:solidFill>
                <a:srgbClr val="FF0000"/>
              </a:solidFill>
            </a:endParaRPr>
          </a:p>
        </p:txBody>
      </p:sp>
      <p:sp>
        <p:nvSpPr>
          <p:cNvPr id="9" name="矩形: 圆角 8"/>
          <p:cNvSpPr/>
          <p:nvPr/>
        </p:nvSpPr>
        <p:spPr>
          <a:xfrm>
            <a:off x="2187597" y="3745230"/>
            <a:ext cx="1817370" cy="1131570"/>
          </a:xfrm>
          <a:prstGeom prst="roundRect">
            <a:avLst/>
          </a:prstGeom>
          <a:solidFill>
            <a:schemeClr val="accent2">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rgbClr val="FF0000"/>
                </a:solidFill>
              </a:rPr>
              <a:t>Mysql</a:t>
            </a:r>
            <a:endParaRPr lang="zh-CN" altLang="en-US" b="1" dirty="0">
              <a:solidFill>
                <a:srgbClr val="FF0000"/>
              </a:solidFill>
            </a:endParaRPr>
          </a:p>
        </p:txBody>
      </p:sp>
      <p:cxnSp>
        <p:nvCxnSpPr>
          <p:cNvPr id="11" name="直接箭头连接符 10"/>
          <p:cNvCxnSpPr>
            <a:stCxn id="9" idx="0"/>
          </p:cNvCxnSpPr>
          <p:nvPr/>
        </p:nvCxnSpPr>
        <p:spPr>
          <a:xfrm flipV="1">
            <a:off x="3096282" y="2530051"/>
            <a:ext cx="908685" cy="12151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p:nvPr/>
        </p:nvCxnSpPr>
        <p:spPr>
          <a:xfrm flipH="1">
            <a:off x="2713647" y="2530051"/>
            <a:ext cx="836977" cy="12151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直接箭头连接符 14"/>
          <p:cNvCxnSpPr>
            <a:stCxn id="9" idx="3"/>
            <a:endCxn id="8" idx="1"/>
          </p:cNvCxnSpPr>
          <p:nvPr/>
        </p:nvCxnSpPr>
        <p:spPr>
          <a:xfrm>
            <a:off x="4004967" y="4311015"/>
            <a:ext cx="3678555"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a:cxnSpLocks/>
          </p:cNvCxnSpPr>
          <p:nvPr/>
        </p:nvCxnSpPr>
        <p:spPr>
          <a:xfrm>
            <a:off x="8142897" y="2530051"/>
            <a:ext cx="777240" cy="12151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a:cxnSpLocks/>
            <a:stCxn id="8" idx="0"/>
          </p:cNvCxnSpPr>
          <p:nvPr/>
        </p:nvCxnSpPr>
        <p:spPr>
          <a:xfrm flipH="1" flipV="1">
            <a:off x="7793267" y="2530052"/>
            <a:ext cx="798940" cy="121517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文本框 20"/>
          <p:cNvSpPr txBox="1"/>
          <p:nvPr/>
        </p:nvSpPr>
        <p:spPr>
          <a:xfrm>
            <a:off x="4119537" y="880110"/>
            <a:ext cx="3886200" cy="369332"/>
          </a:xfrm>
          <a:prstGeom prst="rect">
            <a:avLst/>
          </a:prstGeom>
          <a:noFill/>
        </p:spPr>
        <p:txBody>
          <a:bodyPr wrap="square" rtlCol="0">
            <a:spAutoFit/>
          </a:bodyPr>
          <a:lstStyle/>
          <a:p>
            <a:pPr algn="ctr"/>
            <a:r>
              <a:rPr lang="zh-CN" altLang="en-US" dirty="0"/>
              <a:t>前端展示界面  </a:t>
            </a:r>
            <a:r>
              <a:rPr lang="en-US" altLang="zh-CN" dirty="0"/>
              <a:t>&amp;&amp; </a:t>
            </a:r>
            <a:r>
              <a:rPr lang="zh-CN" altLang="en-US" dirty="0"/>
              <a:t>任务提交控制台</a:t>
            </a:r>
          </a:p>
        </p:txBody>
      </p:sp>
      <p:sp>
        <p:nvSpPr>
          <p:cNvPr id="23" name="文本框 22"/>
          <p:cNvSpPr txBox="1"/>
          <p:nvPr/>
        </p:nvSpPr>
        <p:spPr>
          <a:xfrm>
            <a:off x="759117" y="4196596"/>
            <a:ext cx="1428480" cy="369332"/>
          </a:xfrm>
          <a:prstGeom prst="rect">
            <a:avLst/>
          </a:prstGeom>
          <a:noFill/>
        </p:spPr>
        <p:txBody>
          <a:bodyPr wrap="square" rtlCol="0">
            <a:spAutoFit/>
          </a:bodyPr>
          <a:lstStyle/>
          <a:p>
            <a:pPr algn="ctr"/>
            <a:r>
              <a:rPr lang="zh-CN" altLang="en-US" dirty="0"/>
              <a:t>元数据存储</a:t>
            </a:r>
          </a:p>
        </p:txBody>
      </p:sp>
      <p:sp>
        <p:nvSpPr>
          <p:cNvPr id="24" name="文本框 23"/>
          <p:cNvSpPr txBox="1"/>
          <p:nvPr/>
        </p:nvSpPr>
        <p:spPr>
          <a:xfrm>
            <a:off x="9646675" y="4196596"/>
            <a:ext cx="1287193" cy="369332"/>
          </a:xfrm>
          <a:prstGeom prst="rect">
            <a:avLst/>
          </a:prstGeom>
          <a:noFill/>
        </p:spPr>
        <p:txBody>
          <a:bodyPr wrap="square" rtlCol="0">
            <a:spAutoFit/>
          </a:bodyPr>
          <a:lstStyle/>
          <a:p>
            <a:pPr algn="ctr"/>
            <a:r>
              <a:rPr lang="zh-CN" altLang="en-US" dirty="0"/>
              <a:t>任务调度</a:t>
            </a:r>
          </a:p>
        </p:txBody>
      </p:sp>
      <p:sp>
        <p:nvSpPr>
          <p:cNvPr id="25" name="文本框 24"/>
          <p:cNvSpPr txBox="1"/>
          <p:nvPr/>
        </p:nvSpPr>
        <p:spPr>
          <a:xfrm>
            <a:off x="13722" y="2811780"/>
            <a:ext cx="3303270" cy="369332"/>
          </a:xfrm>
          <a:prstGeom prst="rect">
            <a:avLst/>
          </a:prstGeom>
          <a:noFill/>
        </p:spPr>
        <p:txBody>
          <a:bodyPr wrap="square" rtlCol="0">
            <a:spAutoFit/>
          </a:bodyPr>
          <a:lstStyle/>
          <a:p>
            <a:pPr algn="ctr"/>
            <a:r>
              <a:rPr lang="en-US" altLang="zh-CN" dirty="0"/>
              <a:t>1</a:t>
            </a:r>
            <a:r>
              <a:rPr lang="zh-CN" altLang="en-US" dirty="0"/>
              <a:t>，抽取元数据提交</a:t>
            </a:r>
          </a:p>
        </p:txBody>
      </p:sp>
      <p:sp>
        <p:nvSpPr>
          <p:cNvPr id="26" name="文本框 25"/>
          <p:cNvSpPr txBox="1"/>
          <p:nvPr/>
        </p:nvSpPr>
        <p:spPr>
          <a:xfrm>
            <a:off x="8920136" y="2811780"/>
            <a:ext cx="2013731" cy="369332"/>
          </a:xfrm>
          <a:prstGeom prst="rect">
            <a:avLst/>
          </a:prstGeom>
          <a:noFill/>
        </p:spPr>
        <p:txBody>
          <a:bodyPr wrap="square" rtlCol="0">
            <a:spAutoFit/>
          </a:bodyPr>
          <a:lstStyle/>
          <a:p>
            <a:pPr algn="ctr"/>
            <a:r>
              <a:rPr lang="en-US" altLang="zh-CN" dirty="0"/>
              <a:t>2</a:t>
            </a:r>
            <a:r>
              <a:rPr lang="zh-CN" altLang="en-US" dirty="0"/>
              <a:t>，定时任务提交</a:t>
            </a:r>
          </a:p>
        </p:txBody>
      </p:sp>
      <p:sp>
        <p:nvSpPr>
          <p:cNvPr id="27" name="流程图: 可选过程 26"/>
          <p:cNvSpPr/>
          <p:nvPr/>
        </p:nvSpPr>
        <p:spPr>
          <a:xfrm>
            <a:off x="5747163" y="5880524"/>
            <a:ext cx="1836543" cy="777240"/>
          </a:xfrm>
          <a:prstGeom prst="flowChartAlternate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HDFS</a:t>
            </a:r>
            <a:r>
              <a:rPr lang="zh-CN" altLang="en-US" dirty="0"/>
              <a:t>存储</a:t>
            </a:r>
          </a:p>
        </p:txBody>
      </p:sp>
      <p:cxnSp>
        <p:nvCxnSpPr>
          <p:cNvPr id="29" name="直接箭头连接符 28"/>
          <p:cNvCxnSpPr>
            <a:cxnSpLocks/>
            <a:stCxn id="8" idx="2"/>
            <a:endCxn id="27" idx="0"/>
          </p:cNvCxnSpPr>
          <p:nvPr/>
        </p:nvCxnSpPr>
        <p:spPr>
          <a:xfrm flipH="1">
            <a:off x="6665435" y="4876800"/>
            <a:ext cx="1926772" cy="1003724"/>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2" name="流程图: 可选过程 31"/>
          <p:cNvSpPr/>
          <p:nvPr/>
        </p:nvSpPr>
        <p:spPr>
          <a:xfrm>
            <a:off x="9646675" y="5880524"/>
            <a:ext cx="1836543" cy="777240"/>
          </a:xfrm>
          <a:prstGeom prst="flowChartAlternate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源数据</a:t>
            </a:r>
          </a:p>
        </p:txBody>
      </p:sp>
      <p:cxnSp>
        <p:nvCxnSpPr>
          <p:cNvPr id="35" name="直接箭头连接符 34"/>
          <p:cNvCxnSpPr>
            <a:stCxn id="8" idx="2"/>
            <a:endCxn id="32" idx="0"/>
          </p:cNvCxnSpPr>
          <p:nvPr/>
        </p:nvCxnSpPr>
        <p:spPr>
          <a:xfrm>
            <a:off x="8592207" y="4876800"/>
            <a:ext cx="1972740" cy="1003724"/>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p:cNvCxnSpPr>
            <a:stCxn id="32" idx="1"/>
            <a:endCxn id="27" idx="3"/>
          </p:cNvCxnSpPr>
          <p:nvPr/>
        </p:nvCxnSpPr>
        <p:spPr>
          <a:xfrm flipH="1">
            <a:off x="7583706" y="6269144"/>
            <a:ext cx="2062969" cy="0"/>
          </a:xfrm>
          <a:prstGeom prst="straightConnector1">
            <a:avLst/>
          </a:prstGeom>
          <a:ln w="3810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8" name="文本框 37"/>
          <p:cNvSpPr txBox="1"/>
          <p:nvPr/>
        </p:nvSpPr>
        <p:spPr>
          <a:xfrm>
            <a:off x="4739876" y="4541772"/>
            <a:ext cx="2208737" cy="369332"/>
          </a:xfrm>
          <a:prstGeom prst="rect">
            <a:avLst/>
          </a:prstGeom>
          <a:noFill/>
        </p:spPr>
        <p:txBody>
          <a:bodyPr wrap="square" rtlCol="0">
            <a:spAutoFit/>
          </a:bodyPr>
          <a:lstStyle/>
          <a:p>
            <a:pPr algn="ctr"/>
            <a:r>
              <a:rPr lang="en-US" altLang="zh-CN" dirty="0"/>
              <a:t>3</a:t>
            </a:r>
            <a:r>
              <a:rPr lang="zh-CN" altLang="en-US" dirty="0"/>
              <a:t>，抽取元数据读取</a:t>
            </a:r>
          </a:p>
        </p:txBody>
      </p:sp>
      <p:sp>
        <p:nvSpPr>
          <p:cNvPr id="39" name="文本框 38"/>
          <p:cNvSpPr txBox="1"/>
          <p:nvPr/>
        </p:nvSpPr>
        <p:spPr>
          <a:xfrm>
            <a:off x="7673936" y="5512832"/>
            <a:ext cx="2052062" cy="369332"/>
          </a:xfrm>
          <a:prstGeom prst="rect">
            <a:avLst/>
          </a:prstGeom>
          <a:noFill/>
        </p:spPr>
        <p:txBody>
          <a:bodyPr wrap="square" rtlCol="0">
            <a:spAutoFit/>
          </a:bodyPr>
          <a:lstStyle/>
          <a:p>
            <a:pPr algn="ctr"/>
            <a:r>
              <a:rPr lang="en-US" altLang="zh-CN" dirty="0"/>
              <a:t>4</a:t>
            </a:r>
            <a:r>
              <a:rPr lang="zh-CN" altLang="en-US" dirty="0"/>
              <a:t>，启动抽取任务</a:t>
            </a:r>
          </a:p>
        </p:txBody>
      </p:sp>
      <p:sp>
        <p:nvSpPr>
          <p:cNvPr id="40" name="文本框 39"/>
          <p:cNvSpPr txBox="1"/>
          <p:nvPr/>
        </p:nvSpPr>
        <p:spPr>
          <a:xfrm>
            <a:off x="3812062" y="3093006"/>
            <a:ext cx="4264342" cy="369332"/>
          </a:xfrm>
          <a:prstGeom prst="rect">
            <a:avLst/>
          </a:prstGeom>
          <a:noFill/>
        </p:spPr>
        <p:txBody>
          <a:bodyPr wrap="square" rtlCol="0">
            <a:spAutoFit/>
          </a:bodyPr>
          <a:lstStyle/>
          <a:p>
            <a:pPr algn="ctr"/>
            <a:r>
              <a:rPr lang="en-US" altLang="zh-CN" dirty="0"/>
              <a:t>5</a:t>
            </a:r>
            <a:r>
              <a:rPr lang="zh-CN" altLang="en-US" dirty="0"/>
              <a:t>，前端查询进行抽取状态和源数据展示</a:t>
            </a:r>
          </a:p>
        </p:txBody>
      </p:sp>
    </p:spTree>
    <p:extLst>
      <p:ext uri="{BB962C8B-B14F-4D97-AF65-F5344CB8AC3E}">
        <p14:creationId xmlns:p14="http://schemas.microsoft.com/office/powerpoint/2010/main" val="14298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ppt_x"/>
                                          </p:val>
                                        </p:tav>
                                        <p:tav tm="100000">
                                          <p:val>
                                            <p:strVal val="#ppt_x"/>
                                          </p:val>
                                        </p:tav>
                                      </p:tavLst>
                                    </p:anim>
                                    <p:anim calcmode="lin" valueType="num">
                                      <p:cBhvr additive="base">
                                        <p:cTn id="7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2" grpId="0" animBg="1"/>
      <p:bldP spid="38" grpId="0"/>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抽取程序</a:t>
            </a:r>
          </a:p>
        </p:txBody>
      </p:sp>
      <p:sp>
        <p:nvSpPr>
          <p:cNvPr id="3" name="内容占位符 2"/>
          <p:cNvSpPr>
            <a:spLocks noGrp="1"/>
          </p:cNvSpPr>
          <p:nvPr>
            <p:ph idx="1"/>
          </p:nvPr>
        </p:nvSpPr>
        <p:spPr/>
        <p:txBody>
          <a:bodyPr>
            <a:normAutofit/>
          </a:bodyPr>
          <a:lstStyle/>
          <a:p>
            <a:r>
              <a:rPr lang="zh-CN" altLang="en-US" dirty="0"/>
              <a:t>新数据源的支持</a:t>
            </a:r>
            <a:endParaRPr lang="en-US" altLang="zh-CN" dirty="0"/>
          </a:p>
          <a:p>
            <a:pPr lvl="1"/>
            <a:r>
              <a:rPr lang="en-US" altLang="zh-CN" dirty="0"/>
              <a:t>Filesystem</a:t>
            </a:r>
            <a:r>
              <a:rPr lang="zh-CN" altLang="en-US" dirty="0"/>
              <a:t>（</a:t>
            </a:r>
            <a:r>
              <a:rPr lang="en-US" altLang="zh-CN" dirty="0" err="1"/>
              <a:t>ext</a:t>
            </a:r>
            <a:r>
              <a:rPr lang="zh-CN" altLang="en-US" dirty="0"/>
              <a:t>）</a:t>
            </a:r>
            <a:endParaRPr lang="en-US" altLang="zh-CN" dirty="0"/>
          </a:p>
          <a:p>
            <a:pPr lvl="1"/>
            <a:r>
              <a:rPr lang="en-US" altLang="zh-CN" dirty="0" err="1"/>
              <a:t>Hdfs</a:t>
            </a:r>
            <a:endParaRPr lang="en-US" altLang="zh-CN" dirty="0"/>
          </a:p>
          <a:p>
            <a:pPr lvl="2"/>
            <a:r>
              <a:rPr lang="zh-CN" altLang="en-US" dirty="0"/>
              <a:t>类似于</a:t>
            </a:r>
            <a:r>
              <a:rPr lang="en-US" altLang="zh-CN" dirty="0"/>
              <a:t>flume</a:t>
            </a:r>
            <a:r>
              <a:rPr lang="zh-CN" altLang="en-US" dirty="0"/>
              <a:t>，支持删除源数据和移动源数据</a:t>
            </a:r>
            <a:endParaRPr lang="en-US" altLang="zh-CN" dirty="0"/>
          </a:p>
          <a:p>
            <a:pPr lvl="2"/>
            <a:r>
              <a:rPr lang="zh-CN" altLang="en-US" dirty="0"/>
              <a:t>类似于关系型数据库，也就源数据不懂，根据修改时间来抽取增量</a:t>
            </a:r>
            <a:endParaRPr lang="en-US" altLang="zh-CN" dirty="0"/>
          </a:p>
          <a:p>
            <a:pPr marL="457200" lvl="1" indent="0">
              <a:buNone/>
            </a:pPr>
            <a:endParaRPr lang="en-US" altLang="zh-CN" dirty="0"/>
          </a:p>
          <a:p>
            <a:r>
              <a:rPr lang="zh-CN" altLang="en-US" dirty="0"/>
              <a:t>结构化数据的抽取方案</a:t>
            </a:r>
            <a:endParaRPr lang="en-US" altLang="zh-CN" dirty="0"/>
          </a:p>
          <a:p>
            <a:pPr lvl="1"/>
            <a:r>
              <a:rPr lang="en-US" altLang="zh-CN" dirty="0" err="1"/>
              <a:t>datax</a:t>
            </a:r>
            <a:endParaRPr lang="en-US" altLang="zh-CN" dirty="0"/>
          </a:p>
          <a:p>
            <a:r>
              <a:rPr lang="zh-CN" altLang="en-US" dirty="0"/>
              <a:t>压缩删除程序</a:t>
            </a:r>
            <a:endParaRPr lang="en-US" altLang="zh-CN" dirty="0"/>
          </a:p>
        </p:txBody>
      </p:sp>
    </p:spTree>
    <p:extLst>
      <p:ext uri="{BB962C8B-B14F-4D97-AF65-F5344CB8AC3E}">
        <p14:creationId xmlns:p14="http://schemas.microsoft.com/office/powerpoint/2010/main" val="150814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603500"/>
            <a:ext cx="8825659" cy="3865880"/>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zh-CN" altLang="en-US" dirty="0">
                <a:highlight>
                  <a:srgbClr val="FFFF00"/>
                </a:highlight>
              </a:rPr>
              <a:t>一，</a:t>
            </a:r>
            <a:r>
              <a:rPr lang="en-US" altLang="zh-CN" dirty="0">
                <a:highlight>
                  <a:srgbClr val="FFFF00"/>
                </a:highlight>
              </a:rPr>
              <a:t>Hadoop</a:t>
            </a:r>
            <a:r>
              <a:rPr lang="zh-CN" altLang="en-US" dirty="0">
                <a:highlight>
                  <a:srgbClr val="FFFF00"/>
                </a:highlight>
              </a:rPr>
              <a:t>成长历史</a:t>
            </a:r>
            <a:endParaRPr lang="en-US" altLang="zh-CN" dirty="0">
              <a:highlight>
                <a:srgbClr val="FFFF00"/>
              </a:highlight>
            </a:endParaRPr>
          </a:p>
          <a:p>
            <a:pPr>
              <a:lnSpc>
                <a:spcPct val="150000"/>
              </a:lnSpc>
            </a:pPr>
            <a:r>
              <a:rPr lang="zh-CN" altLang="en-US" dirty="0"/>
              <a:t>二，</a:t>
            </a:r>
            <a:r>
              <a:rPr lang="en-US" altLang="zh-CN" dirty="0"/>
              <a:t>Hadoop 3.0 </a:t>
            </a:r>
            <a:r>
              <a:rPr lang="zh-CN" altLang="en-US" dirty="0"/>
              <a:t>新特性概览</a:t>
            </a:r>
            <a:endParaRPr lang="en-US" altLang="zh-CN" dirty="0"/>
          </a:p>
          <a:p>
            <a:pPr>
              <a:lnSpc>
                <a:spcPct val="150000"/>
              </a:lnSpc>
            </a:pPr>
            <a:r>
              <a:rPr lang="zh-CN" altLang="en-US" dirty="0"/>
              <a:t>三，</a:t>
            </a:r>
            <a:r>
              <a:rPr lang="en-US" altLang="zh-CN" dirty="0"/>
              <a:t>Hadoop Common</a:t>
            </a:r>
          </a:p>
          <a:p>
            <a:pPr>
              <a:lnSpc>
                <a:spcPct val="150000"/>
              </a:lnSpc>
            </a:pPr>
            <a:r>
              <a:rPr lang="zh-CN" altLang="en-US" dirty="0"/>
              <a:t>四，</a:t>
            </a:r>
            <a:r>
              <a:rPr lang="en-US" altLang="zh-CN" dirty="0"/>
              <a:t>Hadoop HDFS</a:t>
            </a:r>
          </a:p>
          <a:p>
            <a:pPr>
              <a:lnSpc>
                <a:spcPct val="150000"/>
              </a:lnSpc>
            </a:pPr>
            <a:r>
              <a:rPr lang="zh-CN" altLang="en-US" dirty="0"/>
              <a:t>五，</a:t>
            </a:r>
            <a:r>
              <a:rPr lang="en-US" altLang="zh-CN" dirty="0"/>
              <a:t>Hadoop YARN</a:t>
            </a:r>
          </a:p>
          <a:p>
            <a:pPr>
              <a:lnSpc>
                <a:spcPct val="150000"/>
              </a:lnSpc>
            </a:pPr>
            <a:r>
              <a:rPr lang="zh-CN" altLang="en-US" dirty="0"/>
              <a:t>六，</a:t>
            </a:r>
            <a:r>
              <a:rPr lang="en-US" altLang="zh-CN" dirty="0"/>
              <a:t>Hadoop MapReduce</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a:p>
            <a:pPr>
              <a:lnSpc>
                <a:spcPct val="150000"/>
              </a:lnSpc>
            </a:pPr>
            <a:endParaRPr lang="zh-CN" altLang="en-US" dirty="0"/>
          </a:p>
        </p:txBody>
      </p:sp>
    </p:spTree>
    <p:extLst>
      <p:ext uri="{BB962C8B-B14F-4D97-AF65-F5344CB8AC3E}">
        <p14:creationId xmlns:p14="http://schemas.microsoft.com/office/powerpoint/2010/main" val="45390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Hadoop</a:t>
            </a:r>
            <a:r>
              <a:rPr lang="zh-CN" altLang="en-US" dirty="0"/>
              <a:t>成长历史</a:t>
            </a:r>
          </a:p>
        </p:txBody>
      </p:sp>
      <p:pic>
        <p:nvPicPr>
          <p:cNvPr id="7" name="图片 6"/>
          <p:cNvPicPr>
            <a:picLocks noChangeAspect="1"/>
          </p:cNvPicPr>
          <p:nvPr/>
        </p:nvPicPr>
        <p:blipFill>
          <a:blip r:embed="rId2"/>
          <a:stretch>
            <a:fillRect/>
          </a:stretch>
        </p:blipFill>
        <p:spPr>
          <a:xfrm>
            <a:off x="1154953" y="2495430"/>
            <a:ext cx="9975501" cy="4126087"/>
          </a:xfrm>
          <a:prstGeom prst="rect">
            <a:avLst/>
          </a:prstGeom>
        </p:spPr>
      </p:pic>
    </p:spTree>
    <p:extLst>
      <p:ext uri="{BB962C8B-B14F-4D97-AF65-F5344CB8AC3E}">
        <p14:creationId xmlns:p14="http://schemas.microsoft.com/office/powerpoint/2010/main" val="268120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Hadoop</a:t>
            </a:r>
            <a:r>
              <a:rPr lang="zh-CN" altLang="en-US" dirty="0"/>
              <a:t>成长历史</a:t>
            </a:r>
          </a:p>
        </p:txBody>
      </p:sp>
      <p:pic>
        <p:nvPicPr>
          <p:cNvPr id="8" name="图片 7"/>
          <p:cNvPicPr>
            <a:picLocks noChangeAspect="1"/>
          </p:cNvPicPr>
          <p:nvPr/>
        </p:nvPicPr>
        <p:blipFill>
          <a:blip r:embed="rId2"/>
          <a:stretch>
            <a:fillRect/>
          </a:stretch>
        </p:blipFill>
        <p:spPr>
          <a:xfrm>
            <a:off x="1154954" y="2457451"/>
            <a:ext cx="9977866" cy="4274820"/>
          </a:xfrm>
          <a:prstGeom prst="rect">
            <a:avLst/>
          </a:prstGeom>
        </p:spPr>
      </p:pic>
    </p:spTree>
    <p:extLst>
      <p:ext uri="{BB962C8B-B14F-4D97-AF65-F5344CB8AC3E}">
        <p14:creationId xmlns:p14="http://schemas.microsoft.com/office/powerpoint/2010/main" val="311368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1154954" y="2603500"/>
            <a:ext cx="8825659" cy="3843020"/>
          </a:xfrm>
        </p:spPr>
        <p:style>
          <a:lnRef idx="1">
            <a:schemeClr val="accent5"/>
          </a:lnRef>
          <a:fillRef idx="2">
            <a:schemeClr val="accent5"/>
          </a:fillRef>
          <a:effectRef idx="1">
            <a:schemeClr val="accent5"/>
          </a:effectRef>
          <a:fontRef idx="minor">
            <a:schemeClr val="dk1"/>
          </a:fontRef>
        </p:style>
        <p:txBody>
          <a:bodyPr>
            <a:normAutofit/>
          </a:bodyPr>
          <a:lstStyle/>
          <a:p>
            <a:pPr>
              <a:lnSpc>
                <a:spcPct val="150000"/>
              </a:lnSpc>
            </a:pPr>
            <a:r>
              <a:rPr lang="zh-CN" altLang="en-US" dirty="0"/>
              <a:t>一，</a:t>
            </a:r>
            <a:r>
              <a:rPr lang="en-US" altLang="zh-CN" dirty="0"/>
              <a:t>Hadoop</a:t>
            </a:r>
            <a:r>
              <a:rPr lang="zh-CN" altLang="en-US" dirty="0"/>
              <a:t>成长历史</a:t>
            </a:r>
            <a:endParaRPr lang="en-US" altLang="zh-CN" dirty="0"/>
          </a:p>
          <a:p>
            <a:pPr>
              <a:lnSpc>
                <a:spcPct val="150000"/>
              </a:lnSpc>
            </a:pPr>
            <a:r>
              <a:rPr lang="zh-CN" altLang="en-US" dirty="0">
                <a:highlight>
                  <a:srgbClr val="FFFF00"/>
                </a:highlight>
              </a:rPr>
              <a:t>二，</a:t>
            </a:r>
            <a:r>
              <a:rPr lang="en-US" altLang="zh-CN" dirty="0">
                <a:highlight>
                  <a:srgbClr val="FFFF00"/>
                </a:highlight>
              </a:rPr>
              <a:t>Hadoop 3.0 </a:t>
            </a:r>
            <a:r>
              <a:rPr lang="zh-CN" altLang="en-US" dirty="0">
                <a:highlight>
                  <a:srgbClr val="FFFF00"/>
                </a:highlight>
              </a:rPr>
              <a:t>新特性概览</a:t>
            </a:r>
            <a:endParaRPr lang="en-US" altLang="zh-CN" dirty="0">
              <a:highlight>
                <a:srgbClr val="FFFF00"/>
              </a:highlight>
            </a:endParaRPr>
          </a:p>
          <a:p>
            <a:pPr>
              <a:lnSpc>
                <a:spcPct val="150000"/>
              </a:lnSpc>
            </a:pPr>
            <a:r>
              <a:rPr lang="zh-CN" altLang="en-US" dirty="0"/>
              <a:t>三，</a:t>
            </a:r>
            <a:r>
              <a:rPr lang="en-US" altLang="zh-CN" dirty="0"/>
              <a:t>Hadoop Common</a:t>
            </a:r>
          </a:p>
          <a:p>
            <a:pPr>
              <a:lnSpc>
                <a:spcPct val="150000"/>
              </a:lnSpc>
            </a:pPr>
            <a:r>
              <a:rPr lang="zh-CN" altLang="en-US" dirty="0"/>
              <a:t>四，</a:t>
            </a:r>
            <a:r>
              <a:rPr lang="en-US" altLang="zh-CN" dirty="0"/>
              <a:t>Hadoop HDFS</a:t>
            </a:r>
          </a:p>
          <a:p>
            <a:pPr>
              <a:lnSpc>
                <a:spcPct val="150000"/>
              </a:lnSpc>
            </a:pPr>
            <a:r>
              <a:rPr lang="zh-CN" altLang="en-US" dirty="0"/>
              <a:t>五，</a:t>
            </a:r>
            <a:r>
              <a:rPr lang="en-US" altLang="zh-CN" dirty="0"/>
              <a:t>Hadoop YARN</a:t>
            </a:r>
          </a:p>
          <a:p>
            <a:pPr>
              <a:lnSpc>
                <a:spcPct val="150000"/>
              </a:lnSpc>
            </a:pPr>
            <a:r>
              <a:rPr lang="zh-CN" altLang="en-US" dirty="0"/>
              <a:t>六，</a:t>
            </a:r>
            <a:r>
              <a:rPr lang="en-US" altLang="zh-CN" dirty="0"/>
              <a:t>Hadoop MapReduce</a:t>
            </a:r>
          </a:p>
          <a:p>
            <a:pPr>
              <a:lnSpc>
                <a:spcPct val="150000"/>
              </a:lnSpc>
            </a:pPr>
            <a:r>
              <a:rPr lang="zh-CN" altLang="en-US" dirty="0"/>
              <a:t>七，</a:t>
            </a:r>
            <a:r>
              <a:rPr lang="en-US" altLang="zh-CN" dirty="0"/>
              <a:t>Hadoop 3.0</a:t>
            </a:r>
            <a:r>
              <a:rPr lang="zh-CN" altLang="en-US" dirty="0"/>
              <a:t> </a:t>
            </a:r>
            <a:r>
              <a:rPr lang="en-US" altLang="zh-CN" dirty="0"/>
              <a:t>vs Spark 2.1</a:t>
            </a:r>
            <a:endParaRPr lang="zh-CN" altLang="en-US" dirty="0"/>
          </a:p>
        </p:txBody>
      </p:sp>
    </p:spTree>
    <p:extLst>
      <p:ext uri="{BB962C8B-B14F-4D97-AF65-F5344CB8AC3E}">
        <p14:creationId xmlns:p14="http://schemas.microsoft.com/office/powerpoint/2010/main" val="163497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Hadoop 3.0 </a:t>
            </a:r>
            <a:r>
              <a:rPr lang="zh-CN" altLang="en-US" dirty="0"/>
              <a:t>新特性概览</a:t>
            </a:r>
          </a:p>
        </p:txBody>
      </p:sp>
      <p:sp>
        <p:nvSpPr>
          <p:cNvPr id="3" name="内容占位符 2"/>
          <p:cNvSpPr>
            <a:spLocks noGrp="1"/>
          </p:cNvSpPr>
          <p:nvPr>
            <p:ph idx="1"/>
          </p:nvPr>
        </p:nvSpPr>
        <p:spPr>
          <a:xfrm>
            <a:off x="1154954" y="2603500"/>
            <a:ext cx="10057876" cy="4014470"/>
          </a:xfrm>
        </p:spPr>
        <p:txBody>
          <a:bodyPr>
            <a:normAutofit/>
          </a:bodyPr>
          <a:lstStyle/>
          <a:p>
            <a:pPr>
              <a:lnSpc>
                <a:spcPct val="150000"/>
              </a:lnSpc>
            </a:pPr>
            <a:r>
              <a:rPr lang="en-US" altLang="zh-CN" sz="2400" b="1" dirty="0">
                <a:solidFill>
                  <a:schemeClr val="accent4">
                    <a:lumMod val="60000"/>
                    <a:lumOff val="40000"/>
                  </a:schemeClr>
                </a:solidFill>
              </a:rPr>
              <a:t>Minimum required Java version increased from Java 7 to Java 8</a:t>
            </a:r>
          </a:p>
          <a:p>
            <a:pPr>
              <a:lnSpc>
                <a:spcPct val="150000"/>
              </a:lnSpc>
            </a:pPr>
            <a:r>
              <a:rPr lang="en-US" altLang="zh-CN" sz="2400" b="1" dirty="0">
                <a:solidFill>
                  <a:schemeClr val="accent4">
                    <a:lumMod val="60000"/>
                    <a:lumOff val="40000"/>
                  </a:schemeClr>
                </a:solidFill>
              </a:rPr>
              <a:t>Default ports of multiple services have been changed</a:t>
            </a:r>
          </a:p>
          <a:p>
            <a:pPr>
              <a:lnSpc>
                <a:spcPct val="150000"/>
              </a:lnSpc>
            </a:pPr>
            <a:r>
              <a:rPr lang="en-US" altLang="zh-CN" sz="2400" b="1" dirty="0">
                <a:solidFill>
                  <a:schemeClr val="accent4">
                    <a:lumMod val="60000"/>
                    <a:lumOff val="40000"/>
                  </a:schemeClr>
                </a:solidFill>
              </a:rPr>
              <a:t>Reworked daemon and task heap management</a:t>
            </a:r>
          </a:p>
          <a:p>
            <a:pPr>
              <a:lnSpc>
                <a:spcPct val="150000"/>
              </a:lnSpc>
            </a:pPr>
            <a:r>
              <a:rPr lang="en-US" altLang="zh-CN" sz="2400" b="1" dirty="0">
                <a:solidFill>
                  <a:schemeClr val="accent5">
                    <a:lumMod val="60000"/>
                    <a:lumOff val="40000"/>
                  </a:schemeClr>
                </a:solidFill>
                <a:highlight>
                  <a:srgbClr val="FFFF00"/>
                </a:highlight>
              </a:rPr>
              <a:t>Support for erasure encoding in HDFS</a:t>
            </a:r>
          </a:p>
          <a:p>
            <a:pPr>
              <a:lnSpc>
                <a:spcPct val="150000"/>
              </a:lnSpc>
            </a:pPr>
            <a:r>
              <a:rPr lang="en-US" altLang="zh-CN" sz="2400" b="1" dirty="0">
                <a:solidFill>
                  <a:schemeClr val="accent5">
                    <a:lumMod val="60000"/>
                    <a:lumOff val="40000"/>
                  </a:schemeClr>
                </a:solidFill>
                <a:highlight>
                  <a:srgbClr val="FFFF00"/>
                </a:highlight>
              </a:rPr>
              <a:t>Support for more than 2 </a:t>
            </a:r>
            <a:r>
              <a:rPr lang="en-US" altLang="zh-CN" sz="2400" b="1" dirty="0" err="1">
                <a:solidFill>
                  <a:schemeClr val="accent5">
                    <a:lumMod val="60000"/>
                    <a:lumOff val="40000"/>
                  </a:schemeClr>
                </a:solidFill>
                <a:highlight>
                  <a:srgbClr val="FFFF00"/>
                </a:highlight>
              </a:rPr>
              <a:t>NameNodes</a:t>
            </a:r>
            <a:endParaRPr lang="en-US" altLang="zh-CN" sz="2400" b="1" dirty="0">
              <a:solidFill>
                <a:schemeClr val="accent5">
                  <a:lumMod val="60000"/>
                  <a:lumOff val="40000"/>
                </a:schemeClr>
              </a:solidFill>
              <a:highlight>
                <a:srgbClr val="FFFF00"/>
              </a:highlight>
            </a:endParaRPr>
          </a:p>
        </p:txBody>
      </p:sp>
    </p:spTree>
    <p:extLst>
      <p:ext uri="{BB962C8B-B14F-4D97-AF65-F5344CB8AC3E}">
        <p14:creationId xmlns:p14="http://schemas.microsoft.com/office/powerpoint/2010/main" val="2289655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Hadoop 3.0 </a:t>
            </a:r>
            <a:r>
              <a:rPr lang="zh-CN" altLang="en-US" dirty="0"/>
              <a:t>新特性概览</a:t>
            </a:r>
          </a:p>
        </p:txBody>
      </p:sp>
      <p:sp>
        <p:nvSpPr>
          <p:cNvPr id="3" name="内容占位符 2"/>
          <p:cNvSpPr>
            <a:spLocks noGrp="1"/>
          </p:cNvSpPr>
          <p:nvPr>
            <p:ph idx="1"/>
          </p:nvPr>
        </p:nvSpPr>
        <p:spPr>
          <a:xfrm>
            <a:off x="1154954" y="2603500"/>
            <a:ext cx="10160746" cy="4014470"/>
          </a:xfrm>
        </p:spPr>
        <p:txBody>
          <a:bodyPr>
            <a:noAutofit/>
          </a:bodyPr>
          <a:lstStyle/>
          <a:p>
            <a:pPr>
              <a:lnSpc>
                <a:spcPct val="150000"/>
              </a:lnSpc>
            </a:pPr>
            <a:r>
              <a:rPr lang="en-US" altLang="zh-CN" sz="2400" b="1" dirty="0">
                <a:solidFill>
                  <a:schemeClr val="accent5">
                    <a:lumMod val="60000"/>
                    <a:lumOff val="40000"/>
                  </a:schemeClr>
                </a:solidFill>
              </a:rPr>
              <a:t>Intra-</a:t>
            </a:r>
            <a:r>
              <a:rPr lang="en-US" altLang="zh-CN" sz="2400" b="1" dirty="0" err="1">
                <a:solidFill>
                  <a:schemeClr val="accent5">
                    <a:lumMod val="60000"/>
                    <a:lumOff val="40000"/>
                  </a:schemeClr>
                </a:solidFill>
              </a:rPr>
              <a:t>datanode</a:t>
            </a:r>
            <a:r>
              <a:rPr lang="en-US" altLang="zh-CN" sz="2400" b="1" dirty="0">
                <a:solidFill>
                  <a:schemeClr val="accent5">
                    <a:lumMod val="60000"/>
                    <a:lumOff val="40000"/>
                  </a:schemeClr>
                </a:solidFill>
              </a:rPr>
              <a:t> balancer</a:t>
            </a:r>
          </a:p>
          <a:p>
            <a:pPr>
              <a:lnSpc>
                <a:spcPct val="150000"/>
              </a:lnSpc>
            </a:pPr>
            <a:r>
              <a:rPr lang="en-US" altLang="zh-CN" sz="2400" b="1" dirty="0">
                <a:solidFill>
                  <a:schemeClr val="accent5">
                    <a:lumMod val="60000"/>
                    <a:lumOff val="40000"/>
                  </a:schemeClr>
                </a:solidFill>
              </a:rPr>
              <a:t>Support for Microsoft Azure Data Lake and </a:t>
            </a:r>
            <a:r>
              <a:rPr lang="en-US" altLang="zh-CN" sz="2400" b="1" dirty="0" err="1">
                <a:solidFill>
                  <a:schemeClr val="accent5">
                    <a:lumMod val="60000"/>
                    <a:lumOff val="40000"/>
                  </a:schemeClr>
                </a:solidFill>
              </a:rPr>
              <a:t>Aliyun</a:t>
            </a:r>
            <a:r>
              <a:rPr lang="en-US" altLang="zh-CN" sz="2400" b="1" dirty="0">
                <a:solidFill>
                  <a:schemeClr val="accent5">
                    <a:lumMod val="60000"/>
                    <a:lumOff val="40000"/>
                  </a:schemeClr>
                </a:solidFill>
              </a:rPr>
              <a:t> Object Storage System filesystem connectors</a:t>
            </a:r>
          </a:p>
          <a:p>
            <a:pPr>
              <a:lnSpc>
                <a:spcPct val="150000"/>
              </a:lnSpc>
            </a:pPr>
            <a:r>
              <a:rPr lang="da-DK" altLang="zh-CN" sz="2400" b="1" dirty="0">
                <a:solidFill>
                  <a:schemeClr val="accent6">
                    <a:lumMod val="60000"/>
                    <a:lumOff val="40000"/>
                  </a:schemeClr>
                </a:solidFill>
              </a:rPr>
              <a:t>YARN Timeline Service v.2</a:t>
            </a:r>
          </a:p>
          <a:p>
            <a:pPr>
              <a:lnSpc>
                <a:spcPct val="150000"/>
              </a:lnSpc>
            </a:pPr>
            <a:r>
              <a:rPr lang="en-US" altLang="zh-CN" sz="2400" b="1" dirty="0">
                <a:solidFill>
                  <a:schemeClr val="accent6">
                    <a:lumMod val="60000"/>
                    <a:lumOff val="40000"/>
                  </a:schemeClr>
                </a:solidFill>
              </a:rPr>
              <a:t>Support for Opportunistic Containers and Distributed Scheduling</a:t>
            </a:r>
          </a:p>
          <a:p>
            <a:pPr>
              <a:lnSpc>
                <a:spcPct val="150000"/>
              </a:lnSpc>
            </a:pPr>
            <a:r>
              <a:rPr lang="en-US" altLang="zh-CN" sz="2400" b="1" dirty="0">
                <a:solidFill>
                  <a:schemeClr val="accent6">
                    <a:lumMod val="75000"/>
                  </a:schemeClr>
                </a:solidFill>
                <a:highlight>
                  <a:srgbClr val="FFFF00"/>
                </a:highlight>
              </a:rPr>
              <a:t>MapReduce task-level native optimization</a:t>
            </a:r>
          </a:p>
        </p:txBody>
      </p:sp>
    </p:spTree>
    <p:extLst>
      <p:ext uri="{BB962C8B-B14F-4D97-AF65-F5344CB8AC3E}">
        <p14:creationId xmlns:p14="http://schemas.microsoft.com/office/powerpoint/2010/main" val="1675371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5795</TotalTime>
  <Words>2169</Words>
  <Application>Microsoft Office PowerPoint</Application>
  <PresentationFormat>宽屏</PresentationFormat>
  <Paragraphs>322</Paragraphs>
  <Slides>38</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38</vt:i4>
      </vt:variant>
    </vt:vector>
  </HeadingPairs>
  <TitlesOfParts>
    <vt:vector size="48" baseType="lpstr">
      <vt:lpstr>等线</vt:lpstr>
      <vt:lpstr>宋体</vt:lpstr>
      <vt:lpstr>Arial</vt:lpstr>
      <vt:lpstr>Calibri</vt:lpstr>
      <vt:lpstr>Calibri Light</vt:lpstr>
      <vt:lpstr>Century Gothic</vt:lpstr>
      <vt:lpstr>Wingdings</vt:lpstr>
      <vt:lpstr>Wingdings 3</vt:lpstr>
      <vt:lpstr>离子会议室</vt:lpstr>
      <vt:lpstr>Office Theme</vt:lpstr>
      <vt:lpstr>Hadoop3.0-alpha2新特性</vt:lpstr>
      <vt:lpstr>目录</vt:lpstr>
      <vt:lpstr>Hadoop模块构成</vt:lpstr>
      <vt:lpstr>目录</vt:lpstr>
      <vt:lpstr>一，Hadoop成长历史</vt:lpstr>
      <vt:lpstr>一，Hadoop成长历史</vt:lpstr>
      <vt:lpstr>目录</vt:lpstr>
      <vt:lpstr>二，Hadoop 3.0 新特性概览</vt:lpstr>
      <vt:lpstr>二，Hadoop 3.0 新特性概览</vt:lpstr>
      <vt:lpstr>目录</vt:lpstr>
      <vt:lpstr>三，Hadoop Common</vt:lpstr>
      <vt:lpstr>三，Hadoop Common</vt:lpstr>
      <vt:lpstr>目录</vt:lpstr>
      <vt:lpstr>四，Hadoop HDFS：Erasure Coding</vt:lpstr>
      <vt:lpstr>四，Hadoop HDFS：Erasure Coding</vt:lpstr>
      <vt:lpstr>四，Hadoop HDFS：Erasure Coding</vt:lpstr>
      <vt:lpstr>四，Hadoop HDFS：Erasure Coding</vt:lpstr>
      <vt:lpstr>四，Hadoop HDFS：多namenode</vt:lpstr>
      <vt:lpstr>四，Hadoop HDFS：对云存储平台的支持</vt:lpstr>
      <vt:lpstr>目录</vt:lpstr>
      <vt:lpstr>五，Hadoop YARN：资源隔离</vt:lpstr>
      <vt:lpstr>五，Hadoop YARN：资源隔离</vt:lpstr>
      <vt:lpstr>五，Hadoop YARN： Timeline Server v2</vt:lpstr>
      <vt:lpstr>五，Hadoop YARN：YARN FEDERATION </vt:lpstr>
      <vt:lpstr>Federation Architecture</vt:lpstr>
      <vt:lpstr>目录</vt:lpstr>
      <vt:lpstr>六，Hadoop MapReduce：native optimization</vt:lpstr>
      <vt:lpstr>六，Hadoop MapReduce：native optimization</vt:lpstr>
      <vt:lpstr>六，Hadoop MapReduce：native optimization</vt:lpstr>
      <vt:lpstr>六，Hadoop MapReduce：native optimization</vt:lpstr>
      <vt:lpstr>目录</vt:lpstr>
      <vt:lpstr>七，Hadoop 3.0 vs Spark 2.1</vt:lpstr>
      <vt:lpstr>七，Hadoop 3.0 vs Spark 2.1</vt:lpstr>
      <vt:lpstr>七，Hadoop 3.0 vs Spark 2.1</vt:lpstr>
      <vt:lpstr>参考</vt:lpstr>
      <vt:lpstr>抽取程序</vt:lpstr>
      <vt:lpstr>PowerPoint 演示文稿</vt:lpstr>
      <vt:lpstr>抽取程序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Hadoop3.0-alpha2新特性</dc:title>
  <dc:creator>chen yun</dc:creator>
  <cp:lastModifiedBy>chen yun</cp:lastModifiedBy>
  <cp:revision>140</cp:revision>
  <dcterms:created xsi:type="dcterms:W3CDTF">2017-03-07T02:45:24Z</dcterms:created>
  <dcterms:modified xsi:type="dcterms:W3CDTF">2017-03-20T07:10:45Z</dcterms:modified>
</cp:coreProperties>
</file>