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2"/>
  </p:notesMasterIdLst>
  <p:handoutMasterIdLst>
    <p:handoutMasterId r:id="rId43"/>
  </p:handoutMasterIdLst>
  <p:sldIdLst>
    <p:sldId id="257" r:id="rId3"/>
    <p:sldId id="272" r:id="rId4"/>
    <p:sldId id="322" r:id="rId5"/>
    <p:sldId id="288" r:id="rId6"/>
    <p:sldId id="277" r:id="rId7"/>
    <p:sldId id="293" r:id="rId8"/>
    <p:sldId id="289" r:id="rId9"/>
    <p:sldId id="278" r:id="rId10"/>
    <p:sldId id="279" r:id="rId11"/>
    <p:sldId id="290" r:id="rId12"/>
    <p:sldId id="280" r:id="rId13"/>
    <p:sldId id="292" r:id="rId14"/>
    <p:sldId id="281" r:id="rId15"/>
    <p:sldId id="306" r:id="rId16"/>
    <p:sldId id="307" r:id="rId17"/>
    <p:sldId id="308" r:id="rId18"/>
    <p:sldId id="282" r:id="rId19"/>
    <p:sldId id="283" r:id="rId20"/>
    <p:sldId id="317" r:id="rId21"/>
    <p:sldId id="318" r:id="rId22"/>
    <p:sldId id="319" r:id="rId23"/>
    <p:sldId id="320" r:id="rId24"/>
    <p:sldId id="294" r:id="rId25"/>
    <p:sldId id="321" r:id="rId26"/>
    <p:sldId id="284" r:id="rId27"/>
    <p:sldId id="309" r:id="rId28"/>
    <p:sldId id="296" r:id="rId29"/>
    <p:sldId id="310" r:id="rId30"/>
    <p:sldId id="297" r:id="rId31"/>
    <p:sldId id="298" r:id="rId32"/>
    <p:sldId id="299" r:id="rId33"/>
    <p:sldId id="300" r:id="rId34"/>
    <p:sldId id="311" r:id="rId35"/>
    <p:sldId id="312" r:id="rId36"/>
    <p:sldId id="313" r:id="rId37"/>
    <p:sldId id="314" r:id="rId38"/>
    <p:sldId id="315" r:id="rId39"/>
    <p:sldId id="286" r:id="rId40"/>
    <p:sldId id="305" r:id="rId41"/>
  </p:sldIdLst>
  <p:sldSz cx="12188825"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815" autoAdjust="0"/>
  </p:normalViewPr>
  <p:slideViewPr>
    <p:cSldViewPr>
      <p:cViewPr varScale="1">
        <p:scale>
          <a:sx n="67" d="100"/>
          <a:sy n="67" d="100"/>
        </p:scale>
        <p:origin x="110" y="6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55" d="100"/>
          <a:sy n="55" d="100"/>
        </p:scale>
        <p:origin x="307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latinLnBrk="0">
              <a:defRPr lang="zh-CN" sz="1200"/>
            </a:lvl1pPr>
          </a:lstStyle>
          <a:p>
            <a:fld id="{BA5A207F-0F91-42F2-96D0-049C6003623B}" type="datetimeFigureOut">
              <a:rPr lang="en-US" altLang="zh-CN"/>
              <a:t>2/22/2017</a:t>
            </a:fld>
            <a:endParaRPr lang="zh-CN"/>
          </a:p>
        </p:txBody>
      </p:sp>
      <p:sp>
        <p:nvSpPr>
          <p:cNvPr id="4" name="页脚占位符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latinLnBrk="0">
              <a:defRPr lang="zh-CN" sz="1200"/>
            </a:lvl1pPr>
          </a:lstStyle>
          <a:p>
            <a:fld id="{9C567D4A-04CB-4EDF-8FB1-342A02FC8EC5}" type="slidenum">
              <a:rPr lang="zh-CN"/>
              <a:t>‹#›</a:t>
            </a:fld>
            <a:endParaRPr lang="zh-CN"/>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latinLnBrk="0">
              <a:defRPr lang="zh-CN" sz="1200"/>
            </a:lvl1pPr>
          </a:lstStyle>
          <a:p>
            <a:fld id="{48CC13F5-F2B1-464B-BE8F-27ABFBD2FBDE}" type="datetimeFigureOut">
              <a:t>2017/2/22</a:t>
            </a:fld>
            <a:endParaRPr lang="zh-CN"/>
          </a:p>
        </p:txBody>
      </p:sp>
      <p:sp>
        <p:nvSpPr>
          <p:cNvPr id="4" name="幻灯片图像占位符 3"/>
          <p:cNvSpPr>
            <a:spLocks noGrp="1" noRot="1" noChangeAspect="1"/>
          </p:cNvSpPr>
          <p:nvPr>
            <p:ph type="sldImg" idx="2"/>
          </p:nvPr>
        </p:nvSpPr>
        <p:spPr>
          <a:xfrm>
            <a:off x="92075" y="744538"/>
            <a:ext cx="6613525" cy="3722687"/>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latinLnBrk="0">
              <a:defRPr lang="zh-CN" sz="1200"/>
            </a:lvl1pPr>
          </a:lstStyle>
          <a:p>
            <a:fld id="{2E61351F-DBB1-4664-ADA9-83BC7CB8848D}" type="slidenum">
              <a:t>‹#›</a:t>
            </a:fld>
            <a:endParaRPr lang="zh-CN"/>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aike.baidu.com/view/702932.ht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baike.baidu.com/view/2039921.htm"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om/view/702932.htm" TargetMode="External"/><Relationship Id="rId7" Type="http://schemas.openxmlformats.org/officeDocument/2006/relationships/hyperlink" Target="http://baike.baidu.com/view/145440.htm"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baike.baidu.com/view/324030.htm" TargetMode="External"/><Relationship Id="rId5" Type="http://schemas.openxmlformats.org/officeDocument/2006/relationships/hyperlink" Target="http://baike.baidu.com/view/379564.htm" TargetMode="External"/><Relationship Id="rId4" Type="http://schemas.openxmlformats.org/officeDocument/2006/relationships/hyperlink" Target="http://baike.baidu.com/view/2039921.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baike.baidu.com/view/702932.htm" TargetMode="External"/><Relationship Id="rId7" Type="http://schemas.openxmlformats.org/officeDocument/2006/relationships/hyperlink" Target="http://baike.baidu.com/view/145440.htm"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baike.baidu.com/view/324030.htm" TargetMode="External"/><Relationship Id="rId5" Type="http://schemas.openxmlformats.org/officeDocument/2006/relationships/hyperlink" Target="http://baike.baidu.com/view/379564.htm" TargetMode="External"/><Relationship Id="rId4" Type="http://schemas.openxmlformats.org/officeDocument/2006/relationships/hyperlink" Target="http://baike.baidu.com/view/2039921.htm"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baike.baidu.com/view/702932.htm" TargetMode="External"/><Relationship Id="rId7" Type="http://schemas.openxmlformats.org/officeDocument/2006/relationships/hyperlink" Target="http://baike.baidu.com/view/145440.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baike.baidu.com/view/324030.htm" TargetMode="External"/><Relationship Id="rId5" Type="http://schemas.openxmlformats.org/officeDocument/2006/relationships/hyperlink" Target="http://baike.baidu.com/view/379564.htm" TargetMode="External"/><Relationship Id="rId4" Type="http://schemas.openxmlformats.org/officeDocument/2006/relationships/hyperlink" Target="http://baike.baidu.com/view/2039921.htm"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baike.baidu.com/view/702932.htm" TargetMode="External"/><Relationship Id="rId7" Type="http://schemas.openxmlformats.org/officeDocument/2006/relationships/hyperlink" Target="http://baike.baidu.com/view/145440.htm"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baike.baidu.com/view/324030.htm" TargetMode="External"/><Relationship Id="rId5" Type="http://schemas.openxmlformats.org/officeDocument/2006/relationships/hyperlink" Target="http://baike.baidu.com/view/379564.htm" TargetMode="External"/><Relationship Id="rId4" Type="http://schemas.openxmlformats.org/officeDocument/2006/relationships/hyperlink" Target="http://baike.baidu.com/view/2039921.htm"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aike.baidu.com/view/702932.htm" TargetMode="External"/><Relationship Id="rId7" Type="http://schemas.openxmlformats.org/officeDocument/2006/relationships/hyperlink" Target="http://baike.baidu.com/view/145440.htm"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baike.baidu.com/view/324030.htm" TargetMode="External"/><Relationship Id="rId5" Type="http://schemas.openxmlformats.org/officeDocument/2006/relationships/hyperlink" Target="http://baike.baidu.com/view/379564.htm" TargetMode="External"/><Relationship Id="rId4" Type="http://schemas.openxmlformats.org/officeDocument/2006/relationships/hyperlink" Target="http://baike.baidu.com/view/2039921.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b.csdn.net/base/spark"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lib.csdn.net/base/operatingsyst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共享变量</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提供了两种限制的共享变量，</a:t>
            </a:r>
            <a:r>
              <a:rPr lang="en-US" altLang="zh-CN" sz="1200" b="0" i="0" kern="1200" dirty="0">
                <a:solidFill>
                  <a:schemeClr val="tx1"/>
                </a:solidFill>
                <a:effectLst/>
                <a:latin typeface="+mn-lt"/>
                <a:ea typeface="+mn-ea"/>
                <a:cs typeface="+mn-cs"/>
              </a:rPr>
              <a:t>Broadcast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Accumulators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Broadcast</a:t>
            </a:r>
            <a:r>
              <a:rPr lang="zh-CN" altLang="en-US" sz="1200" b="0" i="0" kern="1200" dirty="0">
                <a:solidFill>
                  <a:schemeClr val="tx1"/>
                </a:solidFill>
                <a:effectLst/>
                <a:latin typeface="+mn-lt"/>
                <a:ea typeface="+mn-ea"/>
                <a:cs typeface="+mn-cs"/>
              </a:rPr>
              <a:t>允许程序员持有一个只读的变量在各个节点之间，它一个常用的场景就是用它来存储一个很大的输入的数据集给每个节点使用，</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会只用它独有的广播算法来减少通信损失。</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Accumulators</a:t>
            </a:r>
            <a:r>
              <a:rPr lang="zh-CN" altLang="en-US" sz="1200" b="0" i="0" kern="1200" dirty="0">
                <a:solidFill>
                  <a:schemeClr val="tx1"/>
                </a:solidFill>
                <a:effectLst/>
                <a:latin typeface="+mn-lt"/>
                <a:ea typeface="+mn-ea"/>
                <a:cs typeface="+mn-cs"/>
              </a:rPr>
              <a:t>是用来计数或者求总数的，使用</a:t>
            </a:r>
            <a:r>
              <a:rPr lang="en-US" altLang="zh-CN" sz="1200" b="0" i="0" kern="1200" dirty="0" err="1">
                <a:solidFill>
                  <a:schemeClr val="tx1"/>
                </a:solidFill>
                <a:effectLst/>
                <a:latin typeface="+mn-lt"/>
                <a:ea typeface="+mn-ea"/>
                <a:cs typeface="+mn-cs"/>
              </a:rPr>
              <a:t>SparkContext.accumulator</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来给它一个初始化的值，然后用“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来进行操作，但是任务之间不能得到它的结果，只有驱动任务的程序可以得到它的结果。</a:t>
            </a:r>
          </a:p>
        </p:txBody>
      </p:sp>
      <p:sp>
        <p:nvSpPr>
          <p:cNvPr id="4" name="灯片编号占位符 3"/>
          <p:cNvSpPr>
            <a:spLocks noGrp="1"/>
          </p:cNvSpPr>
          <p:nvPr>
            <p:ph type="sldNum" sz="quarter" idx="10"/>
          </p:nvPr>
        </p:nvSpPr>
        <p:spPr/>
        <p:txBody>
          <a:bodyPr/>
          <a:lstStyle/>
          <a:p>
            <a:fld id="{2E61351F-DBB1-4664-ADA9-83BC7CB8848D}" type="slidenum">
              <a:rPr lang="en-US" altLang="zh-CN" smtClean="0"/>
              <a:t>8</a:t>
            </a:fld>
            <a:endParaRPr lang="zh-CN" altLang="en-US"/>
          </a:p>
        </p:txBody>
      </p:sp>
    </p:spTree>
    <p:extLst>
      <p:ext uri="{BB962C8B-B14F-4D97-AF65-F5344CB8AC3E}">
        <p14:creationId xmlns:p14="http://schemas.microsoft.com/office/powerpoint/2010/main" val="335599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21</a:t>
            </a:fld>
            <a:endParaRPr lang="zh-CN" altLang="en-US"/>
          </a:p>
        </p:txBody>
      </p:sp>
    </p:spTree>
    <p:extLst>
      <p:ext uri="{BB962C8B-B14F-4D97-AF65-F5344CB8AC3E}">
        <p14:creationId xmlns:p14="http://schemas.microsoft.com/office/powerpoint/2010/main" val="206245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22</a:t>
            </a:fld>
            <a:endParaRPr lang="zh-CN" altLang="en-US"/>
          </a:p>
        </p:txBody>
      </p:sp>
    </p:spTree>
    <p:extLst>
      <p:ext uri="{BB962C8B-B14F-4D97-AF65-F5344CB8AC3E}">
        <p14:creationId xmlns:p14="http://schemas.microsoft.com/office/powerpoint/2010/main" val="315482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Spark Streaming</a:t>
            </a:r>
            <a:r>
              <a:rPr lang="zh-CN" altLang="zh-CN" dirty="0"/>
              <a:t>的基本原理是将实时输入数据流以时间片（秒级）为单位进行拆分，然后经</a:t>
            </a:r>
            <a:r>
              <a:rPr lang="en-US" altLang="zh-CN" dirty="0"/>
              <a:t>Spark</a:t>
            </a:r>
            <a:r>
              <a:rPr lang="zh-CN" altLang="zh-CN" dirty="0"/>
              <a:t>引擎以类似批处理的方式处理每个时间片数据</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Spark Streaming</a:t>
            </a:r>
            <a:r>
              <a:rPr lang="zh-CN" altLang="zh-CN" dirty="0"/>
              <a:t>最主要的抽象是</a:t>
            </a:r>
            <a:r>
              <a:rPr lang="en-US" altLang="zh-CN" dirty="0" err="1"/>
              <a:t>DStream</a:t>
            </a:r>
            <a:r>
              <a:rPr lang="zh-CN" altLang="zh-CN" dirty="0"/>
              <a:t>（</a:t>
            </a:r>
            <a:r>
              <a:rPr lang="en-US" altLang="zh-CN" dirty="0"/>
              <a:t>Discretized Stream</a:t>
            </a:r>
            <a:r>
              <a:rPr lang="zh-CN" altLang="zh-CN" dirty="0"/>
              <a:t>，离散化数据流），表示连续不断的数据流。在内部实现上，</a:t>
            </a:r>
            <a:r>
              <a:rPr lang="en-US" altLang="zh-CN" dirty="0"/>
              <a:t>Spark Streaming</a:t>
            </a:r>
            <a:r>
              <a:rPr lang="zh-CN" altLang="zh-CN" dirty="0"/>
              <a:t>的输入数据按照时间片（如</a:t>
            </a:r>
            <a:r>
              <a:rPr lang="en-US" altLang="zh-CN" dirty="0"/>
              <a:t>1</a:t>
            </a:r>
            <a:r>
              <a:rPr lang="zh-CN" altLang="zh-CN" dirty="0"/>
              <a:t>秒）分成一段一段的</a:t>
            </a:r>
            <a:r>
              <a:rPr lang="en-US" altLang="zh-CN" dirty="0" err="1"/>
              <a:t>DStream</a:t>
            </a:r>
            <a:r>
              <a:rPr lang="zh-CN" altLang="zh-CN" dirty="0"/>
              <a:t>，每一段数据转换为</a:t>
            </a:r>
            <a:r>
              <a:rPr lang="en-US" altLang="zh-CN" dirty="0"/>
              <a:t>Spark</a:t>
            </a:r>
            <a:r>
              <a:rPr lang="zh-CN" altLang="zh-CN" dirty="0"/>
              <a:t>中的</a:t>
            </a:r>
            <a:r>
              <a:rPr lang="en-US" altLang="zh-CN" dirty="0"/>
              <a:t>RDD</a:t>
            </a:r>
            <a:r>
              <a:rPr lang="zh-CN" altLang="zh-CN" dirty="0"/>
              <a:t>，并且对</a:t>
            </a:r>
            <a:r>
              <a:rPr lang="en-US" altLang="zh-CN" dirty="0" err="1"/>
              <a:t>DStream</a:t>
            </a:r>
            <a:r>
              <a:rPr lang="zh-CN" altLang="zh-CN" dirty="0"/>
              <a:t>的操作都最终转变为对相应的</a:t>
            </a:r>
            <a:r>
              <a:rPr lang="en-US" altLang="zh-CN" dirty="0"/>
              <a:t>RDD</a:t>
            </a:r>
            <a:r>
              <a:rPr lang="zh-CN" altLang="zh-CN" dirty="0"/>
              <a:t>的操作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24</a:t>
            </a:fld>
            <a:endParaRPr lang="zh-CN" altLang="en-US"/>
          </a:p>
        </p:txBody>
      </p:sp>
    </p:spTree>
    <p:extLst>
      <p:ext uri="{BB962C8B-B14F-4D97-AF65-F5344CB8AC3E}">
        <p14:creationId xmlns:p14="http://schemas.microsoft.com/office/powerpoint/2010/main" val="2886515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Spark 0.7</a:t>
            </a:r>
            <a:r>
              <a:rPr lang="zh-CN" altLang="en-US" sz="1200" b="0" i="0" kern="1200" dirty="0">
                <a:solidFill>
                  <a:schemeClr val="tx1"/>
                </a:solidFill>
                <a:effectLst/>
                <a:latin typeface="+mn-lt"/>
                <a:ea typeface="+mn-ea"/>
                <a:cs typeface="+mn-cs"/>
              </a:rPr>
              <a:t>版本开始引入的第一个流式</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称为</a:t>
            </a:r>
            <a:r>
              <a:rPr lang="en-US" altLang="zh-CN" sz="1200" b="0" i="0" kern="1200" dirty="0" err="1">
                <a:solidFill>
                  <a:schemeClr val="tx1"/>
                </a:solidFill>
                <a:effectLst/>
                <a:latin typeface="+mn-lt"/>
                <a:ea typeface="+mn-ea"/>
                <a:cs typeface="+mn-cs"/>
              </a:rPr>
              <a:t>DStreams</a:t>
            </a:r>
            <a:r>
              <a:rPr lang="zh-CN" altLang="en-US" sz="1200" b="0" i="0" kern="1200" dirty="0">
                <a:solidFill>
                  <a:schemeClr val="tx1"/>
                </a:solidFill>
                <a:effectLst/>
                <a:latin typeface="+mn-lt"/>
                <a:ea typeface="+mn-ea"/>
                <a:cs typeface="+mn-cs"/>
              </a:rPr>
              <a:t>，它为开发者提供了几项强大的特性：恰好一次的语义、大规模容错、强一致性保证和高吞吐量。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随着数百个真实的</a:t>
            </a:r>
            <a:r>
              <a:rPr lang="en-US" altLang="zh-CN" sz="1200" b="0" i="0" kern="1200" dirty="0">
                <a:solidFill>
                  <a:schemeClr val="tx1"/>
                </a:solidFill>
                <a:effectLst/>
                <a:latin typeface="+mn-lt"/>
                <a:ea typeface="+mn-ea"/>
                <a:cs typeface="+mn-cs"/>
              </a:rPr>
              <a:t>Spark Streaming</a:t>
            </a:r>
            <a:r>
              <a:rPr lang="zh-CN" altLang="en-US" sz="1200" b="0" i="0" kern="1200" dirty="0">
                <a:solidFill>
                  <a:schemeClr val="tx1"/>
                </a:solidFill>
                <a:effectLst/>
                <a:latin typeface="+mn-lt"/>
                <a:ea typeface="+mn-ea"/>
                <a:cs typeface="+mn-cs"/>
              </a:rPr>
              <a:t>部署之后，我们发现，需要实时作出决策的应用程序通常需要不止一个流引擎。他们需要深度地将批处理堆栈和流处理堆栈进行整合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需要和外部存储系统进行交互</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以及需要应付业务逻辑变化的能力。其结果是，企业需要的不仅仅是一个流式引擎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相反，他们需要一个完整的堆栈，使他们能够开发终端到终端的“持续应用程序”。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、集成</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与批处理作业。如需运行流计算，开发人员只需对</a:t>
            </a:r>
            <a:r>
              <a:rPr lang="en-US" altLang="zh-CN" sz="1200" b="0" i="0" kern="1200" dirty="0" err="1">
                <a:solidFill>
                  <a:schemeClr val="tx1"/>
                </a:solidFill>
                <a:effectLst/>
                <a:latin typeface="+mn-lt"/>
                <a:ea typeface="+mn-ea"/>
                <a:cs typeface="+mn-cs"/>
              </a:rPr>
              <a:t>DataFrame</a:t>
            </a:r>
            <a:r>
              <a:rPr lang="en-US" altLang="zh-CN" sz="1200" b="0" i="0" kern="1200" dirty="0">
                <a:solidFill>
                  <a:schemeClr val="tx1"/>
                </a:solidFill>
                <a:effectLst/>
                <a:latin typeface="+mn-lt"/>
                <a:ea typeface="+mn-ea"/>
                <a:cs typeface="+mn-cs"/>
              </a:rPr>
              <a:t>/Dataset API</a:t>
            </a:r>
            <a:r>
              <a:rPr lang="zh-CN" altLang="en-US" sz="1200" b="0" i="0" kern="1200" dirty="0">
                <a:solidFill>
                  <a:schemeClr val="tx1"/>
                </a:solidFill>
                <a:effectLst/>
                <a:latin typeface="+mn-lt"/>
                <a:ea typeface="+mn-ea"/>
                <a:cs typeface="+mn-cs"/>
              </a:rPr>
              <a:t>编写一个批处理计算，然后</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会自动递增计算以便以流方式运行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即在数据进入时更新结果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。这种强大的设计意味着开发人员不必手动管理状态、故障或保持应用程序与批处理作业同步。相反，流式作业总能给出与同一数据上的批处理作业相同的答案。</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、与存储系统之间的事务交互。结构化流</a:t>
            </a:r>
            <a:r>
              <a:rPr lang="en-US" altLang="zh-CN" sz="1200" b="0" i="0" kern="1200" dirty="0">
                <a:solidFill>
                  <a:schemeClr val="tx1"/>
                </a:solidFill>
                <a:effectLst/>
                <a:latin typeface="+mn-lt"/>
                <a:ea typeface="+mn-ea"/>
                <a:cs typeface="+mn-cs"/>
              </a:rPr>
              <a:t>(Structured Streaming)</a:t>
            </a:r>
            <a:r>
              <a:rPr lang="zh-CN" altLang="en-US" sz="1200" b="0" i="0" kern="1200" dirty="0">
                <a:solidFill>
                  <a:schemeClr val="tx1"/>
                </a:solidFill>
                <a:effectLst/>
                <a:latin typeface="+mn-lt"/>
                <a:ea typeface="+mn-ea"/>
                <a:cs typeface="+mn-cs"/>
              </a:rPr>
              <a:t>能够在整个引擎和存储系统中保持容错性和一致性，从而可以很容易地编写应用程序，该应用程序能够更新用于服务的实时数据库，加入静态数据或在存储系统之间可靠地移动数据。</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其余部分的丰富集成。结构化流</a:t>
            </a:r>
            <a:r>
              <a:rPr lang="en-US" altLang="zh-CN" sz="1200" b="0" i="0" kern="1200" dirty="0">
                <a:solidFill>
                  <a:schemeClr val="tx1"/>
                </a:solidFill>
                <a:effectLst/>
                <a:latin typeface="+mn-lt"/>
                <a:ea typeface="+mn-ea"/>
                <a:cs typeface="+mn-cs"/>
              </a:rPr>
              <a:t>(Structured Streaming)</a:t>
            </a:r>
            <a:r>
              <a:rPr lang="zh-CN" altLang="en-US" sz="1200" b="0" i="0" kern="1200" dirty="0">
                <a:solidFill>
                  <a:schemeClr val="tx1"/>
                </a:solidFill>
                <a:effectLst/>
                <a:latin typeface="+mn-lt"/>
                <a:ea typeface="+mn-ea"/>
                <a:cs typeface="+mn-cs"/>
              </a:rPr>
              <a:t>支持通过</a:t>
            </a:r>
            <a:r>
              <a:rPr lang="en-US" altLang="zh-CN" sz="1200" b="0" i="0" kern="1200" dirty="0">
                <a:solidFill>
                  <a:schemeClr val="tx1"/>
                </a:solidFill>
                <a:effectLst/>
                <a:latin typeface="+mn-lt"/>
                <a:ea typeface="+mn-ea"/>
                <a:cs typeface="+mn-cs"/>
              </a:rPr>
              <a:t>Spark SQL</a:t>
            </a:r>
            <a:r>
              <a:rPr lang="zh-CN" altLang="en-US" sz="1200" b="0" i="0" kern="1200" dirty="0">
                <a:solidFill>
                  <a:schemeClr val="tx1"/>
                </a:solidFill>
                <a:effectLst/>
                <a:latin typeface="+mn-lt"/>
                <a:ea typeface="+mn-ea"/>
                <a:cs typeface="+mn-cs"/>
              </a:rPr>
              <a:t>对流数据进行交互式查询，对静态数据进行连接，以及许多已经使用</a:t>
            </a:r>
            <a:r>
              <a:rPr lang="en-US" altLang="zh-CN" sz="1200" b="0" i="0" kern="1200" dirty="0" err="1">
                <a:solidFill>
                  <a:schemeClr val="tx1"/>
                </a:solidFill>
                <a:effectLst/>
                <a:latin typeface="+mn-lt"/>
                <a:ea typeface="+mn-ea"/>
                <a:cs typeface="+mn-cs"/>
              </a:rPr>
              <a:t>DataFrames</a:t>
            </a:r>
            <a:r>
              <a:rPr lang="zh-CN" altLang="en-US" sz="1200" b="0" i="0" kern="1200" dirty="0">
                <a:solidFill>
                  <a:schemeClr val="tx1"/>
                </a:solidFill>
                <a:effectLst/>
                <a:latin typeface="+mn-lt"/>
                <a:ea typeface="+mn-ea"/>
                <a:cs typeface="+mn-cs"/>
              </a:rPr>
              <a:t>的库，同时让开发人员构建完整的应用程序，而不仅仅是流管道。未来，期望与</a:t>
            </a:r>
            <a:r>
              <a:rPr lang="en-US" altLang="zh-CN" sz="1200" b="0" i="0" kern="1200" dirty="0" err="1">
                <a:solidFill>
                  <a:schemeClr val="tx1"/>
                </a:solidFill>
                <a:effectLst/>
                <a:latin typeface="+mn-lt"/>
                <a:ea typeface="+mn-ea"/>
                <a:cs typeface="+mn-cs"/>
              </a:rPr>
              <a:t>MLlib</a:t>
            </a:r>
            <a:r>
              <a:rPr lang="zh-CN" altLang="en-US" sz="1200" b="0" i="0" kern="1200" dirty="0">
                <a:solidFill>
                  <a:schemeClr val="tx1"/>
                </a:solidFill>
                <a:effectLst/>
                <a:latin typeface="+mn-lt"/>
                <a:ea typeface="+mn-ea"/>
                <a:cs typeface="+mn-cs"/>
              </a:rPr>
              <a:t>和其他库实现更多的集成。</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Event-time watermarks:</a:t>
            </a:r>
            <a:r>
              <a:rPr lang="en-US" altLang="zh-CN" sz="1200" b="0" i="0" kern="1200" dirty="0">
                <a:solidFill>
                  <a:schemeClr val="tx1"/>
                </a:solidFill>
                <a:effectLst/>
                <a:latin typeface="+mn-lt"/>
                <a:ea typeface="+mn-ea"/>
                <a:cs typeface="+mn-cs"/>
              </a:rPr>
              <a:t> This change lets applications hint to the system when events are considered “too late” and allows the system to bound internal state tracking late events.</a:t>
            </a:r>
          </a:p>
          <a:p>
            <a:r>
              <a:rPr lang="en-US" altLang="zh-CN" sz="1200" b="1" i="0" kern="1200" dirty="0">
                <a:solidFill>
                  <a:schemeClr val="tx1"/>
                </a:solidFill>
                <a:effectLst/>
                <a:latin typeface="+mn-lt"/>
                <a:ea typeface="+mn-ea"/>
                <a:cs typeface="+mn-cs"/>
              </a:rPr>
              <a:t>Support for all file-based formats and all file-based features:</a:t>
            </a:r>
            <a:r>
              <a:rPr lang="en-US" altLang="zh-CN" sz="1200" b="0" i="0" kern="1200" dirty="0">
                <a:solidFill>
                  <a:schemeClr val="tx1"/>
                </a:solidFill>
                <a:effectLst/>
                <a:latin typeface="+mn-lt"/>
                <a:ea typeface="+mn-ea"/>
                <a:cs typeface="+mn-cs"/>
              </a:rPr>
              <a:t> With these improvements, Structured Streaming can read and write all file-based formats, e.g. JSON, text, Avro, CSV. In addition, all file-based features—e.g. partitioned files and bucketing—are supported on all formats.</a:t>
            </a:r>
          </a:p>
          <a:p>
            <a:r>
              <a:rPr lang="en-US" altLang="zh-CN" sz="1200" b="1" i="0" kern="1200" dirty="0">
                <a:solidFill>
                  <a:schemeClr val="tx1"/>
                </a:solidFill>
                <a:effectLst/>
                <a:latin typeface="+mn-lt"/>
                <a:ea typeface="+mn-ea"/>
                <a:cs typeface="+mn-cs"/>
              </a:rPr>
              <a:t>Apache Kafka 0.10:</a:t>
            </a:r>
            <a:r>
              <a:rPr lang="en-US" altLang="zh-CN" sz="1200" b="0" i="0" kern="1200" dirty="0">
                <a:solidFill>
                  <a:schemeClr val="tx1"/>
                </a:solidFill>
                <a:effectLst/>
                <a:latin typeface="+mn-lt"/>
                <a:ea typeface="+mn-ea"/>
                <a:cs typeface="+mn-cs"/>
              </a:rPr>
              <a:t> This adds native support for Kafka 0.10, including manual assignment of starting offsets and rate limiting.</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25</a:t>
            </a:fld>
            <a:endParaRPr lang="zh-CN" altLang="en-US"/>
          </a:p>
        </p:txBody>
      </p:sp>
    </p:spTree>
    <p:extLst>
      <p:ext uri="{BB962C8B-B14F-4D97-AF65-F5344CB8AC3E}">
        <p14:creationId xmlns:p14="http://schemas.microsoft.com/office/powerpoint/2010/main" val="1771616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Spark Streaming</a:t>
            </a:r>
            <a:r>
              <a:rPr lang="zh-CN" altLang="zh-CN" dirty="0"/>
              <a:t>的基本原理是将实时输入数据流以时间片（秒级）为单位进行拆分，然后经</a:t>
            </a:r>
            <a:r>
              <a:rPr lang="en-US" altLang="zh-CN" dirty="0"/>
              <a:t>Spark</a:t>
            </a:r>
            <a:r>
              <a:rPr lang="zh-CN" altLang="zh-CN" dirty="0"/>
              <a:t>引擎以类似批处理的方式处理每个时间片数据</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Spark Streaming</a:t>
            </a:r>
            <a:r>
              <a:rPr lang="zh-CN" altLang="zh-CN" dirty="0"/>
              <a:t>最主要的抽象是</a:t>
            </a:r>
            <a:r>
              <a:rPr lang="en-US" altLang="zh-CN" dirty="0" err="1"/>
              <a:t>DStream</a:t>
            </a:r>
            <a:r>
              <a:rPr lang="zh-CN" altLang="zh-CN" dirty="0"/>
              <a:t>（</a:t>
            </a:r>
            <a:r>
              <a:rPr lang="en-US" altLang="zh-CN" dirty="0"/>
              <a:t>Discretized Stream</a:t>
            </a:r>
            <a:r>
              <a:rPr lang="zh-CN" altLang="zh-CN" dirty="0"/>
              <a:t>，离散化数据流），表示连续不断的数据流。在内部实现上，</a:t>
            </a:r>
            <a:r>
              <a:rPr lang="en-US" altLang="zh-CN" dirty="0"/>
              <a:t>Spark Streaming</a:t>
            </a:r>
            <a:r>
              <a:rPr lang="zh-CN" altLang="zh-CN" dirty="0"/>
              <a:t>的输入数据按照时间片（如</a:t>
            </a:r>
            <a:r>
              <a:rPr lang="en-US" altLang="zh-CN" dirty="0"/>
              <a:t>1</a:t>
            </a:r>
            <a:r>
              <a:rPr lang="zh-CN" altLang="zh-CN" dirty="0"/>
              <a:t>秒）分成一段一段的</a:t>
            </a:r>
            <a:r>
              <a:rPr lang="en-US" altLang="zh-CN" dirty="0" err="1"/>
              <a:t>DStream</a:t>
            </a:r>
            <a:r>
              <a:rPr lang="zh-CN" altLang="zh-CN" dirty="0"/>
              <a:t>，每一段数据转换为</a:t>
            </a:r>
            <a:r>
              <a:rPr lang="en-US" altLang="zh-CN" dirty="0"/>
              <a:t>Spark</a:t>
            </a:r>
            <a:r>
              <a:rPr lang="zh-CN" altLang="zh-CN" dirty="0"/>
              <a:t>中的</a:t>
            </a:r>
            <a:r>
              <a:rPr lang="en-US" altLang="zh-CN" dirty="0"/>
              <a:t>RDD</a:t>
            </a:r>
            <a:r>
              <a:rPr lang="zh-CN" altLang="zh-CN" dirty="0"/>
              <a:t>，并且对</a:t>
            </a:r>
            <a:r>
              <a:rPr lang="en-US" altLang="zh-CN" dirty="0" err="1"/>
              <a:t>DStream</a:t>
            </a:r>
            <a:r>
              <a:rPr lang="zh-CN" altLang="zh-CN" dirty="0"/>
              <a:t>的操作都最终转变为对相应的</a:t>
            </a:r>
            <a:r>
              <a:rPr lang="en-US" altLang="zh-CN" dirty="0"/>
              <a:t>RDD</a:t>
            </a:r>
            <a:r>
              <a:rPr lang="zh-CN" altLang="zh-CN" dirty="0"/>
              <a:t>的操作</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26</a:t>
            </a:fld>
            <a:endParaRPr lang="zh-CN" altLang="en-US"/>
          </a:p>
        </p:txBody>
      </p:sp>
    </p:spTree>
    <p:extLst>
      <p:ext uri="{BB962C8B-B14F-4D97-AF65-F5344CB8AC3E}">
        <p14:creationId xmlns:p14="http://schemas.microsoft.com/office/powerpoint/2010/main" val="2778998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对于</a:t>
            </a:r>
            <a:r>
              <a:rPr lang="en-US" altLang="zh-CN" sz="1200" b="0" i="0" kern="1200" dirty="0">
                <a:solidFill>
                  <a:schemeClr val="tx1"/>
                </a:solidFill>
                <a:effectLst/>
                <a:latin typeface="+mn-lt"/>
                <a:ea typeface="+mn-ea"/>
                <a:cs typeface="+mn-cs"/>
              </a:rPr>
              <a:t>exactly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once</a:t>
            </a:r>
            <a:r>
              <a:rPr lang="zh-CN" altLang="en-US" sz="1200" b="0" i="0" kern="1200" dirty="0">
                <a:solidFill>
                  <a:schemeClr val="tx1"/>
                </a:solidFill>
                <a:effectLst/>
                <a:latin typeface="+mn-lt"/>
                <a:ea typeface="+mn-ea"/>
                <a:cs typeface="+mn-cs"/>
              </a:rPr>
              <a:t>发送的保障，</a:t>
            </a:r>
            <a:r>
              <a:rPr lang="en-US" altLang="zh-CN" sz="1200" b="0" i="0" kern="1200" dirty="0">
                <a:solidFill>
                  <a:schemeClr val="tx1"/>
                </a:solidFill>
                <a:effectLst/>
                <a:latin typeface="+mn-lt"/>
                <a:ea typeface="+mn-ea"/>
                <a:cs typeface="+mn-cs"/>
              </a:rPr>
              <a:t>spark2.0</a:t>
            </a:r>
            <a:r>
              <a:rPr lang="zh-CN" altLang="en-US" sz="1200" b="0" i="0" kern="1200" dirty="0">
                <a:solidFill>
                  <a:schemeClr val="tx1"/>
                </a:solidFill>
                <a:effectLst/>
                <a:latin typeface="+mn-lt"/>
                <a:ea typeface="+mn-ea"/>
                <a:cs typeface="+mn-cs"/>
              </a:rPr>
              <a:t>要求外部数据源具备</a:t>
            </a:r>
            <a:r>
              <a:rPr lang="en-US" altLang="zh-CN" sz="1200" b="0" i="0" kern="1200" dirty="0">
                <a:solidFill>
                  <a:schemeClr val="tx1"/>
                </a:solidFill>
                <a:effectLst/>
                <a:latin typeface="+mn-lt"/>
                <a:ea typeface="+mn-ea"/>
                <a:cs typeface="+mn-cs"/>
              </a:rPr>
              <a:t>offset</a:t>
            </a:r>
            <a:r>
              <a:rPr lang="zh-CN" altLang="en-US" sz="1200" b="0" i="0" kern="1200" dirty="0">
                <a:solidFill>
                  <a:schemeClr val="tx1"/>
                </a:solidFill>
                <a:effectLst/>
                <a:latin typeface="+mn-lt"/>
                <a:ea typeface="+mn-ea"/>
                <a:cs typeface="+mn-cs"/>
              </a:rPr>
              <a:t>定位的能力，再加上</a:t>
            </a:r>
            <a:r>
              <a:rPr lang="en-US" altLang="zh-CN" sz="1200" b="0" i="0" kern="1200" dirty="0">
                <a:solidFill>
                  <a:schemeClr val="tx1"/>
                </a:solidFill>
                <a:effectLst/>
                <a:latin typeface="+mn-lt"/>
                <a:ea typeface="+mn-ea"/>
                <a:cs typeface="+mn-cs"/>
              </a:rPr>
              <a:t>snapshot</a:t>
            </a:r>
            <a:r>
              <a:rPr lang="zh-CN" altLang="en-US" sz="1200" b="0" i="0" kern="1200" dirty="0">
                <a:solidFill>
                  <a:schemeClr val="tx1"/>
                </a:solidFill>
                <a:effectLst/>
                <a:latin typeface="+mn-lt"/>
                <a:ea typeface="+mn-ea"/>
                <a:cs typeface="+mn-cs"/>
              </a:rPr>
              <a:t>等机制来实现，而</a:t>
            </a:r>
            <a:r>
              <a:rPr lang="en-US" altLang="zh-CN" sz="1200" b="0" i="0" kern="1200" dirty="0">
                <a:solidFill>
                  <a:schemeClr val="tx1"/>
                </a:solidFill>
                <a:effectLst/>
                <a:latin typeface="+mn-lt"/>
                <a:ea typeface="+mn-ea"/>
                <a:cs typeface="+mn-cs"/>
              </a:rPr>
              <a:t>dataflow</a:t>
            </a:r>
            <a:r>
              <a:rPr lang="zh-CN" altLang="en-US" sz="1200" b="0" i="0" kern="1200" dirty="0">
                <a:solidFill>
                  <a:schemeClr val="tx1"/>
                </a:solidFill>
                <a:effectLst/>
                <a:latin typeface="+mn-lt"/>
                <a:ea typeface="+mn-ea"/>
                <a:cs typeface="+mn-cs"/>
              </a:rPr>
              <a:t>是通过对消息在框架内部进行持久化来实现</a:t>
            </a:r>
            <a:r>
              <a:rPr lang="en-US" altLang="zh-CN" sz="1200" b="0" i="0" kern="1200" dirty="0">
                <a:solidFill>
                  <a:schemeClr val="tx1"/>
                </a:solidFill>
                <a:effectLst/>
                <a:latin typeface="+mn-lt"/>
                <a:ea typeface="+mn-ea"/>
                <a:cs typeface="+mn-cs"/>
              </a:rPr>
              <a:t>replay</a:t>
            </a:r>
            <a:r>
              <a:rPr lang="zh-CN" altLang="en-US" sz="1200" b="0" i="0" kern="1200" dirty="0">
                <a:solidFill>
                  <a:schemeClr val="tx1"/>
                </a:solidFill>
                <a:effectLst/>
                <a:latin typeface="+mn-lt"/>
                <a:ea typeface="+mn-ea"/>
                <a:cs typeface="+mn-cs"/>
              </a:rPr>
              <a:t>，不依赖外部数据源的能力。</a:t>
            </a:r>
          </a:p>
          <a:p>
            <a:r>
              <a:rPr lang="zh-CN" altLang="en-US" sz="1200" b="0" i="0" kern="1200" dirty="0">
                <a:solidFill>
                  <a:schemeClr val="tx1"/>
                </a:solidFill>
                <a:effectLst/>
                <a:latin typeface="+mn-lt"/>
                <a:ea typeface="+mn-ea"/>
                <a:cs typeface="+mn-cs"/>
              </a:rPr>
              <a:t> </a:t>
            </a:r>
          </a:p>
          <a:p>
            <a:r>
              <a:rPr lang="zh-CN" altLang="en-US" sz="1200" b="0" i="0" kern="1200" dirty="0">
                <a:solidFill>
                  <a:schemeClr val="tx1"/>
                </a:solidFill>
                <a:effectLst/>
                <a:latin typeface="+mn-lt"/>
                <a:ea typeface="+mn-ea"/>
                <a:cs typeface="+mn-cs"/>
              </a:rPr>
              <a:t>另外，个人理解像 </a:t>
            </a:r>
            <a:r>
              <a:rPr lang="en-US" altLang="zh-CN" sz="1200" b="0" i="0" kern="1200" dirty="0">
                <a:solidFill>
                  <a:schemeClr val="tx1"/>
                </a:solidFill>
                <a:effectLst/>
                <a:latin typeface="+mn-lt"/>
                <a:ea typeface="+mn-ea"/>
                <a:cs typeface="+mn-cs"/>
              </a:rPr>
              <a:t>prefix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integrity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Transactional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sink</a:t>
            </a:r>
            <a:r>
              <a:rPr lang="zh-CN" altLang="en-US" sz="1200" b="0" i="0" kern="1200" dirty="0">
                <a:solidFill>
                  <a:schemeClr val="tx1"/>
                </a:solidFill>
                <a:effectLst/>
                <a:latin typeface="+mn-lt"/>
                <a:ea typeface="+mn-ea"/>
                <a:cs typeface="+mn-cs"/>
              </a:rPr>
              <a:t>等概念，实际上是对上下游读写接口的一个封装，帮用户实现了一些业务逻辑（比如</a:t>
            </a:r>
            <a:r>
              <a:rPr lang="en-US" altLang="zh-CN" sz="1200" b="0" i="0" kern="1200" dirty="0">
                <a:solidFill>
                  <a:schemeClr val="tx1"/>
                </a:solidFill>
                <a:effectLst/>
                <a:latin typeface="+mn-lt"/>
                <a:ea typeface="+mn-ea"/>
                <a:cs typeface="+mn-cs"/>
              </a:rPr>
              <a:t>prefix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integrity</a:t>
            </a:r>
            <a:r>
              <a:rPr lang="zh-CN" altLang="en-US" sz="1200" b="0" i="0" kern="1200" dirty="0">
                <a:solidFill>
                  <a:schemeClr val="tx1"/>
                </a:solidFill>
                <a:effectLst/>
                <a:latin typeface="+mn-lt"/>
                <a:ea typeface="+mn-ea"/>
                <a:cs typeface="+mn-cs"/>
              </a:rPr>
              <a:t> 的实现依托于于</a:t>
            </a:r>
            <a:r>
              <a:rPr lang="en-US" altLang="zh-CN" sz="1200" b="0" i="0" kern="1200" dirty="0">
                <a:solidFill>
                  <a:schemeClr val="tx1"/>
                </a:solidFill>
                <a:effectLst/>
                <a:latin typeface="+mn-lt"/>
                <a:ea typeface="+mn-ea"/>
                <a:cs typeface="+mn-cs"/>
              </a:rPr>
              <a:t>per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有序性的保证，这是由外部</a:t>
            </a:r>
            <a:r>
              <a:rPr lang="en-US" altLang="zh-CN" sz="1200" b="0" i="0" kern="1200" dirty="0">
                <a:solidFill>
                  <a:schemeClr val="tx1"/>
                </a:solidFill>
                <a:effectLst/>
                <a:latin typeface="+mn-lt"/>
                <a:ea typeface="+mn-ea"/>
                <a:cs typeface="+mn-cs"/>
              </a:rPr>
              <a:t>source</a:t>
            </a:r>
            <a:r>
              <a:rPr lang="zh-CN" altLang="en-US" sz="1200" b="0" i="0" kern="1200" dirty="0">
                <a:solidFill>
                  <a:schemeClr val="tx1"/>
                </a:solidFill>
                <a:effectLst/>
                <a:latin typeface="+mn-lt"/>
                <a:ea typeface="+mn-ea"/>
                <a:cs typeface="+mn-cs"/>
              </a:rPr>
              <a:t>源提供的保障，比如 </a:t>
            </a:r>
            <a:r>
              <a:rPr lang="en-US" altLang="zh-CN" sz="1200" b="0" i="0" kern="1200" dirty="0">
                <a:solidFill>
                  <a:schemeClr val="tx1"/>
                </a:solidFill>
                <a:effectLst/>
                <a:latin typeface="+mn-lt"/>
                <a:ea typeface="+mn-ea"/>
                <a:cs typeface="+mn-cs"/>
              </a:rPr>
              <a:t>file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kafka</a:t>
            </a:r>
            <a:r>
              <a:rPr lang="zh-CN" altLang="en-US" sz="1200" b="0" i="0" kern="1200" dirty="0">
                <a:solidFill>
                  <a:schemeClr val="tx1"/>
                </a:solidFill>
                <a:effectLst/>
                <a:latin typeface="+mn-lt"/>
                <a:ea typeface="+mn-ea"/>
                <a:cs typeface="+mn-cs"/>
              </a:rPr>
              <a:t>等；而</a:t>
            </a:r>
            <a:r>
              <a:rPr lang="en-US" altLang="zh-CN" sz="1200" b="0" i="0" kern="1200" dirty="0">
                <a:solidFill>
                  <a:schemeClr val="tx1"/>
                </a:solidFill>
                <a:effectLst/>
                <a:latin typeface="+mn-lt"/>
                <a:ea typeface="+mn-ea"/>
                <a:cs typeface="+mn-cs"/>
              </a:rPr>
              <a:t>Transactional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sinks</a:t>
            </a:r>
            <a:r>
              <a:rPr lang="zh-CN" altLang="en-US" sz="1200" b="0" i="0" kern="1200" dirty="0">
                <a:solidFill>
                  <a:schemeClr val="tx1"/>
                </a:solidFill>
                <a:effectLst/>
                <a:latin typeface="+mn-lt"/>
                <a:ea typeface="+mn-ea"/>
                <a:cs typeface="+mn-cs"/>
              </a:rPr>
              <a:t>等则是比如对</a:t>
            </a:r>
            <a:r>
              <a:rPr lang="en-US" altLang="zh-CN" sz="1200" b="0" i="0" kern="1200" dirty="0" err="1">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接口逻辑的封装），整体上偏外围功能一点，用这些特性来和其它框架比较不一定客观，因为设计理念不太不一样。</a:t>
            </a:r>
            <a:r>
              <a:rPr lang="en-US" altLang="zh-CN" sz="1200" b="0" i="0" kern="1200" dirty="0">
                <a:solidFill>
                  <a:schemeClr val="tx1"/>
                </a:solidFill>
                <a:effectLst/>
                <a:latin typeface="+mn-lt"/>
                <a:ea typeface="+mn-ea"/>
                <a:cs typeface="+mn-cs"/>
              </a:rPr>
              <a:t>Dataflow</a:t>
            </a:r>
            <a:r>
              <a:rPr lang="zh-CN" altLang="en-US" sz="1200" b="0" i="0" kern="1200" dirty="0">
                <a:solidFill>
                  <a:schemeClr val="tx1"/>
                </a:solidFill>
                <a:effectLst/>
                <a:latin typeface="+mn-lt"/>
                <a:ea typeface="+mn-ea"/>
                <a:cs typeface="+mn-cs"/>
              </a:rPr>
              <a:t>的模型设计中，用户能更加细化的定义每个环节的步骤和设置，所以不会把一些逻辑替用户实现，更多的是以模块化的方式，留给用户去自己选择，而</a:t>
            </a:r>
            <a:r>
              <a:rPr lang="en-US" altLang="zh-CN" sz="1200" b="0" i="0" kern="1200" dirty="0">
                <a:solidFill>
                  <a:schemeClr val="tx1"/>
                </a:solidFill>
                <a:effectLst/>
                <a:latin typeface="+mn-lt"/>
                <a:ea typeface="+mn-ea"/>
                <a:cs typeface="+mn-cs"/>
              </a:rPr>
              <a:t>Structured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steaming</a:t>
            </a:r>
            <a:r>
              <a:rPr lang="zh-CN" altLang="en-US" sz="1200" b="0" i="0" kern="1200" dirty="0">
                <a:solidFill>
                  <a:schemeClr val="tx1"/>
                </a:solidFill>
                <a:effectLst/>
                <a:latin typeface="+mn-lt"/>
                <a:ea typeface="+mn-ea"/>
                <a:cs typeface="+mn-cs"/>
              </a:rPr>
              <a:t>则把很多事情包办了，定制的余地较小，灵活性应该会差一些，不过这也给程序的自动优化带来了一些便利。</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27</a:t>
            </a:fld>
            <a:endParaRPr lang="zh-CN" altLang="en-US"/>
          </a:p>
        </p:txBody>
      </p:sp>
    </p:spTree>
    <p:extLst>
      <p:ext uri="{BB962C8B-B14F-4D97-AF65-F5344CB8AC3E}">
        <p14:creationId xmlns:p14="http://schemas.microsoft.com/office/powerpoint/2010/main" val="1921340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30</a:t>
            </a:fld>
            <a:endParaRPr lang="zh-CN" altLang="en-US"/>
          </a:p>
        </p:txBody>
      </p:sp>
    </p:spTree>
    <p:extLst>
      <p:ext uri="{BB962C8B-B14F-4D97-AF65-F5344CB8AC3E}">
        <p14:creationId xmlns:p14="http://schemas.microsoft.com/office/powerpoint/2010/main" val="3281302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另外，它有一个非常重要的功能，一个是实现了广义线性模型，第二个是支持</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第三个是模型持久化能第四个是</a:t>
            </a:r>
            <a:r>
              <a:rPr lang="en-US" altLang="zh-CN" sz="1200" b="0" i="0" kern="1200" dirty="0" err="1">
                <a:solidFill>
                  <a:schemeClr val="tx1"/>
                </a:solidFill>
                <a:effectLst/>
                <a:latin typeface="+mn-lt"/>
                <a:ea typeface="+mn-ea"/>
                <a:cs typeface="+mn-cs"/>
              </a:rPr>
              <a:t>pipieline</a:t>
            </a:r>
            <a:r>
              <a:rPr lang="zh-CN" altLang="en-US" sz="1200" b="0" i="0" kern="1200" dirty="0">
                <a:solidFill>
                  <a:schemeClr val="tx1"/>
                </a:solidFill>
                <a:effectLst/>
                <a:latin typeface="+mn-lt"/>
                <a:ea typeface="+mn-ea"/>
                <a:cs typeface="+mn-cs"/>
              </a:rPr>
              <a:t>定制化。它可以很好的把组建结合在一起，训练做完之后有哪种评估模型对训练的做一个评估，然后做一个打分等等，所有的东西都做成了组建，你可以插拔的方式来做。</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31</a:t>
            </a:fld>
            <a:endParaRPr lang="zh-CN" altLang="en-US"/>
          </a:p>
        </p:txBody>
      </p:sp>
    </p:spTree>
    <p:extLst>
      <p:ext uri="{BB962C8B-B14F-4D97-AF65-F5344CB8AC3E}">
        <p14:creationId xmlns:p14="http://schemas.microsoft.com/office/powerpoint/2010/main" val="1486238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一个典型的机器学习构建包含若干个过程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、源数据</a:t>
            </a:r>
            <a:r>
              <a:rPr lang="en-US" altLang="zh-CN" sz="1200" b="0" i="0" kern="1200" dirty="0">
                <a:solidFill>
                  <a:schemeClr val="tx1"/>
                </a:solidFill>
                <a:effectLst/>
                <a:latin typeface="+mn-lt"/>
                <a:ea typeface="+mn-ea"/>
                <a:cs typeface="+mn-cs"/>
              </a:rPr>
              <a:t>ETL</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、数据预处理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、特征选取</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、模型训练与验证</a:t>
            </a:r>
          </a:p>
          <a:p>
            <a:r>
              <a:rPr lang="zh-CN" altLang="en-US" sz="1200" b="0" i="0" kern="1200" dirty="0">
                <a:solidFill>
                  <a:schemeClr val="tx1"/>
                </a:solidFill>
                <a:effectLst/>
                <a:latin typeface="+mn-lt"/>
                <a:ea typeface="+mn-ea"/>
                <a:cs typeface="+mn-cs"/>
              </a:rPr>
              <a:t>数据预处理有多种方法：</a:t>
            </a:r>
            <a:r>
              <a:rPr lang="zh-CN" altLang="en-US" sz="1200" b="0" i="0" u="none" strike="noStrike" kern="1200" dirty="0">
                <a:solidFill>
                  <a:schemeClr val="tx1"/>
                </a:solidFill>
                <a:effectLst/>
                <a:latin typeface="+mn-lt"/>
                <a:ea typeface="+mn-ea"/>
                <a:cs typeface="+mn-cs"/>
                <a:hlinkClick r:id="rId3"/>
              </a:rPr>
              <a:t>数据清理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数据集成</a:t>
            </a:r>
            <a:r>
              <a:rPr lang="zh-CN" altLang="en-US" sz="1200" b="0" i="0" kern="1200" dirty="0">
                <a:solidFill>
                  <a:schemeClr val="tx1"/>
                </a:solidFill>
                <a:effectLst/>
                <a:latin typeface="+mn-lt"/>
                <a:ea typeface="+mn-ea"/>
                <a:cs typeface="+mn-cs"/>
              </a:rPr>
              <a:t>，数据变换，数据归约等。这些数据处理技术在数据挖掘之前使用，大大提高了数据挖掘模式的质量，降低实际挖掘所需要的时间。</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32</a:t>
            </a:fld>
            <a:endParaRPr lang="zh-CN" altLang="en-US"/>
          </a:p>
        </p:txBody>
      </p:sp>
    </p:spTree>
    <p:extLst>
      <p:ext uri="{BB962C8B-B14F-4D97-AF65-F5344CB8AC3E}">
        <p14:creationId xmlns:p14="http://schemas.microsoft.com/office/powerpoint/2010/main" val="2756475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一个典型的机器学习构建包含若干个过程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、源数据</a:t>
            </a:r>
            <a:r>
              <a:rPr lang="en-US" altLang="zh-CN" sz="1200" b="0" i="0" kern="1200" dirty="0">
                <a:solidFill>
                  <a:schemeClr val="tx1"/>
                </a:solidFill>
                <a:effectLst/>
                <a:latin typeface="+mn-lt"/>
                <a:ea typeface="+mn-ea"/>
                <a:cs typeface="+mn-cs"/>
              </a:rPr>
              <a:t>ETL</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、数据预处理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、特征选取</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、模型训练与验证</a:t>
            </a:r>
          </a:p>
          <a:p>
            <a:r>
              <a:rPr lang="zh-CN" altLang="en-US" sz="1200" b="0" i="0" kern="1200" dirty="0">
                <a:solidFill>
                  <a:schemeClr val="tx1"/>
                </a:solidFill>
                <a:effectLst/>
                <a:latin typeface="+mn-lt"/>
                <a:ea typeface="+mn-ea"/>
                <a:cs typeface="+mn-cs"/>
              </a:rPr>
              <a:t>数据预处理有多种方法：</a:t>
            </a:r>
            <a:r>
              <a:rPr lang="zh-CN" altLang="en-US" sz="1200" b="0" i="0" u="none" strike="noStrike" kern="1200" dirty="0">
                <a:solidFill>
                  <a:schemeClr val="tx1"/>
                </a:solidFill>
                <a:effectLst/>
                <a:latin typeface="+mn-lt"/>
                <a:ea typeface="+mn-ea"/>
                <a:cs typeface="+mn-cs"/>
                <a:hlinkClick r:id="rId3"/>
              </a:rPr>
              <a:t>数据清理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数据集成</a:t>
            </a:r>
            <a:r>
              <a:rPr lang="zh-CN" altLang="en-US" sz="1200" b="0" i="0" kern="1200" dirty="0">
                <a:solidFill>
                  <a:schemeClr val="tx1"/>
                </a:solidFill>
                <a:effectLst/>
                <a:latin typeface="+mn-lt"/>
                <a:ea typeface="+mn-ea"/>
                <a:cs typeface="+mn-cs"/>
              </a:rPr>
              <a:t>，数据变换，数据归约等。这些数据处理技术在数据挖掘之前使用，大大提高了数据挖掘模式的质量，降低实际挖掘所需要的时间。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在统计学中，线性回归</a:t>
            </a:r>
            <a:r>
              <a:rPr lang="en-US" altLang="zh-CN" sz="1200" b="0" i="0" kern="1200" dirty="0">
                <a:solidFill>
                  <a:schemeClr val="tx1"/>
                </a:solidFill>
                <a:effectLst/>
                <a:latin typeface="+mn-lt"/>
                <a:ea typeface="+mn-ea"/>
                <a:cs typeface="+mn-cs"/>
              </a:rPr>
              <a:t>(Linear Regression)</a:t>
            </a:r>
            <a:r>
              <a:rPr lang="zh-CN" altLang="en-US" sz="1200" b="0" i="0" kern="1200" dirty="0">
                <a:solidFill>
                  <a:schemeClr val="tx1"/>
                </a:solidFill>
                <a:effectLst/>
                <a:latin typeface="+mn-lt"/>
                <a:ea typeface="+mn-ea"/>
                <a:cs typeface="+mn-cs"/>
              </a:rPr>
              <a:t>是利用称为线性回归方程的最小平方函数对一个或多个</a:t>
            </a:r>
            <a:r>
              <a:rPr lang="zh-CN" altLang="en-US" sz="1200" b="0" i="0" u="none" strike="noStrike" kern="1200" dirty="0">
                <a:solidFill>
                  <a:schemeClr val="tx1"/>
                </a:solidFill>
                <a:effectLst/>
                <a:latin typeface="+mn-lt"/>
                <a:ea typeface="+mn-ea"/>
                <a:cs typeface="+mn-cs"/>
                <a:hlinkClick r:id="rId5"/>
              </a:rPr>
              <a:t>自变量</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6"/>
              </a:rPr>
              <a:t>因变量</a:t>
            </a:r>
            <a:r>
              <a:rPr lang="zh-CN" altLang="en-US" sz="1200" b="0" i="0" kern="1200" dirty="0">
                <a:solidFill>
                  <a:schemeClr val="tx1"/>
                </a:solidFill>
                <a:effectLst/>
                <a:latin typeface="+mn-lt"/>
                <a:ea typeface="+mn-ea"/>
                <a:cs typeface="+mn-cs"/>
              </a:rPr>
              <a:t>之间关系进行建模的一种</a:t>
            </a:r>
            <a:r>
              <a:rPr lang="zh-CN" altLang="en-US" sz="1200" b="0" i="0" u="none" strike="noStrike" kern="1200" dirty="0">
                <a:solidFill>
                  <a:schemeClr val="tx1"/>
                </a:solidFill>
                <a:effectLst/>
                <a:latin typeface="+mn-lt"/>
                <a:ea typeface="+mn-ea"/>
                <a:cs typeface="+mn-cs"/>
                <a:hlinkClick r:id="rId7"/>
              </a:rPr>
              <a:t>回归分析</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33</a:t>
            </a:fld>
            <a:endParaRPr lang="zh-CN" altLang="en-US"/>
          </a:p>
        </p:txBody>
      </p:sp>
    </p:spTree>
    <p:extLst>
      <p:ext uri="{BB962C8B-B14F-4D97-AF65-F5344CB8AC3E}">
        <p14:creationId xmlns:p14="http://schemas.microsoft.com/office/powerpoint/2010/main" val="285372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11</a:t>
            </a:fld>
            <a:endParaRPr lang="zh-CN" altLang="en-US"/>
          </a:p>
        </p:txBody>
      </p:sp>
    </p:spTree>
    <p:extLst>
      <p:ext uri="{BB962C8B-B14F-4D97-AF65-F5344CB8AC3E}">
        <p14:creationId xmlns:p14="http://schemas.microsoft.com/office/powerpoint/2010/main" val="4131982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一个典型的机器学习构建包含若干个过程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、源数据</a:t>
            </a:r>
            <a:r>
              <a:rPr lang="en-US" altLang="zh-CN" sz="1200" b="0" i="0" kern="1200" dirty="0">
                <a:solidFill>
                  <a:schemeClr val="tx1"/>
                </a:solidFill>
                <a:effectLst/>
                <a:latin typeface="+mn-lt"/>
                <a:ea typeface="+mn-ea"/>
                <a:cs typeface="+mn-cs"/>
              </a:rPr>
              <a:t>ETL</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、数据预处理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、特征选取</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、模型训练与验证</a:t>
            </a:r>
          </a:p>
          <a:p>
            <a:r>
              <a:rPr lang="zh-CN" altLang="en-US" sz="1200" b="0" i="0" kern="1200" dirty="0">
                <a:solidFill>
                  <a:schemeClr val="tx1"/>
                </a:solidFill>
                <a:effectLst/>
                <a:latin typeface="+mn-lt"/>
                <a:ea typeface="+mn-ea"/>
                <a:cs typeface="+mn-cs"/>
              </a:rPr>
              <a:t>数据预处理有多种方法：</a:t>
            </a:r>
            <a:r>
              <a:rPr lang="zh-CN" altLang="en-US" sz="1200" b="0" i="0" u="none" strike="noStrike" kern="1200" dirty="0">
                <a:solidFill>
                  <a:schemeClr val="tx1"/>
                </a:solidFill>
                <a:effectLst/>
                <a:latin typeface="+mn-lt"/>
                <a:ea typeface="+mn-ea"/>
                <a:cs typeface="+mn-cs"/>
                <a:hlinkClick r:id="rId3"/>
              </a:rPr>
              <a:t>数据清理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数据集成</a:t>
            </a:r>
            <a:r>
              <a:rPr lang="zh-CN" altLang="en-US" sz="1200" b="0" i="0" kern="1200" dirty="0">
                <a:solidFill>
                  <a:schemeClr val="tx1"/>
                </a:solidFill>
                <a:effectLst/>
                <a:latin typeface="+mn-lt"/>
                <a:ea typeface="+mn-ea"/>
                <a:cs typeface="+mn-cs"/>
              </a:rPr>
              <a:t>，数据变换，数据归约等。这些数据处理技术在数据挖掘之前使用，大大提高了数据挖掘模式的质量，降低实际挖掘所需要的时间。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在统计学中，线性回归</a:t>
            </a:r>
            <a:r>
              <a:rPr lang="en-US" altLang="zh-CN" sz="1200" b="0" i="0" kern="1200" dirty="0">
                <a:solidFill>
                  <a:schemeClr val="tx1"/>
                </a:solidFill>
                <a:effectLst/>
                <a:latin typeface="+mn-lt"/>
                <a:ea typeface="+mn-ea"/>
                <a:cs typeface="+mn-cs"/>
              </a:rPr>
              <a:t>(Linear Regression)</a:t>
            </a:r>
            <a:r>
              <a:rPr lang="zh-CN" altLang="en-US" sz="1200" b="0" i="0" kern="1200" dirty="0">
                <a:solidFill>
                  <a:schemeClr val="tx1"/>
                </a:solidFill>
                <a:effectLst/>
                <a:latin typeface="+mn-lt"/>
                <a:ea typeface="+mn-ea"/>
                <a:cs typeface="+mn-cs"/>
              </a:rPr>
              <a:t>是利用称为线性回归方程的最小平方函数对一个或多个</a:t>
            </a:r>
            <a:r>
              <a:rPr lang="zh-CN" altLang="en-US" sz="1200" b="0" i="0" u="none" strike="noStrike" kern="1200" dirty="0">
                <a:solidFill>
                  <a:schemeClr val="tx1"/>
                </a:solidFill>
                <a:effectLst/>
                <a:latin typeface="+mn-lt"/>
                <a:ea typeface="+mn-ea"/>
                <a:cs typeface="+mn-cs"/>
                <a:hlinkClick r:id="rId5"/>
              </a:rPr>
              <a:t>自变量</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6"/>
              </a:rPr>
              <a:t>因变量</a:t>
            </a:r>
            <a:r>
              <a:rPr lang="zh-CN" altLang="en-US" sz="1200" b="0" i="0" kern="1200" dirty="0">
                <a:solidFill>
                  <a:schemeClr val="tx1"/>
                </a:solidFill>
                <a:effectLst/>
                <a:latin typeface="+mn-lt"/>
                <a:ea typeface="+mn-ea"/>
                <a:cs typeface="+mn-cs"/>
              </a:rPr>
              <a:t>之间关系进行建模的一种</a:t>
            </a:r>
            <a:r>
              <a:rPr lang="zh-CN" altLang="en-US" sz="1200" b="0" i="0" u="none" strike="noStrike" kern="1200" dirty="0">
                <a:solidFill>
                  <a:schemeClr val="tx1"/>
                </a:solidFill>
                <a:effectLst/>
                <a:latin typeface="+mn-lt"/>
                <a:ea typeface="+mn-ea"/>
                <a:cs typeface="+mn-cs"/>
                <a:hlinkClick r:id="rId7"/>
              </a:rPr>
              <a:t>回归分析</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34</a:t>
            </a:fld>
            <a:endParaRPr lang="zh-CN" altLang="en-US"/>
          </a:p>
        </p:txBody>
      </p:sp>
    </p:spTree>
    <p:extLst>
      <p:ext uri="{BB962C8B-B14F-4D97-AF65-F5344CB8AC3E}">
        <p14:creationId xmlns:p14="http://schemas.microsoft.com/office/powerpoint/2010/main" val="3706001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一个典型的机器学习构建包含若干个过程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、源数据</a:t>
            </a:r>
            <a:r>
              <a:rPr lang="en-US" altLang="zh-CN" sz="1200" b="0" i="0" kern="1200" dirty="0">
                <a:solidFill>
                  <a:schemeClr val="tx1"/>
                </a:solidFill>
                <a:effectLst/>
                <a:latin typeface="+mn-lt"/>
                <a:ea typeface="+mn-ea"/>
                <a:cs typeface="+mn-cs"/>
              </a:rPr>
              <a:t>ETL</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、数据预处理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、特征选取</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、模型训练与验证</a:t>
            </a:r>
          </a:p>
          <a:p>
            <a:r>
              <a:rPr lang="zh-CN" altLang="en-US" sz="1200" b="0" i="0" kern="1200" dirty="0">
                <a:solidFill>
                  <a:schemeClr val="tx1"/>
                </a:solidFill>
                <a:effectLst/>
                <a:latin typeface="+mn-lt"/>
                <a:ea typeface="+mn-ea"/>
                <a:cs typeface="+mn-cs"/>
              </a:rPr>
              <a:t>数据预处理有多种方法：</a:t>
            </a:r>
            <a:r>
              <a:rPr lang="zh-CN" altLang="en-US" sz="1200" b="0" i="0" u="none" strike="noStrike" kern="1200" dirty="0">
                <a:solidFill>
                  <a:schemeClr val="tx1"/>
                </a:solidFill>
                <a:effectLst/>
                <a:latin typeface="+mn-lt"/>
                <a:ea typeface="+mn-ea"/>
                <a:cs typeface="+mn-cs"/>
                <a:hlinkClick r:id="rId3"/>
              </a:rPr>
              <a:t>数据清理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数据集成</a:t>
            </a:r>
            <a:r>
              <a:rPr lang="zh-CN" altLang="en-US" sz="1200" b="0" i="0" kern="1200" dirty="0">
                <a:solidFill>
                  <a:schemeClr val="tx1"/>
                </a:solidFill>
                <a:effectLst/>
                <a:latin typeface="+mn-lt"/>
                <a:ea typeface="+mn-ea"/>
                <a:cs typeface="+mn-cs"/>
              </a:rPr>
              <a:t>，数据变换，数据归约等。这些数据处理技术在数据挖掘之前使用，大大提高了数据挖掘模式的质量，降低实际挖掘所需要的时间。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在统计学中，线性回归</a:t>
            </a:r>
            <a:r>
              <a:rPr lang="en-US" altLang="zh-CN" sz="1200" b="0" i="0" kern="1200" dirty="0">
                <a:solidFill>
                  <a:schemeClr val="tx1"/>
                </a:solidFill>
                <a:effectLst/>
                <a:latin typeface="+mn-lt"/>
                <a:ea typeface="+mn-ea"/>
                <a:cs typeface="+mn-cs"/>
              </a:rPr>
              <a:t>(Linear Regression)</a:t>
            </a:r>
            <a:r>
              <a:rPr lang="zh-CN" altLang="en-US" sz="1200" b="0" i="0" kern="1200" dirty="0">
                <a:solidFill>
                  <a:schemeClr val="tx1"/>
                </a:solidFill>
                <a:effectLst/>
                <a:latin typeface="+mn-lt"/>
                <a:ea typeface="+mn-ea"/>
                <a:cs typeface="+mn-cs"/>
              </a:rPr>
              <a:t>是利用称为线性回归方程的最小平方函数对一个或多个</a:t>
            </a:r>
            <a:r>
              <a:rPr lang="zh-CN" altLang="en-US" sz="1200" b="0" i="0" u="none" strike="noStrike" kern="1200" dirty="0">
                <a:solidFill>
                  <a:schemeClr val="tx1"/>
                </a:solidFill>
                <a:effectLst/>
                <a:latin typeface="+mn-lt"/>
                <a:ea typeface="+mn-ea"/>
                <a:cs typeface="+mn-cs"/>
                <a:hlinkClick r:id="rId5"/>
              </a:rPr>
              <a:t>自变量</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6"/>
              </a:rPr>
              <a:t>因变量</a:t>
            </a:r>
            <a:r>
              <a:rPr lang="zh-CN" altLang="en-US" sz="1200" b="0" i="0" kern="1200" dirty="0">
                <a:solidFill>
                  <a:schemeClr val="tx1"/>
                </a:solidFill>
                <a:effectLst/>
                <a:latin typeface="+mn-lt"/>
                <a:ea typeface="+mn-ea"/>
                <a:cs typeface="+mn-cs"/>
              </a:rPr>
              <a:t>之间关系进行建模的一种</a:t>
            </a:r>
            <a:r>
              <a:rPr lang="zh-CN" altLang="en-US" sz="1200" b="0" i="0" u="none" strike="noStrike" kern="1200" dirty="0">
                <a:solidFill>
                  <a:schemeClr val="tx1"/>
                </a:solidFill>
                <a:effectLst/>
                <a:latin typeface="+mn-lt"/>
                <a:ea typeface="+mn-ea"/>
                <a:cs typeface="+mn-cs"/>
                <a:hlinkClick r:id="rId7"/>
              </a:rPr>
              <a:t>回归分析</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35</a:t>
            </a:fld>
            <a:endParaRPr lang="zh-CN" altLang="en-US"/>
          </a:p>
        </p:txBody>
      </p:sp>
    </p:spTree>
    <p:extLst>
      <p:ext uri="{BB962C8B-B14F-4D97-AF65-F5344CB8AC3E}">
        <p14:creationId xmlns:p14="http://schemas.microsoft.com/office/powerpoint/2010/main" val="2758223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一个典型的机器学习构建包含若干个过程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、源数据</a:t>
            </a:r>
            <a:r>
              <a:rPr lang="en-US" altLang="zh-CN" sz="1200" b="0" i="0" kern="1200" dirty="0">
                <a:solidFill>
                  <a:schemeClr val="tx1"/>
                </a:solidFill>
                <a:effectLst/>
                <a:latin typeface="+mn-lt"/>
                <a:ea typeface="+mn-ea"/>
                <a:cs typeface="+mn-cs"/>
              </a:rPr>
              <a:t>ETL</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、数据预处理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、特征选取</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、模型训练与验证</a:t>
            </a:r>
          </a:p>
          <a:p>
            <a:r>
              <a:rPr lang="zh-CN" altLang="en-US" sz="1200" b="0" i="0" kern="1200" dirty="0">
                <a:solidFill>
                  <a:schemeClr val="tx1"/>
                </a:solidFill>
                <a:effectLst/>
                <a:latin typeface="+mn-lt"/>
                <a:ea typeface="+mn-ea"/>
                <a:cs typeface="+mn-cs"/>
              </a:rPr>
              <a:t>数据预处理有多种方法：</a:t>
            </a:r>
            <a:r>
              <a:rPr lang="zh-CN" altLang="en-US" sz="1200" b="0" i="0" u="none" strike="noStrike" kern="1200" dirty="0">
                <a:solidFill>
                  <a:schemeClr val="tx1"/>
                </a:solidFill>
                <a:effectLst/>
                <a:latin typeface="+mn-lt"/>
                <a:ea typeface="+mn-ea"/>
                <a:cs typeface="+mn-cs"/>
                <a:hlinkClick r:id="rId3"/>
              </a:rPr>
              <a:t>数据清理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数据集成</a:t>
            </a:r>
            <a:r>
              <a:rPr lang="zh-CN" altLang="en-US" sz="1200" b="0" i="0" kern="1200" dirty="0">
                <a:solidFill>
                  <a:schemeClr val="tx1"/>
                </a:solidFill>
                <a:effectLst/>
                <a:latin typeface="+mn-lt"/>
                <a:ea typeface="+mn-ea"/>
                <a:cs typeface="+mn-cs"/>
              </a:rPr>
              <a:t>，数据变换，数据归约等。这些数据处理技术在数据挖掘之前使用，大大提高了数据挖掘模式的质量，降低实际挖掘所需要的时间。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在统计学中，线性回归</a:t>
            </a:r>
            <a:r>
              <a:rPr lang="en-US" altLang="zh-CN" sz="1200" b="0" i="0" kern="1200" dirty="0">
                <a:solidFill>
                  <a:schemeClr val="tx1"/>
                </a:solidFill>
                <a:effectLst/>
                <a:latin typeface="+mn-lt"/>
                <a:ea typeface="+mn-ea"/>
                <a:cs typeface="+mn-cs"/>
              </a:rPr>
              <a:t>(Linear Regression)</a:t>
            </a:r>
            <a:r>
              <a:rPr lang="zh-CN" altLang="en-US" sz="1200" b="0" i="0" kern="1200" dirty="0">
                <a:solidFill>
                  <a:schemeClr val="tx1"/>
                </a:solidFill>
                <a:effectLst/>
                <a:latin typeface="+mn-lt"/>
                <a:ea typeface="+mn-ea"/>
                <a:cs typeface="+mn-cs"/>
              </a:rPr>
              <a:t>是利用称为线性回归方程的最小平方函数对一个或多个</a:t>
            </a:r>
            <a:r>
              <a:rPr lang="zh-CN" altLang="en-US" sz="1200" b="0" i="0" u="none" strike="noStrike" kern="1200" dirty="0">
                <a:solidFill>
                  <a:schemeClr val="tx1"/>
                </a:solidFill>
                <a:effectLst/>
                <a:latin typeface="+mn-lt"/>
                <a:ea typeface="+mn-ea"/>
                <a:cs typeface="+mn-cs"/>
                <a:hlinkClick r:id="rId5"/>
              </a:rPr>
              <a:t>自变量</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6"/>
              </a:rPr>
              <a:t>因变量</a:t>
            </a:r>
            <a:r>
              <a:rPr lang="zh-CN" altLang="en-US" sz="1200" b="0" i="0" kern="1200" dirty="0">
                <a:solidFill>
                  <a:schemeClr val="tx1"/>
                </a:solidFill>
                <a:effectLst/>
                <a:latin typeface="+mn-lt"/>
                <a:ea typeface="+mn-ea"/>
                <a:cs typeface="+mn-cs"/>
              </a:rPr>
              <a:t>之间关系进行建模的一种</a:t>
            </a:r>
            <a:r>
              <a:rPr lang="zh-CN" altLang="en-US" sz="1200" b="0" i="0" u="none" strike="noStrike" kern="1200" dirty="0">
                <a:solidFill>
                  <a:schemeClr val="tx1"/>
                </a:solidFill>
                <a:effectLst/>
                <a:latin typeface="+mn-lt"/>
                <a:ea typeface="+mn-ea"/>
                <a:cs typeface="+mn-cs"/>
                <a:hlinkClick r:id="rId7"/>
              </a:rPr>
              <a:t>回归分析</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36</a:t>
            </a:fld>
            <a:endParaRPr lang="zh-CN" altLang="en-US"/>
          </a:p>
        </p:txBody>
      </p:sp>
    </p:spTree>
    <p:extLst>
      <p:ext uri="{BB962C8B-B14F-4D97-AF65-F5344CB8AC3E}">
        <p14:creationId xmlns:p14="http://schemas.microsoft.com/office/powerpoint/2010/main" val="824102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一个典型的机器学习构建包含若干个过程</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、源数据</a:t>
            </a:r>
            <a:r>
              <a:rPr lang="en-US" altLang="zh-CN" sz="1200" b="0" i="0" kern="1200" dirty="0">
                <a:solidFill>
                  <a:schemeClr val="tx1"/>
                </a:solidFill>
                <a:effectLst/>
                <a:latin typeface="+mn-lt"/>
                <a:ea typeface="+mn-ea"/>
                <a:cs typeface="+mn-cs"/>
              </a:rPr>
              <a:t>ETL</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、数据预处理</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、特征选取</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、模型训练与验证</a:t>
            </a:r>
          </a:p>
          <a:p>
            <a:r>
              <a:rPr lang="zh-CN" altLang="en-US" sz="1200" b="0" i="0" kern="1200" dirty="0">
                <a:solidFill>
                  <a:schemeClr val="tx1"/>
                </a:solidFill>
                <a:effectLst/>
                <a:latin typeface="+mn-lt"/>
                <a:ea typeface="+mn-ea"/>
                <a:cs typeface="+mn-cs"/>
              </a:rPr>
              <a:t>数据预处理有多种方法：</a:t>
            </a:r>
            <a:r>
              <a:rPr lang="zh-CN" altLang="en-US" sz="1200" b="0" i="0" u="none" strike="noStrike" kern="1200" dirty="0">
                <a:solidFill>
                  <a:schemeClr val="tx1"/>
                </a:solidFill>
                <a:effectLst/>
                <a:latin typeface="+mn-lt"/>
                <a:ea typeface="+mn-ea"/>
                <a:cs typeface="+mn-cs"/>
                <a:hlinkClick r:id="rId3"/>
              </a:rPr>
              <a:t>数据清理</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数据集成</a:t>
            </a:r>
            <a:r>
              <a:rPr lang="zh-CN" altLang="en-US" sz="1200" b="0" i="0" kern="1200" dirty="0">
                <a:solidFill>
                  <a:schemeClr val="tx1"/>
                </a:solidFill>
                <a:effectLst/>
                <a:latin typeface="+mn-lt"/>
                <a:ea typeface="+mn-ea"/>
                <a:cs typeface="+mn-cs"/>
              </a:rPr>
              <a:t>，数据变换，数据归约等。这些数据处理技术在数据挖掘之前使用，大大提高了数据挖掘模式的质量，降低实际挖掘所需要的时间。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在统计学中，线性回归</a:t>
            </a:r>
            <a:r>
              <a:rPr lang="en-US" altLang="zh-CN" sz="1200" b="0" i="0" kern="1200" dirty="0">
                <a:solidFill>
                  <a:schemeClr val="tx1"/>
                </a:solidFill>
                <a:effectLst/>
                <a:latin typeface="+mn-lt"/>
                <a:ea typeface="+mn-ea"/>
                <a:cs typeface="+mn-cs"/>
              </a:rPr>
              <a:t>(Linear Regression)</a:t>
            </a:r>
            <a:r>
              <a:rPr lang="zh-CN" altLang="en-US" sz="1200" b="0" i="0" kern="1200" dirty="0">
                <a:solidFill>
                  <a:schemeClr val="tx1"/>
                </a:solidFill>
                <a:effectLst/>
                <a:latin typeface="+mn-lt"/>
                <a:ea typeface="+mn-ea"/>
                <a:cs typeface="+mn-cs"/>
              </a:rPr>
              <a:t>是利用称为线性回归方程的最小平方函数对一个或多个</a:t>
            </a:r>
            <a:r>
              <a:rPr lang="zh-CN" altLang="en-US" sz="1200" b="0" i="0" u="none" strike="noStrike" kern="1200" dirty="0">
                <a:solidFill>
                  <a:schemeClr val="tx1"/>
                </a:solidFill>
                <a:effectLst/>
                <a:latin typeface="+mn-lt"/>
                <a:ea typeface="+mn-ea"/>
                <a:cs typeface="+mn-cs"/>
                <a:hlinkClick r:id="rId5"/>
              </a:rPr>
              <a:t>自变量</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6"/>
              </a:rPr>
              <a:t>因变量</a:t>
            </a:r>
            <a:r>
              <a:rPr lang="zh-CN" altLang="en-US" sz="1200" b="0" i="0" kern="1200" dirty="0">
                <a:solidFill>
                  <a:schemeClr val="tx1"/>
                </a:solidFill>
                <a:effectLst/>
                <a:latin typeface="+mn-lt"/>
                <a:ea typeface="+mn-ea"/>
                <a:cs typeface="+mn-cs"/>
              </a:rPr>
              <a:t>之间关系进行建模的一种</a:t>
            </a:r>
            <a:r>
              <a:rPr lang="zh-CN" altLang="en-US" sz="1200" b="0" i="0" u="none" strike="noStrike" kern="1200" dirty="0">
                <a:solidFill>
                  <a:schemeClr val="tx1"/>
                </a:solidFill>
                <a:effectLst/>
                <a:latin typeface="+mn-lt"/>
                <a:ea typeface="+mn-ea"/>
                <a:cs typeface="+mn-cs"/>
                <a:hlinkClick r:id="rId7"/>
              </a:rPr>
              <a:t>回归分析</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37</a:t>
            </a:fld>
            <a:endParaRPr lang="zh-CN" altLang="en-US"/>
          </a:p>
        </p:txBody>
      </p:sp>
    </p:spTree>
    <p:extLst>
      <p:ext uri="{BB962C8B-B14F-4D97-AF65-F5344CB8AC3E}">
        <p14:creationId xmlns:p14="http://schemas.microsoft.com/office/powerpoint/2010/main" val="135189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引入了</a:t>
            </a:r>
            <a:r>
              <a:rPr lang="en-US" altLang="zh-CN" sz="1200" b="0" i="0" kern="1200" dirty="0">
                <a:solidFill>
                  <a:schemeClr val="tx1"/>
                </a:solidFill>
                <a:effectLst/>
                <a:latin typeface="+mn-lt"/>
                <a:ea typeface="+mn-ea"/>
                <a:cs typeface="+mn-cs"/>
              </a:rPr>
              <a:t>schema</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off-heap</a:t>
            </a:r>
          </a:p>
          <a:p>
            <a:r>
              <a:rPr lang="en-US" altLang="zh-CN" sz="1200" b="0" i="0" kern="1200" dirty="0">
                <a:solidFill>
                  <a:schemeClr val="tx1"/>
                </a:solidFill>
                <a:effectLst/>
                <a:latin typeface="+mn-lt"/>
                <a:ea typeface="+mn-ea"/>
                <a:cs typeface="+mn-cs"/>
              </a:rPr>
              <a:t>schema : RDD</a:t>
            </a:r>
            <a:r>
              <a:rPr lang="zh-CN" altLang="en-US" sz="1200" b="0" i="0" kern="1200" dirty="0">
                <a:solidFill>
                  <a:schemeClr val="tx1"/>
                </a:solidFill>
                <a:effectLst/>
                <a:latin typeface="+mn-lt"/>
                <a:ea typeface="+mn-ea"/>
                <a:cs typeface="+mn-cs"/>
              </a:rPr>
              <a:t>每一行的数据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结构都是一样的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这个结构就存储在</a:t>
            </a:r>
            <a:r>
              <a:rPr lang="en-US" altLang="zh-CN" sz="1200" b="0" i="0" kern="1200" dirty="0">
                <a:solidFill>
                  <a:schemeClr val="tx1"/>
                </a:solidFill>
                <a:effectLst/>
                <a:latin typeface="+mn-lt"/>
                <a:ea typeface="+mn-ea"/>
                <a:cs typeface="+mn-cs"/>
              </a:rPr>
              <a:t>schema</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 </a:t>
            </a:r>
            <a:r>
              <a:rPr lang="en-US" altLang="zh-CN" sz="1200" b="1" i="0" u="none" strike="noStrike" kern="1200" dirty="0">
                <a:solidFill>
                  <a:schemeClr val="tx1"/>
                </a:solidFill>
                <a:effectLst/>
                <a:latin typeface="+mn-lt"/>
                <a:ea typeface="+mn-ea"/>
                <a:cs typeface="+mn-cs"/>
                <a:hlinkClick r:id="rId3" tooltip="Apache Spark知识库"/>
              </a:rPr>
              <a:t>Spark</a:t>
            </a:r>
            <a:r>
              <a:rPr lang="zh-CN" altLang="en-US" sz="1200" b="0" i="0" kern="1200" dirty="0">
                <a:solidFill>
                  <a:schemeClr val="tx1"/>
                </a:solidFill>
                <a:effectLst/>
                <a:latin typeface="+mn-lt"/>
                <a:ea typeface="+mn-ea"/>
                <a:cs typeface="+mn-cs"/>
              </a:rPr>
              <a:t>通过</a:t>
            </a:r>
            <a:r>
              <a:rPr lang="en-US" altLang="zh-CN" sz="1200" b="0" i="0" kern="1200" dirty="0" err="1">
                <a:solidFill>
                  <a:schemeClr val="tx1"/>
                </a:solidFill>
                <a:effectLst/>
                <a:latin typeface="+mn-lt"/>
                <a:ea typeface="+mn-ea"/>
                <a:cs typeface="+mn-cs"/>
              </a:rPr>
              <a:t>schame</a:t>
            </a:r>
            <a:r>
              <a:rPr lang="zh-CN" altLang="en-US" sz="1200" b="0" i="0" kern="1200" dirty="0">
                <a:solidFill>
                  <a:schemeClr val="tx1"/>
                </a:solidFill>
                <a:effectLst/>
                <a:latin typeface="+mn-lt"/>
                <a:ea typeface="+mn-ea"/>
                <a:cs typeface="+mn-cs"/>
              </a:rPr>
              <a:t>就能够读懂数据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因此在通信和</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时就只需要序列化和反序列化数据</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而结构的部分就可以省略了</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off-heap : </a:t>
            </a:r>
            <a:r>
              <a:rPr lang="zh-CN" altLang="en-US" sz="1200" b="0" i="0" kern="1200" dirty="0">
                <a:solidFill>
                  <a:schemeClr val="tx1"/>
                </a:solidFill>
                <a:effectLst/>
                <a:latin typeface="+mn-lt"/>
                <a:ea typeface="+mn-ea"/>
                <a:cs typeface="+mn-cs"/>
              </a:rPr>
              <a:t>意味着</a:t>
            </a:r>
            <a:r>
              <a:rPr lang="en-US" altLang="zh-CN" sz="1200" b="0" i="0" kern="1200" dirty="0">
                <a:solidFill>
                  <a:schemeClr val="tx1"/>
                </a:solidFill>
                <a:effectLst/>
                <a:latin typeface="+mn-lt"/>
                <a:ea typeface="+mn-ea"/>
                <a:cs typeface="+mn-cs"/>
              </a:rPr>
              <a:t>JVM</a:t>
            </a:r>
            <a:r>
              <a:rPr lang="zh-CN" altLang="en-US" sz="1200" b="0" i="0" kern="1200" dirty="0">
                <a:solidFill>
                  <a:schemeClr val="tx1"/>
                </a:solidFill>
                <a:effectLst/>
                <a:latin typeface="+mn-lt"/>
                <a:ea typeface="+mn-ea"/>
                <a:cs typeface="+mn-cs"/>
              </a:rPr>
              <a:t>堆以外的内存</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这些内存直接受</a:t>
            </a:r>
            <a:r>
              <a:rPr lang="zh-CN" altLang="en-US" sz="1200" b="1" i="0" u="none" strike="noStrike" kern="1200" dirty="0">
                <a:solidFill>
                  <a:schemeClr val="tx1"/>
                </a:solidFill>
                <a:effectLst/>
                <a:latin typeface="+mn-lt"/>
                <a:ea typeface="+mn-ea"/>
                <a:cs typeface="+mn-cs"/>
                <a:hlinkClick r:id="rId4" tooltip="操作系统知识库"/>
              </a:rPr>
              <a:t>操作系统</a:t>
            </a:r>
            <a:r>
              <a:rPr lang="zh-CN" altLang="en-US" sz="1200" b="0" i="0" kern="1200" dirty="0">
                <a:solidFill>
                  <a:schemeClr val="tx1"/>
                </a:solidFill>
                <a:effectLst/>
                <a:latin typeface="+mn-lt"/>
                <a:ea typeface="+mn-ea"/>
                <a:cs typeface="+mn-cs"/>
              </a:rPr>
              <a:t>管理（而不是</a:t>
            </a:r>
            <a:r>
              <a:rPr lang="en-US" altLang="zh-CN" sz="1200" b="0" i="0" kern="1200" dirty="0">
                <a:solidFill>
                  <a:schemeClr val="tx1"/>
                </a:solidFill>
                <a:effectLst/>
                <a:latin typeface="+mn-lt"/>
                <a:ea typeface="+mn-ea"/>
                <a:cs typeface="+mn-cs"/>
              </a:rPr>
              <a:t>JVM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能够以二进制的形式序列化数据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不包括结构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off-heap</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当要操作数据时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就直接操作</a:t>
            </a:r>
            <a:r>
              <a:rPr lang="en-US" altLang="zh-CN" sz="1200" b="0" i="0" kern="1200" dirty="0">
                <a:solidFill>
                  <a:schemeClr val="tx1"/>
                </a:solidFill>
                <a:effectLst/>
                <a:latin typeface="+mn-lt"/>
                <a:ea typeface="+mn-ea"/>
                <a:cs typeface="+mn-cs"/>
              </a:rPr>
              <a:t>off-heap</a:t>
            </a:r>
            <a:r>
              <a:rPr lang="zh-CN" altLang="en-US" sz="1200" b="0" i="0" kern="1200" dirty="0">
                <a:solidFill>
                  <a:schemeClr val="tx1"/>
                </a:solidFill>
                <a:effectLst/>
                <a:latin typeface="+mn-lt"/>
                <a:ea typeface="+mn-ea"/>
                <a:cs typeface="+mn-cs"/>
              </a:rPr>
              <a:t>内存</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由于</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理解</a:t>
            </a:r>
            <a:r>
              <a:rPr lang="en-US" altLang="zh-CN" sz="1200" b="0" i="0" kern="1200" dirty="0">
                <a:solidFill>
                  <a:schemeClr val="tx1"/>
                </a:solidFill>
                <a:effectLst/>
                <a:latin typeface="+mn-lt"/>
                <a:ea typeface="+mn-ea"/>
                <a:cs typeface="+mn-cs"/>
              </a:rPr>
              <a:t>schema, </a:t>
            </a:r>
            <a:r>
              <a:rPr lang="zh-CN" altLang="en-US" sz="1200" b="0" i="0" kern="1200" dirty="0">
                <a:solidFill>
                  <a:schemeClr val="tx1"/>
                </a:solidFill>
                <a:effectLst/>
                <a:latin typeface="+mn-lt"/>
                <a:ea typeface="+mn-ea"/>
                <a:cs typeface="+mn-cs"/>
              </a:rPr>
              <a:t>所以知道该如何操作</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off-heap</a:t>
            </a:r>
            <a:r>
              <a:rPr lang="zh-CN" altLang="en-US" sz="1200" b="0" i="0" kern="1200" dirty="0">
                <a:solidFill>
                  <a:schemeClr val="tx1"/>
                </a:solidFill>
                <a:effectLst/>
                <a:latin typeface="+mn-lt"/>
                <a:ea typeface="+mn-ea"/>
                <a:cs typeface="+mn-cs"/>
              </a:rPr>
              <a:t>就像地盘</a:t>
            </a:r>
            <a:r>
              <a:rPr lang="en-US" altLang="zh-CN" sz="1200" b="0" i="0" kern="1200" dirty="0">
                <a:solidFill>
                  <a:schemeClr val="tx1"/>
                </a:solidFill>
                <a:effectLst/>
                <a:latin typeface="+mn-lt"/>
                <a:ea typeface="+mn-ea"/>
                <a:cs typeface="+mn-cs"/>
              </a:rPr>
              <a:t>, schema</a:t>
            </a:r>
            <a:r>
              <a:rPr lang="zh-CN" altLang="en-US" sz="1200" b="0" i="0" kern="1200" dirty="0">
                <a:solidFill>
                  <a:schemeClr val="tx1"/>
                </a:solidFill>
                <a:effectLst/>
                <a:latin typeface="+mn-lt"/>
                <a:ea typeface="+mn-ea"/>
                <a:cs typeface="+mn-cs"/>
              </a:rPr>
              <a:t>就像地图</a:t>
            </a:r>
            <a:r>
              <a:rPr lang="en-US" altLang="zh-CN" sz="1200" b="0" i="0" kern="1200" dirty="0">
                <a:solidFill>
                  <a:schemeClr val="tx1"/>
                </a:solidFill>
                <a:effectLst/>
                <a:latin typeface="+mn-lt"/>
                <a:ea typeface="+mn-ea"/>
                <a:cs typeface="+mn-cs"/>
              </a:rPr>
              <a:t>, Spark</a:t>
            </a:r>
            <a:r>
              <a:rPr lang="zh-CN" altLang="en-US" sz="1200" b="0" i="0" kern="1200" dirty="0">
                <a:solidFill>
                  <a:schemeClr val="tx1"/>
                </a:solidFill>
                <a:effectLst/>
                <a:latin typeface="+mn-lt"/>
                <a:ea typeface="+mn-ea"/>
                <a:cs typeface="+mn-cs"/>
              </a:rPr>
              <a:t>有地图又有自己地盘了</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就可以自己说了算了</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不再受</a:t>
            </a:r>
            <a:r>
              <a:rPr lang="en-US" altLang="zh-CN" sz="1200" b="0" i="0" kern="1200" dirty="0">
                <a:solidFill>
                  <a:schemeClr val="tx1"/>
                </a:solidFill>
                <a:effectLst/>
                <a:latin typeface="+mn-lt"/>
                <a:ea typeface="+mn-ea"/>
                <a:cs typeface="+mn-cs"/>
              </a:rPr>
              <a:t>JVM</a:t>
            </a:r>
            <a:r>
              <a:rPr lang="zh-CN" altLang="en-US" sz="1200" b="0" i="0" kern="1200" dirty="0">
                <a:solidFill>
                  <a:schemeClr val="tx1"/>
                </a:solidFill>
                <a:effectLst/>
                <a:latin typeface="+mn-lt"/>
                <a:ea typeface="+mn-ea"/>
                <a:cs typeface="+mn-cs"/>
              </a:rPr>
              <a:t>的限制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也就不再收</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的困扰了</a:t>
            </a:r>
            <a:r>
              <a:rPr lang="en-US" altLang="zh-CN" sz="1200" b="0" i="0" kern="1200" dirty="0">
                <a:solidFill>
                  <a:schemeClr val="tx1"/>
                </a:solidFill>
                <a:effectLst/>
                <a:latin typeface="+mn-lt"/>
                <a:ea typeface="+mn-ea"/>
                <a:cs typeface="+mn-cs"/>
              </a:rPr>
              <a:t>.</a:t>
            </a:r>
          </a:p>
          <a:p>
            <a:endParaRPr lang="en-US" altLang="zh-CN" dirty="0"/>
          </a:p>
          <a:p>
            <a:r>
              <a:rPr lang="en-US" altLang="zh-CN" sz="1200" b="1" i="0" kern="1200" dirty="0">
                <a:solidFill>
                  <a:schemeClr val="tx1"/>
                </a:solidFill>
                <a:effectLst/>
                <a:latin typeface="+mn-lt"/>
                <a:ea typeface="+mn-ea"/>
                <a:cs typeface="+mn-cs"/>
              </a:rPr>
              <a:t>RDD</a:t>
            </a:r>
            <a:r>
              <a:rPr lang="zh-CN" altLang="en-US" sz="1200" b="1" i="0" kern="1200" dirty="0">
                <a:solidFill>
                  <a:schemeClr val="tx1"/>
                </a:solidFill>
                <a:effectLst/>
                <a:latin typeface="+mn-lt"/>
                <a:ea typeface="+mn-ea"/>
                <a:cs typeface="+mn-cs"/>
              </a:rPr>
              <a:t>是什么？</a:t>
            </a:r>
          </a:p>
          <a:p>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的核心概念是</a:t>
            </a:r>
            <a:r>
              <a:rPr lang="en-US" altLang="zh-CN" sz="1200" b="0" i="0" kern="1200" dirty="0">
                <a:solidFill>
                  <a:schemeClr val="tx1"/>
                </a:solidFill>
                <a:effectLst/>
                <a:latin typeface="+mn-lt"/>
                <a:ea typeface="+mn-ea"/>
                <a:cs typeface="+mn-cs"/>
              </a:rPr>
              <a:t>RDD (</a:t>
            </a:r>
            <a:r>
              <a:rPr lang="en-US" altLang="zh-CN" sz="1200" b="0" i="0" kern="1200" dirty="0" err="1">
                <a:solidFill>
                  <a:schemeClr val="tx1"/>
                </a:solidFill>
                <a:effectLst/>
                <a:latin typeface="+mn-lt"/>
                <a:ea typeface="+mn-ea"/>
                <a:cs typeface="+mn-cs"/>
              </a:rPr>
              <a:t>resilientdistributed</a:t>
            </a:r>
            <a:r>
              <a:rPr lang="en-US" altLang="zh-CN" sz="1200" b="0" i="0" kern="1200" dirty="0">
                <a:solidFill>
                  <a:schemeClr val="tx1"/>
                </a:solidFill>
                <a:effectLst/>
                <a:latin typeface="+mn-lt"/>
                <a:ea typeface="+mn-ea"/>
                <a:cs typeface="+mn-cs"/>
              </a:rPr>
              <a:t> dataset)</a:t>
            </a:r>
            <a:r>
              <a:rPr lang="zh-CN" altLang="en-US" sz="1200" b="0" i="0" kern="1200" dirty="0">
                <a:solidFill>
                  <a:schemeClr val="tx1"/>
                </a:solidFill>
                <a:effectLst/>
                <a:latin typeface="+mn-lt"/>
                <a:ea typeface="+mn-ea"/>
                <a:cs typeface="+mn-cs"/>
              </a:rPr>
              <a:t>，指的是一个只读的，可分区的分布式数据集，这个数据集的全部或部分可以缓存在内存中，在多次计算间重用。</a:t>
            </a:r>
          </a:p>
          <a:p>
            <a:endParaRPr lang="en-US" altLang="zh-CN" dirty="0"/>
          </a:p>
          <a:p>
            <a:r>
              <a:rPr lang="en-US" altLang="zh-CN" sz="1200" b="1" i="0" kern="1200" dirty="0" err="1">
                <a:solidFill>
                  <a:schemeClr val="tx1"/>
                </a:solidFill>
                <a:effectLst/>
                <a:latin typeface="+mn-lt"/>
                <a:ea typeface="+mn-ea"/>
                <a:cs typeface="+mn-cs"/>
              </a:rPr>
              <a:t>DataFrame</a:t>
            </a:r>
            <a:r>
              <a:rPr lang="zh-CN" altLang="en-US" sz="1200" b="1" i="0" kern="1200" dirty="0">
                <a:solidFill>
                  <a:schemeClr val="tx1"/>
                </a:solidFill>
                <a:effectLst/>
                <a:latin typeface="+mn-lt"/>
                <a:ea typeface="+mn-ea"/>
                <a:cs typeface="+mn-cs"/>
              </a:rPr>
              <a:t>是什么？</a:t>
            </a: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中，</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是一种以</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为基础的分布式数据集，类似于传统数据库中的二维表格。</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的主要区别在于，前者带有</a:t>
            </a:r>
            <a:r>
              <a:rPr lang="en-US" altLang="zh-CN" sz="1200" b="0" i="0" kern="1200" dirty="0">
                <a:solidFill>
                  <a:schemeClr val="tx1"/>
                </a:solidFill>
                <a:effectLst/>
                <a:latin typeface="+mn-lt"/>
                <a:ea typeface="+mn-ea"/>
                <a:cs typeface="+mn-cs"/>
              </a:rPr>
              <a:t>schema</a:t>
            </a:r>
            <a:r>
              <a:rPr lang="zh-CN" altLang="en-US" sz="1200" b="0" i="0" kern="1200" dirty="0">
                <a:solidFill>
                  <a:schemeClr val="tx1"/>
                </a:solidFill>
                <a:effectLst/>
                <a:latin typeface="+mn-lt"/>
                <a:ea typeface="+mn-ea"/>
                <a:cs typeface="+mn-cs"/>
              </a:rPr>
              <a:t>元信息，即</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所表示的二维表数据集的每一列都带有名称和类型。这使得</a:t>
            </a:r>
            <a:r>
              <a:rPr lang="en-US" altLang="zh-CN" sz="1200" b="0" i="0" kern="1200" dirty="0">
                <a:solidFill>
                  <a:schemeClr val="tx1"/>
                </a:solidFill>
                <a:effectLst/>
                <a:latin typeface="+mn-lt"/>
                <a:ea typeface="+mn-ea"/>
                <a:cs typeface="+mn-cs"/>
              </a:rPr>
              <a:t>Spark SQL</a:t>
            </a:r>
            <a:r>
              <a:rPr lang="zh-CN" altLang="en-US" sz="1200" b="0" i="0" kern="1200" dirty="0">
                <a:solidFill>
                  <a:schemeClr val="tx1"/>
                </a:solidFill>
                <a:effectLst/>
                <a:latin typeface="+mn-lt"/>
                <a:ea typeface="+mn-ea"/>
                <a:cs typeface="+mn-cs"/>
              </a:rPr>
              <a:t>得以洞察更多的结构信息，从而对藏于</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背后的数据源以及作用于</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之上的变换进行了针对性的优化，最终达到大幅提升运行时效率的目标。反观</a:t>
            </a:r>
            <a:r>
              <a:rPr lang="en-US" altLang="zh-CN" sz="1200" b="0" i="0" kern="1200" dirty="0">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，由于无从得知所存数据元素的具体内部结构，</a:t>
            </a:r>
            <a:r>
              <a:rPr lang="en-US" altLang="zh-CN" sz="1200" b="0" i="0" kern="1200" dirty="0">
                <a:solidFill>
                  <a:schemeClr val="tx1"/>
                </a:solidFill>
                <a:effectLst/>
                <a:latin typeface="+mn-lt"/>
                <a:ea typeface="+mn-ea"/>
                <a:cs typeface="+mn-cs"/>
              </a:rPr>
              <a:t>Spark Core</a:t>
            </a:r>
            <a:r>
              <a:rPr lang="zh-CN" altLang="en-US" sz="1200" b="0" i="0" kern="1200" dirty="0">
                <a:solidFill>
                  <a:schemeClr val="tx1"/>
                </a:solidFill>
                <a:effectLst/>
                <a:latin typeface="+mn-lt"/>
                <a:ea typeface="+mn-ea"/>
                <a:cs typeface="+mn-cs"/>
              </a:rPr>
              <a:t>只能在</a:t>
            </a:r>
            <a:r>
              <a:rPr lang="en-US" altLang="zh-CN" sz="1200" b="0" i="0" kern="1200" dirty="0">
                <a:solidFill>
                  <a:schemeClr val="tx1"/>
                </a:solidFill>
                <a:effectLst/>
                <a:latin typeface="+mn-lt"/>
                <a:ea typeface="+mn-ea"/>
                <a:cs typeface="+mn-cs"/>
              </a:rPr>
              <a:t>stage</a:t>
            </a:r>
            <a:r>
              <a:rPr lang="zh-CN" altLang="en-US" sz="1200" b="0" i="0" kern="1200" dirty="0">
                <a:solidFill>
                  <a:schemeClr val="tx1"/>
                </a:solidFill>
                <a:effectLst/>
                <a:latin typeface="+mn-lt"/>
                <a:ea typeface="+mn-ea"/>
                <a:cs typeface="+mn-cs"/>
              </a:rPr>
              <a:t>层面进行简单、通用的流水线优化。</a:t>
            </a:r>
          </a:p>
          <a:p>
            <a:endParaRPr lang="en-US" altLang="zh-CN" dirty="0"/>
          </a:p>
          <a:p>
            <a:r>
              <a:rPr lang="en-US" altLang="zh-CN" sz="1200" b="1" i="0" kern="1200" dirty="0" err="1">
                <a:solidFill>
                  <a:schemeClr val="tx1"/>
                </a:solidFill>
                <a:effectLst/>
                <a:latin typeface="+mn-lt"/>
                <a:ea typeface="+mn-ea"/>
                <a:cs typeface="+mn-cs"/>
              </a:rPr>
              <a:t>DataSet</a:t>
            </a:r>
            <a:r>
              <a:rPr lang="zh-CN" altLang="en-US" sz="1200" b="1" i="0" kern="1200" dirty="0">
                <a:solidFill>
                  <a:schemeClr val="tx1"/>
                </a:solidFill>
                <a:effectLst/>
                <a:latin typeface="+mn-lt"/>
                <a:ea typeface="+mn-ea"/>
                <a:cs typeface="+mn-cs"/>
              </a:rPr>
              <a:t>是什么？</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是“懒惰”的，只在执行</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是一个强类型的特定领域的对象，这种对象可以函数式或者关系操作并行地转换。每个</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也有一个被称为一个</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的类型化视图，这种</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Row</a:t>
            </a:r>
            <a:r>
              <a:rPr lang="zh-CN" altLang="en-US" sz="1200" b="0" i="0" kern="1200" dirty="0">
                <a:solidFill>
                  <a:schemeClr val="tx1"/>
                </a:solidFill>
                <a:effectLst/>
                <a:latin typeface="+mn-lt"/>
                <a:ea typeface="+mn-ea"/>
                <a:cs typeface="+mn-cs"/>
              </a:rPr>
              <a:t>类型的</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Dataset[Row]</a:t>
            </a:r>
          </a:p>
          <a:p>
            <a:r>
              <a:rPr lang="zh-CN" altLang="en-US" sz="1200" b="0" i="0" kern="1200" dirty="0">
                <a:solidFill>
                  <a:schemeClr val="tx1"/>
                </a:solidFill>
                <a:effectLst/>
                <a:latin typeface="+mn-lt"/>
                <a:ea typeface="+mn-ea"/>
                <a:cs typeface="+mn-cs"/>
              </a:rPr>
              <a:t>行动操作时触发计算。</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E61351F-DBB1-4664-ADA9-83BC7CB8848D}" type="slidenum">
              <a:rPr lang="en-US" altLang="zh-CN" smtClean="0"/>
              <a:t>13</a:t>
            </a:fld>
            <a:endParaRPr lang="zh-CN" altLang="en-US"/>
          </a:p>
        </p:txBody>
      </p:sp>
    </p:spTree>
    <p:extLst>
      <p:ext uri="{BB962C8B-B14F-4D97-AF65-F5344CB8AC3E}">
        <p14:creationId xmlns:p14="http://schemas.microsoft.com/office/powerpoint/2010/main" val="151897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14</a:t>
            </a:fld>
            <a:endParaRPr lang="zh-CN" altLang="en-US"/>
          </a:p>
        </p:txBody>
      </p:sp>
    </p:spTree>
    <p:extLst>
      <p:ext uri="{BB962C8B-B14F-4D97-AF65-F5344CB8AC3E}">
        <p14:creationId xmlns:p14="http://schemas.microsoft.com/office/powerpoint/2010/main" val="1992496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15</a:t>
            </a:fld>
            <a:endParaRPr lang="zh-CN" altLang="en-US"/>
          </a:p>
        </p:txBody>
      </p:sp>
    </p:spTree>
    <p:extLst>
      <p:ext uri="{BB962C8B-B14F-4D97-AF65-F5344CB8AC3E}">
        <p14:creationId xmlns:p14="http://schemas.microsoft.com/office/powerpoint/2010/main" val="334672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RDD</a:t>
            </a:r>
            <a:r>
              <a:rPr lang="zh-CN" altLang="en-US" dirty="0"/>
              <a:t>缺点：</a:t>
            </a:r>
            <a:endParaRPr lang="en-US" altLang="zh-CN" dirty="0"/>
          </a:p>
          <a:p>
            <a:r>
              <a:rPr lang="zh-CN" altLang="en-US" sz="1200" kern="1200" dirty="0">
                <a:solidFill>
                  <a:schemeClr val="tx1"/>
                </a:solidFill>
                <a:effectLst/>
                <a:latin typeface="+mn-lt"/>
                <a:ea typeface="+mn-ea"/>
                <a:cs typeface="+mn-cs"/>
              </a:rPr>
              <a:t>缺点</a:t>
            </a:r>
            <a:r>
              <a:rPr lang="en-US" altLang="zh-CN" sz="1200" kern="1200" dirty="0">
                <a:solidFill>
                  <a:schemeClr val="tx1"/>
                </a:solidFill>
                <a:effectLst/>
                <a:latin typeface="+mn-lt"/>
                <a:ea typeface="+mn-ea"/>
                <a:cs typeface="+mn-cs"/>
              </a:rPr>
              <a:t>:</a:t>
            </a:r>
            <a:endParaRPr lang="zh-CN" altLang="en-US" dirty="0">
              <a:effectLst/>
            </a:endParaRPr>
          </a:p>
          <a:p>
            <a:r>
              <a:rPr lang="zh-CN" altLang="en-US" sz="1200" kern="1200" dirty="0">
                <a:solidFill>
                  <a:schemeClr val="tx1"/>
                </a:solidFill>
                <a:effectLst/>
                <a:latin typeface="+mn-lt"/>
                <a:ea typeface="+mn-ea"/>
                <a:cs typeface="+mn-cs"/>
              </a:rPr>
              <a:t>序列化和反序列化的性能开销 </a:t>
            </a:r>
            <a:endParaRPr lang="zh-CN" altLang="en-US" dirty="0">
              <a:effectLst/>
            </a:endParaRPr>
          </a:p>
          <a:p>
            <a:r>
              <a:rPr lang="zh-CN" altLang="en-US" sz="1200" kern="1200" dirty="0">
                <a:solidFill>
                  <a:schemeClr val="tx1"/>
                </a:solidFill>
                <a:effectLst/>
                <a:latin typeface="+mn-lt"/>
                <a:ea typeface="+mn-ea"/>
                <a:cs typeface="+mn-cs"/>
              </a:rPr>
              <a:t>无论是集群间的通信</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还是</a:t>
            </a:r>
            <a:r>
              <a:rPr lang="en-US" altLang="zh-CN" sz="1200" kern="1200" dirty="0">
                <a:solidFill>
                  <a:schemeClr val="tx1"/>
                </a:solidFill>
                <a:effectLst/>
                <a:latin typeface="+mn-lt"/>
                <a:ea typeface="+mn-ea"/>
                <a:cs typeface="+mn-cs"/>
              </a:rPr>
              <a:t>IO</a:t>
            </a:r>
            <a:r>
              <a:rPr lang="zh-CN" altLang="en-US" sz="1200" kern="1200" dirty="0">
                <a:solidFill>
                  <a:schemeClr val="tx1"/>
                </a:solidFill>
                <a:effectLst/>
                <a:latin typeface="+mn-lt"/>
                <a:ea typeface="+mn-ea"/>
                <a:cs typeface="+mn-cs"/>
              </a:rPr>
              <a:t>操作都需要对对象的结构和数据进行序列化和反序列化</a:t>
            </a:r>
            <a:r>
              <a:rPr lang="en-US" altLang="zh-CN" sz="1200" kern="1200" dirty="0">
                <a:solidFill>
                  <a:schemeClr val="tx1"/>
                </a:solidFill>
                <a:effectLst/>
                <a:latin typeface="+mn-lt"/>
                <a:ea typeface="+mn-ea"/>
                <a:cs typeface="+mn-cs"/>
              </a:rPr>
              <a:t>.</a:t>
            </a:r>
            <a:endParaRPr lang="zh-CN" altLang="en-US" dirty="0">
              <a:effectLst/>
            </a:endParaRPr>
          </a:p>
          <a:p>
            <a:r>
              <a:rPr lang="en-US" altLang="zh-CN" sz="1200" kern="1200" dirty="0">
                <a:solidFill>
                  <a:schemeClr val="tx1"/>
                </a:solidFill>
                <a:effectLst/>
                <a:latin typeface="+mn-lt"/>
                <a:ea typeface="+mn-ea"/>
                <a:cs typeface="+mn-cs"/>
              </a:rPr>
              <a:t>GC</a:t>
            </a:r>
            <a:r>
              <a:rPr lang="zh-CN" altLang="en-US" sz="1200" kern="1200" dirty="0">
                <a:solidFill>
                  <a:schemeClr val="tx1"/>
                </a:solidFill>
                <a:effectLst/>
                <a:latin typeface="+mn-lt"/>
                <a:ea typeface="+mn-ea"/>
                <a:cs typeface="+mn-cs"/>
              </a:rPr>
              <a:t>的性能开销 </a:t>
            </a:r>
            <a:endParaRPr lang="zh-CN" altLang="en-US" dirty="0">
              <a:effectLst/>
            </a:endParaRPr>
          </a:p>
          <a:p>
            <a:r>
              <a:rPr lang="zh-CN" altLang="en-US" sz="1200" kern="1200" dirty="0">
                <a:solidFill>
                  <a:schemeClr val="tx1"/>
                </a:solidFill>
                <a:effectLst/>
                <a:latin typeface="+mn-lt"/>
                <a:ea typeface="+mn-ea"/>
                <a:cs typeface="+mn-cs"/>
              </a:rPr>
              <a:t>频繁的创建和销毁对象</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势必会增加</a:t>
            </a:r>
            <a:r>
              <a:rPr lang="en-US" altLang="zh-CN" sz="1200" kern="1200" dirty="0">
                <a:solidFill>
                  <a:schemeClr val="tx1"/>
                </a:solidFill>
                <a:effectLst/>
                <a:latin typeface="+mn-lt"/>
                <a:ea typeface="+mn-ea"/>
                <a:cs typeface="+mn-cs"/>
              </a:rPr>
              <a:t>GC</a:t>
            </a:r>
            <a:endParaRPr lang="zh-CN" altLang="en-US" dirty="0">
              <a:effectLst/>
            </a:endParaRPr>
          </a:p>
          <a:p>
            <a:endParaRPr lang="en-US" altLang="zh-CN" dirty="0"/>
          </a:p>
          <a:p>
            <a:endParaRPr lang="en-US" altLang="zh-CN" dirty="0"/>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，你想使用丰富的语义，</a:t>
            </a:r>
            <a:r>
              <a:rPr lang="en-US" altLang="zh-CN" sz="1200" b="0" i="0" kern="1200" dirty="0">
                <a:solidFill>
                  <a:schemeClr val="tx1"/>
                </a:solidFill>
                <a:effectLst/>
                <a:latin typeface="+mn-lt"/>
                <a:ea typeface="+mn-ea"/>
                <a:cs typeface="+mn-cs"/>
              </a:rPr>
              <a:t>high-level</a:t>
            </a:r>
            <a:r>
              <a:rPr lang="zh-CN" altLang="en-US" sz="1200" b="0" i="0" kern="1200" dirty="0">
                <a:solidFill>
                  <a:schemeClr val="tx1"/>
                </a:solidFill>
                <a:effectLst/>
                <a:latin typeface="+mn-lt"/>
                <a:ea typeface="+mn-ea"/>
                <a:cs typeface="+mn-cs"/>
              </a:rPr>
              <a:t>抽象，和特定领域语言</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，那你可</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，你处理的半结构化数据集需要</a:t>
            </a:r>
            <a:r>
              <a:rPr lang="en-US" altLang="zh-CN" sz="1200" b="0" i="0" kern="1200" dirty="0">
                <a:solidFill>
                  <a:schemeClr val="tx1"/>
                </a:solidFill>
                <a:effectLst/>
                <a:latin typeface="+mn-lt"/>
                <a:ea typeface="+mn-ea"/>
                <a:cs typeface="+mn-cs"/>
              </a:rPr>
              <a:t>high-level</a:t>
            </a:r>
            <a:r>
              <a:rPr lang="zh-CN" altLang="en-US" sz="1200" b="0" i="0" kern="1200" dirty="0">
                <a:solidFill>
                  <a:schemeClr val="tx1"/>
                </a:solidFill>
                <a:effectLst/>
                <a:latin typeface="+mn-lt"/>
                <a:ea typeface="+mn-ea"/>
                <a:cs typeface="+mn-cs"/>
              </a:rPr>
              <a:t>表达，</a:t>
            </a:r>
            <a:r>
              <a:rPr lang="en-US" altLang="zh-CN" sz="1200" b="0" i="1" kern="1200" dirty="0">
                <a:solidFill>
                  <a:schemeClr val="tx1"/>
                </a:solidFill>
                <a:effectLst/>
                <a:latin typeface="+mn-lt"/>
                <a:ea typeface="+mn-ea"/>
                <a:cs typeface="+mn-cs"/>
              </a:rPr>
              <a:t>filter</a:t>
            </a:r>
            <a:r>
              <a:rPr lang="zh-CN" altLang="en-US" sz="1200" b="0" i="1"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map</a:t>
            </a:r>
            <a:r>
              <a:rPr lang="zh-CN" altLang="en-US" sz="1200" b="0" i="1"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aggregation</a:t>
            </a:r>
            <a:r>
              <a:rPr lang="zh-CN" altLang="en-US" sz="1200" b="0" i="1"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average</a:t>
            </a:r>
            <a:r>
              <a:rPr lang="zh-CN" altLang="en-US" sz="1200" b="0" i="1"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sum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SQL </a:t>
            </a:r>
            <a:r>
              <a:rPr lang="zh-CN" altLang="en-US" sz="1200" b="0" i="0" kern="1200" dirty="0">
                <a:solidFill>
                  <a:schemeClr val="tx1"/>
                </a:solidFill>
                <a:effectLst/>
                <a:latin typeface="+mn-lt"/>
                <a:ea typeface="+mn-ea"/>
                <a:cs typeface="+mn-cs"/>
              </a:rPr>
              <a:t>查询，列式访问和使用</a:t>
            </a:r>
            <a:r>
              <a:rPr lang="en-US" altLang="zh-CN" sz="1200" b="0" i="0" kern="1200" dirty="0">
                <a:solidFill>
                  <a:schemeClr val="tx1"/>
                </a:solidFill>
                <a:effectLst/>
                <a:latin typeface="+mn-lt"/>
                <a:ea typeface="+mn-ea"/>
                <a:cs typeface="+mn-cs"/>
              </a:rPr>
              <a:t>lambda</a:t>
            </a:r>
            <a:r>
              <a:rPr lang="zh-CN" altLang="en-US" sz="1200" b="0" i="0" kern="1200" dirty="0">
                <a:solidFill>
                  <a:schemeClr val="tx1"/>
                </a:solidFill>
                <a:effectLst/>
                <a:latin typeface="+mn-lt"/>
                <a:ea typeface="+mn-ea"/>
                <a:cs typeface="+mn-cs"/>
              </a:rPr>
              <a:t>函数，那你可</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，你想利用编译时高度的</a:t>
            </a:r>
            <a:r>
              <a:rPr lang="en-US" altLang="zh-CN" sz="1200" b="0" i="0" kern="1200" dirty="0">
                <a:solidFill>
                  <a:schemeClr val="tx1"/>
                </a:solidFill>
                <a:effectLst/>
                <a:latin typeface="+mn-lt"/>
                <a:ea typeface="+mn-ea"/>
                <a:cs typeface="+mn-cs"/>
              </a:rPr>
              <a:t>type-safety</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Catalyst</a:t>
            </a:r>
            <a:r>
              <a:rPr lang="zh-CN" altLang="en-US" sz="1200" b="0" i="0" kern="1200" dirty="0">
                <a:solidFill>
                  <a:schemeClr val="tx1"/>
                </a:solidFill>
                <a:effectLst/>
                <a:latin typeface="+mn-lt"/>
                <a:ea typeface="+mn-ea"/>
                <a:cs typeface="+mn-cs"/>
              </a:rPr>
              <a:t>优化和</a:t>
            </a:r>
            <a:r>
              <a:rPr lang="en-US" altLang="zh-CN" sz="1200" b="0" i="0" kern="1200" dirty="0">
                <a:solidFill>
                  <a:schemeClr val="tx1"/>
                </a:solidFill>
                <a:effectLst/>
                <a:latin typeface="+mn-lt"/>
                <a:ea typeface="+mn-ea"/>
                <a:cs typeface="+mn-cs"/>
              </a:rPr>
              <a:t>Tungsten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code</a:t>
            </a:r>
            <a:r>
              <a:rPr lang="zh-CN" altLang="en-US" sz="1200" b="0" i="0" kern="1200" dirty="0">
                <a:solidFill>
                  <a:schemeClr val="tx1"/>
                </a:solidFill>
                <a:effectLst/>
                <a:latin typeface="+mn-lt"/>
                <a:ea typeface="+mn-ea"/>
                <a:cs typeface="+mn-cs"/>
              </a:rPr>
              <a:t>生成，那你可</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，你想统一和简化</a:t>
            </a:r>
            <a:r>
              <a:rPr lang="en-US" altLang="zh-CN" sz="1200" b="0" i="0" kern="1200" dirty="0">
                <a:solidFill>
                  <a:schemeClr val="tx1"/>
                </a:solidFill>
                <a:effectLst/>
                <a:latin typeface="+mn-lt"/>
                <a:ea typeface="+mn-ea"/>
                <a:cs typeface="+mn-cs"/>
              </a:rPr>
              <a:t>API</a:t>
            </a:r>
            <a:r>
              <a:rPr lang="zh-CN" altLang="en-US" sz="1200" b="0" i="0" kern="1200" dirty="0">
                <a:solidFill>
                  <a:schemeClr val="tx1"/>
                </a:solidFill>
                <a:effectLst/>
                <a:latin typeface="+mn-lt"/>
                <a:ea typeface="+mn-ea"/>
                <a:cs typeface="+mn-cs"/>
              </a:rPr>
              <a:t>使用跨</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Library</a:t>
            </a:r>
            <a:r>
              <a:rPr lang="zh-CN" altLang="en-US" sz="1200" b="0" i="0" kern="1200" dirty="0">
                <a:solidFill>
                  <a:schemeClr val="tx1"/>
                </a:solidFill>
                <a:effectLst/>
                <a:latin typeface="+mn-lt"/>
                <a:ea typeface="+mn-ea"/>
                <a:cs typeface="+mn-cs"/>
              </a:rPr>
              <a:t>，那你可</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或者</a:t>
            </a:r>
            <a:r>
              <a:rPr lang="en-US" altLang="zh-CN" sz="1200" b="0" i="0" kern="1200" dirty="0">
                <a:solidFill>
                  <a:schemeClr val="tx1"/>
                </a:solidFill>
                <a:effectLst/>
                <a:latin typeface="+mn-lt"/>
                <a:ea typeface="+mn-ea"/>
                <a:cs typeface="+mn-cs"/>
              </a:rPr>
              <a:t>Dataset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，如果你是一个</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使用者，那你可</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，如果你是一个</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使用者，那你可</a:t>
            </a:r>
            <a:r>
              <a:rPr lang="en-US" altLang="zh-CN" sz="1200" b="0" i="0" kern="1200" dirty="0" err="1">
                <a:solidFill>
                  <a:schemeClr val="tx1"/>
                </a:solidFill>
                <a:effectLst/>
                <a:latin typeface="+mn-lt"/>
                <a:ea typeface="+mn-ea"/>
                <a:cs typeface="+mn-cs"/>
              </a:rPr>
              <a:t>DataFrame</a:t>
            </a:r>
            <a:r>
              <a:rPr lang="zh-CN" altLang="en-US" sz="1200" b="0" i="0" kern="1200" dirty="0">
                <a:solidFill>
                  <a:schemeClr val="tx1"/>
                </a:solidFill>
                <a:effectLst/>
                <a:latin typeface="+mn-lt"/>
                <a:ea typeface="+mn-ea"/>
                <a:cs typeface="+mn-cs"/>
              </a:rPr>
              <a:t>或者</a:t>
            </a:r>
            <a:r>
              <a:rPr lang="en-US" altLang="zh-CN" sz="1200" b="0" i="0" kern="1200" dirty="0" err="1">
                <a:solidFill>
                  <a:schemeClr val="tx1"/>
                </a:solidFill>
                <a:effectLst/>
                <a:latin typeface="+mn-lt"/>
                <a:ea typeface="+mn-ea"/>
                <a:cs typeface="+mn-cs"/>
              </a:rPr>
              <a:t>rdd</a:t>
            </a:r>
            <a:r>
              <a:rPr lang="zh-CN" altLang="en-US" sz="1200" b="0" i="0" kern="1200" dirty="0">
                <a:solidFill>
                  <a:schemeClr val="tx1"/>
                </a:solidFill>
                <a:effectLst/>
                <a:latin typeface="+mn-lt"/>
                <a:ea typeface="+mn-ea"/>
                <a:cs typeface="+mn-cs"/>
              </a:rPr>
              <a:t>；</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16</a:t>
            </a:fld>
            <a:endParaRPr lang="zh-CN" altLang="en-US"/>
          </a:p>
        </p:txBody>
      </p:sp>
    </p:spTree>
    <p:extLst>
      <p:ext uri="{BB962C8B-B14F-4D97-AF65-F5344CB8AC3E}">
        <p14:creationId xmlns:p14="http://schemas.microsoft.com/office/powerpoint/2010/main" val="3367166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如果想基于</a:t>
            </a:r>
            <a:r>
              <a:rPr lang="en-US" altLang="zh-CN" sz="1200" b="0" i="0" kern="1200" dirty="0">
                <a:solidFill>
                  <a:schemeClr val="tx1"/>
                </a:solidFill>
                <a:effectLst/>
                <a:latin typeface="+mn-lt"/>
                <a:ea typeface="+mn-ea"/>
                <a:cs typeface="+mn-cs"/>
              </a:rPr>
              <a:t>Spark</a:t>
            </a:r>
            <a:r>
              <a:rPr lang="zh-CN" altLang="en-US" sz="1200" b="0" i="0" kern="1200" dirty="0">
                <a:solidFill>
                  <a:schemeClr val="tx1"/>
                </a:solidFill>
                <a:effectLst/>
                <a:latin typeface="+mn-lt"/>
                <a:ea typeface="+mn-ea"/>
                <a:cs typeface="+mn-cs"/>
              </a:rPr>
              <a:t>做一些类</a:t>
            </a:r>
            <a:r>
              <a:rPr lang="en-US" altLang="zh-CN" sz="1200" b="0" i="0" kern="1200" dirty="0" err="1">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、标准</a:t>
            </a:r>
            <a:r>
              <a:rPr lang="en-US" altLang="zh-CN" sz="1200" b="0" i="0" kern="1200" dirty="0" err="1">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甚至其他查询语言的查询，需要基于</a:t>
            </a:r>
            <a:r>
              <a:rPr lang="en-US" altLang="zh-CN" sz="1200" b="0" i="0" kern="1200" dirty="0">
                <a:solidFill>
                  <a:schemeClr val="tx1"/>
                </a:solidFill>
                <a:effectLst/>
                <a:latin typeface="+mn-lt"/>
                <a:ea typeface="+mn-ea"/>
                <a:cs typeface="+mn-cs"/>
              </a:rPr>
              <a:t>Catalyst</a:t>
            </a:r>
            <a:r>
              <a:rPr lang="zh-CN" altLang="en-US" sz="1200" b="0" i="0" kern="1200" dirty="0">
                <a:solidFill>
                  <a:schemeClr val="tx1"/>
                </a:solidFill>
                <a:effectLst/>
                <a:latin typeface="+mn-lt"/>
                <a:ea typeface="+mn-ea"/>
                <a:cs typeface="+mn-cs"/>
              </a:rPr>
              <a:t>提供的解析器、执行计划树结构、逻辑执行计划的处理规则体系等类体系来实现执行计划的解析、生成、优化、映射工作。</a:t>
            </a:r>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17</a:t>
            </a:fld>
            <a:endParaRPr lang="zh-CN" altLang="en-US"/>
          </a:p>
        </p:txBody>
      </p:sp>
    </p:spTree>
    <p:extLst>
      <p:ext uri="{BB962C8B-B14F-4D97-AF65-F5344CB8AC3E}">
        <p14:creationId xmlns:p14="http://schemas.microsoft.com/office/powerpoint/2010/main" val="108351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19</a:t>
            </a:fld>
            <a:endParaRPr lang="zh-CN" altLang="en-US"/>
          </a:p>
        </p:txBody>
      </p:sp>
    </p:spTree>
    <p:extLst>
      <p:ext uri="{BB962C8B-B14F-4D97-AF65-F5344CB8AC3E}">
        <p14:creationId xmlns:p14="http://schemas.microsoft.com/office/powerpoint/2010/main" val="312874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61351F-DBB1-4664-ADA9-83BC7CB8848D}" type="slidenum">
              <a:rPr lang="en-US" altLang="zh-CN" smtClean="0"/>
              <a:t>20</a:t>
            </a:fld>
            <a:endParaRPr lang="zh-CN" altLang="en-US"/>
          </a:p>
        </p:txBody>
      </p:sp>
    </p:spTree>
    <p:extLst>
      <p:ext uri="{BB962C8B-B14F-4D97-AF65-F5344CB8AC3E}">
        <p14:creationId xmlns:p14="http://schemas.microsoft.com/office/powerpoint/2010/main" val="1028528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a:normAutofit/>
          </a:bodyPr>
          <a:lstStyle>
            <a:lvl1pPr latinLnBrk="0">
              <a:defRPr lang="zh-CN" sz="6000"/>
            </a:lvl1pPr>
          </a:lstStyle>
          <a:p>
            <a:r>
              <a:rPr lang="zh-CN" altLang="en-US"/>
              <a:t>单击此处编辑母版标题样式</a:t>
            </a:r>
            <a:endParaRPr lang="zh-CN"/>
          </a:p>
        </p:txBody>
      </p:sp>
      <p:sp>
        <p:nvSpPr>
          <p:cNvPr id="3" name="副标题 2"/>
          <p:cNvSpPr>
            <a:spLocks noGrp="1"/>
          </p:cNvSpPr>
          <p:nvPr>
            <p:ph type="subTitle" idx="1"/>
          </p:nvPr>
        </p:nvSpPr>
        <p:spPr>
          <a:xfrm>
            <a:off x="1293813" y="4267200"/>
            <a:ext cx="8458200" cy="1371600"/>
          </a:xfrm>
        </p:spPr>
        <p:txBody>
          <a:bodyPr>
            <a:normAutofit/>
          </a:bodyPr>
          <a:lstStyle>
            <a:lvl1pPr marL="0" indent="0" algn="l" latinLnBrk="0">
              <a:spcBef>
                <a:spcPts val="0"/>
              </a:spcBef>
              <a:buNone/>
              <a:defRPr lang="zh-CN" sz="24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单击以编辑母版副标题样式</a:t>
            </a:r>
            <a:endParaRPr lang="zh-CN"/>
          </a:p>
        </p:txBody>
      </p:sp>
      <p:sp>
        <p:nvSpPr>
          <p:cNvPr id="4" name="日期占位符 3"/>
          <p:cNvSpPr>
            <a:spLocks noGrp="1"/>
          </p:cNvSpPr>
          <p:nvPr>
            <p:ph type="dt" sz="half" idx="10"/>
          </p:nvPr>
        </p:nvSpPr>
        <p:spPr/>
        <p:txBody>
          <a:bodyPr/>
          <a:lstStyle/>
          <a:p>
            <a:fld id="{3CD9712D-992A-4AB1-A5C2-575F75921AA2}" type="datetimeFigureOut">
              <a:t>2017/2/22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marL="1600200" latinLnBrk="0">
              <a:defRPr lang="zh-CN"/>
            </a:lvl6pPr>
            <a:lvl7pPr marL="1874520" latinLnBrk="0">
              <a:defRPr lang="zh-CN"/>
            </a:lvl7pPr>
            <a:lvl8pPr marL="2148840" latinLnBrk="0">
              <a:defRPr lang="zh-CN"/>
            </a:lvl8pPr>
            <a:lvl9pPr marL="2423160" latinLnBrk="0">
              <a:defRPr lang="zh-CN"/>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3CD9712D-992A-4AB1-A5C2-575F75921AA2}" type="datetimeFigureOut">
              <a:t>2017/2/22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52014" y="381000"/>
            <a:ext cx="1904998" cy="5791200"/>
          </a:xfrm>
        </p:spPr>
        <p:txBody>
          <a:bodyPr vert="eaVert"/>
          <a:lstStyle/>
          <a:p>
            <a:r>
              <a:rPr lang="zh-CN" altLang="en-US"/>
              <a:t>单击此处编辑母版标题样式</a:t>
            </a:r>
            <a:endParaRPr lang="zh-CN"/>
          </a:p>
        </p:txBody>
      </p:sp>
      <p:sp>
        <p:nvSpPr>
          <p:cNvPr id="3" name="竖排文字占位符 2"/>
          <p:cNvSpPr>
            <a:spLocks noGrp="1"/>
          </p:cNvSpPr>
          <p:nvPr>
            <p:ph type="body" orient="vert" idx="1"/>
          </p:nvPr>
        </p:nvSpPr>
        <p:spPr>
          <a:xfrm>
            <a:off x="1293814" y="381000"/>
            <a:ext cx="8305800" cy="57912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3CD9712D-992A-4AB1-A5C2-575F75921AA2}" type="datetimeFigureOut">
              <a:t>2017/2/22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3CD9712D-992A-4AB1-A5C2-575F75921AA2}" type="datetimeFigureOut">
              <a:t>2017/2/22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anchor="b">
            <a:normAutofit/>
          </a:bodyPr>
          <a:lstStyle>
            <a:lvl1pPr algn="l" latinLnBrk="0">
              <a:defRPr lang="zh-CN" sz="4800" b="0" cap="none" baseline="0"/>
            </a:lvl1pPr>
          </a:lstStyle>
          <a:p>
            <a:r>
              <a:rPr lang="zh-CN" altLang="en-US"/>
              <a:t>单击此处编辑母版标题样式</a:t>
            </a:r>
            <a:endParaRPr lang="zh-CN"/>
          </a:p>
        </p:txBody>
      </p:sp>
      <p:sp>
        <p:nvSpPr>
          <p:cNvPr id="3" name="文本占位符 2"/>
          <p:cNvSpPr>
            <a:spLocks noGrp="1"/>
          </p:cNvSpPr>
          <p:nvPr>
            <p:ph type="body" idx="1"/>
          </p:nvPr>
        </p:nvSpPr>
        <p:spPr>
          <a:xfrm>
            <a:off x="1293813" y="4876800"/>
            <a:ext cx="8458201" cy="1143000"/>
          </a:xfrm>
        </p:spPr>
        <p:txBody>
          <a:bodyPr anchor="t">
            <a:normAutofit/>
          </a:bodyPr>
          <a:lstStyle>
            <a:lvl1pPr marL="0" indent="0" latinLnBrk="0">
              <a:spcBef>
                <a:spcPts val="0"/>
              </a:spcBef>
              <a:buNone/>
              <a:defRPr lang="zh-CN" sz="24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CD9712D-992A-4AB1-A5C2-575F75921AA2}" type="datetimeFigureOut">
              <a:t>2017/2/22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3812" y="1676400"/>
            <a:ext cx="4700016" cy="44958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02035" y="1676401"/>
            <a:ext cx="4700016" cy="44958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3CD9712D-992A-4AB1-A5C2-575F75921AA2}" type="datetimeFigureOut">
              <a:t>2017/2/22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3813" y="381000"/>
            <a:ext cx="9601200" cy="1143000"/>
          </a:xfrm>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293813" y="1676399"/>
            <a:ext cx="4701142" cy="762001"/>
          </a:xfrm>
        </p:spPr>
        <p:txBody>
          <a:bodyPr anchor="ctr">
            <a:noAutofit/>
          </a:bodyPr>
          <a:lstStyle>
            <a:lvl1pPr marL="0" indent="0" latinLnBrk="0">
              <a:spcBef>
                <a:spcPts val="0"/>
              </a:spcBef>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a:lstStyle>
            <a:lvl1pPr latinLnBrk="0">
              <a:defRPr lang="zh-CN" sz="22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191754" y="1676399"/>
            <a:ext cx="4703259" cy="762001"/>
          </a:xfrm>
        </p:spPr>
        <p:txBody>
          <a:bodyPr anchor="ctr">
            <a:noAutofit/>
          </a:bodyPr>
          <a:lstStyle>
            <a:lvl1pPr marL="0" indent="0" latinLnBrk="0">
              <a:spcBef>
                <a:spcPts val="0"/>
              </a:spcBef>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a:lstStyle>
            <a:lvl1pPr latinLnBrk="0">
              <a:defRPr lang="zh-CN" sz="2200"/>
            </a:lvl1pPr>
            <a:lvl2pPr latinLnBrk="0">
              <a:defRPr lang="zh-CN" sz="2000"/>
            </a:lvl2pPr>
            <a:lvl3pPr latinLnBrk="0">
              <a:defRPr lang="zh-CN" sz="1800"/>
            </a:lvl3pPr>
            <a:lvl4pPr latinLnBrk="0">
              <a:defRPr lang="zh-CN" sz="1600"/>
            </a:lvl4pPr>
            <a:lvl5pPr latinLnBrk="0">
              <a:defRPr lang="zh-CN" sz="1600"/>
            </a:lvl5pPr>
            <a:lvl6pPr marL="1600200" latinLnBrk="0">
              <a:defRPr lang="zh-CN" sz="1600"/>
            </a:lvl6pPr>
            <a:lvl7pPr marL="1874520" latinLnBrk="0">
              <a:defRPr lang="zh-CN" sz="1600"/>
            </a:lvl7pPr>
            <a:lvl8pPr marL="2148840" latinLnBrk="0">
              <a:defRPr lang="zh-CN" sz="1600"/>
            </a:lvl8pPr>
            <a:lvl9pPr marL="2423160"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3CD9712D-992A-4AB1-A5C2-575F75921AA2}" type="datetimeFigureOut">
              <a:t>2017/2/22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3CD9712D-992A-4AB1-A5C2-575F75921AA2}" type="datetimeFigureOut">
              <a:t>2017/2/22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D9712D-992A-4AB1-A5C2-575F75921AA2}" type="datetimeFigureOut">
              <a:t>2017/2/22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anchor="b">
            <a:normAutofit/>
          </a:bodyPr>
          <a:lstStyle>
            <a:lvl1pPr algn="l" latinLnBrk="0">
              <a:defRPr lang="zh-CN" sz="3200" b="0"/>
            </a:lvl1pPr>
          </a:lstStyle>
          <a:p>
            <a:r>
              <a:rPr lang="zh-CN" altLang="en-US"/>
              <a:t>单击此处编辑母版标题样式</a:t>
            </a:r>
            <a:endParaRPr lang="zh-CN"/>
          </a:p>
        </p:txBody>
      </p:sp>
      <p:sp>
        <p:nvSpPr>
          <p:cNvPr id="3" name="内容占位符 2"/>
          <p:cNvSpPr>
            <a:spLocks noGrp="1"/>
          </p:cNvSpPr>
          <p:nvPr>
            <p:ph idx="1"/>
          </p:nvPr>
        </p:nvSpPr>
        <p:spPr>
          <a:xfrm>
            <a:off x="1293813" y="685800"/>
            <a:ext cx="61722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770811" y="4191000"/>
            <a:ext cx="3810000" cy="1524000"/>
          </a:xfrm>
        </p:spPr>
        <p:txBody>
          <a:bodyP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3CD9712D-992A-4AB1-A5C2-575F75921AA2}" type="datetimeFigureOut">
              <a:t>2017/2/22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81FEFA0A-2F20-4B60-98C6-5FFDA469AA1C}" type="slidenum">
              <a:t>‹#›</a:t>
            </a:fld>
            <a:endParaRPr lang="zh-CN"/>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anchor="b">
            <a:noAutofit/>
          </a:bodyPr>
          <a:lstStyle>
            <a:lvl1pPr algn="l" latinLnBrk="0">
              <a:defRPr lang="zh-CN" sz="3200" b="0"/>
            </a:lvl1pPr>
          </a:lstStyle>
          <a:p>
            <a:r>
              <a:rPr lang="zh-CN" altLang="en-US"/>
              <a:t>单击此处编辑母版标题样式</a:t>
            </a:r>
            <a:endParaRPr lang="zh-CN"/>
          </a:p>
        </p:txBody>
      </p:sp>
      <p:sp>
        <p:nvSpPr>
          <p:cNvPr id="3" name="图片占位符 2"/>
          <p:cNvSpPr>
            <a:spLocks noGrp="1"/>
          </p:cNvSpPr>
          <p:nvPr>
            <p:ph type="pic" idx="1"/>
          </p:nvPr>
        </p:nvSpPr>
        <p:spPr>
          <a:xfrm>
            <a:off x="1522412" y="0"/>
            <a:ext cx="5943601" cy="6858000"/>
          </a:xfrm>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770812" y="4191000"/>
            <a:ext cx="3810000" cy="1524000"/>
          </a:xfrm>
        </p:spPr>
        <p:txBody>
          <a:bodyP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latinLnBrk="0">
              <a:defRPr lang="zh-CN" sz="9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CD9712D-992A-4AB1-A5C2-575F75921AA2}" type="datetimeFigureOut">
              <a:rPr lang="en-US" altLang="zh-CN" smtClean="0"/>
              <a:pPr/>
              <a:t>2/22/2017</a:t>
            </a:fld>
            <a:endParaRPr lang="zh-CN" altLang="en-US"/>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latinLnBrk="0">
              <a:defRPr lang="zh-CN" sz="9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latinLnBrk="0">
              <a:defRPr lang="zh-CN" sz="9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1FEFA0A-2F20-4B60-98C6-5FFDA469AA1C}" type="slidenum">
              <a:rPr lang="en-US" altLang="zh-CN" smtClean="0"/>
              <a:pPr/>
              <a:t>‹#›</a:t>
            </a:fld>
            <a:endParaRPr lang="en-US" altLang="zh-CN"/>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lang="zh-CN"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lang="zh-CN" sz="16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databricks.com/blog/2016/07/14/a-tale-of-three-apache-spark-apis-rdds-dataframes-and-dataset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pc.org/tpcds/default.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atabricks.com/blog/2016/12/29/introducing-apache-spark-2-1.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issues.apache.org/jira/browse/SPARK-12795" TargetMode="External"/><Relationship Id="rId2" Type="http://schemas.openxmlformats.org/officeDocument/2006/relationships/hyperlink" Target="https://databricks.com/blog/2015/04/28/project-tungsten-bringing-spark-closer-to-bare-metal.html"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databricks.com/blog/2016/05/23/apache-spark-as-a-compiler-joining-a-billion-rows-per-second-on-a-laptop.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hyperlink" Target="https://databricks.com/blog/2016/07/26/introducing-apache-spark-2-0.html" TargetMode="External"/><Relationship Id="rId2" Type="http://schemas.openxmlformats.org/officeDocument/2006/relationships/hyperlink" Target="http://spark.apache.org/docs/latest/index.html" TargetMode="External"/><Relationship Id="rId1" Type="http://schemas.openxmlformats.org/officeDocument/2006/relationships/slideLayout" Target="../slideLayouts/slideLayout2.xml"/><Relationship Id="rId6" Type="http://schemas.openxmlformats.org/officeDocument/2006/relationships/hyperlink" Target="https://databricks.com/blog/2016/07/14/a-tale-of-three-apache-spark-apis-rdds-dataframes-and-datasets.html" TargetMode="External"/><Relationship Id="rId5" Type="http://schemas.openxmlformats.org/officeDocument/2006/relationships/hyperlink" Target="https://databricks.com/blog/2016/05/23/apache-spark-as-a-compiler-joining-a-billion-rows-per-second-on-a-laptop.html" TargetMode="External"/><Relationship Id="rId4" Type="http://schemas.openxmlformats.org/officeDocument/2006/relationships/hyperlink" Target="https://databricks.com/blog/2016/12/29/introducing-apache-spark-2-1.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Spark2.x</a:t>
            </a:r>
            <a:r>
              <a:rPr lang="zh-CN" altLang="en-US" dirty="0"/>
              <a:t>新特性</a:t>
            </a:r>
            <a:endParaRPr lang="zh-CN" dirty="0"/>
          </a:p>
        </p:txBody>
      </p:sp>
      <p:sp>
        <p:nvSpPr>
          <p:cNvPr id="3" name="副标题 2"/>
          <p:cNvSpPr>
            <a:spLocks noGrp="1"/>
          </p:cNvSpPr>
          <p:nvPr>
            <p:ph type="subTitle" idx="1"/>
          </p:nvPr>
        </p:nvSpPr>
        <p:spPr>
          <a:xfrm>
            <a:off x="5950396" y="5229200"/>
            <a:ext cx="1128191" cy="457944"/>
          </a:xfrm>
        </p:spPr>
        <p:txBody>
          <a:bodyPr/>
          <a:lstStyle/>
          <a:p>
            <a:r>
              <a:rPr lang="zh-CN" altLang="en-US" dirty="0"/>
              <a:t>云尘</a:t>
            </a:r>
            <a:endParaRPr lang="zh-CN" dirty="0"/>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01924" y="836712"/>
            <a:ext cx="9601200" cy="5040560"/>
          </a:xfrm>
        </p:spPr>
        <p:txBody>
          <a:bodyPr>
            <a:normAutofit/>
          </a:bodyPr>
          <a:lstStyle/>
          <a:p>
            <a:pPr>
              <a:lnSpc>
                <a:spcPct val="110000"/>
              </a:lnSpc>
            </a:pPr>
            <a:r>
              <a:rPr lang="en-US" altLang="zh-CN" dirty="0"/>
              <a:t>Spark2</a:t>
            </a:r>
            <a:r>
              <a:rPr lang="zh-CN" altLang="en-US" dirty="0"/>
              <a:t>的主要改进和优化</a:t>
            </a:r>
            <a:endParaRPr lang="en-US" altLang="zh-CN" dirty="0"/>
          </a:p>
          <a:p>
            <a:pPr>
              <a:lnSpc>
                <a:spcPct val="110000"/>
              </a:lnSpc>
            </a:pPr>
            <a:r>
              <a:rPr lang="en-US" altLang="zh-CN" dirty="0"/>
              <a:t>Spark Core</a:t>
            </a:r>
          </a:p>
          <a:p>
            <a:pPr>
              <a:lnSpc>
                <a:spcPct val="110000"/>
              </a:lnSpc>
            </a:pPr>
            <a:r>
              <a:rPr lang="en-US" altLang="zh-CN" dirty="0">
                <a:highlight>
                  <a:srgbClr val="FFFF00"/>
                </a:highlight>
              </a:rPr>
              <a:t>Spark SQL</a:t>
            </a:r>
          </a:p>
          <a:p>
            <a:pPr lvl="1">
              <a:lnSpc>
                <a:spcPct val="110000"/>
              </a:lnSpc>
            </a:pPr>
            <a:r>
              <a:rPr lang="en-US" altLang="zh-CN" sz="1800" dirty="0" err="1">
                <a:highlight>
                  <a:srgbClr val="FFFF00"/>
                </a:highlight>
              </a:rPr>
              <a:t>SparkSession</a:t>
            </a:r>
            <a:r>
              <a:rPr lang="en-US" altLang="zh-CN" sz="1800" dirty="0">
                <a:highlight>
                  <a:srgbClr val="FFFF00"/>
                </a:highlight>
              </a:rPr>
              <a:t> </a:t>
            </a:r>
          </a:p>
          <a:p>
            <a:pPr lvl="1">
              <a:lnSpc>
                <a:spcPct val="110000"/>
              </a:lnSpc>
            </a:pPr>
            <a:r>
              <a:rPr lang="en-US" altLang="zh-CN" sz="1800" dirty="0">
                <a:highlight>
                  <a:srgbClr val="FFFF00"/>
                </a:highlight>
              </a:rPr>
              <a:t>Unifying </a:t>
            </a:r>
            <a:r>
              <a:rPr lang="en-US" altLang="zh-CN" sz="1800" dirty="0" err="1">
                <a:highlight>
                  <a:srgbClr val="FFFF00"/>
                </a:highlight>
              </a:rPr>
              <a:t>DataFrames</a:t>
            </a:r>
            <a:r>
              <a:rPr lang="en-US" altLang="zh-CN" sz="1800" dirty="0">
                <a:highlight>
                  <a:srgbClr val="FFFF00"/>
                </a:highlight>
              </a:rPr>
              <a:t> and Datasets in Scala/Java</a:t>
            </a:r>
          </a:p>
          <a:p>
            <a:pPr lvl="1">
              <a:lnSpc>
                <a:spcPct val="110000"/>
              </a:lnSpc>
            </a:pPr>
            <a:r>
              <a:rPr lang="zh-CN" altLang="en-US" sz="1800" dirty="0">
                <a:highlight>
                  <a:srgbClr val="FFFF00"/>
                </a:highlight>
              </a:rPr>
              <a:t>支持</a:t>
            </a:r>
            <a:r>
              <a:rPr lang="en-US" altLang="zh-CN" sz="1800" dirty="0">
                <a:highlight>
                  <a:srgbClr val="FFFF00"/>
                </a:highlight>
              </a:rPr>
              <a:t>SQL 2003 </a:t>
            </a:r>
          </a:p>
          <a:p>
            <a:pPr lvl="1">
              <a:lnSpc>
                <a:spcPct val="110000"/>
              </a:lnSpc>
            </a:pPr>
            <a:r>
              <a:rPr lang="en-US" altLang="zh-CN" sz="1800" dirty="0">
                <a:highlight>
                  <a:srgbClr val="FFFF00"/>
                </a:highlight>
              </a:rPr>
              <a:t>second generation Tungsten engine </a:t>
            </a:r>
          </a:p>
          <a:p>
            <a:pPr>
              <a:lnSpc>
                <a:spcPct val="110000"/>
              </a:lnSpc>
            </a:pPr>
            <a:r>
              <a:rPr lang="en-US" altLang="zh-CN" dirty="0"/>
              <a:t>Spark Streaming</a:t>
            </a:r>
          </a:p>
          <a:p>
            <a:pPr>
              <a:lnSpc>
                <a:spcPct val="110000"/>
              </a:lnSpc>
            </a:pPr>
            <a:r>
              <a:rPr lang="en-US" altLang="zh-CN" dirty="0" err="1"/>
              <a:t>Mllib</a:t>
            </a:r>
            <a:endParaRPr lang="en-US" altLang="zh-CN" dirty="0"/>
          </a:p>
          <a:p>
            <a:pPr marL="0" indent="0">
              <a:lnSpc>
                <a:spcPct val="110000"/>
              </a:lnSpc>
              <a:buNone/>
            </a:pPr>
            <a:endParaRPr lang="zh-CN" dirty="0"/>
          </a:p>
        </p:txBody>
      </p:sp>
    </p:spTree>
    <p:extLst>
      <p:ext uri="{BB962C8B-B14F-4D97-AF65-F5344CB8AC3E}">
        <p14:creationId xmlns:p14="http://schemas.microsoft.com/office/powerpoint/2010/main" val="167169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err="1"/>
              <a:t>SparkSession</a:t>
            </a:r>
            <a:r>
              <a:rPr lang="en-US" altLang="zh-CN" b="1" dirty="0"/>
              <a:t>—A new entry point</a:t>
            </a:r>
            <a:endParaRPr lang="zh-CN" b="1" dirty="0"/>
          </a:p>
        </p:txBody>
      </p:sp>
      <p:sp>
        <p:nvSpPr>
          <p:cNvPr id="14" name="内容占位符 13"/>
          <p:cNvSpPr>
            <a:spLocks noGrp="1"/>
          </p:cNvSpPr>
          <p:nvPr>
            <p:ph idx="1"/>
          </p:nvPr>
        </p:nvSpPr>
        <p:spPr>
          <a:xfrm>
            <a:off x="1293812" y="2276872"/>
            <a:ext cx="10201199" cy="3895328"/>
          </a:xfrm>
        </p:spPr>
        <p:txBody>
          <a:bodyPr/>
          <a:lstStyle/>
          <a:p>
            <a:pPr marL="0" indent="0">
              <a:buNone/>
            </a:pPr>
            <a:endParaRPr lang="en-US" altLang="zh-CN" dirty="0"/>
          </a:p>
          <a:p>
            <a:pPr marL="0" indent="0">
              <a:buNone/>
            </a:pPr>
            <a:r>
              <a:rPr lang="en-US" altLang="zh-CN" dirty="0" err="1"/>
              <a:t>SparkSession</a:t>
            </a:r>
            <a:r>
              <a:rPr lang="en-US" altLang="zh-CN" dirty="0"/>
              <a:t> is the “</a:t>
            </a:r>
            <a:r>
              <a:rPr lang="en-US" altLang="zh-CN" dirty="0" err="1"/>
              <a:t>SparkContext”for</a:t>
            </a:r>
            <a:r>
              <a:rPr lang="en-US" altLang="zh-CN" dirty="0"/>
              <a:t> Dataset/</a:t>
            </a:r>
            <a:r>
              <a:rPr lang="en-US" altLang="zh-CN" dirty="0" err="1"/>
              <a:t>DataFrame</a:t>
            </a:r>
            <a:endParaRPr lang="en-US" altLang="zh-CN" dirty="0"/>
          </a:p>
          <a:p>
            <a:pPr marL="0" indent="0">
              <a:buNone/>
            </a:pPr>
            <a:endParaRPr lang="en-US" altLang="zh-CN" dirty="0"/>
          </a:p>
          <a:p>
            <a:r>
              <a:rPr lang="en-US" altLang="zh-CN" dirty="0"/>
              <a:t> </a:t>
            </a:r>
            <a:r>
              <a:rPr lang="en-US" altLang="zh-CN" dirty="0" err="1"/>
              <a:t>SparkSession</a:t>
            </a:r>
            <a:r>
              <a:rPr lang="en-US" altLang="zh-CN" dirty="0"/>
              <a:t> = </a:t>
            </a:r>
            <a:r>
              <a:rPr lang="en-US" altLang="zh-CN" dirty="0" err="1"/>
              <a:t>SQLContext</a:t>
            </a:r>
            <a:r>
              <a:rPr lang="en-US" altLang="zh-CN" dirty="0"/>
              <a:t> + </a:t>
            </a:r>
            <a:r>
              <a:rPr lang="en-US" altLang="zh-CN" dirty="0" err="1"/>
              <a:t>HiveContext</a:t>
            </a:r>
            <a:r>
              <a:rPr lang="en-US" altLang="zh-CN" dirty="0"/>
              <a:t> +</a:t>
            </a:r>
            <a:r>
              <a:rPr lang="en-US" altLang="zh-CN" dirty="0" err="1"/>
              <a:t>StreamingContext</a:t>
            </a:r>
            <a:endParaRPr lang="en-US" altLang="zh-CN" dirty="0"/>
          </a:p>
          <a:p>
            <a:pPr lvl="1"/>
            <a:r>
              <a:rPr lang="zh-CN" altLang="en-US" dirty="0"/>
              <a:t>其他</a:t>
            </a:r>
            <a:r>
              <a:rPr lang="en-US" altLang="zh-CN" dirty="0"/>
              <a:t>Context</a:t>
            </a:r>
            <a:r>
              <a:rPr lang="zh-CN" altLang="en-US" dirty="0"/>
              <a:t>仍将保留以保证向后兼容性</a:t>
            </a:r>
            <a:endParaRPr lang="zh-CN" dirty="0"/>
          </a:p>
        </p:txBody>
      </p:sp>
    </p:spTree>
    <p:extLst>
      <p:ext uri="{BB962C8B-B14F-4D97-AF65-F5344CB8AC3E}">
        <p14:creationId xmlns:p14="http://schemas.microsoft.com/office/powerpoint/2010/main" val="370316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a:xfrm>
            <a:off x="1293813" y="1676400"/>
            <a:ext cx="9601200" cy="4495800"/>
          </a:xfrm>
        </p:spPr>
        <p:txBody>
          <a:bodyPr/>
          <a:lstStyle/>
          <a:p>
            <a:r>
              <a:rPr lang="en-US" altLang="zh-CN" dirty="0"/>
              <a:t>1</a:t>
            </a:r>
            <a:r>
              <a:rPr lang="zh-CN" altLang="en-US" dirty="0"/>
              <a:t>，</a:t>
            </a:r>
            <a:r>
              <a:rPr lang="en-US" altLang="zh-CN" dirty="0"/>
              <a:t>Creating a </a:t>
            </a:r>
            <a:r>
              <a:rPr lang="en-US" altLang="zh-CN" dirty="0" err="1"/>
              <a:t>SparkSession</a:t>
            </a:r>
            <a:endParaRPr lang="en-US" altLang="zh-CN" dirty="0"/>
          </a:p>
          <a:p>
            <a:r>
              <a:rPr lang="en-US" altLang="zh-CN" dirty="0"/>
              <a:t>2</a:t>
            </a:r>
            <a:r>
              <a:rPr lang="zh-CN" altLang="en-US" dirty="0"/>
              <a:t>，</a:t>
            </a:r>
            <a:r>
              <a:rPr lang="en-US" altLang="zh-CN" dirty="0"/>
              <a:t>Configuring Spark’s Runtime Properties</a:t>
            </a:r>
          </a:p>
          <a:p>
            <a:r>
              <a:rPr lang="en-US" altLang="zh-CN" dirty="0"/>
              <a:t>3</a:t>
            </a:r>
            <a:r>
              <a:rPr lang="zh-CN" altLang="en-US" dirty="0"/>
              <a:t>，</a:t>
            </a:r>
            <a:r>
              <a:rPr lang="en-US" altLang="zh-CN" dirty="0"/>
              <a:t>Accessing Catalog Metadata</a:t>
            </a:r>
          </a:p>
          <a:p>
            <a:r>
              <a:rPr lang="en-US" altLang="zh-CN" dirty="0"/>
              <a:t>4</a:t>
            </a:r>
            <a:r>
              <a:rPr lang="zh-CN" altLang="en-US" dirty="0"/>
              <a:t>，</a:t>
            </a:r>
            <a:r>
              <a:rPr lang="en-US" altLang="zh-CN" dirty="0"/>
              <a:t>Creating Datasets and </a:t>
            </a:r>
            <a:r>
              <a:rPr lang="en-US" altLang="zh-CN" dirty="0" err="1"/>
              <a:t>Dataframes</a:t>
            </a:r>
            <a:endParaRPr lang="en-US" altLang="zh-CN" dirty="0"/>
          </a:p>
          <a:p>
            <a:r>
              <a:rPr lang="en-US" altLang="zh-CN" dirty="0"/>
              <a:t>5</a:t>
            </a:r>
            <a:r>
              <a:rPr lang="zh-CN" altLang="en-US" dirty="0"/>
              <a:t>，</a:t>
            </a:r>
            <a:r>
              <a:rPr lang="en-US" altLang="zh-CN" dirty="0"/>
              <a:t> Reading JSON Data with </a:t>
            </a:r>
            <a:r>
              <a:rPr lang="en-US" altLang="zh-CN" dirty="0" err="1"/>
              <a:t>SparkSession</a:t>
            </a:r>
            <a:r>
              <a:rPr lang="en-US" altLang="zh-CN" dirty="0"/>
              <a:t> API</a:t>
            </a:r>
          </a:p>
          <a:p>
            <a:r>
              <a:rPr lang="en-US" altLang="zh-CN" dirty="0"/>
              <a:t>6</a:t>
            </a:r>
            <a:r>
              <a:rPr lang="zh-CN" altLang="en-US" dirty="0"/>
              <a:t>，</a:t>
            </a:r>
            <a:r>
              <a:rPr lang="en-US" altLang="zh-CN" dirty="0"/>
              <a:t> Using Spark SQL with </a:t>
            </a:r>
            <a:r>
              <a:rPr lang="en-US" altLang="zh-CN" dirty="0" err="1"/>
              <a:t>SparkSession</a:t>
            </a:r>
            <a:endParaRPr lang="en-US" altLang="zh-CN" dirty="0"/>
          </a:p>
          <a:p>
            <a:r>
              <a:rPr lang="en-US" altLang="zh-CN" dirty="0"/>
              <a:t>7</a:t>
            </a:r>
            <a:r>
              <a:rPr lang="zh-CN" altLang="en-US" dirty="0"/>
              <a:t>，</a:t>
            </a:r>
            <a:r>
              <a:rPr lang="en-US" altLang="zh-CN" dirty="0"/>
              <a:t> Saving and Reading from Hive table with </a:t>
            </a:r>
            <a:r>
              <a:rPr lang="en-US" altLang="zh-CN" dirty="0" err="1"/>
              <a:t>SparkSession</a:t>
            </a:r>
            <a:endParaRPr lang="en-US" altLang="zh-CN" dirty="0"/>
          </a:p>
        </p:txBody>
      </p:sp>
      <p:pic>
        <p:nvPicPr>
          <p:cNvPr id="7" name="图片 6"/>
          <p:cNvPicPr>
            <a:picLocks noChangeAspect="1"/>
          </p:cNvPicPr>
          <p:nvPr/>
        </p:nvPicPr>
        <p:blipFill>
          <a:blip r:embed="rId2"/>
          <a:stretch>
            <a:fillRect/>
          </a:stretch>
        </p:blipFill>
        <p:spPr>
          <a:xfrm>
            <a:off x="6814492" y="188640"/>
            <a:ext cx="4991533" cy="2011854"/>
          </a:xfrm>
          <a:prstGeom prst="rect">
            <a:avLst/>
          </a:prstGeom>
        </p:spPr>
      </p:pic>
      <p:pic>
        <p:nvPicPr>
          <p:cNvPr id="8" name="图片 7"/>
          <p:cNvPicPr>
            <a:picLocks noChangeAspect="1"/>
          </p:cNvPicPr>
          <p:nvPr/>
        </p:nvPicPr>
        <p:blipFill>
          <a:blip r:embed="rId3"/>
          <a:stretch>
            <a:fillRect/>
          </a:stretch>
        </p:blipFill>
        <p:spPr>
          <a:xfrm>
            <a:off x="6818302" y="920223"/>
            <a:ext cx="4983912" cy="1280271"/>
          </a:xfrm>
          <a:prstGeom prst="rect">
            <a:avLst/>
          </a:prstGeom>
        </p:spPr>
      </p:pic>
      <p:pic>
        <p:nvPicPr>
          <p:cNvPr id="9" name="图片 8"/>
          <p:cNvPicPr>
            <a:picLocks noChangeAspect="1"/>
          </p:cNvPicPr>
          <p:nvPr/>
        </p:nvPicPr>
        <p:blipFill>
          <a:blip r:embed="rId4"/>
          <a:stretch>
            <a:fillRect/>
          </a:stretch>
        </p:blipFill>
        <p:spPr>
          <a:xfrm>
            <a:off x="5230316" y="2200494"/>
            <a:ext cx="6858594" cy="2872989"/>
          </a:xfrm>
          <a:prstGeom prst="rect">
            <a:avLst/>
          </a:prstGeom>
        </p:spPr>
      </p:pic>
      <p:pic>
        <p:nvPicPr>
          <p:cNvPr id="10" name="图片 9"/>
          <p:cNvPicPr>
            <a:picLocks noChangeAspect="1"/>
          </p:cNvPicPr>
          <p:nvPr/>
        </p:nvPicPr>
        <p:blipFill>
          <a:blip r:embed="rId5"/>
          <a:stretch>
            <a:fillRect/>
          </a:stretch>
        </p:blipFill>
        <p:spPr>
          <a:xfrm>
            <a:off x="3944659" y="1043496"/>
            <a:ext cx="5913632" cy="5128704"/>
          </a:xfrm>
          <a:prstGeom prst="rect">
            <a:avLst/>
          </a:prstGeom>
        </p:spPr>
      </p:pic>
      <p:pic>
        <p:nvPicPr>
          <p:cNvPr id="11" name="图片 10"/>
          <p:cNvPicPr>
            <a:picLocks noChangeAspect="1"/>
          </p:cNvPicPr>
          <p:nvPr/>
        </p:nvPicPr>
        <p:blipFill>
          <a:blip r:embed="rId6"/>
          <a:stretch>
            <a:fillRect/>
          </a:stretch>
        </p:blipFill>
        <p:spPr>
          <a:xfrm>
            <a:off x="1557908" y="2554803"/>
            <a:ext cx="10135478" cy="3078747"/>
          </a:xfrm>
          <a:prstGeom prst="rect">
            <a:avLst/>
          </a:prstGeom>
        </p:spPr>
      </p:pic>
      <p:pic>
        <p:nvPicPr>
          <p:cNvPr id="12" name="图片 11"/>
          <p:cNvPicPr>
            <a:picLocks noChangeAspect="1"/>
          </p:cNvPicPr>
          <p:nvPr/>
        </p:nvPicPr>
        <p:blipFill>
          <a:blip r:embed="rId7"/>
          <a:stretch>
            <a:fillRect/>
          </a:stretch>
        </p:blipFill>
        <p:spPr>
          <a:xfrm>
            <a:off x="3165658" y="2932077"/>
            <a:ext cx="6576630" cy="3170195"/>
          </a:xfrm>
          <a:prstGeom prst="rect">
            <a:avLst/>
          </a:prstGeom>
        </p:spPr>
      </p:pic>
      <p:pic>
        <p:nvPicPr>
          <p:cNvPr id="13" name="图片 12"/>
          <p:cNvPicPr>
            <a:picLocks noChangeAspect="1"/>
          </p:cNvPicPr>
          <p:nvPr/>
        </p:nvPicPr>
        <p:blipFill>
          <a:blip r:embed="rId8"/>
          <a:stretch>
            <a:fillRect/>
          </a:stretch>
        </p:blipFill>
        <p:spPr>
          <a:xfrm>
            <a:off x="2815317" y="2724588"/>
            <a:ext cx="7620660" cy="3939881"/>
          </a:xfrm>
          <a:prstGeom prst="rect">
            <a:avLst/>
          </a:prstGeom>
        </p:spPr>
      </p:pic>
      <p:pic>
        <p:nvPicPr>
          <p:cNvPr id="14" name="图片 13"/>
          <p:cNvPicPr>
            <a:picLocks noChangeAspect="1"/>
          </p:cNvPicPr>
          <p:nvPr/>
        </p:nvPicPr>
        <p:blipFill>
          <a:blip r:embed="rId9"/>
          <a:stretch>
            <a:fillRect/>
          </a:stretch>
        </p:blipFill>
        <p:spPr>
          <a:xfrm>
            <a:off x="1411516" y="1775316"/>
            <a:ext cx="9365792" cy="3307367"/>
          </a:xfrm>
          <a:prstGeom prst="rect">
            <a:avLst/>
          </a:prstGeom>
        </p:spPr>
      </p:pic>
    </p:spTree>
    <p:extLst>
      <p:ext uri="{BB962C8B-B14F-4D97-AF65-F5344CB8AC3E}">
        <p14:creationId xmlns:p14="http://schemas.microsoft.com/office/powerpoint/2010/main" val="390662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Unifying </a:t>
            </a:r>
            <a:r>
              <a:rPr lang="en-US" altLang="zh-CN" b="1" dirty="0" err="1"/>
              <a:t>DataFrames</a:t>
            </a:r>
            <a:r>
              <a:rPr lang="en-US" altLang="zh-CN" b="1" dirty="0"/>
              <a:t> and Datasets in Scala/Java</a:t>
            </a:r>
            <a:endParaRPr lang="zh-CN" b="1" dirty="0"/>
          </a:p>
        </p:txBody>
      </p:sp>
      <p:sp>
        <p:nvSpPr>
          <p:cNvPr id="14" name="内容占位符 13"/>
          <p:cNvSpPr>
            <a:spLocks noGrp="1"/>
          </p:cNvSpPr>
          <p:nvPr>
            <p:ph idx="1"/>
          </p:nvPr>
        </p:nvSpPr>
        <p:spPr/>
        <p:txBody>
          <a:bodyPr>
            <a:normAutofit lnSpcReduction="10000"/>
          </a:bodyPr>
          <a:lstStyle/>
          <a:p>
            <a:r>
              <a:rPr lang="en-US" altLang="zh-CN" dirty="0" err="1"/>
              <a:t>DataFrames</a:t>
            </a:r>
            <a:endParaRPr lang="en-US" altLang="zh-CN" dirty="0"/>
          </a:p>
          <a:p>
            <a:pPr lvl="1"/>
            <a:r>
              <a:rPr lang="zh-CN" altLang="en-US" dirty="0"/>
              <a:t>不是类型安全的</a:t>
            </a:r>
            <a:endParaRPr lang="en-US" altLang="zh-CN" dirty="0"/>
          </a:p>
          <a:p>
            <a:pPr lvl="1"/>
            <a:r>
              <a:rPr lang="zh-CN" altLang="en-US" dirty="0">
                <a:solidFill>
                  <a:srgbClr val="FF0000"/>
                </a:solidFill>
              </a:rPr>
              <a:t>缺乏面向对象编程能力</a:t>
            </a:r>
            <a:r>
              <a:rPr lang="en-US" altLang="zh-CN" dirty="0">
                <a:solidFill>
                  <a:srgbClr val="FF0000"/>
                </a:solidFill>
              </a:rPr>
              <a:t>?</a:t>
            </a:r>
          </a:p>
          <a:p>
            <a:endParaRPr lang="en-US" altLang="zh-CN" dirty="0"/>
          </a:p>
          <a:p>
            <a:r>
              <a:rPr lang="en-US" altLang="zh-CN" dirty="0"/>
              <a:t>Datasets</a:t>
            </a:r>
          </a:p>
          <a:p>
            <a:pPr lvl="1"/>
            <a:r>
              <a:rPr lang="zh-CN" altLang="en-US" dirty="0"/>
              <a:t>类型安全，面向对象编程方式 </a:t>
            </a:r>
            <a:endParaRPr lang="en-US" altLang="zh-CN" dirty="0"/>
          </a:p>
          <a:p>
            <a:pPr lvl="1"/>
            <a:r>
              <a:rPr lang="en-US" altLang="zh-CN" dirty="0"/>
              <a:t>strongly-typed API and an untyped API</a:t>
            </a:r>
          </a:p>
          <a:p>
            <a:pPr lvl="1"/>
            <a:r>
              <a:rPr lang="en-US" altLang="zh-CN" dirty="0" err="1"/>
              <a:t>DataFrame</a:t>
            </a:r>
            <a:r>
              <a:rPr lang="en-US" altLang="zh-CN" dirty="0"/>
              <a:t> = Dataset[Row]</a:t>
            </a:r>
          </a:p>
          <a:p>
            <a:pPr lvl="1"/>
            <a:r>
              <a:rPr lang="en-US" altLang="zh-CN" dirty="0"/>
              <a:t>Both run on Tungsten</a:t>
            </a:r>
          </a:p>
          <a:p>
            <a:endParaRPr lang="en-US" altLang="zh-CN" dirty="0"/>
          </a:p>
          <a:p>
            <a:r>
              <a:rPr lang="en-US" altLang="zh-CN" sz="1600" dirty="0">
                <a:hlinkClick r:id="rId3"/>
              </a:rPr>
              <a:t>https://databricks.com/blog/2016/07/14/a-tale-of-three-apache-spark-apis-rdds-dataframes-and-datasets.html</a:t>
            </a:r>
            <a:endParaRPr lang="en-US" altLang="zh-CN" dirty="0"/>
          </a:p>
          <a:p>
            <a:pPr marL="0" indent="0">
              <a:buNone/>
            </a:pPr>
            <a:endParaRPr lang="en-US" altLang="zh-CN" dirty="0"/>
          </a:p>
        </p:txBody>
      </p:sp>
      <p:pic>
        <p:nvPicPr>
          <p:cNvPr id="2052" name="Picture 4" descr="Type-safety spectrum between SQL, DataFrames and Datase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8508" y="3671422"/>
            <a:ext cx="5086301" cy="250077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stretch>
            <a:fillRect/>
          </a:stretch>
        </p:blipFill>
        <p:spPr>
          <a:xfrm>
            <a:off x="7356442" y="1340768"/>
            <a:ext cx="4290432" cy="1943268"/>
          </a:xfrm>
          <a:prstGeom prst="rect">
            <a:avLst/>
          </a:prstGeom>
        </p:spPr>
      </p:pic>
    </p:spTree>
    <p:extLst>
      <p:ext uri="{BB962C8B-B14F-4D97-AF65-F5344CB8AC3E}">
        <p14:creationId xmlns:p14="http://schemas.microsoft.com/office/powerpoint/2010/main" val="160445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solidFill>
                  <a:srgbClr val="FF0000"/>
                </a:solidFill>
              </a:rPr>
              <a:t>RDDs</a:t>
            </a:r>
            <a:r>
              <a:rPr lang="en-US" altLang="zh-CN" b="1" dirty="0"/>
              <a:t>, </a:t>
            </a:r>
            <a:r>
              <a:rPr lang="en-US" altLang="zh-CN" b="1" dirty="0" err="1"/>
              <a:t>DataFrames</a:t>
            </a:r>
            <a:r>
              <a:rPr lang="en-US" altLang="zh-CN" b="1" dirty="0"/>
              <a:t>, and Datasets</a:t>
            </a:r>
            <a:endParaRPr lang="zh-CN" b="1" dirty="0"/>
          </a:p>
        </p:txBody>
      </p:sp>
      <p:sp>
        <p:nvSpPr>
          <p:cNvPr id="14" name="内容占位符 13"/>
          <p:cNvSpPr>
            <a:spLocks noGrp="1"/>
          </p:cNvSpPr>
          <p:nvPr>
            <p:ph idx="1"/>
          </p:nvPr>
        </p:nvSpPr>
        <p:spPr>
          <a:xfrm>
            <a:off x="1293812" y="1676400"/>
            <a:ext cx="10417223" cy="4992960"/>
          </a:xfrm>
        </p:spPr>
        <p:txBody>
          <a:bodyPr>
            <a:normAutofit/>
          </a:bodyPr>
          <a:lstStyle/>
          <a:p>
            <a:r>
              <a:rPr lang="zh-CN" altLang="en-US" dirty="0"/>
              <a:t>特点</a:t>
            </a:r>
            <a:endParaRPr lang="en-US" altLang="zh-CN" dirty="0"/>
          </a:p>
          <a:p>
            <a:pPr lvl="1"/>
            <a:r>
              <a:rPr lang="en-US" altLang="zh-CN" dirty="0"/>
              <a:t>immutable </a:t>
            </a:r>
          </a:p>
          <a:p>
            <a:pPr lvl="1"/>
            <a:r>
              <a:rPr lang="en-US" altLang="zh-CN" dirty="0"/>
              <a:t>Distributable</a:t>
            </a:r>
          </a:p>
          <a:p>
            <a:pPr lvl="1"/>
            <a:r>
              <a:rPr lang="en-US" altLang="zh-CN" dirty="0"/>
              <a:t>lives in memory</a:t>
            </a:r>
          </a:p>
          <a:p>
            <a:pPr lvl="1"/>
            <a:r>
              <a:rPr lang="en-US" altLang="zh-CN" dirty="0"/>
              <a:t>strongly typed</a:t>
            </a:r>
          </a:p>
          <a:p>
            <a:r>
              <a:rPr lang="zh-CN" altLang="en-US" dirty="0"/>
              <a:t>什么时候使用</a:t>
            </a:r>
            <a:r>
              <a:rPr lang="en-US" altLang="zh-CN" dirty="0"/>
              <a:t>RDD</a:t>
            </a:r>
          </a:p>
          <a:p>
            <a:pPr lvl="1"/>
            <a:r>
              <a:rPr lang="en-US" altLang="zh-CN" dirty="0"/>
              <a:t>you want low-level transformation and actions and control on your dataset;</a:t>
            </a:r>
          </a:p>
          <a:p>
            <a:pPr lvl="1"/>
            <a:r>
              <a:rPr lang="en-US" altLang="zh-CN" dirty="0"/>
              <a:t>your data is unstructured, such as media streams or streams of text;</a:t>
            </a:r>
          </a:p>
          <a:p>
            <a:pPr lvl="1"/>
            <a:r>
              <a:rPr lang="en-US" altLang="zh-CN" dirty="0"/>
              <a:t>you want to manipulate your data with functional programming constructs than domain specific expressions;</a:t>
            </a:r>
          </a:p>
          <a:p>
            <a:pPr lvl="1"/>
            <a:r>
              <a:rPr lang="en-US" altLang="zh-CN" dirty="0"/>
              <a:t>you don’t care about imposing a schema, such as columnar format, while processing or accessing data attributes by name or column; and</a:t>
            </a:r>
          </a:p>
          <a:p>
            <a:pPr lvl="1"/>
            <a:r>
              <a:rPr lang="en-US" altLang="zh-CN" dirty="0"/>
              <a:t>you can forgo some optimization and performance benefits available with </a:t>
            </a:r>
            <a:r>
              <a:rPr lang="en-US" altLang="zh-CN" dirty="0" err="1"/>
              <a:t>DataFrames</a:t>
            </a:r>
            <a:r>
              <a:rPr lang="en-US" altLang="zh-CN" dirty="0"/>
              <a:t> and Datasets for structured and semi-structured data.</a:t>
            </a:r>
          </a:p>
          <a:p>
            <a:endParaRPr lang="zh-CN" dirty="0"/>
          </a:p>
        </p:txBody>
      </p:sp>
    </p:spTree>
    <p:extLst>
      <p:ext uri="{BB962C8B-B14F-4D97-AF65-F5344CB8AC3E}">
        <p14:creationId xmlns:p14="http://schemas.microsoft.com/office/powerpoint/2010/main" val="315554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RDDs, </a:t>
            </a:r>
            <a:r>
              <a:rPr lang="en-US" altLang="zh-CN" b="1" dirty="0" err="1">
                <a:solidFill>
                  <a:srgbClr val="FF0000"/>
                </a:solidFill>
              </a:rPr>
              <a:t>DataFrames</a:t>
            </a:r>
            <a:r>
              <a:rPr lang="en-US" altLang="zh-CN" b="1" dirty="0">
                <a:solidFill>
                  <a:srgbClr val="FF0000"/>
                </a:solidFill>
              </a:rPr>
              <a:t>, and Datasets</a:t>
            </a:r>
            <a:endParaRPr lang="zh-CN" b="1" dirty="0">
              <a:solidFill>
                <a:srgbClr val="FF0000"/>
              </a:solidFill>
            </a:endParaRPr>
          </a:p>
        </p:txBody>
      </p:sp>
      <p:sp>
        <p:nvSpPr>
          <p:cNvPr id="14" name="内容占位符 13"/>
          <p:cNvSpPr>
            <a:spLocks noGrp="1"/>
          </p:cNvSpPr>
          <p:nvPr>
            <p:ph idx="1"/>
          </p:nvPr>
        </p:nvSpPr>
        <p:spPr>
          <a:xfrm>
            <a:off x="1293812" y="2492896"/>
            <a:ext cx="10417223" cy="4176464"/>
          </a:xfrm>
        </p:spPr>
        <p:txBody>
          <a:bodyPr>
            <a:normAutofit/>
          </a:bodyPr>
          <a:lstStyle/>
          <a:p>
            <a:r>
              <a:rPr lang="zh-CN" altLang="en-US" dirty="0"/>
              <a:t>特点</a:t>
            </a:r>
            <a:endParaRPr lang="en-US" altLang="zh-CN" dirty="0"/>
          </a:p>
          <a:p>
            <a:pPr lvl="1"/>
            <a:r>
              <a:rPr lang="en-US" altLang="zh-CN" dirty="0"/>
              <a:t>immutable</a:t>
            </a:r>
          </a:p>
          <a:p>
            <a:pPr lvl="1"/>
            <a:r>
              <a:rPr lang="en-US" altLang="zh-CN" dirty="0"/>
              <a:t>Distributable</a:t>
            </a:r>
          </a:p>
          <a:p>
            <a:pPr lvl="1"/>
            <a:r>
              <a:rPr lang="en-US" altLang="zh-CN" dirty="0"/>
              <a:t>schema </a:t>
            </a:r>
          </a:p>
          <a:p>
            <a:pPr lvl="1"/>
            <a:r>
              <a:rPr lang="en-US" altLang="zh-CN" dirty="0"/>
              <a:t>off-heap</a:t>
            </a:r>
          </a:p>
          <a:p>
            <a:pPr lvl="1"/>
            <a:r>
              <a:rPr lang="en-US" altLang="zh-CN" dirty="0">
                <a:solidFill>
                  <a:srgbClr val="FF0000"/>
                </a:solidFill>
              </a:rPr>
              <a:t>type-safety</a:t>
            </a:r>
          </a:p>
          <a:p>
            <a:pPr lvl="1"/>
            <a:r>
              <a:rPr lang="zh-CN" altLang="en-US" dirty="0">
                <a:solidFill>
                  <a:srgbClr val="FF0000"/>
                </a:solidFill>
              </a:rPr>
              <a:t>面向对象编程</a:t>
            </a:r>
            <a:endParaRPr lang="en-US" altLang="zh-CN" dirty="0">
              <a:solidFill>
                <a:srgbClr val="FF0000"/>
              </a:solidFill>
            </a:endParaRPr>
          </a:p>
          <a:p>
            <a:pPr lvl="1"/>
            <a:endParaRPr lang="en-US" altLang="zh-CN" dirty="0"/>
          </a:p>
        </p:txBody>
      </p:sp>
    </p:spTree>
    <p:extLst>
      <p:ext uri="{BB962C8B-B14F-4D97-AF65-F5344CB8AC3E}">
        <p14:creationId xmlns:p14="http://schemas.microsoft.com/office/powerpoint/2010/main" val="592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RDDs, </a:t>
            </a:r>
            <a:r>
              <a:rPr lang="en-US" altLang="zh-CN" b="1" dirty="0" err="1">
                <a:solidFill>
                  <a:srgbClr val="FF0000"/>
                </a:solidFill>
              </a:rPr>
              <a:t>DataFrames</a:t>
            </a:r>
            <a:r>
              <a:rPr lang="en-US" altLang="zh-CN" b="1" dirty="0">
                <a:solidFill>
                  <a:srgbClr val="FF0000"/>
                </a:solidFill>
              </a:rPr>
              <a:t>, and Datasets</a:t>
            </a:r>
            <a:endParaRPr lang="zh-CN" b="1" dirty="0">
              <a:solidFill>
                <a:srgbClr val="FF0000"/>
              </a:solidFill>
            </a:endParaRPr>
          </a:p>
        </p:txBody>
      </p:sp>
      <p:sp>
        <p:nvSpPr>
          <p:cNvPr id="4" name="内容占位符 13"/>
          <p:cNvSpPr>
            <a:spLocks noGrp="1"/>
          </p:cNvSpPr>
          <p:nvPr>
            <p:ph idx="1"/>
          </p:nvPr>
        </p:nvSpPr>
        <p:spPr>
          <a:xfrm>
            <a:off x="1293812" y="1676400"/>
            <a:ext cx="10417223" cy="4992960"/>
          </a:xfrm>
        </p:spPr>
        <p:txBody>
          <a:bodyPr>
            <a:normAutofit/>
          </a:bodyPr>
          <a:lstStyle/>
          <a:p>
            <a:r>
              <a:rPr lang="zh-CN" altLang="en-US" dirty="0"/>
              <a:t>什么时候使用</a:t>
            </a:r>
            <a:r>
              <a:rPr lang="en-US" altLang="zh-CN" dirty="0" err="1"/>
              <a:t>DataFrames</a:t>
            </a:r>
            <a:r>
              <a:rPr lang="en-US" altLang="zh-CN" dirty="0"/>
              <a:t>/Datasets</a:t>
            </a:r>
          </a:p>
          <a:p>
            <a:pPr lvl="1"/>
            <a:r>
              <a:rPr lang="en-US" altLang="zh-CN" dirty="0"/>
              <a:t>If you want rich semantics, high-level abstractions, and domain specific APIs, use </a:t>
            </a:r>
            <a:r>
              <a:rPr lang="en-US" altLang="zh-CN" dirty="0" err="1"/>
              <a:t>DataFrame</a:t>
            </a:r>
            <a:r>
              <a:rPr lang="en-US" altLang="zh-CN" dirty="0"/>
              <a:t> or Dataset.</a:t>
            </a:r>
          </a:p>
          <a:p>
            <a:pPr lvl="1"/>
            <a:r>
              <a:rPr lang="en-US" altLang="zh-CN" dirty="0"/>
              <a:t>If your processing demands high-level expressions, filters, maps, aggregation, averages, sum, SQL queries, columnar access and use of lambda functions on semi-structured data, use </a:t>
            </a:r>
            <a:r>
              <a:rPr lang="en-US" altLang="zh-CN" dirty="0" err="1"/>
              <a:t>DataFrame</a:t>
            </a:r>
            <a:r>
              <a:rPr lang="en-US" altLang="zh-CN" dirty="0"/>
              <a:t> or Dataset.</a:t>
            </a:r>
          </a:p>
          <a:p>
            <a:pPr lvl="1"/>
            <a:r>
              <a:rPr lang="en-US" altLang="zh-CN" dirty="0"/>
              <a:t>If you want higher degree of type-safety at compile time, want typed JVM objects, take advantage of Catalyst optimization, and benefit from Tungsten’s efficient code generation, use Dataset.</a:t>
            </a:r>
          </a:p>
          <a:p>
            <a:pPr lvl="1"/>
            <a:r>
              <a:rPr lang="en-US" altLang="zh-CN" dirty="0"/>
              <a:t>If you want unification and simplification of APIs across Spark Libraries, use </a:t>
            </a:r>
            <a:r>
              <a:rPr lang="en-US" altLang="zh-CN" dirty="0" err="1"/>
              <a:t>DataFrame</a:t>
            </a:r>
            <a:r>
              <a:rPr lang="en-US" altLang="zh-CN" dirty="0"/>
              <a:t> or Dataset.</a:t>
            </a:r>
          </a:p>
          <a:p>
            <a:pPr lvl="1"/>
            <a:r>
              <a:rPr lang="en-US" altLang="zh-CN" dirty="0"/>
              <a:t>If you are a R user, use </a:t>
            </a:r>
            <a:r>
              <a:rPr lang="en-US" altLang="zh-CN" dirty="0" err="1"/>
              <a:t>DataFrames</a:t>
            </a:r>
            <a:r>
              <a:rPr lang="en-US" altLang="zh-CN" dirty="0"/>
              <a:t>.</a:t>
            </a:r>
          </a:p>
          <a:p>
            <a:pPr lvl="1"/>
            <a:r>
              <a:rPr lang="en-US" altLang="zh-CN" dirty="0"/>
              <a:t>If you are a Python user, use </a:t>
            </a:r>
            <a:r>
              <a:rPr lang="en-US" altLang="zh-CN" dirty="0" err="1"/>
              <a:t>DataFrames</a:t>
            </a:r>
            <a:r>
              <a:rPr lang="en-US" altLang="zh-CN" dirty="0"/>
              <a:t> and resort back to RDDs if you need more control.</a:t>
            </a:r>
          </a:p>
          <a:p>
            <a:pPr lvl="1"/>
            <a:endParaRPr lang="zh-CN" dirty="0"/>
          </a:p>
        </p:txBody>
      </p:sp>
    </p:spTree>
    <p:extLst>
      <p:ext uri="{BB962C8B-B14F-4D97-AF65-F5344CB8AC3E}">
        <p14:creationId xmlns:p14="http://schemas.microsoft.com/office/powerpoint/2010/main" val="25354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支持</a:t>
            </a:r>
            <a:r>
              <a:rPr lang="en-US" altLang="zh-CN" b="1" dirty="0"/>
              <a:t>SQL 2003</a:t>
            </a:r>
            <a:r>
              <a:rPr lang="en-US" altLang="zh-CN" dirty="0"/>
              <a:t> </a:t>
            </a:r>
            <a:endParaRPr lang="zh-CN" dirty="0"/>
          </a:p>
        </p:txBody>
      </p:sp>
      <p:sp>
        <p:nvSpPr>
          <p:cNvPr id="14" name="内容占位符 13"/>
          <p:cNvSpPr>
            <a:spLocks noGrp="1"/>
          </p:cNvSpPr>
          <p:nvPr>
            <p:ph idx="1"/>
          </p:nvPr>
        </p:nvSpPr>
        <p:spPr>
          <a:xfrm>
            <a:off x="1264567" y="2564904"/>
            <a:ext cx="9601200" cy="2400672"/>
          </a:xfrm>
        </p:spPr>
        <p:txBody>
          <a:bodyPr/>
          <a:lstStyle/>
          <a:p>
            <a:pPr>
              <a:lnSpc>
                <a:spcPct val="150000"/>
              </a:lnSpc>
            </a:pPr>
            <a:r>
              <a:rPr lang="en-US" altLang="zh-CN" dirty="0"/>
              <a:t> Spark 2.0 can run all the </a:t>
            </a:r>
            <a:r>
              <a:rPr lang="en-US" altLang="zh-CN" dirty="0">
                <a:hlinkClick r:id="rId3"/>
              </a:rPr>
              <a:t>99 TPC-DS queries</a:t>
            </a:r>
            <a:endParaRPr lang="en-US" altLang="zh-CN" dirty="0"/>
          </a:p>
          <a:p>
            <a:pPr>
              <a:lnSpc>
                <a:spcPct val="150000"/>
              </a:lnSpc>
            </a:pPr>
            <a:r>
              <a:rPr lang="en-US" altLang="zh-CN" dirty="0"/>
              <a:t> </a:t>
            </a:r>
            <a:r>
              <a:rPr lang="en-US" altLang="zh-CN" dirty="0">
                <a:hlinkClick r:id="rId4"/>
              </a:rPr>
              <a:t>Spark 2.1 adds a number of SQL functionalities</a:t>
            </a:r>
            <a:endParaRPr lang="en-US" altLang="zh-CN" dirty="0"/>
          </a:p>
          <a:p>
            <a:endParaRPr lang="zh-CN" dirty="0"/>
          </a:p>
        </p:txBody>
      </p:sp>
    </p:spTree>
    <p:extLst>
      <p:ext uri="{BB962C8B-B14F-4D97-AF65-F5344CB8AC3E}">
        <p14:creationId xmlns:p14="http://schemas.microsoft.com/office/powerpoint/2010/main" val="392719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second generation Tungsten engine</a:t>
            </a:r>
            <a:endParaRPr lang="zh-CN" b="1" dirty="0"/>
          </a:p>
        </p:txBody>
      </p:sp>
      <p:sp>
        <p:nvSpPr>
          <p:cNvPr id="14" name="内容占位符 13"/>
          <p:cNvSpPr>
            <a:spLocks noGrp="1"/>
          </p:cNvSpPr>
          <p:nvPr>
            <p:ph idx="1"/>
          </p:nvPr>
        </p:nvSpPr>
        <p:spPr>
          <a:xfrm>
            <a:off x="1293813" y="1676400"/>
            <a:ext cx="9601200" cy="4992960"/>
          </a:xfrm>
        </p:spPr>
        <p:txBody>
          <a:bodyPr>
            <a:normAutofit lnSpcReduction="10000"/>
          </a:bodyPr>
          <a:lstStyle/>
          <a:p>
            <a:r>
              <a:rPr lang="zh-CN" altLang="en-US" dirty="0"/>
              <a:t>专注优化</a:t>
            </a:r>
            <a:r>
              <a:rPr lang="en-US" altLang="zh-CN" dirty="0"/>
              <a:t>CPU</a:t>
            </a:r>
            <a:r>
              <a:rPr lang="zh-CN" altLang="en-US" dirty="0"/>
              <a:t>和</a:t>
            </a:r>
            <a:r>
              <a:rPr lang="en-US" altLang="zh-CN" dirty="0"/>
              <a:t>memory</a:t>
            </a:r>
            <a:r>
              <a:rPr lang="zh-CN" altLang="en-US" dirty="0"/>
              <a:t>方面</a:t>
            </a:r>
            <a:endParaRPr lang="en-US" altLang="zh-CN" dirty="0"/>
          </a:p>
          <a:p>
            <a:pPr lvl="1"/>
            <a:r>
              <a:rPr lang="zh-CN" altLang="en-US" dirty="0"/>
              <a:t>性能提升</a:t>
            </a:r>
            <a:r>
              <a:rPr lang="en-US" altLang="zh-CN" dirty="0"/>
              <a:t>5~20X</a:t>
            </a:r>
          </a:p>
          <a:p>
            <a:endParaRPr lang="en-US" altLang="zh-CN" dirty="0"/>
          </a:p>
          <a:p>
            <a:r>
              <a:rPr lang="zh-CN" altLang="en-US" dirty="0">
                <a:solidFill>
                  <a:srgbClr val="212121"/>
                </a:solidFill>
                <a:latin typeface="STHeitiSC-Medium"/>
              </a:rPr>
              <a:t>优</a:t>
            </a:r>
            <a:r>
              <a:rPr lang="zh-CN" altLang="en-US" dirty="0">
                <a:solidFill>
                  <a:srgbClr val="212121"/>
                </a:solidFill>
                <a:latin typeface="MS-PGothic"/>
              </a:rPr>
              <a:t>化点（具体参考</a:t>
            </a:r>
            <a:r>
              <a:rPr lang="zh-CN" altLang="en-US" dirty="0">
                <a:solidFill>
                  <a:srgbClr val="5588BB"/>
                </a:solidFill>
                <a:latin typeface="STHeitiSC-Medium"/>
                <a:hlinkClick r:id="rId2"/>
              </a:rPr>
              <a:t>这</a:t>
            </a:r>
            <a:r>
              <a:rPr lang="zh-CN" altLang="en-US" dirty="0">
                <a:solidFill>
                  <a:srgbClr val="5588BB"/>
                </a:solidFill>
                <a:latin typeface="MS-PGothic"/>
                <a:hlinkClick r:id="rId2"/>
              </a:rPr>
              <a:t>篇文章</a:t>
            </a:r>
            <a:r>
              <a:rPr lang="zh-CN" altLang="en-US" dirty="0">
                <a:solidFill>
                  <a:srgbClr val="212121"/>
                </a:solidFill>
                <a:latin typeface="MS-PGothic"/>
              </a:rPr>
              <a:t>）</a:t>
            </a:r>
            <a:endParaRPr lang="en-US" altLang="zh-CN" b="1" dirty="0">
              <a:solidFill>
                <a:srgbClr val="212121"/>
              </a:solidFill>
              <a:latin typeface="STSongti-SC-Bold"/>
            </a:endParaRPr>
          </a:p>
          <a:p>
            <a:pPr lvl="1"/>
            <a:r>
              <a:rPr lang="en-US" altLang="zh-CN" b="1" dirty="0">
                <a:solidFill>
                  <a:srgbClr val="212121"/>
                </a:solidFill>
                <a:latin typeface="STSongti-SC-Bold"/>
              </a:rPr>
              <a:t>Memory Management and Binary Processing</a:t>
            </a:r>
          </a:p>
          <a:p>
            <a:pPr lvl="2"/>
            <a:r>
              <a:rPr lang="en-US" altLang="zh-CN" b="1" dirty="0">
                <a:solidFill>
                  <a:srgbClr val="212121"/>
                </a:solidFill>
                <a:latin typeface="STSongti-SC-Bold"/>
              </a:rPr>
              <a:t>Java GC</a:t>
            </a:r>
            <a:r>
              <a:rPr lang="zh-CN" altLang="en-US" dirty="0">
                <a:solidFill>
                  <a:srgbClr val="212121"/>
                </a:solidFill>
                <a:latin typeface="STHeitiSC-Medium"/>
              </a:rPr>
              <a:t>严</a:t>
            </a:r>
            <a:r>
              <a:rPr lang="zh-CN" altLang="en-US" dirty="0">
                <a:solidFill>
                  <a:srgbClr val="212121"/>
                </a:solidFill>
                <a:latin typeface="MS-PGothic"/>
              </a:rPr>
              <a:t>重，且</a:t>
            </a:r>
            <a:r>
              <a:rPr lang="en-US" altLang="zh-CN" b="1" dirty="0">
                <a:solidFill>
                  <a:srgbClr val="212121"/>
                </a:solidFill>
                <a:latin typeface="STSongti-SC-Bold"/>
              </a:rPr>
              <a:t>java</a:t>
            </a:r>
            <a:r>
              <a:rPr lang="zh-CN" altLang="en-US" dirty="0">
                <a:solidFill>
                  <a:srgbClr val="212121"/>
                </a:solidFill>
                <a:latin typeface="STHeitiSC-Medium"/>
              </a:rPr>
              <a:t>对</a:t>
            </a:r>
            <a:r>
              <a:rPr lang="zh-CN" altLang="en-US" dirty="0">
                <a:solidFill>
                  <a:srgbClr val="212121"/>
                </a:solidFill>
                <a:latin typeface="MS-PGothic"/>
              </a:rPr>
              <a:t>象内存开</a:t>
            </a:r>
            <a:r>
              <a:rPr lang="zh-CN" altLang="en-US" dirty="0">
                <a:solidFill>
                  <a:srgbClr val="212121"/>
                </a:solidFill>
                <a:latin typeface="STHeitiSC-Medium"/>
              </a:rPr>
              <a:t>销</a:t>
            </a:r>
            <a:r>
              <a:rPr lang="zh-CN" altLang="en-US" dirty="0">
                <a:solidFill>
                  <a:srgbClr val="212121"/>
                </a:solidFill>
                <a:latin typeface="MS-PGothic"/>
              </a:rPr>
              <a:t>大，可采用</a:t>
            </a:r>
            <a:r>
              <a:rPr lang="zh-CN" altLang="en-US" dirty="0">
                <a:solidFill>
                  <a:srgbClr val="212121"/>
                </a:solidFill>
                <a:latin typeface="STHeitiSC-Medium"/>
              </a:rPr>
              <a:t>类</a:t>
            </a:r>
            <a:r>
              <a:rPr lang="zh-CN" altLang="en-US" dirty="0">
                <a:solidFill>
                  <a:srgbClr val="212121"/>
                </a:solidFill>
                <a:latin typeface="MS-PGothic"/>
              </a:rPr>
              <a:t>似</a:t>
            </a:r>
            <a:r>
              <a:rPr lang="en-US" altLang="zh-CN" b="1" dirty="0">
                <a:solidFill>
                  <a:srgbClr val="212121"/>
                </a:solidFill>
                <a:latin typeface="STSongti-SC-Bold"/>
              </a:rPr>
              <a:t>C</a:t>
            </a:r>
            <a:r>
              <a:rPr lang="zh-CN" altLang="en-US" dirty="0">
                <a:solidFill>
                  <a:srgbClr val="212121"/>
                </a:solidFill>
                <a:latin typeface="STHeitiSC-Medium"/>
              </a:rPr>
              <a:t>语</a:t>
            </a:r>
            <a:r>
              <a:rPr lang="zh-CN" altLang="en-US" dirty="0">
                <a:solidFill>
                  <a:srgbClr val="212121"/>
                </a:solidFill>
                <a:latin typeface="MS-PGothic"/>
              </a:rPr>
              <a:t>言机制，直接操</a:t>
            </a:r>
            <a:r>
              <a:rPr lang="zh-CN" altLang="en-US" dirty="0">
                <a:solidFill>
                  <a:srgbClr val="212121"/>
                </a:solidFill>
                <a:latin typeface="STHeitiSC-Medium"/>
              </a:rPr>
              <a:t>纵</a:t>
            </a:r>
            <a:br>
              <a:rPr lang="zh-CN" altLang="en-US" dirty="0">
                <a:solidFill>
                  <a:srgbClr val="212121"/>
                </a:solidFill>
                <a:latin typeface="STHeitiSC-Medium"/>
              </a:rPr>
            </a:br>
            <a:r>
              <a:rPr lang="en-US" altLang="zh-CN" b="1" dirty="0">
                <a:solidFill>
                  <a:srgbClr val="212121"/>
                </a:solidFill>
                <a:latin typeface="STSongti-SC-Bold"/>
              </a:rPr>
              <a:t>binary data</a:t>
            </a:r>
            <a:r>
              <a:rPr lang="zh-CN" altLang="en-US" dirty="0">
                <a:solidFill>
                  <a:srgbClr val="212121"/>
                </a:solidFill>
                <a:latin typeface="MS-PGothic"/>
              </a:rPr>
              <a:t>（</a:t>
            </a:r>
            <a:r>
              <a:rPr lang="en-US" altLang="zh-CN" b="1" dirty="0" err="1">
                <a:solidFill>
                  <a:srgbClr val="212121"/>
                </a:solidFill>
                <a:latin typeface="STSongti-SC-Bold"/>
              </a:rPr>
              <a:t>sun.misc.Unsafe</a:t>
            </a:r>
            <a:r>
              <a:rPr lang="zh-CN" altLang="en-US" dirty="0">
                <a:solidFill>
                  <a:srgbClr val="212121"/>
                </a:solidFill>
                <a:latin typeface="MS-PGothic"/>
              </a:rPr>
              <a:t>）</a:t>
            </a:r>
            <a:endParaRPr lang="en-US" altLang="zh-CN" b="1" dirty="0">
              <a:solidFill>
                <a:srgbClr val="212121"/>
              </a:solidFill>
              <a:latin typeface="STSongti-SC-Bold"/>
            </a:endParaRPr>
          </a:p>
          <a:p>
            <a:pPr lvl="1"/>
            <a:r>
              <a:rPr lang="en-US" altLang="zh-CN" b="1" dirty="0">
                <a:solidFill>
                  <a:srgbClr val="212121"/>
                </a:solidFill>
                <a:latin typeface="STSongti-SC-Bold"/>
              </a:rPr>
              <a:t>Cache-aware Computation</a:t>
            </a:r>
          </a:p>
          <a:p>
            <a:pPr lvl="2"/>
            <a:r>
              <a:rPr lang="zh-CN" altLang="en-US" dirty="0">
                <a:solidFill>
                  <a:srgbClr val="212121"/>
                </a:solidFill>
                <a:latin typeface="MS-PGothic"/>
              </a:rPr>
              <a:t>合理使用</a:t>
            </a:r>
            <a:r>
              <a:rPr lang="en-US" altLang="zh-CN" b="1" dirty="0">
                <a:solidFill>
                  <a:srgbClr val="212121"/>
                </a:solidFill>
                <a:latin typeface="STSongti-SC-Bold"/>
              </a:rPr>
              <a:t>CPU</a:t>
            </a:r>
            <a:r>
              <a:rPr lang="zh-CN" altLang="en-US" dirty="0">
                <a:solidFill>
                  <a:srgbClr val="212121"/>
                </a:solidFill>
                <a:latin typeface="MS-PGothic"/>
              </a:rPr>
              <a:t>的</a:t>
            </a:r>
            <a:r>
              <a:rPr lang="en-US" altLang="zh-CN" b="1" dirty="0">
                <a:solidFill>
                  <a:srgbClr val="212121"/>
                </a:solidFill>
                <a:latin typeface="STSongti-SC-Bold"/>
              </a:rPr>
              <a:t>L1/L2/L3 cache</a:t>
            </a:r>
            <a:r>
              <a:rPr lang="zh-CN" altLang="en-US" dirty="0">
                <a:solidFill>
                  <a:srgbClr val="212121"/>
                </a:solidFill>
                <a:latin typeface="MS-PGothic"/>
              </a:rPr>
              <a:t>，</a:t>
            </a:r>
            <a:r>
              <a:rPr lang="zh-CN" altLang="en-US" dirty="0">
                <a:solidFill>
                  <a:srgbClr val="212121"/>
                </a:solidFill>
                <a:latin typeface="STHeitiSC-Medium"/>
              </a:rPr>
              <a:t>设计对</a:t>
            </a:r>
            <a:r>
              <a:rPr lang="en-US" altLang="zh-CN" b="1" dirty="0">
                <a:solidFill>
                  <a:srgbClr val="212121"/>
                </a:solidFill>
                <a:latin typeface="STSongti-SC-Bold"/>
              </a:rPr>
              <a:t>cache</a:t>
            </a:r>
            <a:r>
              <a:rPr lang="zh-CN" altLang="en-US" dirty="0">
                <a:solidFill>
                  <a:srgbClr val="212121"/>
                </a:solidFill>
                <a:latin typeface="MS-PGothic"/>
              </a:rPr>
              <a:t>友好的算法</a:t>
            </a:r>
            <a:endParaRPr lang="en-US" altLang="zh-CN" b="1" dirty="0">
              <a:solidFill>
                <a:srgbClr val="212121"/>
              </a:solidFill>
              <a:latin typeface="STSongti-SC-Bold"/>
            </a:endParaRPr>
          </a:p>
          <a:p>
            <a:pPr lvl="1"/>
            <a:r>
              <a:rPr lang="en-US" altLang="zh-CN" b="1" dirty="0">
                <a:solidFill>
                  <a:srgbClr val="212121"/>
                </a:solidFill>
                <a:latin typeface="STSongti-SC-Bold"/>
              </a:rPr>
              <a:t>Code Generation</a:t>
            </a:r>
          </a:p>
          <a:p>
            <a:pPr lvl="2"/>
            <a:r>
              <a:rPr lang="zh-CN" altLang="en-US" dirty="0">
                <a:solidFill>
                  <a:srgbClr val="212121"/>
                </a:solidFill>
                <a:latin typeface="MS-PGothic"/>
              </a:rPr>
              <a:t>可去除条件</a:t>
            </a:r>
            <a:r>
              <a:rPr lang="zh-CN" altLang="en-US" dirty="0">
                <a:solidFill>
                  <a:srgbClr val="212121"/>
                </a:solidFill>
                <a:latin typeface="STHeitiSC-Medium"/>
              </a:rPr>
              <a:t>检查</a:t>
            </a:r>
            <a:r>
              <a:rPr lang="zh-CN" altLang="en-US" dirty="0">
                <a:solidFill>
                  <a:srgbClr val="212121"/>
                </a:solidFill>
                <a:latin typeface="MS-PGothic"/>
              </a:rPr>
              <a:t>，减少虚函数</a:t>
            </a:r>
            <a:r>
              <a:rPr lang="zh-CN" altLang="en-US" dirty="0">
                <a:solidFill>
                  <a:srgbClr val="212121"/>
                </a:solidFill>
                <a:latin typeface="STHeitiSC-Medium"/>
              </a:rPr>
              <a:t>调</a:t>
            </a:r>
            <a:r>
              <a:rPr lang="zh-CN" altLang="en-US" dirty="0">
                <a:solidFill>
                  <a:srgbClr val="212121"/>
                </a:solidFill>
                <a:latin typeface="MS-PGothic"/>
              </a:rPr>
              <a:t>度等</a:t>
            </a:r>
            <a:r>
              <a:rPr lang="zh-CN" altLang="en-US" dirty="0"/>
              <a:t> </a:t>
            </a:r>
            <a:br>
              <a:rPr lang="zh-CN" altLang="en-US" dirty="0"/>
            </a:br>
            <a:endParaRPr lang="en-US" altLang="zh-CN" dirty="0"/>
          </a:p>
          <a:p>
            <a:pPr lvl="1"/>
            <a:r>
              <a:rPr lang="en-US" altLang="zh-CN" dirty="0"/>
              <a:t>Issues</a:t>
            </a:r>
          </a:p>
          <a:p>
            <a:pPr lvl="2"/>
            <a:r>
              <a:rPr lang="en-US" altLang="zh-CN" dirty="0">
                <a:hlinkClick r:id="rId3"/>
              </a:rPr>
              <a:t>SPARK-12795</a:t>
            </a:r>
            <a:endParaRPr lang="en-US" altLang="zh-CN" dirty="0"/>
          </a:p>
          <a:p>
            <a:pPr lvl="2"/>
            <a:r>
              <a:rPr lang="en-US" altLang="zh-CN" dirty="0">
                <a:hlinkClick r:id="rId4"/>
              </a:rPr>
              <a:t>Apache Spark as a Compiler</a:t>
            </a:r>
            <a:endParaRPr lang="en-US" altLang="zh-CN" dirty="0"/>
          </a:p>
          <a:p>
            <a:pPr lvl="2"/>
            <a:endParaRPr lang="zh-CN" dirty="0"/>
          </a:p>
        </p:txBody>
      </p:sp>
      <p:pic>
        <p:nvPicPr>
          <p:cNvPr id="2" name="图片 1"/>
          <p:cNvPicPr>
            <a:picLocks noChangeAspect="1"/>
          </p:cNvPicPr>
          <p:nvPr/>
        </p:nvPicPr>
        <p:blipFill>
          <a:blip r:embed="rId5"/>
          <a:stretch>
            <a:fillRect/>
          </a:stretch>
        </p:blipFill>
        <p:spPr>
          <a:xfrm>
            <a:off x="405780" y="1772815"/>
            <a:ext cx="4351397" cy="3932261"/>
          </a:xfrm>
          <a:prstGeom prst="rect">
            <a:avLst/>
          </a:prstGeom>
        </p:spPr>
      </p:pic>
      <p:pic>
        <p:nvPicPr>
          <p:cNvPr id="3074" name="Picture 2" descr="Preliminary TPC-DS Spark 2.0 vs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0316" y="1772815"/>
            <a:ext cx="6696075" cy="3932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5435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dirty="0"/>
              <a:t>1</a:t>
            </a:r>
            <a:r>
              <a:rPr lang="zh-CN" altLang="en-US" dirty="0"/>
              <a:t>：</a:t>
            </a:r>
            <a:r>
              <a:rPr lang="en-US" altLang="zh-CN" b="1" dirty="0"/>
              <a:t>Programming with SQL</a:t>
            </a:r>
            <a:r>
              <a:rPr lang="en-US" altLang="zh-CN" dirty="0"/>
              <a:t> </a:t>
            </a:r>
            <a:endParaRPr lang="zh-CN" dirty="0"/>
          </a:p>
        </p:txBody>
      </p:sp>
      <p:pic>
        <p:nvPicPr>
          <p:cNvPr id="2" name="图片 1"/>
          <p:cNvPicPr>
            <a:picLocks noChangeAspect="1"/>
          </p:cNvPicPr>
          <p:nvPr/>
        </p:nvPicPr>
        <p:blipFill>
          <a:blip r:embed="rId3"/>
          <a:stretch>
            <a:fillRect/>
          </a:stretch>
        </p:blipFill>
        <p:spPr>
          <a:xfrm>
            <a:off x="909836" y="1628800"/>
            <a:ext cx="7338696" cy="2690093"/>
          </a:xfrm>
          <a:prstGeom prst="rect">
            <a:avLst/>
          </a:prstGeom>
        </p:spPr>
      </p:pic>
      <p:pic>
        <p:nvPicPr>
          <p:cNvPr id="3" name="图片 2"/>
          <p:cNvPicPr>
            <a:picLocks noChangeAspect="1"/>
          </p:cNvPicPr>
          <p:nvPr/>
        </p:nvPicPr>
        <p:blipFill>
          <a:blip r:embed="rId4"/>
          <a:stretch>
            <a:fillRect/>
          </a:stretch>
        </p:blipFill>
        <p:spPr>
          <a:xfrm>
            <a:off x="909836" y="4869160"/>
            <a:ext cx="9632515" cy="1783235"/>
          </a:xfrm>
          <a:prstGeom prst="rect">
            <a:avLst/>
          </a:prstGeom>
        </p:spPr>
      </p:pic>
      <p:pic>
        <p:nvPicPr>
          <p:cNvPr id="4" name="图片 3"/>
          <p:cNvPicPr>
            <a:picLocks noChangeAspect="1"/>
          </p:cNvPicPr>
          <p:nvPr/>
        </p:nvPicPr>
        <p:blipFill>
          <a:blip r:embed="rId5"/>
          <a:stretch>
            <a:fillRect/>
          </a:stretch>
        </p:blipFill>
        <p:spPr>
          <a:xfrm>
            <a:off x="3862164" y="1916832"/>
            <a:ext cx="8108383" cy="4343776"/>
          </a:xfrm>
          <a:prstGeom prst="rect">
            <a:avLst/>
          </a:prstGeom>
        </p:spPr>
      </p:pic>
      <p:pic>
        <p:nvPicPr>
          <p:cNvPr id="5" name="图片 4"/>
          <p:cNvPicPr>
            <a:picLocks noChangeAspect="1"/>
          </p:cNvPicPr>
          <p:nvPr/>
        </p:nvPicPr>
        <p:blipFill>
          <a:blip r:embed="rId6"/>
          <a:stretch>
            <a:fillRect/>
          </a:stretch>
        </p:blipFill>
        <p:spPr>
          <a:xfrm>
            <a:off x="2459963" y="2063973"/>
            <a:ext cx="9510584" cy="4038950"/>
          </a:xfrm>
          <a:prstGeom prst="rect">
            <a:avLst/>
          </a:prstGeom>
        </p:spPr>
      </p:pic>
    </p:spTree>
    <p:extLst>
      <p:ext uri="{BB962C8B-B14F-4D97-AF65-F5344CB8AC3E}">
        <p14:creationId xmlns:p14="http://schemas.microsoft.com/office/powerpoint/2010/main" val="250261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01924" y="836712"/>
            <a:ext cx="9601200" cy="5040560"/>
          </a:xfrm>
        </p:spPr>
        <p:txBody>
          <a:bodyPr>
            <a:normAutofit/>
          </a:bodyPr>
          <a:lstStyle/>
          <a:p>
            <a:pPr>
              <a:lnSpc>
                <a:spcPct val="110000"/>
              </a:lnSpc>
            </a:pPr>
            <a:r>
              <a:rPr lang="en-US" altLang="zh-CN" dirty="0"/>
              <a:t>Spark2</a:t>
            </a:r>
            <a:r>
              <a:rPr lang="zh-CN" altLang="en-US" dirty="0"/>
              <a:t>的主要改进和优化</a:t>
            </a:r>
            <a:endParaRPr lang="en-US" altLang="zh-CN" dirty="0"/>
          </a:p>
          <a:p>
            <a:pPr>
              <a:lnSpc>
                <a:spcPct val="110000"/>
              </a:lnSpc>
            </a:pPr>
            <a:r>
              <a:rPr lang="en-US" altLang="zh-CN" dirty="0"/>
              <a:t>Spark Core</a:t>
            </a:r>
          </a:p>
          <a:p>
            <a:pPr>
              <a:lnSpc>
                <a:spcPct val="110000"/>
              </a:lnSpc>
            </a:pPr>
            <a:r>
              <a:rPr lang="en-US" altLang="zh-CN" dirty="0"/>
              <a:t>Spark SQL</a:t>
            </a:r>
          </a:p>
          <a:p>
            <a:pPr>
              <a:lnSpc>
                <a:spcPct val="110000"/>
              </a:lnSpc>
            </a:pPr>
            <a:r>
              <a:rPr lang="en-US" altLang="zh-CN" dirty="0"/>
              <a:t>Spark Streaming</a:t>
            </a:r>
          </a:p>
          <a:p>
            <a:pPr>
              <a:lnSpc>
                <a:spcPct val="110000"/>
              </a:lnSpc>
            </a:pPr>
            <a:r>
              <a:rPr lang="en-US" altLang="zh-CN" dirty="0" err="1"/>
              <a:t>Mllib</a:t>
            </a:r>
            <a:endParaRPr lang="en-US" altLang="zh-CN" dirty="0"/>
          </a:p>
          <a:p>
            <a:pPr>
              <a:lnSpc>
                <a:spcPct val="110000"/>
              </a:lnSpc>
            </a:pPr>
            <a:r>
              <a:rPr lang="zh-CN" altLang="en-US" dirty="0"/>
              <a:t>举例</a:t>
            </a:r>
            <a:endParaRPr lang="zh-CN" dirty="0"/>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normAutofit/>
          </a:bodyPr>
          <a:lstStyle/>
          <a:p>
            <a:r>
              <a:rPr lang="zh-CN" altLang="en-US" dirty="0"/>
              <a:t>举例</a:t>
            </a:r>
            <a:r>
              <a:rPr lang="en-US" altLang="zh-CN" dirty="0"/>
              <a:t>2</a:t>
            </a:r>
            <a:r>
              <a:rPr lang="zh-CN" altLang="en-US" dirty="0"/>
              <a:t>：</a:t>
            </a:r>
            <a:r>
              <a:rPr lang="en-US" altLang="zh-CN" b="1" dirty="0"/>
              <a:t> Programming with </a:t>
            </a:r>
            <a:r>
              <a:rPr lang="en-US" altLang="zh-CN" b="1" dirty="0" err="1"/>
              <a:t>DataFrame</a:t>
            </a:r>
            <a:r>
              <a:rPr lang="en-US" altLang="zh-CN" b="1" dirty="0"/>
              <a:t> API</a:t>
            </a:r>
            <a:r>
              <a:rPr lang="en-US" altLang="zh-CN" dirty="0"/>
              <a:t> </a:t>
            </a:r>
            <a:endParaRPr lang="zh-CN" dirty="0"/>
          </a:p>
        </p:txBody>
      </p:sp>
      <p:pic>
        <p:nvPicPr>
          <p:cNvPr id="6" name="图片 5"/>
          <p:cNvPicPr>
            <a:picLocks noChangeAspect="1"/>
          </p:cNvPicPr>
          <p:nvPr/>
        </p:nvPicPr>
        <p:blipFill>
          <a:blip r:embed="rId3"/>
          <a:stretch>
            <a:fillRect/>
          </a:stretch>
        </p:blipFill>
        <p:spPr>
          <a:xfrm>
            <a:off x="909836" y="2492896"/>
            <a:ext cx="8314140" cy="3101609"/>
          </a:xfrm>
          <a:prstGeom prst="rect">
            <a:avLst/>
          </a:prstGeom>
        </p:spPr>
      </p:pic>
      <p:pic>
        <p:nvPicPr>
          <p:cNvPr id="8" name="图片 7"/>
          <p:cNvPicPr>
            <a:picLocks noChangeAspect="1"/>
          </p:cNvPicPr>
          <p:nvPr/>
        </p:nvPicPr>
        <p:blipFill>
          <a:blip r:embed="rId4"/>
          <a:stretch>
            <a:fillRect/>
          </a:stretch>
        </p:blipFill>
        <p:spPr>
          <a:xfrm>
            <a:off x="2061964" y="1906105"/>
            <a:ext cx="9472481" cy="4275190"/>
          </a:xfrm>
          <a:prstGeom prst="rect">
            <a:avLst/>
          </a:prstGeom>
        </p:spPr>
      </p:pic>
      <p:pic>
        <p:nvPicPr>
          <p:cNvPr id="9" name="图片 8"/>
          <p:cNvPicPr>
            <a:picLocks noChangeAspect="1"/>
          </p:cNvPicPr>
          <p:nvPr/>
        </p:nvPicPr>
        <p:blipFill>
          <a:blip r:embed="rId5"/>
          <a:stretch>
            <a:fillRect/>
          </a:stretch>
        </p:blipFill>
        <p:spPr>
          <a:xfrm>
            <a:off x="2072753" y="2946511"/>
            <a:ext cx="9502964" cy="2362405"/>
          </a:xfrm>
          <a:prstGeom prst="rect">
            <a:avLst/>
          </a:prstGeom>
          <a:ln w="12700">
            <a:solidFill>
              <a:srgbClr val="FF0000"/>
            </a:solidFill>
          </a:ln>
        </p:spPr>
      </p:pic>
    </p:spTree>
    <p:extLst>
      <p:ext uri="{BB962C8B-B14F-4D97-AF65-F5344CB8AC3E}">
        <p14:creationId xmlns:p14="http://schemas.microsoft.com/office/powerpoint/2010/main" val="126624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dirty="0"/>
              <a:t>3</a:t>
            </a:r>
            <a:r>
              <a:rPr lang="zh-CN" altLang="en-US" dirty="0"/>
              <a:t>：</a:t>
            </a:r>
            <a:r>
              <a:rPr lang="en-US" altLang="zh-CN" b="1" dirty="0"/>
              <a:t>Programming with SQL</a:t>
            </a:r>
            <a:r>
              <a:rPr lang="en-US" altLang="zh-CN" dirty="0"/>
              <a:t> </a:t>
            </a:r>
            <a:endParaRPr lang="zh-CN" dirty="0"/>
          </a:p>
        </p:txBody>
      </p:sp>
      <p:pic>
        <p:nvPicPr>
          <p:cNvPr id="6" name="图片 5"/>
          <p:cNvPicPr>
            <a:picLocks noChangeAspect="1"/>
          </p:cNvPicPr>
          <p:nvPr/>
        </p:nvPicPr>
        <p:blipFill>
          <a:blip r:embed="rId3"/>
          <a:stretch>
            <a:fillRect/>
          </a:stretch>
        </p:blipFill>
        <p:spPr>
          <a:xfrm>
            <a:off x="1053852" y="1700808"/>
            <a:ext cx="8237934" cy="3696020"/>
          </a:xfrm>
          <a:prstGeom prst="rect">
            <a:avLst/>
          </a:prstGeom>
        </p:spPr>
      </p:pic>
      <p:pic>
        <p:nvPicPr>
          <p:cNvPr id="7" name="图片 6"/>
          <p:cNvPicPr>
            <a:picLocks noChangeAspect="1"/>
          </p:cNvPicPr>
          <p:nvPr/>
        </p:nvPicPr>
        <p:blipFill>
          <a:blip r:embed="rId4"/>
          <a:stretch>
            <a:fillRect/>
          </a:stretch>
        </p:blipFill>
        <p:spPr>
          <a:xfrm>
            <a:off x="1053852" y="3717032"/>
            <a:ext cx="9464860" cy="3055885"/>
          </a:xfrm>
          <a:prstGeom prst="rect">
            <a:avLst/>
          </a:prstGeom>
        </p:spPr>
      </p:pic>
      <p:pic>
        <p:nvPicPr>
          <p:cNvPr id="9" name="图片 8"/>
          <p:cNvPicPr>
            <a:picLocks noChangeAspect="1"/>
          </p:cNvPicPr>
          <p:nvPr/>
        </p:nvPicPr>
        <p:blipFill>
          <a:blip r:embed="rId5"/>
          <a:stretch>
            <a:fillRect/>
          </a:stretch>
        </p:blipFill>
        <p:spPr>
          <a:xfrm>
            <a:off x="1485900" y="2132856"/>
            <a:ext cx="5151566" cy="4298052"/>
          </a:xfrm>
          <a:prstGeom prst="rect">
            <a:avLst/>
          </a:prstGeom>
        </p:spPr>
      </p:pic>
      <p:pic>
        <p:nvPicPr>
          <p:cNvPr id="10" name="图片 9"/>
          <p:cNvPicPr>
            <a:picLocks noChangeAspect="1"/>
          </p:cNvPicPr>
          <p:nvPr/>
        </p:nvPicPr>
        <p:blipFill>
          <a:blip r:embed="rId6"/>
          <a:stretch>
            <a:fillRect/>
          </a:stretch>
        </p:blipFill>
        <p:spPr>
          <a:xfrm>
            <a:off x="2373391" y="2681543"/>
            <a:ext cx="9472481" cy="3147333"/>
          </a:xfrm>
          <a:prstGeom prst="rect">
            <a:avLst/>
          </a:prstGeom>
          <a:ln>
            <a:solidFill>
              <a:srgbClr val="FF0000"/>
            </a:solidFill>
          </a:ln>
        </p:spPr>
      </p:pic>
    </p:spTree>
    <p:extLst>
      <p:ext uri="{BB962C8B-B14F-4D97-AF65-F5344CB8AC3E}">
        <p14:creationId xmlns:p14="http://schemas.microsoft.com/office/powerpoint/2010/main" val="159493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dirty="0"/>
              <a:t>4</a:t>
            </a:r>
            <a:r>
              <a:rPr lang="zh-CN" altLang="en-US" dirty="0"/>
              <a:t>：</a:t>
            </a:r>
            <a:r>
              <a:rPr lang="en-US" altLang="zh-CN" b="1" dirty="0"/>
              <a:t>Programming with Dataset</a:t>
            </a:r>
            <a:r>
              <a:rPr lang="en-US" altLang="zh-CN" dirty="0"/>
              <a:t> </a:t>
            </a:r>
            <a:endParaRPr lang="zh-CN" dirty="0"/>
          </a:p>
        </p:txBody>
      </p:sp>
      <p:pic>
        <p:nvPicPr>
          <p:cNvPr id="6" name="图片 5"/>
          <p:cNvPicPr>
            <a:picLocks noChangeAspect="1"/>
          </p:cNvPicPr>
          <p:nvPr/>
        </p:nvPicPr>
        <p:blipFill>
          <a:blip r:embed="rId3"/>
          <a:stretch>
            <a:fillRect/>
          </a:stretch>
        </p:blipFill>
        <p:spPr>
          <a:xfrm>
            <a:off x="981844" y="1628800"/>
            <a:ext cx="8367485" cy="3139712"/>
          </a:xfrm>
          <a:prstGeom prst="rect">
            <a:avLst/>
          </a:prstGeom>
        </p:spPr>
      </p:pic>
      <p:pic>
        <p:nvPicPr>
          <p:cNvPr id="7" name="图片 6"/>
          <p:cNvPicPr>
            <a:picLocks noChangeAspect="1"/>
          </p:cNvPicPr>
          <p:nvPr/>
        </p:nvPicPr>
        <p:blipFill>
          <a:blip r:embed="rId4"/>
          <a:stretch>
            <a:fillRect/>
          </a:stretch>
        </p:blipFill>
        <p:spPr>
          <a:xfrm>
            <a:off x="981844" y="4873312"/>
            <a:ext cx="5182049" cy="1897544"/>
          </a:xfrm>
          <a:prstGeom prst="rect">
            <a:avLst/>
          </a:prstGeom>
        </p:spPr>
      </p:pic>
      <p:pic>
        <p:nvPicPr>
          <p:cNvPr id="8" name="图片 7"/>
          <p:cNvPicPr>
            <a:picLocks noChangeAspect="1"/>
          </p:cNvPicPr>
          <p:nvPr/>
        </p:nvPicPr>
        <p:blipFill>
          <a:blip r:embed="rId5"/>
          <a:stretch>
            <a:fillRect/>
          </a:stretch>
        </p:blipFill>
        <p:spPr>
          <a:xfrm>
            <a:off x="1271488" y="1827435"/>
            <a:ext cx="9281964" cy="3231160"/>
          </a:xfrm>
          <a:prstGeom prst="rect">
            <a:avLst/>
          </a:prstGeom>
        </p:spPr>
      </p:pic>
      <p:pic>
        <p:nvPicPr>
          <p:cNvPr id="9" name="图片 8"/>
          <p:cNvPicPr>
            <a:picLocks noChangeAspect="1"/>
          </p:cNvPicPr>
          <p:nvPr/>
        </p:nvPicPr>
        <p:blipFill>
          <a:blip r:embed="rId6"/>
          <a:stretch>
            <a:fillRect/>
          </a:stretch>
        </p:blipFill>
        <p:spPr>
          <a:xfrm>
            <a:off x="2003960" y="2730367"/>
            <a:ext cx="7224386" cy="3932261"/>
          </a:xfrm>
          <a:prstGeom prst="rect">
            <a:avLst/>
          </a:prstGeom>
          <a:ln>
            <a:solidFill>
              <a:srgbClr val="FF0000"/>
            </a:solidFill>
          </a:ln>
        </p:spPr>
      </p:pic>
      <p:pic>
        <p:nvPicPr>
          <p:cNvPr id="10" name="图片 9"/>
          <p:cNvPicPr>
            <a:picLocks noChangeAspect="1"/>
          </p:cNvPicPr>
          <p:nvPr/>
        </p:nvPicPr>
        <p:blipFill>
          <a:blip r:embed="rId7"/>
          <a:stretch>
            <a:fillRect/>
          </a:stretch>
        </p:blipFill>
        <p:spPr>
          <a:xfrm>
            <a:off x="2854052" y="2060848"/>
            <a:ext cx="9068586" cy="4313294"/>
          </a:xfrm>
          <a:prstGeom prst="rect">
            <a:avLst/>
          </a:prstGeom>
          <a:ln>
            <a:solidFill>
              <a:srgbClr val="FF0000"/>
            </a:solidFill>
          </a:ln>
        </p:spPr>
      </p:pic>
    </p:spTree>
    <p:extLst>
      <p:ext uri="{BB962C8B-B14F-4D97-AF65-F5344CB8AC3E}">
        <p14:creationId xmlns:p14="http://schemas.microsoft.com/office/powerpoint/2010/main" val="71122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01924" y="836712"/>
            <a:ext cx="9601200" cy="5040560"/>
          </a:xfrm>
        </p:spPr>
        <p:txBody>
          <a:bodyPr>
            <a:normAutofit/>
          </a:bodyPr>
          <a:lstStyle/>
          <a:p>
            <a:pPr>
              <a:lnSpc>
                <a:spcPct val="110000"/>
              </a:lnSpc>
            </a:pPr>
            <a:r>
              <a:rPr lang="en-US" altLang="zh-CN" dirty="0"/>
              <a:t>Spark2</a:t>
            </a:r>
            <a:r>
              <a:rPr lang="zh-CN" altLang="en-US" dirty="0"/>
              <a:t>的主要改进和优化</a:t>
            </a:r>
            <a:endParaRPr lang="en-US" altLang="zh-CN" dirty="0"/>
          </a:p>
          <a:p>
            <a:pPr>
              <a:lnSpc>
                <a:spcPct val="110000"/>
              </a:lnSpc>
            </a:pPr>
            <a:r>
              <a:rPr lang="en-US" altLang="zh-CN" dirty="0"/>
              <a:t>Spark Core</a:t>
            </a:r>
          </a:p>
          <a:p>
            <a:pPr>
              <a:lnSpc>
                <a:spcPct val="110000"/>
              </a:lnSpc>
            </a:pPr>
            <a:r>
              <a:rPr lang="en-US" altLang="zh-CN" dirty="0"/>
              <a:t>Spark SQL</a:t>
            </a:r>
          </a:p>
          <a:p>
            <a:pPr>
              <a:lnSpc>
                <a:spcPct val="110000"/>
              </a:lnSpc>
            </a:pPr>
            <a:r>
              <a:rPr lang="en-US" altLang="zh-CN" dirty="0">
                <a:highlight>
                  <a:srgbClr val="FFFF00"/>
                </a:highlight>
              </a:rPr>
              <a:t>Spark Streaming</a:t>
            </a:r>
          </a:p>
          <a:p>
            <a:pPr lvl="1">
              <a:lnSpc>
                <a:spcPct val="110000"/>
              </a:lnSpc>
            </a:pPr>
            <a:r>
              <a:rPr lang="en-US" altLang="zh-CN" sz="1800" dirty="0">
                <a:highlight>
                  <a:srgbClr val="FFFF00"/>
                </a:highlight>
              </a:rPr>
              <a:t>Structured Streaming</a:t>
            </a:r>
          </a:p>
          <a:p>
            <a:pPr>
              <a:lnSpc>
                <a:spcPct val="110000"/>
              </a:lnSpc>
            </a:pPr>
            <a:r>
              <a:rPr lang="en-US" altLang="zh-CN" dirty="0" err="1"/>
              <a:t>Mllib</a:t>
            </a:r>
            <a:endParaRPr lang="en-US" altLang="zh-CN" dirty="0"/>
          </a:p>
          <a:p>
            <a:pPr marL="0" indent="0">
              <a:lnSpc>
                <a:spcPct val="110000"/>
              </a:lnSpc>
              <a:buNone/>
            </a:pPr>
            <a:endParaRPr lang="zh-CN" dirty="0"/>
          </a:p>
        </p:txBody>
      </p:sp>
    </p:spTree>
    <p:extLst>
      <p:ext uri="{BB962C8B-B14F-4D97-AF65-F5344CB8AC3E}">
        <p14:creationId xmlns:p14="http://schemas.microsoft.com/office/powerpoint/2010/main" val="27909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b="1" dirty="0"/>
              <a:t>背景</a:t>
            </a:r>
            <a:endParaRPr lang="zh-CN" dirty="0"/>
          </a:p>
        </p:txBody>
      </p:sp>
      <p:sp>
        <p:nvSpPr>
          <p:cNvPr id="14" name="内容占位符 13"/>
          <p:cNvSpPr>
            <a:spLocks noGrp="1"/>
          </p:cNvSpPr>
          <p:nvPr>
            <p:ph idx="1"/>
          </p:nvPr>
        </p:nvSpPr>
        <p:spPr>
          <a:xfrm>
            <a:off x="1293813" y="2204864"/>
            <a:ext cx="9601200" cy="3967336"/>
          </a:xfrm>
        </p:spPr>
        <p:txBody>
          <a:bodyPr/>
          <a:lstStyle/>
          <a:p>
            <a:pPr fontAlgn="ctr"/>
            <a:r>
              <a:rPr lang="en-US" altLang="zh-CN" dirty="0"/>
              <a:t>s</a:t>
            </a:r>
            <a:r>
              <a:rPr lang="zh-CN" altLang="zh-CN" dirty="0"/>
              <a:t>park</a:t>
            </a:r>
            <a:r>
              <a:rPr lang="en-US" altLang="zh-CN" dirty="0"/>
              <a:t> 2.0</a:t>
            </a:r>
            <a:r>
              <a:rPr lang="zh-CN" altLang="zh-CN" dirty="0"/>
              <a:t>版本，新增的structured</a:t>
            </a:r>
            <a:r>
              <a:rPr lang="en-US" altLang="zh-CN" dirty="0"/>
              <a:t> </a:t>
            </a:r>
            <a:r>
              <a:rPr lang="zh-CN" altLang="zh-CN" dirty="0"/>
              <a:t>streaming</a:t>
            </a:r>
            <a:r>
              <a:rPr lang="en-US" altLang="zh-CN" dirty="0"/>
              <a:t> </a:t>
            </a:r>
            <a:r>
              <a:rPr lang="zh-CN" altLang="zh-CN" dirty="0"/>
              <a:t>API，针对原先的streaming编程接口DStream的问题进行了改进</a:t>
            </a:r>
            <a:endParaRPr lang="en-US" altLang="zh-CN" dirty="0"/>
          </a:p>
          <a:p>
            <a:pPr fontAlgn="ctr"/>
            <a:endParaRPr lang="en-US" altLang="zh-CN" dirty="0"/>
          </a:p>
          <a:p>
            <a:pPr lvl="1" fontAlgn="ctr"/>
            <a:r>
              <a:rPr lang="zh-CN" altLang="en-US" dirty="0"/>
              <a:t>框架自身只能针对</a:t>
            </a:r>
            <a:r>
              <a:rPr lang="en-US" altLang="zh-CN" dirty="0"/>
              <a:t>Batch time</a:t>
            </a:r>
            <a:r>
              <a:rPr lang="zh-CN" altLang="en-US" dirty="0"/>
              <a:t>进行处理，很难处理</a:t>
            </a:r>
            <a:r>
              <a:rPr lang="en-US" altLang="zh-CN" dirty="0"/>
              <a:t>event</a:t>
            </a:r>
            <a:r>
              <a:rPr lang="zh-CN" altLang="en-US" dirty="0"/>
              <a:t> </a:t>
            </a:r>
            <a:r>
              <a:rPr lang="en-US" altLang="zh-CN" dirty="0"/>
              <a:t>time</a:t>
            </a:r>
            <a:r>
              <a:rPr lang="zh-CN" altLang="en-US" dirty="0"/>
              <a:t>，很难处理延迟，乱序的数据</a:t>
            </a:r>
          </a:p>
          <a:p>
            <a:pPr lvl="1" fontAlgn="ctr"/>
            <a:r>
              <a:rPr lang="zh-CN" altLang="en-US" dirty="0"/>
              <a:t>流式和批量处理的</a:t>
            </a:r>
            <a:r>
              <a:rPr lang="en-US" altLang="zh-CN" dirty="0"/>
              <a:t>API</a:t>
            </a:r>
            <a:r>
              <a:rPr lang="zh-CN" altLang="en-US" dirty="0"/>
              <a:t>还是不完全一致，两种使用场景中，程序代码还是需要一定的转换</a:t>
            </a:r>
          </a:p>
          <a:p>
            <a:pPr lvl="1" fontAlgn="ctr"/>
            <a:r>
              <a:rPr lang="zh-CN" altLang="en-US" dirty="0"/>
              <a:t>端到端的数据容错保障逻辑需要用户自己小心构建，增量更新和持久化存储等一致性问题处理难度较大</a:t>
            </a:r>
          </a:p>
          <a:p>
            <a:endParaRPr lang="zh-CN" dirty="0"/>
          </a:p>
        </p:txBody>
      </p:sp>
    </p:spTree>
    <p:extLst>
      <p:ext uri="{BB962C8B-B14F-4D97-AF65-F5344CB8AC3E}">
        <p14:creationId xmlns:p14="http://schemas.microsoft.com/office/powerpoint/2010/main" val="16974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Structured Streaming</a:t>
            </a:r>
            <a:r>
              <a:rPr lang="zh-CN" altLang="en-US" b="1" dirty="0"/>
              <a:t>（</a:t>
            </a:r>
            <a:r>
              <a:rPr lang="en-US" altLang="zh-CN" dirty="0"/>
              <a:t> experimental </a:t>
            </a:r>
            <a:r>
              <a:rPr lang="zh-CN" altLang="en-US" b="1" dirty="0"/>
              <a:t>）</a:t>
            </a:r>
            <a:endParaRPr lang="zh-CN" dirty="0"/>
          </a:p>
        </p:txBody>
      </p:sp>
      <p:sp>
        <p:nvSpPr>
          <p:cNvPr id="14" name="内容占位符 13"/>
          <p:cNvSpPr>
            <a:spLocks noGrp="1"/>
          </p:cNvSpPr>
          <p:nvPr>
            <p:ph idx="1"/>
          </p:nvPr>
        </p:nvSpPr>
        <p:spPr>
          <a:xfrm>
            <a:off x="1293813" y="1676400"/>
            <a:ext cx="9601200" cy="4495800"/>
          </a:xfrm>
        </p:spPr>
        <p:txBody>
          <a:bodyPr/>
          <a:lstStyle/>
          <a:p>
            <a:r>
              <a:rPr lang="en-US" altLang="zh-CN" dirty="0"/>
              <a:t>Integrated API with batch jobs</a:t>
            </a:r>
          </a:p>
          <a:p>
            <a:r>
              <a:rPr lang="en-US" altLang="zh-CN" dirty="0"/>
              <a:t>Transactional interaction with storage systems</a:t>
            </a:r>
          </a:p>
          <a:p>
            <a:r>
              <a:rPr lang="en-US" altLang="zh-CN" dirty="0"/>
              <a:t>Rich integration with the rest of Spark</a:t>
            </a:r>
          </a:p>
          <a:p>
            <a:r>
              <a:rPr lang="en-US" altLang="zh-CN" dirty="0"/>
              <a:t>Event-time watermarks</a:t>
            </a:r>
          </a:p>
          <a:p>
            <a:r>
              <a:rPr lang="en-US" altLang="zh-CN" dirty="0"/>
              <a:t>Support for all file-based formats and all file-based features</a:t>
            </a:r>
          </a:p>
          <a:p>
            <a:r>
              <a:rPr lang="en-US" altLang="zh-CN" dirty="0"/>
              <a:t>Apache Kafka 0.10</a:t>
            </a:r>
            <a:endParaRPr lang="zh-CN" dirty="0"/>
          </a:p>
        </p:txBody>
      </p:sp>
    </p:spTree>
    <p:extLst>
      <p:ext uri="{BB962C8B-B14F-4D97-AF65-F5344CB8AC3E}">
        <p14:creationId xmlns:p14="http://schemas.microsoft.com/office/powerpoint/2010/main" val="166639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Structured Streaming</a:t>
            </a:r>
            <a:r>
              <a:rPr lang="zh-CN" altLang="en-US" b="1" dirty="0"/>
              <a:t>（</a:t>
            </a:r>
            <a:r>
              <a:rPr lang="en-US" altLang="zh-CN" dirty="0"/>
              <a:t> experimental </a:t>
            </a:r>
            <a:r>
              <a:rPr lang="zh-CN" altLang="en-US" b="1" dirty="0"/>
              <a:t>）</a:t>
            </a:r>
            <a:endParaRPr lang="zh-CN" dirty="0"/>
          </a:p>
        </p:txBody>
      </p:sp>
      <p:pic>
        <p:nvPicPr>
          <p:cNvPr id="1026" name="Picture 2" descr="Structured Streaming Model: Treat Data Streams as Unbound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924" y="1524000"/>
            <a:ext cx="85534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852" y="548680"/>
            <a:ext cx="8276680" cy="5122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0" name="Picture 2" descr="Handling Late 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539" y="557808"/>
            <a:ext cx="9198851" cy="5113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7798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eaming-engine-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36" y="764704"/>
            <a:ext cx="1118235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4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01924" y="836712"/>
            <a:ext cx="9601200" cy="5040560"/>
          </a:xfrm>
        </p:spPr>
        <p:txBody>
          <a:bodyPr>
            <a:normAutofit/>
          </a:bodyPr>
          <a:lstStyle/>
          <a:p>
            <a:pPr>
              <a:lnSpc>
                <a:spcPct val="110000"/>
              </a:lnSpc>
            </a:pPr>
            <a:r>
              <a:rPr lang="en-US" altLang="zh-CN" dirty="0"/>
              <a:t>Spark2</a:t>
            </a:r>
            <a:r>
              <a:rPr lang="zh-CN" altLang="en-US" dirty="0"/>
              <a:t>的主要改进和优化</a:t>
            </a:r>
            <a:endParaRPr lang="en-US" altLang="zh-CN" dirty="0"/>
          </a:p>
          <a:p>
            <a:pPr>
              <a:lnSpc>
                <a:spcPct val="110000"/>
              </a:lnSpc>
            </a:pPr>
            <a:r>
              <a:rPr lang="en-US" altLang="zh-CN" dirty="0"/>
              <a:t>Spark Core</a:t>
            </a:r>
          </a:p>
          <a:p>
            <a:pPr>
              <a:lnSpc>
                <a:spcPct val="110000"/>
              </a:lnSpc>
            </a:pPr>
            <a:r>
              <a:rPr lang="en-US" altLang="zh-CN" dirty="0"/>
              <a:t>Spark SQL</a:t>
            </a:r>
          </a:p>
          <a:p>
            <a:pPr>
              <a:lnSpc>
                <a:spcPct val="110000"/>
              </a:lnSpc>
            </a:pPr>
            <a:r>
              <a:rPr lang="en-US" altLang="zh-CN" dirty="0"/>
              <a:t>Spark Streaming</a:t>
            </a:r>
          </a:p>
          <a:p>
            <a:pPr>
              <a:lnSpc>
                <a:spcPct val="110000"/>
              </a:lnSpc>
            </a:pPr>
            <a:r>
              <a:rPr lang="en-US" altLang="zh-CN" dirty="0" err="1">
                <a:highlight>
                  <a:srgbClr val="FFFF00"/>
                </a:highlight>
              </a:rPr>
              <a:t>Mllib</a:t>
            </a:r>
            <a:endParaRPr lang="en-US" altLang="zh-CN" dirty="0">
              <a:highlight>
                <a:srgbClr val="FFFF00"/>
              </a:highlight>
            </a:endParaRPr>
          </a:p>
          <a:p>
            <a:pPr lvl="1">
              <a:lnSpc>
                <a:spcPct val="110000"/>
              </a:lnSpc>
            </a:pPr>
            <a:r>
              <a:rPr lang="en-US" altLang="zh-CN" sz="1800" dirty="0">
                <a:highlight>
                  <a:srgbClr val="FFFF00"/>
                </a:highlight>
              </a:rPr>
              <a:t>MLLIB 2.0</a:t>
            </a:r>
            <a:r>
              <a:rPr lang="zh-CN" altLang="en-US" sz="1800" dirty="0">
                <a:highlight>
                  <a:srgbClr val="FFFF00"/>
                </a:highlight>
              </a:rPr>
              <a:t>： </a:t>
            </a:r>
            <a:r>
              <a:rPr lang="en-US" altLang="zh-CN" sz="1800" dirty="0">
                <a:highlight>
                  <a:srgbClr val="FFFF00"/>
                </a:highlight>
              </a:rPr>
              <a:t>API</a:t>
            </a:r>
          </a:p>
          <a:p>
            <a:pPr lvl="1">
              <a:lnSpc>
                <a:spcPct val="110000"/>
              </a:lnSpc>
            </a:pPr>
            <a:r>
              <a:rPr lang="pt-BR" altLang="zh-CN" sz="1800" dirty="0">
                <a:highlight>
                  <a:srgbClr val="FFFF00"/>
                </a:highlight>
              </a:rPr>
              <a:t>MLLIB 2.0</a:t>
            </a:r>
            <a:r>
              <a:rPr lang="zh-CN" altLang="pt-BR" sz="1800" dirty="0">
                <a:highlight>
                  <a:srgbClr val="FFFF00"/>
                </a:highlight>
              </a:rPr>
              <a:t>： </a:t>
            </a:r>
            <a:r>
              <a:rPr lang="pt-BR" altLang="zh-CN" sz="1800" dirty="0">
                <a:highlight>
                  <a:srgbClr val="FFFF00"/>
                </a:highlight>
              </a:rPr>
              <a:t>PYTHON &amp; R </a:t>
            </a:r>
            <a:r>
              <a:rPr lang="en-US" altLang="zh-CN" dirty="0">
                <a:highlight>
                  <a:srgbClr val="FFFF00"/>
                </a:highlight>
              </a:rPr>
              <a:t>algorithms </a:t>
            </a:r>
            <a:endParaRPr lang="pt-BR" altLang="zh-CN" sz="1800" dirty="0">
              <a:highlight>
                <a:srgbClr val="FFFF00"/>
              </a:highlight>
            </a:endParaRPr>
          </a:p>
          <a:p>
            <a:pPr lvl="1">
              <a:lnSpc>
                <a:spcPct val="110000"/>
              </a:lnSpc>
            </a:pPr>
            <a:r>
              <a:rPr lang="pt-BR" altLang="zh-CN" sz="1800" dirty="0">
                <a:highlight>
                  <a:srgbClr val="FFFF00"/>
                </a:highlight>
              </a:rPr>
              <a:t>MLLIB 2.0</a:t>
            </a:r>
            <a:r>
              <a:rPr lang="zh-CN" altLang="pt-BR" sz="1800" dirty="0">
                <a:highlight>
                  <a:srgbClr val="FFFF00"/>
                </a:highlight>
              </a:rPr>
              <a:t>： </a:t>
            </a:r>
            <a:r>
              <a:rPr lang="en-US" altLang="zh-CN" dirty="0">
                <a:solidFill>
                  <a:srgbClr val="FF0000"/>
                </a:solidFill>
                <a:highlight>
                  <a:srgbClr val="FFFF00"/>
                </a:highlight>
              </a:rPr>
              <a:t>Model Persistence</a:t>
            </a:r>
            <a:endParaRPr lang="en-US" altLang="zh-CN" sz="1800" dirty="0">
              <a:solidFill>
                <a:srgbClr val="FF0000"/>
              </a:solidFill>
              <a:highlight>
                <a:srgbClr val="FFFF00"/>
              </a:highlight>
            </a:endParaRPr>
          </a:p>
          <a:p>
            <a:pPr marL="0" indent="0">
              <a:lnSpc>
                <a:spcPct val="110000"/>
              </a:lnSpc>
              <a:buNone/>
            </a:pPr>
            <a:endParaRPr lang="zh-CN" dirty="0"/>
          </a:p>
        </p:txBody>
      </p:sp>
    </p:spTree>
    <p:extLst>
      <p:ext uri="{BB962C8B-B14F-4D97-AF65-F5344CB8AC3E}">
        <p14:creationId xmlns:p14="http://schemas.microsoft.com/office/powerpoint/2010/main" val="387467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MLLIB 2.0</a:t>
            </a:r>
            <a:r>
              <a:rPr lang="zh-CN" altLang="en-US" dirty="0"/>
              <a:t>：</a:t>
            </a:r>
            <a:r>
              <a:rPr lang="en-US" altLang="zh-CN" dirty="0"/>
              <a:t>API</a:t>
            </a:r>
            <a:endParaRPr lang="zh-CN" dirty="0"/>
          </a:p>
        </p:txBody>
      </p:sp>
      <p:sp>
        <p:nvSpPr>
          <p:cNvPr id="14" name="内容占位符 13"/>
          <p:cNvSpPr>
            <a:spLocks noGrp="1"/>
          </p:cNvSpPr>
          <p:nvPr>
            <p:ph idx="1"/>
          </p:nvPr>
        </p:nvSpPr>
        <p:spPr>
          <a:xfrm>
            <a:off x="1293813" y="2132856"/>
            <a:ext cx="9601200" cy="4039344"/>
          </a:xfrm>
        </p:spPr>
        <p:txBody>
          <a:bodyPr>
            <a:normAutofit/>
          </a:bodyPr>
          <a:lstStyle/>
          <a:p>
            <a:r>
              <a:rPr lang="zh-CN" altLang="en-US" dirty="0"/>
              <a:t>基于</a:t>
            </a:r>
            <a:r>
              <a:rPr lang="en-US" altLang="zh-CN" dirty="0" err="1"/>
              <a:t>DataFrame</a:t>
            </a:r>
            <a:r>
              <a:rPr lang="zh-CN" altLang="en-US" dirty="0"/>
              <a:t>的</a:t>
            </a:r>
            <a:r>
              <a:rPr lang="en-US" altLang="zh-CN" dirty="0"/>
              <a:t>API</a:t>
            </a:r>
          </a:p>
          <a:p>
            <a:endParaRPr lang="en-US" altLang="zh-CN" dirty="0"/>
          </a:p>
          <a:p>
            <a:pPr lvl="1"/>
            <a:r>
              <a:rPr lang="zh-CN" altLang="en-US" dirty="0"/>
              <a:t>新包：</a:t>
            </a:r>
            <a:r>
              <a:rPr lang="en-US" altLang="zh-CN" dirty="0"/>
              <a:t>org.apache.spark.ml, pyspark.ml</a:t>
            </a:r>
          </a:p>
          <a:p>
            <a:pPr lvl="1"/>
            <a:endParaRPr lang="en-US" altLang="zh-CN" dirty="0"/>
          </a:p>
          <a:p>
            <a:pPr lvl="1"/>
            <a:r>
              <a:rPr lang="zh-CN" altLang="en-US" dirty="0"/>
              <a:t>基于</a:t>
            </a:r>
            <a:r>
              <a:rPr lang="en-US" altLang="zh-CN" dirty="0"/>
              <a:t>RDD</a:t>
            </a:r>
            <a:r>
              <a:rPr lang="zh-CN" altLang="en-US" dirty="0"/>
              <a:t>的</a:t>
            </a:r>
            <a:r>
              <a:rPr lang="en-US" altLang="zh-CN" dirty="0"/>
              <a:t>API</a:t>
            </a:r>
            <a:r>
              <a:rPr lang="zh-CN" altLang="en-US" dirty="0"/>
              <a:t>不再更新</a:t>
            </a:r>
          </a:p>
          <a:p>
            <a:pPr lvl="2"/>
            <a:r>
              <a:rPr lang="en-US" altLang="zh-CN" dirty="0" err="1"/>
              <a:t>org.apache.spark.mllib</a:t>
            </a:r>
            <a:r>
              <a:rPr lang="en-US" altLang="zh-CN" dirty="0"/>
              <a:t>, </a:t>
            </a:r>
            <a:r>
              <a:rPr lang="en-US" altLang="zh-CN" dirty="0" err="1"/>
              <a:t>pyspark.mllib</a:t>
            </a:r>
            <a:endParaRPr lang="en-US" altLang="zh-CN" dirty="0"/>
          </a:p>
          <a:p>
            <a:pPr lvl="1"/>
            <a:endParaRPr lang="en-US" altLang="zh-CN" dirty="0"/>
          </a:p>
          <a:p>
            <a:pPr marL="279082" lvl="1" indent="0">
              <a:buNone/>
            </a:pPr>
            <a:br>
              <a:rPr lang="zh-CN" altLang="en-US" b="1" dirty="0"/>
            </a:br>
            <a:br>
              <a:rPr lang="zh-CN" altLang="en-US" dirty="0"/>
            </a:br>
            <a:endParaRPr lang="zh-CN" dirty="0"/>
          </a:p>
        </p:txBody>
      </p:sp>
    </p:spTree>
    <p:extLst>
      <p:ext uri="{BB962C8B-B14F-4D97-AF65-F5344CB8AC3E}">
        <p14:creationId xmlns:p14="http://schemas.microsoft.com/office/powerpoint/2010/main" val="175600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17948" y="1196752"/>
            <a:ext cx="9505056" cy="4248472"/>
          </a:xfrm>
          <a:prstGeom prst="rect">
            <a:avLst/>
          </a:prstGeom>
        </p:spPr>
      </p:pic>
    </p:spTree>
    <p:extLst>
      <p:ext uri="{BB962C8B-B14F-4D97-AF65-F5344CB8AC3E}">
        <p14:creationId xmlns:p14="http://schemas.microsoft.com/office/powerpoint/2010/main" val="284455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pt-BR" altLang="zh-CN" dirty="0"/>
              <a:t>MLLIB 2.0</a:t>
            </a:r>
            <a:r>
              <a:rPr lang="zh-CN" altLang="pt-BR" dirty="0"/>
              <a:t>： </a:t>
            </a:r>
            <a:r>
              <a:rPr lang="pt-BR" altLang="zh-CN" dirty="0"/>
              <a:t>PYTHON &amp; R </a:t>
            </a:r>
            <a:r>
              <a:rPr lang="en-US" altLang="zh-CN" dirty="0"/>
              <a:t>algorithms</a:t>
            </a:r>
            <a:endParaRPr lang="zh-CN" dirty="0"/>
          </a:p>
        </p:txBody>
      </p:sp>
      <p:sp>
        <p:nvSpPr>
          <p:cNvPr id="14" name="内容占位符 13"/>
          <p:cNvSpPr>
            <a:spLocks noGrp="1"/>
          </p:cNvSpPr>
          <p:nvPr>
            <p:ph idx="1"/>
          </p:nvPr>
        </p:nvSpPr>
        <p:spPr/>
        <p:txBody>
          <a:bodyPr>
            <a:normAutofit/>
          </a:bodyPr>
          <a:lstStyle/>
          <a:p>
            <a:r>
              <a:rPr lang="en-US" altLang="zh-CN" dirty="0"/>
              <a:t> Python</a:t>
            </a:r>
            <a:r>
              <a:rPr lang="zh-CN" altLang="en-US" dirty="0"/>
              <a:t>算法</a:t>
            </a:r>
          </a:p>
          <a:p>
            <a:pPr lvl="1"/>
            <a:r>
              <a:rPr lang="en-US" altLang="zh-CN" dirty="0"/>
              <a:t>Clustering algorithms: Bisecting K-Means, Gaussian Mixtures, LDA</a:t>
            </a:r>
          </a:p>
          <a:p>
            <a:pPr lvl="1"/>
            <a:r>
              <a:rPr lang="en-US" altLang="zh-CN" dirty="0"/>
              <a:t>Meta-algorithms: </a:t>
            </a:r>
            <a:r>
              <a:rPr lang="en-US" altLang="zh-CN" dirty="0" err="1"/>
              <a:t>OneVsRest</a:t>
            </a:r>
            <a:r>
              <a:rPr lang="en-US" altLang="zh-CN" dirty="0"/>
              <a:t>, </a:t>
            </a:r>
            <a:r>
              <a:rPr lang="en-US" altLang="zh-CN" dirty="0" err="1"/>
              <a:t>TrainValidationSplit</a:t>
            </a:r>
            <a:endParaRPr lang="en-US" altLang="zh-CN" dirty="0"/>
          </a:p>
          <a:p>
            <a:pPr lvl="1"/>
            <a:r>
              <a:rPr lang="en-US" altLang="zh-CN" dirty="0" err="1"/>
              <a:t>GeneralizedLinearRegression</a:t>
            </a:r>
            <a:endParaRPr lang="en-US" altLang="zh-CN" dirty="0"/>
          </a:p>
          <a:p>
            <a:pPr lvl="1"/>
            <a:r>
              <a:rPr lang="en-US" altLang="zh-CN" dirty="0"/>
              <a:t>Feature transformers: </a:t>
            </a:r>
            <a:r>
              <a:rPr lang="en-US" altLang="zh-CN" dirty="0" err="1"/>
              <a:t>ChiSqSelector</a:t>
            </a:r>
            <a:r>
              <a:rPr lang="en-US" altLang="zh-CN" dirty="0"/>
              <a:t>, </a:t>
            </a:r>
            <a:r>
              <a:rPr lang="en-US" altLang="zh-CN" dirty="0" err="1"/>
              <a:t>MaxAbsScaler</a:t>
            </a:r>
            <a:r>
              <a:rPr lang="en-US" altLang="zh-CN" dirty="0"/>
              <a:t>, </a:t>
            </a:r>
            <a:r>
              <a:rPr lang="en-US" altLang="zh-CN" dirty="0" err="1"/>
              <a:t>QuantileDiscretizer</a:t>
            </a:r>
            <a:endParaRPr lang="en-US" altLang="zh-CN" dirty="0"/>
          </a:p>
          <a:p>
            <a:pPr lvl="1"/>
            <a:r>
              <a:rPr lang="en-US" altLang="zh-CN" dirty="0"/>
              <a:t>Model inspection: summaries for Logistic Regression, Linear Regression, GLMs</a:t>
            </a:r>
          </a:p>
          <a:p>
            <a:r>
              <a:rPr lang="en-US" altLang="zh-CN" dirty="0"/>
              <a:t>R</a:t>
            </a:r>
            <a:r>
              <a:rPr lang="zh-CN" altLang="en-US" dirty="0"/>
              <a:t>算法</a:t>
            </a:r>
          </a:p>
          <a:p>
            <a:pPr lvl="1"/>
            <a:r>
              <a:rPr lang="en-US" altLang="zh-CN" dirty="0"/>
              <a:t>Regression &amp; classification: Generalized Linear Regression, AFT survival regression</a:t>
            </a:r>
          </a:p>
          <a:p>
            <a:pPr lvl="1"/>
            <a:r>
              <a:rPr lang="en-US" altLang="zh-CN" dirty="0"/>
              <a:t>Clustering: K-Means</a:t>
            </a:r>
            <a:endParaRPr lang="zh-CN" dirty="0"/>
          </a:p>
        </p:txBody>
      </p:sp>
    </p:spTree>
    <p:extLst>
      <p:ext uri="{BB962C8B-B14F-4D97-AF65-F5344CB8AC3E}">
        <p14:creationId xmlns:p14="http://schemas.microsoft.com/office/powerpoint/2010/main" val="362609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pt-BR" altLang="zh-CN" sz="3200" dirty="0"/>
              <a:t>MLLIB 2.0</a:t>
            </a:r>
            <a:r>
              <a:rPr lang="zh-CN" altLang="pt-BR" sz="3200" dirty="0"/>
              <a:t>： </a:t>
            </a:r>
            <a:r>
              <a:rPr lang="en-US" altLang="zh-CN" dirty="0">
                <a:solidFill>
                  <a:srgbClr val="FF0000"/>
                </a:solidFill>
              </a:rPr>
              <a:t>Model Persistence</a:t>
            </a:r>
            <a:endParaRPr lang="zh-CN" dirty="0"/>
          </a:p>
        </p:txBody>
      </p:sp>
      <p:sp>
        <p:nvSpPr>
          <p:cNvPr id="14" name="内容占位符 13"/>
          <p:cNvSpPr>
            <a:spLocks noGrp="1"/>
          </p:cNvSpPr>
          <p:nvPr>
            <p:ph idx="1"/>
          </p:nvPr>
        </p:nvSpPr>
        <p:spPr/>
        <p:txBody>
          <a:bodyPr/>
          <a:lstStyle/>
          <a:p>
            <a:r>
              <a:rPr lang="zh-CN" altLang="en-US" dirty="0"/>
              <a:t>数据交换格式</a:t>
            </a:r>
          </a:p>
          <a:p>
            <a:pPr lvl="1"/>
            <a:r>
              <a:rPr lang="en-US" altLang="zh-CN" dirty="0"/>
              <a:t>metadata: </a:t>
            </a:r>
            <a:r>
              <a:rPr lang="en-US" altLang="zh-CN" dirty="0" err="1"/>
              <a:t>json</a:t>
            </a:r>
            <a:endParaRPr lang="en-US" altLang="zh-CN" dirty="0"/>
          </a:p>
          <a:p>
            <a:pPr lvl="1"/>
            <a:r>
              <a:rPr lang="en-US" altLang="zh-CN" dirty="0"/>
              <a:t>Model: parquet</a:t>
            </a:r>
          </a:p>
          <a:p>
            <a:pPr lvl="1"/>
            <a:endParaRPr lang="en-US" altLang="zh-CN" dirty="0"/>
          </a:p>
        </p:txBody>
      </p:sp>
      <p:pic>
        <p:nvPicPr>
          <p:cNvPr id="2" name="图片 1"/>
          <p:cNvPicPr>
            <a:picLocks noChangeAspect="1"/>
          </p:cNvPicPr>
          <p:nvPr/>
        </p:nvPicPr>
        <p:blipFill>
          <a:blip r:embed="rId3"/>
          <a:stretch>
            <a:fillRect/>
          </a:stretch>
        </p:blipFill>
        <p:spPr>
          <a:xfrm>
            <a:off x="4150196" y="1916832"/>
            <a:ext cx="6552728" cy="3777518"/>
          </a:xfrm>
          <a:prstGeom prst="rect">
            <a:avLst/>
          </a:prstGeom>
        </p:spPr>
      </p:pic>
    </p:spTree>
    <p:extLst>
      <p:ext uri="{BB962C8B-B14F-4D97-AF65-F5344CB8AC3E}">
        <p14:creationId xmlns:p14="http://schemas.microsoft.com/office/powerpoint/2010/main" val="43097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dirty="0"/>
              <a:t>1</a:t>
            </a:r>
            <a:r>
              <a:rPr lang="zh-CN" altLang="en-US" dirty="0"/>
              <a:t>：</a:t>
            </a:r>
            <a:r>
              <a:rPr lang="en-US" altLang="zh-CN" b="1" dirty="0"/>
              <a:t>Wine quality prediction</a:t>
            </a:r>
            <a:r>
              <a:rPr lang="en-US" altLang="zh-CN" dirty="0"/>
              <a:t> </a:t>
            </a:r>
            <a:endParaRPr lang="zh-CN" dirty="0"/>
          </a:p>
        </p:txBody>
      </p:sp>
      <p:sp>
        <p:nvSpPr>
          <p:cNvPr id="14" name="内容占位符 13"/>
          <p:cNvSpPr>
            <a:spLocks noGrp="1"/>
          </p:cNvSpPr>
          <p:nvPr>
            <p:ph idx="1"/>
          </p:nvPr>
        </p:nvSpPr>
        <p:spPr/>
        <p:txBody>
          <a:bodyPr>
            <a:normAutofit lnSpcReduction="10000"/>
          </a:bodyPr>
          <a:lstStyle/>
          <a:p>
            <a:pPr marL="0" indent="0">
              <a:buNone/>
            </a:pPr>
            <a:r>
              <a:rPr lang="en-US" altLang="zh-CN" dirty="0"/>
              <a:t>1</a:t>
            </a:r>
            <a:r>
              <a:rPr lang="zh-CN" altLang="en-US" dirty="0"/>
              <a:t>、源数据</a:t>
            </a:r>
            <a:r>
              <a:rPr lang="en-US" altLang="zh-CN" dirty="0"/>
              <a:t>ETL</a:t>
            </a:r>
            <a:endParaRPr lang="zh-CN" altLang="en-US" dirty="0"/>
          </a:p>
          <a:p>
            <a:pPr marL="0" indent="0">
              <a:buNone/>
            </a:pPr>
            <a:r>
              <a:rPr lang="en-US" altLang="zh-CN" dirty="0"/>
              <a:t>2</a:t>
            </a:r>
            <a:r>
              <a:rPr lang="zh-CN" altLang="en-US" dirty="0"/>
              <a:t>、数据预处理</a:t>
            </a:r>
          </a:p>
          <a:p>
            <a:pPr marL="0" indent="0">
              <a:buNone/>
            </a:pPr>
            <a:r>
              <a:rPr lang="en-US" altLang="zh-CN" dirty="0">
                <a:solidFill>
                  <a:srgbClr val="FF0000"/>
                </a:solidFill>
              </a:rPr>
              <a:t>3</a:t>
            </a:r>
            <a:r>
              <a:rPr lang="zh-CN" altLang="en-US" dirty="0">
                <a:solidFill>
                  <a:srgbClr val="FF0000"/>
                </a:solidFill>
              </a:rPr>
              <a:t>、特征选取</a:t>
            </a:r>
          </a:p>
          <a:p>
            <a:pPr marL="0" indent="0">
              <a:buNone/>
            </a:pPr>
            <a:r>
              <a:rPr lang="en-US" altLang="zh-CN" dirty="0">
                <a:solidFill>
                  <a:srgbClr val="FF0000"/>
                </a:solidFill>
              </a:rPr>
              <a:t>4</a:t>
            </a:r>
            <a:r>
              <a:rPr lang="zh-CN" altLang="en-US" dirty="0">
                <a:solidFill>
                  <a:srgbClr val="FF0000"/>
                </a:solidFill>
              </a:rPr>
              <a:t>、模型训练与验证</a:t>
            </a:r>
            <a:endParaRPr lang="en-US" altLang="zh-CN" dirty="0">
              <a:solidFill>
                <a:srgbClr val="FF0000"/>
              </a:solidFill>
            </a:endParaRPr>
          </a:p>
          <a:p>
            <a:pPr marL="0" indent="0">
              <a:buNone/>
            </a:pPr>
            <a:endParaRPr lang="en-US" altLang="zh-CN" dirty="0">
              <a:solidFill>
                <a:srgbClr val="FF0000"/>
              </a:solidFill>
            </a:endParaRPr>
          </a:p>
          <a:p>
            <a:pPr marL="0" indent="0">
              <a:buNone/>
            </a:pPr>
            <a:endParaRPr lang="en-US" altLang="zh-CN" dirty="0">
              <a:solidFill>
                <a:srgbClr val="FF0000"/>
              </a:solidFill>
            </a:endParaRPr>
          </a:p>
          <a:p>
            <a:pPr marL="0" indent="0">
              <a:buNone/>
            </a:pPr>
            <a:endParaRPr lang="en-US" altLang="zh-CN" dirty="0">
              <a:solidFill>
                <a:srgbClr val="FF0000"/>
              </a:solidFill>
            </a:endParaRPr>
          </a:p>
          <a:p>
            <a:pPr marL="0" indent="0">
              <a:buNone/>
            </a:pPr>
            <a:endParaRPr lang="en-US" altLang="zh-CN" dirty="0">
              <a:solidFill>
                <a:srgbClr val="FF0000"/>
              </a:solidFill>
            </a:endParaRPr>
          </a:p>
          <a:p>
            <a:pPr marL="0" indent="0">
              <a:buNone/>
            </a:pPr>
            <a:r>
              <a:rPr lang="zh-CN" altLang="en-US" sz="1800" dirty="0"/>
              <a:t>数据来源：</a:t>
            </a:r>
            <a:r>
              <a:rPr lang="en-US" altLang="zh-CN" sz="1800" dirty="0"/>
              <a:t>http://archive.ics.uci.edu/ml/datasets/Wine+Quality </a:t>
            </a:r>
            <a:endParaRPr lang="zh-CN" altLang="en-US" sz="1800" dirty="0"/>
          </a:p>
          <a:p>
            <a:endParaRPr lang="zh-CN" dirty="0"/>
          </a:p>
        </p:txBody>
      </p:sp>
      <p:pic>
        <p:nvPicPr>
          <p:cNvPr id="3" name="图片 2"/>
          <p:cNvPicPr>
            <a:picLocks noChangeAspect="1"/>
          </p:cNvPicPr>
          <p:nvPr/>
        </p:nvPicPr>
        <p:blipFill>
          <a:blip r:embed="rId3"/>
          <a:stretch>
            <a:fillRect/>
          </a:stretch>
        </p:blipFill>
        <p:spPr>
          <a:xfrm>
            <a:off x="4294212" y="1988840"/>
            <a:ext cx="7344816" cy="3509119"/>
          </a:xfrm>
          <a:prstGeom prst="rect">
            <a:avLst/>
          </a:prstGeom>
        </p:spPr>
      </p:pic>
    </p:spTree>
    <p:extLst>
      <p:ext uri="{BB962C8B-B14F-4D97-AF65-F5344CB8AC3E}">
        <p14:creationId xmlns:p14="http://schemas.microsoft.com/office/powerpoint/2010/main" val="3323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b="1" dirty="0"/>
              <a:t>Wine quality prediction</a:t>
            </a:r>
            <a:r>
              <a:rPr lang="en-US" altLang="zh-CN" dirty="0"/>
              <a:t> </a:t>
            </a:r>
            <a:endParaRPr lang="zh-CN" dirty="0"/>
          </a:p>
        </p:txBody>
      </p:sp>
      <p:sp>
        <p:nvSpPr>
          <p:cNvPr id="2" name="文本框 1"/>
          <p:cNvSpPr txBox="1"/>
          <p:nvPr/>
        </p:nvSpPr>
        <p:spPr>
          <a:xfrm>
            <a:off x="1197869" y="2708920"/>
            <a:ext cx="2376264" cy="1754326"/>
          </a:xfrm>
          <a:prstGeom prst="rect">
            <a:avLst/>
          </a:prstGeom>
          <a:noFill/>
        </p:spPr>
        <p:txBody>
          <a:bodyPr wrap="square" rtlCol="0">
            <a:spAutoFit/>
          </a:bodyPr>
          <a:lstStyle/>
          <a:p>
            <a:pPr>
              <a:lnSpc>
                <a:spcPct val="150000"/>
              </a:lnSpc>
            </a:pPr>
            <a:r>
              <a:rPr lang="en-US" altLang="zh-CN" dirty="0">
                <a:solidFill>
                  <a:srgbClr val="FF0000"/>
                </a:solidFill>
              </a:rPr>
              <a:t>1,</a:t>
            </a:r>
            <a:r>
              <a:rPr lang="zh-CN" altLang="en-US" dirty="0">
                <a:solidFill>
                  <a:srgbClr val="FF0000"/>
                </a:solidFill>
              </a:rPr>
              <a:t>创建</a:t>
            </a:r>
            <a:r>
              <a:rPr lang="en-US" altLang="zh-CN" dirty="0" err="1">
                <a:solidFill>
                  <a:srgbClr val="FF0000"/>
                </a:solidFill>
              </a:rPr>
              <a:t>dataframe</a:t>
            </a:r>
            <a:endParaRPr lang="en-US" altLang="zh-CN" dirty="0">
              <a:solidFill>
                <a:srgbClr val="FF0000"/>
              </a:solidFill>
            </a:endParaRPr>
          </a:p>
          <a:p>
            <a:pPr>
              <a:lnSpc>
                <a:spcPct val="150000"/>
              </a:lnSpc>
            </a:pPr>
            <a:r>
              <a:rPr lang="en-US" altLang="zh-CN" dirty="0"/>
              <a:t>2,</a:t>
            </a:r>
            <a:r>
              <a:rPr lang="zh-CN" altLang="en-US" dirty="0"/>
              <a:t>训练模型</a:t>
            </a:r>
            <a:endParaRPr lang="en-US" altLang="zh-CN" dirty="0"/>
          </a:p>
          <a:p>
            <a:pPr>
              <a:lnSpc>
                <a:spcPct val="150000"/>
              </a:lnSpc>
            </a:pPr>
            <a:r>
              <a:rPr lang="en-US" altLang="zh-CN" dirty="0"/>
              <a:t>3,</a:t>
            </a:r>
            <a:r>
              <a:rPr lang="zh-CN" altLang="en-US" dirty="0"/>
              <a:t>模型验证</a:t>
            </a:r>
            <a:endParaRPr lang="en-US" altLang="zh-CN" dirty="0"/>
          </a:p>
          <a:p>
            <a:pPr>
              <a:lnSpc>
                <a:spcPct val="150000"/>
              </a:lnSpc>
            </a:pPr>
            <a:r>
              <a:rPr lang="en-US" altLang="zh-CN" dirty="0"/>
              <a:t>4,</a:t>
            </a:r>
            <a:r>
              <a:rPr lang="zh-CN" altLang="en-US" dirty="0"/>
              <a:t>模型持久化</a:t>
            </a:r>
          </a:p>
        </p:txBody>
      </p:sp>
      <p:pic>
        <p:nvPicPr>
          <p:cNvPr id="3" name="图片 2"/>
          <p:cNvPicPr>
            <a:picLocks noChangeAspect="1"/>
          </p:cNvPicPr>
          <p:nvPr/>
        </p:nvPicPr>
        <p:blipFill>
          <a:blip r:embed="rId3"/>
          <a:stretch>
            <a:fillRect/>
          </a:stretch>
        </p:blipFill>
        <p:spPr>
          <a:xfrm>
            <a:off x="3070076" y="1524000"/>
            <a:ext cx="8893311" cy="4740051"/>
          </a:xfrm>
          <a:prstGeom prst="rect">
            <a:avLst/>
          </a:prstGeom>
        </p:spPr>
      </p:pic>
      <p:pic>
        <p:nvPicPr>
          <p:cNvPr id="4" name="图片 3"/>
          <p:cNvPicPr>
            <a:picLocks noChangeAspect="1"/>
          </p:cNvPicPr>
          <p:nvPr/>
        </p:nvPicPr>
        <p:blipFill>
          <a:blip r:embed="rId4"/>
          <a:stretch>
            <a:fillRect/>
          </a:stretch>
        </p:blipFill>
        <p:spPr>
          <a:xfrm>
            <a:off x="5215291" y="1508684"/>
            <a:ext cx="4602879" cy="5014395"/>
          </a:xfrm>
          <a:prstGeom prst="rect">
            <a:avLst/>
          </a:prstGeom>
        </p:spPr>
      </p:pic>
    </p:spTree>
    <p:extLst>
      <p:ext uri="{BB962C8B-B14F-4D97-AF65-F5344CB8AC3E}">
        <p14:creationId xmlns:p14="http://schemas.microsoft.com/office/powerpoint/2010/main" val="145168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b="1" dirty="0"/>
              <a:t>Wine quality prediction</a:t>
            </a:r>
            <a:r>
              <a:rPr lang="en-US" altLang="zh-CN" dirty="0"/>
              <a:t> </a:t>
            </a:r>
            <a:endParaRPr lang="zh-CN" dirty="0"/>
          </a:p>
        </p:txBody>
      </p:sp>
      <p:sp>
        <p:nvSpPr>
          <p:cNvPr id="2" name="文本框 1"/>
          <p:cNvSpPr txBox="1"/>
          <p:nvPr/>
        </p:nvSpPr>
        <p:spPr>
          <a:xfrm>
            <a:off x="1197869" y="2708920"/>
            <a:ext cx="2376264" cy="1754326"/>
          </a:xfrm>
          <a:prstGeom prst="rect">
            <a:avLst/>
          </a:prstGeom>
          <a:noFill/>
        </p:spPr>
        <p:txBody>
          <a:bodyPr wrap="square" rtlCol="0">
            <a:spAutoFit/>
          </a:bodyPr>
          <a:lstStyle/>
          <a:p>
            <a:pPr>
              <a:lnSpc>
                <a:spcPct val="150000"/>
              </a:lnSpc>
            </a:pPr>
            <a:r>
              <a:rPr lang="en-US" altLang="zh-CN" dirty="0"/>
              <a:t>1,</a:t>
            </a:r>
            <a:r>
              <a:rPr lang="zh-CN" altLang="en-US" dirty="0"/>
              <a:t>创建</a:t>
            </a:r>
            <a:r>
              <a:rPr lang="en-US" altLang="zh-CN" dirty="0" err="1"/>
              <a:t>dataframe</a:t>
            </a:r>
            <a:endParaRPr lang="en-US" altLang="zh-CN" dirty="0"/>
          </a:p>
          <a:p>
            <a:pPr>
              <a:lnSpc>
                <a:spcPct val="150000"/>
              </a:lnSpc>
            </a:pPr>
            <a:r>
              <a:rPr lang="en-US" altLang="zh-CN" dirty="0">
                <a:solidFill>
                  <a:srgbClr val="FF0000"/>
                </a:solidFill>
              </a:rPr>
              <a:t>2,</a:t>
            </a:r>
            <a:r>
              <a:rPr lang="zh-CN" altLang="en-US" dirty="0">
                <a:solidFill>
                  <a:srgbClr val="FF0000"/>
                </a:solidFill>
              </a:rPr>
              <a:t>训练模型</a:t>
            </a:r>
            <a:endParaRPr lang="en-US" altLang="zh-CN" dirty="0">
              <a:solidFill>
                <a:srgbClr val="FF0000"/>
              </a:solidFill>
            </a:endParaRPr>
          </a:p>
          <a:p>
            <a:pPr>
              <a:lnSpc>
                <a:spcPct val="150000"/>
              </a:lnSpc>
            </a:pPr>
            <a:r>
              <a:rPr lang="en-US" altLang="zh-CN" dirty="0"/>
              <a:t>3,</a:t>
            </a:r>
            <a:r>
              <a:rPr lang="zh-CN" altLang="en-US" dirty="0"/>
              <a:t>模型验证</a:t>
            </a:r>
            <a:endParaRPr lang="en-US" altLang="zh-CN" dirty="0"/>
          </a:p>
          <a:p>
            <a:pPr>
              <a:lnSpc>
                <a:spcPct val="150000"/>
              </a:lnSpc>
            </a:pPr>
            <a:r>
              <a:rPr lang="en-US" altLang="zh-CN" dirty="0"/>
              <a:t>4,</a:t>
            </a:r>
            <a:r>
              <a:rPr lang="zh-CN" altLang="en-US" dirty="0"/>
              <a:t>模型持久化</a:t>
            </a:r>
          </a:p>
        </p:txBody>
      </p:sp>
      <p:pic>
        <p:nvPicPr>
          <p:cNvPr id="5" name="图片 4"/>
          <p:cNvPicPr>
            <a:picLocks noChangeAspect="1"/>
          </p:cNvPicPr>
          <p:nvPr/>
        </p:nvPicPr>
        <p:blipFill>
          <a:blip r:embed="rId3"/>
          <a:stretch>
            <a:fillRect/>
          </a:stretch>
        </p:blipFill>
        <p:spPr>
          <a:xfrm>
            <a:off x="5253836" y="1722433"/>
            <a:ext cx="4801016" cy="914479"/>
          </a:xfrm>
          <a:prstGeom prst="rect">
            <a:avLst/>
          </a:prstGeom>
        </p:spPr>
      </p:pic>
      <p:pic>
        <p:nvPicPr>
          <p:cNvPr id="6" name="图片 5"/>
          <p:cNvPicPr>
            <a:picLocks noChangeAspect="1"/>
          </p:cNvPicPr>
          <p:nvPr/>
        </p:nvPicPr>
        <p:blipFill>
          <a:blip r:embed="rId4"/>
          <a:stretch>
            <a:fillRect/>
          </a:stretch>
        </p:blipFill>
        <p:spPr>
          <a:xfrm>
            <a:off x="3358108" y="2831311"/>
            <a:ext cx="8428450" cy="3787468"/>
          </a:xfrm>
          <a:prstGeom prst="rect">
            <a:avLst/>
          </a:prstGeom>
        </p:spPr>
      </p:pic>
    </p:spTree>
    <p:extLst>
      <p:ext uri="{BB962C8B-B14F-4D97-AF65-F5344CB8AC3E}">
        <p14:creationId xmlns:p14="http://schemas.microsoft.com/office/powerpoint/2010/main" val="262150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b="1" dirty="0"/>
              <a:t>Wine quality prediction</a:t>
            </a:r>
            <a:r>
              <a:rPr lang="en-US" altLang="zh-CN" dirty="0"/>
              <a:t> </a:t>
            </a:r>
            <a:endParaRPr lang="zh-CN" dirty="0"/>
          </a:p>
        </p:txBody>
      </p:sp>
      <p:sp>
        <p:nvSpPr>
          <p:cNvPr id="2" name="文本框 1"/>
          <p:cNvSpPr txBox="1"/>
          <p:nvPr/>
        </p:nvSpPr>
        <p:spPr>
          <a:xfrm>
            <a:off x="1197869" y="2708920"/>
            <a:ext cx="2376264" cy="1754326"/>
          </a:xfrm>
          <a:prstGeom prst="rect">
            <a:avLst/>
          </a:prstGeom>
          <a:noFill/>
        </p:spPr>
        <p:txBody>
          <a:bodyPr wrap="square" rtlCol="0">
            <a:spAutoFit/>
          </a:bodyPr>
          <a:lstStyle/>
          <a:p>
            <a:pPr>
              <a:lnSpc>
                <a:spcPct val="150000"/>
              </a:lnSpc>
            </a:pPr>
            <a:r>
              <a:rPr lang="en-US" altLang="zh-CN" dirty="0"/>
              <a:t>1,</a:t>
            </a:r>
            <a:r>
              <a:rPr lang="zh-CN" altLang="en-US" dirty="0"/>
              <a:t>创建</a:t>
            </a:r>
            <a:r>
              <a:rPr lang="en-US" altLang="zh-CN" dirty="0" err="1"/>
              <a:t>dataframe</a:t>
            </a:r>
            <a:endParaRPr lang="en-US" altLang="zh-CN" dirty="0"/>
          </a:p>
          <a:p>
            <a:pPr>
              <a:lnSpc>
                <a:spcPct val="150000"/>
              </a:lnSpc>
            </a:pPr>
            <a:r>
              <a:rPr lang="en-US" altLang="zh-CN" dirty="0"/>
              <a:t>2,</a:t>
            </a:r>
            <a:r>
              <a:rPr lang="zh-CN" altLang="en-US" dirty="0"/>
              <a:t>训练模型</a:t>
            </a:r>
            <a:endParaRPr lang="en-US" altLang="zh-CN" dirty="0"/>
          </a:p>
          <a:p>
            <a:pPr>
              <a:lnSpc>
                <a:spcPct val="150000"/>
              </a:lnSpc>
            </a:pPr>
            <a:r>
              <a:rPr lang="en-US" altLang="zh-CN" dirty="0">
                <a:solidFill>
                  <a:srgbClr val="FF0000"/>
                </a:solidFill>
              </a:rPr>
              <a:t>3,</a:t>
            </a:r>
            <a:r>
              <a:rPr lang="zh-CN" altLang="en-US" dirty="0">
                <a:solidFill>
                  <a:srgbClr val="FF0000"/>
                </a:solidFill>
              </a:rPr>
              <a:t>模型验证</a:t>
            </a:r>
            <a:endParaRPr lang="en-US" altLang="zh-CN" dirty="0">
              <a:solidFill>
                <a:srgbClr val="FF0000"/>
              </a:solidFill>
            </a:endParaRPr>
          </a:p>
          <a:p>
            <a:pPr>
              <a:lnSpc>
                <a:spcPct val="150000"/>
              </a:lnSpc>
            </a:pPr>
            <a:r>
              <a:rPr lang="en-US" altLang="zh-CN" dirty="0"/>
              <a:t>4,</a:t>
            </a:r>
            <a:r>
              <a:rPr lang="zh-CN" altLang="en-US" dirty="0"/>
              <a:t>模型持久化</a:t>
            </a:r>
          </a:p>
        </p:txBody>
      </p:sp>
      <p:pic>
        <p:nvPicPr>
          <p:cNvPr id="4" name="图片 3"/>
          <p:cNvPicPr>
            <a:picLocks noChangeAspect="1"/>
          </p:cNvPicPr>
          <p:nvPr/>
        </p:nvPicPr>
        <p:blipFill>
          <a:blip r:embed="rId3"/>
          <a:stretch>
            <a:fillRect/>
          </a:stretch>
        </p:blipFill>
        <p:spPr>
          <a:xfrm>
            <a:off x="3420942" y="4077072"/>
            <a:ext cx="8100762" cy="2672206"/>
          </a:xfrm>
          <a:prstGeom prst="rect">
            <a:avLst/>
          </a:prstGeom>
        </p:spPr>
      </p:pic>
      <p:pic>
        <p:nvPicPr>
          <p:cNvPr id="6" name="图片 5"/>
          <p:cNvPicPr>
            <a:picLocks noChangeAspect="1"/>
          </p:cNvPicPr>
          <p:nvPr/>
        </p:nvPicPr>
        <p:blipFill>
          <a:blip r:embed="rId4"/>
          <a:stretch>
            <a:fillRect/>
          </a:stretch>
        </p:blipFill>
        <p:spPr>
          <a:xfrm>
            <a:off x="3832457" y="1417218"/>
            <a:ext cx="7277731" cy="2583404"/>
          </a:xfrm>
          <a:prstGeom prst="rect">
            <a:avLst/>
          </a:prstGeom>
        </p:spPr>
      </p:pic>
    </p:spTree>
    <p:extLst>
      <p:ext uri="{BB962C8B-B14F-4D97-AF65-F5344CB8AC3E}">
        <p14:creationId xmlns:p14="http://schemas.microsoft.com/office/powerpoint/2010/main" val="32757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b="1" dirty="0"/>
              <a:t>Wine quality prediction</a:t>
            </a:r>
            <a:r>
              <a:rPr lang="en-US" altLang="zh-CN" dirty="0"/>
              <a:t> </a:t>
            </a:r>
            <a:endParaRPr lang="zh-CN" dirty="0"/>
          </a:p>
        </p:txBody>
      </p:sp>
      <p:sp>
        <p:nvSpPr>
          <p:cNvPr id="2" name="文本框 1"/>
          <p:cNvSpPr txBox="1"/>
          <p:nvPr/>
        </p:nvSpPr>
        <p:spPr>
          <a:xfrm>
            <a:off x="1197869" y="2708920"/>
            <a:ext cx="2376264" cy="1754326"/>
          </a:xfrm>
          <a:prstGeom prst="rect">
            <a:avLst/>
          </a:prstGeom>
          <a:noFill/>
        </p:spPr>
        <p:txBody>
          <a:bodyPr wrap="square" rtlCol="0">
            <a:spAutoFit/>
          </a:bodyPr>
          <a:lstStyle/>
          <a:p>
            <a:pPr>
              <a:lnSpc>
                <a:spcPct val="150000"/>
              </a:lnSpc>
            </a:pPr>
            <a:r>
              <a:rPr lang="en-US" altLang="zh-CN" dirty="0"/>
              <a:t>1,</a:t>
            </a:r>
            <a:r>
              <a:rPr lang="zh-CN" altLang="en-US" dirty="0"/>
              <a:t>创建</a:t>
            </a:r>
            <a:r>
              <a:rPr lang="en-US" altLang="zh-CN" dirty="0" err="1"/>
              <a:t>dataframe</a:t>
            </a:r>
            <a:endParaRPr lang="en-US" altLang="zh-CN" dirty="0"/>
          </a:p>
          <a:p>
            <a:pPr>
              <a:lnSpc>
                <a:spcPct val="150000"/>
              </a:lnSpc>
            </a:pPr>
            <a:r>
              <a:rPr lang="en-US" altLang="zh-CN" dirty="0"/>
              <a:t>2,</a:t>
            </a:r>
            <a:r>
              <a:rPr lang="zh-CN" altLang="en-US" dirty="0"/>
              <a:t>训练模型</a:t>
            </a:r>
            <a:endParaRPr lang="en-US" altLang="zh-CN" dirty="0"/>
          </a:p>
          <a:p>
            <a:pPr>
              <a:lnSpc>
                <a:spcPct val="150000"/>
              </a:lnSpc>
            </a:pPr>
            <a:r>
              <a:rPr lang="en-US" altLang="zh-CN" dirty="0"/>
              <a:t>3,</a:t>
            </a:r>
            <a:r>
              <a:rPr lang="zh-CN" altLang="en-US" dirty="0"/>
              <a:t>模型验证</a:t>
            </a:r>
            <a:endParaRPr lang="en-US" altLang="zh-CN" dirty="0"/>
          </a:p>
          <a:p>
            <a:pPr>
              <a:lnSpc>
                <a:spcPct val="150000"/>
              </a:lnSpc>
            </a:pPr>
            <a:r>
              <a:rPr lang="en-US" altLang="zh-CN" dirty="0">
                <a:solidFill>
                  <a:srgbClr val="FF0000"/>
                </a:solidFill>
              </a:rPr>
              <a:t>4,</a:t>
            </a:r>
            <a:r>
              <a:rPr lang="zh-CN" altLang="en-US" dirty="0">
                <a:solidFill>
                  <a:srgbClr val="FF0000"/>
                </a:solidFill>
              </a:rPr>
              <a:t>模型持久化</a:t>
            </a:r>
          </a:p>
        </p:txBody>
      </p:sp>
      <p:pic>
        <p:nvPicPr>
          <p:cNvPr id="3" name="图片 2"/>
          <p:cNvPicPr>
            <a:picLocks noChangeAspect="1"/>
          </p:cNvPicPr>
          <p:nvPr/>
        </p:nvPicPr>
        <p:blipFill>
          <a:blip r:embed="rId3"/>
          <a:stretch>
            <a:fillRect/>
          </a:stretch>
        </p:blipFill>
        <p:spPr>
          <a:xfrm>
            <a:off x="4294212" y="1679826"/>
            <a:ext cx="5730737" cy="891617"/>
          </a:xfrm>
          <a:prstGeom prst="rect">
            <a:avLst/>
          </a:prstGeom>
        </p:spPr>
      </p:pic>
      <p:pic>
        <p:nvPicPr>
          <p:cNvPr id="4" name="图片 3"/>
          <p:cNvPicPr>
            <a:picLocks noChangeAspect="1"/>
          </p:cNvPicPr>
          <p:nvPr/>
        </p:nvPicPr>
        <p:blipFill>
          <a:blip r:embed="rId4"/>
          <a:stretch>
            <a:fillRect/>
          </a:stretch>
        </p:blipFill>
        <p:spPr>
          <a:xfrm>
            <a:off x="4006180" y="2633653"/>
            <a:ext cx="6469941" cy="1021168"/>
          </a:xfrm>
          <a:prstGeom prst="rect">
            <a:avLst/>
          </a:prstGeom>
        </p:spPr>
      </p:pic>
      <p:pic>
        <p:nvPicPr>
          <p:cNvPr id="6" name="图片 5"/>
          <p:cNvPicPr>
            <a:picLocks noChangeAspect="1"/>
          </p:cNvPicPr>
          <p:nvPr/>
        </p:nvPicPr>
        <p:blipFill>
          <a:blip r:embed="rId5"/>
          <a:stretch>
            <a:fillRect/>
          </a:stretch>
        </p:blipFill>
        <p:spPr>
          <a:xfrm>
            <a:off x="3214092" y="3717032"/>
            <a:ext cx="8474174" cy="3071126"/>
          </a:xfrm>
          <a:prstGeom prst="rect">
            <a:avLst/>
          </a:prstGeom>
        </p:spPr>
      </p:pic>
    </p:spTree>
    <p:extLst>
      <p:ext uri="{BB962C8B-B14F-4D97-AF65-F5344CB8AC3E}">
        <p14:creationId xmlns:p14="http://schemas.microsoft.com/office/powerpoint/2010/main" val="92183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举例：</a:t>
            </a:r>
            <a:r>
              <a:rPr lang="en-US" altLang="zh-CN" b="1" dirty="0"/>
              <a:t>Wine quality prediction</a:t>
            </a:r>
            <a:r>
              <a:rPr lang="en-US" altLang="zh-CN" dirty="0"/>
              <a:t> </a:t>
            </a:r>
            <a:endParaRPr lang="zh-CN" dirty="0"/>
          </a:p>
        </p:txBody>
      </p:sp>
      <p:pic>
        <p:nvPicPr>
          <p:cNvPr id="5" name="图片 4"/>
          <p:cNvPicPr>
            <a:picLocks noChangeAspect="1"/>
          </p:cNvPicPr>
          <p:nvPr/>
        </p:nvPicPr>
        <p:blipFill>
          <a:blip r:embed="rId3"/>
          <a:stretch>
            <a:fillRect/>
          </a:stretch>
        </p:blipFill>
        <p:spPr>
          <a:xfrm>
            <a:off x="2061964" y="1844824"/>
            <a:ext cx="6866215" cy="3010161"/>
          </a:xfrm>
          <a:prstGeom prst="rect">
            <a:avLst/>
          </a:prstGeom>
        </p:spPr>
      </p:pic>
      <p:pic>
        <p:nvPicPr>
          <p:cNvPr id="7" name="图片 6"/>
          <p:cNvPicPr>
            <a:picLocks noChangeAspect="1"/>
          </p:cNvPicPr>
          <p:nvPr/>
        </p:nvPicPr>
        <p:blipFill>
          <a:blip r:embed="rId4"/>
          <a:stretch>
            <a:fillRect/>
          </a:stretch>
        </p:blipFill>
        <p:spPr>
          <a:xfrm>
            <a:off x="2279152" y="5163021"/>
            <a:ext cx="6431837" cy="1249788"/>
          </a:xfrm>
          <a:prstGeom prst="rect">
            <a:avLst/>
          </a:prstGeom>
        </p:spPr>
      </p:pic>
      <p:pic>
        <p:nvPicPr>
          <p:cNvPr id="8" name="图片 7"/>
          <p:cNvPicPr>
            <a:picLocks noChangeAspect="1"/>
          </p:cNvPicPr>
          <p:nvPr/>
        </p:nvPicPr>
        <p:blipFill>
          <a:blip r:embed="rId5"/>
          <a:stretch>
            <a:fillRect/>
          </a:stretch>
        </p:blipFill>
        <p:spPr>
          <a:xfrm>
            <a:off x="1966704" y="2729577"/>
            <a:ext cx="7056732" cy="2446232"/>
          </a:xfrm>
          <a:prstGeom prst="rect">
            <a:avLst/>
          </a:prstGeom>
        </p:spPr>
      </p:pic>
    </p:spTree>
    <p:extLst>
      <p:ext uri="{BB962C8B-B14F-4D97-AF65-F5344CB8AC3E}">
        <p14:creationId xmlns:p14="http://schemas.microsoft.com/office/powerpoint/2010/main" val="322186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参考网站</a:t>
            </a:r>
            <a:endParaRPr lang="zh-CN" dirty="0"/>
          </a:p>
        </p:txBody>
      </p:sp>
      <p:sp>
        <p:nvSpPr>
          <p:cNvPr id="14" name="内容占位符 13"/>
          <p:cNvSpPr>
            <a:spLocks noGrp="1"/>
          </p:cNvSpPr>
          <p:nvPr>
            <p:ph idx="1"/>
          </p:nvPr>
        </p:nvSpPr>
        <p:spPr/>
        <p:txBody>
          <a:bodyPr/>
          <a:lstStyle/>
          <a:p>
            <a:r>
              <a:rPr lang="en-US" altLang="zh-CN" dirty="0">
                <a:hlinkClick r:id="rId2"/>
              </a:rPr>
              <a:t>http://spark.apache.org/docs/latest/index.html</a:t>
            </a:r>
            <a:endParaRPr lang="en-US" altLang="zh-CN" dirty="0"/>
          </a:p>
          <a:p>
            <a:r>
              <a:rPr lang="en-US" altLang="zh-CN" dirty="0">
                <a:hlinkClick r:id="rId3"/>
              </a:rPr>
              <a:t>https://databricks.com/blog/2016/07/26/introducing-apache-spark-2-0.html</a:t>
            </a:r>
            <a:endParaRPr lang="en-US" altLang="zh-CN" dirty="0"/>
          </a:p>
          <a:p>
            <a:r>
              <a:rPr lang="en-US" altLang="zh-CN" dirty="0">
                <a:hlinkClick r:id="rId4"/>
              </a:rPr>
              <a:t>https://databricks.com/blog/2016/12/29/introducing-apache-spark-2-1.html</a:t>
            </a:r>
            <a:endParaRPr lang="en-US" altLang="zh-CN" dirty="0"/>
          </a:p>
          <a:p>
            <a:r>
              <a:rPr lang="en-US" altLang="zh-CN" dirty="0"/>
              <a:t>Packt.Spark.2.0.for.Beginners.pdf</a:t>
            </a:r>
          </a:p>
          <a:p>
            <a:r>
              <a:rPr lang="en-US" altLang="zh-CN" dirty="0">
                <a:hlinkClick r:id="rId5"/>
              </a:rPr>
              <a:t>https://databricks.com/blog/2016/05/23/apache-spark-as-a-compiler-joining-a-billion-rows-per-second-on-a-laptop.html</a:t>
            </a:r>
            <a:endParaRPr lang="en-US" altLang="zh-CN" dirty="0"/>
          </a:p>
          <a:p>
            <a:r>
              <a:rPr lang="en-US" altLang="zh-CN" dirty="0">
                <a:hlinkClick r:id="rId6"/>
              </a:rPr>
              <a:t>https://databricks.com/blog/2016/07/14/a-tale-of-three-apache-spark-apis-rdds-dataframes-and-datasets.html</a:t>
            </a:r>
            <a:endParaRPr lang="en-US" altLang="zh-CN" dirty="0"/>
          </a:p>
          <a:p>
            <a:endParaRPr lang="en-US" altLang="zh-CN" dirty="0"/>
          </a:p>
          <a:p>
            <a:endParaRPr lang="en-US" altLang="zh-CN" dirty="0"/>
          </a:p>
          <a:p>
            <a:endParaRPr lang="zh-CN" dirty="0"/>
          </a:p>
        </p:txBody>
      </p:sp>
    </p:spTree>
    <p:extLst>
      <p:ext uri="{BB962C8B-B14F-4D97-AF65-F5344CB8AC3E}">
        <p14:creationId xmlns:p14="http://schemas.microsoft.com/office/powerpoint/2010/main" val="384694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6180" y="2564904"/>
            <a:ext cx="5040560" cy="1512168"/>
          </a:xfrm>
        </p:spPr>
        <p:txBody>
          <a:bodyPr anchor="ctr">
            <a:normAutofit/>
          </a:bodyPr>
          <a:lstStyle/>
          <a:p>
            <a:pPr marL="0" indent="0" algn="ctr">
              <a:buNone/>
            </a:pPr>
            <a:r>
              <a:rPr lang="en-US" altLang="zh-CN" sz="8000" dirty="0"/>
              <a:t>THANKS</a:t>
            </a:r>
            <a:endParaRPr lang="zh-CN" altLang="en-US" sz="8000" dirty="0"/>
          </a:p>
        </p:txBody>
      </p:sp>
    </p:spTree>
    <p:extLst>
      <p:ext uri="{BB962C8B-B14F-4D97-AF65-F5344CB8AC3E}">
        <p14:creationId xmlns:p14="http://schemas.microsoft.com/office/powerpoint/2010/main" val="149568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01924" y="836712"/>
            <a:ext cx="9601200" cy="5040560"/>
          </a:xfrm>
        </p:spPr>
        <p:txBody>
          <a:bodyPr>
            <a:normAutofit/>
          </a:bodyPr>
          <a:lstStyle/>
          <a:p>
            <a:pPr>
              <a:lnSpc>
                <a:spcPct val="110000"/>
              </a:lnSpc>
            </a:pPr>
            <a:r>
              <a:rPr lang="en-US" altLang="zh-CN" dirty="0">
                <a:highlight>
                  <a:srgbClr val="FFFF00"/>
                </a:highlight>
              </a:rPr>
              <a:t>Spark2</a:t>
            </a:r>
            <a:r>
              <a:rPr lang="zh-CN" altLang="en-US" dirty="0">
                <a:highlight>
                  <a:srgbClr val="FFFF00"/>
                </a:highlight>
              </a:rPr>
              <a:t>的主要改进和优化</a:t>
            </a:r>
            <a:endParaRPr lang="en-US" altLang="zh-CN" dirty="0">
              <a:highlight>
                <a:srgbClr val="FFFF00"/>
              </a:highlight>
            </a:endParaRPr>
          </a:p>
          <a:p>
            <a:pPr lvl="1">
              <a:lnSpc>
                <a:spcPct val="110000"/>
              </a:lnSpc>
            </a:pPr>
            <a:r>
              <a:rPr lang="zh-CN" altLang="en-US" sz="1800" dirty="0">
                <a:highlight>
                  <a:srgbClr val="FFFF00"/>
                </a:highlight>
              </a:rPr>
              <a:t>功能方面</a:t>
            </a:r>
            <a:endParaRPr lang="en-US" altLang="zh-CN" sz="1800" dirty="0">
              <a:highlight>
                <a:srgbClr val="FFFF00"/>
              </a:highlight>
            </a:endParaRPr>
          </a:p>
          <a:p>
            <a:pPr lvl="1">
              <a:lnSpc>
                <a:spcPct val="110000"/>
              </a:lnSpc>
            </a:pPr>
            <a:r>
              <a:rPr lang="zh-CN" altLang="en-US" sz="1800" dirty="0">
                <a:highlight>
                  <a:srgbClr val="FFFF00"/>
                </a:highlight>
              </a:rPr>
              <a:t>性能方面</a:t>
            </a:r>
            <a:endParaRPr lang="en-US" altLang="zh-CN" sz="1800" dirty="0">
              <a:highlight>
                <a:srgbClr val="FFFF00"/>
              </a:highlight>
            </a:endParaRPr>
          </a:p>
          <a:p>
            <a:pPr>
              <a:lnSpc>
                <a:spcPct val="110000"/>
              </a:lnSpc>
            </a:pPr>
            <a:r>
              <a:rPr lang="en-US" altLang="zh-CN" dirty="0"/>
              <a:t>Spark Core</a:t>
            </a:r>
          </a:p>
          <a:p>
            <a:pPr>
              <a:lnSpc>
                <a:spcPct val="110000"/>
              </a:lnSpc>
            </a:pPr>
            <a:r>
              <a:rPr lang="en-US" altLang="zh-CN" dirty="0"/>
              <a:t>Spark SQL</a:t>
            </a:r>
          </a:p>
          <a:p>
            <a:pPr>
              <a:lnSpc>
                <a:spcPct val="110000"/>
              </a:lnSpc>
            </a:pPr>
            <a:r>
              <a:rPr lang="en-US" altLang="zh-CN" dirty="0"/>
              <a:t>Spark Streaming</a:t>
            </a:r>
          </a:p>
          <a:p>
            <a:pPr>
              <a:lnSpc>
                <a:spcPct val="110000"/>
              </a:lnSpc>
            </a:pPr>
            <a:r>
              <a:rPr lang="en-US" altLang="zh-CN" dirty="0" err="1"/>
              <a:t>Mllib</a:t>
            </a:r>
            <a:endParaRPr lang="en-US" altLang="zh-CN" dirty="0"/>
          </a:p>
          <a:p>
            <a:pPr marL="0" indent="0">
              <a:lnSpc>
                <a:spcPct val="110000"/>
              </a:lnSpc>
              <a:buNone/>
            </a:pPr>
            <a:endParaRPr lang="zh-CN" dirty="0"/>
          </a:p>
        </p:txBody>
      </p:sp>
    </p:spTree>
    <p:extLst>
      <p:ext uri="{BB962C8B-B14F-4D97-AF65-F5344CB8AC3E}">
        <p14:creationId xmlns:p14="http://schemas.microsoft.com/office/powerpoint/2010/main" val="274060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Spark2</a:t>
            </a:r>
            <a:r>
              <a:rPr lang="zh-CN" altLang="en-US" dirty="0"/>
              <a:t>的主要改进和优化：功能方面</a:t>
            </a:r>
            <a:endParaRPr lang="zh-CN" dirty="0"/>
          </a:p>
        </p:txBody>
      </p:sp>
      <p:pic>
        <p:nvPicPr>
          <p:cNvPr id="4" name="图片 3"/>
          <p:cNvPicPr>
            <a:picLocks noChangeAspect="1"/>
          </p:cNvPicPr>
          <p:nvPr/>
        </p:nvPicPr>
        <p:blipFill>
          <a:blip r:embed="rId2"/>
          <a:stretch>
            <a:fillRect/>
          </a:stretch>
        </p:blipFill>
        <p:spPr>
          <a:xfrm>
            <a:off x="1917948" y="2132856"/>
            <a:ext cx="9217024" cy="4176464"/>
          </a:xfrm>
          <a:prstGeom prst="rect">
            <a:avLst/>
          </a:prstGeom>
        </p:spPr>
      </p:pic>
    </p:spTree>
    <p:extLst>
      <p:ext uri="{BB962C8B-B14F-4D97-AF65-F5344CB8AC3E}">
        <p14:creationId xmlns:p14="http://schemas.microsoft.com/office/powerpoint/2010/main" val="145937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a:t>Spark2</a:t>
            </a:r>
            <a:r>
              <a:rPr lang="zh-CN" altLang="en-US" dirty="0"/>
              <a:t>的主要改进和优化：性能方面</a:t>
            </a:r>
            <a:endParaRPr lang="zh-CN" dirty="0"/>
          </a:p>
        </p:txBody>
      </p:sp>
      <p:sp>
        <p:nvSpPr>
          <p:cNvPr id="14" name="内容占位符 13"/>
          <p:cNvSpPr>
            <a:spLocks noGrp="1"/>
          </p:cNvSpPr>
          <p:nvPr>
            <p:ph idx="1"/>
          </p:nvPr>
        </p:nvSpPr>
        <p:spPr>
          <a:xfrm>
            <a:off x="1293813" y="2060848"/>
            <a:ext cx="9601200" cy="4392488"/>
          </a:xfrm>
        </p:spPr>
        <p:txBody>
          <a:bodyPr>
            <a:normAutofit fontScale="92500"/>
          </a:bodyPr>
          <a:lstStyle/>
          <a:p>
            <a:pPr>
              <a:lnSpc>
                <a:spcPct val="150000"/>
              </a:lnSpc>
            </a:pPr>
            <a:r>
              <a:rPr lang="zh-CN" altLang="en-US" dirty="0"/>
              <a:t>利用“</a:t>
            </a:r>
            <a:r>
              <a:rPr lang="en-US" altLang="zh-CN" dirty="0"/>
              <a:t>whole stage code generation”</a:t>
            </a:r>
            <a:r>
              <a:rPr lang="zh-CN" altLang="en-US" dirty="0"/>
              <a:t>，使得</a:t>
            </a:r>
            <a:r>
              <a:rPr lang="en-US" altLang="zh-CN" dirty="0"/>
              <a:t>SQL</a:t>
            </a:r>
            <a:r>
              <a:rPr lang="zh-CN" altLang="en-US" dirty="0"/>
              <a:t>和</a:t>
            </a:r>
            <a:r>
              <a:rPr lang="en-US" altLang="zh-CN" dirty="0" err="1"/>
              <a:t>DataFrame</a:t>
            </a:r>
            <a:r>
              <a:rPr lang="zh-CN" altLang="en-US" dirty="0"/>
              <a:t>中算</a:t>
            </a:r>
          </a:p>
          <a:p>
            <a:pPr marL="0" indent="0">
              <a:lnSpc>
                <a:spcPct val="150000"/>
              </a:lnSpc>
              <a:buNone/>
            </a:pPr>
            <a:r>
              <a:rPr lang="zh-CN" altLang="en-US" dirty="0"/>
              <a:t>子性能优化</a:t>
            </a:r>
            <a:r>
              <a:rPr lang="en-US" altLang="zh-CN" dirty="0"/>
              <a:t>5-20x</a:t>
            </a:r>
          </a:p>
          <a:p>
            <a:pPr>
              <a:lnSpc>
                <a:spcPct val="150000"/>
              </a:lnSpc>
            </a:pPr>
            <a:r>
              <a:rPr lang="zh-CN" altLang="en-US" dirty="0"/>
              <a:t>通过“向量化计算”提升</a:t>
            </a:r>
            <a:r>
              <a:rPr lang="en-US" altLang="zh-CN" dirty="0"/>
              <a:t>Parquet</a:t>
            </a:r>
            <a:r>
              <a:rPr lang="zh-CN" altLang="en-US" dirty="0"/>
              <a:t>扫描吞吐率</a:t>
            </a:r>
          </a:p>
          <a:p>
            <a:pPr>
              <a:lnSpc>
                <a:spcPct val="150000"/>
              </a:lnSpc>
            </a:pPr>
            <a:r>
              <a:rPr lang="zh-CN" altLang="en-US" dirty="0"/>
              <a:t>提升</a:t>
            </a:r>
            <a:r>
              <a:rPr lang="en-US" altLang="zh-CN" dirty="0"/>
              <a:t>ORC</a:t>
            </a:r>
            <a:r>
              <a:rPr lang="zh-CN" altLang="en-US" dirty="0"/>
              <a:t>读写性能</a:t>
            </a:r>
          </a:p>
          <a:p>
            <a:pPr>
              <a:lnSpc>
                <a:spcPct val="150000"/>
              </a:lnSpc>
            </a:pPr>
            <a:r>
              <a:rPr lang="zh-CN" altLang="en-US" dirty="0"/>
              <a:t>提升</a:t>
            </a:r>
            <a:r>
              <a:rPr lang="en-US" altLang="zh-CN" dirty="0"/>
              <a:t>Catalyst</a:t>
            </a:r>
            <a:r>
              <a:rPr lang="zh-CN" altLang="en-US" dirty="0"/>
              <a:t>查询优化器性能</a:t>
            </a:r>
          </a:p>
          <a:p>
            <a:pPr>
              <a:lnSpc>
                <a:spcPct val="150000"/>
              </a:lnSpc>
            </a:pPr>
            <a:r>
              <a:rPr lang="zh-CN" altLang="en-US" dirty="0"/>
              <a:t>提升窗口函数性能</a:t>
            </a:r>
            <a:endParaRPr lang="en-US" altLang="zh-CN" dirty="0"/>
          </a:p>
        </p:txBody>
      </p:sp>
    </p:spTree>
    <p:extLst>
      <p:ext uri="{BB962C8B-B14F-4D97-AF65-F5344CB8AC3E}">
        <p14:creationId xmlns:p14="http://schemas.microsoft.com/office/powerpoint/2010/main" val="205993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idx="1"/>
          </p:nvPr>
        </p:nvSpPr>
        <p:spPr>
          <a:xfrm>
            <a:off x="1701924" y="836712"/>
            <a:ext cx="9601200" cy="5040560"/>
          </a:xfrm>
        </p:spPr>
        <p:txBody>
          <a:bodyPr>
            <a:normAutofit/>
          </a:bodyPr>
          <a:lstStyle/>
          <a:p>
            <a:pPr>
              <a:lnSpc>
                <a:spcPct val="150000"/>
              </a:lnSpc>
            </a:pPr>
            <a:r>
              <a:rPr lang="en-US" altLang="zh-CN" dirty="0"/>
              <a:t>Spark2</a:t>
            </a:r>
            <a:r>
              <a:rPr lang="zh-CN" altLang="en-US" dirty="0"/>
              <a:t>的主要改进和优化</a:t>
            </a:r>
            <a:endParaRPr lang="en-US" altLang="zh-CN" dirty="0"/>
          </a:p>
          <a:p>
            <a:pPr>
              <a:lnSpc>
                <a:spcPct val="150000"/>
              </a:lnSpc>
            </a:pPr>
            <a:r>
              <a:rPr lang="en-US" altLang="zh-CN" dirty="0">
                <a:highlight>
                  <a:srgbClr val="FFFF00"/>
                </a:highlight>
              </a:rPr>
              <a:t>Spark Core</a:t>
            </a:r>
          </a:p>
          <a:p>
            <a:pPr lvl="1">
              <a:lnSpc>
                <a:spcPct val="150000"/>
              </a:lnSpc>
            </a:pPr>
            <a:r>
              <a:rPr lang="en-US" altLang="zh-CN" sz="2100" dirty="0">
                <a:highlight>
                  <a:srgbClr val="FFFF00"/>
                </a:highlight>
              </a:rPr>
              <a:t>ACCUMULATOR</a:t>
            </a:r>
          </a:p>
          <a:p>
            <a:pPr>
              <a:lnSpc>
                <a:spcPct val="150000"/>
              </a:lnSpc>
            </a:pPr>
            <a:r>
              <a:rPr lang="en-US" altLang="zh-CN" dirty="0"/>
              <a:t>Spark SQL</a:t>
            </a:r>
          </a:p>
          <a:p>
            <a:pPr>
              <a:lnSpc>
                <a:spcPct val="150000"/>
              </a:lnSpc>
            </a:pPr>
            <a:r>
              <a:rPr lang="en-US" altLang="zh-CN" dirty="0"/>
              <a:t>Spark Streaming</a:t>
            </a:r>
          </a:p>
          <a:p>
            <a:pPr>
              <a:lnSpc>
                <a:spcPct val="150000"/>
              </a:lnSpc>
            </a:pPr>
            <a:r>
              <a:rPr lang="en-US" altLang="zh-CN" dirty="0" err="1"/>
              <a:t>Mllib</a:t>
            </a:r>
            <a:endParaRPr lang="en-US" altLang="zh-CN" dirty="0"/>
          </a:p>
        </p:txBody>
      </p:sp>
    </p:spTree>
    <p:extLst>
      <p:ext uri="{BB962C8B-B14F-4D97-AF65-F5344CB8AC3E}">
        <p14:creationId xmlns:p14="http://schemas.microsoft.com/office/powerpoint/2010/main" val="74104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b="1" dirty="0"/>
              <a:t>SPARK CORE</a:t>
            </a:r>
            <a:r>
              <a:rPr lang="zh-CN" altLang="en-US" dirty="0"/>
              <a:t>： </a:t>
            </a:r>
            <a:r>
              <a:rPr lang="en-US" altLang="zh-CN" b="1" dirty="0"/>
              <a:t>ACCUMULATOR</a:t>
            </a:r>
            <a:r>
              <a:rPr lang="en-US" altLang="zh-CN" dirty="0"/>
              <a:t> </a:t>
            </a:r>
            <a:endParaRPr lang="zh-CN" dirty="0"/>
          </a:p>
        </p:txBody>
      </p:sp>
      <p:sp>
        <p:nvSpPr>
          <p:cNvPr id="14" name="内容占位符 13"/>
          <p:cNvSpPr>
            <a:spLocks noGrp="1"/>
          </p:cNvSpPr>
          <p:nvPr>
            <p:ph idx="1"/>
          </p:nvPr>
        </p:nvSpPr>
        <p:spPr>
          <a:xfrm>
            <a:off x="1293813" y="2029544"/>
            <a:ext cx="9601200" cy="4495800"/>
          </a:xfrm>
        </p:spPr>
        <p:txBody>
          <a:bodyPr>
            <a:normAutofit/>
          </a:bodyPr>
          <a:lstStyle/>
          <a:p>
            <a:r>
              <a:rPr lang="en-US" altLang="zh-CN" dirty="0"/>
              <a:t>1. Complex type hierarchy: </a:t>
            </a:r>
            <a:r>
              <a:rPr lang="en-US" altLang="zh-CN" dirty="0" err="1"/>
              <a:t>Accumulable</a:t>
            </a:r>
            <a:r>
              <a:rPr lang="en-US" altLang="zh-CN" dirty="0"/>
              <a:t>, </a:t>
            </a:r>
            <a:r>
              <a:rPr lang="en-US" altLang="zh-CN" dirty="0" err="1"/>
              <a:t>AccumulableParam</a:t>
            </a:r>
            <a:r>
              <a:rPr lang="en-US" altLang="zh-CN" dirty="0"/>
              <a:t>, Accumulator, </a:t>
            </a:r>
            <a:r>
              <a:rPr lang="en-US" altLang="zh-CN" dirty="0" err="1"/>
              <a:t>AccumulatorParam</a:t>
            </a:r>
            <a:r>
              <a:rPr lang="en-US" altLang="zh-CN" dirty="0"/>
              <a:t>... </a:t>
            </a:r>
          </a:p>
          <a:p>
            <a:r>
              <a:rPr lang="en-US" altLang="zh-CN" dirty="0"/>
              <a:t>2. Performance </a:t>
            </a:r>
          </a:p>
          <a:p>
            <a:pPr lvl="1"/>
            <a:r>
              <a:rPr lang="en-US" altLang="zh-CN" dirty="0"/>
              <a:t>a. Lack of specialization for fast metrics: it is convoluted to build an accumulator that does not box when it is used as simple integer counters </a:t>
            </a:r>
          </a:p>
          <a:p>
            <a:pPr lvl="1"/>
            <a:r>
              <a:rPr lang="en-US" altLang="zh-CN" dirty="0"/>
              <a:t>b. Require </a:t>
            </a:r>
            <a:r>
              <a:rPr lang="en-US" altLang="zh-CN" dirty="0" err="1"/>
              <a:t>thread­local</a:t>
            </a:r>
            <a:r>
              <a:rPr lang="en-US" altLang="zh-CN" dirty="0"/>
              <a:t> lookup for every update </a:t>
            </a:r>
          </a:p>
          <a:p>
            <a:r>
              <a:rPr lang="en-US" altLang="zh-CN" dirty="0"/>
              <a:t>3. Java interoperability: it is hard to create or extend accumulators in Java, without bridge methods defined in </a:t>
            </a:r>
            <a:r>
              <a:rPr lang="en-US" altLang="zh-CN" dirty="0" err="1"/>
              <a:t>JavaSparkContext</a:t>
            </a:r>
            <a:r>
              <a:rPr lang="en-US" altLang="zh-CN" dirty="0"/>
              <a:t>. </a:t>
            </a:r>
          </a:p>
          <a:p>
            <a:r>
              <a:rPr lang="en-US" altLang="zh-CN" sz="1600" dirty="0" err="1"/>
              <a:t>Issues:https</a:t>
            </a:r>
            <a:r>
              <a:rPr lang="en-US" altLang="zh-CN" sz="1600" dirty="0"/>
              <a:t>://issues.apache.org/</a:t>
            </a:r>
            <a:r>
              <a:rPr lang="en-US" altLang="zh-CN" sz="1600" dirty="0" err="1"/>
              <a:t>jira</a:t>
            </a:r>
            <a:r>
              <a:rPr lang="en-US" altLang="zh-CN" sz="1600" dirty="0"/>
              <a:t>/browse/SPARK-14626</a:t>
            </a:r>
          </a:p>
          <a:p>
            <a:pPr marL="0" indent="0">
              <a:buNone/>
            </a:pPr>
            <a:r>
              <a:rPr lang="en-US" altLang="zh-CN" sz="1600" dirty="0"/>
              <a:t>             https://issues.apache.org/jira/browse/SPARK-10620</a:t>
            </a:r>
            <a:endParaRPr lang="zh-CN" sz="1600" dirty="0"/>
          </a:p>
        </p:txBody>
      </p:sp>
    </p:spTree>
    <p:extLst>
      <p:ext uri="{BB962C8B-B14F-4D97-AF65-F5344CB8AC3E}">
        <p14:creationId xmlns:p14="http://schemas.microsoft.com/office/powerpoint/2010/main" val="2440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989956" y="116632"/>
            <a:ext cx="9350550" cy="3520745"/>
          </a:xfrm>
          <a:prstGeom prst="rect">
            <a:avLst/>
          </a:prstGeom>
        </p:spPr>
      </p:pic>
      <p:pic>
        <p:nvPicPr>
          <p:cNvPr id="7" name="图片 6"/>
          <p:cNvPicPr>
            <a:picLocks noChangeAspect="1"/>
          </p:cNvPicPr>
          <p:nvPr/>
        </p:nvPicPr>
        <p:blipFill>
          <a:blip r:embed="rId3"/>
          <a:stretch>
            <a:fillRect/>
          </a:stretch>
        </p:blipFill>
        <p:spPr>
          <a:xfrm>
            <a:off x="1989956" y="4149080"/>
            <a:ext cx="7917866" cy="1806097"/>
          </a:xfrm>
          <a:prstGeom prst="rect">
            <a:avLst/>
          </a:prstGeom>
        </p:spPr>
      </p:pic>
    </p:spTree>
    <p:extLst>
      <p:ext uri="{BB962C8B-B14F-4D97-AF65-F5344CB8AC3E}">
        <p14:creationId xmlns:p14="http://schemas.microsoft.com/office/powerpoint/2010/main" val="52204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_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Serenity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FB096B0-BE20-479F-B38E-AA1BD80771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宁静演示文稿（宽屏）</Template>
  <TotalTime>0</TotalTime>
  <Words>2359</Words>
  <Application>Microsoft Office PowerPoint</Application>
  <PresentationFormat>自定义</PresentationFormat>
  <Paragraphs>335</Paragraphs>
  <Slides>39</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Euphemia</vt:lpstr>
      <vt:lpstr>MS-PGothic</vt:lpstr>
      <vt:lpstr>STHeitiSC-Medium</vt:lpstr>
      <vt:lpstr>STSongti-SC-Bold</vt:lpstr>
      <vt:lpstr>微软雅黑</vt:lpstr>
      <vt:lpstr>Arial</vt:lpstr>
      <vt:lpstr>Serenity_16x9</vt:lpstr>
      <vt:lpstr>Spark2.x新特性</vt:lpstr>
      <vt:lpstr>PowerPoint 演示文稿</vt:lpstr>
      <vt:lpstr>PowerPoint 演示文稿</vt:lpstr>
      <vt:lpstr>PowerPoint 演示文稿</vt:lpstr>
      <vt:lpstr>Spark2的主要改进和优化：功能方面</vt:lpstr>
      <vt:lpstr>Spark2的主要改进和优化：性能方面</vt:lpstr>
      <vt:lpstr>PowerPoint 演示文稿</vt:lpstr>
      <vt:lpstr>SPARK CORE： ACCUMULATOR </vt:lpstr>
      <vt:lpstr>PowerPoint 演示文稿</vt:lpstr>
      <vt:lpstr>PowerPoint 演示文稿</vt:lpstr>
      <vt:lpstr>SparkSession—A new entry point</vt:lpstr>
      <vt:lpstr>举例</vt:lpstr>
      <vt:lpstr>Unifying DataFrames and Datasets in Scala/Java</vt:lpstr>
      <vt:lpstr>RDDs, DataFrames, and Datasets</vt:lpstr>
      <vt:lpstr>RDDs, DataFrames, and Datasets</vt:lpstr>
      <vt:lpstr>RDDs, DataFrames, and Datasets</vt:lpstr>
      <vt:lpstr>支持SQL 2003 </vt:lpstr>
      <vt:lpstr>second generation Tungsten engine</vt:lpstr>
      <vt:lpstr>举例1：Programming with SQL </vt:lpstr>
      <vt:lpstr>举例2： Programming with DataFrame API </vt:lpstr>
      <vt:lpstr>举例3：Programming with SQL </vt:lpstr>
      <vt:lpstr>举例4：Programming with Dataset </vt:lpstr>
      <vt:lpstr>PowerPoint 演示文稿</vt:lpstr>
      <vt:lpstr>背景</vt:lpstr>
      <vt:lpstr>Structured Streaming（ experimental ）</vt:lpstr>
      <vt:lpstr>Structured Streaming（ experimental ）</vt:lpstr>
      <vt:lpstr>PowerPoint 演示文稿</vt:lpstr>
      <vt:lpstr>PowerPoint 演示文稿</vt:lpstr>
      <vt:lpstr>MLLIB 2.0：API</vt:lpstr>
      <vt:lpstr>MLLIB 2.0： PYTHON &amp; R algorithms</vt:lpstr>
      <vt:lpstr>MLLIB 2.0： Model Persistence</vt:lpstr>
      <vt:lpstr>举例1：Wine quality prediction </vt:lpstr>
      <vt:lpstr>举例：Wine quality prediction </vt:lpstr>
      <vt:lpstr>举例：Wine quality prediction </vt:lpstr>
      <vt:lpstr>举例：Wine quality prediction </vt:lpstr>
      <vt:lpstr>举例：Wine quality prediction </vt:lpstr>
      <vt:lpstr>举例：Wine quality prediction </vt:lpstr>
      <vt:lpstr>参考网站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2017-02-13T02:36:41Z</dcterms:created>
  <dcterms:modified xsi:type="dcterms:W3CDTF">2017-02-22T06:39:03Z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TC028011099991</vt:lpwstr>
  </property>
</Properties>
</file>