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64" r:id="rId7"/>
    <p:sldId id="268" r:id="rId8"/>
    <p:sldId id="269" r:id="rId9"/>
    <p:sldId id="270" r:id="rId10"/>
    <p:sldId id="271" r:id="rId11"/>
    <p:sldId id="273" r:id="rId12"/>
    <p:sldId id="272" r:id="rId13"/>
    <p:sldId id="275" r:id="rId14"/>
    <p:sldId id="276" r:id="rId15"/>
    <p:sldId id="277" r:id="rId16"/>
    <p:sldId id="282" r:id="rId17"/>
    <p:sldId id="285" r:id="rId18"/>
    <p:sldId id="288" r:id="rId19"/>
    <p:sldId id="279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1">
                <a:solidFill>
                  <a:srgbClr val="FF0000"/>
                </a:solidFill>
              </a:rPr>
              <a:t>Robust and fault-tolerant（健壮性和容错性）</a:t>
            </a:r>
            <a:r>
              <a:rPr lang="zh-CN" altLang="en-US"/>
              <a:t>：对大规模分布式系统来说，机器是不可靠的，可能会当机，但是系统需要是健壮、行为正确的，即使是遇到机器错误。除了机器错误，人更可能会犯错误。在软件开发中难免会有一些Bug，系统必须对有Bug的程序写入的错误数据有足够的适应能力，所以比机器容错性更加重要的容错性是人为操作容错性。对于大规模的分布式系统来说，人和机器的错误每天都可能会发生，如何应对人和机器的错误，让系统能够从错误中快速恢复尤其重要。</a:t>
            </a:r>
            <a:endParaRPr lang="zh-CN" altLang="en-US"/>
          </a:p>
          <a:p>
            <a:r>
              <a:rPr lang="zh-CN" altLang="en-US" sz="1600" b="1"/>
              <a:t>Low latency reads and updates（低延时）</a:t>
            </a:r>
            <a:r>
              <a:rPr lang="zh-CN" altLang="en-US"/>
              <a:t>：很多应用对于读和写操作的延时要求非常高，要求对更新和查询的响应是低延时的。</a:t>
            </a:r>
            <a:endParaRPr lang="zh-CN" altLang="en-US"/>
          </a:p>
          <a:p>
            <a:r>
              <a:rPr lang="zh-CN" altLang="en-US" b="1"/>
              <a:t>Scalable（横向扩容）</a:t>
            </a:r>
            <a:r>
              <a:rPr lang="zh-CN" altLang="en-US"/>
              <a:t>：当数据量/负载增大时，可扩展性的系统通过增加更多的机器资源来维持性能。也就是常说的系统需要线性可扩展，通常采用scale out（通过增加机器的个数）而不是scale up（通过增强机器的性能）。</a:t>
            </a:r>
            <a:endParaRPr lang="zh-CN" altLang="en-US"/>
          </a:p>
          <a:p>
            <a:r>
              <a:rPr lang="zh-CN" altLang="en-US" b="1"/>
              <a:t>General（通用性）</a:t>
            </a:r>
            <a:r>
              <a:rPr lang="zh-CN" altLang="en-US"/>
              <a:t>：系统需要能够适应广泛的应用，包括金融领域、社交网络、电子商务数据分析等。</a:t>
            </a:r>
            <a:endParaRPr lang="zh-CN" altLang="en-US"/>
          </a:p>
          <a:p>
            <a:r>
              <a:rPr lang="zh-CN" altLang="en-US" b="1"/>
              <a:t>Extensible（可扩展）</a:t>
            </a:r>
            <a:r>
              <a:rPr lang="zh-CN" altLang="en-US"/>
              <a:t>：需要增加新功能、新特性时，可扩展的系统能以最小的开发代价来增加新功能。</a:t>
            </a:r>
            <a:endParaRPr lang="zh-CN" altLang="en-US"/>
          </a:p>
          <a:p>
            <a:r>
              <a:rPr lang="zh-CN" altLang="en-US" b="1"/>
              <a:t>Allows ad hoc queries（方便查询）</a:t>
            </a:r>
            <a:r>
              <a:rPr lang="zh-CN" altLang="en-US"/>
              <a:t>：数据中蕴含有价值，需要能够方便、快速的查询出所需要的数据。</a:t>
            </a:r>
            <a:endParaRPr lang="zh-CN" altLang="en-US"/>
          </a:p>
          <a:p>
            <a:r>
              <a:rPr lang="zh-CN" altLang="en-US" b="1"/>
              <a:t>Minimal maintenance（易于维护）</a:t>
            </a:r>
            <a:r>
              <a:rPr lang="zh-CN" altLang="en-US"/>
              <a:t>：系统要想做到易于维护，其关键是控制其复杂性，越是复杂的系统越容易出错、越难维护。</a:t>
            </a:r>
            <a:endParaRPr lang="zh-CN" altLang="en-US"/>
          </a:p>
          <a:p>
            <a:r>
              <a:rPr lang="zh-CN" altLang="en-US" b="1"/>
              <a:t>Debuggable（易调试）</a:t>
            </a:r>
            <a:r>
              <a:rPr lang="zh-CN" altLang="en-US"/>
              <a:t>：当出问题时，系统需要有足够的信息来调试错误，找到问题的根源。其关键是能够追根溯源到每个数据生成点。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任何数据访问都可以从表达式Query = function(all data)开始，但是，若数据达到相当大的一个级别（例如PB），且还需要支持实时查询时，就需要耗费非常庞大的资源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容错性</a:t>
            </a:r>
            <a:endParaRPr lang="zh-CN" altLang="en-US"/>
          </a:p>
          <a:p>
            <a:r>
              <a:rPr lang="zh-CN" altLang="en-US"/>
              <a:t>复杂性隔离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容错性</a:t>
            </a:r>
            <a:endParaRPr lang="zh-CN" altLang="en-US"/>
          </a:p>
          <a:p>
            <a:r>
              <a:rPr lang="zh-CN" altLang="en-US"/>
              <a:t>复杂性隔离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9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298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80808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059543"/>
            <a:ext cx="10515600" cy="511742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2191657"/>
            <a:ext cx="12192001" cy="2989471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9200" y="2869200"/>
            <a:ext cx="4982400" cy="741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89988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123200"/>
            <a:ext cx="9831600" cy="23868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11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4142971" y="1476928"/>
            <a:ext cx="7764034" cy="47446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0"/>
            <a:ext cx="10515600" cy="90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35200" y="2001600"/>
            <a:ext cx="5526000" cy="3506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801600" cy="419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79280" y="365125"/>
            <a:ext cx="187452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03920" cy="5811838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5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838200" y="928914"/>
            <a:ext cx="10515600" cy="524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7.xml"/><Relationship Id="rId2" Type="http://schemas.openxmlformats.org/officeDocument/2006/relationships/image" Target="../media/image8.png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1.xml"/><Relationship Id="rId2" Type="http://schemas.openxmlformats.org/officeDocument/2006/relationships/image" Target="../media/image9.png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3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5.xml"/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1" Type="http://schemas.openxmlformats.org/officeDocument/2006/relationships/notesSlide" Target="../notesSlides/notesSlide2.xml"/><Relationship Id="rId30" Type="http://schemas.openxmlformats.org/officeDocument/2006/relationships/slideLayout" Target="../slideLayouts/slideLayout13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5.xml"/><Relationship Id="rId2" Type="http://schemas.openxmlformats.org/officeDocument/2006/relationships/hyperlink" Target="https://en.wikipedia.org/wiki/Monoid" TargetMode="Externa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3.xml"/><Relationship Id="rId2" Type="http://schemas.openxmlformats.org/officeDocument/2006/relationships/image" Target="../media/image6.png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5.xml"/><Relationship Id="rId2" Type="http://schemas.openxmlformats.org/officeDocument/2006/relationships/image" Target="../media/image7.png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10485" y="1152525"/>
            <a:ext cx="8087995" cy="2387600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Lambda </a:t>
            </a:r>
            <a:r>
              <a:rPr lang="zh-CN" altLang="zh-CN" dirty="0">
                <a:latin typeface="+mj-lt"/>
                <a:ea typeface="+mj-ea"/>
                <a:cs typeface="+mj-cs"/>
              </a:rPr>
              <a:t>架构</a:t>
            </a:r>
            <a:endParaRPr lang="zh-CN" altLang="zh-CN" dirty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r>
              <a:rPr lang="zh-CN" altLang="zh-CN" b="1" dirty="0">
                <a:sym typeface="+mn-ea"/>
              </a:rPr>
              <a:t>组件选型</a:t>
            </a:r>
            <a:endParaRPr lang="zh-CN" altLang="zh-CN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305560"/>
            <a:ext cx="8849995" cy="4789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-13334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r>
              <a:rPr lang="zh-CN" altLang="zh-CN" b="1" dirty="0">
                <a:sym typeface="+mn-ea"/>
              </a:rPr>
              <a:t>优缺点</a:t>
            </a:r>
            <a:endParaRPr lang="zh-CN" altLang="zh-CN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8035" y="1251585"/>
            <a:ext cx="10544175" cy="484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400"/>
              <a:t>优点：</a:t>
            </a:r>
            <a:endParaRPr lang="zh-CN" altLang="en-US" sz="2400"/>
          </a:p>
          <a:p>
            <a:pPr marL="285750" indent="-285750">
              <a:buFont typeface="Arial" charset="0"/>
              <a:buChar char="•"/>
            </a:pP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实时：低延迟处理数据</a:t>
            </a: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可重计算：由于数据不可变，重新计算一样可以得到正确的结果</a:t>
            </a: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容错：第二点带来的，程序bug、系统问题等，可以重新计算</a:t>
            </a: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复杂性分离</a:t>
            </a:r>
            <a:endParaRPr lang="zh-CN" altLang="en-US" sz="2400"/>
          </a:p>
          <a:p>
            <a:pPr marL="285750" indent="-285750">
              <a:buFont typeface="Arial" charset="0"/>
              <a:buChar char="•"/>
            </a:pPr>
            <a:endParaRPr lang="zh-CN" altLang="en-US" sz="2400"/>
          </a:p>
          <a:p>
            <a:pPr marL="285750" indent="-285750">
              <a:buFont typeface="Arial" charset="0"/>
              <a:buChar char="•"/>
            </a:pPr>
            <a:r>
              <a:rPr lang="zh-CN" altLang="en-US" sz="2400"/>
              <a:t>缺点：</a:t>
            </a:r>
            <a:endParaRPr lang="zh-CN" altLang="en-US" sz="2400"/>
          </a:p>
          <a:p>
            <a:pPr marL="285750" indent="-285750">
              <a:buFont typeface="Arial" charset="0"/>
              <a:buChar char="•"/>
            </a:pP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开发和运维的复杂性：Lambda需要将所有的算法实现两次，一次是为批处理系统，另一次是为实时系统，还要求查询得到的是两个系统结果的合并</a:t>
            </a:r>
            <a:endParaRPr lang="zh-CN" altLang="en-US" sz="24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400"/>
              <a:t>在跨数据库系统中进行ORM(对象关系映射)也是个困难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r>
              <a:rPr lang="zh-CN" altLang="en-US" b="1" dirty="0">
                <a:sym typeface="+mn-ea"/>
              </a:rPr>
              <a:t>应用思考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068705"/>
            <a:ext cx="10624185" cy="463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800"/>
              <a:t>Netflix推荐架构</a:t>
            </a:r>
            <a:endParaRPr lang="zh-CN" altLang="en-US" sz="2800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批处理层：从Hive、pig数据仓库，离线计算推荐模型，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      生成离线推荐结果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endParaRPr lang="zh-CN" altLang="en-US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实时处理层：从消息队列（Hermes、User Event Queue）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          实时拉取用户行为数据与事件，生成在线推荐结果</a:t>
            </a:r>
            <a:endParaRPr lang="zh-CN" altLang="en-US">
              <a:solidFill>
                <a:srgbClr val="00B050"/>
              </a:solidFill>
              <a:sym typeface="+mn-ea"/>
            </a:endParaRPr>
          </a:p>
          <a:p>
            <a:pPr indent="0">
              <a:buFont typeface="Arial" charset="0"/>
              <a:buNone/>
            </a:pPr>
            <a:endParaRPr lang="zh-CN" altLang="en-US">
              <a:solidFill>
                <a:srgbClr val="00B05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>
                <a:solidFill>
                  <a:srgbClr val="00B050"/>
                </a:solidFill>
                <a:sym typeface="+mn-ea"/>
              </a:rPr>
              <a:t>服务层：结合离线、在线推荐结果，为用户生成推荐列表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5" y="8890"/>
            <a:ext cx="8712200" cy="6809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r>
              <a:rPr lang="zh-CN" altLang="en-US" b="1" dirty="0">
                <a:sym typeface="+mn-ea"/>
              </a:rPr>
              <a:t>应用思考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068705"/>
            <a:ext cx="1062418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/>
              <a:t>反欺诈架构思考</a:t>
            </a:r>
            <a:endParaRPr lang="zh-CN" altLang="en-US"/>
          </a:p>
          <a:p>
            <a:pPr indent="0">
              <a:buFont typeface="Arial" charset="0"/>
              <a:buNone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226060" y="1391920"/>
          <a:ext cx="11811000" cy="531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9276000" imgH="17145000" progId="Visio.Drawing.11">
                  <p:embed/>
                </p:oleObj>
              </mc:Choice>
              <mc:Fallback>
                <p:oleObj name="" r:id="rId2" imgW="49276000" imgH="17145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226060" y="1391920"/>
                        <a:ext cx="11811000" cy="531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r>
              <a:rPr lang="zh-CN" altLang="en-US" b="1" dirty="0">
                <a:sym typeface="+mn-ea"/>
              </a:rPr>
              <a:t>应用思考</a:t>
            </a:r>
            <a:endParaRPr lang="zh-CN" altLang="zh-CN" b="1" dirty="0"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6035" y="24765"/>
          <a:ext cx="12100560" cy="677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9430900" imgH="28194000" progId="Visio.Drawing.11">
                  <p:embed/>
                </p:oleObj>
              </mc:Choice>
              <mc:Fallback>
                <p:oleObj name="" r:id="rId2" imgW="69430900" imgH="281940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26035" y="24765"/>
                        <a:ext cx="12100560" cy="677291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b="1" dirty="0">
                <a:sym typeface="+mn-ea"/>
              </a:rPr>
              <a:t>Problems and </a:t>
            </a:r>
            <a:r>
              <a:rPr lang="en-US" b="1" dirty="0">
                <a:sym typeface="+mn-ea"/>
              </a:rPr>
              <a:t>C</a:t>
            </a:r>
            <a:r>
              <a:rPr b="1" dirty="0">
                <a:sym typeface="+mn-ea"/>
              </a:rPr>
              <a:t>hallenges</a:t>
            </a:r>
            <a:endParaRPr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885" y="1696720"/>
            <a:ext cx="1078103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跨机房数据的传输与合并</a:t>
            </a:r>
            <a:endParaRPr lang="zh-CN" altLang="zh-CN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数据的顺序与分类问题</a:t>
            </a:r>
            <a:endParaRPr lang="zh-CN" altLang="zh-CN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数据建模的分类（运营商数据以及银行数据的建模）或者结合建模</a:t>
            </a:r>
            <a:endParaRPr lang="zh-CN" altLang="zh-CN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离线和实时计算结果的数据库选择</a:t>
            </a:r>
            <a:endParaRPr lang="zh-CN" altLang="zh-CN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离线和实时计算结果数据合并</a:t>
            </a:r>
            <a:endParaRPr lang="zh-CN" altLang="zh-CN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/>
              <a:t>怎么实现快速响应或者是通知以及 成果或者结果展示？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zh-CN" b="1" dirty="0">
                <a:sym typeface="+mn-ea"/>
              </a:rPr>
              <a:t>参考网站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201420"/>
            <a:ext cx="1062418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/>
              <a:t>http://nathanmarz.com/blog/how-to-beat-the-cap-theorem.html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http://www.36dsj.com/archives/36372</a:t>
            </a:r>
            <a:endParaRPr lang="zh-CN" altLang="en-US"/>
          </a:p>
          <a:p>
            <a:pPr marL="285750" indent="-285750">
              <a:buFont typeface="Arial" charset="0"/>
              <a:buChar char="•"/>
            </a:pPr>
            <a:r>
              <a:rPr lang="zh-CN" altLang="en-US"/>
              <a:t>http://h2ex.com/418</a:t>
            </a:r>
            <a:endParaRPr lang="zh-CN" altLang="en-US"/>
          </a:p>
          <a:p>
            <a:pPr indent="0">
              <a:buFont typeface="Arial" charset="0"/>
              <a:buNone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  <a:p>
            <a:pPr marL="285750" indent="-285750">
              <a:buFont typeface="Arial" charset="0"/>
              <a:buChar char="•"/>
            </a:pP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>
                <a:latin typeface="+mj-lt"/>
                <a:ea typeface="+mj-ea"/>
                <a:cs typeface="+mj-cs"/>
              </a:rPr>
              <a:t>谢谢大家！</a:t>
            </a:r>
            <a:endParaRPr lang="zh-CN" altLang="en-US" smtClean="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>
            <p:custDataLst>
              <p:tags r:id="rId1"/>
            </p:custDataLst>
          </p:nvPr>
        </p:nvSpPr>
        <p:spPr>
          <a:xfrm>
            <a:off x="0" y="3072964"/>
            <a:ext cx="3819760" cy="3787467"/>
          </a:xfrm>
          <a:custGeom>
            <a:avLst/>
            <a:gdLst>
              <a:gd name="connsiteX0" fmla="*/ 0 w 3819760"/>
              <a:gd name="connsiteY0" fmla="*/ 60419 h 3787467"/>
              <a:gd name="connsiteX1" fmla="*/ 3727048 w 3819760"/>
              <a:gd name="connsiteY1" fmla="*/ 3787467 h 3787467"/>
              <a:gd name="connsiteX2" fmla="*/ 0 w 3819760"/>
              <a:gd name="connsiteY2" fmla="*/ 3787467 h 3787467"/>
              <a:gd name="connsiteX3" fmla="*/ 281032 w 3819760"/>
              <a:gd name="connsiteY3" fmla="*/ 0 h 3787467"/>
              <a:gd name="connsiteX4" fmla="*/ 3819760 w 3819760"/>
              <a:gd name="connsiteY4" fmla="*/ 3538728 h 3787467"/>
              <a:gd name="connsiteX5" fmla="*/ 3686653 w 3819760"/>
              <a:gd name="connsiteY5" fmla="*/ 3538728 h 3787467"/>
              <a:gd name="connsiteX6" fmla="*/ 281032 w 3819760"/>
              <a:gd name="connsiteY6" fmla="*/ 133107 h 37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760" h="3787467">
                <a:moveTo>
                  <a:pt x="0" y="60419"/>
                </a:moveTo>
                <a:lnTo>
                  <a:pt x="3727048" y="3787467"/>
                </a:lnTo>
                <a:lnTo>
                  <a:pt x="0" y="3787467"/>
                </a:lnTo>
                <a:close/>
                <a:moveTo>
                  <a:pt x="281032" y="0"/>
                </a:moveTo>
                <a:lnTo>
                  <a:pt x="3819760" y="3538728"/>
                </a:lnTo>
                <a:lnTo>
                  <a:pt x="3686653" y="3538728"/>
                </a:lnTo>
                <a:lnTo>
                  <a:pt x="281032" y="133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838200" y="1"/>
            <a:ext cx="1111824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1795052" y="1"/>
            <a:ext cx="419700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smtClean="0"/>
              <a:t>/ 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4"/>
            </p:custDataLst>
          </p:nvPr>
        </p:nvSpPr>
        <p:spPr>
          <a:xfrm>
            <a:off x="1950024" y="1"/>
            <a:ext cx="1830049" cy="89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/>
            </a:lvl1pPr>
          </a:lstStyle>
          <a:p>
            <a:r>
              <a:rPr lang="en-US" altLang="zh-CN" smtClean="0"/>
              <a:t>contents</a:t>
            </a:r>
            <a:endParaRPr lang="en-US" altLang="zh-CN" smtClean="0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229773" y="167076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>
              <a:buSzTx/>
              <a:buNone/>
            </a:pPr>
            <a:r>
              <a:rPr lang="en-US" altLang="zh-CN" sz="2000" b="1" dirty="0" smtClean="0"/>
              <a:t>Lambda架构背景</a:t>
            </a:r>
            <a:endParaRPr lang="en-US" altLang="zh-CN" sz="2000" b="1" dirty="0" smtClean="0"/>
          </a:p>
        </p:txBody>
      </p:sp>
      <p:cxnSp>
        <p:nvCxnSpPr>
          <p:cNvPr id="3" name="直接连接符 2"/>
          <p:cNvCxnSpPr/>
          <p:nvPr>
            <p:custDataLst>
              <p:tags r:id="rId6"/>
            </p:custDataLst>
          </p:nvPr>
        </p:nvCxnSpPr>
        <p:spPr>
          <a:xfrm>
            <a:off x="7218059" y="1878397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10005383" y="165537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>
                <a:solidFill>
                  <a:srgbClr val="FFFFFF"/>
                </a:solidFill>
              </a:rPr>
              <a:t>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3628572" y="1670761"/>
            <a:ext cx="438205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4229773" y="2385907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/>
          </a:bodyPr>
          <a:p>
            <a:pPr marL="0" indent="0">
              <a:buSzTx/>
              <a:buNone/>
            </a:pPr>
            <a:r>
              <a:rPr lang="en-US" altLang="zh-CN" sz="2000" b="1" dirty="0" smtClean="0"/>
              <a:t>Lambda架构中的数据系统</a:t>
            </a:r>
            <a:endParaRPr lang="en-US" altLang="zh-CN" sz="2000" b="1" dirty="0" smtClean="0"/>
          </a:p>
        </p:txBody>
      </p:sp>
      <p:cxnSp>
        <p:nvCxnSpPr>
          <p:cNvPr id="7" name="直接连接符 6"/>
          <p:cNvCxnSpPr/>
          <p:nvPr>
            <p:custDataLst>
              <p:tags r:id="rId10"/>
            </p:custDataLst>
          </p:nvPr>
        </p:nvCxnSpPr>
        <p:spPr>
          <a:xfrm>
            <a:off x="7218059" y="2593543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11"/>
            </p:custDataLst>
          </p:nvPr>
        </p:nvSpPr>
        <p:spPr>
          <a:xfrm>
            <a:off x="10005383" y="2370518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mtClean="0">
                <a:solidFill>
                  <a:srgbClr val="FFFFFF"/>
                </a:solidFill>
              </a:rPr>
              <a:t>5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3675747" y="2385907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smtClean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4229773" y="3101053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>
              <a:buSzTx/>
              <a:buNone/>
            </a:pPr>
            <a:r>
              <a:rPr lang="en-US" altLang="zh-CN" sz="2000" b="1" dirty="0" smtClean="0"/>
              <a:t>Lambda架构</a:t>
            </a:r>
            <a:endParaRPr lang="en-US" altLang="zh-CN" sz="2000" b="1" dirty="0" smtClean="0"/>
          </a:p>
        </p:txBody>
      </p:sp>
      <p:cxnSp>
        <p:nvCxnSpPr>
          <p:cNvPr id="11" name="直接连接符 10"/>
          <p:cNvCxnSpPr/>
          <p:nvPr>
            <p:custDataLst>
              <p:tags r:id="rId14"/>
            </p:custDataLst>
          </p:nvPr>
        </p:nvCxnSpPr>
        <p:spPr>
          <a:xfrm>
            <a:off x="7218059" y="3308689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15"/>
            </p:custDataLst>
          </p:nvPr>
        </p:nvSpPr>
        <p:spPr>
          <a:xfrm>
            <a:off x="10005383" y="3085664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mtClean="0">
                <a:solidFill>
                  <a:srgbClr val="FFFFFF"/>
                </a:solidFill>
              </a:rPr>
              <a:t>8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16"/>
            </p:custDataLst>
          </p:nvPr>
        </p:nvSpPr>
        <p:spPr>
          <a:xfrm>
            <a:off x="3675747" y="3101053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smtClean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229773" y="3816199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>
              <a:buSzTx/>
              <a:buNone/>
            </a:pPr>
            <a:r>
              <a:rPr lang="en-US" altLang="zh-CN" sz="2000" b="1" dirty="0" smtClean="0"/>
              <a:t>Lambda架构组件选型</a:t>
            </a:r>
            <a:endParaRPr lang="en-US" altLang="zh-CN" sz="2000" b="1" dirty="0" smtClean="0"/>
          </a:p>
        </p:txBody>
      </p:sp>
      <p:cxnSp>
        <p:nvCxnSpPr>
          <p:cNvPr id="15" name="直接连接符 14"/>
          <p:cNvCxnSpPr/>
          <p:nvPr>
            <p:custDataLst>
              <p:tags r:id="rId18"/>
            </p:custDataLst>
          </p:nvPr>
        </p:nvCxnSpPr>
        <p:spPr>
          <a:xfrm>
            <a:off x="7218059" y="4023835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9"/>
            </p:custDataLst>
          </p:nvPr>
        </p:nvSpPr>
        <p:spPr>
          <a:xfrm>
            <a:off x="10005383" y="3800810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mtClean="0">
                <a:solidFill>
                  <a:srgbClr val="FFFFFF"/>
                </a:solidFill>
              </a:rPr>
              <a:t>11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>
            <p:custDataLst>
              <p:tags r:id="rId20"/>
            </p:custDataLst>
          </p:nvPr>
        </p:nvSpPr>
        <p:spPr>
          <a:xfrm>
            <a:off x="3675747" y="3816199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smtClean="0">
                <a:solidFill>
                  <a:schemeClr val="accent1"/>
                </a:solidFill>
              </a:rPr>
              <a:t>04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4229773" y="4531345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 marL="0" indent="0">
              <a:buSzTx/>
              <a:buNone/>
            </a:pPr>
            <a:r>
              <a:rPr lang="en-US" altLang="zh-CN" sz="2000" b="1" dirty="0" smtClean="0"/>
              <a:t>Lambda架构优缺点</a:t>
            </a:r>
            <a:endParaRPr lang="en-US" altLang="zh-CN" sz="2000" b="1" dirty="0" smtClean="0"/>
          </a:p>
        </p:txBody>
      </p:sp>
      <p:cxnSp>
        <p:nvCxnSpPr>
          <p:cNvPr id="19" name="直接连接符 18"/>
          <p:cNvCxnSpPr/>
          <p:nvPr>
            <p:custDataLst>
              <p:tags r:id="rId22"/>
            </p:custDataLst>
          </p:nvPr>
        </p:nvCxnSpPr>
        <p:spPr>
          <a:xfrm>
            <a:off x="7218059" y="4738981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>
            <p:custDataLst>
              <p:tags r:id="rId23"/>
            </p:custDataLst>
          </p:nvPr>
        </p:nvSpPr>
        <p:spPr>
          <a:xfrm>
            <a:off x="10005383" y="4515956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mtClean="0">
                <a:solidFill>
                  <a:srgbClr val="FFFFFF"/>
                </a:solidFill>
              </a:rPr>
              <a:t>16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4"/>
            </p:custDataLst>
          </p:nvPr>
        </p:nvSpPr>
        <p:spPr>
          <a:xfrm>
            <a:off x="3675747" y="4531345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smtClean="0">
                <a:solidFill>
                  <a:schemeClr val="accent1"/>
                </a:solidFill>
              </a:rPr>
              <a:t>05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6" name="文本框 125"/>
          <p:cNvSpPr txBox="1"/>
          <p:nvPr>
            <p:custDataLst>
              <p:tags r:id="rId25"/>
            </p:custDataLst>
          </p:nvPr>
        </p:nvSpPr>
        <p:spPr>
          <a:xfrm>
            <a:off x="4229773" y="5246491"/>
            <a:ext cx="2967853" cy="4001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r>
              <a:rPr lang="en-US" altLang="zh-CN" sz="2000" b="1" dirty="0"/>
              <a:t>Lambda</a:t>
            </a:r>
            <a:r>
              <a:rPr lang="zh-CN" altLang="en-US" sz="2000" b="1" dirty="0"/>
              <a:t>架构应用思考</a:t>
            </a:r>
            <a:endParaRPr lang="zh-CN" altLang="en-US" sz="2000" b="1" dirty="0"/>
          </a:p>
        </p:txBody>
      </p:sp>
      <p:cxnSp>
        <p:nvCxnSpPr>
          <p:cNvPr id="127" name="直接连接符 126"/>
          <p:cNvCxnSpPr/>
          <p:nvPr>
            <p:custDataLst>
              <p:tags r:id="rId26"/>
            </p:custDataLst>
          </p:nvPr>
        </p:nvCxnSpPr>
        <p:spPr>
          <a:xfrm>
            <a:off x="7218059" y="5454127"/>
            <a:ext cx="262432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>
            <p:custDataLst>
              <p:tags r:id="rId27"/>
            </p:custDataLst>
          </p:nvPr>
        </p:nvSpPr>
        <p:spPr>
          <a:xfrm>
            <a:off x="10005383" y="5231102"/>
            <a:ext cx="400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rmAutofit/>
          </a:bodyPr>
          <a:p>
            <a:pPr algn="ctr"/>
            <a:r>
              <a:rPr lang="en-US" altLang="zh-CN" smtClean="0">
                <a:solidFill>
                  <a:srgbClr val="FFFFFF"/>
                </a:solidFill>
              </a:rPr>
              <a:t>21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9" name="矩形 128"/>
          <p:cNvSpPr/>
          <p:nvPr>
            <p:custDataLst>
              <p:tags r:id="rId28"/>
            </p:custDataLst>
          </p:nvPr>
        </p:nvSpPr>
        <p:spPr>
          <a:xfrm>
            <a:off x="3675747" y="5246491"/>
            <a:ext cx="385599" cy="40011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p>
            <a:r>
              <a:rPr lang="en-US" altLang="zh-CN" sz="2000" b="1" smtClean="0">
                <a:solidFill>
                  <a:schemeClr val="accent1"/>
                </a:solidFill>
              </a:rPr>
              <a:t>06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2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Lambda架构背景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864870"/>
            <a:ext cx="11351895" cy="6065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2800"/>
              <a:t>Lambda架构是由Storm的作者Nathan Marz提出的一个实时大数据处理框架</a:t>
            </a:r>
            <a:endParaRPr lang="en-US" altLang="zh-CN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800"/>
              <a:t>旨在设计出一个能满足实时大数据系统关键特性的架构，具有高容错、低延时和可扩展等特性</a:t>
            </a:r>
            <a:endParaRPr lang="en-US" altLang="zh-CN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800"/>
              <a:t>Lambda架构整合离线计算和实时计算，融合不可变性（Immutability），复杂性隔离等一系列架构原则</a:t>
            </a:r>
            <a:endParaRPr lang="en-US" altLang="zh-CN" sz="280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800"/>
              <a:t>可集成Hadoop Ecosystem </a:t>
            </a:r>
            <a:r>
              <a:rPr lang="zh-CN" altLang="en-US" sz="2800"/>
              <a:t>中</a:t>
            </a:r>
            <a:r>
              <a:rPr lang="en-US" altLang="zh-CN" sz="2800"/>
              <a:t>Kafka，Storm，Spark，HBase等各类大数据组件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</a:t>
            </a:r>
            <a:r>
              <a:rPr lang="zh-CN" altLang="zh-CN" b="1" dirty="0">
                <a:sym typeface="+mn-ea"/>
              </a:rPr>
              <a:t>架构中的</a:t>
            </a:r>
            <a:r>
              <a:rPr lang="en-US" altLang="zh-CN" b="1" dirty="0">
                <a:sym typeface="+mn-ea"/>
              </a:rPr>
              <a:t>数据</a:t>
            </a:r>
            <a:r>
              <a:rPr lang="zh-CN" altLang="en-US" b="1" dirty="0">
                <a:sym typeface="+mn-ea"/>
              </a:rPr>
              <a:t>系统</a:t>
            </a:r>
            <a:endParaRPr lang="zh-CN" altLang="en-US" b="1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1123950"/>
            <a:ext cx="1135189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2800"/>
              <a:t>What is the purpose of a data system</a:t>
            </a:r>
            <a:r>
              <a:rPr lang="zh-CN" altLang="en-US" sz="2800"/>
              <a:t>？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Query = Function(All Data) 简言之：查询是应用于数据集的函数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这里的</a:t>
            </a:r>
            <a:r>
              <a:rPr lang="en-US" altLang="zh-CN" sz="2800">
                <a:sym typeface="+mn-ea"/>
              </a:rPr>
              <a:t>Function</a:t>
            </a:r>
            <a:r>
              <a:rPr lang="zh-CN" altLang="en-US" sz="2800">
                <a:sym typeface="+mn-ea"/>
              </a:rPr>
              <a:t>通常</a:t>
            </a:r>
            <a:r>
              <a:rPr lang="zh-CN" altLang="en-US" sz="2800"/>
              <a:t>满足</a:t>
            </a:r>
            <a:r>
              <a:rPr lang="zh-CN" altLang="en-US" sz="2800">
                <a:hlinkClick r:id="rId2" action="ppaction://hlinkfile"/>
              </a:rPr>
              <a:t>Monoid特性</a:t>
            </a:r>
            <a:endParaRPr lang="zh-CN" altLang="en-US" sz="2800"/>
          </a:p>
          <a:p>
            <a:pPr marL="1200150" lvl="2" indent="-285750">
              <a:buFont typeface="Arial" charset="0"/>
              <a:buChar char="•"/>
            </a:pPr>
            <a:r>
              <a:rPr lang="zh-CN" altLang="en-US" sz="2800"/>
              <a:t>query = function(all data/ 2) + function(all data/ 2)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  <a:p>
            <a:pPr marL="285750" lvl="0" indent="-285750">
              <a:buFont typeface="Arial" charset="0"/>
              <a:buChar char="•"/>
            </a:pPr>
            <a:r>
              <a:rPr lang="zh-CN" altLang="en-US" sz="2800"/>
              <a:t>What is data?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data is inherently time based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data is inherently immutable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endParaRPr lang="zh-CN" altLang="en-US" sz="2800"/>
          </a:p>
          <a:p>
            <a:pPr marL="285750" lvl="0" indent="-285750">
              <a:buFont typeface="Arial" charset="0"/>
              <a:buChar char="•"/>
            </a:pP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70" y="1174115"/>
            <a:ext cx="5323840" cy="5052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</a:t>
            </a:r>
            <a:r>
              <a:rPr lang="zh-CN" altLang="zh-CN" b="1" dirty="0">
                <a:sym typeface="+mn-ea"/>
              </a:rPr>
              <a:t>架构之Batch Layer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1123950"/>
            <a:ext cx="1135189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zh-CN" altLang="en-US" sz="2800"/>
              <a:t>存储数据集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HDFS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InfluxDB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HBase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zh-CN" altLang="en-US" sz="2800"/>
          </a:p>
          <a:p>
            <a:pPr marL="285750" indent="-285750">
              <a:buFont typeface="Arial" charset="0"/>
              <a:buChar char="•"/>
            </a:pPr>
            <a:r>
              <a:rPr lang="zh-CN" altLang="en-US" sz="2800"/>
              <a:t>在数据集上预先计算查询函数，构建查询所对应的View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MapReduce</a:t>
            </a:r>
            <a:r>
              <a:rPr lang="en-US" altLang="zh-CN" sz="2800"/>
              <a:t>/spark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预运算查询函数（precomputed query funciton），Mathan Marz将这种预运算查询函数称之为Batch View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batch view = function(all data)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zh-CN" altLang="en-US" sz="2800"/>
              <a:t>query = function(batch view)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</a:t>
            </a:r>
            <a:r>
              <a:rPr lang="zh-CN" altLang="zh-CN" b="1" dirty="0">
                <a:sym typeface="+mn-ea"/>
              </a:rPr>
              <a:t>架构之Speed Layer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1123950"/>
            <a:ext cx="11351895" cy="5212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2800"/>
              <a:t>处理的数据是最近的增量数据流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spark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storm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flink</a:t>
            </a: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r>
              <a:rPr lang="zh-CN" altLang="en-US" sz="2800"/>
              <a:t>接受实时数据流，</a:t>
            </a:r>
            <a:r>
              <a:rPr lang="zh-CN" altLang="en-US" sz="2800">
                <a:sym typeface="+mn-ea"/>
              </a:rPr>
              <a:t>构建查询所对应的</a:t>
            </a:r>
            <a:r>
              <a:rPr lang="en-US" altLang="zh-CN" sz="2800">
                <a:sym typeface="+mn-ea"/>
              </a:rPr>
              <a:t>Realtime  </a:t>
            </a:r>
            <a:r>
              <a:rPr lang="zh-CN" altLang="en-US" sz="2800">
                <a:sym typeface="+mn-ea"/>
              </a:rPr>
              <a:t>View，并</a:t>
            </a:r>
            <a:r>
              <a:rPr lang="en-US" altLang="zh-CN" sz="2800"/>
              <a:t>不断更新Realtime View</a:t>
            </a:r>
            <a:r>
              <a:rPr lang="zh-CN" altLang="en-US" sz="2800"/>
              <a:t>，对更新到serving layer带来的高延迟的一种补充</a:t>
            </a:r>
            <a:endParaRPr lang="zh-CN" altLang="en-US" sz="2800"/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/>
              <a:t>realtime view = function(realtime view, new data)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  <a:p>
            <a:pPr marL="285750" lvl="0" indent="-285750">
              <a:buFont typeface="Arial" charset="0"/>
              <a:buChar char="•"/>
            </a:pPr>
            <a:r>
              <a:rPr lang="en-US" altLang="zh-CN" sz="2800"/>
              <a:t>最终Batch Layer会覆盖speed layer</a:t>
            </a: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</a:t>
            </a:r>
            <a:r>
              <a:rPr lang="zh-CN" altLang="zh-CN" b="1" dirty="0">
                <a:sym typeface="+mn-ea"/>
              </a:rPr>
              <a:t>架构之Serving Layer</a:t>
            </a:r>
            <a:endParaRPr lang="zh-CN" altLang="zh-CN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425" y="1123950"/>
            <a:ext cx="11351895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en-US" altLang="zh-CN" sz="2800"/>
              <a:t>响应用户的查询请求</a:t>
            </a: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r>
              <a:rPr lang="en-US" altLang="zh-CN" sz="2800"/>
              <a:t>合并Batch View和Realtime View中的结果数据集到最终的数据集</a:t>
            </a: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endParaRPr lang="en-US" altLang="zh-CN" sz="2800"/>
          </a:p>
          <a:p>
            <a:pPr marL="285750" indent="-285750">
              <a:buFont typeface="Arial" charset="0"/>
              <a:buChar char="•"/>
            </a:pP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  <a:p>
            <a:pPr marL="742950" lvl="1" indent="-285750">
              <a:buFont typeface="Arial" charset="0"/>
              <a:buChar char="•"/>
            </a:pP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3053080"/>
            <a:ext cx="5657215" cy="2978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200" y="1"/>
            <a:ext cx="10515600" cy="928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b="1" dirty="0">
                <a:sym typeface="+mn-ea"/>
              </a:rPr>
              <a:t>Lambda架构完整视图和流程</a:t>
            </a:r>
            <a:endParaRPr lang="en-US" altLang="zh-CN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1065530"/>
            <a:ext cx="9317355" cy="4914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3"/>
  <p:tag name="KSO_WM_UNIT_ID" val="custom160162_11*l_i*1_3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2_1"/>
  <p:tag name="KSO_WM_UNIT_ID" val="custom160162_11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4"/>
  <p:tag name="KSO_WM_UNIT_ID" val="custom160162_11*l_i*1_4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5"/>
  <p:tag name="KSO_WM_UNIT_ID" val="custom160162_11*l_i*1_5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6"/>
  <p:tag name="KSO_WM_UNIT_ID" val="custom160162_11*l_i*1_6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3_1"/>
  <p:tag name="KSO_WM_UNIT_ID" val="custom160162_11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7"/>
  <p:tag name="KSO_WM_UNIT_ID" val="custom160162_11*l_i*1_7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8"/>
  <p:tag name="KSO_WM_UNIT_ID" val="custom160162_11*l_i*1_8"/>
  <p:tag name="KSO_WM_UNIT_CLEAR" val="1"/>
  <p:tag name="KSO_WM_UNIT_LAYERLEVEL" val="1_1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9"/>
  <p:tag name="KSO_WM_UNIT_ID" val="custom160162_11*l_i*1_9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4_1"/>
  <p:tag name="KSO_WM_UNIT_ID" val="custom160162_11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.xml><?xml version="1.0" encoding="utf-8"?>
<p:tagLst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0"/>
  <p:tag name="KSO_WM_UNIT_ID" val="custom160162_11*l_i*1_10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1"/>
  <p:tag name="KSO_WM_UNIT_ID" val="custom160162_11*l_i*1_11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2"/>
  <p:tag name="KSO_WM_UNIT_ID" val="custom160162_11*l_i*1_12"/>
  <p:tag name="KSO_WM_UNIT_CLEAR" val="1"/>
  <p:tag name="KSO_WM_UNIT_LAYERLEVEL" val="1_1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5_1"/>
  <p:tag name="KSO_WM_UNIT_ID" val="custom160162_11*l_h_f*1_5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3"/>
  <p:tag name="KSO_WM_UNIT_ID" val="custom160162_11*l_i*1_13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4"/>
  <p:tag name="KSO_WM_UNIT_ID" val="custom160162_11*l_i*1_14"/>
  <p:tag name="KSO_WM_UNIT_CLEAR" val="1"/>
  <p:tag name="KSO_WM_UNIT_LAYERLEVEL" val="1_1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5"/>
  <p:tag name="KSO_WM_UNIT_ID" val="custom160162_11*l_i*1_15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6_1"/>
  <p:tag name="KSO_WM_UNIT_ID" val="custom160162_11*l_h_f*1_6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6"/>
  <p:tag name="KSO_WM_UNIT_ID" val="custom160162_11*l_i*1_16"/>
  <p:tag name="KSO_WM_UNIT_CLEAR" val="1"/>
  <p:tag name="KSO_WM_UNIT_LAYERLEVEL" val="1_1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7"/>
  <p:tag name="KSO_WM_UNIT_ID" val="custom160162_11*l_i*1_17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2_10*i*0"/>
  <p:tag name="KSO_WM_TEMPLATE_CATEGORY" val="custom"/>
  <p:tag name="KSO_WM_TEMPLATE_INDEX" val="16016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8"/>
  <p:tag name="KSO_WM_UNIT_ID" val="custom160162_11*l_i*1_18"/>
  <p:tag name="KSO_WM_UNIT_CLEAR" val="1"/>
  <p:tag name="KSO_WM_UNIT_LAYERLEVEL" val="1_1"/>
  <p:tag name="KSO_WM_DIAGRAM_GROUP_CODE" val="l1-1"/>
</p:tagLst>
</file>

<file path=ppt/tags/tag31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10"/>
  <p:tag name="KSO_WM_SLIDE_INDEX" val="10"/>
  <p:tag name="KSO_WM_SLIDE_ITEM_CNT" val="5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2_10*i*22"/>
  <p:tag name="KSO_WM_TEMPLATE_CATEGORY" val="custom"/>
  <p:tag name="KSO_WM_TEMPLATE_INDEX" val="16016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26*a*1"/>
  <p:tag name="KSO_WM_UNIT_CLEAR" val="1"/>
  <p:tag name="KSO_WM_UNIT_LAYERLEVEL" val="1"/>
  <p:tag name="KSO_WM_UNIT_VALUE" val="5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6"/>
  <p:tag name="KSO_WM_SLIDE_INDEX" val="26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4*195"/>
  <p:tag name="KSO_WM_SLIDE_SIZE" val="595*329"/>
  <p:tag name="KSO_WM_DIAGRAM_GROUP_CODE" val="l1-3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0*b*1"/>
  <p:tag name="KSO_WM_UNIT_CLEAR" val="1"/>
  <p:tag name="KSO_WM_UNIT_LAYERLEVEL" val="1"/>
  <p:tag name="KSO_WM_UNIT_VALUE" val="8"/>
  <p:tag name="KSO_WM_UNIT_ISCONTENTSTITLE" val="1"/>
  <p:tag name="KSO_WM_UNIT_HIGHLIGHT" val="0"/>
  <p:tag name="KSO_WM_UNIT_COMPATIBLE" val="0"/>
  <p:tag name="KSO_WM_UNIT_PRESET_TEXT" val="contents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30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谢谢大家！"/>
</p:tagLst>
</file>

<file path=ppt/tags/tag61.xml><?xml version="1.0" encoding="utf-8"?>
<p:tagLst xmlns:p="http://schemas.openxmlformats.org/presentationml/2006/main">
  <p:tag name="KSO_WM_TEMPLATE_CATEGORY" val="custom"/>
  <p:tag name="KSO_WM_TEMPLATE_INDEX" val="160162"/>
  <p:tag name="KSO_WM_TAG_VERSION" val="1.0"/>
  <p:tag name="KSO_WM_SLIDE_ID" val="custom160162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h_f"/>
  <p:tag name="KSO_WM_UNIT_INDEX" val="1_1_1"/>
  <p:tag name="KSO_WM_UNIT_ID" val="custom160162_11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1"/>
  <p:tag name="KSO_WM_UNIT_ID" val="custom160162_11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l_i"/>
  <p:tag name="KSO_WM_UNIT_INDEX" val="1_2"/>
  <p:tag name="KSO_WM_UNIT_ID" val="custom160162_11*l_i*1_2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演示</Application>
  <PresentationFormat>宽屏</PresentationFormat>
  <Paragraphs>176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Office 主题</vt:lpstr>
      <vt:lpstr>1_Office 主题</vt:lpstr>
      <vt:lpstr>Visio.Drawing.11</vt:lpstr>
      <vt:lpstr>Lambda 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56</cp:revision>
  <dcterms:created xsi:type="dcterms:W3CDTF">2015-05-05T08:02:00Z</dcterms:created>
  <dcterms:modified xsi:type="dcterms:W3CDTF">2016-06-24T08:11:08Z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