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21.jpeg" ContentType="image/jpeg"/>
  <Override PartName="/ppt/media/image20.png" ContentType="image/png"/>
  <Override PartName="/ppt/media/image18.wmf" ContentType="image/x-wmf"/>
  <Override PartName="/ppt/media/image17.png" ContentType="image/png"/>
  <Override PartName="/ppt/media/image16.jpeg" ContentType="image/jpeg"/>
  <Override PartName="/ppt/media/image15.png" ContentType="image/png"/>
  <Override PartName="/ppt/media/image14.gif" ContentType="image/gif"/>
  <Override PartName="/ppt/media/image13.png" ContentType="image/png"/>
  <Override PartName="/ppt/media/image19.png" ContentType="image/png"/>
  <Override PartName="/ppt/media/image12.jpeg" ContentType="image/jpeg"/>
  <Override PartName="/ppt/media/image1.png" ContentType="image/png"/>
  <Override PartName="/ppt/media/image2.png" ContentType="image/png"/>
  <Override PartName="/ppt/media/image3.png" ContentType="image/png"/>
  <Override PartName="/ppt/media/image11.jpeg" ContentType="image/jpeg"/>
  <Override PartName="/ppt/media/image4.png" ContentType="image/png"/>
  <Override PartName="/ppt/media/image5.jpeg" ContentType="image/jpe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pic>
        <p:nvPicPr>
          <p:cNvPr id="57" name="" descr=""/>
          <p:cNvPicPr/>
          <p:nvPr/>
        </p:nvPicPr>
        <p:blipFill>
          <a:blip r:embed="rId2"/>
          <a:stretch/>
        </p:blipFill>
        <p:spPr>
          <a:xfrm>
            <a:off x="2543400" y="2160360"/>
            <a:ext cx="4863240" cy="3880440"/>
          </a:xfrm>
          <a:prstGeom prst="rect">
            <a:avLst/>
          </a:prstGeom>
          <a:ln>
            <a:noFill/>
          </a:ln>
        </p:spPr>
      </p:pic>
      <p:pic>
        <p:nvPicPr>
          <p:cNvPr id="58" name="" descr=""/>
          <p:cNvPicPr/>
          <p:nvPr/>
        </p:nvPicPr>
        <p:blipFill>
          <a:blip r:embed="rId3"/>
          <a:stretch/>
        </p:blipFill>
        <p:spPr>
          <a:xfrm>
            <a:off x="254340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pic>
        <p:nvPicPr>
          <p:cNvPr id="106" name="" descr=""/>
          <p:cNvPicPr/>
          <p:nvPr/>
        </p:nvPicPr>
        <p:blipFill>
          <a:blip r:embed="rId2"/>
          <a:stretch/>
        </p:blipFill>
        <p:spPr>
          <a:xfrm>
            <a:off x="2543400" y="2160360"/>
            <a:ext cx="4863240" cy="3880440"/>
          </a:xfrm>
          <a:prstGeom prst="rect">
            <a:avLst/>
          </a:prstGeom>
          <a:ln>
            <a:noFill/>
          </a:ln>
        </p:spPr>
      </p:pic>
      <p:pic>
        <p:nvPicPr>
          <p:cNvPr id="107" name="" descr=""/>
          <p:cNvPicPr/>
          <p:nvPr/>
        </p:nvPicPr>
        <p:blipFill>
          <a:blip r:embed="rId3"/>
          <a:stretch/>
        </p:blipFill>
        <p:spPr>
          <a:xfrm>
            <a:off x="254340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rIns="0" tIns="0" bIns="0" anchor="ctr"/>
          <a:p>
            <a:endParaRPr lang="zh-CN" sz="1800" spc="-1" strike="noStrike">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rIns="0" tIns="0" bIns="0"/>
          <a:p>
            <a:endParaRPr lang="zh-CN"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lang="zh-CN" sz="5400" spc="-1" strike="noStrike">
                <a:solidFill>
                  <a:srgbClr val="90c226"/>
                </a:solidFill>
                <a:uFill>
                  <a:solidFill>
                    <a:srgbClr val="ffffff"/>
                  </a:solidFill>
                </a:uFill>
                <a:latin typeface="Trebuchet MS"/>
              </a:rPr>
              <a:t>单击此处编辑母版标题样式</a:t>
            </a:r>
            <a:endParaRPr lang="zh-CN" sz="1800" spc="-1" strike="noStrike">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Trebuchet MS"/>
              </a:rPr>
              <a:t>6/19/16</a:t>
            </a:r>
            <a:endParaRPr lang="en-US" sz="1400" spc="-1" strike="noStrike">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F6FA6D7D-8073-49B0-8074-A960579204CC}" type="slidenum">
              <a:rPr lang="en-US" sz="900" spc="-1" strike="noStrike">
                <a:solidFill>
                  <a:srgbClr val="90c226"/>
                </a:solidFill>
                <a:uFill>
                  <a:solidFill>
                    <a:srgbClr val="ffffff"/>
                  </a:solidFill>
                </a:uFill>
                <a:latin typeface="Trebuchet MS"/>
              </a:rPr>
              <a:t>&lt;number&gt;</a:t>
            </a:fld>
            <a:endParaRPr lang="en-US" sz="1400" spc="-1" strike="noStrike">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zh-CN" sz="1800" spc="-1" strike="noStrike">
                <a:solidFill>
                  <a:srgbClr val="404040"/>
                </a:solidFill>
                <a:uFill>
                  <a:solidFill>
                    <a:srgbClr val="ffffff"/>
                  </a:solidFill>
                </a:uFill>
                <a:latin typeface="Trebuchet MS"/>
              </a:rPr>
              <a:t>Click to edit the outline text format</a:t>
            </a:r>
            <a:endParaRPr lang="zh-CN"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lang="zh-CN" sz="1400" spc="-1" strike="noStrike">
                <a:solidFill>
                  <a:srgbClr val="404040"/>
                </a:solidFill>
                <a:uFill>
                  <a:solidFill>
                    <a:srgbClr val="ffffff"/>
                  </a:solidFill>
                </a:uFill>
                <a:latin typeface="Trebuchet MS"/>
              </a:rPr>
              <a:t>Second Outline Level</a:t>
            </a:r>
            <a:endParaRPr lang="zh-CN"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lang="zh-CN" sz="1200" spc="-1" strike="noStrike">
                <a:solidFill>
                  <a:srgbClr val="404040"/>
                </a:solidFill>
                <a:uFill>
                  <a:solidFill>
                    <a:srgbClr val="ffffff"/>
                  </a:solidFill>
                </a:uFill>
                <a:latin typeface="Trebuchet MS"/>
              </a:rPr>
              <a:t>Third Outline Level</a:t>
            </a:r>
            <a:endParaRPr lang="zh-CN"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lang="zh-CN" sz="1200" spc="-1" strike="noStrike">
                <a:solidFill>
                  <a:srgbClr val="404040"/>
                </a:solidFill>
                <a:uFill>
                  <a:solidFill>
                    <a:srgbClr val="ffffff"/>
                  </a:solidFill>
                </a:uFill>
                <a:latin typeface="Trebuchet MS"/>
              </a:rPr>
              <a:t>Fourth Outline Level</a:t>
            </a:r>
            <a:endParaRPr lang="zh-CN"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lang="zh-CN" sz="2000" spc="-1" strike="noStrike">
                <a:solidFill>
                  <a:srgbClr val="404040"/>
                </a:solidFill>
                <a:uFill>
                  <a:solidFill>
                    <a:srgbClr val="ffffff"/>
                  </a:solidFill>
                </a:uFill>
                <a:latin typeface="Trebuchet MS"/>
              </a:rPr>
              <a:t>Fifth Outline Level</a:t>
            </a:r>
            <a:endParaRPr lang="zh-CN"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lang="zh-CN" sz="2000" spc="-1" strike="noStrike">
                <a:solidFill>
                  <a:srgbClr val="404040"/>
                </a:solidFill>
                <a:uFill>
                  <a:solidFill>
                    <a:srgbClr val="ffffff"/>
                  </a:solidFill>
                </a:uFill>
                <a:latin typeface="Trebuchet MS"/>
              </a:rPr>
              <a:t>Sixth Outline Level</a:t>
            </a:r>
            <a:endParaRPr lang="zh-CN"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lang="zh-CN" sz="2000" spc="-1" strike="noStrike">
                <a:solidFill>
                  <a:srgbClr val="404040"/>
                </a:solidFill>
                <a:uFill>
                  <a:solidFill>
                    <a:srgbClr val="ffffff"/>
                  </a:solidFill>
                </a:uFill>
                <a:latin typeface="Trebuchet MS"/>
              </a:rPr>
              <a:t>Seventh Outline Level</a:t>
            </a:r>
            <a:endParaRPr lang="zh-CN"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p>
            <a:pPr>
              <a:lnSpc>
                <a:spcPct val="100000"/>
              </a:lnSpc>
            </a:pPr>
            <a:r>
              <a:rPr lang="zh-CN" sz="3600" spc="-1" strike="noStrike">
                <a:solidFill>
                  <a:srgbClr val="90c226"/>
                </a:solidFill>
                <a:uFill>
                  <a:solidFill>
                    <a:srgbClr val="ffffff"/>
                  </a:solidFill>
                </a:uFill>
                <a:latin typeface="Trebuchet MS"/>
              </a:rPr>
              <a:t>单击此处编辑母版标题样式</a:t>
            </a:r>
            <a:endParaRPr lang="zh-CN" sz="1800" spc="-1" strike="noStrike">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p>
            <a:pPr marL="432000" indent="-324000">
              <a:buClr>
                <a:srgbClr val="000000"/>
              </a:buClr>
              <a:buSzPct val="45000"/>
              <a:buFont typeface="Wingdings" charset="2"/>
              <a:buChar char=""/>
            </a:pPr>
            <a:r>
              <a:rPr lang="zh-CN" sz="1800" spc="-1" strike="noStrike">
                <a:solidFill>
                  <a:srgbClr val="404040"/>
                </a:solidFill>
                <a:uFill>
                  <a:solidFill>
                    <a:srgbClr val="ffffff"/>
                  </a:solidFill>
                </a:uFill>
                <a:latin typeface="Trebuchet MS"/>
              </a:rPr>
              <a:t>Click to edit the outline text format</a:t>
            </a:r>
            <a:endParaRPr lang="zh-CN"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lang="zh-CN" sz="1800" spc="-1" strike="noStrike">
                <a:solidFill>
                  <a:srgbClr val="404040"/>
                </a:solidFill>
                <a:uFill>
                  <a:solidFill>
                    <a:srgbClr val="ffffff"/>
                  </a:solidFill>
                </a:uFill>
                <a:latin typeface="Trebuchet MS"/>
              </a:rPr>
              <a:t>Second Outline Level</a:t>
            </a:r>
            <a:endParaRPr lang="zh-CN"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lang="zh-CN" sz="1800" spc="-1" strike="noStrike">
                <a:solidFill>
                  <a:srgbClr val="404040"/>
                </a:solidFill>
                <a:uFill>
                  <a:solidFill>
                    <a:srgbClr val="ffffff"/>
                  </a:solidFill>
                </a:uFill>
                <a:latin typeface="Trebuchet MS"/>
              </a:rPr>
              <a:t>Third Outline Level</a:t>
            </a:r>
            <a:endParaRPr lang="zh-CN"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lang="zh-CN" sz="1800" spc="-1" strike="noStrike">
                <a:solidFill>
                  <a:srgbClr val="404040"/>
                </a:solidFill>
                <a:uFill>
                  <a:solidFill>
                    <a:srgbClr val="ffffff"/>
                  </a:solidFill>
                </a:uFill>
                <a:latin typeface="Trebuchet MS"/>
              </a:rPr>
              <a:t>Fourth Outline Level</a:t>
            </a:r>
            <a:endParaRPr lang="zh-CN"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lang="zh-CN" sz="1800" spc="-1" strike="noStrike">
                <a:solidFill>
                  <a:srgbClr val="404040"/>
                </a:solidFill>
                <a:uFill>
                  <a:solidFill>
                    <a:srgbClr val="ffffff"/>
                  </a:solidFill>
                </a:uFill>
                <a:latin typeface="Trebuchet MS"/>
              </a:rPr>
              <a:t>Fifth Outline Level</a:t>
            </a:r>
            <a:endParaRPr lang="zh-CN"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lang="zh-CN" sz="1800" spc="-1" strike="noStrike">
                <a:solidFill>
                  <a:srgbClr val="404040"/>
                </a:solidFill>
                <a:uFill>
                  <a:solidFill>
                    <a:srgbClr val="ffffff"/>
                  </a:solidFill>
                </a:uFill>
                <a:latin typeface="Trebuchet MS"/>
              </a:rPr>
              <a:t>Sixth Outline Level</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Seventh Outline Level</a:t>
            </a:r>
            <a:r>
              <a:rPr lang="zh-CN" sz="1800" spc="-1" strike="noStrike">
                <a:solidFill>
                  <a:srgbClr val="404040"/>
                </a:solidFill>
                <a:uFill>
                  <a:solidFill>
                    <a:srgbClr val="ffffff"/>
                  </a:solidFill>
                </a:uFill>
                <a:latin typeface="Trebuchet MS"/>
              </a:rPr>
              <a:t>单击此处编辑母版文本样式</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lang="zh-CN" sz="1600" spc="-1" strike="noStrike">
                <a:solidFill>
                  <a:srgbClr val="404040"/>
                </a:solidFill>
                <a:uFill>
                  <a:solidFill>
                    <a:srgbClr val="ffffff"/>
                  </a:solidFill>
                </a:uFill>
                <a:latin typeface="Trebuchet MS"/>
              </a:rPr>
              <a:t>第二级</a:t>
            </a:r>
            <a:endParaRPr lang="zh-CN" sz="1800" spc="-1" strike="noStrike">
              <a:solidFill>
                <a:srgbClr val="404040"/>
              </a:solidFill>
              <a:uFill>
                <a:solidFill>
                  <a:srgbClr val="ffffff"/>
                </a:solidFill>
              </a:uFill>
              <a:latin typeface="Trebuchet MS"/>
            </a:endParaRPr>
          </a:p>
          <a:p>
            <a:pPr lvl="2" marL="1143000" indent="-228240">
              <a:lnSpc>
                <a:spcPct val="100000"/>
              </a:lnSpc>
              <a:buClr>
                <a:srgbClr val="90c226"/>
              </a:buClr>
              <a:buSzPct val="80000"/>
              <a:buFont typeface="Wingdings 3" charset="2"/>
              <a:buChar char=""/>
            </a:pPr>
            <a:r>
              <a:rPr lang="zh-CN" sz="1400" spc="-1" strike="noStrike">
                <a:solidFill>
                  <a:srgbClr val="404040"/>
                </a:solidFill>
                <a:uFill>
                  <a:solidFill>
                    <a:srgbClr val="ffffff"/>
                  </a:solidFill>
                </a:uFill>
                <a:latin typeface="Trebuchet MS"/>
              </a:rPr>
              <a:t>第三级</a:t>
            </a:r>
            <a:endParaRPr lang="zh-CN" sz="1800" spc="-1" strike="noStrike">
              <a:solidFill>
                <a:srgbClr val="404040"/>
              </a:solidFill>
              <a:uFill>
                <a:solidFill>
                  <a:srgbClr val="ffffff"/>
                </a:solidFill>
              </a:uFill>
              <a:latin typeface="Trebuchet MS"/>
            </a:endParaRPr>
          </a:p>
          <a:p>
            <a:pPr lvl="3" marL="1600200" indent="-228240">
              <a:lnSpc>
                <a:spcPct val="100000"/>
              </a:lnSpc>
              <a:buClr>
                <a:srgbClr val="90c226"/>
              </a:buClr>
              <a:buSzPct val="80000"/>
              <a:buFont typeface="Wingdings 3" charset="2"/>
              <a:buChar char=""/>
            </a:pPr>
            <a:r>
              <a:rPr lang="zh-CN" sz="1200" spc="-1" strike="noStrike">
                <a:solidFill>
                  <a:srgbClr val="404040"/>
                </a:solidFill>
                <a:uFill>
                  <a:solidFill>
                    <a:srgbClr val="ffffff"/>
                  </a:solidFill>
                </a:uFill>
                <a:latin typeface="Trebuchet MS"/>
              </a:rPr>
              <a:t>第四级</a:t>
            </a:r>
            <a:endParaRPr lang="zh-CN" sz="1800" spc="-1" strike="noStrike">
              <a:solidFill>
                <a:srgbClr val="404040"/>
              </a:solidFill>
              <a:uFill>
                <a:solidFill>
                  <a:srgbClr val="ffffff"/>
                </a:solidFill>
              </a:uFill>
              <a:latin typeface="Trebuchet MS"/>
            </a:endParaRPr>
          </a:p>
          <a:p>
            <a:pPr lvl="4" marL="2057400" indent="-228240">
              <a:lnSpc>
                <a:spcPct val="100000"/>
              </a:lnSpc>
              <a:buClr>
                <a:srgbClr val="90c226"/>
              </a:buClr>
              <a:buSzPct val="80000"/>
              <a:buFont typeface="Wingdings 3" charset="2"/>
              <a:buChar char=""/>
            </a:pPr>
            <a:r>
              <a:rPr lang="zh-CN" sz="1200" spc="-1" strike="noStrike">
                <a:solidFill>
                  <a:srgbClr val="404040"/>
                </a:solidFill>
                <a:uFill>
                  <a:solidFill>
                    <a:srgbClr val="ffffff"/>
                  </a:solidFill>
                </a:uFill>
                <a:latin typeface="Trebuchet MS"/>
              </a:rPr>
              <a:t>第五级</a:t>
            </a:r>
            <a:endParaRPr lang="zh-CN" sz="1800" spc="-1" strike="noStrike">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Trebuchet MS"/>
              </a:rPr>
              <a:t>6/19/16</a:t>
            </a:r>
            <a:endParaRPr lang="en-US" sz="1400" spc="-1" strike="noStrike">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p>
            <a:pPr algn="r">
              <a:lnSpc>
                <a:spcPct val="100000"/>
              </a:lnSpc>
            </a:pPr>
            <a:fld id="{E896E992-E513-4155-83B7-E028F5A9AE08}" type="slidenum">
              <a:rPr lang="en-US" sz="900" spc="-1" strike="noStrike">
                <a:solidFill>
                  <a:srgbClr val="90c226"/>
                </a:solidFill>
                <a:uFill>
                  <a:solidFill>
                    <a:srgbClr val="ffffff"/>
                  </a:solidFill>
                </a:uFill>
                <a:latin typeface="Trebuchet MS"/>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hadoop.apache.org/docs/stable/hadoop-yarn/hadoop-yarn-site/HDFSHighAvailabilityWithNFS.html" TargetMode="External"/><Relationship Id="rId2" Type="http://schemas.openxmlformats.org/officeDocument/2006/relationships/hyperlink" Target="http://hadoop.apache.org/docs/stable/hadoop-yarn/hadoop-yarn-site/HDFSHighAvailabilityWithNFS.html" TargetMode="External"/><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hyperlink" Target="http://pan.baidu.com/s/1o6luDq6" TargetMode="External"/><Relationship Id="rId2" Type="http://schemas.openxmlformats.org/officeDocument/2006/relationships/hyperlink" Target="http://pan.baidu.com/s/1o6luDq6" TargetMode="External"/><Relationship Id="rId3" Type="http://schemas.openxmlformats.org/officeDocument/2006/relationships/hyperlink" Target="http://pan.baidu.com/s/1o6luDq6" TargetMode="External"/><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mirror.bit.edu.cn/apache/hadoop/common/hadoop-2.2.0/hadoop-2.2.0.tar.gz" TargetMode="External"/><Relationship Id="rId2" Type="http://schemas.openxmlformats.org/officeDocument/2006/relationships/hyperlink" Target="http://mirror.bit.edu.cn/apache/hadoop/common/hadoop-2.2.0/hadoop-2.2.0.tar.gz" TargetMode="External"/><Relationship Id="rId3" Type="http://schemas.openxmlformats.org/officeDocument/2006/relationships/hyperlink" Target="http://archive-primary.cloudera.com/cdh5/cdh/5/hadoop-latest.tar.gz" TargetMode="External"/><Relationship Id="rId4" Type="http://schemas.openxmlformats.org/officeDocument/2006/relationships/hyperlink" Target="http://archive-primary.cloudera.com/cdh5/cdh/5/hadoop-latest.tar.gz" TargetMode="External"/><Relationship Id="rId5"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hyperlink" Target="http://dongxicheng.org/" TargetMode="External"/><Relationship Id="rId2" Type="http://schemas.openxmlformats.org/officeDocument/2006/relationships/hyperlink" Target="http://dongxicheng.org/" TargetMode="External"/><Relationship Id="rId3" Type="http://schemas.openxmlformats.org/officeDocument/2006/relationships/hyperlink" Target="http://dongxicheng.org/" TargetMode="External"/><Relationship Id="rId4" Type="http://schemas.openxmlformats.org/officeDocument/2006/relationships/hyperlink" Target="http://www.aboutyun.com/" TargetMode="External"/><Relationship Id="rId5" Type="http://schemas.openxmlformats.org/officeDocument/2006/relationships/hyperlink" Target="http://www.aboutyun.com/" TargetMode="External"/><Relationship Id="rId6" Type="http://schemas.openxmlformats.org/officeDocument/2006/relationships/hyperlink" Target="http://www.aboutyun.com/" TargetMode="External"/><Relationship Id="rId7" Type="http://schemas.openxmlformats.org/officeDocument/2006/relationships/hyperlink" Target="http://hadoop.apache.org/" TargetMode="External"/><Relationship Id="rId8" Type="http://schemas.openxmlformats.org/officeDocument/2006/relationships/hyperlink" Target="http://hadoop.apache.org/" TargetMode="External"/><Relationship Id="rId9" Type="http://schemas.openxmlformats.org/officeDocument/2006/relationships/hyperlink" Target="http://hadoop.apache.org/" TargetMode="External"/><Relationship Id="rId10" Type="http://schemas.openxmlformats.org/officeDocument/2006/relationships/hyperlink" Target="http://www.cloudera.com/" TargetMode="External"/><Relationship Id="rId11" Type="http://schemas.openxmlformats.org/officeDocument/2006/relationships/hyperlink" Target="http://www.cloudera.com/" TargetMode="External"/><Relationship Id="rId12" Type="http://schemas.openxmlformats.org/officeDocument/2006/relationships/hyperlink" Target="http://wiki.apache.org/hadoop/" TargetMode="External"/><Relationship Id="rId13" Type="http://schemas.openxmlformats.org/officeDocument/2006/relationships/hyperlink" Target="http://wiki.apache.org/hadoop/" TargetMode="External"/><Relationship Id="rId14" Type="http://schemas.openxmlformats.org/officeDocument/2006/relationships/hyperlink" Target="http://wiki.apache.org/hadoop/" TargetMode="External"/><Relationship Id="rId15" Type="http://schemas.openxmlformats.org/officeDocument/2006/relationships/hyperlink" Target="http://blog.cloudera.com/" TargetMode="External"/><Relationship Id="rId16" Type="http://schemas.openxmlformats.org/officeDocument/2006/relationships/hyperlink" Target="http://blog.cloudera.com/" TargetMode="External"/><Relationship Id="rId17" Type="http://schemas.openxmlformats.org/officeDocument/2006/relationships/hyperlink" Target="http://blog.cloudera.com/" TargetMode="External"/><Relationship Id="rId18" Type="http://schemas.openxmlformats.org/officeDocument/2006/relationships/hyperlink" Target="http://bradhedlund.com/2011/09/10/understanding-hadoop-clusters-and-the-network/" TargetMode="External"/><Relationship Id="rId19" Type="http://schemas.openxmlformats.org/officeDocument/2006/relationships/hyperlink" Target="http://bradhedlund.com/2011/09/10/understanding-hadoop-clusters-and-the-network/" TargetMode="External"/><Relationship Id="rId20" Type="http://schemas.openxmlformats.org/officeDocument/2006/relationships/hyperlink" Target="http://bradhedlund.com/2011/09/10/understanding-hadoop-clusters-and-the-network/" TargetMode="External"/><Relationship Id="rId21" Type="http://schemas.openxmlformats.org/officeDocument/2006/relationships/hyperlink" Target="http://www.infoq.com/cn/articles/hadoop-2-0-namenode-ha-federation-practice-zh" TargetMode="External"/><Relationship Id="rId22" Type="http://schemas.openxmlformats.org/officeDocument/2006/relationships/hyperlink" Target="http://www.infoq.com/cn/articles/hadoop-2-0-namenode-ha-federation-practice-zh" TargetMode="External"/><Relationship Id="rId23" Type="http://schemas.openxmlformats.org/officeDocument/2006/relationships/hyperlink" Target="http://www.infoq.com/cn/articles/hadoop-2-0-namenode-ha-federation-practice-zh" TargetMode="External"/><Relationship Id="rId2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1924200" y="1623960"/>
            <a:ext cx="7355880" cy="1170720"/>
          </a:xfrm>
          <a:prstGeom prst="rect">
            <a:avLst/>
          </a:prstGeom>
          <a:noFill/>
          <a:ln>
            <a:noFill/>
          </a:ln>
        </p:spPr>
        <p:txBody>
          <a:bodyPr anchor="b"/>
          <a:p>
            <a:pPr algn="r">
              <a:lnSpc>
                <a:spcPct val="100000"/>
              </a:lnSpc>
            </a:pPr>
            <a:r>
              <a:rPr lang="zh-CN" sz="5400" spc="-1" strike="noStrike">
                <a:solidFill>
                  <a:srgbClr val="90c226"/>
                </a:solidFill>
                <a:uFill>
                  <a:solidFill>
                    <a:srgbClr val="ffffff"/>
                  </a:solidFill>
                </a:uFill>
                <a:latin typeface="Trebuchet MS"/>
              </a:rPr>
              <a:t>Hadoop</a:t>
            </a:r>
            <a:r>
              <a:rPr lang="zh-CN" sz="5400" spc="-1" strike="noStrike">
                <a:solidFill>
                  <a:srgbClr val="90c226"/>
                </a:solidFill>
                <a:uFill>
                  <a:solidFill>
                    <a:srgbClr val="ffffff"/>
                  </a:solidFill>
                </a:uFill>
                <a:latin typeface="Trebuchet MS"/>
              </a:rPr>
              <a:t>基础介绍与实践</a:t>
            </a:r>
            <a:endParaRPr lang="zh-CN" sz="1800" spc="-1" strike="noStrike">
              <a:solidFill>
                <a:srgbClr val="000000"/>
              </a:solidFill>
              <a:uFill>
                <a:solidFill>
                  <a:srgbClr val="ffffff"/>
                </a:solidFill>
              </a:uFill>
              <a:latin typeface="Trebuchet MS"/>
            </a:endParaRPr>
          </a:p>
        </p:txBody>
      </p:sp>
      <p:pic>
        <p:nvPicPr>
          <p:cNvPr id="109" name="Picture 1" descr=""/>
          <p:cNvPicPr/>
          <p:nvPr/>
        </p:nvPicPr>
        <p:blipFill>
          <a:blip r:embed="rId1"/>
          <a:srcRect l="0" t="40000" r="0" b="8000"/>
          <a:stretch/>
        </p:blipFill>
        <p:spPr>
          <a:xfrm>
            <a:off x="0" y="4712040"/>
            <a:ext cx="5175000" cy="2018880"/>
          </a:xfrm>
          <a:prstGeom prst="rect">
            <a:avLst/>
          </a:prstGeom>
          <a:ln w="9360">
            <a:noFill/>
          </a:ln>
        </p:spPr>
      </p:pic>
      <p:sp>
        <p:nvSpPr>
          <p:cNvPr id="110" name="CustomShape 2"/>
          <p:cNvSpPr/>
          <p:nvPr/>
        </p:nvSpPr>
        <p:spPr>
          <a:xfrm>
            <a:off x="4460400" y="3288960"/>
            <a:ext cx="3137040" cy="6390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677160" y="609480"/>
            <a:ext cx="8596440" cy="1320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3.Hadoop</a:t>
            </a:r>
            <a:r>
              <a:rPr lang="zh-CN" sz="3600" spc="-1" strike="noStrike">
                <a:solidFill>
                  <a:srgbClr val="90c226"/>
                </a:solidFill>
                <a:uFill>
                  <a:solidFill>
                    <a:srgbClr val="ffffff"/>
                  </a:solidFill>
                </a:uFill>
                <a:latin typeface="Trebuchet MS"/>
              </a:rPr>
              <a:t>基本构成</a:t>
            </a:r>
            <a:endParaRPr lang="zh-CN" sz="1800" spc="-1" strike="noStrike">
              <a:solidFill>
                <a:srgbClr val="000000"/>
              </a:solidFill>
              <a:uFill>
                <a:solidFill>
                  <a:srgbClr val="ffffff"/>
                </a:solidFill>
              </a:uFill>
              <a:latin typeface="Trebuchet MS"/>
            </a:endParaRPr>
          </a:p>
        </p:txBody>
      </p:sp>
      <p:sp>
        <p:nvSpPr>
          <p:cNvPr id="130" name="TextShape 2"/>
          <p:cNvSpPr txBox="1"/>
          <p:nvPr/>
        </p:nvSpPr>
        <p:spPr>
          <a:xfrm>
            <a:off x="813960" y="1587240"/>
            <a:ext cx="8596440" cy="388044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Hadoop</a:t>
            </a:r>
            <a:r>
              <a:rPr lang="zh-CN" sz="3200" spc="-1" strike="noStrike">
                <a:solidFill>
                  <a:srgbClr val="404040"/>
                </a:solidFill>
                <a:uFill>
                  <a:solidFill>
                    <a:srgbClr val="ffffff"/>
                  </a:solidFill>
                </a:uFill>
                <a:latin typeface="Trebuchet MS"/>
              </a:rPr>
              <a:t>与云计算</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Hadoop</a:t>
            </a:r>
            <a:r>
              <a:rPr lang="zh-CN" sz="3200" spc="-1" strike="noStrike">
                <a:solidFill>
                  <a:srgbClr val="404040"/>
                </a:solidFill>
                <a:uFill>
                  <a:solidFill>
                    <a:srgbClr val="ffffff"/>
                  </a:solidFill>
                </a:uFill>
                <a:latin typeface="Trebuchet MS"/>
              </a:rPr>
              <a:t>基础组件</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Hadoop</a:t>
            </a:r>
            <a:r>
              <a:rPr lang="zh-CN" sz="3200" spc="-1" strike="noStrike">
                <a:solidFill>
                  <a:srgbClr val="404040"/>
                </a:solidFill>
                <a:uFill>
                  <a:solidFill>
                    <a:srgbClr val="ffffff"/>
                  </a:solidFill>
                </a:uFill>
                <a:latin typeface="Trebuchet MS"/>
              </a:rPr>
              <a:t>生态系统</a:t>
            </a:r>
            <a:endParaRPr lang="zh-CN" sz="1800" spc="-1" strike="noStrike">
              <a:solidFill>
                <a:srgbClr val="404040"/>
              </a:solidFill>
              <a:uFill>
                <a:solidFill>
                  <a:srgbClr val="ffffff"/>
                </a:solidFill>
              </a:uFill>
              <a:latin typeface="Trebuchet MS"/>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677160" y="609480"/>
            <a:ext cx="8596440" cy="1041480"/>
          </a:xfrm>
          <a:prstGeom prst="rect">
            <a:avLst/>
          </a:prstGeom>
          <a:noFill/>
          <a:ln>
            <a:noFill/>
          </a:ln>
        </p:spPr>
        <p:txBody>
          <a:bodyPr/>
          <a:p>
            <a:pPr>
              <a:lnSpc>
                <a:spcPct val="100000"/>
              </a:lnSpc>
            </a:pPr>
            <a:r>
              <a:rPr b="1" lang="zh-CN" sz="3600" spc="-1" strike="noStrike">
                <a:solidFill>
                  <a:srgbClr val="90c226"/>
                </a:solidFill>
                <a:uFill>
                  <a:solidFill>
                    <a:srgbClr val="ffffff"/>
                  </a:solidFill>
                </a:uFill>
                <a:latin typeface="Trebuchet MS"/>
              </a:rPr>
              <a:t>Hadoop</a:t>
            </a:r>
            <a:r>
              <a:rPr b="1" lang="zh-CN" sz="3600" spc="-1" strike="noStrike">
                <a:solidFill>
                  <a:srgbClr val="90c226"/>
                </a:solidFill>
                <a:uFill>
                  <a:solidFill>
                    <a:srgbClr val="ffffff"/>
                  </a:solidFill>
                </a:uFill>
                <a:latin typeface="Trebuchet MS"/>
              </a:rPr>
              <a:t>与云计算</a:t>
            </a:r>
            <a:endParaRPr lang="zh-CN" sz="1800" spc="-1" strike="noStrike">
              <a:solidFill>
                <a:srgbClr val="000000"/>
              </a:solidFill>
              <a:uFill>
                <a:solidFill>
                  <a:srgbClr val="ffffff"/>
                </a:solidFill>
              </a:uFill>
              <a:latin typeface="Trebuchet MS"/>
            </a:endParaRPr>
          </a:p>
        </p:txBody>
      </p:sp>
      <p:sp>
        <p:nvSpPr>
          <p:cNvPr id="132" name="TextShape 2"/>
          <p:cNvSpPr txBox="1"/>
          <p:nvPr/>
        </p:nvSpPr>
        <p:spPr>
          <a:xfrm>
            <a:off x="677160" y="1396440"/>
            <a:ext cx="8596440" cy="522252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一般认为，云计算由三层构成</a:t>
            </a:r>
            <a:r>
              <a:rPr lang="zh-CN" sz="2400" spc="-1" strike="noStrike">
                <a:solidFill>
                  <a:srgbClr val="404040"/>
                </a:solidFill>
                <a:uFill>
                  <a:solidFill>
                    <a:srgbClr val="ffffff"/>
                  </a:solidFill>
                </a:uFill>
                <a:latin typeface="Trebuchet MS"/>
              </a:rPr>
              <a:t>IAAS</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PAAS</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SAAS</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IAAS</a:t>
            </a:r>
            <a:r>
              <a:rPr lang="zh-CN" sz="2400" spc="-1" strike="noStrike">
                <a:solidFill>
                  <a:srgbClr val="404040"/>
                </a:solidFill>
                <a:uFill>
                  <a:solidFill>
                    <a:srgbClr val="ffffff"/>
                  </a:solidFill>
                </a:uFill>
                <a:latin typeface="Trebuchet MS"/>
              </a:rPr>
              <a:t>：基础设施即服务，典型的有</a:t>
            </a:r>
            <a:r>
              <a:rPr lang="zh-CN" sz="2400" spc="-1" strike="noStrike">
                <a:solidFill>
                  <a:srgbClr val="404040"/>
                </a:solidFill>
                <a:uFill>
                  <a:solidFill>
                    <a:srgbClr val="ffffff"/>
                  </a:solidFill>
                </a:uFill>
                <a:latin typeface="Trebuchet MS"/>
              </a:rPr>
              <a:t>Amazon EC2</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openstack</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cloudstack</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rackspace</a:t>
            </a:r>
            <a:r>
              <a:rPr lang="zh-CN" sz="2400" spc="-1" strike="noStrike">
                <a:solidFill>
                  <a:srgbClr val="404040"/>
                </a:solidFill>
                <a:uFill>
                  <a:solidFill>
                    <a:srgbClr val="ffffff"/>
                  </a:solidFill>
                </a:uFill>
                <a:latin typeface="Trebuchet MS"/>
              </a:rPr>
              <a:t>等</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PAAS</a:t>
            </a:r>
            <a:r>
              <a:rPr lang="zh-CN" sz="2400" spc="-1" strike="noStrike">
                <a:solidFill>
                  <a:srgbClr val="404040"/>
                </a:solidFill>
                <a:uFill>
                  <a:solidFill>
                    <a:srgbClr val="ffffff"/>
                  </a:solidFill>
                </a:uFill>
                <a:latin typeface="Trebuchet MS"/>
              </a:rPr>
              <a:t>：平台即服务，典型的有</a:t>
            </a:r>
            <a:r>
              <a:rPr lang="zh-CN" sz="2400" spc="-1" strike="noStrike">
                <a:solidFill>
                  <a:srgbClr val="404040"/>
                </a:solidFill>
                <a:uFill>
                  <a:solidFill>
                    <a:srgbClr val="ffffff"/>
                  </a:solidFill>
                </a:uFill>
                <a:latin typeface="Trebuchet MS"/>
              </a:rPr>
              <a:t>Google AppEngine</a:t>
            </a:r>
            <a:r>
              <a:rPr lang="zh-CN" sz="2400" spc="-1" strike="noStrike">
                <a:solidFill>
                  <a:srgbClr val="404040"/>
                </a:solidFill>
                <a:uFill>
                  <a:solidFill>
                    <a:srgbClr val="ffffff"/>
                  </a:solidFill>
                </a:uFill>
                <a:latin typeface="Trebuchet MS"/>
              </a:rPr>
              <a:t>、</a:t>
            </a:r>
            <a:r>
              <a:rPr b="1" lang="zh-CN" sz="2400" spc="-1" strike="noStrike">
                <a:solidFill>
                  <a:srgbClr val="ff0000"/>
                </a:solidFill>
                <a:uFill>
                  <a:solidFill>
                    <a:srgbClr val="ffffff"/>
                  </a:solidFill>
                </a:uFill>
                <a:latin typeface="Trebuchet MS"/>
              </a:rPr>
              <a:t>Hadoop</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SAAS</a:t>
            </a:r>
            <a:r>
              <a:rPr lang="zh-CN" sz="2400" spc="-1" strike="noStrike">
                <a:solidFill>
                  <a:srgbClr val="404040"/>
                </a:solidFill>
                <a:uFill>
                  <a:solidFill>
                    <a:srgbClr val="ffffff"/>
                  </a:solidFill>
                </a:uFill>
                <a:latin typeface="Trebuchet MS"/>
              </a:rPr>
              <a:t>：软件即服务，</a:t>
            </a:r>
            <a:r>
              <a:rPr lang="zh-CN" sz="2400" spc="-1" strike="noStrike">
                <a:solidFill>
                  <a:srgbClr val="404040"/>
                </a:solidFill>
                <a:uFill>
                  <a:solidFill>
                    <a:srgbClr val="ffffff"/>
                  </a:solidFill>
                </a:uFill>
                <a:latin typeface="Trebuchet MS"/>
              </a:rPr>
              <a:t>Google Apps</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pic>
        <p:nvPicPr>
          <p:cNvPr id="133" name="图片 3" descr=""/>
          <p:cNvPicPr/>
          <p:nvPr/>
        </p:nvPicPr>
        <p:blipFill>
          <a:blip r:embed="rId1"/>
          <a:stretch/>
        </p:blipFill>
        <p:spPr>
          <a:xfrm>
            <a:off x="943560" y="3752280"/>
            <a:ext cx="7048080" cy="2866680"/>
          </a:xfrm>
          <a:prstGeom prst="rect">
            <a:avLst/>
          </a:prstGeom>
          <a:ln>
            <a:noFill/>
          </a:ln>
        </p:spPr>
      </p:pic>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42">
                                  <p:stCondLst>
                                    <p:cond delay="0"/>
                                  </p:stCondLst>
                                  <p:childTnLst>
                                    <p:set>
                                      <p:cBhvr>
                                        <p:cTn id="34" dur="1" fill="hold">
                                          <p:stCondLst>
                                            <p:cond delay="0"/>
                                          </p:stCondLst>
                                        </p:cTn>
                                        <p:tgtEl>
                                          <p:spTgt spid="133"/>
                                        </p:tgtEl>
                                        <p:attrNameLst>
                                          <p:attrName>style.visibility</p:attrName>
                                        </p:attrNameLst>
                                      </p:cBhvr>
                                      <p:to>
                                        <p:strVal val="visible"/>
                                      </p:to>
                                    </p:set>
                                    <p:animEffect filter="fade" transition="in">
                                      <p:cBhvr additive="repl">
                                        <p:cTn id="35" dur="1000"/>
                                        <p:tgtEl>
                                          <p:spTgt spid="133"/>
                                        </p:tgtEl>
                                      </p:cBhvr>
                                    </p:animEffect>
                                    <p:anim calcmode="lin" valueType="num">
                                      <p:cBhvr additive="repl">
                                        <p:cTn id="36" dur="1000" fill="hold"/>
                                        <p:tgtEl>
                                          <p:spTgt spid="133"/>
                                        </p:tgtEl>
                                        <p:attrNameLst>
                                          <p:attrName>ppt_x</p:attrName>
                                        </p:attrNameLst>
                                      </p:cBhvr>
                                      <p:tavLst>
                                        <p:tav tm="0">
                                          <p:val>
                                            <p:strVal val="#ppt_x"/>
                                          </p:val>
                                        </p:tav>
                                        <p:tav tm="100000">
                                          <p:val>
                                            <p:strVal val="#ppt_x"/>
                                          </p:val>
                                        </p:tav>
                                      </p:tavLst>
                                    </p:anim>
                                    <p:anim calcmode="lin" valueType="num">
                                      <p:cBhvr additive="repl">
                                        <p:cTn id="37"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677160" y="609480"/>
            <a:ext cx="8596440" cy="7002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Hadoop</a:t>
            </a:r>
            <a:r>
              <a:rPr lang="zh-CN" sz="3600" spc="-1" strike="noStrike">
                <a:solidFill>
                  <a:srgbClr val="90c226"/>
                </a:solidFill>
                <a:uFill>
                  <a:solidFill>
                    <a:srgbClr val="ffffff"/>
                  </a:solidFill>
                </a:uFill>
                <a:latin typeface="Trebuchet MS"/>
              </a:rPr>
              <a:t>基础组件</a:t>
            </a:r>
            <a:endParaRPr lang="zh-CN" sz="1800" spc="-1" strike="noStrike">
              <a:solidFill>
                <a:srgbClr val="000000"/>
              </a:solidFill>
              <a:uFill>
                <a:solidFill>
                  <a:srgbClr val="ffffff"/>
                </a:solidFill>
              </a:uFill>
              <a:latin typeface="Trebuchet MS"/>
            </a:endParaRPr>
          </a:p>
        </p:txBody>
      </p:sp>
      <p:sp>
        <p:nvSpPr>
          <p:cNvPr id="135" name="TextShape 2"/>
          <p:cNvSpPr txBox="1"/>
          <p:nvPr/>
        </p:nvSpPr>
        <p:spPr>
          <a:xfrm>
            <a:off x="677160" y="1812600"/>
            <a:ext cx="8596440" cy="4228200"/>
          </a:xfrm>
          <a:prstGeom prst="rect">
            <a:avLst/>
          </a:prstGeom>
          <a:noFill/>
          <a:ln>
            <a:noFill/>
          </a:ln>
        </p:spPr>
        <p:txBody>
          <a:bodyPr/>
          <a:p>
            <a:pPr marL="343080" indent="-342720">
              <a:lnSpc>
                <a:spcPct val="100000"/>
              </a:lnSpc>
              <a:buClr>
                <a:srgbClr val="90c226"/>
              </a:buClr>
              <a:buSzPct val="80000"/>
              <a:buFont typeface="Wingdings 3" charset="2"/>
              <a:buChar char=""/>
            </a:pPr>
            <a:r>
              <a:rPr b="1" lang="zh-CN" sz="2400" spc="-1" strike="noStrike">
                <a:solidFill>
                  <a:srgbClr val="404040"/>
                </a:solidFill>
                <a:uFill>
                  <a:solidFill>
                    <a:srgbClr val="ffffff"/>
                  </a:solidFill>
                </a:uFill>
                <a:latin typeface="Trebuchet MS"/>
              </a:rPr>
              <a:t>Hadoop Common</a:t>
            </a:r>
            <a:r>
              <a:rPr lang="zh-CN" sz="2400" spc="-1" strike="noStrike">
                <a:solidFill>
                  <a:srgbClr val="404040"/>
                </a:solidFill>
                <a:uFill>
                  <a:solidFill>
                    <a:srgbClr val="ffffff"/>
                  </a:solidFill>
                </a:uFill>
                <a:latin typeface="Trebuchet MS"/>
              </a:rPr>
              <a:t>: The common utilities that support the other Hadoop modules.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2400" spc="-1" strike="noStrike">
                <a:solidFill>
                  <a:srgbClr val="404040"/>
                </a:solidFill>
                <a:uFill>
                  <a:solidFill>
                    <a:srgbClr val="ffffff"/>
                  </a:solidFill>
                </a:uFill>
                <a:latin typeface="Trebuchet MS"/>
              </a:rPr>
              <a:t>Hadoop Distributed File System (HDFS™)</a:t>
            </a:r>
            <a:r>
              <a:rPr lang="zh-CN" sz="2400" spc="-1" strike="noStrike">
                <a:solidFill>
                  <a:srgbClr val="404040"/>
                </a:solidFill>
                <a:uFill>
                  <a:solidFill>
                    <a:srgbClr val="ffffff"/>
                  </a:solidFill>
                </a:uFill>
                <a:latin typeface="Trebuchet MS"/>
              </a:rPr>
              <a:t>: A distributed file system that provides high-throughput access to application data.</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2400" spc="-1" strike="noStrike">
                <a:solidFill>
                  <a:srgbClr val="404040"/>
                </a:solidFill>
                <a:uFill>
                  <a:solidFill>
                    <a:srgbClr val="ffffff"/>
                  </a:solidFill>
                </a:uFill>
                <a:latin typeface="Trebuchet MS"/>
              </a:rPr>
              <a:t>Hadoop YARN</a:t>
            </a:r>
            <a:r>
              <a:rPr lang="zh-CN" sz="2400" spc="-1" strike="noStrike">
                <a:solidFill>
                  <a:srgbClr val="404040"/>
                </a:solidFill>
                <a:uFill>
                  <a:solidFill>
                    <a:srgbClr val="ffffff"/>
                  </a:solidFill>
                </a:uFill>
                <a:latin typeface="Trebuchet MS"/>
              </a:rPr>
              <a:t>: A framework for job scheduling and cluster resource management.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2400" spc="-1" strike="noStrike">
                <a:solidFill>
                  <a:srgbClr val="404040"/>
                </a:solidFill>
                <a:uFill>
                  <a:solidFill>
                    <a:srgbClr val="ffffff"/>
                  </a:solidFill>
                </a:uFill>
                <a:latin typeface="Trebuchet MS"/>
              </a:rPr>
              <a:t>Hadoop MapReduce</a:t>
            </a:r>
            <a:r>
              <a:rPr lang="zh-CN" sz="2400" spc="-1" strike="noStrike">
                <a:solidFill>
                  <a:srgbClr val="404040"/>
                </a:solidFill>
                <a:uFill>
                  <a:solidFill>
                    <a:srgbClr val="ffffff"/>
                  </a:solidFill>
                </a:uFill>
                <a:latin typeface="Trebuchet MS"/>
              </a:rPr>
              <a:t>: A YARN-based system for parallel processing of large data sets.</a:t>
            </a:r>
            <a:endParaRPr lang="zh-CN" sz="1800" spc="-1" strike="noStrike">
              <a:solidFill>
                <a:srgbClr val="404040"/>
              </a:solidFill>
              <a:uFill>
                <a:solidFill>
                  <a:srgbClr val="ffffff"/>
                </a:solidFill>
              </a:uFill>
              <a:latin typeface="Trebuchet MS"/>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677160" y="609480"/>
            <a:ext cx="8596440" cy="8092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Hadoop</a:t>
            </a:r>
            <a:r>
              <a:rPr lang="zh-CN" sz="3600" spc="-1" strike="noStrike">
                <a:solidFill>
                  <a:srgbClr val="90c226"/>
                </a:solidFill>
                <a:uFill>
                  <a:solidFill>
                    <a:srgbClr val="ffffff"/>
                  </a:solidFill>
                </a:uFill>
                <a:latin typeface="Trebuchet MS"/>
              </a:rPr>
              <a:t>生态系统</a:t>
            </a:r>
            <a:endParaRPr lang="zh-CN" sz="1800" spc="-1" strike="noStrike">
              <a:solidFill>
                <a:srgbClr val="000000"/>
              </a:solidFill>
              <a:uFill>
                <a:solidFill>
                  <a:srgbClr val="ffffff"/>
                </a:solidFill>
              </a:uFill>
              <a:latin typeface="Trebuchet MS"/>
            </a:endParaRPr>
          </a:p>
        </p:txBody>
      </p:sp>
      <p:pic>
        <p:nvPicPr>
          <p:cNvPr id="137" name="Picture 4" descr=""/>
          <p:cNvPicPr/>
          <p:nvPr/>
        </p:nvPicPr>
        <p:blipFill>
          <a:blip r:embed="rId1"/>
          <a:stretch/>
        </p:blipFill>
        <p:spPr>
          <a:xfrm>
            <a:off x="677160" y="1543320"/>
            <a:ext cx="4924080" cy="5000400"/>
          </a:xfrm>
          <a:prstGeom prst="rect">
            <a:avLst/>
          </a:prstGeom>
          <a:ln>
            <a:noFill/>
          </a:ln>
        </p:spPr>
      </p:pic>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42">
                                  <p:stCondLst>
                                    <p:cond delay="0"/>
                                  </p:stCondLst>
                                  <p:childTnLst>
                                    <p:set>
                                      <p:cBhvr>
                                        <p:cTn id="43" dur="1" fill="hold">
                                          <p:stCondLst>
                                            <p:cond delay="0"/>
                                          </p:stCondLst>
                                        </p:cTn>
                                        <p:tgtEl>
                                          <p:spTgt spid="137"/>
                                        </p:tgtEl>
                                        <p:attrNameLst>
                                          <p:attrName>style.visibility</p:attrName>
                                        </p:attrNameLst>
                                      </p:cBhvr>
                                      <p:to>
                                        <p:strVal val="visible"/>
                                      </p:to>
                                    </p:set>
                                    <p:animEffect filter="fade" transition="in">
                                      <p:cBhvr additive="repl">
                                        <p:cTn id="44" dur="1000"/>
                                        <p:tgtEl>
                                          <p:spTgt spid="137"/>
                                        </p:tgtEl>
                                      </p:cBhvr>
                                    </p:animEffect>
                                    <p:anim calcmode="lin" valueType="num">
                                      <p:cBhvr additive="repl">
                                        <p:cTn id="45" dur="1000" fill="hold"/>
                                        <p:tgtEl>
                                          <p:spTgt spid="137"/>
                                        </p:tgtEl>
                                        <p:attrNameLst>
                                          <p:attrName>ppt_x</p:attrName>
                                        </p:attrNameLst>
                                      </p:cBhvr>
                                      <p:tavLst>
                                        <p:tav tm="0">
                                          <p:val>
                                            <p:strVal val="#ppt_x"/>
                                          </p:val>
                                        </p:tav>
                                        <p:tav tm="100000">
                                          <p:val>
                                            <p:strVal val="#ppt_x"/>
                                          </p:val>
                                        </p:tav>
                                      </p:tavLst>
                                    </p:anim>
                                    <p:anim calcmode="lin" valueType="num">
                                      <p:cBhvr additive="repl">
                                        <p:cTn id="46"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663840" y="695880"/>
            <a:ext cx="8596440" cy="5690880"/>
          </a:xfrm>
          <a:prstGeom prst="rect">
            <a:avLst/>
          </a:prstGeom>
          <a:noFill/>
          <a:ln>
            <a:noFill/>
          </a:ln>
        </p:spPr>
        <p:txBody>
          <a:bodyPr/>
          <a:p>
            <a:pPr marL="343080" indent="-342720">
              <a:lnSpc>
                <a:spcPct val="100000"/>
              </a:lnSpc>
              <a:buClr>
                <a:srgbClr val="90c226"/>
              </a:buClr>
              <a:buSzPct val="80000"/>
              <a:buFont typeface="Wingdings 3" charset="2"/>
              <a:buChar char=""/>
            </a:pPr>
            <a:r>
              <a:rPr b="1"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 Hadoop</a:t>
            </a:r>
            <a:r>
              <a:rPr lang="zh-CN" sz="1800" spc="-1" strike="noStrike">
                <a:solidFill>
                  <a:srgbClr val="404040"/>
                </a:solidFill>
                <a:uFill>
                  <a:solidFill>
                    <a:srgbClr val="ffffff"/>
                  </a:solidFill>
                </a:uFill>
                <a:latin typeface="Trebuchet MS"/>
              </a:rPr>
              <a:t>生态圈的基本组成部分是</a:t>
            </a:r>
            <a:r>
              <a:rPr lang="zh-CN" sz="1800" spc="-1" strike="noStrike">
                <a:solidFill>
                  <a:srgbClr val="404040"/>
                </a:solidFill>
                <a:uFill>
                  <a:solidFill>
                    <a:srgbClr val="ffffff"/>
                  </a:solidFill>
                </a:uFill>
                <a:latin typeface="Trebuchet MS"/>
              </a:rPr>
              <a:t>Hadoop</a:t>
            </a:r>
            <a:r>
              <a:rPr lang="zh-CN" sz="1800" spc="-1" strike="noStrike">
                <a:solidFill>
                  <a:srgbClr val="404040"/>
                </a:solidFill>
                <a:uFill>
                  <a:solidFill>
                    <a:srgbClr val="ffffff"/>
                  </a:solidFill>
                </a:uFill>
                <a:latin typeface="Trebuchet MS"/>
              </a:rPr>
              <a:t>分布式文件系统（</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是一种数据分布式保存机制，数据被保存在计算机集群上。数据写入一次，读取多次。</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为</a:t>
            </a:r>
            <a:r>
              <a:rPr lang="zh-CN" sz="1800" spc="-1" strike="noStrike">
                <a:solidFill>
                  <a:srgbClr val="404040"/>
                </a:solidFill>
                <a:uFill>
                  <a:solidFill>
                    <a:srgbClr val="ffffff"/>
                  </a:solidFill>
                </a:uFill>
                <a:latin typeface="Trebuchet MS"/>
              </a:rPr>
              <a:t>HBase</a:t>
            </a:r>
            <a:r>
              <a:rPr lang="zh-CN" sz="1800" spc="-1" strike="noStrike">
                <a:solidFill>
                  <a:srgbClr val="404040"/>
                </a:solidFill>
                <a:uFill>
                  <a:solidFill>
                    <a:srgbClr val="ffffff"/>
                  </a:solidFill>
                </a:uFill>
                <a:latin typeface="Trebuchet MS"/>
              </a:rPr>
              <a:t>等工具提供了基础。</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 Hadoop</a:t>
            </a:r>
            <a:r>
              <a:rPr lang="zh-CN" sz="1800" spc="-1" strike="noStrike">
                <a:solidFill>
                  <a:srgbClr val="404040"/>
                </a:solidFill>
                <a:uFill>
                  <a:solidFill>
                    <a:srgbClr val="ffffff"/>
                  </a:solidFill>
                </a:uFill>
                <a:latin typeface="Trebuchet MS"/>
              </a:rPr>
              <a:t>的主要执行框架是</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，它是一个分布式、并行处理的编程模 型。</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把任务分为</a:t>
            </a:r>
            <a:r>
              <a:rPr lang="zh-CN" sz="1800" spc="-1" strike="noStrike">
                <a:solidFill>
                  <a:srgbClr val="404040"/>
                </a:solidFill>
                <a:uFill>
                  <a:solidFill>
                    <a:srgbClr val="ffffff"/>
                  </a:solidFill>
                </a:uFill>
                <a:latin typeface="Trebuchet MS"/>
              </a:rPr>
              <a:t>map(</a:t>
            </a:r>
            <a:r>
              <a:rPr lang="zh-CN" sz="1800" spc="-1" strike="noStrike">
                <a:solidFill>
                  <a:srgbClr val="404040"/>
                </a:solidFill>
                <a:uFill>
                  <a:solidFill>
                    <a:srgbClr val="ffffff"/>
                  </a:solidFill>
                </a:uFill>
                <a:latin typeface="Trebuchet MS"/>
              </a:rPr>
              <a:t>映射</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阶段和</a:t>
            </a:r>
            <a:r>
              <a:rPr lang="zh-CN" sz="1800" spc="-1" strike="noStrike">
                <a:solidFill>
                  <a:srgbClr val="404040"/>
                </a:solidFill>
                <a:uFill>
                  <a:solidFill>
                    <a:srgbClr val="ffffff"/>
                  </a:solidFill>
                </a:uFill>
                <a:latin typeface="Trebuchet MS"/>
              </a:rPr>
              <a:t>reduce(</a:t>
            </a:r>
            <a:r>
              <a:rPr lang="zh-CN" sz="1800" spc="-1" strike="noStrike">
                <a:solidFill>
                  <a:srgbClr val="404040"/>
                </a:solidFill>
                <a:uFill>
                  <a:solidFill>
                    <a:srgbClr val="ffffff"/>
                  </a:solidFill>
                </a:uFill>
                <a:latin typeface="Trebuchet MS"/>
              </a:rPr>
              <a:t>化简</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。开发人员使用存储在</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中数据（可实现快速存储），编写</a:t>
            </a:r>
            <a:r>
              <a:rPr lang="zh-CN" sz="1800" spc="-1" strike="noStrike">
                <a:solidFill>
                  <a:srgbClr val="404040"/>
                </a:solidFill>
                <a:uFill>
                  <a:solidFill>
                    <a:srgbClr val="ffffff"/>
                  </a:solidFill>
                </a:uFill>
                <a:latin typeface="Trebuchet MS"/>
              </a:rPr>
              <a:t>Hadoop</a:t>
            </a:r>
            <a:r>
              <a:rPr lang="zh-CN" sz="1800" spc="-1" strike="noStrike">
                <a:solidFill>
                  <a:srgbClr val="404040"/>
                </a:solidFill>
                <a:uFill>
                  <a:solidFill>
                    <a:srgbClr val="ffffff"/>
                  </a:solidFill>
                </a:uFill>
                <a:latin typeface="Trebuchet MS"/>
              </a:rPr>
              <a:t>的 </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任务。由于</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工作原理的特性， </a:t>
            </a:r>
            <a:r>
              <a:rPr lang="zh-CN" sz="1800" spc="-1" strike="noStrike">
                <a:solidFill>
                  <a:srgbClr val="404040"/>
                </a:solidFill>
                <a:uFill>
                  <a:solidFill>
                    <a:srgbClr val="ffffff"/>
                  </a:solidFill>
                </a:uFill>
                <a:latin typeface="Trebuchet MS"/>
              </a:rPr>
              <a:t>Hadoop</a:t>
            </a:r>
            <a:r>
              <a:rPr lang="zh-CN" sz="1800" spc="-1" strike="noStrike">
                <a:solidFill>
                  <a:srgbClr val="404040"/>
                </a:solidFill>
                <a:uFill>
                  <a:solidFill>
                    <a:srgbClr val="ffffff"/>
                  </a:solidFill>
                </a:uFill>
                <a:latin typeface="Trebuchet MS"/>
              </a:rPr>
              <a:t>能以并行的方式访问数据，从而实现快速访问数据。</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1800" spc="-1" strike="noStrike">
                <a:solidFill>
                  <a:srgbClr val="404040"/>
                </a:solidFill>
                <a:uFill>
                  <a:solidFill>
                    <a:srgbClr val="ffffff"/>
                  </a:solidFill>
                </a:uFill>
                <a:latin typeface="Trebuchet MS"/>
              </a:rPr>
              <a:t>Hbase</a:t>
            </a:r>
            <a:r>
              <a:rPr lang="zh-CN" sz="1800" spc="-1" strike="noStrike">
                <a:solidFill>
                  <a:srgbClr val="404040"/>
                </a:solidFill>
                <a:uFill>
                  <a:solidFill>
                    <a:srgbClr val="ffffff"/>
                  </a:solidFill>
                </a:uFill>
                <a:latin typeface="Trebuchet MS"/>
              </a:rPr>
              <a:t>——HBase</a:t>
            </a:r>
            <a:r>
              <a:rPr lang="zh-CN" sz="1800" spc="-1" strike="noStrike">
                <a:solidFill>
                  <a:srgbClr val="404040"/>
                </a:solidFill>
                <a:uFill>
                  <a:solidFill>
                    <a:srgbClr val="ffffff"/>
                  </a:solidFill>
                </a:uFill>
                <a:latin typeface="Trebuchet MS"/>
              </a:rPr>
              <a:t>是一个建立在</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之上，面向列的</a:t>
            </a:r>
            <a:r>
              <a:rPr lang="zh-CN" sz="1800" spc="-1" strike="noStrike">
                <a:solidFill>
                  <a:srgbClr val="404040"/>
                </a:solidFill>
                <a:uFill>
                  <a:solidFill>
                    <a:srgbClr val="ffffff"/>
                  </a:solidFill>
                </a:uFill>
                <a:latin typeface="Trebuchet MS"/>
              </a:rPr>
              <a:t>NoSQL</a:t>
            </a:r>
            <a:r>
              <a:rPr lang="zh-CN" sz="1800" spc="-1" strike="noStrike">
                <a:solidFill>
                  <a:srgbClr val="404040"/>
                </a:solidFill>
                <a:uFill>
                  <a:solidFill>
                    <a:srgbClr val="ffffff"/>
                  </a:solidFill>
                </a:uFill>
                <a:latin typeface="Trebuchet MS"/>
              </a:rPr>
              <a:t>数据库，用于快速读</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写大量数据。</a:t>
            </a:r>
            <a:r>
              <a:rPr lang="zh-CN" sz="1800" spc="-1" strike="noStrike">
                <a:solidFill>
                  <a:srgbClr val="404040"/>
                </a:solidFill>
                <a:uFill>
                  <a:solidFill>
                    <a:srgbClr val="ffffff"/>
                  </a:solidFill>
                </a:uFill>
                <a:latin typeface="Trebuchet MS"/>
              </a:rPr>
              <a:t>HBase</a:t>
            </a:r>
            <a:r>
              <a:rPr lang="zh-CN" sz="1800" spc="-1" strike="noStrike">
                <a:solidFill>
                  <a:srgbClr val="404040"/>
                </a:solidFill>
                <a:uFill>
                  <a:solidFill>
                    <a:srgbClr val="ffffff"/>
                  </a:solidFill>
                </a:uFill>
                <a:latin typeface="Trebuchet MS"/>
              </a:rPr>
              <a:t>使用</a:t>
            </a:r>
            <a:r>
              <a:rPr lang="zh-CN" sz="1800" spc="-1" strike="noStrike">
                <a:solidFill>
                  <a:srgbClr val="404040"/>
                </a:solidFill>
                <a:uFill>
                  <a:solidFill>
                    <a:srgbClr val="ffffff"/>
                  </a:solidFill>
                </a:uFill>
                <a:latin typeface="Trebuchet MS"/>
              </a:rPr>
              <a:t>Zookeeper</a:t>
            </a:r>
            <a:r>
              <a:rPr lang="zh-CN" sz="1800" spc="-1" strike="noStrike">
                <a:solidFill>
                  <a:srgbClr val="404040"/>
                </a:solidFill>
                <a:uFill>
                  <a:solidFill>
                    <a:srgbClr val="ffffff"/>
                  </a:solidFill>
                </a:uFill>
                <a:latin typeface="Trebuchet MS"/>
              </a:rPr>
              <a:t>进行管理，确保所有组件都正常运行。</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Spark</a:t>
            </a:r>
            <a:r>
              <a:rPr b="1" lang="zh-CN" sz="1800" spc="-1" strike="noStrike">
                <a:solidFill>
                  <a:srgbClr val="404040"/>
                </a:solidFill>
                <a:uFill>
                  <a:solidFill>
                    <a:srgbClr val="ffffff"/>
                  </a:solidFill>
                </a:uFill>
                <a:latin typeface="Trebuchet MS"/>
              </a:rPr>
              <a:t> ——</a:t>
            </a:r>
            <a:r>
              <a:rPr lang="zh-CN" sz="1800" spc="-1" strike="noStrike">
                <a:solidFill>
                  <a:srgbClr val="404040"/>
                </a:solidFill>
                <a:uFill>
                  <a:solidFill>
                    <a:srgbClr val="ffffff"/>
                  </a:solidFill>
                </a:uFill>
                <a:latin typeface="Trebuchet MS"/>
              </a:rPr>
              <a:t>为了提高</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的计算效率，伯克利开发了</a:t>
            </a:r>
            <a:r>
              <a:rPr lang="zh-CN" sz="1800" spc="-1" strike="noStrike">
                <a:solidFill>
                  <a:srgbClr val="404040"/>
                </a:solidFill>
                <a:uFill>
                  <a:solidFill>
                    <a:srgbClr val="ffffff"/>
                  </a:solidFill>
                </a:uFill>
                <a:latin typeface="Trebuchet MS"/>
              </a:rPr>
              <a:t>spark</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spark</a:t>
            </a:r>
            <a:r>
              <a:rPr lang="zh-CN" sz="1800" spc="-1" strike="noStrike">
                <a:solidFill>
                  <a:srgbClr val="404040"/>
                </a:solidFill>
                <a:uFill>
                  <a:solidFill>
                    <a:srgbClr val="ffffff"/>
                  </a:solidFill>
                </a:uFill>
                <a:latin typeface="Trebuchet MS"/>
              </a:rPr>
              <a:t>可看做基于内存的</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实现，此外，伯克利还在</a:t>
            </a:r>
            <a:r>
              <a:rPr lang="zh-CN" sz="1800" spc="-1" strike="noStrike">
                <a:solidFill>
                  <a:srgbClr val="404040"/>
                </a:solidFill>
                <a:uFill>
                  <a:solidFill>
                    <a:srgbClr val="ffffff"/>
                  </a:solidFill>
                </a:uFill>
                <a:latin typeface="Trebuchet MS"/>
              </a:rPr>
              <a:t>Spark</a:t>
            </a:r>
            <a:r>
              <a:rPr lang="zh-CN" sz="1800" spc="-1" strike="noStrike">
                <a:solidFill>
                  <a:srgbClr val="404040"/>
                </a:solidFill>
                <a:uFill>
                  <a:solidFill>
                    <a:srgbClr val="ffffff"/>
                  </a:solidFill>
                </a:uFill>
                <a:latin typeface="Trebuchet MS"/>
              </a:rPr>
              <a:t>基础上包了一层</a:t>
            </a:r>
            <a:r>
              <a:rPr lang="zh-CN" sz="1800" spc="-1" strike="noStrike">
                <a:solidFill>
                  <a:srgbClr val="404040"/>
                </a:solidFill>
                <a:uFill>
                  <a:solidFill>
                    <a:srgbClr val="ffffff"/>
                  </a:solidFill>
                </a:uFill>
                <a:latin typeface="Trebuchet MS"/>
              </a:rPr>
              <a:t>SQL</a:t>
            </a:r>
            <a:r>
              <a:rPr lang="zh-CN" sz="1800" spc="-1" strike="noStrike">
                <a:solidFill>
                  <a:srgbClr val="404040"/>
                </a:solidFill>
                <a:uFill>
                  <a:solidFill>
                    <a:srgbClr val="ffffff"/>
                  </a:solidFill>
                </a:uFill>
                <a:latin typeface="Trebuchet MS"/>
              </a:rPr>
              <a:t>，产生了一个新的类似</a:t>
            </a:r>
            <a:r>
              <a:rPr lang="zh-CN" sz="1800" spc="-1" strike="noStrike">
                <a:solidFill>
                  <a:srgbClr val="404040"/>
                </a:solidFill>
                <a:uFill>
                  <a:solidFill>
                    <a:srgbClr val="ffffff"/>
                  </a:solidFill>
                </a:uFill>
                <a:latin typeface="Trebuchet MS"/>
              </a:rPr>
              <a:t>Hive</a:t>
            </a:r>
            <a:r>
              <a:rPr lang="zh-CN" sz="1800" spc="-1" strike="noStrike">
                <a:solidFill>
                  <a:srgbClr val="404040"/>
                </a:solidFill>
                <a:uFill>
                  <a:solidFill>
                    <a:srgbClr val="ffffff"/>
                  </a:solidFill>
                </a:uFill>
                <a:latin typeface="Trebuchet MS"/>
              </a:rPr>
              <a:t>的系统</a:t>
            </a:r>
            <a:r>
              <a:rPr lang="zh-CN" sz="1800" spc="-1" strike="noStrike">
                <a:solidFill>
                  <a:srgbClr val="404040"/>
                </a:solidFill>
                <a:uFill>
                  <a:solidFill>
                    <a:srgbClr val="ffffff"/>
                  </a:solidFill>
                </a:uFill>
                <a:latin typeface="Trebuchet MS"/>
              </a:rPr>
              <a:t>Shark.</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1" lang="zh-CN" sz="1800" spc="-1" strike="noStrike">
                <a:solidFill>
                  <a:srgbClr val="404040"/>
                </a:solidFill>
                <a:uFill>
                  <a:solidFill>
                    <a:srgbClr val="ffffff"/>
                  </a:solidFill>
                </a:uFill>
                <a:latin typeface="Trebuchet MS"/>
              </a:rPr>
              <a:t>Storm/S4 —— </a:t>
            </a:r>
            <a:r>
              <a:rPr lang="zh-CN" sz="1800" spc="-1" strike="noStrike">
                <a:solidFill>
                  <a:srgbClr val="404040"/>
                </a:solidFill>
                <a:uFill>
                  <a:solidFill>
                    <a:srgbClr val="ffffff"/>
                  </a:solidFill>
                </a:uFill>
                <a:latin typeface="Trebuchet MS"/>
              </a:rPr>
              <a:t>Hadoop</a:t>
            </a:r>
            <a:r>
              <a:rPr lang="zh-CN" sz="1800" spc="-1" strike="noStrike">
                <a:solidFill>
                  <a:srgbClr val="404040"/>
                </a:solidFill>
                <a:uFill>
                  <a:solidFill>
                    <a:srgbClr val="ffffff"/>
                  </a:solidFill>
                </a:uFill>
                <a:latin typeface="Trebuchet MS"/>
              </a:rPr>
              <a:t>在</a:t>
            </a:r>
            <a:r>
              <a:rPr b="1" lang="zh-CN" sz="1800" spc="-1" strike="noStrike">
                <a:solidFill>
                  <a:srgbClr val="404040"/>
                </a:solidFill>
                <a:uFill>
                  <a:solidFill>
                    <a:srgbClr val="ffffff"/>
                  </a:solidFill>
                </a:uFill>
                <a:latin typeface="Trebuchet MS"/>
              </a:rPr>
              <a:t>实时计算</a:t>
            </a:r>
            <a:r>
              <a:rPr b="1" lang="zh-CN" sz="1800" spc="-1" strike="noStrike">
                <a:solidFill>
                  <a:srgbClr val="404040"/>
                </a:solidFill>
                <a:uFill>
                  <a:solidFill>
                    <a:srgbClr val="ffffff"/>
                  </a:solidFill>
                </a:uFill>
                <a:latin typeface="Trebuchet MS"/>
              </a:rPr>
              <a:t>/</a:t>
            </a:r>
            <a:r>
              <a:rPr b="1" lang="zh-CN" sz="1800" spc="-1" strike="noStrike">
                <a:solidFill>
                  <a:srgbClr val="404040"/>
                </a:solidFill>
                <a:uFill>
                  <a:solidFill>
                    <a:srgbClr val="ffffff"/>
                  </a:solidFill>
                </a:uFill>
                <a:latin typeface="Trebuchet MS"/>
              </a:rPr>
              <a:t>流式计算领域</a:t>
            </a:r>
            <a:r>
              <a:rPr lang="zh-CN" sz="1800" spc="-1" strike="noStrike">
                <a:solidFill>
                  <a:srgbClr val="404040"/>
                </a:solidFill>
                <a:uFill>
                  <a:solidFill>
                    <a:srgbClr val="ffffff"/>
                  </a:solidFill>
                </a:uFill>
                <a:latin typeface="Trebuchet MS"/>
              </a:rPr>
              <a:t>（</a:t>
            </a:r>
            <a:r>
              <a:rPr lang="zh-CN" sz="1800" spc="-1" strike="noStrike">
                <a:solidFill>
                  <a:srgbClr val="404040"/>
                </a:solidFill>
                <a:uFill>
                  <a:solidFill>
                    <a:srgbClr val="ffffff"/>
                  </a:solidFill>
                </a:uFill>
                <a:latin typeface="Trebuchet MS"/>
              </a:rPr>
              <a:t>MapReduce</a:t>
            </a:r>
            <a:r>
              <a:rPr lang="zh-CN" sz="1800" spc="-1" strike="noStrike">
                <a:solidFill>
                  <a:srgbClr val="404040"/>
                </a:solidFill>
                <a:uFill>
                  <a:solidFill>
                    <a:srgbClr val="ffffff"/>
                  </a:solidFill>
                </a:uFill>
                <a:latin typeface="Trebuchet MS"/>
              </a:rPr>
              <a:t>假设输入数据是静态的，处理过程中不能被修改，而流式计算则假设数据源是流动的，数据会源源不断流入系统），一直比较落后，还好，</a:t>
            </a:r>
            <a:r>
              <a:rPr lang="zh-CN" sz="1800" spc="-1" strike="noStrike">
                <a:solidFill>
                  <a:srgbClr val="404040"/>
                </a:solidFill>
                <a:uFill>
                  <a:solidFill>
                    <a:srgbClr val="ffffff"/>
                  </a:solidFill>
                </a:uFill>
                <a:latin typeface="Trebuchet MS"/>
              </a:rPr>
              <a:t>Twitter</a:t>
            </a:r>
            <a:r>
              <a:rPr lang="zh-CN" sz="1800" spc="-1" strike="noStrike">
                <a:solidFill>
                  <a:srgbClr val="404040"/>
                </a:solidFill>
                <a:uFill>
                  <a:solidFill>
                    <a:srgbClr val="ffffff"/>
                  </a:solidFill>
                </a:uFill>
                <a:latin typeface="Trebuchet MS"/>
              </a:rPr>
              <a:t>开源的</a:t>
            </a:r>
            <a:r>
              <a:rPr lang="zh-CN" sz="1800" spc="-1" strike="noStrike">
                <a:solidFill>
                  <a:srgbClr val="404040"/>
                </a:solidFill>
                <a:uFill>
                  <a:solidFill>
                    <a:srgbClr val="ffffff"/>
                  </a:solidFill>
                </a:uFill>
                <a:latin typeface="Trebuchet MS"/>
              </a:rPr>
              <a:t>Storm</a:t>
            </a:r>
            <a:r>
              <a:rPr lang="zh-CN" sz="1800" spc="-1" strike="noStrike">
                <a:solidFill>
                  <a:srgbClr val="404040"/>
                </a:solidFill>
                <a:uFill>
                  <a:solidFill>
                    <a:srgbClr val="ffffff"/>
                  </a:solidFill>
                </a:uFill>
                <a:latin typeface="Trebuchet MS"/>
              </a:rPr>
              <a:t>和</a:t>
            </a:r>
            <a:r>
              <a:rPr lang="zh-CN" sz="1800" spc="-1" strike="noStrike">
                <a:solidFill>
                  <a:srgbClr val="404040"/>
                </a:solidFill>
                <a:uFill>
                  <a:solidFill>
                    <a:srgbClr val="ffffff"/>
                  </a:solidFill>
                </a:uFill>
                <a:latin typeface="Trebuchet MS"/>
              </a:rPr>
              <a:t>yahoo</a:t>
            </a:r>
            <a:r>
              <a:rPr lang="zh-CN" sz="1800" spc="-1" strike="noStrike">
                <a:solidFill>
                  <a:srgbClr val="404040"/>
                </a:solidFill>
                <a:uFill>
                  <a:solidFill>
                    <a:srgbClr val="ffffff"/>
                  </a:solidFill>
                </a:uFill>
                <a:latin typeface="Trebuchet MS"/>
              </a:rPr>
              <a:t>！开源的</a:t>
            </a:r>
            <a:r>
              <a:rPr lang="zh-CN" sz="1800" spc="-1" strike="noStrike">
                <a:solidFill>
                  <a:srgbClr val="404040"/>
                </a:solidFill>
                <a:uFill>
                  <a:solidFill>
                    <a:srgbClr val="ffffff"/>
                  </a:solidFill>
                </a:uFill>
                <a:latin typeface="Trebuchet MS"/>
              </a:rPr>
              <a:t>S4</a:t>
            </a:r>
            <a:r>
              <a:rPr lang="zh-CN" sz="1800" spc="-1" strike="noStrike">
                <a:solidFill>
                  <a:srgbClr val="404040"/>
                </a:solidFill>
                <a:uFill>
                  <a:solidFill>
                    <a:srgbClr val="ffffff"/>
                  </a:solidFill>
                </a:uFill>
                <a:latin typeface="Trebuchet MS"/>
              </a:rPr>
              <a:t>弥补了这一缺点，</a:t>
            </a:r>
            <a:r>
              <a:rPr lang="zh-CN" sz="1800" spc="-1" strike="noStrike">
                <a:solidFill>
                  <a:srgbClr val="404040"/>
                </a:solidFill>
                <a:uFill>
                  <a:solidFill>
                    <a:srgbClr val="ffffff"/>
                  </a:solidFill>
                </a:uFill>
                <a:latin typeface="Trebuchet MS"/>
              </a:rPr>
              <a:t>Storm</a:t>
            </a:r>
            <a:r>
              <a:rPr lang="zh-CN" sz="1800" spc="-1" strike="noStrike">
                <a:solidFill>
                  <a:srgbClr val="404040"/>
                </a:solidFill>
                <a:uFill>
                  <a:solidFill>
                    <a:srgbClr val="ffffff"/>
                  </a:solidFill>
                </a:uFill>
                <a:latin typeface="Trebuchet MS"/>
              </a:rPr>
              <a:t>在淘宝，</a:t>
            </a:r>
            <a:r>
              <a:rPr lang="zh-CN" sz="1800" spc="-1" strike="noStrike">
                <a:solidFill>
                  <a:srgbClr val="404040"/>
                </a:solidFill>
                <a:uFill>
                  <a:solidFill>
                    <a:srgbClr val="ffffff"/>
                  </a:solidFill>
                </a:uFill>
                <a:latin typeface="Trebuchet MS"/>
              </a:rPr>
              <a:t>mediaV</a:t>
            </a:r>
            <a:r>
              <a:rPr lang="zh-CN" sz="1800" spc="-1" strike="noStrike">
                <a:solidFill>
                  <a:srgbClr val="404040"/>
                </a:solidFill>
                <a:uFill>
                  <a:solidFill>
                    <a:srgbClr val="ffffff"/>
                  </a:solidFill>
                </a:uFill>
                <a:latin typeface="Trebuchet MS"/>
              </a:rPr>
              <a:t>等公司得到广泛的应用。</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677160" y="609480"/>
            <a:ext cx="8596440" cy="7549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4.HDFS</a:t>
            </a:r>
            <a:r>
              <a:rPr lang="zh-CN" sz="3600" spc="-1" strike="noStrike">
                <a:solidFill>
                  <a:srgbClr val="90c226"/>
                </a:solidFill>
                <a:uFill>
                  <a:solidFill>
                    <a:srgbClr val="ffffff"/>
                  </a:solidFill>
                </a:uFill>
                <a:latin typeface="Trebuchet MS"/>
              </a:rPr>
              <a:t>分布式文件系统</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40" name="TextShape 2"/>
          <p:cNvSpPr txBox="1"/>
          <p:nvPr/>
        </p:nvSpPr>
        <p:spPr>
          <a:xfrm>
            <a:off x="677160" y="1583280"/>
            <a:ext cx="8596440" cy="445788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是什么</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设计预期</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特点</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架构</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NameNode HA</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NameNode Federation</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677160" y="609480"/>
            <a:ext cx="8596440" cy="7549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HDFS</a:t>
            </a:r>
            <a:r>
              <a:rPr lang="zh-CN" sz="3600" spc="-1" strike="noStrike">
                <a:solidFill>
                  <a:srgbClr val="90c226"/>
                </a:solidFill>
                <a:uFill>
                  <a:solidFill>
                    <a:srgbClr val="ffffff"/>
                  </a:solidFill>
                </a:uFill>
                <a:latin typeface="Trebuchet MS"/>
              </a:rPr>
              <a:t>是什么</a:t>
            </a:r>
            <a:endParaRPr lang="zh-CN" sz="1800" spc="-1" strike="noStrike">
              <a:solidFill>
                <a:srgbClr val="000000"/>
              </a:solidFill>
              <a:uFill>
                <a:solidFill>
                  <a:srgbClr val="ffffff"/>
                </a:solidFill>
              </a:uFill>
              <a:latin typeface="Trebuchet MS"/>
            </a:endParaRPr>
          </a:p>
        </p:txBody>
      </p:sp>
      <p:sp>
        <p:nvSpPr>
          <p:cNvPr id="142" name="TextShape 2"/>
          <p:cNvSpPr txBox="1"/>
          <p:nvPr/>
        </p:nvSpPr>
        <p:spPr>
          <a:xfrm>
            <a:off x="677160" y="1546560"/>
            <a:ext cx="8596440" cy="3880440"/>
          </a:xfrm>
          <a:prstGeom prst="rect">
            <a:avLst/>
          </a:prstGeom>
          <a:noFill/>
          <a:ln>
            <a:noFill/>
          </a:ln>
        </p:spPr>
        <p:txBody>
          <a:bodyPr/>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源自于</a:t>
            </a:r>
            <a:r>
              <a:rPr lang="zh-CN" sz="3200" spc="-1" strike="noStrike">
                <a:solidFill>
                  <a:srgbClr val="404040"/>
                </a:solidFill>
                <a:uFill>
                  <a:solidFill>
                    <a:srgbClr val="ffffff"/>
                  </a:solidFill>
                </a:uFill>
                <a:latin typeface="Trebuchet MS"/>
              </a:rPr>
              <a:t>Google</a:t>
            </a:r>
            <a:r>
              <a:rPr lang="zh-CN" sz="3200" spc="-1" strike="noStrike">
                <a:solidFill>
                  <a:srgbClr val="404040"/>
                </a:solidFill>
                <a:uFill>
                  <a:solidFill>
                    <a:srgbClr val="ffffff"/>
                  </a:solidFill>
                </a:uFill>
                <a:latin typeface="Trebuchet MS"/>
              </a:rPr>
              <a:t>的</a:t>
            </a:r>
            <a:r>
              <a:rPr lang="zh-CN" sz="3200" spc="-1" strike="noStrike">
                <a:solidFill>
                  <a:srgbClr val="404040"/>
                </a:solidFill>
                <a:uFill>
                  <a:solidFill>
                    <a:srgbClr val="ffffff"/>
                  </a:solidFill>
                </a:uFill>
                <a:latin typeface="Trebuchet MS"/>
              </a:rPr>
              <a:t>GFS</a:t>
            </a:r>
            <a:r>
              <a:rPr lang="zh-CN" sz="3200" spc="-1" strike="noStrike">
                <a:solidFill>
                  <a:srgbClr val="404040"/>
                </a:solidFill>
                <a:uFill>
                  <a:solidFill>
                    <a:srgbClr val="ffffff"/>
                  </a:solidFill>
                </a:uFill>
                <a:latin typeface="Trebuchet MS"/>
              </a:rPr>
              <a:t>论文</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发表于</a:t>
            </a:r>
            <a:r>
              <a:rPr lang="zh-CN" sz="2400" spc="-1" strike="noStrike">
                <a:solidFill>
                  <a:srgbClr val="404040"/>
                </a:solidFill>
                <a:uFill>
                  <a:solidFill>
                    <a:srgbClr val="ffffff"/>
                  </a:solidFill>
                </a:uFill>
                <a:latin typeface="Trebuchet MS"/>
              </a:rPr>
              <a:t>2003</a:t>
            </a:r>
            <a:r>
              <a:rPr lang="zh-CN" sz="2400" spc="-1" strike="noStrike">
                <a:solidFill>
                  <a:srgbClr val="404040"/>
                </a:solidFill>
                <a:uFill>
                  <a:solidFill>
                    <a:srgbClr val="ffffff"/>
                  </a:solidFill>
                </a:uFill>
                <a:latin typeface="Trebuchet MS"/>
              </a:rPr>
              <a:t>年</a:t>
            </a:r>
            <a:r>
              <a:rPr lang="zh-CN" sz="2400" spc="-1" strike="noStrike">
                <a:solidFill>
                  <a:srgbClr val="404040"/>
                </a:solidFill>
                <a:uFill>
                  <a:solidFill>
                    <a:srgbClr val="ffffff"/>
                  </a:solidFill>
                </a:uFill>
                <a:latin typeface="Trebuchet MS"/>
              </a:rPr>
              <a:t>10</a:t>
            </a:r>
            <a:r>
              <a:rPr lang="zh-CN" sz="2400" spc="-1" strike="noStrike">
                <a:solidFill>
                  <a:srgbClr val="404040"/>
                </a:solidFill>
                <a:uFill>
                  <a:solidFill>
                    <a:srgbClr val="ffffff"/>
                  </a:solidFill>
                </a:uFill>
                <a:latin typeface="Trebuchet MS"/>
              </a:rPr>
              <a:t>月</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是</a:t>
            </a:r>
            <a:r>
              <a:rPr lang="zh-CN" sz="2400" spc="-1" strike="noStrike">
                <a:solidFill>
                  <a:srgbClr val="404040"/>
                </a:solidFill>
                <a:uFill>
                  <a:solidFill>
                    <a:srgbClr val="ffffff"/>
                  </a:solidFill>
                </a:uFill>
                <a:latin typeface="Trebuchet MS"/>
              </a:rPr>
              <a:t>GFS</a:t>
            </a:r>
            <a:r>
              <a:rPr lang="zh-CN" sz="2400" spc="-1" strike="noStrike">
                <a:solidFill>
                  <a:srgbClr val="404040"/>
                </a:solidFill>
                <a:uFill>
                  <a:solidFill>
                    <a:srgbClr val="ffffff"/>
                  </a:solidFill>
                </a:uFill>
                <a:latin typeface="Trebuchet MS"/>
              </a:rPr>
              <a:t>克隆版</a:t>
            </a:r>
            <a:endParaRPr lang="zh-CN" sz="1400" spc="-1" strike="noStrike">
              <a:solidFill>
                <a:srgbClr val="404040"/>
              </a:solidFill>
              <a:uFill>
                <a:solidFill>
                  <a:srgbClr val="ffffff"/>
                </a:solidFill>
              </a:uFill>
              <a:latin typeface="Trebuchet MS"/>
            </a:endParaRPr>
          </a:p>
          <a:p>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Hadoop Distributed File System</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易于扩展的分布式文件系统</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运行在大量普通廉价机器上，提供容错机制</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为大量用户提供性能不错的文件存取服务</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677160" y="609480"/>
            <a:ext cx="8596440" cy="645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HDFS</a:t>
            </a:r>
            <a:r>
              <a:rPr lang="zh-CN" sz="3600" spc="-1" strike="noStrike">
                <a:solidFill>
                  <a:srgbClr val="90c226"/>
                </a:solidFill>
                <a:uFill>
                  <a:solidFill>
                    <a:srgbClr val="ffffff"/>
                  </a:solidFill>
                </a:uFill>
                <a:latin typeface="Trebuchet MS"/>
              </a:rPr>
              <a:t>设计预期</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44" name="TextShape 2"/>
          <p:cNvSpPr txBox="1"/>
          <p:nvPr/>
        </p:nvSpPr>
        <p:spPr>
          <a:xfrm>
            <a:off x="677160" y="1706040"/>
            <a:ext cx="8596440" cy="480348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系统由许多廉价的普通组件组成，组件失效是一种常态。</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系统的工作负载主要由两种读操作组成：大规模的流式读取和小规模的随机读取。</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系统的工作负载包括许多大规模的、顺序的、数据追加方式的写操作。</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高性能的稳定网络带宽远比低延迟重要。我们的目标程序绝大部分要求能够高速率的、大批量的处理数据，极少有程序对单一的读写操作有严格的响应时间要求</a:t>
            </a:r>
            <a:r>
              <a:rPr lang="zh-CN" sz="18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677160" y="609480"/>
            <a:ext cx="8596440" cy="8366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HDFS</a:t>
            </a:r>
            <a:r>
              <a:rPr lang="zh-CN" sz="3600" spc="-1" strike="noStrike">
                <a:solidFill>
                  <a:srgbClr val="90c226"/>
                </a:solidFill>
                <a:uFill>
                  <a:solidFill>
                    <a:srgbClr val="ffffff"/>
                  </a:solidFill>
                </a:uFill>
                <a:latin typeface="Trebuchet MS"/>
              </a:rPr>
              <a:t>特点</a:t>
            </a:r>
            <a:endParaRPr lang="zh-CN" sz="1800" spc="-1" strike="noStrike">
              <a:solidFill>
                <a:srgbClr val="000000"/>
              </a:solidFill>
              <a:uFill>
                <a:solidFill>
                  <a:srgbClr val="ffffff"/>
                </a:solidFill>
              </a:uFill>
              <a:latin typeface="Trebuchet MS"/>
            </a:endParaRPr>
          </a:p>
        </p:txBody>
      </p:sp>
      <p:sp>
        <p:nvSpPr>
          <p:cNvPr id="146" name="TextShape 2"/>
          <p:cNvSpPr txBox="1"/>
          <p:nvPr/>
        </p:nvSpPr>
        <p:spPr>
          <a:xfrm>
            <a:off x="677160" y="1446840"/>
            <a:ext cx="8596440" cy="4940280"/>
          </a:xfrm>
          <a:prstGeom prst="rect">
            <a:avLst/>
          </a:prstGeom>
          <a:noFill/>
          <a:ln>
            <a:noFill/>
          </a:ln>
        </p:spPr>
        <p:txBody>
          <a:bodyPr/>
          <a:p>
            <a:pPr lvl="1" marL="743040" indent="-285480">
              <a:lnSpc>
                <a:spcPct val="130000"/>
              </a:lnSpc>
              <a:buClr>
                <a:srgbClr val="90c226"/>
              </a:buClr>
              <a:buFont typeface="Wingdings" charset="2"/>
              <a:buChar char=""/>
            </a:pPr>
            <a:r>
              <a:rPr lang="zh-CN" sz="2400" spc="-1" strike="noStrike">
                <a:solidFill>
                  <a:srgbClr val="404040"/>
                </a:solidFill>
                <a:uFill>
                  <a:solidFill>
                    <a:srgbClr val="ffffff"/>
                  </a:solidFill>
                </a:uFill>
                <a:latin typeface="Trebuchet MS"/>
              </a:rPr>
              <a:t>高容错性</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数据自动保存多个副本</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副本丢失后，自动恢复</a:t>
            </a:r>
            <a:endParaRPr lang="zh-CN" sz="1400" spc="-1" strike="noStrike">
              <a:solidFill>
                <a:srgbClr val="404040"/>
              </a:solidFill>
              <a:uFill>
                <a:solidFill>
                  <a:srgbClr val="ffffff"/>
                </a:solidFill>
              </a:uFill>
              <a:latin typeface="Trebuchet MS"/>
            </a:endParaRPr>
          </a:p>
          <a:p>
            <a:pPr lvl="1" marL="743040" indent="-285480">
              <a:lnSpc>
                <a:spcPct val="130000"/>
              </a:lnSpc>
              <a:buClr>
                <a:srgbClr val="90c226"/>
              </a:buClr>
              <a:buFont typeface="Wingdings" charset="2"/>
              <a:buChar char=""/>
            </a:pPr>
            <a:r>
              <a:rPr lang="zh-CN" sz="2400" spc="-1" strike="noStrike">
                <a:solidFill>
                  <a:srgbClr val="404040"/>
                </a:solidFill>
                <a:uFill>
                  <a:solidFill>
                    <a:srgbClr val="ffffff"/>
                  </a:solidFill>
                </a:uFill>
                <a:latin typeface="Trebuchet MS"/>
              </a:rPr>
              <a:t>适合批处理</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移动计算而非数据</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数据位置暴露给计算框架</a:t>
            </a:r>
            <a:endParaRPr lang="zh-CN" sz="1400" spc="-1" strike="noStrike">
              <a:solidFill>
                <a:srgbClr val="404040"/>
              </a:solidFill>
              <a:uFill>
                <a:solidFill>
                  <a:srgbClr val="ffffff"/>
                </a:solidFill>
              </a:uFill>
              <a:latin typeface="Trebuchet MS"/>
            </a:endParaRPr>
          </a:p>
          <a:p>
            <a:pPr lvl="1" marL="743040" indent="-285480">
              <a:lnSpc>
                <a:spcPct val="130000"/>
              </a:lnSpc>
              <a:buClr>
                <a:srgbClr val="90c226"/>
              </a:buClr>
              <a:buFont typeface="Wingdings" charset="2"/>
              <a:buChar char=""/>
            </a:pPr>
            <a:r>
              <a:rPr lang="zh-CN" sz="2400" spc="-1" strike="noStrike">
                <a:solidFill>
                  <a:srgbClr val="404040"/>
                </a:solidFill>
                <a:uFill>
                  <a:solidFill>
                    <a:srgbClr val="ffffff"/>
                  </a:solidFill>
                </a:uFill>
                <a:latin typeface="Trebuchet MS"/>
              </a:rPr>
              <a:t>适合大数据处理</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GB</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TB</a:t>
            </a:r>
            <a:r>
              <a:rPr lang="zh-CN" sz="2400" spc="-1" strike="noStrike">
                <a:solidFill>
                  <a:srgbClr val="404040"/>
                </a:solidFill>
                <a:uFill>
                  <a:solidFill>
                    <a:srgbClr val="ffffff"/>
                  </a:solidFill>
                </a:uFill>
                <a:latin typeface="Trebuchet MS"/>
              </a:rPr>
              <a:t>、甚至</a:t>
            </a:r>
            <a:r>
              <a:rPr lang="zh-CN" sz="2400" spc="-1" strike="noStrike">
                <a:solidFill>
                  <a:srgbClr val="404040"/>
                </a:solidFill>
                <a:uFill>
                  <a:solidFill>
                    <a:srgbClr val="ffffff"/>
                  </a:solidFill>
                </a:uFill>
                <a:latin typeface="Trebuchet MS"/>
              </a:rPr>
              <a:t>PB</a:t>
            </a:r>
            <a:r>
              <a:rPr lang="zh-CN" sz="2400" spc="-1" strike="noStrike">
                <a:solidFill>
                  <a:srgbClr val="404040"/>
                </a:solidFill>
                <a:uFill>
                  <a:solidFill>
                    <a:srgbClr val="ffffff"/>
                  </a:solidFill>
                </a:uFill>
                <a:latin typeface="Trebuchet MS"/>
              </a:rPr>
              <a:t>级数据</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百万规模以上的文件数量</a:t>
            </a:r>
            <a:endParaRPr lang="zh-CN" sz="1400" spc="-1" strike="noStrike">
              <a:solidFill>
                <a:srgbClr val="404040"/>
              </a:solidFill>
              <a:uFill>
                <a:solidFill>
                  <a:srgbClr val="ffffff"/>
                </a:solidFill>
              </a:uFill>
              <a:latin typeface="Trebuchet MS"/>
            </a:endParaRPr>
          </a:p>
          <a:p>
            <a:pPr lvl="1" marL="743040" indent="-285480">
              <a:lnSpc>
                <a:spcPct val="130000"/>
              </a:lnSpc>
              <a:buClr>
                <a:srgbClr val="90c226"/>
              </a:buClr>
              <a:buFont typeface="Wingdings" charset="2"/>
              <a:buChar char=""/>
            </a:pPr>
            <a:r>
              <a:rPr lang="zh-CN" sz="2400" spc="-1" strike="noStrike">
                <a:solidFill>
                  <a:srgbClr val="404040"/>
                </a:solidFill>
                <a:uFill>
                  <a:solidFill>
                    <a:srgbClr val="ffffff"/>
                  </a:solidFill>
                </a:uFill>
                <a:latin typeface="Trebuchet MS"/>
              </a:rPr>
              <a:t>流式文件访问</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一次性写入，多次读取</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保证数据一致性</a:t>
            </a:r>
            <a:endParaRPr lang="zh-CN" sz="1400" spc="-1" strike="noStrike">
              <a:solidFill>
                <a:srgbClr val="404040"/>
              </a:solidFill>
              <a:uFill>
                <a:solidFill>
                  <a:srgbClr val="ffffff"/>
                </a:solidFill>
              </a:uFill>
              <a:latin typeface="Trebuchet MS"/>
            </a:endParaRPr>
          </a:p>
          <a:p>
            <a:pPr lvl="1" marL="743040" indent="-285480">
              <a:lnSpc>
                <a:spcPct val="130000"/>
              </a:lnSpc>
              <a:buClr>
                <a:srgbClr val="90c226"/>
              </a:buClr>
              <a:buFont typeface="Wingdings" charset="2"/>
              <a:buChar char=""/>
            </a:pPr>
            <a:r>
              <a:rPr lang="zh-CN" sz="2400" spc="-1" strike="noStrike">
                <a:solidFill>
                  <a:srgbClr val="404040"/>
                </a:solidFill>
                <a:uFill>
                  <a:solidFill>
                    <a:srgbClr val="ffffff"/>
                  </a:solidFill>
                </a:uFill>
                <a:latin typeface="Trebuchet MS"/>
              </a:rPr>
              <a:t>可构建在廉价机器上</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通过多副本提高可靠性</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    提供了容错和恢复机制</a:t>
            </a:r>
            <a:endParaRPr lang="zh-CN" sz="1400" spc="-1" strike="noStrike">
              <a:solidFill>
                <a:srgbClr val="404040"/>
              </a:solidFill>
              <a:uFill>
                <a:solidFill>
                  <a:srgbClr val="ffffff"/>
                </a:solidFill>
              </a:uFill>
              <a:latin typeface="Trebuchet M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677160" y="609480"/>
            <a:ext cx="8596440" cy="7275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HDFS</a:t>
            </a:r>
            <a:r>
              <a:rPr lang="zh-CN" sz="3600" spc="-1" strike="noStrike">
                <a:solidFill>
                  <a:srgbClr val="90c226"/>
                </a:solidFill>
                <a:uFill>
                  <a:solidFill>
                    <a:srgbClr val="ffffff"/>
                  </a:solidFill>
                </a:uFill>
                <a:latin typeface="Trebuchet MS"/>
              </a:rPr>
              <a:t>架构</a:t>
            </a:r>
            <a:endParaRPr lang="zh-CN" sz="1800" spc="-1" strike="noStrike">
              <a:solidFill>
                <a:srgbClr val="000000"/>
              </a:solidFill>
              <a:uFill>
                <a:solidFill>
                  <a:srgbClr val="ffffff"/>
                </a:solidFill>
              </a:uFill>
              <a:latin typeface="Trebuchet MS"/>
            </a:endParaRPr>
          </a:p>
        </p:txBody>
      </p:sp>
      <p:pic>
        <p:nvPicPr>
          <p:cNvPr id="148" name="Picture 2" descr=""/>
          <p:cNvPicPr/>
          <p:nvPr/>
        </p:nvPicPr>
        <p:blipFill>
          <a:blip r:embed="rId1"/>
          <a:stretch/>
        </p:blipFill>
        <p:spPr>
          <a:xfrm>
            <a:off x="677160" y="1760400"/>
            <a:ext cx="7115040" cy="47034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77160" y="609480"/>
            <a:ext cx="8596440" cy="8229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目录</a:t>
            </a:r>
            <a:endParaRPr lang="zh-CN" sz="1800" spc="-1" strike="noStrike">
              <a:solidFill>
                <a:srgbClr val="000000"/>
              </a:solidFill>
              <a:uFill>
                <a:solidFill>
                  <a:srgbClr val="ffffff"/>
                </a:solidFill>
              </a:uFill>
              <a:latin typeface="Trebuchet MS"/>
            </a:endParaRPr>
          </a:p>
        </p:txBody>
      </p:sp>
      <p:sp>
        <p:nvSpPr>
          <p:cNvPr id="112" name="TextShape 2"/>
          <p:cNvSpPr txBox="1"/>
          <p:nvPr/>
        </p:nvSpPr>
        <p:spPr>
          <a:xfrm>
            <a:off x="677160" y="1433160"/>
            <a:ext cx="8596440" cy="4608000"/>
          </a:xfrm>
          <a:prstGeom prst="rect">
            <a:avLst/>
          </a:prstGeom>
          <a:solidFill>
            <a:srgbClr val="ffff00"/>
          </a:solid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1.</a:t>
            </a:r>
            <a:r>
              <a:rPr b="1" lang="zh-CN" sz="2800" spc="-1" strike="noStrike">
                <a:solidFill>
                  <a:srgbClr val="404040"/>
                </a:solidFill>
                <a:uFill>
                  <a:solidFill>
                    <a:srgbClr val="ffffff"/>
                  </a:solidFill>
                </a:uFill>
                <a:latin typeface="Trebuchet MS"/>
              </a:rPr>
              <a:t>目标</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2.Hadoop</a:t>
            </a:r>
            <a:r>
              <a:rPr b="1" lang="zh-CN" sz="2800" spc="-1" strike="noStrike">
                <a:solidFill>
                  <a:srgbClr val="404040"/>
                </a:solidFill>
                <a:uFill>
                  <a:solidFill>
                    <a:srgbClr val="ffffff"/>
                  </a:solidFill>
                </a:uFill>
                <a:latin typeface="Trebuchet MS"/>
              </a:rPr>
              <a:t>起源</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3.Hadoop</a:t>
            </a:r>
            <a:r>
              <a:rPr b="1" lang="zh-CN" sz="2800" spc="-1" strike="noStrike">
                <a:solidFill>
                  <a:srgbClr val="404040"/>
                </a:solidFill>
                <a:uFill>
                  <a:solidFill>
                    <a:srgbClr val="ffffff"/>
                  </a:solidFill>
                </a:uFill>
                <a:latin typeface="Trebuchet MS"/>
              </a:rPr>
              <a:t>基本构成</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4.HDFS</a:t>
            </a:r>
            <a:r>
              <a:rPr b="1" lang="zh-CN" sz="2800" spc="-1" strike="noStrike">
                <a:solidFill>
                  <a:srgbClr val="404040"/>
                </a:solidFill>
                <a:uFill>
                  <a:solidFill>
                    <a:srgbClr val="ffffff"/>
                  </a:solidFill>
                </a:uFill>
                <a:latin typeface="Trebuchet MS"/>
              </a:rPr>
              <a:t>分布式文件系统</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5.YARN</a:t>
            </a:r>
            <a:r>
              <a:rPr b="1" lang="zh-CN" sz="2800" spc="-1" strike="noStrike">
                <a:solidFill>
                  <a:srgbClr val="404040"/>
                </a:solidFill>
                <a:uFill>
                  <a:solidFill>
                    <a:srgbClr val="ffffff"/>
                  </a:solidFill>
                </a:uFill>
                <a:latin typeface="Trebuchet MS"/>
              </a:rPr>
              <a:t>集群资源管理与调度系统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6.Hadoop</a:t>
            </a:r>
            <a:r>
              <a:rPr b="1" lang="zh-CN" sz="2800" spc="-1" strike="noStrike">
                <a:solidFill>
                  <a:srgbClr val="404040"/>
                </a:solidFill>
                <a:uFill>
                  <a:solidFill>
                    <a:srgbClr val="ffffff"/>
                  </a:solidFill>
                </a:uFill>
                <a:latin typeface="Trebuchet MS"/>
              </a:rPr>
              <a:t>计算框架</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7.Hadoop</a:t>
            </a:r>
            <a:r>
              <a:rPr b="1" lang="zh-CN" sz="2800" spc="-1" strike="noStrike">
                <a:solidFill>
                  <a:srgbClr val="404040"/>
                </a:solidFill>
                <a:uFill>
                  <a:solidFill>
                    <a:srgbClr val="ffffff"/>
                  </a:solidFill>
                </a:uFill>
                <a:latin typeface="Trebuchet MS"/>
              </a:rPr>
              <a:t>单机模式环境搭建</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b="1" lang="zh-CN" sz="2800" spc="-1" strike="noStrike">
                <a:solidFill>
                  <a:srgbClr val="404040"/>
                </a:solidFill>
                <a:uFill>
                  <a:solidFill>
                    <a:srgbClr val="ffffff"/>
                  </a:solidFill>
                </a:uFill>
                <a:latin typeface="Trebuchet MS"/>
              </a:rPr>
              <a:t>8.Hadoop</a:t>
            </a:r>
            <a:r>
              <a:rPr b="1" lang="zh-CN" sz="2800" spc="-1" strike="noStrike">
                <a:solidFill>
                  <a:srgbClr val="404040"/>
                </a:solidFill>
                <a:uFill>
                  <a:solidFill>
                    <a:srgbClr val="ffffff"/>
                  </a:solidFill>
                </a:uFill>
                <a:latin typeface="Trebuchet MS"/>
              </a:rPr>
              <a:t>分布式模式环境搭建</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677160" y="609480"/>
            <a:ext cx="8596440" cy="7686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HDFS</a:t>
            </a:r>
            <a:r>
              <a:rPr lang="zh-CN" sz="3600" spc="-1" strike="noStrike">
                <a:solidFill>
                  <a:srgbClr val="90c226"/>
                </a:solidFill>
                <a:uFill>
                  <a:solidFill>
                    <a:srgbClr val="ffffff"/>
                  </a:solidFill>
                </a:uFill>
                <a:latin typeface="Trebuchet MS"/>
              </a:rPr>
              <a:t>架构</a:t>
            </a:r>
            <a:endParaRPr lang="zh-CN" sz="1800" spc="-1" strike="noStrike">
              <a:solidFill>
                <a:srgbClr val="000000"/>
              </a:solidFill>
              <a:uFill>
                <a:solidFill>
                  <a:srgbClr val="ffffff"/>
                </a:solidFill>
              </a:uFill>
              <a:latin typeface="Trebuchet MS"/>
            </a:endParaRPr>
          </a:p>
        </p:txBody>
      </p:sp>
      <p:sp>
        <p:nvSpPr>
          <p:cNvPr id="150" name="TextShape 2"/>
          <p:cNvSpPr txBox="1"/>
          <p:nvPr/>
        </p:nvSpPr>
        <p:spPr>
          <a:xfrm>
            <a:off x="677160" y="1706040"/>
            <a:ext cx="8596440" cy="472176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经典的</a:t>
            </a:r>
            <a:r>
              <a:rPr lang="zh-CN" sz="2400" spc="-1" strike="noStrike">
                <a:solidFill>
                  <a:srgbClr val="404040"/>
                </a:solidFill>
                <a:uFill>
                  <a:solidFill>
                    <a:srgbClr val="ffffff"/>
                  </a:solidFill>
                </a:uFill>
                <a:latin typeface="Trebuchet MS"/>
              </a:rPr>
              <a:t>master/slave architecture</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Client:</a:t>
            </a:r>
            <a:r>
              <a:rPr lang="zh-CN" sz="2400" spc="-1" strike="noStrike">
                <a:solidFill>
                  <a:srgbClr val="ff0000"/>
                </a:solidFill>
                <a:uFill>
                  <a:solidFill>
                    <a:srgbClr val="ffffff"/>
                  </a:solidFill>
                </a:uFill>
                <a:latin typeface="Trebuchet MS"/>
              </a:rPr>
              <a:t>切分文件</a:t>
            </a:r>
            <a:r>
              <a:rPr lang="zh-CN" sz="2400" spc="-1" strike="noStrike">
                <a:solidFill>
                  <a:srgbClr val="404040"/>
                </a:solidFill>
                <a:uFill>
                  <a:solidFill>
                    <a:srgbClr val="ffffff"/>
                  </a:solidFill>
                </a:uFill>
                <a:latin typeface="Trebuchet MS"/>
              </a:rPr>
              <a:t>；通过命令行管理</a:t>
            </a: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；与</a:t>
            </a:r>
            <a:r>
              <a:rPr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交互，获取文件位置信息；与</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交互，读取和写入数据。</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NameNode:master</a:t>
            </a:r>
            <a:r>
              <a:rPr lang="zh-CN" sz="2400" spc="-1" strike="noStrike">
                <a:solidFill>
                  <a:srgbClr val="404040"/>
                </a:solidFill>
                <a:uFill>
                  <a:solidFill>
                    <a:srgbClr val="ffffff"/>
                  </a:solidFill>
                </a:uFill>
                <a:latin typeface="Trebuchet MS"/>
              </a:rPr>
              <a:t>节点，管理所有的</a:t>
            </a:r>
            <a:r>
              <a:rPr lang="zh-CN" sz="2400" spc="-1" strike="noStrike">
                <a:solidFill>
                  <a:srgbClr val="ff0000"/>
                </a:solidFill>
                <a:uFill>
                  <a:solidFill>
                    <a:srgbClr val="ffffff"/>
                  </a:solidFill>
                </a:uFill>
                <a:latin typeface="Trebuchet MS"/>
              </a:rPr>
              <a:t>存储在内存中的文件系统元数据</a:t>
            </a:r>
            <a:r>
              <a:rPr lang="zh-CN" sz="2400" spc="-1" strike="noStrike">
                <a:solidFill>
                  <a:srgbClr val="404040"/>
                </a:solidFill>
                <a:uFill>
                  <a:solidFill>
                    <a:srgbClr val="ffffff"/>
                  </a:solidFill>
                </a:uFill>
                <a:latin typeface="Trebuchet MS"/>
              </a:rPr>
              <a:t>。这些元数据包括</a:t>
            </a:r>
            <a:r>
              <a:rPr lang="zh-CN" sz="2400" spc="-1" strike="noStrike">
                <a:solidFill>
                  <a:srgbClr val="ff0000"/>
                </a:solidFill>
                <a:uFill>
                  <a:solidFill>
                    <a:srgbClr val="ffffff"/>
                  </a:solidFill>
                </a:uFill>
                <a:latin typeface="Trebuchet MS"/>
              </a:rPr>
              <a:t>名字空间</a:t>
            </a:r>
            <a:r>
              <a:rPr lang="zh-CN" sz="2400" spc="-1" strike="noStrike">
                <a:solidFill>
                  <a:srgbClr val="404040"/>
                </a:solidFill>
                <a:uFill>
                  <a:solidFill>
                    <a:srgbClr val="ffffff"/>
                  </a:solidFill>
                </a:uFill>
                <a:latin typeface="Trebuchet MS"/>
              </a:rPr>
              <a:t>、</a:t>
            </a:r>
            <a:r>
              <a:rPr lang="zh-CN" sz="2400" spc="-1" strike="noStrike">
                <a:solidFill>
                  <a:srgbClr val="ff0000"/>
                </a:solidFill>
                <a:uFill>
                  <a:solidFill>
                    <a:srgbClr val="ffffff"/>
                  </a:solidFill>
                </a:uFill>
                <a:latin typeface="Trebuchet MS"/>
              </a:rPr>
              <a:t>访问控制信息</a:t>
            </a:r>
            <a:r>
              <a:rPr lang="zh-CN" sz="2400" spc="-1" strike="noStrike">
                <a:solidFill>
                  <a:srgbClr val="404040"/>
                </a:solidFill>
                <a:uFill>
                  <a:solidFill>
                    <a:srgbClr val="ffffff"/>
                  </a:solidFill>
                </a:uFill>
                <a:latin typeface="Trebuchet MS"/>
              </a:rPr>
              <a:t>、文件和</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的</a:t>
            </a:r>
            <a:r>
              <a:rPr lang="zh-CN" sz="2400" spc="-1" strike="noStrike">
                <a:solidFill>
                  <a:srgbClr val="ff0000"/>
                </a:solidFill>
                <a:uFill>
                  <a:solidFill>
                    <a:srgbClr val="ffffff"/>
                  </a:solidFill>
                </a:uFill>
                <a:latin typeface="Trebuchet MS"/>
              </a:rPr>
              <a:t>映射信息</a:t>
            </a:r>
            <a:r>
              <a:rPr lang="zh-CN" sz="2400" spc="-1" strike="noStrike">
                <a:solidFill>
                  <a:srgbClr val="404040"/>
                </a:solidFill>
                <a:uFill>
                  <a:solidFill>
                    <a:srgbClr val="ffffff"/>
                  </a:solidFill>
                </a:uFill>
                <a:latin typeface="Trebuchet MS"/>
              </a:rPr>
              <a:t>、以及当前</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的</a:t>
            </a:r>
            <a:r>
              <a:rPr lang="zh-CN" sz="2400" spc="-1" strike="noStrike">
                <a:solidFill>
                  <a:srgbClr val="ff0000"/>
                </a:solidFill>
                <a:uFill>
                  <a:solidFill>
                    <a:srgbClr val="ffffff"/>
                  </a:solidFill>
                </a:uFill>
                <a:latin typeface="Trebuchet MS"/>
              </a:rPr>
              <a:t>位置信息</a:t>
            </a: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节点使用心跳信息周期地和每个</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服务器通讯，发送指令到各个</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服务器并接收</a:t>
            </a:r>
            <a:r>
              <a:rPr lang="zh-CN" sz="2400" spc="-1" strike="noStrike">
                <a:solidFill>
                  <a:srgbClr val="404040"/>
                </a:solidFill>
                <a:uFill>
                  <a:solidFill>
                    <a:srgbClr val="ffffff"/>
                  </a:solidFill>
                </a:uFill>
                <a:latin typeface="Trebuchet MS"/>
              </a:rPr>
              <a:t>DataNode</a:t>
            </a:r>
            <a:r>
              <a:rPr lang="zh-CN" sz="2400" spc="-1" strike="noStrike">
                <a:solidFill>
                  <a:srgbClr val="404040"/>
                </a:solidFill>
                <a:uFill>
                  <a:solidFill>
                    <a:srgbClr val="ffffff"/>
                  </a:solidFill>
                </a:uFill>
                <a:latin typeface="Trebuchet MS"/>
              </a:rPr>
              <a:t>服务器的状态信息。</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DataNode: Slave</a:t>
            </a:r>
            <a:r>
              <a:rPr lang="zh-CN" sz="2400" spc="-1" strike="noStrike">
                <a:solidFill>
                  <a:srgbClr val="404040"/>
                </a:solidFill>
                <a:uFill>
                  <a:solidFill>
                    <a:srgbClr val="ffffff"/>
                  </a:solidFill>
                </a:uFill>
                <a:latin typeface="Trebuchet MS"/>
              </a:rPr>
              <a:t>节点，存储实际的数据；执行数据块的读写；汇报存储信息给</a:t>
            </a:r>
            <a:r>
              <a:rPr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677160" y="609480"/>
            <a:ext cx="8596440" cy="7956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NameNode HA</a:t>
            </a:r>
            <a:endParaRPr lang="zh-CN" sz="1800" spc="-1" strike="noStrike">
              <a:solidFill>
                <a:srgbClr val="000000"/>
              </a:solidFill>
              <a:uFill>
                <a:solidFill>
                  <a:srgbClr val="ffffff"/>
                </a:solidFill>
              </a:uFill>
              <a:latin typeface="Trebuchet MS"/>
            </a:endParaRPr>
          </a:p>
        </p:txBody>
      </p:sp>
      <p:sp>
        <p:nvSpPr>
          <p:cNvPr id="152" name="TextShape 2"/>
          <p:cNvSpPr txBox="1"/>
          <p:nvPr/>
        </p:nvSpPr>
        <p:spPr>
          <a:xfrm>
            <a:off x="677160" y="1596960"/>
            <a:ext cx="8596440" cy="444420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解决了</a:t>
            </a:r>
            <a:r>
              <a:rPr lang="zh-CN" sz="2400" spc="-1" strike="noStrike">
                <a:solidFill>
                  <a:srgbClr val="404040"/>
                </a:solidFill>
                <a:uFill>
                  <a:solidFill>
                    <a:srgbClr val="ffffff"/>
                  </a:solidFill>
                </a:uFill>
                <a:latin typeface="Trebuchet MS"/>
              </a:rPr>
              <a:t>HDFS1.0</a:t>
            </a:r>
            <a:r>
              <a:rPr lang="zh-CN" sz="2400" spc="-1" strike="noStrike">
                <a:solidFill>
                  <a:srgbClr val="404040"/>
                </a:solidFill>
                <a:uFill>
                  <a:solidFill>
                    <a:srgbClr val="ffffff"/>
                  </a:solidFill>
                </a:uFill>
                <a:latin typeface="Trebuchet MS"/>
              </a:rPr>
              <a:t>中的</a:t>
            </a:r>
            <a:r>
              <a:rPr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单点故障问题</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常用</a:t>
            </a:r>
            <a:r>
              <a:rPr lang="zh-CN" sz="2400" spc="-1" strike="noStrike">
                <a:solidFill>
                  <a:srgbClr val="404040"/>
                </a:solidFill>
                <a:uFill>
                  <a:solidFill>
                    <a:srgbClr val="ffffff"/>
                  </a:solidFill>
                </a:uFill>
                <a:latin typeface="Trebuchet MS"/>
              </a:rPr>
              <a:t>HA</a:t>
            </a:r>
            <a:r>
              <a:rPr lang="zh-CN" sz="2400" spc="-1" strike="noStrike">
                <a:solidFill>
                  <a:srgbClr val="404040"/>
                </a:solidFill>
                <a:uFill>
                  <a:solidFill>
                    <a:srgbClr val="ffffff"/>
                  </a:solidFill>
                </a:uFill>
                <a:latin typeface="Trebuchet MS"/>
              </a:rPr>
              <a:t>方案</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u="sng">
                <a:solidFill>
                  <a:srgbClr val="99ca3c"/>
                </a:solidFill>
                <a:uFill>
                  <a:solidFill>
                    <a:srgbClr val="ffffff"/>
                  </a:solidFill>
                </a:uFill>
                <a:latin typeface="Arial"/>
                <a:hlinkClick r:id="rId1"/>
              </a:rPr>
              <a:t>基于</a:t>
            </a:r>
            <a:r>
              <a:rPr lang="zh-CN" sz="2400" spc="-1" strike="noStrike" u="sng">
                <a:solidFill>
                  <a:srgbClr val="99ca3c"/>
                </a:solidFill>
                <a:uFill>
                  <a:solidFill>
                    <a:srgbClr val="ffffff"/>
                  </a:solidFill>
                </a:uFill>
                <a:latin typeface="Arial"/>
                <a:hlinkClick r:id="rId2"/>
              </a:rPr>
              <a:t>NFS</a:t>
            </a:r>
            <a:r>
              <a:rPr lang="zh-CN" sz="2400" spc="-1" strike="noStrike">
                <a:solidFill>
                  <a:srgbClr val="000000"/>
                </a:solidFill>
                <a:uFill>
                  <a:solidFill>
                    <a:srgbClr val="ffffff"/>
                  </a:solidFill>
                </a:uFill>
                <a:latin typeface="Arial"/>
              </a:rPr>
              <a:t>  </a:t>
            </a:r>
            <a:r>
              <a:rPr lang="zh-CN" sz="2400" spc="-1" strike="noStrike">
                <a:solidFill>
                  <a:srgbClr val="404040"/>
                </a:solidFill>
                <a:uFill>
                  <a:solidFill>
                    <a:srgbClr val="ffffff"/>
                  </a:solidFill>
                </a:uFill>
                <a:latin typeface="Trebuchet MS"/>
              </a:rPr>
              <a:t>HA</a:t>
            </a:r>
            <a:r>
              <a:rPr lang="zh-CN" sz="2400" spc="-1" strike="noStrike">
                <a:solidFill>
                  <a:srgbClr val="404040"/>
                </a:solidFill>
                <a:uFill>
                  <a:solidFill>
                    <a:srgbClr val="ffffff"/>
                  </a:solidFill>
                </a:uFill>
                <a:latin typeface="Trebuchet MS"/>
              </a:rPr>
              <a:t>方案</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400" spc="-1" strike="noStrike">
                <a:solidFill>
                  <a:srgbClr val="ff0000"/>
                </a:solidFill>
                <a:uFill>
                  <a:solidFill>
                    <a:srgbClr val="ffffff"/>
                  </a:solidFill>
                </a:uFill>
                <a:latin typeface="Arial"/>
              </a:rPr>
              <a:t>基于</a:t>
            </a:r>
            <a:r>
              <a:rPr b="1" lang="zh-CN" sz="2400" spc="-1" strike="noStrike">
                <a:solidFill>
                  <a:srgbClr val="ff0000"/>
                </a:solidFill>
                <a:uFill>
                  <a:solidFill>
                    <a:srgbClr val="ffffff"/>
                  </a:solidFill>
                </a:uFill>
                <a:latin typeface="Arial"/>
              </a:rPr>
              <a:t>QJM </a:t>
            </a:r>
            <a:r>
              <a:rPr lang="zh-CN" sz="2400" spc="-1" strike="noStrike">
                <a:solidFill>
                  <a:srgbClr val="404040"/>
                </a:solidFill>
                <a:uFill>
                  <a:solidFill>
                    <a:srgbClr val="ffffff"/>
                  </a:solidFill>
                </a:uFill>
                <a:latin typeface="Trebuchet MS"/>
              </a:rPr>
              <a:t>HA</a:t>
            </a:r>
            <a:r>
              <a:rPr lang="zh-CN" sz="2400" spc="-1" strike="noStrike">
                <a:solidFill>
                  <a:srgbClr val="404040"/>
                </a:solidFill>
                <a:uFill>
                  <a:solidFill>
                    <a:srgbClr val="ffffff"/>
                  </a:solidFill>
                </a:uFill>
                <a:latin typeface="Trebuchet MS"/>
              </a:rPr>
              <a:t>方案</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2c3c43"/>
                </a:solidFill>
                <a:uFill>
                  <a:solidFill>
                    <a:srgbClr val="ffffff"/>
                  </a:solidFill>
                </a:uFill>
                <a:latin typeface="Arial"/>
              </a:rPr>
              <a:t>基于</a:t>
            </a:r>
            <a:r>
              <a:rPr lang="zh-CN" sz="2400" spc="-1" strike="noStrike">
                <a:solidFill>
                  <a:srgbClr val="2c3c43"/>
                </a:solidFill>
                <a:uFill>
                  <a:solidFill>
                    <a:srgbClr val="ffffff"/>
                  </a:solidFill>
                </a:uFill>
                <a:latin typeface="Trebuchet MS"/>
              </a:rPr>
              <a:t>Bookeeper </a:t>
            </a:r>
            <a:r>
              <a:rPr lang="zh-CN" sz="2400" spc="-1" strike="noStrike">
                <a:solidFill>
                  <a:srgbClr val="404040"/>
                </a:solidFill>
                <a:uFill>
                  <a:solidFill>
                    <a:srgbClr val="ffffff"/>
                  </a:solidFill>
                </a:uFill>
                <a:latin typeface="Trebuchet MS"/>
              </a:rPr>
              <a:t>HA</a:t>
            </a:r>
            <a:r>
              <a:rPr lang="zh-CN" sz="2400" spc="-1" strike="noStrike">
                <a:solidFill>
                  <a:srgbClr val="404040"/>
                </a:solidFill>
                <a:uFill>
                  <a:solidFill>
                    <a:srgbClr val="ffffff"/>
                  </a:solidFill>
                </a:uFill>
                <a:latin typeface="Trebuchet MS"/>
              </a:rPr>
              <a:t>方案</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借助</a:t>
            </a:r>
            <a:r>
              <a:rPr lang="zh-CN" sz="2400" spc="-1" strike="noStrike">
                <a:solidFill>
                  <a:srgbClr val="404040"/>
                </a:solidFill>
                <a:uFill>
                  <a:solidFill>
                    <a:srgbClr val="ffffff"/>
                  </a:solidFill>
                </a:uFill>
                <a:latin typeface="Trebuchet MS"/>
              </a:rPr>
              <a:t>DRBD</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HeartbeatHA</a:t>
            </a:r>
            <a:r>
              <a:rPr lang="zh-CN" sz="2400" spc="-1" strike="noStrike">
                <a:solidFill>
                  <a:srgbClr val="404040"/>
                </a:solidFill>
                <a:uFill>
                  <a:solidFill>
                    <a:srgbClr val="ffffff"/>
                  </a:solidFill>
                </a:uFill>
                <a:latin typeface="Trebuchet MS"/>
              </a:rPr>
              <a:t>实现主备切换 </a:t>
            </a:r>
            <a:r>
              <a:rPr lang="zh-CN" sz="2400" spc="-1" strike="noStrike">
                <a:solidFill>
                  <a:srgbClr val="404040"/>
                </a:solidFill>
                <a:uFill>
                  <a:solidFill>
                    <a:srgbClr val="ffffff"/>
                  </a:solidFill>
                </a:uFill>
                <a:latin typeface="Trebuchet MS"/>
              </a:rPr>
              <a:t>HA</a:t>
            </a:r>
            <a:r>
              <a:rPr lang="zh-CN" sz="2400" spc="-1" strike="noStrike">
                <a:solidFill>
                  <a:srgbClr val="404040"/>
                </a:solidFill>
                <a:uFill>
                  <a:solidFill>
                    <a:srgbClr val="ffffff"/>
                  </a:solidFill>
                </a:uFill>
                <a:latin typeface="Trebuchet MS"/>
              </a:rPr>
              <a:t>方案</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677160" y="609480"/>
            <a:ext cx="8596440" cy="877680"/>
          </a:xfrm>
          <a:prstGeom prst="rect">
            <a:avLst/>
          </a:prstGeom>
          <a:noFill/>
          <a:ln>
            <a:noFill/>
          </a:ln>
        </p:spPr>
        <p:txBody>
          <a:bodyPr/>
          <a:p>
            <a:pPr>
              <a:lnSpc>
                <a:spcPct val="100000"/>
              </a:lnSpc>
            </a:pPr>
            <a:r>
              <a:rPr b="1" lang="zh-CN" sz="3600" spc="-1" strike="noStrike">
                <a:solidFill>
                  <a:srgbClr val="ff0000"/>
                </a:solidFill>
                <a:uFill>
                  <a:solidFill>
                    <a:srgbClr val="ffffff"/>
                  </a:solidFill>
                </a:uFill>
                <a:latin typeface="Arial"/>
              </a:rPr>
              <a:t>基于</a:t>
            </a:r>
            <a:r>
              <a:rPr b="1" lang="zh-CN" sz="3600" spc="-1" strike="noStrike">
                <a:solidFill>
                  <a:srgbClr val="ff0000"/>
                </a:solidFill>
                <a:uFill>
                  <a:solidFill>
                    <a:srgbClr val="ffffff"/>
                  </a:solidFill>
                </a:uFill>
                <a:latin typeface="Arial"/>
              </a:rPr>
              <a:t>QJM</a:t>
            </a:r>
            <a:r>
              <a:rPr b="1" lang="zh-CN" sz="3600" spc="-1" strike="noStrike">
                <a:solidFill>
                  <a:srgbClr val="ff0000"/>
                </a:solidFill>
                <a:uFill>
                  <a:solidFill>
                    <a:srgbClr val="ffffff"/>
                  </a:solidFill>
                </a:uFill>
                <a:latin typeface="Arial"/>
              </a:rPr>
              <a:t>的高可用方案 </a:t>
            </a:r>
            <a:endParaRPr lang="zh-CN" sz="1800" spc="-1" strike="noStrike">
              <a:solidFill>
                <a:srgbClr val="000000"/>
              </a:solidFill>
              <a:uFill>
                <a:solidFill>
                  <a:srgbClr val="ffffff"/>
                </a:solidFill>
              </a:uFill>
              <a:latin typeface="Trebuchet MS"/>
            </a:endParaRPr>
          </a:p>
        </p:txBody>
      </p:sp>
      <p:pic>
        <p:nvPicPr>
          <p:cNvPr id="154" name="Picture 2" descr=""/>
          <p:cNvPicPr/>
          <p:nvPr/>
        </p:nvPicPr>
        <p:blipFill>
          <a:blip r:embed="rId1"/>
          <a:stretch/>
        </p:blipFill>
        <p:spPr>
          <a:xfrm>
            <a:off x="808200" y="1828800"/>
            <a:ext cx="6833880" cy="423036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677160" y="609480"/>
            <a:ext cx="8596440" cy="891360"/>
          </a:xfrm>
          <a:prstGeom prst="rect">
            <a:avLst/>
          </a:prstGeom>
          <a:noFill/>
          <a:ln>
            <a:noFill/>
          </a:ln>
        </p:spPr>
        <p:txBody>
          <a:bodyPr/>
          <a:p>
            <a:pPr>
              <a:lnSpc>
                <a:spcPct val="100000"/>
              </a:lnSpc>
            </a:pPr>
            <a:r>
              <a:rPr b="1" lang="zh-CN" sz="3600" spc="-1" strike="noStrike">
                <a:solidFill>
                  <a:srgbClr val="ff0000"/>
                </a:solidFill>
                <a:uFill>
                  <a:solidFill>
                    <a:srgbClr val="ffffff"/>
                  </a:solidFill>
                </a:uFill>
                <a:latin typeface="Arial"/>
              </a:rPr>
              <a:t>基于</a:t>
            </a:r>
            <a:r>
              <a:rPr b="1" lang="zh-CN" sz="3600" spc="-1" strike="noStrike">
                <a:solidFill>
                  <a:srgbClr val="ff0000"/>
                </a:solidFill>
                <a:uFill>
                  <a:solidFill>
                    <a:srgbClr val="ffffff"/>
                  </a:solidFill>
                </a:uFill>
                <a:latin typeface="Arial"/>
              </a:rPr>
              <a:t>QJM</a:t>
            </a:r>
            <a:r>
              <a:rPr b="1" lang="zh-CN" sz="3600" spc="-1" strike="noStrike">
                <a:solidFill>
                  <a:srgbClr val="ff0000"/>
                </a:solidFill>
                <a:uFill>
                  <a:solidFill>
                    <a:srgbClr val="ffffff"/>
                  </a:solidFill>
                </a:uFill>
                <a:latin typeface="Arial"/>
              </a:rPr>
              <a:t>的高可用方案 </a:t>
            </a:r>
            <a:endParaRPr lang="zh-CN" sz="1800" spc="-1" strike="noStrike">
              <a:solidFill>
                <a:srgbClr val="000000"/>
              </a:solidFill>
              <a:uFill>
                <a:solidFill>
                  <a:srgbClr val="ffffff"/>
                </a:solidFill>
              </a:uFill>
              <a:latin typeface="Trebuchet MS"/>
            </a:endParaRPr>
          </a:p>
        </p:txBody>
      </p:sp>
      <p:sp>
        <p:nvSpPr>
          <p:cNvPr id="156" name="TextShape 2"/>
          <p:cNvSpPr txBox="1"/>
          <p:nvPr/>
        </p:nvSpPr>
        <p:spPr>
          <a:xfrm>
            <a:off x="677160" y="1842480"/>
            <a:ext cx="8596440" cy="443052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由</a:t>
            </a:r>
            <a:r>
              <a:rPr lang="zh-CN" sz="2600" spc="-1" strike="noStrike">
                <a:solidFill>
                  <a:srgbClr val="404040"/>
                </a:solidFill>
                <a:uFill>
                  <a:solidFill>
                    <a:srgbClr val="ffffff"/>
                  </a:solidFill>
                </a:uFill>
                <a:latin typeface="Trebuchet MS"/>
              </a:rPr>
              <a:t>Clouera</a:t>
            </a:r>
            <a:r>
              <a:rPr lang="zh-CN" sz="2600" spc="-1" strike="noStrike">
                <a:solidFill>
                  <a:srgbClr val="404040"/>
                </a:solidFill>
                <a:uFill>
                  <a:solidFill>
                    <a:srgbClr val="ffffff"/>
                  </a:solidFill>
                </a:uFill>
                <a:latin typeface="Trebuchet MS"/>
              </a:rPr>
              <a:t>提出了</a:t>
            </a:r>
            <a:r>
              <a:rPr lang="zh-CN" sz="2600" spc="-1" strike="noStrike">
                <a:solidFill>
                  <a:srgbClr val="404040"/>
                </a:solidFill>
                <a:uFill>
                  <a:solidFill>
                    <a:srgbClr val="ffffff"/>
                  </a:solidFill>
                </a:uFill>
                <a:latin typeface="Trebuchet MS"/>
              </a:rPr>
              <a:t>QJM/Qurom Journal Manager</a:t>
            </a:r>
            <a:r>
              <a:rPr lang="zh-CN" sz="2600" spc="-1" strike="noStrike">
                <a:solidFill>
                  <a:srgbClr val="404040"/>
                </a:solidFill>
                <a:uFill>
                  <a:solidFill>
                    <a:srgbClr val="ffffff"/>
                  </a:solidFill>
                </a:uFill>
                <a:latin typeface="Trebuchet MS"/>
              </a:rPr>
              <a:t>，这是一个基于</a:t>
            </a:r>
            <a:r>
              <a:rPr lang="zh-CN" sz="2600" spc="-1" strike="noStrike">
                <a:solidFill>
                  <a:srgbClr val="404040"/>
                </a:solidFill>
                <a:uFill>
                  <a:solidFill>
                    <a:srgbClr val="ffffff"/>
                  </a:solidFill>
                </a:uFill>
                <a:latin typeface="Trebuchet MS"/>
              </a:rPr>
              <a:t>Paxos</a:t>
            </a:r>
            <a:r>
              <a:rPr lang="zh-CN" sz="2600" spc="-1" strike="noStrike">
                <a:solidFill>
                  <a:srgbClr val="404040"/>
                </a:solidFill>
                <a:uFill>
                  <a:solidFill>
                    <a:srgbClr val="ffffff"/>
                  </a:solidFill>
                </a:uFill>
                <a:latin typeface="Trebuchet MS"/>
              </a:rPr>
              <a:t>算法实现的</a:t>
            </a:r>
            <a:r>
              <a:rPr lang="zh-CN" sz="2600" spc="-1" strike="noStrike">
                <a:solidFill>
                  <a:srgbClr val="404040"/>
                </a:solidFill>
                <a:uFill>
                  <a:solidFill>
                    <a:srgbClr val="ffffff"/>
                  </a:solidFill>
                </a:uFill>
                <a:latin typeface="Trebuchet MS"/>
              </a:rPr>
              <a:t>HDFS HA</a:t>
            </a:r>
            <a:r>
              <a:rPr lang="zh-CN" sz="2600" spc="-1" strike="noStrike">
                <a:solidFill>
                  <a:srgbClr val="404040"/>
                </a:solidFill>
                <a:uFill>
                  <a:solidFill>
                    <a:srgbClr val="ffffff"/>
                  </a:solidFill>
                </a:uFill>
                <a:latin typeface="Trebuchet MS"/>
              </a:rPr>
              <a:t>方案</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QJM</a:t>
            </a:r>
            <a:r>
              <a:rPr lang="zh-CN" sz="2600" spc="-1" strike="noStrike">
                <a:solidFill>
                  <a:srgbClr val="404040"/>
                </a:solidFill>
                <a:uFill>
                  <a:solidFill>
                    <a:srgbClr val="ffffff"/>
                  </a:solidFill>
                </a:uFill>
                <a:latin typeface="Trebuchet MS"/>
              </a:rPr>
              <a:t>的基本原理就是用</a:t>
            </a:r>
            <a:r>
              <a:rPr lang="zh-CN" sz="2600" spc="-1" strike="noStrike">
                <a:solidFill>
                  <a:srgbClr val="404040"/>
                </a:solidFill>
                <a:uFill>
                  <a:solidFill>
                    <a:srgbClr val="ffffff"/>
                  </a:solidFill>
                </a:uFill>
                <a:latin typeface="Trebuchet MS"/>
              </a:rPr>
              <a:t>2N+1</a:t>
            </a:r>
            <a:r>
              <a:rPr lang="zh-CN" sz="2600" spc="-1" strike="noStrike">
                <a:solidFill>
                  <a:srgbClr val="404040"/>
                </a:solidFill>
                <a:uFill>
                  <a:solidFill>
                    <a:srgbClr val="ffffff"/>
                  </a:solidFill>
                </a:uFill>
                <a:latin typeface="Trebuchet MS"/>
              </a:rPr>
              <a:t>台</a:t>
            </a:r>
            <a:r>
              <a:rPr lang="zh-CN" sz="2600" spc="-1" strike="noStrike">
                <a:solidFill>
                  <a:srgbClr val="404040"/>
                </a:solidFill>
                <a:uFill>
                  <a:solidFill>
                    <a:srgbClr val="ffffff"/>
                  </a:solidFill>
                </a:uFill>
                <a:latin typeface="Trebuchet MS"/>
              </a:rPr>
              <a:t>JournalNode</a:t>
            </a:r>
            <a:r>
              <a:rPr lang="zh-CN" sz="2600" spc="-1" strike="noStrike">
                <a:solidFill>
                  <a:srgbClr val="404040"/>
                </a:solidFill>
                <a:uFill>
                  <a:solidFill>
                    <a:srgbClr val="ffffff"/>
                  </a:solidFill>
                </a:uFill>
                <a:latin typeface="Trebuchet MS"/>
              </a:rPr>
              <a:t>存储</a:t>
            </a:r>
            <a:r>
              <a:rPr lang="zh-CN" sz="2600" spc="-1" strike="noStrike">
                <a:solidFill>
                  <a:srgbClr val="404040"/>
                </a:solidFill>
                <a:uFill>
                  <a:solidFill>
                    <a:srgbClr val="ffffff"/>
                  </a:solidFill>
                </a:uFill>
                <a:latin typeface="Trebuchet MS"/>
              </a:rPr>
              <a:t>EditLog</a:t>
            </a:r>
            <a:r>
              <a:rPr lang="zh-CN" sz="2600" spc="-1" strike="noStrike">
                <a:solidFill>
                  <a:srgbClr val="404040"/>
                </a:solidFill>
                <a:uFill>
                  <a:solidFill>
                    <a:srgbClr val="ffffff"/>
                  </a:solidFill>
                </a:uFill>
                <a:latin typeface="Trebuchet MS"/>
              </a:rPr>
              <a:t>，每次写数据操作有大多数（</a:t>
            </a:r>
            <a:r>
              <a:rPr lang="zh-CN" sz="2600" spc="-1" strike="noStrike">
                <a:solidFill>
                  <a:srgbClr val="404040"/>
                </a:solidFill>
                <a:uFill>
                  <a:solidFill>
                    <a:srgbClr val="ffffff"/>
                  </a:solidFill>
                </a:uFill>
                <a:latin typeface="Trebuchet MS"/>
              </a:rPr>
              <a:t>&gt;=N+1</a:t>
            </a:r>
            <a:r>
              <a:rPr lang="zh-CN" sz="2600" spc="-1" strike="noStrike">
                <a:solidFill>
                  <a:srgbClr val="404040"/>
                </a:solidFill>
                <a:uFill>
                  <a:solidFill>
                    <a:srgbClr val="ffffff"/>
                  </a:solidFill>
                </a:uFill>
                <a:latin typeface="Trebuchet MS"/>
              </a:rPr>
              <a:t>）返回成功时即认为该次写成功，数据不会丢失了。当然这个算法所能容忍的是最多有</a:t>
            </a:r>
            <a:r>
              <a:rPr lang="zh-CN" sz="2600" spc="-1" strike="noStrike">
                <a:solidFill>
                  <a:srgbClr val="404040"/>
                </a:solidFill>
                <a:uFill>
                  <a:solidFill>
                    <a:srgbClr val="ffffff"/>
                  </a:solidFill>
                </a:uFill>
                <a:latin typeface="Trebuchet MS"/>
              </a:rPr>
              <a:t>N</a:t>
            </a:r>
            <a:r>
              <a:rPr lang="zh-CN" sz="2600" spc="-1" strike="noStrike">
                <a:solidFill>
                  <a:srgbClr val="404040"/>
                </a:solidFill>
                <a:uFill>
                  <a:solidFill>
                    <a:srgbClr val="ffffff"/>
                  </a:solidFill>
                </a:uFill>
                <a:latin typeface="Trebuchet MS"/>
              </a:rPr>
              <a:t>台机器挂掉，如果多于</a:t>
            </a:r>
            <a:r>
              <a:rPr lang="zh-CN" sz="2600" spc="-1" strike="noStrike">
                <a:solidFill>
                  <a:srgbClr val="404040"/>
                </a:solidFill>
                <a:uFill>
                  <a:solidFill>
                    <a:srgbClr val="ffffff"/>
                  </a:solidFill>
                </a:uFill>
                <a:latin typeface="Trebuchet MS"/>
              </a:rPr>
              <a:t>N</a:t>
            </a:r>
            <a:r>
              <a:rPr lang="zh-CN" sz="2600" spc="-1" strike="noStrike">
                <a:solidFill>
                  <a:srgbClr val="404040"/>
                </a:solidFill>
                <a:uFill>
                  <a:solidFill>
                    <a:srgbClr val="ffffff"/>
                  </a:solidFill>
                </a:uFill>
                <a:latin typeface="Trebuchet MS"/>
              </a:rPr>
              <a:t>台挂掉，这个算法就失效了。这个原理是基于</a:t>
            </a:r>
            <a:r>
              <a:rPr lang="zh-CN" sz="2600" spc="-1" strike="noStrike">
                <a:solidFill>
                  <a:srgbClr val="404040"/>
                </a:solidFill>
                <a:uFill>
                  <a:solidFill>
                    <a:srgbClr val="ffffff"/>
                  </a:solidFill>
                </a:uFill>
                <a:latin typeface="Trebuchet MS"/>
              </a:rPr>
              <a:t>Paxos</a:t>
            </a:r>
            <a:r>
              <a:rPr lang="zh-CN" sz="2600" spc="-1" strike="noStrike">
                <a:solidFill>
                  <a:srgbClr val="404040"/>
                </a:solidFill>
                <a:uFill>
                  <a:solidFill>
                    <a:srgbClr val="ffffff"/>
                  </a:solidFill>
                </a:uFill>
                <a:latin typeface="Trebuchet MS"/>
              </a:rPr>
              <a:t>算法的，可以参考</a:t>
            </a:r>
            <a:r>
              <a:rPr lang="zh-CN" sz="2600" spc="-1" strike="noStrike">
                <a:solidFill>
                  <a:srgbClr val="404040"/>
                </a:solidFill>
                <a:uFill>
                  <a:solidFill>
                    <a:srgbClr val="ffffff"/>
                  </a:solidFill>
                </a:uFill>
                <a:latin typeface="Trebuchet MS"/>
              </a:rPr>
              <a:t>http://en.wikipedia.org/wiki/Paxos_(computer_science) </a:t>
            </a:r>
            <a:r>
              <a:rPr lang="zh-CN" sz="2600" spc="-1" strike="noStrike">
                <a:solidFill>
                  <a:srgbClr val="404040"/>
                </a:solidFill>
                <a:uFill>
                  <a:solidFill>
                    <a:srgbClr val="ffffff"/>
                  </a:solidFill>
                </a:uFill>
                <a:latin typeface="Trebuchet MS"/>
              </a:rPr>
              <a:t>。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基于</a:t>
            </a:r>
            <a:r>
              <a:rPr b="1" lang="zh-CN" sz="2600" spc="-1" strike="noStrike">
                <a:solidFill>
                  <a:srgbClr val="404040"/>
                </a:solidFill>
                <a:uFill>
                  <a:solidFill>
                    <a:srgbClr val="ffffff"/>
                  </a:solidFill>
                </a:uFill>
                <a:latin typeface="Trebuchet MS"/>
              </a:rPr>
              <a:t>Zookeeper</a:t>
            </a:r>
            <a:r>
              <a:rPr lang="zh-CN" sz="2600" spc="-1" strike="noStrike">
                <a:solidFill>
                  <a:srgbClr val="404040"/>
                </a:solidFill>
                <a:uFill>
                  <a:solidFill>
                    <a:srgbClr val="ffffff"/>
                  </a:solidFill>
                </a:uFill>
                <a:latin typeface="Trebuchet MS"/>
              </a:rPr>
              <a:t>自动切换方案 </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400" spc="-1" strike="noStrike">
                <a:solidFill>
                  <a:srgbClr val="404040"/>
                </a:solidFill>
                <a:uFill>
                  <a:solidFill>
                    <a:srgbClr val="ffffff"/>
                  </a:solidFill>
                </a:uFill>
                <a:latin typeface="Trebuchet MS"/>
              </a:rPr>
              <a:t>Zookeeper Failover Controller</a:t>
            </a:r>
            <a:r>
              <a:rPr lang="zh-CN" sz="2400" spc="-1" strike="noStrike">
                <a:solidFill>
                  <a:srgbClr val="404040"/>
                </a:solidFill>
                <a:uFill>
                  <a:solidFill>
                    <a:srgbClr val="ffffff"/>
                  </a:solidFill>
                </a:uFill>
                <a:latin typeface="Trebuchet MS"/>
              </a:rPr>
              <a:t>：监控</a:t>
            </a:r>
            <a:r>
              <a:rPr b="1"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健康状态，并向</a:t>
            </a:r>
            <a:r>
              <a:rPr b="1" lang="zh-CN" sz="2400" spc="-1" strike="noStrike">
                <a:solidFill>
                  <a:srgbClr val="404040"/>
                </a:solidFill>
                <a:uFill>
                  <a:solidFill>
                    <a:srgbClr val="ffffff"/>
                  </a:solidFill>
                </a:uFill>
                <a:latin typeface="Trebuchet MS"/>
              </a:rPr>
              <a:t>Zookeeper</a:t>
            </a:r>
            <a:r>
              <a:rPr lang="zh-CN" sz="2400" spc="-1" strike="noStrike">
                <a:solidFill>
                  <a:srgbClr val="404040"/>
                </a:solidFill>
                <a:uFill>
                  <a:solidFill>
                    <a:srgbClr val="ffffff"/>
                  </a:solidFill>
                </a:uFill>
                <a:latin typeface="Trebuchet MS"/>
              </a:rPr>
              <a:t>注册</a:t>
            </a:r>
            <a:r>
              <a:rPr b="1" lang="zh-CN" sz="2400" spc="-1" strike="noStrike">
                <a:solidFill>
                  <a:srgbClr val="404040"/>
                </a:solidFill>
                <a:uFill>
                  <a:solidFill>
                    <a:srgbClr val="ffffff"/>
                  </a:solidFill>
                </a:uFill>
                <a:latin typeface="Trebuchet MS"/>
              </a:rPr>
              <a:t>NameNode; </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挂掉后，</a:t>
            </a:r>
            <a:r>
              <a:rPr b="1" lang="zh-CN" sz="2400" spc="-1" strike="noStrike">
                <a:solidFill>
                  <a:srgbClr val="404040"/>
                </a:solidFill>
                <a:uFill>
                  <a:solidFill>
                    <a:srgbClr val="ffffff"/>
                  </a:solidFill>
                </a:uFill>
                <a:latin typeface="Trebuchet MS"/>
              </a:rPr>
              <a:t>ZKFC</a:t>
            </a:r>
            <a:r>
              <a:rPr lang="zh-CN" sz="2400" spc="-1" strike="noStrike">
                <a:solidFill>
                  <a:srgbClr val="404040"/>
                </a:solidFill>
                <a:uFill>
                  <a:solidFill>
                    <a:srgbClr val="ffffff"/>
                  </a:solidFill>
                </a:uFill>
                <a:latin typeface="Trebuchet MS"/>
              </a:rPr>
              <a:t>为</a:t>
            </a:r>
            <a:r>
              <a:rPr b="1"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竞争锁，获得</a:t>
            </a:r>
            <a:r>
              <a:rPr b="1" lang="zh-CN" sz="2400" spc="-1" strike="noStrike">
                <a:solidFill>
                  <a:srgbClr val="404040"/>
                </a:solidFill>
                <a:uFill>
                  <a:solidFill>
                    <a:srgbClr val="ffffff"/>
                  </a:solidFill>
                </a:uFill>
                <a:latin typeface="Trebuchet MS"/>
              </a:rPr>
              <a:t>ZKFC </a:t>
            </a:r>
            <a:r>
              <a:rPr lang="zh-CN" sz="2400" spc="-1" strike="noStrike">
                <a:solidFill>
                  <a:srgbClr val="404040"/>
                </a:solidFill>
                <a:uFill>
                  <a:solidFill>
                    <a:srgbClr val="ffffff"/>
                  </a:solidFill>
                </a:uFill>
                <a:latin typeface="Trebuchet MS"/>
              </a:rPr>
              <a:t>锁的</a:t>
            </a:r>
            <a:r>
              <a:rPr b="1" lang="zh-CN" sz="2400" spc="-1" strike="noStrike">
                <a:solidFill>
                  <a:srgbClr val="404040"/>
                </a:solidFill>
                <a:uFill>
                  <a:solidFill>
                    <a:srgbClr val="ffffff"/>
                  </a:solidFill>
                </a:uFill>
                <a:latin typeface="Trebuchet MS"/>
              </a:rPr>
              <a:t>NameNode</a:t>
            </a:r>
            <a:r>
              <a:rPr lang="zh-CN" sz="2400" spc="-1" strike="noStrike">
                <a:solidFill>
                  <a:srgbClr val="404040"/>
                </a:solidFill>
                <a:uFill>
                  <a:solidFill>
                    <a:srgbClr val="ffffff"/>
                  </a:solidFill>
                </a:uFill>
                <a:latin typeface="Trebuchet MS"/>
              </a:rPr>
              <a:t>变为</a:t>
            </a:r>
            <a:r>
              <a:rPr b="1" lang="zh-CN" sz="2400" spc="-1" strike="noStrike">
                <a:solidFill>
                  <a:srgbClr val="404040"/>
                </a:solidFill>
                <a:uFill>
                  <a:solidFill>
                    <a:srgbClr val="ffffff"/>
                  </a:solidFill>
                </a:uFill>
                <a:latin typeface="Trebuchet MS"/>
              </a:rPr>
              <a:t>active </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677160" y="609480"/>
            <a:ext cx="8596440" cy="8503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NameNode Federation</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pic>
        <p:nvPicPr>
          <p:cNvPr id="158" name="Picture 2" descr=""/>
          <p:cNvPicPr/>
          <p:nvPr/>
        </p:nvPicPr>
        <p:blipFill>
          <a:blip r:embed="rId1"/>
          <a:stretch/>
        </p:blipFill>
        <p:spPr>
          <a:xfrm>
            <a:off x="835560" y="1460160"/>
            <a:ext cx="7038720" cy="50220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677160" y="609480"/>
            <a:ext cx="8596440" cy="7275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NameNode Federation</a:t>
            </a:r>
            <a:endParaRPr lang="zh-CN" sz="1800" spc="-1" strike="noStrike">
              <a:solidFill>
                <a:srgbClr val="000000"/>
              </a:solidFill>
              <a:uFill>
                <a:solidFill>
                  <a:srgbClr val="ffffff"/>
                </a:solidFill>
              </a:uFill>
              <a:latin typeface="Trebuchet MS"/>
            </a:endParaRPr>
          </a:p>
        </p:txBody>
      </p:sp>
      <p:sp>
        <p:nvSpPr>
          <p:cNvPr id="160" name="TextShape 2"/>
          <p:cNvSpPr txBox="1"/>
          <p:nvPr/>
        </p:nvSpPr>
        <p:spPr>
          <a:xfrm>
            <a:off x="677160" y="1801440"/>
            <a:ext cx="8596440" cy="423936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解决了</a:t>
            </a:r>
            <a:r>
              <a:rPr lang="zh-CN" sz="2400" spc="-1" strike="noStrike">
                <a:solidFill>
                  <a:srgbClr val="404040"/>
                </a:solidFill>
                <a:uFill>
                  <a:solidFill>
                    <a:srgbClr val="ffffff"/>
                  </a:solidFill>
                </a:uFill>
                <a:latin typeface="Trebuchet MS"/>
              </a:rPr>
              <a:t>HDFS1.0</a:t>
            </a:r>
            <a:r>
              <a:rPr lang="zh-CN" sz="2400" spc="-1" strike="noStrike">
                <a:solidFill>
                  <a:srgbClr val="404040"/>
                </a:solidFill>
                <a:uFill>
                  <a:solidFill>
                    <a:srgbClr val="ffffff"/>
                  </a:solidFill>
                </a:uFill>
                <a:latin typeface="Trebuchet MS"/>
              </a:rPr>
              <a:t>中内存受限的问题</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多个</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共用一个集群里</a:t>
            </a:r>
            <a:r>
              <a:rPr lang="zh-CN" sz="2400" spc="-1" strike="noStrike">
                <a:solidFill>
                  <a:srgbClr val="404040"/>
                </a:solidFill>
                <a:uFill>
                  <a:solidFill>
                    <a:srgbClr val="ffffff"/>
                  </a:solidFill>
                </a:uFill>
                <a:latin typeface="Trebuchet MS"/>
              </a:rPr>
              <a:t>DN</a:t>
            </a:r>
            <a:r>
              <a:rPr lang="zh-CN" sz="2400" spc="-1" strike="noStrike">
                <a:solidFill>
                  <a:srgbClr val="404040"/>
                </a:solidFill>
                <a:uFill>
                  <a:solidFill>
                    <a:srgbClr val="ffffff"/>
                  </a:solidFill>
                </a:uFill>
                <a:latin typeface="Trebuchet MS"/>
              </a:rPr>
              <a:t>上的存储资源，每个</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都可以单独对外提供服务</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每个</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都会定义一个存储池，有单独的</a:t>
            </a:r>
            <a:r>
              <a:rPr lang="zh-CN" sz="2400" spc="-1" strike="noStrike">
                <a:solidFill>
                  <a:srgbClr val="404040"/>
                </a:solidFill>
                <a:uFill>
                  <a:solidFill>
                    <a:srgbClr val="ffffff"/>
                  </a:solidFill>
                </a:uFill>
                <a:latin typeface="Trebuchet MS"/>
              </a:rPr>
              <a:t>id</a:t>
            </a:r>
            <a:r>
              <a:rPr lang="zh-CN" sz="2400" spc="-1" strike="noStrike">
                <a:solidFill>
                  <a:srgbClr val="404040"/>
                </a:solidFill>
                <a:uFill>
                  <a:solidFill>
                    <a:srgbClr val="ffffff"/>
                  </a:solidFill>
                </a:uFill>
                <a:latin typeface="Trebuchet MS"/>
              </a:rPr>
              <a:t>，每个</a:t>
            </a:r>
            <a:r>
              <a:rPr lang="zh-CN" sz="2400" spc="-1" strike="noStrike">
                <a:solidFill>
                  <a:srgbClr val="404040"/>
                </a:solidFill>
                <a:uFill>
                  <a:solidFill>
                    <a:srgbClr val="ffffff"/>
                  </a:solidFill>
                </a:uFill>
                <a:latin typeface="Trebuchet MS"/>
              </a:rPr>
              <a:t>DN</a:t>
            </a:r>
            <a:r>
              <a:rPr lang="zh-CN" sz="2400" spc="-1" strike="noStrike">
                <a:solidFill>
                  <a:srgbClr val="404040"/>
                </a:solidFill>
                <a:uFill>
                  <a:solidFill>
                    <a:srgbClr val="ffffff"/>
                  </a:solidFill>
                </a:uFill>
                <a:latin typeface="Trebuchet MS"/>
              </a:rPr>
              <a:t>都为所有存储池提供存储</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DN</a:t>
            </a:r>
            <a:r>
              <a:rPr lang="zh-CN" sz="2400" spc="-1" strike="noStrike">
                <a:solidFill>
                  <a:srgbClr val="404040"/>
                </a:solidFill>
                <a:uFill>
                  <a:solidFill>
                    <a:srgbClr val="ffffff"/>
                  </a:solidFill>
                </a:uFill>
                <a:latin typeface="Trebuchet MS"/>
              </a:rPr>
              <a:t>会按照存储池</a:t>
            </a:r>
            <a:r>
              <a:rPr lang="zh-CN" sz="2400" spc="-1" strike="noStrike">
                <a:solidFill>
                  <a:srgbClr val="404040"/>
                </a:solidFill>
                <a:uFill>
                  <a:solidFill>
                    <a:srgbClr val="ffffff"/>
                  </a:solidFill>
                </a:uFill>
                <a:latin typeface="Trebuchet MS"/>
              </a:rPr>
              <a:t>id</a:t>
            </a:r>
            <a:r>
              <a:rPr lang="zh-CN" sz="2400" spc="-1" strike="noStrike">
                <a:solidFill>
                  <a:srgbClr val="404040"/>
                </a:solidFill>
                <a:uFill>
                  <a:solidFill>
                    <a:srgbClr val="ffffff"/>
                  </a:solidFill>
                </a:uFill>
                <a:latin typeface="Trebuchet MS"/>
              </a:rPr>
              <a:t>向其对应的</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汇报块信息，同时，</a:t>
            </a:r>
            <a:r>
              <a:rPr lang="zh-CN" sz="2400" spc="-1" strike="noStrike">
                <a:solidFill>
                  <a:srgbClr val="404040"/>
                </a:solidFill>
                <a:uFill>
                  <a:solidFill>
                    <a:srgbClr val="ffffff"/>
                  </a:solidFill>
                </a:uFill>
                <a:latin typeface="Trebuchet MS"/>
              </a:rPr>
              <a:t>DN</a:t>
            </a:r>
            <a:r>
              <a:rPr lang="zh-CN" sz="2400" spc="-1" strike="noStrike">
                <a:solidFill>
                  <a:srgbClr val="404040"/>
                </a:solidFill>
                <a:uFill>
                  <a:solidFill>
                    <a:srgbClr val="ffffff"/>
                  </a:solidFill>
                </a:uFill>
                <a:latin typeface="Trebuchet MS"/>
              </a:rPr>
              <a:t>会向所有</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汇报本地存储可用资源情况</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如果需要在客户端方便的访问若干个</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上的资源，可以使用客户端挂载表，把不同的目录映射到不同的</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，但</a:t>
            </a:r>
            <a:r>
              <a:rPr lang="zh-CN" sz="2400" spc="-1" strike="noStrike">
                <a:solidFill>
                  <a:srgbClr val="404040"/>
                </a:solidFill>
                <a:uFill>
                  <a:solidFill>
                    <a:srgbClr val="ffffff"/>
                  </a:solidFill>
                </a:uFill>
                <a:latin typeface="Trebuchet MS"/>
              </a:rPr>
              <a:t>NN</a:t>
            </a:r>
            <a:r>
              <a:rPr lang="zh-CN" sz="2400" spc="-1" strike="noStrike">
                <a:solidFill>
                  <a:srgbClr val="404040"/>
                </a:solidFill>
                <a:uFill>
                  <a:solidFill>
                    <a:srgbClr val="ffffff"/>
                  </a:solidFill>
                </a:uFill>
                <a:latin typeface="Trebuchet MS"/>
              </a:rPr>
              <a:t>上必须存在相应的目录</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677160" y="609480"/>
            <a:ext cx="8596440" cy="8229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结合</a:t>
            </a:r>
            <a:r>
              <a:rPr lang="zh-CN" sz="3600" spc="-1" strike="noStrike">
                <a:solidFill>
                  <a:srgbClr val="90c226"/>
                </a:solidFill>
                <a:uFill>
                  <a:solidFill>
                    <a:srgbClr val="ffffff"/>
                  </a:solidFill>
                </a:uFill>
                <a:latin typeface="Trebuchet MS"/>
              </a:rPr>
              <a:t>HA</a:t>
            </a:r>
            <a:r>
              <a:rPr lang="zh-CN" sz="3600" spc="-1" strike="noStrike">
                <a:solidFill>
                  <a:srgbClr val="90c226"/>
                </a:solidFill>
                <a:uFill>
                  <a:solidFill>
                    <a:srgbClr val="ffffff"/>
                  </a:solidFill>
                </a:uFill>
                <a:latin typeface="Trebuchet MS"/>
              </a:rPr>
              <a:t>和</a:t>
            </a:r>
            <a:r>
              <a:rPr lang="zh-CN" sz="3600" spc="-1" strike="noStrike">
                <a:solidFill>
                  <a:srgbClr val="90c226"/>
                </a:solidFill>
                <a:uFill>
                  <a:solidFill>
                    <a:srgbClr val="ffffff"/>
                  </a:solidFill>
                </a:uFill>
                <a:latin typeface="Trebuchet MS"/>
              </a:rPr>
              <a:t>Federation</a:t>
            </a:r>
            <a:endParaRPr lang="zh-CN" sz="1800" spc="-1" strike="noStrike">
              <a:solidFill>
                <a:srgbClr val="000000"/>
              </a:solidFill>
              <a:uFill>
                <a:solidFill>
                  <a:srgbClr val="ffffff"/>
                </a:solidFill>
              </a:uFill>
              <a:latin typeface="Trebuchet MS"/>
            </a:endParaRPr>
          </a:p>
        </p:txBody>
      </p:sp>
      <p:pic>
        <p:nvPicPr>
          <p:cNvPr id="162" name="Picture 2" descr=""/>
          <p:cNvPicPr/>
          <p:nvPr/>
        </p:nvPicPr>
        <p:blipFill>
          <a:blip r:embed="rId1"/>
          <a:stretch/>
        </p:blipFill>
        <p:spPr>
          <a:xfrm>
            <a:off x="677160" y="1760400"/>
            <a:ext cx="7340400" cy="4516920"/>
          </a:xfrm>
          <a:prstGeom prst="rect">
            <a:avLst/>
          </a:prstGeom>
          <a:ln>
            <a:noFill/>
          </a:ln>
        </p:spPr>
      </p:pic>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162"/>
                                        </p:tgtEl>
                                        <p:attrNameLst>
                                          <p:attrName>style.visibility</p:attrName>
                                        </p:attrNameLst>
                                      </p:cBhvr>
                                      <p:to>
                                        <p:strVal val="visible"/>
                                      </p:to>
                                    </p:set>
                                    <p:anim calcmode="lin" valueType="num">
                                      <p:cBhvr additive="repl">
                                        <p:cTn id="53" dur="500" fill="hold"/>
                                        <p:tgtEl>
                                          <p:spTgt spid="162"/>
                                        </p:tgtEl>
                                        <p:attrNameLst>
                                          <p:attrName>ppt_x</p:attrName>
                                        </p:attrNameLst>
                                      </p:cBhvr>
                                      <p:tavLst>
                                        <p:tav tm="0">
                                          <p:val>
                                            <p:strVal val="#ppt_x"/>
                                          </p:val>
                                        </p:tav>
                                        <p:tav tm="100000">
                                          <p:val>
                                            <p:strVal val="#ppt_x"/>
                                          </p:val>
                                        </p:tav>
                                      </p:tavLst>
                                    </p:anim>
                                    <p:anim calcmode="lin" valueType="num">
                                      <p:cBhvr additive="repl">
                                        <p:cTn id="54"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677160" y="609480"/>
            <a:ext cx="8596440" cy="850320"/>
          </a:xfrm>
          <a:prstGeom prst="rect">
            <a:avLst/>
          </a:prstGeom>
          <a:noFill/>
          <a:ln>
            <a:noFill/>
          </a:ln>
        </p:spPr>
        <p:txBody>
          <a:bodyPr/>
          <a:p>
            <a:pPr>
              <a:lnSpc>
                <a:spcPct val="100000"/>
              </a:lnSpc>
            </a:pPr>
            <a:r>
              <a:rPr b="1" lang="zh-CN" sz="3600" spc="-1" strike="noStrike">
                <a:solidFill>
                  <a:srgbClr val="90c226"/>
                </a:solidFill>
                <a:uFill>
                  <a:solidFill>
                    <a:srgbClr val="ffffff"/>
                  </a:solidFill>
                </a:uFill>
                <a:latin typeface="Trebuchet MS"/>
              </a:rPr>
              <a:t>5.</a:t>
            </a:r>
            <a:r>
              <a:rPr b="1" lang="zh-CN" sz="3600" spc="-1" strike="noStrike">
                <a:solidFill>
                  <a:srgbClr val="90c226"/>
                </a:solidFill>
                <a:uFill>
                  <a:solidFill>
                    <a:srgbClr val="ffffff"/>
                  </a:solidFill>
                </a:uFill>
                <a:latin typeface="Trebuchet MS"/>
              </a:rPr>
              <a:t> YARN</a:t>
            </a:r>
            <a:r>
              <a:rPr b="1"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64" name="TextShape 2"/>
          <p:cNvSpPr txBox="1"/>
          <p:nvPr/>
        </p:nvSpPr>
        <p:spPr>
          <a:xfrm>
            <a:off x="677160" y="1692360"/>
            <a:ext cx="8596440" cy="434880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YARN</a:t>
            </a:r>
            <a:r>
              <a:rPr lang="zh-CN" sz="2800" spc="-1" strike="noStrike">
                <a:solidFill>
                  <a:srgbClr val="404040"/>
                </a:solidFill>
                <a:uFill>
                  <a:solidFill>
                    <a:srgbClr val="ffffff"/>
                  </a:solidFill>
                </a:uFill>
                <a:latin typeface="Trebuchet MS"/>
              </a:rPr>
              <a:t>是什么</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YARN</a:t>
            </a:r>
            <a:r>
              <a:rPr lang="zh-CN" sz="2800" spc="-1" strike="noStrike">
                <a:solidFill>
                  <a:srgbClr val="404040"/>
                </a:solidFill>
                <a:uFill>
                  <a:solidFill>
                    <a:srgbClr val="ffffff"/>
                  </a:solidFill>
                </a:uFill>
                <a:latin typeface="Trebuchet MS"/>
              </a:rPr>
              <a:t>基本架构</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YARN</a:t>
            </a:r>
            <a:r>
              <a:rPr lang="zh-CN" sz="2800" spc="-1" strike="noStrike">
                <a:solidFill>
                  <a:srgbClr val="404040"/>
                </a:solidFill>
                <a:uFill>
                  <a:solidFill>
                    <a:srgbClr val="ffffff"/>
                  </a:solidFill>
                </a:uFill>
                <a:latin typeface="Trebuchet MS"/>
              </a:rPr>
              <a:t>原理</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YARN</a:t>
            </a:r>
            <a:r>
              <a:rPr lang="zh-CN" sz="2800" spc="-1" strike="noStrike">
                <a:solidFill>
                  <a:srgbClr val="404040"/>
                </a:solidFill>
                <a:uFill>
                  <a:solidFill>
                    <a:srgbClr val="ffffff"/>
                  </a:solidFill>
                </a:uFill>
                <a:latin typeface="Trebuchet MS"/>
              </a:rPr>
              <a:t>三种资源调度器简介</a:t>
            </a:r>
            <a:endParaRPr lang="zh-CN" sz="1800" spc="-1" strike="noStrike">
              <a:solidFill>
                <a:srgbClr val="404040"/>
              </a:solidFill>
              <a:uFill>
                <a:solidFill>
                  <a:srgbClr val="ffffff"/>
                </a:solidFill>
              </a:uFill>
              <a:latin typeface="Trebuchet MS"/>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677160" y="609480"/>
            <a:ext cx="8596440" cy="7956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是什么</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66" name="TextShape 2"/>
          <p:cNvSpPr txBox="1"/>
          <p:nvPr/>
        </p:nvSpPr>
        <p:spPr>
          <a:xfrm>
            <a:off x="677160" y="1405800"/>
            <a:ext cx="8596440" cy="463536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资源管理和调度系统</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000" spc="-1" strike="noStrike">
                <a:solidFill>
                  <a:srgbClr val="404040"/>
                </a:solidFill>
                <a:uFill>
                  <a:solidFill>
                    <a:srgbClr val="ffffff"/>
                  </a:solidFill>
                </a:uFill>
                <a:latin typeface="Trebuchet MS"/>
              </a:rPr>
              <a:t>管理集群中的资源（类似于操作系统）</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000" spc="-1" strike="noStrike">
                <a:solidFill>
                  <a:srgbClr val="404040"/>
                </a:solidFill>
                <a:uFill>
                  <a:solidFill>
                    <a:srgbClr val="ffffff"/>
                  </a:solidFill>
                </a:uFill>
                <a:latin typeface="Trebuchet MS"/>
              </a:rPr>
              <a:t>将资源分配给上层的应用程序</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677160" y="609480"/>
            <a:ext cx="8596440" cy="9457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基本架构</a:t>
            </a:r>
            <a:endParaRPr lang="zh-CN" sz="1800" spc="-1" strike="noStrike">
              <a:solidFill>
                <a:srgbClr val="000000"/>
              </a:solidFill>
              <a:uFill>
                <a:solidFill>
                  <a:srgbClr val="ffffff"/>
                </a:solidFill>
              </a:uFill>
              <a:latin typeface="Trebuchet MS"/>
            </a:endParaRPr>
          </a:p>
        </p:txBody>
      </p:sp>
      <p:pic>
        <p:nvPicPr>
          <p:cNvPr id="168" name="Picture 2" descr=""/>
          <p:cNvPicPr/>
          <p:nvPr/>
        </p:nvPicPr>
        <p:blipFill>
          <a:blip r:embed="rId1"/>
          <a:stretch/>
        </p:blipFill>
        <p:spPr>
          <a:xfrm>
            <a:off x="677160" y="1883520"/>
            <a:ext cx="6787800" cy="43804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81760" y="609480"/>
            <a:ext cx="8596440" cy="1320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1.</a:t>
            </a:r>
            <a:r>
              <a:rPr lang="zh-CN" sz="3600" spc="-1" strike="noStrike">
                <a:solidFill>
                  <a:srgbClr val="90c226"/>
                </a:solidFill>
                <a:uFill>
                  <a:solidFill>
                    <a:srgbClr val="ffffff"/>
                  </a:solidFill>
                </a:uFill>
                <a:latin typeface="Trebuchet MS"/>
              </a:rPr>
              <a:t>希望达到的目标</a:t>
            </a:r>
            <a:endParaRPr lang="zh-CN" sz="1800" spc="-1" strike="noStrike">
              <a:solidFill>
                <a:srgbClr val="000000"/>
              </a:solidFill>
              <a:uFill>
                <a:solidFill>
                  <a:srgbClr val="ffffff"/>
                </a:solidFill>
              </a:uFill>
              <a:latin typeface="Trebuchet MS"/>
            </a:endParaRPr>
          </a:p>
        </p:txBody>
      </p:sp>
      <p:sp>
        <p:nvSpPr>
          <p:cNvPr id="114" name="TextShape 2"/>
          <p:cNvSpPr txBox="1"/>
          <p:nvPr/>
        </p:nvSpPr>
        <p:spPr>
          <a:xfrm>
            <a:off x="677160" y="1930320"/>
            <a:ext cx="8596440" cy="314604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了解</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生态系统</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熟悉</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基本构成</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熟悉</a:t>
            </a: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分布式文件系统原理、特点及部署</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了解</a:t>
            </a:r>
            <a:r>
              <a:rPr lang="zh-CN" sz="2400" spc="-1" strike="noStrike">
                <a:solidFill>
                  <a:srgbClr val="404040"/>
                </a:solidFill>
                <a:uFill>
                  <a:solidFill>
                    <a:srgbClr val="ffffff"/>
                  </a:solidFill>
                </a:uFill>
                <a:latin typeface="Trebuchet MS"/>
              </a:rPr>
              <a:t>YARN</a:t>
            </a:r>
            <a:r>
              <a:rPr lang="zh-CN" sz="2400" spc="-1" strike="noStrike">
                <a:solidFill>
                  <a:srgbClr val="404040"/>
                </a:solidFill>
                <a:uFill>
                  <a:solidFill>
                    <a:srgbClr val="ffffff"/>
                  </a:solidFill>
                </a:uFill>
                <a:latin typeface="Trebuchet MS"/>
              </a:rPr>
              <a:t>框架及常见的计算框架，</a:t>
            </a:r>
            <a:r>
              <a:rPr lang="zh-CN" sz="2400" spc="-1" strike="noStrike">
                <a:solidFill>
                  <a:srgbClr val="404040"/>
                </a:solidFill>
                <a:uFill>
                  <a:solidFill>
                    <a:srgbClr val="ffffff"/>
                  </a:solidFill>
                </a:uFill>
                <a:latin typeface="Trebuchet MS"/>
              </a:rPr>
              <a:t>mapreduce</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熟悉</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测试环境搭建</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677160" y="609480"/>
            <a:ext cx="8596440" cy="7275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基本架构</a:t>
            </a:r>
            <a:endParaRPr lang="zh-CN" sz="1800" spc="-1" strike="noStrike">
              <a:solidFill>
                <a:srgbClr val="000000"/>
              </a:solidFill>
              <a:uFill>
                <a:solidFill>
                  <a:srgbClr val="ffffff"/>
                </a:solidFill>
              </a:uFill>
              <a:latin typeface="Trebuchet MS"/>
            </a:endParaRPr>
          </a:p>
        </p:txBody>
      </p:sp>
      <p:sp>
        <p:nvSpPr>
          <p:cNvPr id="170" name="TextShape 2"/>
          <p:cNvSpPr txBox="1"/>
          <p:nvPr/>
        </p:nvSpPr>
        <p:spPr>
          <a:xfrm>
            <a:off x="677160" y="1433160"/>
            <a:ext cx="8596440" cy="4608000"/>
          </a:xfrm>
          <a:prstGeom prst="rect">
            <a:avLst/>
          </a:prstGeom>
          <a:noFill/>
          <a:ln>
            <a:noFill/>
          </a:ln>
        </p:spPr>
        <p:txBody>
          <a:bodyPr/>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imes New Roman"/>
                <a:ea typeface="宋体"/>
              </a:rPr>
              <a:t>ResourceManager</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处理客户端请求</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启动</a:t>
            </a:r>
            <a:r>
              <a:rPr b="1" lang="zh-CN" sz="2000" spc="-1" strike="noStrike">
                <a:solidFill>
                  <a:srgbClr val="404040"/>
                </a:solidFill>
                <a:uFill>
                  <a:solidFill>
                    <a:srgbClr val="ffffff"/>
                  </a:solidFill>
                </a:uFill>
                <a:latin typeface="Times New Roman"/>
                <a:ea typeface="宋体"/>
              </a:rPr>
              <a:t>/</a:t>
            </a:r>
            <a:r>
              <a:rPr b="1" lang="zh-CN" sz="2000" spc="-1" strike="noStrike">
                <a:solidFill>
                  <a:srgbClr val="404040"/>
                </a:solidFill>
                <a:uFill>
                  <a:solidFill>
                    <a:srgbClr val="ffffff"/>
                  </a:solidFill>
                </a:uFill>
                <a:latin typeface="Times New Roman"/>
                <a:ea typeface="宋体"/>
              </a:rPr>
              <a:t>监控</a:t>
            </a:r>
            <a:r>
              <a:rPr b="1" lang="zh-CN" sz="2000" spc="-1" strike="noStrike">
                <a:solidFill>
                  <a:srgbClr val="404040"/>
                </a:solidFill>
                <a:uFill>
                  <a:solidFill>
                    <a:srgbClr val="ffffff"/>
                  </a:solidFill>
                </a:uFill>
                <a:latin typeface="Times New Roman"/>
                <a:ea typeface="宋体"/>
              </a:rPr>
              <a:t>ApplicationMaster</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监控</a:t>
            </a:r>
            <a:r>
              <a:rPr b="1" lang="zh-CN" sz="2000" spc="-1" strike="noStrike">
                <a:solidFill>
                  <a:srgbClr val="404040"/>
                </a:solidFill>
                <a:uFill>
                  <a:solidFill>
                    <a:srgbClr val="ffffff"/>
                  </a:solidFill>
                </a:uFill>
                <a:latin typeface="Times New Roman"/>
                <a:ea typeface="宋体"/>
              </a:rPr>
              <a:t>NodeManager</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资源分配与调度</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imes New Roman"/>
                <a:ea typeface="宋体"/>
              </a:rPr>
              <a:t>NodeManager</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单个节点上的资源管理</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处理来自</a:t>
            </a:r>
            <a:r>
              <a:rPr b="1" lang="zh-CN" sz="2000" spc="-1" strike="noStrike">
                <a:solidFill>
                  <a:srgbClr val="404040"/>
                </a:solidFill>
                <a:uFill>
                  <a:solidFill>
                    <a:srgbClr val="ffffff"/>
                  </a:solidFill>
                </a:uFill>
                <a:latin typeface="Times New Roman"/>
                <a:ea typeface="宋体"/>
              </a:rPr>
              <a:t>ResourceManager</a:t>
            </a:r>
            <a:r>
              <a:rPr b="1" lang="zh-CN" sz="2000" spc="-1" strike="noStrike">
                <a:solidFill>
                  <a:srgbClr val="404040"/>
                </a:solidFill>
                <a:uFill>
                  <a:solidFill>
                    <a:srgbClr val="ffffff"/>
                  </a:solidFill>
                </a:uFill>
                <a:latin typeface="Times New Roman"/>
                <a:ea typeface="宋体"/>
              </a:rPr>
              <a:t>的命令</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处理来自</a:t>
            </a:r>
            <a:r>
              <a:rPr b="1" lang="zh-CN" sz="2000" spc="-1" strike="noStrike">
                <a:solidFill>
                  <a:srgbClr val="404040"/>
                </a:solidFill>
                <a:uFill>
                  <a:solidFill>
                    <a:srgbClr val="ffffff"/>
                  </a:solidFill>
                </a:uFill>
                <a:latin typeface="Times New Roman"/>
                <a:ea typeface="宋体"/>
              </a:rPr>
              <a:t>ApplicationMaster</a:t>
            </a:r>
            <a:r>
              <a:rPr b="1" lang="zh-CN" sz="2000" spc="-1" strike="noStrike">
                <a:solidFill>
                  <a:srgbClr val="404040"/>
                </a:solidFill>
                <a:uFill>
                  <a:solidFill>
                    <a:srgbClr val="ffffff"/>
                  </a:solidFill>
                </a:uFill>
                <a:latin typeface="Times New Roman"/>
                <a:ea typeface="宋体"/>
              </a:rPr>
              <a:t>的命令</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imes New Roman"/>
                <a:ea typeface="宋体"/>
              </a:rPr>
              <a:t>Container</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对任务运行环境的抽象，封装了</a:t>
            </a:r>
            <a:r>
              <a:rPr b="1" lang="zh-CN" sz="2000" spc="-1" strike="noStrike">
                <a:solidFill>
                  <a:srgbClr val="404040"/>
                </a:solidFill>
                <a:uFill>
                  <a:solidFill>
                    <a:srgbClr val="ffffff"/>
                  </a:solidFill>
                </a:uFill>
                <a:latin typeface="Times New Roman"/>
                <a:ea typeface="宋体"/>
              </a:rPr>
              <a:t>CPU</a:t>
            </a:r>
            <a:r>
              <a:rPr b="1" lang="zh-CN" sz="2000" spc="-1" strike="noStrike">
                <a:solidFill>
                  <a:srgbClr val="404040"/>
                </a:solidFill>
                <a:uFill>
                  <a:solidFill>
                    <a:srgbClr val="ffffff"/>
                  </a:solidFill>
                </a:uFill>
                <a:latin typeface="Times New Roman"/>
                <a:ea typeface="宋体"/>
              </a:rPr>
              <a:t>、内存等多维资源以及环境变量、启动命令等任务运行相关的信息</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677160" y="609480"/>
            <a:ext cx="8596440" cy="7686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基本架构</a:t>
            </a:r>
            <a:endParaRPr lang="zh-CN" sz="1800" spc="-1" strike="noStrike">
              <a:solidFill>
                <a:srgbClr val="000000"/>
              </a:solidFill>
              <a:uFill>
                <a:solidFill>
                  <a:srgbClr val="ffffff"/>
                </a:solidFill>
              </a:uFill>
              <a:latin typeface="Trebuchet MS"/>
            </a:endParaRPr>
          </a:p>
        </p:txBody>
      </p:sp>
      <p:sp>
        <p:nvSpPr>
          <p:cNvPr id="172" name="TextShape 2"/>
          <p:cNvSpPr txBox="1"/>
          <p:nvPr/>
        </p:nvSpPr>
        <p:spPr>
          <a:xfrm>
            <a:off x="677160" y="1378440"/>
            <a:ext cx="8596440" cy="4662720"/>
          </a:xfrm>
          <a:prstGeom prst="rect">
            <a:avLst/>
          </a:prstGeom>
          <a:noFill/>
          <a:ln>
            <a:noFill/>
          </a:ln>
        </p:spPr>
        <p:txBody>
          <a:bodyPr/>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imes New Roman"/>
                <a:ea typeface="宋体"/>
              </a:rPr>
              <a:t>ApplicationMaster</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数据切分</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为应用程序申请资源，并分配给内部任务</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任务监控与容错</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imes New Roman"/>
                <a:ea typeface="宋体"/>
              </a:rPr>
              <a:t>Client</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用户与</a:t>
            </a:r>
            <a:r>
              <a:rPr b="1" lang="zh-CN" sz="2000" spc="-1" strike="noStrike">
                <a:solidFill>
                  <a:srgbClr val="404040"/>
                </a:solidFill>
                <a:uFill>
                  <a:solidFill>
                    <a:srgbClr val="ffffff"/>
                  </a:solidFill>
                </a:uFill>
                <a:latin typeface="Times New Roman"/>
                <a:ea typeface="宋体"/>
              </a:rPr>
              <a:t>YARN</a:t>
            </a:r>
            <a:r>
              <a:rPr b="1" lang="zh-CN" sz="2000" spc="-1" strike="noStrike">
                <a:solidFill>
                  <a:srgbClr val="404040"/>
                </a:solidFill>
                <a:uFill>
                  <a:solidFill>
                    <a:srgbClr val="ffffff"/>
                  </a:solidFill>
                </a:uFill>
                <a:latin typeface="Times New Roman"/>
                <a:ea typeface="宋体"/>
              </a:rPr>
              <a:t>交互的客户端程序</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b="1" lang="zh-CN" sz="2000" spc="-1" strike="noStrike">
                <a:solidFill>
                  <a:srgbClr val="404040"/>
                </a:solidFill>
                <a:uFill>
                  <a:solidFill>
                    <a:srgbClr val="ffffff"/>
                  </a:solidFill>
                </a:uFill>
                <a:latin typeface="Times New Roman"/>
                <a:ea typeface="宋体"/>
              </a:rPr>
              <a:t>提交应用程序、监控应用程序状态等</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677160" y="609480"/>
            <a:ext cx="8596440" cy="7138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工作原理</a:t>
            </a:r>
            <a:endParaRPr lang="zh-CN" sz="1800" spc="-1" strike="noStrike">
              <a:solidFill>
                <a:srgbClr val="000000"/>
              </a:solidFill>
              <a:uFill>
                <a:solidFill>
                  <a:srgbClr val="ffffff"/>
                </a:solidFill>
              </a:uFill>
              <a:latin typeface="Trebuchet MS"/>
            </a:endParaRPr>
          </a:p>
        </p:txBody>
      </p:sp>
      <p:sp>
        <p:nvSpPr>
          <p:cNvPr id="174" name="CustomShape 2"/>
          <p:cNvSpPr/>
          <p:nvPr/>
        </p:nvSpPr>
        <p:spPr>
          <a:xfrm>
            <a:off x="3772800" y="4655880"/>
            <a:ext cx="183960" cy="472680"/>
          </a:xfrm>
          <a:prstGeom prst="rect">
            <a:avLst/>
          </a:prstGeom>
          <a:noFill/>
          <a:ln>
            <a:noFill/>
          </a:ln>
        </p:spPr>
        <p:style>
          <a:lnRef idx="0"/>
          <a:fillRef idx="0"/>
          <a:effectRef idx="0"/>
          <a:fontRef idx="minor"/>
        </p:style>
      </p:sp>
      <p:sp>
        <p:nvSpPr>
          <p:cNvPr id="175" name="CustomShape 3"/>
          <p:cNvSpPr/>
          <p:nvPr/>
        </p:nvSpPr>
        <p:spPr>
          <a:xfrm>
            <a:off x="4996800" y="3270240"/>
            <a:ext cx="1800000" cy="151236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Node</a:t>
            </a:r>
            <a:endParaRPr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e8a507"/>
                </a:solidFill>
                <a:uFill>
                  <a:solidFill>
                    <a:srgbClr val="ffffff"/>
                  </a:solidFill>
                </a:uFill>
                <a:latin typeface="Times New Roman"/>
                <a:ea typeface="宋体"/>
              </a:rPr>
              <a:t>Manager</a:t>
            </a:r>
            <a:endParaRPr lang="en-US" sz="1800" spc="-1" strike="noStrike">
              <a:solidFill>
                <a:srgbClr val="000000"/>
              </a:solidFill>
              <a:uFill>
                <a:solidFill>
                  <a:srgbClr val="ffffff"/>
                </a:solidFill>
              </a:uFill>
              <a:latin typeface="Arial"/>
            </a:endParaRPr>
          </a:p>
        </p:txBody>
      </p:sp>
      <p:sp>
        <p:nvSpPr>
          <p:cNvPr id="176" name="CustomShape 4"/>
          <p:cNvSpPr/>
          <p:nvPr/>
        </p:nvSpPr>
        <p:spPr>
          <a:xfrm>
            <a:off x="5058720" y="1414440"/>
            <a:ext cx="1728360" cy="151092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Node</a:t>
            </a:r>
            <a:endParaRPr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e8a507"/>
                </a:solidFill>
                <a:uFill>
                  <a:solidFill>
                    <a:srgbClr val="ffffff"/>
                  </a:solidFill>
                </a:uFill>
                <a:latin typeface="Times New Roman"/>
                <a:ea typeface="宋体"/>
              </a:rPr>
              <a:t>Manager</a:t>
            </a:r>
            <a:endParaRPr lang="en-US" sz="1800" spc="-1" strike="noStrike">
              <a:solidFill>
                <a:srgbClr val="000000"/>
              </a:solidFill>
              <a:uFill>
                <a:solidFill>
                  <a:srgbClr val="ffffff"/>
                </a:solidFill>
              </a:uFill>
              <a:latin typeface="Arial"/>
            </a:endParaRPr>
          </a:p>
        </p:txBody>
      </p:sp>
      <p:sp>
        <p:nvSpPr>
          <p:cNvPr id="177" name="CustomShape 5"/>
          <p:cNvSpPr/>
          <p:nvPr/>
        </p:nvSpPr>
        <p:spPr>
          <a:xfrm>
            <a:off x="5007960" y="4913280"/>
            <a:ext cx="1757160" cy="151236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Node</a:t>
            </a:r>
            <a:endParaRPr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e8a507"/>
                </a:solidFill>
                <a:uFill>
                  <a:solidFill>
                    <a:srgbClr val="ffffff"/>
                  </a:solidFill>
                </a:uFill>
                <a:latin typeface="Times New Roman"/>
                <a:ea typeface="宋体"/>
              </a:rPr>
              <a:t>Manager</a:t>
            </a:r>
            <a:endParaRPr lang="en-US" sz="1800" spc="-1" strike="noStrike">
              <a:solidFill>
                <a:srgbClr val="000000"/>
              </a:solidFill>
              <a:uFill>
                <a:solidFill>
                  <a:srgbClr val="ffffff"/>
                </a:solidFill>
              </a:uFill>
              <a:latin typeface="Arial"/>
            </a:endParaRPr>
          </a:p>
        </p:txBody>
      </p:sp>
      <p:sp>
        <p:nvSpPr>
          <p:cNvPr id="178" name="CustomShape 6"/>
          <p:cNvSpPr/>
          <p:nvPr/>
        </p:nvSpPr>
        <p:spPr>
          <a:xfrm>
            <a:off x="2261520" y="2922480"/>
            <a:ext cx="1871280" cy="172692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Resource</a:t>
            </a:r>
            <a:endParaRPr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e8a507"/>
                </a:solidFill>
                <a:uFill>
                  <a:solidFill>
                    <a:srgbClr val="ffffff"/>
                  </a:solidFill>
                </a:uFill>
                <a:latin typeface="Times New Roman"/>
                <a:ea typeface="宋体"/>
              </a:rPr>
              <a:t>Manager</a:t>
            </a:r>
            <a:endParaRPr lang="en-US" sz="1800" spc="-1" strike="noStrike">
              <a:solidFill>
                <a:srgbClr val="000000"/>
              </a:solidFill>
              <a:uFill>
                <a:solidFill>
                  <a:srgbClr val="ffffff"/>
                </a:solidFill>
              </a:uFill>
              <a:latin typeface="Arial"/>
            </a:endParaRPr>
          </a:p>
        </p:txBody>
      </p:sp>
      <p:sp>
        <p:nvSpPr>
          <p:cNvPr id="179" name="CustomShape 7"/>
          <p:cNvSpPr/>
          <p:nvPr/>
        </p:nvSpPr>
        <p:spPr>
          <a:xfrm>
            <a:off x="7517880" y="3138480"/>
            <a:ext cx="1007640" cy="94896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1100" spc="-1" strike="noStrike">
                <a:solidFill>
                  <a:srgbClr val="e8a507"/>
                </a:solidFill>
                <a:uFill>
                  <a:solidFill>
                    <a:srgbClr val="ffffff"/>
                  </a:solidFill>
                </a:uFill>
                <a:latin typeface="Times New Roman"/>
                <a:ea typeface="宋体"/>
              </a:rPr>
              <a:t>Application</a:t>
            </a:r>
            <a:endParaRPr lang="en-US" sz="1800" spc="-1" strike="noStrike">
              <a:solidFill>
                <a:srgbClr val="000000"/>
              </a:solidFill>
              <a:uFill>
                <a:solidFill>
                  <a:srgbClr val="ffffff"/>
                </a:solidFill>
              </a:uFill>
              <a:latin typeface="Arial"/>
            </a:endParaRPr>
          </a:p>
          <a:p>
            <a:pPr algn="ctr">
              <a:lnSpc>
                <a:spcPct val="100000"/>
              </a:lnSpc>
            </a:pPr>
            <a:r>
              <a:rPr b="1" lang="en-US" sz="1100" spc="-1" strike="noStrike">
                <a:solidFill>
                  <a:srgbClr val="e8a507"/>
                </a:solidFill>
                <a:uFill>
                  <a:solidFill>
                    <a:srgbClr val="ffffff"/>
                  </a:solidFill>
                </a:uFill>
                <a:latin typeface="Times New Roman"/>
                <a:ea typeface="宋体"/>
              </a:rPr>
              <a:t>Master</a:t>
            </a:r>
            <a:endParaRPr lang="en-US" sz="1800" spc="-1" strike="noStrike">
              <a:solidFill>
                <a:srgbClr val="000000"/>
              </a:solidFill>
              <a:uFill>
                <a:solidFill>
                  <a:srgbClr val="ffffff"/>
                </a:solidFill>
              </a:uFill>
              <a:latin typeface="Arial"/>
            </a:endParaRPr>
          </a:p>
        </p:txBody>
      </p:sp>
      <p:sp>
        <p:nvSpPr>
          <p:cNvPr id="180" name="CustomShape 8"/>
          <p:cNvSpPr/>
          <p:nvPr/>
        </p:nvSpPr>
        <p:spPr>
          <a:xfrm>
            <a:off x="677160" y="2103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Client</a:t>
            </a:r>
            <a:endParaRPr lang="en-US" sz="1800" spc="-1" strike="noStrike">
              <a:solidFill>
                <a:srgbClr val="000000"/>
              </a:solidFill>
              <a:uFill>
                <a:solidFill>
                  <a:srgbClr val="ffffff"/>
                </a:solidFill>
              </a:uFill>
              <a:latin typeface="Arial"/>
            </a:endParaRPr>
          </a:p>
        </p:txBody>
      </p:sp>
      <p:sp>
        <p:nvSpPr>
          <p:cNvPr id="181" name="CustomShape 9"/>
          <p:cNvSpPr/>
          <p:nvPr/>
        </p:nvSpPr>
        <p:spPr>
          <a:xfrm rot="5400000">
            <a:off x="6602760" y="4250160"/>
            <a:ext cx="1582200" cy="1257120"/>
          </a:xfrm>
          <a:prstGeom prst="curvedConnector2">
            <a:avLst/>
          </a:pr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2" name="CustomShape 10"/>
          <p:cNvSpPr/>
          <p:nvPr/>
        </p:nvSpPr>
        <p:spPr>
          <a:xfrm>
            <a:off x="677160" y="3543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Client</a:t>
            </a:r>
            <a:endParaRPr lang="en-US" sz="1800" spc="-1" strike="noStrike">
              <a:solidFill>
                <a:srgbClr val="000000"/>
              </a:solidFill>
              <a:uFill>
                <a:solidFill>
                  <a:srgbClr val="ffffff"/>
                </a:solidFill>
              </a:uFill>
              <a:latin typeface="Arial"/>
            </a:endParaRPr>
          </a:p>
        </p:txBody>
      </p:sp>
      <p:sp>
        <p:nvSpPr>
          <p:cNvPr id="183" name="CustomShape 11"/>
          <p:cNvSpPr/>
          <p:nvPr/>
        </p:nvSpPr>
        <p:spPr>
          <a:xfrm>
            <a:off x="677160" y="4767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1800" spc="-1" strike="noStrike">
                <a:solidFill>
                  <a:srgbClr val="e8a507"/>
                </a:solidFill>
                <a:uFill>
                  <a:solidFill>
                    <a:srgbClr val="ffffff"/>
                  </a:solidFill>
                </a:uFill>
                <a:latin typeface="Times New Roman"/>
                <a:ea typeface="宋体"/>
              </a:rPr>
              <a:t>Client</a:t>
            </a:r>
            <a:endParaRPr lang="en-US" sz="1800" spc="-1" strike="noStrike">
              <a:solidFill>
                <a:srgbClr val="000000"/>
              </a:solidFill>
              <a:uFill>
                <a:solidFill>
                  <a:srgbClr val="ffffff"/>
                </a:solidFill>
              </a:uFill>
              <a:latin typeface="Arial"/>
            </a:endParaRPr>
          </a:p>
        </p:txBody>
      </p:sp>
      <p:sp>
        <p:nvSpPr>
          <p:cNvPr id="184" name="CustomShape 12"/>
          <p:cNvSpPr/>
          <p:nvPr/>
        </p:nvSpPr>
        <p:spPr>
          <a:xfrm>
            <a:off x="1613880" y="2549520"/>
            <a:ext cx="647280" cy="1236240"/>
          </a:xfrm>
          <a:custGeom>
            <a:avLst/>
            <a:gdLst/>
            <a:ahLst/>
            <a:rect l="l" t="t" r="r" b="b"/>
            <a:pathLst>
              <a:path w="21600" h="21600">
                <a:moveTo>
                  <a:pt x="0" y="0"/>
                </a:moveTo>
                <a:lnTo>
                  <a:pt x="21600" y="21600"/>
                </a:lnTo>
              </a:path>
            </a:pathLst>
          </a:cu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5" name="CustomShape 13"/>
          <p:cNvSpPr/>
          <p:nvPr/>
        </p:nvSpPr>
        <p:spPr>
          <a:xfrm>
            <a:off x="4133160" y="3786120"/>
            <a:ext cx="925200" cy="313920"/>
          </a:xfrm>
          <a:prstGeom prst="curvedConnector3">
            <a:avLst>
              <a:gd name="adj1" fmla="val 50000"/>
            </a:avLst>
          </a:pr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6" name="CustomShape 14"/>
          <p:cNvSpPr/>
          <p:nvPr/>
        </p:nvSpPr>
        <p:spPr>
          <a:xfrm flipV="1">
            <a:off x="6797160" y="3543120"/>
            <a:ext cx="720360" cy="483840"/>
          </a:xfrm>
          <a:custGeom>
            <a:avLst/>
            <a:gdLst/>
            <a:ahLst/>
            <a:rect l="l" t="t" r="r" b="b"/>
            <a:pathLst>
              <a:path w="21600" h="21600">
                <a:moveTo>
                  <a:pt x="0" y="0"/>
                </a:moveTo>
                <a:lnTo>
                  <a:pt x="21600" y="21600"/>
                </a:lnTo>
              </a:path>
            </a:pathLst>
          </a:cu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7" name="CustomShape 15"/>
          <p:cNvSpPr/>
          <p:nvPr/>
        </p:nvSpPr>
        <p:spPr>
          <a:xfrm flipV="1" rot="16200000">
            <a:off x="6921000" y="2036160"/>
            <a:ext cx="968040" cy="1234800"/>
          </a:xfrm>
          <a:prstGeom prst="curvedConnector2">
            <a:avLst/>
          </a:pr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8" name="CustomShape 16"/>
          <p:cNvSpPr/>
          <p:nvPr/>
        </p:nvSpPr>
        <p:spPr>
          <a:xfrm flipV="1" rot="10800000">
            <a:off x="7517880" y="4273560"/>
            <a:ext cx="720360" cy="369360"/>
          </a:xfrm>
          <a:prstGeom prst="curvedConnector3">
            <a:avLst>
              <a:gd name="adj1" fmla="val 50000"/>
            </a:avLst>
          </a:pr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9" name="CustomShape 17"/>
          <p:cNvSpPr/>
          <p:nvPr/>
        </p:nvSpPr>
        <p:spPr>
          <a:xfrm>
            <a:off x="7706880" y="5553000"/>
            <a:ext cx="790200" cy="671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90" name="CustomShape 18"/>
          <p:cNvSpPr/>
          <p:nvPr/>
        </p:nvSpPr>
        <p:spPr>
          <a:xfrm>
            <a:off x="7662240" y="1877760"/>
            <a:ext cx="791640" cy="66960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91" name="CustomShape 19"/>
          <p:cNvSpPr/>
          <p:nvPr/>
        </p:nvSpPr>
        <p:spPr>
          <a:xfrm flipV="1">
            <a:off x="6797160" y="1515240"/>
            <a:ext cx="864720" cy="334440"/>
          </a:xfrm>
          <a:custGeom>
            <a:avLst/>
            <a:gdLst/>
            <a:ahLst/>
            <a:rect l="l" t="t" r="r" b="b"/>
            <a:pathLst>
              <a:path w="21600" h="21600">
                <a:moveTo>
                  <a:pt x="0" y="0"/>
                </a:moveTo>
                <a:lnTo>
                  <a:pt x="21600" y="21600"/>
                </a:lnTo>
              </a:path>
            </a:pathLst>
          </a:cu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2" name="CustomShape 20"/>
          <p:cNvSpPr/>
          <p:nvPr/>
        </p:nvSpPr>
        <p:spPr>
          <a:xfrm>
            <a:off x="6765480" y="2044440"/>
            <a:ext cx="896400" cy="167760"/>
          </a:xfrm>
          <a:custGeom>
            <a:avLst/>
            <a:gdLst/>
            <a:ahLst/>
            <a:rect l="l" t="t" r="r" b="b"/>
            <a:pathLst>
              <a:path w="21600" h="21600">
                <a:moveTo>
                  <a:pt x="0" y="0"/>
                </a:moveTo>
                <a:lnTo>
                  <a:pt x="21600" y="21600"/>
                </a:lnTo>
              </a:path>
            </a:pathLst>
          </a:cu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3" name="CustomShape 21"/>
          <p:cNvSpPr/>
          <p:nvPr/>
        </p:nvSpPr>
        <p:spPr>
          <a:xfrm>
            <a:off x="6765480" y="5887800"/>
            <a:ext cx="941040" cy="360"/>
          </a:xfrm>
          <a:custGeom>
            <a:avLst/>
            <a:gdLst/>
            <a:ahLst/>
            <a:rect l="l" t="t" r="r" b="b"/>
            <a:pathLst>
              <a:path w="21600" h="21600">
                <a:moveTo>
                  <a:pt x="0" y="0"/>
                </a:moveTo>
                <a:lnTo>
                  <a:pt x="21600" y="21600"/>
                </a:lnTo>
              </a:path>
            </a:pathLst>
          </a:custGeom>
          <a:noFill/>
          <a:ln>
            <a:roun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4" name="CustomShape 22"/>
          <p:cNvSpPr/>
          <p:nvPr/>
        </p:nvSpPr>
        <p:spPr>
          <a:xfrm>
            <a:off x="1917720" y="255420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①</a:t>
            </a:r>
            <a:endParaRPr lang="en-US" sz="1800" spc="-1" strike="noStrike">
              <a:solidFill>
                <a:srgbClr val="000000"/>
              </a:solidFill>
              <a:uFill>
                <a:solidFill>
                  <a:srgbClr val="ffffff"/>
                </a:solidFill>
              </a:uFill>
              <a:latin typeface="Arial"/>
            </a:endParaRPr>
          </a:p>
        </p:txBody>
      </p:sp>
      <p:sp>
        <p:nvSpPr>
          <p:cNvPr id="195" name="CustomShape 23"/>
          <p:cNvSpPr/>
          <p:nvPr/>
        </p:nvSpPr>
        <p:spPr>
          <a:xfrm>
            <a:off x="4412160" y="335916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②</a:t>
            </a:r>
            <a:endParaRPr lang="en-US" sz="1800" spc="-1" strike="noStrike">
              <a:solidFill>
                <a:srgbClr val="000000"/>
              </a:solidFill>
              <a:uFill>
                <a:solidFill>
                  <a:srgbClr val="ffffff"/>
                </a:solidFill>
              </a:uFill>
              <a:latin typeface="Arial"/>
            </a:endParaRPr>
          </a:p>
        </p:txBody>
      </p:sp>
      <p:sp>
        <p:nvSpPr>
          <p:cNvPr id="196" name="CustomShape 24"/>
          <p:cNvSpPr/>
          <p:nvPr/>
        </p:nvSpPr>
        <p:spPr>
          <a:xfrm>
            <a:off x="6858720" y="341604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③</a:t>
            </a:r>
            <a:endParaRPr lang="en-US" sz="1800" spc="-1" strike="noStrike">
              <a:solidFill>
                <a:srgbClr val="000000"/>
              </a:solidFill>
              <a:uFill>
                <a:solidFill>
                  <a:srgbClr val="ffffff"/>
                </a:solidFill>
              </a:uFill>
              <a:latin typeface="Arial"/>
            </a:endParaRPr>
          </a:p>
        </p:txBody>
      </p:sp>
      <p:sp>
        <p:nvSpPr>
          <p:cNvPr id="197" name="CustomShape 25"/>
          <p:cNvSpPr/>
          <p:nvPr/>
        </p:nvSpPr>
        <p:spPr>
          <a:xfrm>
            <a:off x="6820560" y="273816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④</a:t>
            </a:r>
            <a:endParaRPr lang="en-US" sz="1800" spc="-1" strike="noStrike">
              <a:solidFill>
                <a:srgbClr val="000000"/>
              </a:solidFill>
              <a:uFill>
                <a:solidFill>
                  <a:srgbClr val="ffffff"/>
                </a:solidFill>
              </a:uFill>
              <a:latin typeface="Arial"/>
            </a:endParaRPr>
          </a:p>
        </p:txBody>
      </p:sp>
      <p:sp>
        <p:nvSpPr>
          <p:cNvPr id="198" name="CustomShape 26"/>
          <p:cNvSpPr/>
          <p:nvPr/>
        </p:nvSpPr>
        <p:spPr>
          <a:xfrm rot="10800000">
            <a:off x="7517880" y="3166920"/>
            <a:ext cx="3600000" cy="244080"/>
          </a:xfrm>
          <a:prstGeom prst="curvedConnector3">
            <a:avLst>
              <a:gd name="adj1" fmla="val 50000"/>
            </a:avLst>
          </a:prstGeom>
          <a:noFill/>
          <a:ln>
            <a:round/>
            <a:headEnd len="med" type="arrow" w="med"/>
            <a:tailEnd len="med" type="arrow" w="med"/>
          </a:ln>
          <a:effectLst>
            <a:outerShdw blurRad="38100" dir="5400000" dist="254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9" name="CustomShape 27"/>
          <p:cNvSpPr/>
          <p:nvPr/>
        </p:nvSpPr>
        <p:spPr>
          <a:xfrm>
            <a:off x="7476120" y="266040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⑤</a:t>
            </a:r>
            <a:endParaRPr lang="en-US" sz="1800" spc="-1" strike="noStrike">
              <a:solidFill>
                <a:srgbClr val="000000"/>
              </a:solidFill>
              <a:uFill>
                <a:solidFill>
                  <a:srgbClr val="ffffff"/>
                </a:solidFill>
              </a:uFill>
              <a:latin typeface="Arial"/>
            </a:endParaRPr>
          </a:p>
        </p:txBody>
      </p:sp>
      <p:sp>
        <p:nvSpPr>
          <p:cNvPr id="200" name="CustomShape 28"/>
          <p:cNvSpPr/>
          <p:nvPr/>
        </p:nvSpPr>
        <p:spPr>
          <a:xfrm>
            <a:off x="7144560" y="408780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⑤</a:t>
            </a:r>
            <a:endParaRPr lang="en-US" sz="1800" spc="-1" strike="noStrike">
              <a:solidFill>
                <a:srgbClr val="000000"/>
              </a:solidFill>
              <a:uFill>
                <a:solidFill>
                  <a:srgbClr val="ffffff"/>
                </a:solidFill>
              </a:uFill>
              <a:latin typeface="Arial"/>
            </a:endParaRPr>
          </a:p>
        </p:txBody>
      </p:sp>
      <p:sp>
        <p:nvSpPr>
          <p:cNvPr id="201" name="CustomShape 29"/>
          <p:cNvSpPr/>
          <p:nvPr/>
        </p:nvSpPr>
        <p:spPr>
          <a:xfrm>
            <a:off x="7276320" y="484344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⑤</a:t>
            </a:r>
            <a:endParaRPr lang="en-US" sz="1800" spc="-1" strike="noStrike">
              <a:solidFill>
                <a:srgbClr val="000000"/>
              </a:solidFill>
              <a:uFill>
                <a:solidFill>
                  <a:srgbClr val="ffffff"/>
                </a:solidFill>
              </a:uFill>
              <a:latin typeface="Arial"/>
            </a:endParaRPr>
          </a:p>
        </p:txBody>
      </p:sp>
      <p:sp>
        <p:nvSpPr>
          <p:cNvPr id="202" name="CustomShape 30"/>
          <p:cNvSpPr/>
          <p:nvPr/>
        </p:nvSpPr>
        <p:spPr>
          <a:xfrm>
            <a:off x="6936480" y="596268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⑥</a:t>
            </a:r>
            <a:endParaRPr lang="en-US" sz="1800" spc="-1" strike="noStrike">
              <a:solidFill>
                <a:srgbClr val="000000"/>
              </a:solidFill>
              <a:uFill>
                <a:solidFill>
                  <a:srgbClr val="ffffff"/>
                </a:solidFill>
              </a:uFill>
              <a:latin typeface="Arial"/>
            </a:endParaRPr>
          </a:p>
        </p:txBody>
      </p:sp>
      <p:sp>
        <p:nvSpPr>
          <p:cNvPr id="203" name="CustomShape 31"/>
          <p:cNvSpPr/>
          <p:nvPr/>
        </p:nvSpPr>
        <p:spPr>
          <a:xfrm>
            <a:off x="7072200" y="1676160"/>
            <a:ext cx="3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⑥</a:t>
            </a:r>
            <a:endParaRPr lang="en-US" sz="1800" spc="-1" strike="noStrike">
              <a:solidFill>
                <a:srgbClr val="000000"/>
              </a:solidFill>
              <a:uFill>
                <a:solidFill>
                  <a:srgbClr val="ffffff"/>
                </a:solidFill>
              </a:uFill>
              <a:latin typeface="Arial"/>
            </a:endParaRPr>
          </a:p>
        </p:txBody>
      </p:sp>
      <p:sp>
        <p:nvSpPr>
          <p:cNvPr id="204" name="CustomShape 32"/>
          <p:cNvSpPr/>
          <p:nvPr/>
        </p:nvSpPr>
        <p:spPr>
          <a:xfrm>
            <a:off x="7733880" y="1323720"/>
            <a:ext cx="72036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900" spc="-1" strike="noStrike">
                <a:solidFill>
                  <a:srgbClr val="e8a507"/>
                </a:solidFill>
                <a:uFill>
                  <a:solidFill>
                    <a:srgbClr val="ffffff"/>
                  </a:solidFill>
                </a:uFill>
                <a:latin typeface="Times New Roman"/>
                <a:ea typeface="宋体"/>
              </a:rPr>
              <a:t>Task</a:t>
            </a:r>
            <a:endParaRPr lang="en-US" sz="1800" spc="-1" strike="noStrike">
              <a:solidFill>
                <a:srgbClr val="000000"/>
              </a:solidFill>
              <a:uFill>
                <a:solidFill>
                  <a:srgbClr val="ffffff"/>
                </a:solidFill>
              </a:uFill>
              <a:latin typeface="Arial"/>
            </a:endParaRPr>
          </a:p>
        </p:txBody>
      </p:sp>
      <p:sp>
        <p:nvSpPr>
          <p:cNvPr id="205" name="CustomShape 33"/>
          <p:cNvSpPr/>
          <p:nvPr/>
        </p:nvSpPr>
        <p:spPr>
          <a:xfrm>
            <a:off x="8459280" y="2152440"/>
            <a:ext cx="84096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000000"/>
                </a:solidFill>
                <a:uFill>
                  <a:solidFill>
                    <a:srgbClr val="ffffff"/>
                  </a:solidFill>
                </a:uFill>
                <a:latin typeface="Times New Roman"/>
                <a:ea typeface="宋体"/>
              </a:rPr>
              <a:t>Container</a:t>
            </a:r>
            <a:endParaRPr lang="en-US" sz="1800" spc="-1" strike="noStrike">
              <a:solidFill>
                <a:srgbClr val="000000"/>
              </a:solidFill>
              <a:uFill>
                <a:solidFill>
                  <a:srgbClr val="ffffff"/>
                </a:solidFill>
              </a:uFill>
              <a:latin typeface="Arial"/>
            </a:endParaRPr>
          </a:p>
        </p:txBody>
      </p:sp>
      <p:sp>
        <p:nvSpPr>
          <p:cNvPr id="206" name="CustomShape 34"/>
          <p:cNvSpPr/>
          <p:nvPr/>
        </p:nvSpPr>
        <p:spPr>
          <a:xfrm>
            <a:off x="7706880" y="2008080"/>
            <a:ext cx="71892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900" spc="-1" strike="noStrike">
                <a:solidFill>
                  <a:srgbClr val="e8a507"/>
                </a:solidFill>
                <a:uFill>
                  <a:solidFill>
                    <a:srgbClr val="ffffff"/>
                  </a:solidFill>
                </a:uFill>
                <a:latin typeface="Times New Roman"/>
                <a:ea typeface="宋体"/>
              </a:rPr>
              <a:t>Task</a:t>
            </a:r>
            <a:endParaRPr lang="en-US" sz="1800" spc="-1" strike="noStrike">
              <a:solidFill>
                <a:srgbClr val="000000"/>
              </a:solidFill>
              <a:uFill>
                <a:solidFill>
                  <a:srgbClr val="ffffff"/>
                </a:solidFill>
              </a:uFill>
              <a:latin typeface="Arial"/>
            </a:endParaRPr>
          </a:p>
        </p:txBody>
      </p:sp>
      <p:sp>
        <p:nvSpPr>
          <p:cNvPr id="207" name="CustomShape 35"/>
          <p:cNvSpPr/>
          <p:nvPr/>
        </p:nvSpPr>
        <p:spPr>
          <a:xfrm>
            <a:off x="7733880" y="5670360"/>
            <a:ext cx="72036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US" sz="900" spc="-1" strike="noStrike">
                <a:solidFill>
                  <a:srgbClr val="e8a507"/>
                </a:solidFill>
                <a:uFill>
                  <a:solidFill>
                    <a:srgbClr val="ffffff"/>
                  </a:solidFill>
                </a:uFill>
                <a:latin typeface="Times New Roman"/>
                <a:ea typeface="宋体"/>
              </a:rPr>
              <a:t>Task</a:t>
            </a:r>
            <a:endParaRPr lang="en-US" sz="1800" spc="-1" strike="noStrike">
              <a:solidFill>
                <a:srgbClr val="000000"/>
              </a:solidFill>
              <a:uFill>
                <a:solidFill>
                  <a:srgbClr val="ffffff"/>
                </a:solidFill>
              </a:uFill>
              <a:latin typeface="Arial"/>
            </a:endParaRPr>
          </a:p>
        </p:txBody>
      </p:sp>
      <p:sp>
        <p:nvSpPr>
          <p:cNvPr id="208" name="CustomShape 36"/>
          <p:cNvSpPr/>
          <p:nvPr/>
        </p:nvSpPr>
        <p:spPr>
          <a:xfrm>
            <a:off x="8502840" y="1452600"/>
            <a:ext cx="84096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000000"/>
                </a:solidFill>
                <a:uFill>
                  <a:solidFill>
                    <a:srgbClr val="ffffff"/>
                  </a:solidFill>
                </a:uFill>
                <a:latin typeface="Times New Roman"/>
                <a:ea typeface="宋体"/>
              </a:rPr>
              <a:t>Container</a:t>
            </a:r>
            <a:endParaRPr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6" presetSubtype="21">
                                  <p:stCondLst>
                                    <p:cond delay="0"/>
                                  </p:stCondLst>
                                  <p:childTnLst>
                                    <p:set>
                                      <p:cBhvr>
                                        <p:cTn id="60" dur="1" fill="hold">
                                          <p:stCondLst>
                                            <p:cond delay="0"/>
                                          </p:stCondLst>
                                        </p:cTn>
                                        <p:tgtEl>
                                          <p:spTgt spid="184"/>
                                        </p:tgtEl>
                                        <p:attrNameLst>
                                          <p:attrName>style.visibility</p:attrName>
                                        </p:attrNameLst>
                                      </p:cBhvr>
                                      <p:to>
                                        <p:strVal val="visible"/>
                                      </p:to>
                                    </p:set>
                                    <p:animEffect filter="barn(inVertical)" transition="out">
                                      <p:cBhvr additive="repl">
                                        <p:cTn id="61" dur="500"/>
                                        <p:tgtEl>
                                          <p:spTgt spid="184"/>
                                        </p:tgtEl>
                                      </p:cBhvr>
                                    </p:animEffect>
                                  </p:childTnLst>
                                </p:cTn>
                              </p:par>
                              <p:par>
                                <p:cTn id="62" nodeType="withEffect" fill="hold" presetClass="entr" presetID="16" presetSubtype="21">
                                  <p:stCondLst>
                                    <p:cond delay="0"/>
                                  </p:stCondLst>
                                  <p:childTnLst>
                                    <p:set>
                                      <p:cBhvr>
                                        <p:cTn id="63" dur="1" fill="hold">
                                          <p:stCondLst>
                                            <p:cond delay="0"/>
                                          </p:stCondLst>
                                        </p:cTn>
                                        <p:tgtEl>
                                          <p:spTgt spid="194"/>
                                        </p:tgtEl>
                                        <p:attrNameLst>
                                          <p:attrName>style.visibility</p:attrName>
                                        </p:attrNameLst>
                                      </p:cBhvr>
                                      <p:to>
                                        <p:strVal val="visible"/>
                                      </p:to>
                                    </p:set>
                                    <p:animEffect filter="barn(inVertical)" transition="out">
                                      <p:cBhvr additive="repl">
                                        <p:cTn id="64" dur="500"/>
                                        <p:tgtEl>
                                          <p:spTgt spid="194"/>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6" presetSubtype="21">
                                  <p:stCondLst>
                                    <p:cond delay="0"/>
                                  </p:stCondLst>
                                  <p:childTnLst>
                                    <p:set>
                                      <p:cBhvr>
                                        <p:cTn id="68" dur="1" fill="hold">
                                          <p:stCondLst>
                                            <p:cond delay="0"/>
                                          </p:stCondLst>
                                        </p:cTn>
                                        <p:tgtEl>
                                          <p:spTgt spid="185"/>
                                        </p:tgtEl>
                                        <p:attrNameLst>
                                          <p:attrName>style.visibility</p:attrName>
                                        </p:attrNameLst>
                                      </p:cBhvr>
                                      <p:to>
                                        <p:strVal val="visible"/>
                                      </p:to>
                                    </p:set>
                                    <p:animEffect filter="barn(inVertical)" transition="out">
                                      <p:cBhvr additive="repl">
                                        <p:cTn id="69" dur="500"/>
                                        <p:tgtEl>
                                          <p:spTgt spid="185"/>
                                        </p:tgtEl>
                                      </p:cBhvr>
                                    </p:animEffect>
                                  </p:childTnLst>
                                </p:cTn>
                              </p:par>
                              <p:par>
                                <p:cTn id="70" nodeType="withEffect" fill="hold" presetClass="entr" presetID="16" presetSubtype="21">
                                  <p:stCondLst>
                                    <p:cond delay="0"/>
                                  </p:stCondLst>
                                  <p:childTnLst>
                                    <p:set>
                                      <p:cBhvr>
                                        <p:cTn id="71" dur="1" fill="hold">
                                          <p:stCondLst>
                                            <p:cond delay="0"/>
                                          </p:stCondLst>
                                        </p:cTn>
                                        <p:tgtEl>
                                          <p:spTgt spid="195"/>
                                        </p:tgtEl>
                                        <p:attrNameLst>
                                          <p:attrName>style.visibility</p:attrName>
                                        </p:attrNameLst>
                                      </p:cBhvr>
                                      <p:to>
                                        <p:strVal val="visible"/>
                                      </p:to>
                                    </p:set>
                                    <p:animEffect filter="barn(inVertical)" transition="out">
                                      <p:cBhvr additive="repl">
                                        <p:cTn id="72" dur="500"/>
                                        <p:tgtEl>
                                          <p:spTgt spid="195"/>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6" presetSubtype="21">
                                  <p:stCondLst>
                                    <p:cond delay="0"/>
                                  </p:stCondLst>
                                  <p:childTnLst>
                                    <p:set>
                                      <p:cBhvr>
                                        <p:cTn id="76" dur="1" fill="hold">
                                          <p:stCondLst>
                                            <p:cond delay="0"/>
                                          </p:stCondLst>
                                        </p:cTn>
                                        <p:tgtEl>
                                          <p:spTgt spid="179"/>
                                        </p:tgtEl>
                                        <p:attrNameLst>
                                          <p:attrName>style.visibility</p:attrName>
                                        </p:attrNameLst>
                                      </p:cBhvr>
                                      <p:to>
                                        <p:strVal val="visible"/>
                                      </p:to>
                                    </p:set>
                                    <p:animEffect filter="barn(inVertical)" transition="out">
                                      <p:cBhvr additive="repl">
                                        <p:cTn id="77" dur="500"/>
                                        <p:tgtEl>
                                          <p:spTgt spid="179"/>
                                        </p:tgtEl>
                                      </p:cBhvr>
                                    </p:animEffect>
                                  </p:childTnLst>
                                </p:cTn>
                              </p:par>
                              <p:par>
                                <p:cTn id="78" nodeType="withEffect" fill="hold" presetClass="entr" presetID="16" presetSubtype="21">
                                  <p:stCondLst>
                                    <p:cond delay="0"/>
                                  </p:stCondLst>
                                  <p:childTnLst>
                                    <p:set>
                                      <p:cBhvr>
                                        <p:cTn id="79" dur="1" fill="hold">
                                          <p:stCondLst>
                                            <p:cond delay="0"/>
                                          </p:stCondLst>
                                        </p:cTn>
                                        <p:tgtEl>
                                          <p:spTgt spid="196"/>
                                        </p:tgtEl>
                                        <p:attrNameLst>
                                          <p:attrName>style.visibility</p:attrName>
                                        </p:attrNameLst>
                                      </p:cBhvr>
                                      <p:to>
                                        <p:strVal val="visible"/>
                                      </p:to>
                                    </p:set>
                                    <p:animEffect filter="barn(inVertical)" transition="out">
                                      <p:cBhvr additive="repl">
                                        <p:cTn id="80" dur="500"/>
                                        <p:tgtEl>
                                          <p:spTgt spid="196"/>
                                        </p:tgtEl>
                                      </p:cBhvr>
                                    </p:animEffect>
                                  </p:childTnLst>
                                </p:cTn>
                              </p:par>
                              <p:par>
                                <p:cTn id="81" nodeType="withEffect" fill="hold" presetClass="entr" presetID="16" presetSubtype="21">
                                  <p:stCondLst>
                                    <p:cond delay="0"/>
                                  </p:stCondLst>
                                  <p:childTnLst>
                                    <p:set>
                                      <p:cBhvr>
                                        <p:cTn id="82" dur="1" fill="hold">
                                          <p:stCondLst>
                                            <p:cond delay="0"/>
                                          </p:stCondLst>
                                        </p:cTn>
                                        <p:tgtEl>
                                          <p:spTgt spid="186"/>
                                        </p:tgtEl>
                                        <p:attrNameLst>
                                          <p:attrName>style.visibility</p:attrName>
                                        </p:attrNameLst>
                                      </p:cBhvr>
                                      <p:to>
                                        <p:strVal val="visible"/>
                                      </p:to>
                                    </p:set>
                                    <p:animEffect filter="barn(inVertical)" transition="out">
                                      <p:cBhvr additive="repl">
                                        <p:cTn id="83" dur="500"/>
                                        <p:tgtEl>
                                          <p:spTgt spid="186"/>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6" presetSubtype="21">
                                  <p:stCondLst>
                                    <p:cond delay="0"/>
                                  </p:stCondLst>
                                  <p:childTnLst>
                                    <p:set>
                                      <p:cBhvr>
                                        <p:cTn id="87" dur="1" fill="hold">
                                          <p:stCondLst>
                                            <p:cond delay="0"/>
                                          </p:stCondLst>
                                        </p:cTn>
                                        <p:tgtEl>
                                          <p:spTgt spid="198"/>
                                        </p:tgtEl>
                                        <p:attrNameLst>
                                          <p:attrName>style.visibility</p:attrName>
                                        </p:attrNameLst>
                                      </p:cBhvr>
                                      <p:to>
                                        <p:strVal val="visible"/>
                                      </p:to>
                                    </p:set>
                                    <p:animEffect filter="barn(inVertical)" transition="out">
                                      <p:cBhvr additive="repl">
                                        <p:cTn id="88" dur="500"/>
                                        <p:tgtEl>
                                          <p:spTgt spid="198"/>
                                        </p:tgtEl>
                                      </p:cBhvr>
                                    </p:animEffect>
                                  </p:childTnLst>
                                </p:cTn>
                              </p:par>
                              <p:par>
                                <p:cTn id="89" nodeType="withEffect" fill="hold" presetClass="entr" presetID="16" presetSubtype="21">
                                  <p:stCondLst>
                                    <p:cond delay="0"/>
                                  </p:stCondLst>
                                  <p:childTnLst>
                                    <p:set>
                                      <p:cBhvr>
                                        <p:cTn id="90" dur="1" fill="hold">
                                          <p:stCondLst>
                                            <p:cond delay="0"/>
                                          </p:stCondLst>
                                        </p:cTn>
                                        <p:tgtEl>
                                          <p:spTgt spid="197"/>
                                        </p:tgtEl>
                                        <p:attrNameLst>
                                          <p:attrName>style.visibility</p:attrName>
                                        </p:attrNameLst>
                                      </p:cBhvr>
                                      <p:to>
                                        <p:strVal val="visible"/>
                                      </p:to>
                                    </p:set>
                                    <p:animEffect filter="barn(inVertical)" transition="out">
                                      <p:cBhvr additive="repl">
                                        <p:cTn id="91" dur="500"/>
                                        <p:tgtEl>
                                          <p:spTgt spid="197"/>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6" presetSubtype="21">
                                  <p:stCondLst>
                                    <p:cond delay="0"/>
                                  </p:stCondLst>
                                  <p:childTnLst>
                                    <p:set>
                                      <p:cBhvr>
                                        <p:cTn id="95" dur="1" fill="hold">
                                          <p:stCondLst>
                                            <p:cond delay="0"/>
                                          </p:stCondLst>
                                        </p:cTn>
                                        <p:tgtEl>
                                          <p:spTgt spid="187"/>
                                        </p:tgtEl>
                                        <p:attrNameLst>
                                          <p:attrName>style.visibility</p:attrName>
                                        </p:attrNameLst>
                                      </p:cBhvr>
                                      <p:to>
                                        <p:strVal val="visible"/>
                                      </p:to>
                                    </p:set>
                                    <p:animEffect filter="barn(inVertical)" transition="out">
                                      <p:cBhvr additive="repl">
                                        <p:cTn id="96" dur="500"/>
                                        <p:tgtEl>
                                          <p:spTgt spid="187"/>
                                        </p:tgtEl>
                                      </p:cBhvr>
                                    </p:animEffect>
                                  </p:childTnLst>
                                </p:cTn>
                              </p:par>
                              <p:par>
                                <p:cTn id="97" nodeType="withEffect" fill="hold" presetClass="entr" presetID="16" presetSubtype="21">
                                  <p:stCondLst>
                                    <p:cond delay="0"/>
                                  </p:stCondLst>
                                  <p:childTnLst>
                                    <p:set>
                                      <p:cBhvr>
                                        <p:cTn id="98" dur="1" fill="hold">
                                          <p:stCondLst>
                                            <p:cond delay="0"/>
                                          </p:stCondLst>
                                        </p:cTn>
                                        <p:tgtEl>
                                          <p:spTgt spid="199"/>
                                        </p:tgtEl>
                                        <p:attrNameLst>
                                          <p:attrName>style.visibility</p:attrName>
                                        </p:attrNameLst>
                                      </p:cBhvr>
                                      <p:to>
                                        <p:strVal val="visible"/>
                                      </p:to>
                                    </p:set>
                                    <p:animEffect filter="barn(inVertical)" transition="out">
                                      <p:cBhvr additive="repl">
                                        <p:cTn id="99" dur="500"/>
                                        <p:tgtEl>
                                          <p:spTgt spid="199"/>
                                        </p:tgtEl>
                                      </p:cBhvr>
                                    </p:animEffect>
                                  </p:childTnLst>
                                </p:cTn>
                              </p:par>
                              <p:par>
                                <p:cTn id="100" nodeType="withEffect" fill="hold" presetClass="entr" presetID="16" presetSubtype="21">
                                  <p:stCondLst>
                                    <p:cond delay="0"/>
                                  </p:stCondLst>
                                  <p:childTnLst>
                                    <p:set>
                                      <p:cBhvr>
                                        <p:cTn id="101" dur="1" fill="hold">
                                          <p:stCondLst>
                                            <p:cond delay="0"/>
                                          </p:stCondLst>
                                        </p:cTn>
                                        <p:tgtEl>
                                          <p:spTgt spid="188"/>
                                        </p:tgtEl>
                                        <p:attrNameLst>
                                          <p:attrName>style.visibility</p:attrName>
                                        </p:attrNameLst>
                                      </p:cBhvr>
                                      <p:to>
                                        <p:strVal val="visible"/>
                                      </p:to>
                                    </p:set>
                                    <p:animEffect filter="barn(inVertical)" transition="out">
                                      <p:cBhvr additive="repl">
                                        <p:cTn id="102" dur="500"/>
                                        <p:tgtEl>
                                          <p:spTgt spid="188"/>
                                        </p:tgtEl>
                                      </p:cBhvr>
                                    </p:animEffect>
                                  </p:childTnLst>
                                </p:cTn>
                              </p:par>
                              <p:par>
                                <p:cTn id="103" nodeType="withEffect" fill="hold" presetClass="entr" presetID="16" presetSubtype="21">
                                  <p:stCondLst>
                                    <p:cond delay="0"/>
                                  </p:stCondLst>
                                  <p:childTnLst>
                                    <p:set>
                                      <p:cBhvr>
                                        <p:cTn id="104" dur="1" fill="hold">
                                          <p:stCondLst>
                                            <p:cond delay="0"/>
                                          </p:stCondLst>
                                        </p:cTn>
                                        <p:tgtEl>
                                          <p:spTgt spid="200"/>
                                        </p:tgtEl>
                                        <p:attrNameLst>
                                          <p:attrName>style.visibility</p:attrName>
                                        </p:attrNameLst>
                                      </p:cBhvr>
                                      <p:to>
                                        <p:strVal val="visible"/>
                                      </p:to>
                                    </p:set>
                                    <p:animEffect filter="barn(inVertical)" transition="out">
                                      <p:cBhvr additive="repl">
                                        <p:cTn id="105" dur="500"/>
                                        <p:tgtEl>
                                          <p:spTgt spid="200"/>
                                        </p:tgtEl>
                                      </p:cBhvr>
                                    </p:animEffect>
                                  </p:childTnLst>
                                </p:cTn>
                              </p:par>
                              <p:par>
                                <p:cTn id="106" nodeType="withEffect" fill="hold" presetClass="entr" presetID="16" presetSubtype="21">
                                  <p:stCondLst>
                                    <p:cond delay="0"/>
                                  </p:stCondLst>
                                  <p:childTnLst>
                                    <p:set>
                                      <p:cBhvr>
                                        <p:cTn id="107" dur="1" fill="hold">
                                          <p:stCondLst>
                                            <p:cond delay="0"/>
                                          </p:stCondLst>
                                        </p:cTn>
                                        <p:tgtEl>
                                          <p:spTgt spid="181"/>
                                        </p:tgtEl>
                                        <p:attrNameLst>
                                          <p:attrName>style.visibility</p:attrName>
                                        </p:attrNameLst>
                                      </p:cBhvr>
                                      <p:to>
                                        <p:strVal val="visible"/>
                                      </p:to>
                                    </p:set>
                                    <p:animEffect filter="barn(inVertical)" transition="out">
                                      <p:cBhvr additive="repl">
                                        <p:cTn id="108" dur="500"/>
                                        <p:tgtEl>
                                          <p:spTgt spid="181"/>
                                        </p:tgtEl>
                                      </p:cBhvr>
                                    </p:animEffect>
                                  </p:childTnLst>
                                </p:cTn>
                              </p:par>
                              <p:par>
                                <p:cTn id="109" nodeType="withEffect" fill="hold" presetClass="entr" presetID="16" presetSubtype="21">
                                  <p:stCondLst>
                                    <p:cond delay="0"/>
                                  </p:stCondLst>
                                  <p:childTnLst>
                                    <p:set>
                                      <p:cBhvr>
                                        <p:cTn id="110" dur="1" fill="hold">
                                          <p:stCondLst>
                                            <p:cond delay="0"/>
                                          </p:stCondLst>
                                        </p:cTn>
                                        <p:tgtEl>
                                          <p:spTgt spid="201"/>
                                        </p:tgtEl>
                                        <p:attrNameLst>
                                          <p:attrName>style.visibility</p:attrName>
                                        </p:attrNameLst>
                                      </p:cBhvr>
                                      <p:to>
                                        <p:strVal val="visible"/>
                                      </p:to>
                                    </p:set>
                                    <p:animEffect filter="barn(inVertical)" transition="out">
                                      <p:cBhvr additive="repl">
                                        <p:cTn id="111" dur="500"/>
                                        <p:tgtEl>
                                          <p:spTgt spid="201"/>
                                        </p:tgtEl>
                                      </p:cBhvr>
                                    </p:animEffec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22" presetSubtype="4">
                                  <p:stCondLst>
                                    <p:cond delay="0"/>
                                  </p:stCondLst>
                                  <p:childTnLst>
                                    <p:set>
                                      <p:cBhvr>
                                        <p:cTn id="115" dur="1" fill="hold">
                                          <p:stCondLst>
                                            <p:cond delay="0"/>
                                          </p:stCondLst>
                                        </p:cTn>
                                        <p:tgtEl>
                                          <p:spTgt spid="203"/>
                                        </p:tgtEl>
                                        <p:attrNameLst>
                                          <p:attrName>style.visibility</p:attrName>
                                        </p:attrNameLst>
                                      </p:cBhvr>
                                      <p:to>
                                        <p:strVal val="visible"/>
                                      </p:to>
                                    </p:set>
                                    <p:animEffect filter="wipe(down)" transition="out">
                                      <p:cBhvr additive="repl">
                                        <p:cTn id="116" dur="500"/>
                                        <p:tgtEl>
                                          <p:spTgt spid="203"/>
                                        </p:tgtEl>
                                      </p:cBhvr>
                                    </p:animEffect>
                                  </p:childTnLst>
                                </p:cTn>
                              </p:par>
                              <p:par>
                                <p:cTn id="117" nodeType="withEffect" fill="hold" presetClass="entr" presetID="22" presetSubtype="4">
                                  <p:stCondLst>
                                    <p:cond delay="0"/>
                                  </p:stCondLst>
                                  <p:childTnLst>
                                    <p:set>
                                      <p:cBhvr>
                                        <p:cTn id="118" dur="1" fill="hold">
                                          <p:stCondLst>
                                            <p:cond delay="0"/>
                                          </p:stCondLst>
                                        </p:cTn>
                                        <p:tgtEl>
                                          <p:spTgt spid="191"/>
                                        </p:tgtEl>
                                        <p:attrNameLst>
                                          <p:attrName>style.visibility</p:attrName>
                                        </p:attrNameLst>
                                      </p:cBhvr>
                                      <p:to>
                                        <p:strVal val="visible"/>
                                      </p:to>
                                    </p:set>
                                    <p:animEffect filter="wipe(down)" transition="out">
                                      <p:cBhvr additive="repl">
                                        <p:cTn id="119" dur="500"/>
                                        <p:tgtEl>
                                          <p:spTgt spid="191"/>
                                        </p:tgtEl>
                                      </p:cBhvr>
                                    </p:animEffect>
                                  </p:childTnLst>
                                </p:cTn>
                              </p:par>
                              <p:par>
                                <p:cTn id="120" nodeType="withEffect" fill="hold" presetClass="entr" presetID="22" presetSubtype="4">
                                  <p:stCondLst>
                                    <p:cond delay="0"/>
                                  </p:stCondLst>
                                  <p:childTnLst>
                                    <p:set>
                                      <p:cBhvr>
                                        <p:cTn id="121" dur="1" fill="hold">
                                          <p:stCondLst>
                                            <p:cond delay="0"/>
                                          </p:stCondLst>
                                        </p:cTn>
                                        <p:tgtEl>
                                          <p:spTgt spid="192"/>
                                        </p:tgtEl>
                                        <p:attrNameLst>
                                          <p:attrName>style.visibility</p:attrName>
                                        </p:attrNameLst>
                                      </p:cBhvr>
                                      <p:to>
                                        <p:strVal val="visible"/>
                                      </p:to>
                                    </p:set>
                                    <p:animEffect filter="wipe(down)" transition="out">
                                      <p:cBhvr additive="repl">
                                        <p:cTn id="122" dur="500"/>
                                        <p:tgtEl>
                                          <p:spTgt spid="192"/>
                                        </p:tgtEl>
                                      </p:cBhvr>
                                    </p:animEffect>
                                  </p:childTnLst>
                                </p:cTn>
                              </p:par>
                              <p:par>
                                <p:cTn id="123" nodeType="withEffect" fill="hold" presetClass="entr" presetID="22" presetSubtype="4">
                                  <p:stCondLst>
                                    <p:cond delay="0"/>
                                  </p:stCondLst>
                                  <p:childTnLst>
                                    <p:set>
                                      <p:cBhvr>
                                        <p:cTn id="124" dur="1" fill="hold">
                                          <p:stCondLst>
                                            <p:cond delay="0"/>
                                          </p:stCondLst>
                                        </p:cTn>
                                        <p:tgtEl>
                                          <p:spTgt spid="193"/>
                                        </p:tgtEl>
                                        <p:attrNameLst>
                                          <p:attrName>style.visibility</p:attrName>
                                        </p:attrNameLst>
                                      </p:cBhvr>
                                      <p:to>
                                        <p:strVal val="visible"/>
                                      </p:to>
                                    </p:set>
                                    <p:animEffect filter="wipe(down)" transition="out">
                                      <p:cBhvr additive="repl">
                                        <p:cTn id="125" dur="500"/>
                                        <p:tgtEl>
                                          <p:spTgt spid="193"/>
                                        </p:tgtEl>
                                      </p:cBhvr>
                                    </p:animEffect>
                                  </p:childTnLst>
                                </p:cTn>
                              </p:par>
                              <p:par>
                                <p:cTn id="126" nodeType="withEffect" fill="hold" presetClass="entr" presetID="22" presetSubtype="4">
                                  <p:stCondLst>
                                    <p:cond delay="0"/>
                                  </p:stCondLst>
                                  <p:childTnLst>
                                    <p:set>
                                      <p:cBhvr>
                                        <p:cTn id="127" dur="1" fill="hold">
                                          <p:stCondLst>
                                            <p:cond delay="0"/>
                                          </p:stCondLst>
                                        </p:cTn>
                                        <p:tgtEl>
                                          <p:spTgt spid="202"/>
                                        </p:tgtEl>
                                        <p:attrNameLst>
                                          <p:attrName>style.visibility</p:attrName>
                                        </p:attrNameLst>
                                      </p:cBhvr>
                                      <p:to>
                                        <p:strVal val="visible"/>
                                      </p:to>
                                    </p:set>
                                    <p:animEffect filter="wipe(down)" transition="out">
                                      <p:cBhvr additive="repl">
                                        <p:cTn id="128" dur="500"/>
                                        <p:tgtEl>
                                          <p:spTgt spid="202"/>
                                        </p:tgtEl>
                                      </p:cBhvr>
                                    </p:animEffect>
                                  </p:childTnLst>
                                </p:cTn>
                              </p:par>
                              <p:par>
                                <p:cTn id="129" nodeType="withEffect" fill="hold" presetClass="entr" presetID="22" presetSubtype="4">
                                  <p:stCondLst>
                                    <p:cond delay="0"/>
                                  </p:stCondLst>
                                  <p:childTnLst>
                                    <p:set>
                                      <p:cBhvr>
                                        <p:cTn id="130" dur="1" fill="hold">
                                          <p:stCondLst>
                                            <p:cond delay="0"/>
                                          </p:stCondLst>
                                        </p:cTn>
                                        <p:tgtEl>
                                          <p:spTgt spid="190"/>
                                        </p:tgtEl>
                                        <p:attrNameLst>
                                          <p:attrName>style.visibility</p:attrName>
                                        </p:attrNameLst>
                                      </p:cBhvr>
                                      <p:to>
                                        <p:strVal val="visible"/>
                                      </p:to>
                                    </p:set>
                                    <p:animEffect filter="wipe(down)" transition="out">
                                      <p:cBhvr additive="repl">
                                        <p:cTn id="131" dur="500"/>
                                        <p:tgtEl>
                                          <p:spTgt spid="190"/>
                                        </p:tgtEl>
                                      </p:cBhvr>
                                    </p:animEffect>
                                  </p:childTnLst>
                                </p:cTn>
                              </p:par>
                              <p:par>
                                <p:cTn id="132" nodeType="withEffect" fill="hold" presetClass="entr" presetID="22" presetSubtype="4">
                                  <p:stCondLst>
                                    <p:cond delay="0"/>
                                  </p:stCondLst>
                                  <p:childTnLst>
                                    <p:set>
                                      <p:cBhvr>
                                        <p:cTn id="133" dur="1" fill="hold">
                                          <p:stCondLst>
                                            <p:cond delay="0"/>
                                          </p:stCondLst>
                                        </p:cTn>
                                        <p:tgtEl>
                                          <p:spTgt spid="189"/>
                                        </p:tgtEl>
                                        <p:attrNameLst>
                                          <p:attrName>style.visibility</p:attrName>
                                        </p:attrNameLst>
                                      </p:cBhvr>
                                      <p:to>
                                        <p:strVal val="visible"/>
                                      </p:to>
                                    </p:set>
                                    <p:animEffect filter="wipe(down)" transition="out">
                                      <p:cBhvr additive="repl">
                                        <p:cTn id="134" dur="500"/>
                                        <p:tgtEl>
                                          <p:spTgt spid="189"/>
                                        </p:tgtEl>
                                      </p:cBhvr>
                                    </p:animEffect>
                                  </p:childTnLst>
                                </p:cTn>
                              </p:par>
                              <p:par>
                                <p:cTn id="135" nodeType="withEffect" fill="hold" presetClass="entr" presetID="22" presetSubtype="4">
                                  <p:stCondLst>
                                    <p:cond delay="0"/>
                                  </p:stCondLst>
                                  <p:childTnLst>
                                    <p:set>
                                      <p:cBhvr>
                                        <p:cTn id="136" dur="1" fill="hold">
                                          <p:stCondLst>
                                            <p:cond delay="0"/>
                                          </p:stCondLst>
                                        </p:cTn>
                                        <p:tgtEl>
                                          <p:spTgt spid="204"/>
                                        </p:tgtEl>
                                        <p:attrNameLst>
                                          <p:attrName>style.visibility</p:attrName>
                                        </p:attrNameLst>
                                      </p:cBhvr>
                                      <p:to>
                                        <p:strVal val="visible"/>
                                      </p:to>
                                    </p:set>
                                    <p:animEffect filter="wipe(down)" transition="out">
                                      <p:cBhvr additive="repl">
                                        <p:cTn id="137" dur="500"/>
                                        <p:tgtEl>
                                          <p:spTgt spid="204"/>
                                        </p:tgtEl>
                                      </p:cBhvr>
                                    </p:animEffect>
                                  </p:childTnLst>
                                </p:cTn>
                              </p:par>
                              <p:par>
                                <p:cTn id="138" nodeType="withEffect" fill="hold" presetClass="entr" presetID="22" presetSubtype="4">
                                  <p:stCondLst>
                                    <p:cond delay="0"/>
                                  </p:stCondLst>
                                  <p:childTnLst>
                                    <p:set>
                                      <p:cBhvr>
                                        <p:cTn id="139" dur="1" fill="hold">
                                          <p:stCondLst>
                                            <p:cond delay="0"/>
                                          </p:stCondLst>
                                        </p:cTn>
                                        <p:tgtEl>
                                          <p:spTgt spid="205"/>
                                        </p:tgtEl>
                                        <p:attrNameLst>
                                          <p:attrName>style.visibility</p:attrName>
                                        </p:attrNameLst>
                                      </p:cBhvr>
                                      <p:to>
                                        <p:strVal val="visible"/>
                                      </p:to>
                                    </p:set>
                                    <p:animEffect filter="wipe(down)" transition="out">
                                      <p:cBhvr additive="repl">
                                        <p:cTn id="140" dur="500"/>
                                        <p:tgtEl>
                                          <p:spTgt spid="205"/>
                                        </p:tgtEl>
                                      </p:cBhvr>
                                    </p:animEffect>
                                  </p:childTnLst>
                                </p:cTn>
                              </p:par>
                              <p:par>
                                <p:cTn id="141" nodeType="withEffect" fill="hold" presetClass="entr" presetID="22" presetSubtype="4">
                                  <p:stCondLst>
                                    <p:cond delay="0"/>
                                  </p:stCondLst>
                                  <p:childTnLst>
                                    <p:set>
                                      <p:cBhvr>
                                        <p:cTn id="142" dur="1" fill="hold">
                                          <p:stCondLst>
                                            <p:cond delay="0"/>
                                          </p:stCondLst>
                                        </p:cTn>
                                        <p:tgtEl>
                                          <p:spTgt spid="206"/>
                                        </p:tgtEl>
                                        <p:attrNameLst>
                                          <p:attrName>style.visibility</p:attrName>
                                        </p:attrNameLst>
                                      </p:cBhvr>
                                      <p:to>
                                        <p:strVal val="visible"/>
                                      </p:to>
                                    </p:set>
                                    <p:animEffect filter="wipe(down)" transition="out">
                                      <p:cBhvr additive="repl">
                                        <p:cTn id="143" dur="500"/>
                                        <p:tgtEl>
                                          <p:spTgt spid="206"/>
                                        </p:tgtEl>
                                      </p:cBhvr>
                                    </p:animEffect>
                                  </p:childTnLst>
                                </p:cTn>
                              </p:par>
                              <p:par>
                                <p:cTn id="144" nodeType="withEffect" fill="hold" presetClass="entr" presetID="22" presetSubtype="4">
                                  <p:stCondLst>
                                    <p:cond delay="0"/>
                                  </p:stCondLst>
                                  <p:childTnLst>
                                    <p:set>
                                      <p:cBhvr>
                                        <p:cTn id="145" dur="1" fill="hold">
                                          <p:stCondLst>
                                            <p:cond delay="0"/>
                                          </p:stCondLst>
                                        </p:cTn>
                                        <p:tgtEl>
                                          <p:spTgt spid="208"/>
                                        </p:tgtEl>
                                        <p:attrNameLst>
                                          <p:attrName>style.visibility</p:attrName>
                                        </p:attrNameLst>
                                      </p:cBhvr>
                                      <p:to>
                                        <p:strVal val="visible"/>
                                      </p:to>
                                    </p:set>
                                    <p:animEffect filter="wipe(down)" transition="out">
                                      <p:cBhvr additive="repl">
                                        <p:cTn id="146" dur="500"/>
                                        <p:tgtEl>
                                          <p:spTgt spid="208"/>
                                        </p:tgtEl>
                                      </p:cBhvr>
                                    </p:animEffect>
                                  </p:childTnLst>
                                </p:cTn>
                              </p:par>
                              <p:par>
                                <p:cTn id="147" nodeType="withEffect" fill="hold" presetClass="entr" presetID="22" presetSubtype="4">
                                  <p:stCondLst>
                                    <p:cond delay="0"/>
                                  </p:stCondLst>
                                  <p:childTnLst>
                                    <p:set>
                                      <p:cBhvr>
                                        <p:cTn id="148" dur="1" fill="hold">
                                          <p:stCondLst>
                                            <p:cond delay="0"/>
                                          </p:stCondLst>
                                        </p:cTn>
                                        <p:tgtEl>
                                          <p:spTgt spid="207"/>
                                        </p:tgtEl>
                                        <p:attrNameLst>
                                          <p:attrName>style.visibility</p:attrName>
                                        </p:attrNameLst>
                                      </p:cBhvr>
                                      <p:to>
                                        <p:strVal val="visible"/>
                                      </p:to>
                                    </p:set>
                                    <p:animEffect filter="wipe(down)" transition="out">
                                      <p:cBhvr additive="repl">
                                        <p:cTn id="149" dur="500"/>
                                        <p:tgtEl>
                                          <p:spTgt spid="2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677160" y="609480"/>
            <a:ext cx="8596440" cy="8092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资源调度器</a:t>
            </a:r>
            <a:endParaRPr lang="zh-CN" sz="1800" spc="-1" strike="noStrike">
              <a:solidFill>
                <a:srgbClr val="000000"/>
              </a:solidFill>
              <a:uFill>
                <a:solidFill>
                  <a:srgbClr val="ffffff"/>
                </a:solidFill>
              </a:uFill>
              <a:latin typeface="Trebuchet MS"/>
            </a:endParaRPr>
          </a:p>
        </p:txBody>
      </p:sp>
      <p:sp>
        <p:nvSpPr>
          <p:cNvPr id="210" name="TextShape 2"/>
          <p:cNvSpPr txBox="1"/>
          <p:nvPr/>
        </p:nvSpPr>
        <p:spPr>
          <a:xfrm>
            <a:off x="677160" y="2047320"/>
            <a:ext cx="8596440" cy="399384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FifoScheduler</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CapacityScheduler</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FairScheduler</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677160" y="609480"/>
            <a:ext cx="8596440" cy="7822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资源调度器</a:t>
            </a:r>
            <a:r>
              <a:rPr lang="zh-CN" sz="3600" spc="-1" strike="noStrike">
                <a:solidFill>
                  <a:srgbClr val="90c226"/>
                </a:solidFill>
                <a:uFill>
                  <a:solidFill>
                    <a:srgbClr val="ffffff"/>
                  </a:solidFill>
                </a:uFill>
                <a:latin typeface="Trebuchet MS"/>
              </a:rPr>
              <a:t>--FifoScheduler</a:t>
            </a:r>
            <a:endParaRPr lang="zh-CN" sz="1800" spc="-1" strike="noStrike">
              <a:solidFill>
                <a:srgbClr val="000000"/>
              </a:solidFill>
              <a:uFill>
                <a:solidFill>
                  <a:srgbClr val="ffffff"/>
                </a:solidFill>
              </a:uFill>
              <a:latin typeface="Trebuchet MS"/>
            </a:endParaRPr>
          </a:p>
        </p:txBody>
      </p:sp>
      <p:sp>
        <p:nvSpPr>
          <p:cNvPr id="212" name="TextShape 2"/>
          <p:cNvSpPr txBox="1"/>
          <p:nvPr/>
        </p:nvSpPr>
        <p:spPr>
          <a:xfrm>
            <a:off x="677160" y="1869840"/>
            <a:ext cx="8984880" cy="477648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最简单的调度器</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按照先进先出的方式处理应用。</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只有一个队列可提交应用，所有用户提交到这个队列。</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没有应用优先级可以配置。 </a:t>
            </a:r>
            <a:endParaRPr lang="zh-CN" sz="1800" spc="-1" strike="noStrike">
              <a:solidFill>
                <a:srgbClr val="404040"/>
              </a:solidFill>
              <a:uFill>
                <a:solidFill>
                  <a:srgbClr val="ffffff"/>
                </a:solidFill>
              </a:uFill>
              <a:latin typeface="Trebuchet MS"/>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677160" y="609480"/>
            <a:ext cx="8596440" cy="8229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资源调度器</a:t>
            </a:r>
            <a:r>
              <a:rPr lang="zh-CN" sz="3600" spc="-1" strike="noStrike">
                <a:solidFill>
                  <a:srgbClr val="90c226"/>
                </a:solidFill>
                <a:uFill>
                  <a:solidFill>
                    <a:srgbClr val="ffffff"/>
                  </a:solidFill>
                </a:uFill>
                <a:latin typeface="Trebuchet MS"/>
              </a:rPr>
              <a:t>-- CapacityScheduler</a:t>
            </a:r>
            <a:endParaRPr lang="zh-CN" sz="1800" spc="-1" strike="noStrike">
              <a:solidFill>
                <a:srgbClr val="000000"/>
              </a:solidFill>
              <a:uFill>
                <a:solidFill>
                  <a:srgbClr val="ffffff"/>
                </a:solidFill>
              </a:uFill>
              <a:latin typeface="Trebuchet MS"/>
            </a:endParaRPr>
          </a:p>
        </p:txBody>
      </p:sp>
      <p:sp>
        <p:nvSpPr>
          <p:cNvPr id="214" name="TextShape 2"/>
          <p:cNvSpPr txBox="1"/>
          <p:nvPr/>
        </p:nvSpPr>
        <p:spPr>
          <a:xfrm>
            <a:off x="677160" y="1706040"/>
            <a:ext cx="8596440" cy="4667040"/>
          </a:xfrm>
          <a:prstGeom prst="rect">
            <a:avLst/>
          </a:prstGeom>
          <a:noFill/>
          <a:ln>
            <a:noFill/>
          </a:ln>
        </p:spPr>
        <p:txBody>
          <a:bodyPr/>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由</a:t>
            </a:r>
            <a:r>
              <a:rPr lang="zh-CN" sz="2400" spc="-1" strike="noStrike">
                <a:solidFill>
                  <a:srgbClr val="404040"/>
                </a:solidFill>
                <a:uFill>
                  <a:solidFill>
                    <a:srgbClr val="ffffff"/>
                  </a:solidFill>
                </a:uFill>
                <a:latin typeface="Trebuchet MS"/>
              </a:rPr>
              <a:t>Yahoo</a:t>
            </a:r>
            <a:r>
              <a:rPr lang="zh-CN" sz="2400" spc="-1" strike="noStrike">
                <a:solidFill>
                  <a:srgbClr val="404040"/>
                </a:solidFill>
                <a:uFill>
                  <a:solidFill>
                    <a:srgbClr val="ffffff"/>
                  </a:solidFill>
                </a:uFill>
                <a:latin typeface="Trebuchet MS"/>
              </a:rPr>
              <a:t>开源，容量资源调度器</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可以看作是</a:t>
            </a:r>
            <a:r>
              <a:rPr lang="zh-CN" sz="2400" spc="-1" strike="noStrike">
                <a:solidFill>
                  <a:srgbClr val="404040"/>
                </a:solidFill>
                <a:uFill>
                  <a:solidFill>
                    <a:srgbClr val="ffffff"/>
                  </a:solidFill>
                </a:uFill>
                <a:latin typeface="Trebuchet MS"/>
              </a:rPr>
              <a:t>FifoScheduler</a:t>
            </a:r>
            <a:r>
              <a:rPr lang="zh-CN" sz="2400" spc="-1" strike="noStrike">
                <a:solidFill>
                  <a:srgbClr val="404040"/>
                </a:solidFill>
                <a:uFill>
                  <a:solidFill>
                    <a:srgbClr val="ffffff"/>
                  </a:solidFill>
                </a:uFill>
                <a:latin typeface="Trebuchet MS"/>
              </a:rPr>
              <a:t>的多队列版本。</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以队列方式组织作业</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每个队列内部采用</a:t>
            </a:r>
            <a:r>
              <a:rPr lang="zh-CN" sz="2400" spc="-1" strike="noStrike">
                <a:solidFill>
                  <a:srgbClr val="404040"/>
                </a:solidFill>
                <a:uFill>
                  <a:solidFill>
                    <a:srgbClr val="ffffff"/>
                  </a:solidFill>
                </a:uFill>
                <a:latin typeface="Trebuchet MS"/>
              </a:rPr>
              <a:t>FIFO</a:t>
            </a:r>
            <a:r>
              <a:rPr lang="zh-CN" sz="2400" spc="-1" strike="noStrike">
                <a:solidFill>
                  <a:srgbClr val="404040"/>
                </a:solidFill>
                <a:uFill>
                  <a:solidFill>
                    <a:srgbClr val="ffffff"/>
                  </a:solidFill>
                </a:uFill>
                <a:latin typeface="Trebuchet MS"/>
              </a:rPr>
              <a:t>调度策略</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每个队列分配一定比例资源</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可限制每个用户使用资源量</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677160" y="609480"/>
            <a:ext cx="8596440" cy="7956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资源调度器</a:t>
            </a:r>
            <a:r>
              <a:rPr lang="zh-CN" sz="3600" spc="-1" strike="noStrike">
                <a:solidFill>
                  <a:srgbClr val="90c226"/>
                </a:solidFill>
                <a:uFill>
                  <a:solidFill>
                    <a:srgbClr val="ffffff"/>
                  </a:solidFill>
                </a:uFill>
                <a:latin typeface="Trebuchet MS"/>
              </a:rPr>
              <a:t>-- FairScheduler</a:t>
            </a:r>
            <a:endParaRPr lang="zh-CN" sz="1800" spc="-1" strike="noStrike">
              <a:solidFill>
                <a:srgbClr val="000000"/>
              </a:solidFill>
              <a:uFill>
                <a:solidFill>
                  <a:srgbClr val="ffffff"/>
                </a:solidFill>
              </a:uFill>
              <a:latin typeface="Trebuchet MS"/>
            </a:endParaRPr>
          </a:p>
        </p:txBody>
      </p:sp>
      <p:sp>
        <p:nvSpPr>
          <p:cNvPr id="216" name="TextShape 2"/>
          <p:cNvSpPr txBox="1"/>
          <p:nvPr/>
        </p:nvSpPr>
        <p:spPr>
          <a:xfrm>
            <a:off x="677160" y="2160720"/>
            <a:ext cx="8862120" cy="3880440"/>
          </a:xfrm>
          <a:prstGeom prst="rect">
            <a:avLst/>
          </a:prstGeom>
          <a:noFill/>
          <a:ln>
            <a:noFill/>
          </a:ln>
        </p:spPr>
        <p:txBody>
          <a:bodyPr/>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由</a:t>
            </a:r>
            <a:r>
              <a:rPr lang="zh-CN" sz="2400" spc="-1" strike="noStrike">
                <a:solidFill>
                  <a:srgbClr val="404040"/>
                </a:solidFill>
                <a:uFill>
                  <a:solidFill>
                    <a:srgbClr val="ffffff"/>
                  </a:solidFill>
                </a:uFill>
                <a:latin typeface="Trebuchet MS"/>
              </a:rPr>
              <a:t>Facebook</a:t>
            </a:r>
            <a:r>
              <a:rPr lang="zh-CN" sz="2400" spc="-1" strike="noStrike">
                <a:solidFill>
                  <a:srgbClr val="404040"/>
                </a:solidFill>
                <a:uFill>
                  <a:solidFill>
                    <a:srgbClr val="ffffff"/>
                  </a:solidFill>
                </a:uFill>
                <a:latin typeface="Trebuchet MS"/>
              </a:rPr>
              <a:t>开源的，共享资源调度器</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以队列方式组织作业</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基于最小资源量</a:t>
            </a:r>
            <a:r>
              <a:rPr lang="zh-CN" sz="2400" spc="-1" strike="noStrike">
                <a:solidFill>
                  <a:srgbClr val="404040"/>
                </a:solidFill>
                <a:uFill>
                  <a:solidFill>
                    <a:srgbClr val="ffffff"/>
                  </a:solidFill>
                </a:uFill>
                <a:latin typeface="Trebuchet MS"/>
              </a:rPr>
              <a:t>(min share)</a:t>
            </a:r>
            <a:r>
              <a:rPr lang="zh-CN" sz="2400" spc="-1" strike="noStrike">
                <a:solidFill>
                  <a:srgbClr val="404040"/>
                </a:solidFill>
                <a:uFill>
                  <a:solidFill>
                    <a:srgbClr val="ffffff"/>
                  </a:solidFill>
                </a:uFill>
                <a:latin typeface="Trebuchet MS"/>
              </a:rPr>
              <a:t>与公平共享量</a:t>
            </a:r>
            <a:r>
              <a:rPr lang="zh-CN" sz="2400" spc="-1" strike="noStrike">
                <a:solidFill>
                  <a:srgbClr val="404040"/>
                </a:solidFill>
                <a:uFill>
                  <a:solidFill>
                    <a:srgbClr val="ffffff"/>
                  </a:solidFill>
                </a:uFill>
                <a:latin typeface="Trebuchet MS"/>
              </a:rPr>
              <a:t>(fair share)</a:t>
            </a:r>
            <a:r>
              <a:rPr lang="zh-CN" sz="2400" spc="-1" strike="noStrike">
                <a:solidFill>
                  <a:srgbClr val="404040"/>
                </a:solidFill>
                <a:uFill>
                  <a:solidFill>
                    <a:srgbClr val="ffffff"/>
                  </a:solidFill>
                </a:uFill>
                <a:latin typeface="Trebuchet MS"/>
              </a:rPr>
              <a:t>进行调度</a:t>
            </a:r>
            <a:endParaRPr lang="zh-CN" sz="18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作业优先级越高，分配到的资源越多</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677160" y="609480"/>
            <a:ext cx="8596440" cy="8229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以</a:t>
            </a:r>
            <a:r>
              <a:rPr lang="zh-CN" sz="3600" spc="-1" strike="noStrike">
                <a:solidFill>
                  <a:srgbClr val="90c226"/>
                </a:solidFill>
                <a:uFill>
                  <a:solidFill>
                    <a:srgbClr val="ffffff"/>
                  </a:solidFill>
                </a:uFill>
                <a:latin typeface="Trebuchet MS"/>
              </a:rPr>
              <a:t>YARN</a:t>
            </a:r>
            <a:r>
              <a:rPr lang="zh-CN" sz="3600" spc="-1" strike="noStrike">
                <a:solidFill>
                  <a:srgbClr val="90c226"/>
                </a:solidFill>
                <a:uFill>
                  <a:solidFill>
                    <a:srgbClr val="ffffff"/>
                  </a:solidFill>
                </a:uFill>
                <a:latin typeface="Trebuchet MS"/>
              </a:rPr>
              <a:t>为核心构建服务体系</a:t>
            </a:r>
            <a:endParaRPr lang="zh-CN" sz="1800" spc="-1" strike="noStrike">
              <a:solidFill>
                <a:srgbClr val="000000"/>
              </a:solidFill>
              <a:uFill>
                <a:solidFill>
                  <a:srgbClr val="ffffff"/>
                </a:solidFill>
              </a:uFill>
              <a:latin typeface="Trebuchet MS"/>
            </a:endParaRPr>
          </a:p>
        </p:txBody>
      </p:sp>
      <p:pic>
        <p:nvPicPr>
          <p:cNvPr id="218" name="Picture 2" descr=""/>
          <p:cNvPicPr/>
          <p:nvPr/>
        </p:nvPicPr>
        <p:blipFill>
          <a:blip r:embed="rId1"/>
          <a:stretch/>
        </p:blipFill>
        <p:spPr>
          <a:xfrm>
            <a:off x="677160" y="1663560"/>
            <a:ext cx="8856360" cy="367308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677160" y="609480"/>
            <a:ext cx="8596440" cy="809280"/>
          </a:xfrm>
          <a:prstGeom prst="rect">
            <a:avLst/>
          </a:prstGeom>
          <a:noFill/>
          <a:ln>
            <a:noFill/>
          </a:ln>
        </p:spPr>
        <p:txBody>
          <a:bodyPr/>
          <a:p>
            <a:pPr>
              <a:lnSpc>
                <a:spcPct val="100000"/>
              </a:lnSpc>
            </a:pPr>
            <a:r>
              <a:rPr b="1" lang="zh-CN" sz="3600" spc="-1" strike="noStrike">
                <a:solidFill>
                  <a:srgbClr val="90c226"/>
                </a:solidFill>
                <a:uFill>
                  <a:solidFill>
                    <a:srgbClr val="ffffff"/>
                  </a:solidFill>
                </a:uFill>
                <a:latin typeface="Trebuchet MS"/>
              </a:rPr>
              <a:t>6.Hadoop</a:t>
            </a:r>
            <a:r>
              <a:rPr b="1" lang="zh-CN" sz="3600" spc="-1" strike="noStrike">
                <a:solidFill>
                  <a:srgbClr val="90c226"/>
                </a:solidFill>
                <a:uFill>
                  <a:solidFill>
                    <a:srgbClr val="ffffff"/>
                  </a:solidFill>
                </a:uFill>
                <a:latin typeface="Trebuchet MS"/>
              </a:rPr>
              <a:t>计算框架</a:t>
            </a:r>
            <a:endParaRPr lang="zh-CN" sz="1800" spc="-1" strike="noStrike">
              <a:solidFill>
                <a:srgbClr val="000000"/>
              </a:solidFill>
              <a:uFill>
                <a:solidFill>
                  <a:srgbClr val="ffffff"/>
                </a:solidFill>
              </a:uFill>
              <a:latin typeface="Trebuchet MS"/>
            </a:endParaRPr>
          </a:p>
        </p:txBody>
      </p:sp>
      <p:sp>
        <p:nvSpPr>
          <p:cNvPr id="220" name="TextShape 2"/>
          <p:cNvSpPr txBox="1"/>
          <p:nvPr/>
        </p:nvSpPr>
        <p:spPr>
          <a:xfrm>
            <a:off x="677160" y="1596960"/>
            <a:ext cx="8596440" cy="444420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ff0000"/>
                </a:solidFill>
                <a:uFill>
                  <a:solidFill>
                    <a:srgbClr val="ffffff"/>
                  </a:solidFill>
                </a:uFill>
                <a:latin typeface="Trebuchet MS"/>
              </a:rPr>
              <a:t>Mapreduce</a:t>
            </a:r>
            <a:r>
              <a:rPr lang="zh-CN" sz="2400" spc="-1" strike="noStrike">
                <a:solidFill>
                  <a:srgbClr val="ff0000"/>
                </a:solidFill>
                <a:uFill>
                  <a:solidFill>
                    <a:srgbClr val="ffffff"/>
                  </a:solidFill>
                </a:uFill>
                <a:latin typeface="Trebuchet MS"/>
              </a:rPr>
              <a:t>离线处理计算框架</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Spark </a:t>
            </a:r>
            <a:r>
              <a:rPr lang="zh-CN" sz="2400" spc="-1" strike="noStrike">
                <a:solidFill>
                  <a:srgbClr val="404040"/>
                </a:solidFill>
                <a:uFill>
                  <a:solidFill>
                    <a:srgbClr val="ffffff"/>
                  </a:solidFill>
                </a:uFill>
                <a:latin typeface="Trebuchet MS"/>
              </a:rPr>
              <a:t>流式计算框架</a:t>
            </a:r>
            <a:r>
              <a:rPr lang="zh-CN" sz="2400" spc="-1" strike="noStrike">
                <a:solidFill>
                  <a:srgbClr val="404040"/>
                </a:solidFill>
                <a:uFill>
                  <a:solidFill>
                    <a:srgbClr val="ffffff"/>
                  </a:solidFill>
                </a:uFill>
                <a:latin typeface="Trebuchet MS"/>
              </a:rPr>
              <a:t>:A fast and general compute engine for Hadoop data. Spark provides a simple and expressive programming model that supports a wide range of applications, including ETL, machine learning, stream processing, and graph computation.</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Storm</a:t>
            </a:r>
            <a:r>
              <a:rPr lang="zh-CN" sz="2400" spc="-1" strike="noStrike">
                <a:solidFill>
                  <a:srgbClr val="404040"/>
                </a:solidFill>
                <a:uFill>
                  <a:solidFill>
                    <a:srgbClr val="ffffff"/>
                  </a:solidFill>
                </a:uFill>
                <a:latin typeface="Trebuchet MS"/>
              </a:rPr>
              <a:t>内存级计算框架</a:t>
            </a:r>
            <a:r>
              <a:rPr lang="zh-CN" sz="2400" spc="-1" strike="noStrike">
                <a:solidFill>
                  <a:srgbClr val="404040"/>
                </a:solidFill>
                <a:uFill>
                  <a:solidFill>
                    <a:srgbClr val="ffffff"/>
                  </a:solidFill>
                </a:uFill>
                <a:latin typeface="Trebuchet MS"/>
              </a:rPr>
              <a:t>:Storm has many use cases: realtime analytics, online machine learning, continuous computation, distributed RPC, ETL, and more. Storm is fast: a benchmark clocked it at over </a:t>
            </a:r>
            <a:r>
              <a:rPr b="1" lang="zh-CN" sz="2400" spc="-1" strike="noStrike">
                <a:solidFill>
                  <a:srgbClr val="404040"/>
                </a:solidFill>
                <a:uFill>
                  <a:solidFill>
                    <a:srgbClr val="ffffff"/>
                  </a:solidFill>
                </a:uFill>
                <a:latin typeface="Trebuchet MS"/>
              </a:rPr>
              <a:t>a million tuples processed per second per node</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677160" y="609480"/>
            <a:ext cx="8596440" cy="7412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MapReduce</a:t>
            </a:r>
            <a:r>
              <a:rPr lang="zh-CN" sz="3600" spc="-1" strike="noStrike">
                <a:solidFill>
                  <a:srgbClr val="90c226"/>
                </a:solidFill>
                <a:uFill>
                  <a:solidFill>
                    <a:srgbClr val="ffffff"/>
                  </a:solidFill>
                </a:uFill>
                <a:latin typeface="Trebuchet MS"/>
              </a:rPr>
              <a:t>是什么</a:t>
            </a:r>
            <a:endParaRPr lang="zh-CN" sz="1800" spc="-1" strike="noStrike">
              <a:solidFill>
                <a:srgbClr val="000000"/>
              </a:solidFill>
              <a:uFill>
                <a:solidFill>
                  <a:srgbClr val="ffffff"/>
                </a:solidFill>
              </a:uFill>
              <a:latin typeface="Trebuchet MS"/>
            </a:endParaRPr>
          </a:p>
        </p:txBody>
      </p:sp>
      <p:sp>
        <p:nvSpPr>
          <p:cNvPr id="222" name="TextShape 2"/>
          <p:cNvSpPr txBox="1"/>
          <p:nvPr/>
        </p:nvSpPr>
        <p:spPr>
          <a:xfrm>
            <a:off x="677160" y="1637640"/>
            <a:ext cx="8596440" cy="4403160"/>
          </a:xfrm>
          <a:prstGeom prst="rect">
            <a:avLst/>
          </a:prstGeom>
          <a:noFill/>
          <a:ln>
            <a:noFill/>
          </a:ln>
        </p:spPr>
        <p:txBody>
          <a:bodyPr/>
          <a:p>
            <a:pPr marL="343080" indent="-342720">
              <a:lnSpc>
                <a:spcPct val="150000"/>
              </a:lnSpc>
              <a:buClr>
                <a:srgbClr val="90c226"/>
              </a:buClr>
              <a:buSzPct val="80000"/>
              <a:buFont typeface="Wingdings" charset="2"/>
              <a:buChar char=""/>
            </a:pPr>
            <a:r>
              <a:rPr lang="zh-CN" sz="3200" spc="-1" strike="noStrike">
                <a:solidFill>
                  <a:srgbClr val="404040"/>
                </a:solidFill>
                <a:uFill>
                  <a:solidFill>
                    <a:srgbClr val="ffffff"/>
                  </a:solidFill>
                </a:uFill>
                <a:latin typeface="Trebuchet MS"/>
              </a:rPr>
              <a:t>源自于</a:t>
            </a:r>
            <a:r>
              <a:rPr lang="zh-CN" sz="3200" spc="-1" strike="noStrike">
                <a:solidFill>
                  <a:srgbClr val="404040"/>
                </a:solidFill>
                <a:uFill>
                  <a:solidFill>
                    <a:srgbClr val="ffffff"/>
                  </a:solidFill>
                </a:uFill>
                <a:latin typeface="Trebuchet MS"/>
              </a:rPr>
              <a:t>Google</a:t>
            </a:r>
            <a:r>
              <a:rPr lang="zh-CN" sz="3200" spc="-1" strike="noStrike">
                <a:solidFill>
                  <a:srgbClr val="404040"/>
                </a:solidFill>
                <a:uFill>
                  <a:solidFill>
                    <a:srgbClr val="ffffff"/>
                  </a:solidFill>
                </a:uFill>
                <a:latin typeface="Trebuchet MS"/>
              </a:rPr>
              <a:t>的</a:t>
            </a:r>
            <a:r>
              <a:rPr lang="zh-CN" sz="3200" spc="-1" strike="noStrike">
                <a:solidFill>
                  <a:srgbClr val="404040"/>
                </a:solidFill>
                <a:uFill>
                  <a:solidFill>
                    <a:srgbClr val="ffffff"/>
                  </a:solidFill>
                </a:uFill>
                <a:latin typeface="Trebuchet MS"/>
              </a:rPr>
              <a:t>MapReduce</a:t>
            </a:r>
            <a:r>
              <a:rPr lang="zh-CN" sz="3200" spc="-1" strike="noStrike">
                <a:solidFill>
                  <a:srgbClr val="404040"/>
                </a:solidFill>
                <a:uFill>
                  <a:solidFill>
                    <a:srgbClr val="ffffff"/>
                  </a:solidFill>
                </a:uFill>
                <a:latin typeface="Trebuchet MS"/>
              </a:rPr>
              <a:t>论文</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发表于</a:t>
            </a:r>
            <a:r>
              <a:rPr lang="zh-CN" sz="2400" spc="-1" strike="noStrike">
                <a:solidFill>
                  <a:srgbClr val="404040"/>
                </a:solidFill>
                <a:uFill>
                  <a:solidFill>
                    <a:srgbClr val="ffffff"/>
                  </a:solidFill>
                </a:uFill>
                <a:latin typeface="Trebuchet MS"/>
              </a:rPr>
              <a:t>2004</a:t>
            </a:r>
            <a:r>
              <a:rPr lang="zh-CN" sz="2400" spc="-1" strike="noStrike">
                <a:solidFill>
                  <a:srgbClr val="404040"/>
                </a:solidFill>
                <a:uFill>
                  <a:solidFill>
                    <a:srgbClr val="ffffff"/>
                  </a:solidFill>
                </a:uFill>
                <a:latin typeface="Trebuchet MS"/>
              </a:rPr>
              <a:t>年</a:t>
            </a:r>
            <a:r>
              <a:rPr lang="zh-CN" sz="2400" spc="-1" strike="noStrike">
                <a:solidFill>
                  <a:srgbClr val="404040"/>
                </a:solidFill>
                <a:uFill>
                  <a:solidFill>
                    <a:srgbClr val="ffffff"/>
                  </a:solidFill>
                </a:uFill>
                <a:latin typeface="Trebuchet MS"/>
              </a:rPr>
              <a:t>12</a:t>
            </a:r>
            <a:r>
              <a:rPr lang="zh-CN" sz="2400" spc="-1" strike="noStrike">
                <a:solidFill>
                  <a:srgbClr val="404040"/>
                </a:solidFill>
                <a:uFill>
                  <a:solidFill>
                    <a:srgbClr val="ffffff"/>
                  </a:solidFill>
                </a:uFill>
                <a:latin typeface="Trebuchet MS"/>
              </a:rPr>
              <a:t>月</a:t>
            </a:r>
            <a:endParaRPr lang="zh-CN" sz="14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Hadoop MapReduce</a:t>
            </a:r>
            <a:r>
              <a:rPr lang="zh-CN" sz="2400" spc="-1" strike="noStrike">
                <a:solidFill>
                  <a:srgbClr val="404040"/>
                </a:solidFill>
                <a:uFill>
                  <a:solidFill>
                    <a:srgbClr val="ffffff"/>
                  </a:solidFill>
                </a:uFill>
                <a:latin typeface="Trebuchet MS"/>
              </a:rPr>
              <a:t>是</a:t>
            </a:r>
            <a:r>
              <a:rPr lang="zh-CN" sz="2400" spc="-1" strike="noStrike">
                <a:solidFill>
                  <a:srgbClr val="404040"/>
                </a:solidFill>
                <a:uFill>
                  <a:solidFill>
                    <a:srgbClr val="ffffff"/>
                  </a:solidFill>
                </a:uFill>
                <a:latin typeface="Trebuchet MS"/>
              </a:rPr>
              <a:t>Google MapReduce</a:t>
            </a:r>
            <a:r>
              <a:rPr lang="zh-CN" sz="2400" spc="-1" strike="noStrike">
                <a:solidFill>
                  <a:srgbClr val="404040"/>
                </a:solidFill>
                <a:uFill>
                  <a:solidFill>
                    <a:srgbClr val="ffffff"/>
                  </a:solidFill>
                </a:uFill>
                <a:latin typeface="Trebuchet MS"/>
              </a:rPr>
              <a:t>克隆版</a:t>
            </a:r>
            <a:endParaRPr lang="zh-CN" sz="14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3200" spc="-1" strike="noStrike">
                <a:solidFill>
                  <a:srgbClr val="404040"/>
                </a:solidFill>
                <a:uFill>
                  <a:solidFill>
                    <a:srgbClr val="ffffff"/>
                  </a:solidFill>
                </a:uFill>
                <a:latin typeface="Trebuchet MS"/>
              </a:rPr>
              <a:t>MapReduce</a:t>
            </a:r>
            <a:r>
              <a:rPr lang="zh-CN" sz="3200" spc="-1" strike="noStrike">
                <a:solidFill>
                  <a:srgbClr val="404040"/>
                </a:solidFill>
                <a:uFill>
                  <a:solidFill>
                    <a:srgbClr val="ffffff"/>
                  </a:solidFill>
                </a:uFill>
                <a:latin typeface="Trebuchet MS"/>
              </a:rPr>
              <a:t>特点</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易于编程</a:t>
            </a:r>
            <a:endParaRPr lang="zh-CN" sz="14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良好的扩展性</a:t>
            </a:r>
            <a:endParaRPr lang="zh-CN" sz="14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高容错性</a:t>
            </a:r>
            <a:endParaRPr lang="zh-CN" sz="14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适合</a:t>
            </a:r>
            <a:r>
              <a:rPr lang="zh-CN" sz="2400" spc="-1" strike="noStrike">
                <a:solidFill>
                  <a:srgbClr val="404040"/>
                </a:solidFill>
                <a:uFill>
                  <a:solidFill>
                    <a:srgbClr val="ffffff"/>
                  </a:solidFill>
                </a:uFill>
                <a:latin typeface="Trebuchet MS"/>
              </a:rPr>
              <a:t>PB</a:t>
            </a:r>
            <a:r>
              <a:rPr lang="zh-CN" sz="2400" spc="-1" strike="noStrike">
                <a:solidFill>
                  <a:srgbClr val="404040"/>
                </a:solidFill>
                <a:uFill>
                  <a:solidFill>
                    <a:srgbClr val="ffffff"/>
                  </a:solidFill>
                </a:uFill>
                <a:latin typeface="Trebuchet MS"/>
              </a:rPr>
              <a:t>级以上海量数据的</a:t>
            </a:r>
            <a:r>
              <a:rPr lang="zh-CN" sz="2400" spc="-1" strike="noStrike">
                <a:solidFill>
                  <a:srgbClr val="ff0000"/>
                </a:solidFill>
                <a:uFill>
                  <a:solidFill>
                    <a:srgbClr val="ffffff"/>
                  </a:solidFill>
                </a:uFill>
                <a:latin typeface="Trebuchet MS"/>
              </a:rPr>
              <a:t>离线处理</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77160" y="609480"/>
            <a:ext cx="8596440" cy="8366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2.Hadoop</a:t>
            </a:r>
            <a:r>
              <a:rPr lang="zh-CN" sz="3600" spc="-1" strike="noStrike">
                <a:solidFill>
                  <a:srgbClr val="90c226"/>
                </a:solidFill>
                <a:uFill>
                  <a:solidFill>
                    <a:srgbClr val="ffffff"/>
                  </a:solidFill>
                </a:uFill>
                <a:latin typeface="Trebuchet MS"/>
              </a:rPr>
              <a:t>起源</a:t>
            </a:r>
            <a:endParaRPr lang="zh-CN" sz="1800" spc="-1" strike="noStrike">
              <a:solidFill>
                <a:srgbClr val="000000"/>
              </a:solidFill>
              <a:uFill>
                <a:solidFill>
                  <a:srgbClr val="ffffff"/>
                </a:solidFill>
              </a:uFill>
              <a:latin typeface="Trebuchet MS"/>
            </a:endParaRPr>
          </a:p>
        </p:txBody>
      </p:sp>
      <p:sp>
        <p:nvSpPr>
          <p:cNvPr id="116" name="TextShape 2"/>
          <p:cNvSpPr txBox="1"/>
          <p:nvPr/>
        </p:nvSpPr>
        <p:spPr>
          <a:xfrm>
            <a:off x="677160" y="2160720"/>
            <a:ext cx="8596440" cy="388044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是什么</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创始人</a:t>
            </a:r>
            <a:r>
              <a:rPr lang="zh-CN" sz="2400" spc="-1" strike="noStrike">
                <a:solidFill>
                  <a:srgbClr val="404040"/>
                </a:solidFill>
                <a:uFill>
                  <a:solidFill>
                    <a:srgbClr val="ffffff"/>
                  </a:solidFill>
                </a:uFill>
                <a:latin typeface="Trebuchet MS"/>
              </a:rPr>
              <a:t>Doug Cutting</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Google</a:t>
            </a:r>
            <a:r>
              <a:rPr lang="zh-CN" sz="2400" spc="-1" strike="noStrike">
                <a:solidFill>
                  <a:srgbClr val="404040"/>
                </a:solidFill>
                <a:uFill>
                  <a:solidFill>
                    <a:srgbClr val="ffffff"/>
                  </a:solidFill>
                </a:uFill>
                <a:latin typeface="Trebuchet MS"/>
              </a:rPr>
              <a:t>的三大论文</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能用在什么地方？</a:t>
            </a:r>
            <a:endParaRPr lang="zh-CN" sz="1800" spc="-1" strike="noStrike">
              <a:solidFill>
                <a:srgbClr val="404040"/>
              </a:solidFill>
              <a:uFill>
                <a:solidFill>
                  <a:srgbClr val="ffffff"/>
                </a:solidFill>
              </a:uFill>
              <a:latin typeface="Trebuchet M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677160" y="609480"/>
            <a:ext cx="8596440" cy="753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Mapreduce</a:t>
            </a:r>
            <a:r>
              <a:rPr lang="zh-CN" sz="3600" spc="-1" strike="noStrike">
                <a:solidFill>
                  <a:srgbClr val="90c226"/>
                </a:solidFill>
                <a:uFill>
                  <a:solidFill>
                    <a:srgbClr val="ffffff"/>
                  </a:solidFill>
                </a:uFill>
                <a:latin typeface="Trebuchet MS"/>
              </a:rPr>
              <a:t>不擅长什么？</a:t>
            </a:r>
            <a:endParaRPr lang="zh-CN" sz="1800" spc="-1" strike="noStrike">
              <a:solidFill>
                <a:srgbClr val="000000"/>
              </a:solidFill>
              <a:uFill>
                <a:solidFill>
                  <a:srgbClr val="ffffff"/>
                </a:solidFill>
              </a:uFill>
              <a:latin typeface="Trebuchet MS"/>
            </a:endParaRPr>
          </a:p>
        </p:txBody>
      </p:sp>
      <p:sp>
        <p:nvSpPr>
          <p:cNvPr id="224" name="TextShape 2"/>
          <p:cNvSpPr txBox="1"/>
          <p:nvPr/>
        </p:nvSpPr>
        <p:spPr>
          <a:xfrm>
            <a:off x="677160" y="1572120"/>
            <a:ext cx="8596440" cy="4469040"/>
          </a:xfrm>
          <a:prstGeom prst="rect">
            <a:avLst/>
          </a:prstGeom>
          <a:noFill/>
          <a:ln>
            <a:noFill/>
          </a:ln>
        </p:spPr>
        <p:txBody>
          <a:bodyPr/>
          <a:p>
            <a:pPr marL="343080" indent="-342720">
              <a:lnSpc>
                <a:spcPct val="150000"/>
              </a:lnSpc>
              <a:buClr>
                <a:srgbClr val="90c226"/>
              </a:buClr>
              <a:buSzPct val="80000"/>
              <a:buFont typeface="Wingdings" charset="2"/>
              <a:buChar char=""/>
            </a:pPr>
            <a:r>
              <a:rPr b="1" lang="zh-CN" sz="3200" spc="-1" strike="noStrike">
                <a:solidFill>
                  <a:srgbClr val="404040"/>
                </a:solidFill>
                <a:uFill>
                  <a:solidFill>
                    <a:srgbClr val="ffffff"/>
                  </a:solidFill>
                </a:uFill>
                <a:latin typeface="Trebuchet MS"/>
                <a:ea typeface="宋体"/>
              </a:rPr>
              <a:t>实时计算</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400" spc="-1" strike="noStrike">
                <a:solidFill>
                  <a:srgbClr val="404040"/>
                </a:solidFill>
                <a:uFill>
                  <a:solidFill>
                    <a:srgbClr val="ffffff"/>
                  </a:solidFill>
                </a:uFill>
                <a:latin typeface="Trebuchet MS"/>
                <a:ea typeface="宋体"/>
              </a:rPr>
              <a:t>像</a:t>
            </a:r>
            <a:r>
              <a:rPr b="1" lang="zh-CN" sz="2400" spc="-1" strike="noStrike">
                <a:solidFill>
                  <a:srgbClr val="404040"/>
                </a:solidFill>
                <a:uFill>
                  <a:solidFill>
                    <a:srgbClr val="ffffff"/>
                  </a:solidFill>
                </a:uFill>
                <a:latin typeface="Trebuchet MS"/>
                <a:ea typeface="宋体"/>
              </a:rPr>
              <a:t>MySQL</a:t>
            </a:r>
            <a:r>
              <a:rPr b="1" lang="zh-CN" sz="2400" spc="-1" strike="noStrike">
                <a:solidFill>
                  <a:srgbClr val="404040"/>
                </a:solidFill>
                <a:uFill>
                  <a:solidFill>
                    <a:srgbClr val="ffffff"/>
                  </a:solidFill>
                </a:uFill>
                <a:latin typeface="Trebuchet MS"/>
                <a:ea typeface="宋体"/>
              </a:rPr>
              <a:t>一样，在毫秒级或者秒级内返回结果</a:t>
            </a:r>
            <a:endParaRPr lang="zh-CN" sz="14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b="1" lang="zh-CN" sz="3200" spc="-1" strike="noStrike">
                <a:solidFill>
                  <a:srgbClr val="404040"/>
                </a:solidFill>
                <a:uFill>
                  <a:solidFill>
                    <a:srgbClr val="ffffff"/>
                  </a:solidFill>
                </a:uFill>
                <a:latin typeface="Trebuchet MS"/>
                <a:ea typeface="宋体"/>
              </a:rPr>
              <a:t>流式计算</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400" spc="-1" strike="noStrike">
                <a:solidFill>
                  <a:srgbClr val="404040"/>
                </a:solidFill>
                <a:uFill>
                  <a:solidFill>
                    <a:srgbClr val="ffffff"/>
                  </a:solidFill>
                </a:uFill>
                <a:latin typeface="Trebuchet MS"/>
                <a:ea typeface="宋体"/>
              </a:rPr>
              <a:t>MapReduce</a:t>
            </a:r>
            <a:r>
              <a:rPr b="1" lang="zh-CN" sz="2400" spc="-1" strike="noStrike">
                <a:solidFill>
                  <a:srgbClr val="404040"/>
                </a:solidFill>
                <a:uFill>
                  <a:solidFill>
                    <a:srgbClr val="ffffff"/>
                  </a:solidFill>
                </a:uFill>
                <a:latin typeface="Trebuchet MS"/>
                <a:ea typeface="宋体"/>
              </a:rPr>
              <a:t>的输入数据集是静态的，不能动态变化</a:t>
            </a:r>
            <a:endParaRPr lang="zh-CN" sz="14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400" spc="-1" strike="noStrike">
                <a:solidFill>
                  <a:srgbClr val="404040"/>
                </a:solidFill>
                <a:uFill>
                  <a:solidFill>
                    <a:srgbClr val="ffffff"/>
                  </a:solidFill>
                </a:uFill>
                <a:latin typeface="Trebuchet MS"/>
                <a:ea typeface="宋体"/>
              </a:rPr>
              <a:t>MapReduce</a:t>
            </a:r>
            <a:r>
              <a:rPr b="1" lang="zh-CN" sz="2400" spc="-1" strike="noStrike">
                <a:solidFill>
                  <a:srgbClr val="404040"/>
                </a:solidFill>
                <a:uFill>
                  <a:solidFill>
                    <a:srgbClr val="ffffff"/>
                  </a:solidFill>
                </a:uFill>
                <a:latin typeface="Trebuchet MS"/>
                <a:ea typeface="宋体"/>
              </a:rPr>
              <a:t>自身的设计特点决定了数据源必须是静态的</a:t>
            </a:r>
            <a:endParaRPr lang="zh-CN" sz="14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b="1" lang="zh-CN" sz="3200" spc="-1" strike="noStrike">
                <a:solidFill>
                  <a:srgbClr val="404040"/>
                </a:solidFill>
                <a:uFill>
                  <a:solidFill>
                    <a:srgbClr val="ffffff"/>
                  </a:solidFill>
                </a:uFill>
                <a:latin typeface="Trebuchet MS"/>
                <a:ea typeface="宋体"/>
              </a:rPr>
              <a:t>DAG</a:t>
            </a:r>
            <a:r>
              <a:rPr b="1" lang="zh-CN" sz="3200" spc="-1" strike="noStrike">
                <a:solidFill>
                  <a:srgbClr val="404040"/>
                </a:solidFill>
                <a:uFill>
                  <a:solidFill>
                    <a:srgbClr val="ffffff"/>
                  </a:solidFill>
                </a:uFill>
                <a:latin typeface="Trebuchet MS"/>
                <a:ea typeface="宋体"/>
              </a:rPr>
              <a:t>计算</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600" spc="-1" strike="noStrike">
                <a:solidFill>
                  <a:srgbClr val="404040"/>
                </a:solidFill>
                <a:uFill>
                  <a:solidFill>
                    <a:srgbClr val="ffffff"/>
                  </a:solidFill>
                </a:uFill>
                <a:latin typeface="Trebuchet MS"/>
                <a:ea typeface="宋体"/>
              </a:rPr>
              <a:t>多个应用程序存在依赖关系，后一个应用程序的输入为前一个的输出</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677160" y="609480"/>
            <a:ext cx="8596440" cy="8337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mapreduce</a:t>
            </a:r>
            <a:r>
              <a:rPr lang="zh-CN" sz="3600" spc="-1" strike="noStrike">
                <a:solidFill>
                  <a:srgbClr val="90c226"/>
                </a:solidFill>
                <a:uFill>
                  <a:solidFill>
                    <a:srgbClr val="ffffff"/>
                  </a:solidFill>
                </a:uFill>
                <a:latin typeface="Trebuchet MS"/>
              </a:rPr>
              <a:t>原理</a:t>
            </a:r>
            <a:endParaRPr lang="zh-CN" sz="1800" spc="-1" strike="noStrike">
              <a:solidFill>
                <a:srgbClr val="000000"/>
              </a:solidFill>
              <a:uFill>
                <a:solidFill>
                  <a:srgbClr val="ffffff"/>
                </a:solidFill>
              </a:uFill>
              <a:latin typeface="Trebuchet MS"/>
            </a:endParaRPr>
          </a:p>
        </p:txBody>
      </p:sp>
      <p:sp>
        <p:nvSpPr>
          <p:cNvPr id="226" name="TextShape 2"/>
          <p:cNvSpPr txBox="1"/>
          <p:nvPr/>
        </p:nvSpPr>
        <p:spPr>
          <a:xfrm>
            <a:off x="677160" y="1604160"/>
            <a:ext cx="8596440" cy="4436640"/>
          </a:xfrm>
          <a:prstGeom prst="rect">
            <a:avLst/>
          </a:prstGeom>
          <a:noFill/>
          <a:ln>
            <a:noFill/>
          </a:ln>
        </p:spPr>
        <p:txBody>
          <a:bodyPr/>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关于打扑克的哲学</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pic>
        <p:nvPicPr>
          <p:cNvPr id="227" name="Picture 5" descr=""/>
          <p:cNvPicPr/>
          <p:nvPr/>
        </p:nvPicPr>
        <p:blipFill>
          <a:blip r:embed="rId1"/>
          <a:stretch/>
        </p:blipFill>
        <p:spPr>
          <a:xfrm>
            <a:off x="1000800" y="2113560"/>
            <a:ext cx="4762080" cy="426672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677160" y="609480"/>
            <a:ext cx="8596440" cy="7376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打扑克与</a:t>
            </a:r>
            <a:r>
              <a:rPr lang="zh-CN" sz="3600" spc="-1" strike="noStrike">
                <a:solidFill>
                  <a:srgbClr val="90c226"/>
                </a:solidFill>
                <a:uFill>
                  <a:solidFill>
                    <a:srgbClr val="ffffff"/>
                  </a:solidFill>
                </a:uFill>
                <a:latin typeface="Trebuchet MS"/>
              </a:rPr>
              <a:t>mapreduce</a:t>
            </a:r>
            <a:endParaRPr lang="zh-CN" sz="1800" spc="-1" strike="noStrike">
              <a:solidFill>
                <a:srgbClr val="000000"/>
              </a:solidFill>
              <a:uFill>
                <a:solidFill>
                  <a:srgbClr val="ffffff"/>
                </a:solidFill>
              </a:uFill>
              <a:latin typeface="Trebuchet MS"/>
            </a:endParaRPr>
          </a:p>
        </p:txBody>
      </p:sp>
      <p:pic>
        <p:nvPicPr>
          <p:cNvPr id="229" name="Picture 4" descr=""/>
          <p:cNvPicPr/>
          <p:nvPr/>
        </p:nvPicPr>
        <p:blipFill>
          <a:blip r:embed="rId1"/>
          <a:stretch/>
        </p:blipFill>
        <p:spPr>
          <a:xfrm>
            <a:off x="815760" y="2128680"/>
            <a:ext cx="7191000" cy="2781000"/>
          </a:xfrm>
          <a:prstGeom prst="rect">
            <a:avLst/>
          </a:prstGeom>
          <a:ln>
            <a:noFill/>
          </a:ln>
        </p:spPr>
      </p:pic>
      <p:sp>
        <p:nvSpPr>
          <p:cNvPr id="230" name="CustomShape 2"/>
          <p:cNvSpPr/>
          <p:nvPr/>
        </p:nvSpPr>
        <p:spPr>
          <a:xfrm>
            <a:off x="1363680" y="5381640"/>
            <a:ext cx="1805760" cy="45612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Tahoma"/>
                <a:ea typeface="黑体"/>
              </a:rPr>
              <a:t>Input split </a:t>
            </a:r>
            <a:endParaRPr lang="en-US" sz="1800" spc="-1" strike="noStrike">
              <a:solidFill>
                <a:srgbClr val="000000"/>
              </a:solidFill>
              <a:uFill>
                <a:solidFill>
                  <a:srgbClr val="ffffff"/>
                </a:solidFill>
              </a:uFill>
              <a:latin typeface="Arial"/>
            </a:endParaRPr>
          </a:p>
        </p:txBody>
      </p:sp>
      <p:sp>
        <p:nvSpPr>
          <p:cNvPr id="231" name="CustomShape 3"/>
          <p:cNvSpPr/>
          <p:nvPr/>
        </p:nvSpPr>
        <p:spPr>
          <a:xfrm>
            <a:off x="3777840" y="5368680"/>
            <a:ext cx="1304280" cy="45612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Tahoma"/>
                <a:ea typeface="黑体"/>
              </a:rPr>
              <a:t>shuffle </a:t>
            </a:r>
            <a:endParaRPr lang="en-US" sz="1800" spc="-1" strike="noStrike">
              <a:solidFill>
                <a:srgbClr val="000000"/>
              </a:solidFill>
              <a:uFill>
                <a:solidFill>
                  <a:srgbClr val="ffffff"/>
                </a:solidFill>
              </a:uFill>
              <a:latin typeface="Arial"/>
            </a:endParaRPr>
          </a:p>
        </p:txBody>
      </p:sp>
      <p:sp>
        <p:nvSpPr>
          <p:cNvPr id="232" name="CustomShape 4"/>
          <p:cNvSpPr/>
          <p:nvPr/>
        </p:nvSpPr>
        <p:spPr>
          <a:xfrm>
            <a:off x="6082200" y="5368680"/>
            <a:ext cx="1281600" cy="45612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Tahoma"/>
                <a:ea typeface="黑体"/>
              </a:rPr>
              <a:t>output </a:t>
            </a:r>
            <a:endParaRPr lang="en-US" sz="1800" spc="-1" strike="noStrike">
              <a:solidFill>
                <a:srgbClr val="000000"/>
              </a:solidFill>
              <a:uFill>
                <a:solidFill>
                  <a:srgbClr val="ffffff"/>
                </a:solidFill>
              </a:uFill>
              <a:latin typeface="Arial"/>
            </a:endParaRPr>
          </a:p>
        </p:txBody>
      </p:sp>
      <p:sp>
        <p:nvSpPr>
          <p:cNvPr id="233" name="Line 5"/>
          <p:cNvSpPr/>
          <p:nvPr/>
        </p:nvSpPr>
        <p:spPr>
          <a:xfrm flipH="1" flipV="1">
            <a:off x="1890360" y="4505040"/>
            <a:ext cx="144720" cy="863640"/>
          </a:xfrm>
          <a:prstGeom prst="line">
            <a:avLst/>
          </a:prstGeom>
          <a:ln w="9360">
            <a:solidFill>
              <a:schemeClr val="hlink"/>
            </a:solidFill>
            <a:round/>
            <a:tailEnd len="med" type="triangle" w="med"/>
          </a:ln>
        </p:spPr>
        <p:style>
          <a:lnRef idx="0"/>
          <a:fillRef idx="0"/>
          <a:effectRef idx="0"/>
          <a:fontRef idx="minor"/>
        </p:style>
      </p:sp>
      <p:sp>
        <p:nvSpPr>
          <p:cNvPr id="234" name="Line 6"/>
          <p:cNvSpPr/>
          <p:nvPr/>
        </p:nvSpPr>
        <p:spPr>
          <a:xfrm flipH="1" flipV="1">
            <a:off x="4267080" y="4360680"/>
            <a:ext cx="72720" cy="1008000"/>
          </a:xfrm>
          <a:prstGeom prst="line">
            <a:avLst/>
          </a:prstGeom>
          <a:ln w="9360">
            <a:solidFill>
              <a:schemeClr val="hlink"/>
            </a:solidFill>
            <a:round/>
            <a:tailEnd len="med" type="triangle" w="med"/>
          </a:ln>
        </p:spPr>
        <p:style>
          <a:lnRef idx="0"/>
          <a:fillRef idx="0"/>
          <a:effectRef idx="0"/>
          <a:fontRef idx="minor"/>
        </p:style>
      </p:sp>
      <p:sp>
        <p:nvSpPr>
          <p:cNvPr id="235" name="Line 7"/>
          <p:cNvSpPr/>
          <p:nvPr/>
        </p:nvSpPr>
        <p:spPr>
          <a:xfrm flipV="1">
            <a:off x="6643440" y="4215960"/>
            <a:ext cx="289080" cy="1152720"/>
          </a:xfrm>
          <a:prstGeom prst="line">
            <a:avLst/>
          </a:prstGeom>
          <a:ln w="9360">
            <a:solidFill>
              <a:schemeClr val="hlink"/>
            </a:solidFill>
            <a:round/>
            <a:tailEnd len="med" type="triangle" w="med"/>
          </a:ln>
        </p:spPr>
        <p:style>
          <a:lnRef idx="0"/>
          <a:fillRef idx="0"/>
          <a:effectRef idx="0"/>
          <a:fontRef idx="minor"/>
        </p:style>
      </p:sp>
      <p:sp>
        <p:nvSpPr>
          <p:cNvPr id="236" name="CustomShape 8"/>
          <p:cNvSpPr/>
          <p:nvPr/>
        </p:nvSpPr>
        <p:spPr>
          <a:xfrm>
            <a:off x="1226880" y="1747800"/>
            <a:ext cx="7905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Arial"/>
                <a:ea typeface="宋体"/>
              </a:rPr>
              <a:t>分牌</a:t>
            </a:r>
            <a:endParaRPr lang="en-US" sz="1800" spc="-1" strike="noStrike">
              <a:solidFill>
                <a:srgbClr val="000000"/>
              </a:solidFill>
              <a:uFill>
                <a:solidFill>
                  <a:srgbClr val="ffffff"/>
                </a:solidFill>
              </a:uFill>
              <a:latin typeface="Arial"/>
            </a:endParaRPr>
          </a:p>
        </p:txBody>
      </p:sp>
      <p:sp>
        <p:nvSpPr>
          <p:cNvPr id="237" name="CustomShape 9"/>
          <p:cNvSpPr/>
          <p:nvPr/>
        </p:nvSpPr>
        <p:spPr>
          <a:xfrm>
            <a:off x="2598120" y="1747800"/>
            <a:ext cx="140040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Arial"/>
                <a:ea typeface="宋体"/>
              </a:rPr>
              <a:t>各自齐牌</a:t>
            </a:r>
            <a:endParaRPr lang="en-US" sz="1800" spc="-1" strike="noStrike">
              <a:solidFill>
                <a:srgbClr val="000000"/>
              </a:solidFill>
              <a:uFill>
                <a:solidFill>
                  <a:srgbClr val="ffffff"/>
                </a:solidFill>
              </a:uFill>
              <a:latin typeface="Arial"/>
            </a:endParaRPr>
          </a:p>
        </p:txBody>
      </p:sp>
      <p:sp>
        <p:nvSpPr>
          <p:cNvPr id="238" name="CustomShape 10"/>
          <p:cNvSpPr/>
          <p:nvPr/>
        </p:nvSpPr>
        <p:spPr>
          <a:xfrm>
            <a:off x="3893760" y="4795560"/>
            <a:ext cx="7905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Arial"/>
                <a:ea typeface="宋体"/>
              </a:rPr>
              <a:t>交换</a:t>
            </a:r>
            <a:endParaRPr lang="en-US" sz="1800" spc="-1" strike="noStrike">
              <a:solidFill>
                <a:srgbClr val="000000"/>
              </a:solidFill>
              <a:uFill>
                <a:solidFill>
                  <a:srgbClr val="ffffff"/>
                </a:solidFill>
              </a:uFill>
              <a:latin typeface="Arial"/>
            </a:endParaRPr>
          </a:p>
        </p:txBody>
      </p:sp>
      <p:sp>
        <p:nvSpPr>
          <p:cNvPr id="239" name="CustomShape 11"/>
          <p:cNvSpPr/>
          <p:nvPr/>
        </p:nvSpPr>
        <p:spPr>
          <a:xfrm>
            <a:off x="4960440" y="1747800"/>
            <a:ext cx="140040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Arial"/>
                <a:ea typeface="宋体"/>
              </a:rPr>
              <a:t>再次理牌</a:t>
            </a:r>
            <a:endParaRPr lang="en-US" sz="1800" spc="-1" strike="noStrike">
              <a:solidFill>
                <a:srgbClr val="000000"/>
              </a:solidFill>
              <a:uFill>
                <a:solidFill>
                  <a:srgbClr val="ffffff"/>
                </a:solidFill>
              </a:uFill>
              <a:latin typeface="Arial"/>
            </a:endParaRPr>
          </a:p>
        </p:txBody>
      </p:sp>
      <p:sp>
        <p:nvSpPr>
          <p:cNvPr id="240" name="CustomShape 12"/>
          <p:cNvSpPr/>
          <p:nvPr/>
        </p:nvSpPr>
        <p:spPr>
          <a:xfrm>
            <a:off x="6941880" y="1747800"/>
            <a:ext cx="7905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400" spc="-1" strike="noStrike">
                <a:solidFill>
                  <a:srgbClr val="000000"/>
                </a:solidFill>
                <a:uFill>
                  <a:solidFill>
                    <a:srgbClr val="ffffff"/>
                  </a:solidFill>
                </a:uFill>
                <a:latin typeface="Arial"/>
                <a:ea typeface="宋体"/>
              </a:rPr>
              <a:t>搞定</a:t>
            </a:r>
            <a:endParaRPr lang="en-US" sz="18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677160" y="609480"/>
            <a:ext cx="8596440" cy="8017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统计单词数</a:t>
            </a:r>
            <a:endParaRPr lang="zh-CN" sz="1800" spc="-1" strike="noStrike">
              <a:solidFill>
                <a:srgbClr val="000000"/>
              </a:solidFill>
              <a:uFill>
                <a:solidFill>
                  <a:srgbClr val="ffffff"/>
                </a:solidFill>
              </a:uFill>
              <a:latin typeface="Trebuchet MS"/>
            </a:endParaRPr>
          </a:p>
        </p:txBody>
      </p:sp>
      <p:sp>
        <p:nvSpPr>
          <p:cNvPr id="242" name="CustomShape 2"/>
          <p:cNvSpPr/>
          <p:nvPr/>
        </p:nvSpPr>
        <p:spPr>
          <a:xfrm>
            <a:off x="677160" y="1600200"/>
            <a:ext cx="1904760" cy="685440"/>
          </a:xfrm>
          <a:prstGeom prst="rect">
            <a:avLst/>
          </a:prstGeom>
          <a:solidFill>
            <a:schemeClr val="accent1"/>
          </a:solidFill>
          <a:ln w="144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Arial"/>
              </a:rPr>
              <a:t>The weather </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rPr>
              <a:t>is good</a:t>
            </a:r>
            <a:endParaRPr lang="en-US" sz="1800" spc="-1" strike="noStrike">
              <a:solidFill>
                <a:srgbClr val="000000"/>
              </a:solidFill>
              <a:uFill>
                <a:solidFill>
                  <a:srgbClr val="ffffff"/>
                </a:solidFill>
              </a:uFill>
              <a:latin typeface="Arial"/>
            </a:endParaRPr>
          </a:p>
        </p:txBody>
      </p:sp>
      <p:sp>
        <p:nvSpPr>
          <p:cNvPr id="243" name="CustomShape 3"/>
          <p:cNvSpPr/>
          <p:nvPr/>
        </p:nvSpPr>
        <p:spPr>
          <a:xfrm>
            <a:off x="677160" y="4267080"/>
            <a:ext cx="190476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Arial"/>
              </a:rPr>
              <a:t>This guy</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rPr>
              <a:t>is a good man</a:t>
            </a:r>
            <a:endParaRPr lang="en-US" sz="1800" spc="-1" strike="noStrike">
              <a:solidFill>
                <a:srgbClr val="000000"/>
              </a:solidFill>
              <a:uFill>
                <a:solidFill>
                  <a:srgbClr val="ffffff"/>
                </a:solidFill>
              </a:uFill>
              <a:latin typeface="Arial"/>
            </a:endParaRPr>
          </a:p>
        </p:txBody>
      </p:sp>
      <p:sp>
        <p:nvSpPr>
          <p:cNvPr id="244" name="CustomShape 4"/>
          <p:cNvSpPr/>
          <p:nvPr/>
        </p:nvSpPr>
        <p:spPr>
          <a:xfrm>
            <a:off x="677160" y="2895480"/>
            <a:ext cx="190476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Arial"/>
              </a:rPr>
              <a:t>Today </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rPr>
              <a:t>is good</a:t>
            </a:r>
            <a:endParaRPr lang="en-US" sz="1800" spc="-1" strike="noStrike">
              <a:solidFill>
                <a:srgbClr val="000000"/>
              </a:solidFill>
              <a:uFill>
                <a:solidFill>
                  <a:srgbClr val="ffffff"/>
                </a:solidFill>
              </a:uFill>
              <a:latin typeface="Arial"/>
            </a:endParaRPr>
          </a:p>
        </p:txBody>
      </p:sp>
      <p:sp>
        <p:nvSpPr>
          <p:cNvPr id="245" name="CustomShape 5"/>
          <p:cNvSpPr/>
          <p:nvPr/>
        </p:nvSpPr>
        <p:spPr>
          <a:xfrm>
            <a:off x="677160" y="5867280"/>
            <a:ext cx="190476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Arial"/>
              </a:rPr>
              <a:t>Good man</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rPr>
              <a:t>is good</a:t>
            </a:r>
            <a:endParaRPr lang="en-US" sz="1800" spc="-1" strike="noStrike">
              <a:solidFill>
                <a:srgbClr val="000000"/>
              </a:solidFill>
              <a:uFill>
                <a:solidFill>
                  <a:srgbClr val="ffffff"/>
                </a:solidFill>
              </a:uFill>
              <a:latin typeface="Arial"/>
            </a:endParaRPr>
          </a:p>
        </p:txBody>
      </p:sp>
      <p:sp>
        <p:nvSpPr>
          <p:cNvPr id="246" name="CustomShape 6"/>
          <p:cNvSpPr/>
          <p:nvPr/>
        </p:nvSpPr>
        <p:spPr>
          <a:xfrm>
            <a:off x="3115800" y="1295280"/>
            <a:ext cx="1294920" cy="1142640"/>
          </a:xfrm>
          <a:prstGeom prst="rect">
            <a:avLst/>
          </a:prstGeom>
          <a:solidFill>
            <a:srgbClr val="99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the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weather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p:txBody>
      </p:sp>
      <p:sp>
        <p:nvSpPr>
          <p:cNvPr id="247" name="CustomShape 7"/>
          <p:cNvSpPr/>
          <p:nvPr/>
        </p:nvSpPr>
        <p:spPr>
          <a:xfrm>
            <a:off x="3115800" y="2666880"/>
            <a:ext cx="1294920" cy="990360"/>
          </a:xfrm>
          <a:prstGeom prst="rect">
            <a:avLst/>
          </a:prstGeom>
          <a:solidFill>
            <a:srgbClr val="99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today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p:txBody>
      </p:sp>
      <p:sp>
        <p:nvSpPr>
          <p:cNvPr id="248" name="CustomShape 8"/>
          <p:cNvSpPr/>
          <p:nvPr/>
        </p:nvSpPr>
        <p:spPr>
          <a:xfrm>
            <a:off x="3115800" y="3809880"/>
            <a:ext cx="1294920" cy="1676160"/>
          </a:xfrm>
          <a:prstGeom prst="rect">
            <a:avLst/>
          </a:prstGeom>
          <a:solidFill>
            <a:srgbClr val="99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guy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a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man  1</a:t>
            </a:r>
            <a:endParaRPr lang="en-US" sz="1800" spc="-1" strike="noStrike">
              <a:solidFill>
                <a:srgbClr val="000000"/>
              </a:solidFill>
              <a:uFill>
                <a:solidFill>
                  <a:srgbClr val="ffffff"/>
                </a:solidFill>
              </a:uFill>
              <a:latin typeface="Arial"/>
            </a:endParaRPr>
          </a:p>
        </p:txBody>
      </p:sp>
      <p:sp>
        <p:nvSpPr>
          <p:cNvPr id="249" name="CustomShape 9"/>
          <p:cNvSpPr/>
          <p:nvPr/>
        </p:nvSpPr>
        <p:spPr>
          <a:xfrm>
            <a:off x="3115800" y="5638680"/>
            <a:ext cx="1294920" cy="1142640"/>
          </a:xfrm>
          <a:prstGeom prst="rect">
            <a:avLst/>
          </a:prstGeom>
          <a:solidFill>
            <a:srgbClr val="99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man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p:txBody>
      </p:sp>
      <p:sp>
        <p:nvSpPr>
          <p:cNvPr id="250" name="CustomShape 10"/>
          <p:cNvSpPr/>
          <p:nvPr/>
        </p:nvSpPr>
        <p:spPr>
          <a:xfrm flipV="1">
            <a:off x="4563360" y="3581280"/>
            <a:ext cx="380520" cy="609120"/>
          </a:xfrm>
          <a:prstGeom prst="rightArrow">
            <a:avLst>
              <a:gd name="adj1" fmla="val 50000"/>
              <a:gd name="adj2" fmla="val 25000"/>
            </a:avLst>
          </a:prstGeom>
          <a:solidFill>
            <a:srgbClr val="993300"/>
          </a:solidFill>
          <a:ln>
            <a:noFill/>
          </a:ln>
        </p:spPr>
        <p:style>
          <a:lnRef idx="0"/>
          <a:fillRef idx="0"/>
          <a:effectRef idx="0"/>
          <a:fontRef idx="minor"/>
        </p:style>
      </p:sp>
      <p:sp>
        <p:nvSpPr>
          <p:cNvPr id="251" name="CustomShape 11"/>
          <p:cNvSpPr/>
          <p:nvPr/>
        </p:nvSpPr>
        <p:spPr>
          <a:xfrm>
            <a:off x="5249160" y="121932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a 1 </a:t>
            </a:r>
            <a:endParaRPr lang="en-US" sz="1800" spc="-1" strike="noStrike">
              <a:solidFill>
                <a:srgbClr val="000000"/>
              </a:solidFill>
              <a:uFill>
                <a:solidFill>
                  <a:srgbClr val="ffffff"/>
                </a:solidFill>
              </a:uFill>
              <a:latin typeface="Arial"/>
            </a:endParaRPr>
          </a:p>
        </p:txBody>
      </p:sp>
      <p:sp>
        <p:nvSpPr>
          <p:cNvPr id="252" name="CustomShape 12"/>
          <p:cNvSpPr/>
          <p:nvPr/>
        </p:nvSpPr>
        <p:spPr>
          <a:xfrm>
            <a:off x="5249160" y="1566720"/>
            <a:ext cx="1294920" cy="139968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good  1</a:t>
            </a:r>
            <a:endParaRPr lang="en-US" sz="1800" spc="-1" strike="noStrike">
              <a:solidFill>
                <a:srgbClr val="000000"/>
              </a:solidFill>
              <a:uFill>
                <a:solidFill>
                  <a:srgbClr val="ffffff"/>
                </a:solidFill>
              </a:uFill>
              <a:latin typeface="Arial"/>
            </a:endParaRPr>
          </a:p>
        </p:txBody>
      </p:sp>
      <p:sp>
        <p:nvSpPr>
          <p:cNvPr id="253" name="CustomShape 13"/>
          <p:cNvSpPr/>
          <p:nvPr/>
        </p:nvSpPr>
        <p:spPr>
          <a:xfrm>
            <a:off x="5249160" y="4648320"/>
            <a:ext cx="1294920" cy="5331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man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man 1</a:t>
            </a:r>
            <a:endParaRPr lang="en-US" sz="1800" spc="-1" strike="noStrike">
              <a:solidFill>
                <a:srgbClr val="000000"/>
              </a:solidFill>
              <a:uFill>
                <a:solidFill>
                  <a:srgbClr val="ffffff"/>
                </a:solidFill>
              </a:uFill>
              <a:latin typeface="Arial"/>
            </a:endParaRPr>
          </a:p>
        </p:txBody>
      </p:sp>
      <p:sp>
        <p:nvSpPr>
          <p:cNvPr id="254" name="CustomShape 14"/>
          <p:cNvSpPr/>
          <p:nvPr/>
        </p:nvSpPr>
        <p:spPr>
          <a:xfrm>
            <a:off x="5249160" y="525780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the  1</a:t>
            </a:r>
            <a:endParaRPr lang="en-US" sz="1800" spc="-1" strike="noStrike">
              <a:solidFill>
                <a:srgbClr val="000000"/>
              </a:solidFill>
              <a:uFill>
                <a:solidFill>
                  <a:srgbClr val="ffffff"/>
                </a:solidFill>
              </a:uFill>
              <a:latin typeface="Arial"/>
            </a:endParaRPr>
          </a:p>
        </p:txBody>
      </p:sp>
      <p:sp>
        <p:nvSpPr>
          <p:cNvPr id="255" name="CustomShape 15"/>
          <p:cNvSpPr/>
          <p:nvPr/>
        </p:nvSpPr>
        <p:spPr>
          <a:xfrm flipV="1">
            <a:off x="2658600" y="3581280"/>
            <a:ext cx="380520" cy="609120"/>
          </a:xfrm>
          <a:prstGeom prst="rightArrow">
            <a:avLst>
              <a:gd name="adj1" fmla="val 50000"/>
              <a:gd name="adj2" fmla="val 25000"/>
            </a:avLst>
          </a:prstGeom>
          <a:solidFill>
            <a:srgbClr val="993300"/>
          </a:solidFill>
          <a:ln>
            <a:noFill/>
          </a:ln>
        </p:spPr>
        <p:style>
          <a:lnRef idx="0"/>
          <a:fillRef idx="0"/>
          <a:effectRef idx="0"/>
          <a:fontRef idx="minor"/>
        </p:style>
      </p:sp>
      <p:sp>
        <p:nvSpPr>
          <p:cNvPr id="256" name="CustomShape 16"/>
          <p:cNvSpPr/>
          <p:nvPr/>
        </p:nvSpPr>
        <p:spPr>
          <a:xfrm>
            <a:off x="5249160" y="647712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weather 1</a:t>
            </a:r>
            <a:endParaRPr lang="en-US" sz="1800" spc="-1" strike="noStrike">
              <a:solidFill>
                <a:srgbClr val="000000"/>
              </a:solidFill>
              <a:uFill>
                <a:solidFill>
                  <a:srgbClr val="ffffff"/>
                </a:solidFill>
              </a:uFill>
              <a:latin typeface="Arial"/>
            </a:endParaRPr>
          </a:p>
        </p:txBody>
      </p:sp>
      <p:sp>
        <p:nvSpPr>
          <p:cNvPr id="257" name="CustomShape 17"/>
          <p:cNvSpPr/>
          <p:nvPr/>
        </p:nvSpPr>
        <p:spPr>
          <a:xfrm>
            <a:off x="5249160" y="609588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today  1</a:t>
            </a:r>
            <a:endParaRPr lang="en-US" sz="1800" spc="-1" strike="noStrike">
              <a:solidFill>
                <a:srgbClr val="000000"/>
              </a:solidFill>
              <a:uFill>
                <a:solidFill>
                  <a:srgbClr val="ffffff"/>
                </a:solidFill>
              </a:uFill>
              <a:latin typeface="Arial"/>
            </a:endParaRPr>
          </a:p>
        </p:txBody>
      </p:sp>
      <p:sp>
        <p:nvSpPr>
          <p:cNvPr id="258" name="CustomShape 18"/>
          <p:cNvSpPr/>
          <p:nvPr/>
        </p:nvSpPr>
        <p:spPr>
          <a:xfrm>
            <a:off x="5249160" y="311004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guy 1</a:t>
            </a:r>
            <a:endParaRPr lang="en-US" sz="1800" spc="-1" strike="noStrike">
              <a:solidFill>
                <a:srgbClr val="000000"/>
              </a:solidFill>
              <a:uFill>
                <a:solidFill>
                  <a:srgbClr val="ffffff"/>
                </a:solidFill>
              </a:uFill>
              <a:latin typeface="Arial"/>
            </a:endParaRPr>
          </a:p>
        </p:txBody>
      </p:sp>
      <p:sp>
        <p:nvSpPr>
          <p:cNvPr id="259" name="CustomShape 19"/>
          <p:cNvSpPr/>
          <p:nvPr/>
        </p:nvSpPr>
        <p:spPr>
          <a:xfrm>
            <a:off x="5249160" y="3443400"/>
            <a:ext cx="1294920" cy="106632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a:p>
            <a:pPr algn="r">
              <a:lnSpc>
                <a:spcPct val="100000"/>
              </a:lnSpc>
            </a:pPr>
            <a:r>
              <a:rPr lang="en-US" sz="1800" spc="-1" strike="noStrike">
                <a:solidFill>
                  <a:srgbClr val="000000"/>
                </a:solidFill>
                <a:uFill>
                  <a:solidFill>
                    <a:srgbClr val="ffffff"/>
                  </a:solidFill>
                </a:uFill>
                <a:latin typeface="Arial"/>
              </a:rPr>
              <a:t>is  1</a:t>
            </a:r>
            <a:endParaRPr lang="en-US" sz="1800" spc="-1" strike="noStrike">
              <a:solidFill>
                <a:srgbClr val="000000"/>
              </a:solidFill>
              <a:uFill>
                <a:solidFill>
                  <a:srgbClr val="ffffff"/>
                </a:solidFill>
              </a:uFill>
              <a:latin typeface="Arial"/>
            </a:endParaRPr>
          </a:p>
        </p:txBody>
      </p:sp>
      <p:sp>
        <p:nvSpPr>
          <p:cNvPr id="260" name="CustomShape 20"/>
          <p:cNvSpPr/>
          <p:nvPr/>
        </p:nvSpPr>
        <p:spPr>
          <a:xfrm>
            <a:off x="5249160" y="5715000"/>
            <a:ext cx="1294920" cy="304560"/>
          </a:xfrm>
          <a:prstGeom prst="rect">
            <a:avLst/>
          </a:prstGeom>
          <a:solidFill>
            <a:srgbClr val="ffcc00"/>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this 1</a:t>
            </a:r>
            <a:endParaRPr lang="en-US" sz="1800" spc="-1" strike="noStrike">
              <a:solidFill>
                <a:srgbClr val="000000"/>
              </a:solidFill>
              <a:uFill>
                <a:solidFill>
                  <a:srgbClr val="ffffff"/>
                </a:solidFill>
              </a:uFill>
              <a:latin typeface="Arial"/>
            </a:endParaRPr>
          </a:p>
        </p:txBody>
      </p:sp>
      <p:sp>
        <p:nvSpPr>
          <p:cNvPr id="261" name="CustomShape 21"/>
          <p:cNvSpPr/>
          <p:nvPr/>
        </p:nvSpPr>
        <p:spPr>
          <a:xfrm>
            <a:off x="7382880" y="182880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a  1</a:t>
            </a:r>
            <a:endParaRPr lang="en-US" sz="1800" spc="-1" strike="noStrike">
              <a:solidFill>
                <a:srgbClr val="000000"/>
              </a:solidFill>
              <a:uFill>
                <a:solidFill>
                  <a:srgbClr val="ffffff"/>
                </a:solidFill>
              </a:uFill>
              <a:latin typeface="Arial"/>
            </a:endParaRPr>
          </a:p>
        </p:txBody>
      </p:sp>
      <p:sp>
        <p:nvSpPr>
          <p:cNvPr id="262" name="CustomShape 22"/>
          <p:cNvSpPr/>
          <p:nvPr/>
        </p:nvSpPr>
        <p:spPr>
          <a:xfrm>
            <a:off x="7382880" y="233352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good  5</a:t>
            </a:r>
            <a:endParaRPr lang="en-US" sz="1800" spc="-1" strike="noStrike">
              <a:solidFill>
                <a:srgbClr val="000000"/>
              </a:solidFill>
              <a:uFill>
                <a:solidFill>
                  <a:srgbClr val="ffffff"/>
                </a:solidFill>
              </a:uFill>
              <a:latin typeface="Arial"/>
            </a:endParaRPr>
          </a:p>
        </p:txBody>
      </p:sp>
      <p:sp>
        <p:nvSpPr>
          <p:cNvPr id="263" name="CustomShape 23"/>
          <p:cNvSpPr/>
          <p:nvPr/>
        </p:nvSpPr>
        <p:spPr>
          <a:xfrm>
            <a:off x="7382880" y="283860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guy  1</a:t>
            </a:r>
            <a:endParaRPr lang="en-US" sz="1800" spc="-1" strike="noStrike">
              <a:solidFill>
                <a:srgbClr val="000000"/>
              </a:solidFill>
              <a:uFill>
                <a:solidFill>
                  <a:srgbClr val="ffffff"/>
                </a:solidFill>
              </a:uFill>
              <a:latin typeface="Arial"/>
            </a:endParaRPr>
          </a:p>
        </p:txBody>
      </p:sp>
      <p:sp>
        <p:nvSpPr>
          <p:cNvPr id="264" name="CustomShape 24"/>
          <p:cNvSpPr/>
          <p:nvPr/>
        </p:nvSpPr>
        <p:spPr>
          <a:xfrm>
            <a:off x="7382880" y="334332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is  4</a:t>
            </a:r>
            <a:endParaRPr lang="en-US" sz="1800" spc="-1" strike="noStrike">
              <a:solidFill>
                <a:srgbClr val="000000"/>
              </a:solidFill>
              <a:uFill>
                <a:solidFill>
                  <a:srgbClr val="ffffff"/>
                </a:solidFill>
              </a:uFill>
              <a:latin typeface="Arial"/>
            </a:endParaRPr>
          </a:p>
        </p:txBody>
      </p:sp>
      <p:sp>
        <p:nvSpPr>
          <p:cNvPr id="265" name="CustomShape 25"/>
          <p:cNvSpPr/>
          <p:nvPr/>
        </p:nvSpPr>
        <p:spPr>
          <a:xfrm>
            <a:off x="7382880" y="384804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man  2</a:t>
            </a:r>
            <a:endParaRPr lang="en-US" sz="1800" spc="-1" strike="noStrike">
              <a:solidFill>
                <a:srgbClr val="000000"/>
              </a:solidFill>
              <a:uFill>
                <a:solidFill>
                  <a:srgbClr val="ffffff"/>
                </a:solidFill>
              </a:uFill>
              <a:latin typeface="Arial"/>
            </a:endParaRPr>
          </a:p>
        </p:txBody>
      </p:sp>
      <p:sp>
        <p:nvSpPr>
          <p:cNvPr id="266" name="CustomShape 26"/>
          <p:cNvSpPr/>
          <p:nvPr/>
        </p:nvSpPr>
        <p:spPr>
          <a:xfrm>
            <a:off x="7382880" y="435276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the  1</a:t>
            </a:r>
            <a:endParaRPr lang="en-US" sz="1800" spc="-1" strike="noStrike">
              <a:solidFill>
                <a:srgbClr val="000000"/>
              </a:solidFill>
              <a:uFill>
                <a:solidFill>
                  <a:srgbClr val="ffffff"/>
                </a:solidFill>
              </a:uFill>
              <a:latin typeface="Arial"/>
            </a:endParaRPr>
          </a:p>
        </p:txBody>
      </p:sp>
      <p:sp>
        <p:nvSpPr>
          <p:cNvPr id="267" name="CustomShape 27"/>
          <p:cNvSpPr/>
          <p:nvPr/>
        </p:nvSpPr>
        <p:spPr>
          <a:xfrm>
            <a:off x="7382880" y="485784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this  1</a:t>
            </a:r>
            <a:endParaRPr lang="en-US" sz="1800" spc="-1" strike="noStrike">
              <a:solidFill>
                <a:srgbClr val="000000"/>
              </a:solidFill>
              <a:uFill>
                <a:solidFill>
                  <a:srgbClr val="ffffff"/>
                </a:solidFill>
              </a:uFill>
              <a:latin typeface="Arial"/>
            </a:endParaRPr>
          </a:p>
        </p:txBody>
      </p:sp>
      <p:sp>
        <p:nvSpPr>
          <p:cNvPr id="268" name="CustomShape 28"/>
          <p:cNvSpPr/>
          <p:nvPr/>
        </p:nvSpPr>
        <p:spPr>
          <a:xfrm>
            <a:off x="7382880" y="536256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today  1</a:t>
            </a:r>
            <a:endParaRPr lang="en-US" sz="1800" spc="-1" strike="noStrike">
              <a:solidFill>
                <a:srgbClr val="000000"/>
              </a:solidFill>
              <a:uFill>
                <a:solidFill>
                  <a:srgbClr val="ffffff"/>
                </a:solidFill>
              </a:uFill>
              <a:latin typeface="Arial"/>
            </a:endParaRPr>
          </a:p>
        </p:txBody>
      </p:sp>
      <p:sp>
        <p:nvSpPr>
          <p:cNvPr id="269" name="CustomShape 29"/>
          <p:cNvSpPr/>
          <p:nvPr/>
        </p:nvSpPr>
        <p:spPr>
          <a:xfrm>
            <a:off x="7382880" y="5867280"/>
            <a:ext cx="1294920" cy="30456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lang="en-US" sz="1800" spc="-1" strike="noStrike">
                <a:solidFill>
                  <a:srgbClr val="000000"/>
                </a:solidFill>
                <a:uFill>
                  <a:solidFill>
                    <a:srgbClr val="ffffff"/>
                  </a:solidFill>
                </a:uFill>
                <a:latin typeface="Arial"/>
              </a:rPr>
              <a:t>weather  1</a:t>
            </a:r>
            <a:endParaRPr lang="en-US" sz="1800" spc="-1" strike="noStrike">
              <a:solidFill>
                <a:srgbClr val="000000"/>
              </a:solidFill>
              <a:uFill>
                <a:solidFill>
                  <a:srgbClr val="ffffff"/>
                </a:solidFill>
              </a:uFill>
              <a:latin typeface="Arial"/>
            </a:endParaRPr>
          </a:p>
        </p:txBody>
      </p:sp>
      <p:sp>
        <p:nvSpPr>
          <p:cNvPr id="270" name="CustomShape 30"/>
          <p:cNvSpPr/>
          <p:nvPr/>
        </p:nvSpPr>
        <p:spPr>
          <a:xfrm flipV="1">
            <a:off x="6773400" y="3581280"/>
            <a:ext cx="456840" cy="609120"/>
          </a:xfrm>
          <a:prstGeom prst="rightArrow">
            <a:avLst>
              <a:gd name="adj1" fmla="val 50000"/>
              <a:gd name="adj2" fmla="val 25000"/>
            </a:avLst>
          </a:prstGeom>
          <a:solidFill>
            <a:srgbClr val="993300"/>
          </a:solidFill>
          <a:ln>
            <a:noFill/>
          </a:ln>
        </p:spPr>
        <p:style>
          <a:lnRef idx="0"/>
          <a:fillRef idx="0"/>
          <a:effectRef idx="0"/>
          <a:fontRef idx="minor"/>
        </p:style>
      </p:sp>
      <p:sp>
        <p:nvSpPr>
          <p:cNvPr id="271" name="CustomShape 31"/>
          <p:cNvSpPr/>
          <p:nvPr/>
        </p:nvSpPr>
        <p:spPr>
          <a:xfrm>
            <a:off x="5096880" y="3048120"/>
            <a:ext cx="1599840" cy="1523520"/>
          </a:xfrm>
          <a:prstGeom prst="rect">
            <a:avLst/>
          </a:prstGeom>
          <a:noFill/>
          <a:ln cap="rnd" w="1440">
            <a:solidFill>
              <a:schemeClr val="tx1"/>
            </a:solidFill>
            <a:custDash>
              <a:ds d="3500000" sp="2600000"/>
            </a:custDash>
            <a:miter/>
          </a:ln>
        </p:spPr>
        <p:style>
          <a:lnRef idx="0"/>
          <a:fillRef idx="0"/>
          <a:effectRef idx="0"/>
          <a:fontRef idx="minor"/>
        </p:style>
      </p:sp>
      <p:sp>
        <p:nvSpPr>
          <p:cNvPr id="272" name="CustomShape 32"/>
          <p:cNvSpPr/>
          <p:nvPr/>
        </p:nvSpPr>
        <p:spPr>
          <a:xfrm>
            <a:off x="5096880" y="4572000"/>
            <a:ext cx="1599840" cy="990360"/>
          </a:xfrm>
          <a:prstGeom prst="rect">
            <a:avLst/>
          </a:prstGeom>
          <a:noFill/>
          <a:ln cap="rnd" w="1440">
            <a:solidFill>
              <a:schemeClr val="tx1"/>
            </a:solidFill>
            <a:custDash>
              <a:ds d="3500000" sp="2600000"/>
            </a:custDash>
            <a:miter/>
          </a:ln>
        </p:spPr>
        <p:style>
          <a:lnRef idx="0"/>
          <a:fillRef idx="0"/>
          <a:effectRef idx="0"/>
          <a:fontRef idx="minor"/>
        </p:style>
      </p:sp>
      <p:sp>
        <p:nvSpPr>
          <p:cNvPr id="273" name="CustomShape 33"/>
          <p:cNvSpPr/>
          <p:nvPr/>
        </p:nvSpPr>
        <p:spPr>
          <a:xfrm>
            <a:off x="5096880" y="5590800"/>
            <a:ext cx="1599840" cy="1218960"/>
          </a:xfrm>
          <a:prstGeom prst="rect">
            <a:avLst/>
          </a:prstGeom>
          <a:noFill/>
          <a:ln cap="rnd" w="1440">
            <a:solidFill>
              <a:schemeClr val="tx1"/>
            </a:solidFill>
            <a:custDash>
              <a:ds d="3500000" sp="2600000"/>
            </a:custDash>
            <a:miter/>
          </a:ln>
        </p:spPr>
        <p:style>
          <a:lnRef idx="0"/>
          <a:fillRef idx="0"/>
          <a:effectRef idx="0"/>
          <a:fontRef idx="minor"/>
        </p:style>
      </p:sp>
    </p:spTree>
  </p:cSld>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42">
                                  <p:stCondLst>
                                    <p:cond delay="0"/>
                                  </p:stCondLst>
                                  <p:childTnLst>
                                    <p:set>
                                      <p:cBhvr>
                                        <p:cTn id="155" dur="1" fill="hold">
                                          <p:stCondLst>
                                            <p:cond delay="0"/>
                                          </p:stCondLst>
                                        </p:cTn>
                                        <p:tgtEl>
                                          <p:spTgt spid="246"/>
                                        </p:tgtEl>
                                        <p:attrNameLst>
                                          <p:attrName>style.visibility</p:attrName>
                                        </p:attrNameLst>
                                      </p:cBhvr>
                                      <p:to>
                                        <p:strVal val="visible"/>
                                      </p:to>
                                    </p:set>
                                    <p:animEffect filter="fade" transition="in">
                                      <p:cBhvr additive="repl">
                                        <p:cTn id="156" dur="1000"/>
                                        <p:tgtEl>
                                          <p:spTgt spid="246"/>
                                        </p:tgtEl>
                                      </p:cBhvr>
                                    </p:animEffect>
                                    <p:anim calcmode="lin" valueType="num">
                                      <p:cBhvr additive="repl">
                                        <p:cTn id="157" dur="1000" fill="hold"/>
                                        <p:tgtEl>
                                          <p:spTgt spid="246"/>
                                        </p:tgtEl>
                                        <p:attrNameLst>
                                          <p:attrName>ppt_x</p:attrName>
                                        </p:attrNameLst>
                                      </p:cBhvr>
                                      <p:tavLst>
                                        <p:tav tm="0">
                                          <p:val>
                                            <p:strVal val="#ppt_x"/>
                                          </p:val>
                                        </p:tav>
                                        <p:tav tm="100000">
                                          <p:val>
                                            <p:strVal val="#ppt_x"/>
                                          </p:val>
                                        </p:tav>
                                      </p:tavLst>
                                    </p:anim>
                                    <p:anim calcmode="lin" valueType="num">
                                      <p:cBhvr additive="repl">
                                        <p:cTn id="158" dur="1000" fill="hold"/>
                                        <p:tgtEl>
                                          <p:spTgt spid="246"/>
                                        </p:tgtEl>
                                        <p:attrNameLst>
                                          <p:attrName>ppt_y</p:attrName>
                                        </p:attrNameLst>
                                      </p:cBhvr>
                                      <p:tavLst>
                                        <p:tav tm="0">
                                          <p:val>
                                            <p:strVal val="#ppt_y+.1"/>
                                          </p:val>
                                        </p:tav>
                                        <p:tav tm="100000">
                                          <p:val>
                                            <p:strVal val="#ppt_y"/>
                                          </p:val>
                                        </p:tav>
                                      </p:tavLst>
                                    </p:anim>
                                  </p:childTnLst>
                                </p:cTn>
                              </p:par>
                              <p:par>
                                <p:cTn id="159" nodeType="withEffect" fill="hold" presetClass="entr" presetID="42">
                                  <p:stCondLst>
                                    <p:cond delay="0"/>
                                  </p:stCondLst>
                                  <p:childTnLst>
                                    <p:set>
                                      <p:cBhvr>
                                        <p:cTn id="160" dur="1" fill="hold">
                                          <p:stCondLst>
                                            <p:cond delay="0"/>
                                          </p:stCondLst>
                                        </p:cTn>
                                        <p:tgtEl>
                                          <p:spTgt spid="247"/>
                                        </p:tgtEl>
                                        <p:attrNameLst>
                                          <p:attrName>style.visibility</p:attrName>
                                        </p:attrNameLst>
                                      </p:cBhvr>
                                      <p:to>
                                        <p:strVal val="visible"/>
                                      </p:to>
                                    </p:set>
                                    <p:animEffect filter="fade" transition="in">
                                      <p:cBhvr additive="repl">
                                        <p:cTn id="161" dur="1000"/>
                                        <p:tgtEl>
                                          <p:spTgt spid="247"/>
                                        </p:tgtEl>
                                      </p:cBhvr>
                                    </p:animEffect>
                                    <p:anim calcmode="lin" valueType="num">
                                      <p:cBhvr additive="repl">
                                        <p:cTn id="162" dur="1000" fill="hold"/>
                                        <p:tgtEl>
                                          <p:spTgt spid="247"/>
                                        </p:tgtEl>
                                        <p:attrNameLst>
                                          <p:attrName>ppt_x</p:attrName>
                                        </p:attrNameLst>
                                      </p:cBhvr>
                                      <p:tavLst>
                                        <p:tav tm="0">
                                          <p:val>
                                            <p:strVal val="#ppt_x"/>
                                          </p:val>
                                        </p:tav>
                                        <p:tav tm="100000">
                                          <p:val>
                                            <p:strVal val="#ppt_x"/>
                                          </p:val>
                                        </p:tav>
                                      </p:tavLst>
                                    </p:anim>
                                    <p:anim calcmode="lin" valueType="num">
                                      <p:cBhvr additive="repl">
                                        <p:cTn id="163" dur="1000" fill="hold"/>
                                        <p:tgtEl>
                                          <p:spTgt spid="247"/>
                                        </p:tgtEl>
                                        <p:attrNameLst>
                                          <p:attrName>ppt_y</p:attrName>
                                        </p:attrNameLst>
                                      </p:cBhvr>
                                      <p:tavLst>
                                        <p:tav tm="0">
                                          <p:val>
                                            <p:strVal val="#ppt_y+.1"/>
                                          </p:val>
                                        </p:tav>
                                        <p:tav tm="100000">
                                          <p:val>
                                            <p:strVal val="#ppt_y"/>
                                          </p:val>
                                        </p:tav>
                                      </p:tavLst>
                                    </p:anim>
                                  </p:childTnLst>
                                </p:cTn>
                              </p:par>
                              <p:par>
                                <p:cTn id="164" nodeType="withEffect" fill="hold" presetClass="entr" presetID="42">
                                  <p:stCondLst>
                                    <p:cond delay="0"/>
                                  </p:stCondLst>
                                  <p:childTnLst>
                                    <p:set>
                                      <p:cBhvr>
                                        <p:cTn id="165" dur="1" fill="hold">
                                          <p:stCondLst>
                                            <p:cond delay="0"/>
                                          </p:stCondLst>
                                        </p:cTn>
                                        <p:tgtEl>
                                          <p:spTgt spid="248"/>
                                        </p:tgtEl>
                                        <p:attrNameLst>
                                          <p:attrName>style.visibility</p:attrName>
                                        </p:attrNameLst>
                                      </p:cBhvr>
                                      <p:to>
                                        <p:strVal val="visible"/>
                                      </p:to>
                                    </p:set>
                                    <p:animEffect filter="fade" transition="in">
                                      <p:cBhvr additive="repl">
                                        <p:cTn id="166" dur="1000"/>
                                        <p:tgtEl>
                                          <p:spTgt spid="248"/>
                                        </p:tgtEl>
                                      </p:cBhvr>
                                    </p:animEffect>
                                    <p:anim calcmode="lin" valueType="num">
                                      <p:cBhvr additive="repl">
                                        <p:cTn id="167" dur="1000" fill="hold"/>
                                        <p:tgtEl>
                                          <p:spTgt spid="248"/>
                                        </p:tgtEl>
                                        <p:attrNameLst>
                                          <p:attrName>ppt_x</p:attrName>
                                        </p:attrNameLst>
                                      </p:cBhvr>
                                      <p:tavLst>
                                        <p:tav tm="0">
                                          <p:val>
                                            <p:strVal val="#ppt_x"/>
                                          </p:val>
                                        </p:tav>
                                        <p:tav tm="100000">
                                          <p:val>
                                            <p:strVal val="#ppt_x"/>
                                          </p:val>
                                        </p:tav>
                                      </p:tavLst>
                                    </p:anim>
                                    <p:anim calcmode="lin" valueType="num">
                                      <p:cBhvr additive="repl">
                                        <p:cTn id="168" dur="1000" fill="hold"/>
                                        <p:tgtEl>
                                          <p:spTgt spid="248"/>
                                        </p:tgtEl>
                                        <p:attrNameLst>
                                          <p:attrName>ppt_y</p:attrName>
                                        </p:attrNameLst>
                                      </p:cBhvr>
                                      <p:tavLst>
                                        <p:tav tm="0">
                                          <p:val>
                                            <p:strVal val="#ppt_y+.1"/>
                                          </p:val>
                                        </p:tav>
                                        <p:tav tm="100000">
                                          <p:val>
                                            <p:strVal val="#ppt_y"/>
                                          </p:val>
                                        </p:tav>
                                      </p:tavLst>
                                    </p:anim>
                                  </p:childTnLst>
                                </p:cTn>
                              </p:par>
                              <p:par>
                                <p:cTn id="169" nodeType="withEffect" fill="hold" presetClass="entr" presetID="42">
                                  <p:stCondLst>
                                    <p:cond delay="0"/>
                                  </p:stCondLst>
                                  <p:childTnLst>
                                    <p:set>
                                      <p:cBhvr>
                                        <p:cTn id="170" dur="1" fill="hold">
                                          <p:stCondLst>
                                            <p:cond delay="0"/>
                                          </p:stCondLst>
                                        </p:cTn>
                                        <p:tgtEl>
                                          <p:spTgt spid="249"/>
                                        </p:tgtEl>
                                        <p:attrNameLst>
                                          <p:attrName>style.visibility</p:attrName>
                                        </p:attrNameLst>
                                      </p:cBhvr>
                                      <p:to>
                                        <p:strVal val="visible"/>
                                      </p:to>
                                    </p:set>
                                    <p:animEffect filter="fade" transition="in">
                                      <p:cBhvr additive="repl">
                                        <p:cTn id="171" dur="1000"/>
                                        <p:tgtEl>
                                          <p:spTgt spid="249"/>
                                        </p:tgtEl>
                                      </p:cBhvr>
                                    </p:animEffect>
                                    <p:anim calcmode="lin" valueType="num">
                                      <p:cBhvr additive="repl">
                                        <p:cTn id="172" dur="1000" fill="hold"/>
                                        <p:tgtEl>
                                          <p:spTgt spid="249"/>
                                        </p:tgtEl>
                                        <p:attrNameLst>
                                          <p:attrName>ppt_x</p:attrName>
                                        </p:attrNameLst>
                                      </p:cBhvr>
                                      <p:tavLst>
                                        <p:tav tm="0">
                                          <p:val>
                                            <p:strVal val="#ppt_x"/>
                                          </p:val>
                                        </p:tav>
                                        <p:tav tm="100000">
                                          <p:val>
                                            <p:strVal val="#ppt_x"/>
                                          </p:val>
                                        </p:tav>
                                      </p:tavLst>
                                    </p:anim>
                                    <p:anim calcmode="lin" valueType="num">
                                      <p:cBhvr additive="repl">
                                        <p:cTn id="173" dur="1000" fill="hold"/>
                                        <p:tgtEl>
                                          <p:spTgt spid="249"/>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42">
                                  <p:stCondLst>
                                    <p:cond delay="0"/>
                                  </p:stCondLst>
                                  <p:childTnLst>
                                    <p:set>
                                      <p:cBhvr>
                                        <p:cTn id="177" dur="1" fill="hold">
                                          <p:stCondLst>
                                            <p:cond delay="0"/>
                                          </p:stCondLst>
                                        </p:cTn>
                                        <p:tgtEl>
                                          <p:spTgt spid="250"/>
                                        </p:tgtEl>
                                        <p:attrNameLst>
                                          <p:attrName>style.visibility</p:attrName>
                                        </p:attrNameLst>
                                      </p:cBhvr>
                                      <p:to>
                                        <p:strVal val="visible"/>
                                      </p:to>
                                    </p:set>
                                    <p:animEffect filter="fade" transition="in">
                                      <p:cBhvr additive="repl">
                                        <p:cTn id="178" dur="1000"/>
                                        <p:tgtEl>
                                          <p:spTgt spid="250"/>
                                        </p:tgtEl>
                                      </p:cBhvr>
                                    </p:animEffect>
                                    <p:anim calcmode="lin" valueType="num">
                                      <p:cBhvr additive="repl">
                                        <p:cTn id="179" dur="1000" fill="hold"/>
                                        <p:tgtEl>
                                          <p:spTgt spid="250"/>
                                        </p:tgtEl>
                                        <p:attrNameLst>
                                          <p:attrName>ppt_x</p:attrName>
                                        </p:attrNameLst>
                                      </p:cBhvr>
                                      <p:tavLst>
                                        <p:tav tm="0">
                                          <p:val>
                                            <p:strVal val="#ppt_x"/>
                                          </p:val>
                                        </p:tav>
                                        <p:tav tm="100000">
                                          <p:val>
                                            <p:strVal val="#ppt_x"/>
                                          </p:val>
                                        </p:tav>
                                      </p:tavLst>
                                    </p:anim>
                                    <p:anim calcmode="lin" valueType="num">
                                      <p:cBhvr additive="repl">
                                        <p:cTn id="180" dur="1000" fill="hold"/>
                                        <p:tgtEl>
                                          <p:spTgt spid="250"/>
                                        </p:tgtEl>
                                        <p:attrNameLst>
                                          <p:attrName>ppt_y</p:attrName>
                                        </p:attrNameLst>
                                      </p:cBhvr>
                                      <p:tavLst>
                                        <p:tav tm="0">
                                          <p:val>
                                            <p:strVal val="#ppt_y+.1"/>
                                          </p:val>
                                        </p:tav>
                                        <p:tav tm="100000">
                                          <p:val>
                                            <p:strVal val="#ppt_y"/>
                                          </p:val>
                                        </p:tav>
                                      </p:tavLst>
                                    </p:anim>
                                  </p:childTnLst>
                                </p:cTn>
                              </p:par>
                              <p:par>
                                <p:cTn id="181" nodeType="withEffect" fill="hold" presetClass="entr" presetID="42">
                                  <p:stCondLst>
                                    <p:cond delay="0"/>
                                  </p:stCondLst>
                                  <p:childTnLst>
                                    <p:set>
                                      <p:cBhvr>
                                        <p:cTn id="182" dur="1" fill="hold">
                                          <p:stCondLst>
                                            <p:cond delay="0"/>
                                          </p:stCondLst>
                                        </p:cTn>
                                        <p:tgtEl>
                                          <p:spTgt spid="251"/>
                                        </p:tgtEl>
                                        <p:attrNameLst>
                                          <p:attrName>style.visibility</p:attrName>
                                        </p:attrNameLst>
                                      </p:cBhvr>
                                      <p:to>
                                        <p:strVal val="visible"/>
                                      </p:to>
                                    </p:set>
                                    <p:animEffect filter="fade" transition="in">
                                      <p:cBhvr additive="repl">
                                        <p:cTn id="183" dur="1000"/>
                                        <p:tgtEl>
                                          <p:spTgt spid="251"/>
                                        </p:tgtEl>
                                      </p:cBhvr>
                                    </p:animEffect>
                                    <p:anim calcmode="lin" valueType="num">
                                      <p:cBhvr additive="repl">
                                        <p:cTn id="184" dur="1000" fill="hold"/>
                                        <p:tgtEl>
                                          <p:spTgt spid="251"/>
                                        </p:tgtEl>
                                        <p:attrNameLst>
                                          <p:attrName>ppt_x</p:attrName>
                                        </p:attrNameLst>
                                      </p:cBhvr>
                                      <p:tavLst>
                                        <p:tav tm="0">
                                          <p:val>
                                            <p:strVal val="#ppt_x"/>
                                          </p:val>
                                        </p:tav>
                                        <p:tav tm="100000">
                                          <p:val>
                                            <p:strVal val="#ppt_x"/>
                                          </p:val>
                                        </p:tav>
                                      </p:tavLst>
                                    </p:anim>
                                    <p:anim calcmode="lin" valueType="num">
                                      <p:cBhvr additive="repl">
                                        <p:cTn id="185" dur="1000" fill="hold"/>
                                        <p:tgtEl>
                                          <p:spTgt spid="251"/>
                                        </p:tgtEl>
                                        <p:attrNameLst>
                                          <p:attrName>ppt_y</p:attrName>
                                        </p:attrNameLst>
                                      </p:cBhvr>
                                      <p:tavLst>
                                        <p:tav tm="0">
                                          <p:val>
                                            <p:strVal val="#ppt_y+.1"/>
                                          </p:val>
                                        </p:tav>
                                        <p:tav tm="100000">
                                          <p:val>
                                            <p:strVal val="#ppt_y"/>
                                          </p:val>
                                        </p:tav>
                                      </p:tavLst>
                                    </p:anim>
                                  </p:childTnLst>
                                </p:cTn>
                              </p:par>
                              <p:par>
                                <p:cTn id="186" nodeType="withEffect" fill="hold" presetClass="entr" presetID="42">
                                  <p:stCondLst>
                                    <p:cond delay="0"/>
                                  </p:stCondLst>
                                  <p:childTnLst>
                                    <p:set>
                                      <p:cBhvr>
                                        <p:cTn id="187" dur="1" fill="hold">
                                          <p:stCondLst>
                                            <p:cond delay="0"/>
                                          </p:stCondLst>
                                        </p:cTn>
                                        <p:tgtEl>
                                          <p:spTgt spid="252"/>
                                        </p:tgtEl>
                                        <p:attrNameLst>
                                          <p:attrName>style.visibility</p:attrName>
                                        </p:attrNameLst>
                                      </p:cBhvr>
                                      <p:to>
                                        <p:strVal val="visible"/>
                                      </p:to>
                                    </p:set>
                                    <p:animEffect filter="fade" transition="in">
                                      <p:cBhvr additive="repl">
                                        <p:cTn id="188" dur="1000"/>
                                        <p:tgtEl>
                                          <p:spTgt spid="252"/>
                                        </p:tgtEl>
                                      </p:cBhvr>
                                    </p:animEffect>
                                    <p:anim calcmode="lin" valueType="num">
                                      <p:cBhvr additive="repl">
                                        <p:cTn id="189" dur="1000" fill="hold"/>
                                        <p:tgtEl>
                                          <p:spTgt spid="252"/>
                                        </p:tgtEl>
                                        <p:attrNameLst>
                                          <p:attrName>ppt_x</p:attrName>
                                        </p:attrNameLst>
                                      </p:cBhvr>
                                      <p:tavLst>
                                        <p:tav tm="0">
                                          <p:val>
                                            <p:strVal val="#ppt_x"/>
                                          </p:val>
                                        </p:tav>
                                        <p:tav tm="100000">
                                          <p:val>
                                            <p:strVal val="#ppt_x"/>
                                          </p:val>
                                        </p:tav>
                                      </p:tavLst>
                                    </p:anim>
                                    <p:anim calcmode="lin" valueType="num">
                                      <p:cBhvr additive="repl">
                                        <p:cTn id="190" dur="1000" fill="hold"/>
                                        <p:tgtEl>
                                          <p:spTgt spid="252"/>
                                        </p:tgtEl>
                                        <p:attrNameLst>
                                          <p:attrName>ppt_y</p:attrName>
                                        </p:attrNameLst>
                                      </p:cBhvr>
                                      <p:tavLst>
                                        <p:tav tm="0">
                                          <p:val>
                                            <p:strVal val="#ppt_y+.1"/>
                                          </p:val>
                                        </p:tav>
                                        <p:tav tm="100000">
                                          <p:val>
                                            <p:strVal val="#ppt_y"/>
                                          </p:val>
                                        </p:tav>
                                      </p:tavLst>
                                    </p:anim>
                                  </p:childTnLst>
                                </p:cTn>
                              </p:par>
                              <p:par>
                                <p:cTn id="191" nodeType="withEffect" fill="hold" presetClass="entr" presetID="42">
                                  <p:stCondLst>
                                    <p:cond delay="0"/>
                                  </p:stCondLst>
                                  <p:childTnLst>
                                    <p:set>
                                      <p:cBhvr>
                                        <p:cTn id="192" dur="1" fill="hold">
                                          <p:stCondLst>
                                            <p:cond delay="0"/>
                                          </p:stCondLst>
                                        </p:cTn>
                                        <p:tgtEl>
                                          <p:spTgt spid="253"/>
                                        </p:tgtEl>
                                        <p:attrNameLst>
                                          <p:attrName>style.visibility</p:attrName>
                                        </p:attrNameLst>
                                      </p:cBhvr>
                                      <p:to>
                                        <p:strVal val="visible"/>
                                      </p:to>
                                    </p:set>
                                    <p:animEffect filter="fade" transition="in">
                                      <p:cBhvr additive="repl">
                                        <p:cTn id="193" dur="1000"/>
                                        <p:tgtEl>
                                          <p:spTgt spid="253"/>
                                        </p:tgtEl>
                                      </p:cBhvr>
                                    </p:animEffect>
                                    <p:anim calcmode="lin" valueType="num">
                                      <p:cBhvr additive="repl">
                                        <p:cTn id="194" dur="1000" fill="hold"/>
                                        <p:tgtEl>
                                          <p:spTgt spid="253"/>
                                        </p:tgtEl>
                                        <p:attrNameLst>
                                          <p:attrName>ppt_x</p:attrName>
                                        </p:attrNameLst>
                                      </p:cBhvr>
                                      <p:tavLst>
                                        <p:tav tm="0">
                                          <p:val>
                                            <p:strVal val="#ppt_x"/>
                                          </p:val>
                                        </p:tav>
                                        <p:tav tm="100000">
                                          <p:val>
                                            <p:strVal val="#ppt_x"/>
                                          </p:val>
                                        </p:tav>
                                      </p:tavLst>
                                    </p:anim>
                                    <p:anim calcmode="lin" valueType="num">
                                      <p:cBhvr additive="repl">
                                        <p:cTn id="195" dur="1000" fill="hold"/>
                                        <p:tgtEl>
                                          <p:spTgt spid="253"/>
                                        </p:tgtEl>
                                        <p:attrNameLst>
                                          <p:attrName>ppt_y</p:attrName>
                                        </p:attrNameLst>
                                      </p:cBhvr>
                                      <p:tavLst>
                                        <p:tav tm="0">
                                          <p:val>
                                            <p:strVal val="#ppt_y+.1"/>
                                          </p:val>
                                        </p:tav>
                                        <p:tav tm="100000">
                                          <p:val>
                                            <p:strVal val="#ppt_y"/>
                                          </p:val>
                                        </p:tav>
                                      </p:tavLst>
                                    </p:anim>
                                  </p:childTnLst>
                                </p:cTn>
                              </p:par>
                              <p:par>
                                <p:cTn id="196" nodeType="withEffect" fill="hold" presetClass="entr" presetID="42">
                                  <p:stCondLst>
                                    <p:cond delay="0"/>
                                  </p:stCondLst>
                                  <p:childTnLst>
                                    <p:set>
                                      <p:cBhvr>
                                        <p:cTn id="197" dur="1" fill="hold">
                                          <p:stCondLst>
                                            <p:cond delay="0"/>
                                          </p:stCondLst>
                                        </p:cTn>
                                        <p:tgtEl>
                                          <p:spTgt spid="254"/>
                                        </p:tgtEl>
                                        <p:attrNameLst>
                                          <p:attrName>style.visibility</p:attrName>
                                        </p:attrNameLst>
                                      </p:cBhvr>
                                      <p:to>
                                        <p:strVal val="visible"/>
                                      </p:to>
                                    </p:set>
                                    <p:animEffect filter="fade" transition="in">
                                      <p:cBhvr additive="repl">
                                        <p:cTn id="198" dur="1000"/>
                                        <p:tgtEl>
                                          <p:spTgt spid="254"/>
                                        </p:tgtEl>
                                      </p:cBhvr>
                                    </p:animEffect>
                                    <p:anim calcmode="lin" valueType="num">
                                      <p:cBhvr additive="repl">
                                        <p:cTn id="199" dur="1000" fill="hold"/>
                                        <p:tgtEl>
                                          <p:spTgt spid="254"/>
                                        </p:tgtEl>
                                        <p:attrNameLst>
                                          <p:attrName>ppt_x</p:attrName>
                                        </p:attrNameLst>
                                      </p:cBhvr>
                                      <p:tavLst>
                                        <p:tav tm="0">
                                          <p:val>
                                            <p:strVal val="#ppt_x"/>
                                          </p:val>
                                        </p:tav>
                                        <p:tav tm="100000">
                                          <p:val>
                                            <p:strVal val="#ppt_x"/>
                                          </p:val>
                                        </p:tav>
                                      </p:tavLst>
                                    </p:anim>
                                    <p:anim calcmode="lin" valueType="num">
                                      <p:cBhvr additive="repl">
                                        <p:cTn id="200" dur="1000" fill="hold"/>
                                        <p:tgtEl>
                                          <p:spTgt spid="254"/>
                                        </p:tgtEl>
                                        <p:attrNameLst>
                                          <p:attrName>ppt_y</p:attrName>
                                        </p:attrNameLst>
                                      </p:cBhvr>
                                      <p:tavLst>
                                        <p:tav tm="0">
                                          <p:val>
                                            <p:strVal val="#ppt_y+.1"/>
                                          </p:val>
                                        </p:tav>
                                        <p:tav tm="100000">
                                          <p:val>
                                            <p:strVal val="#ppt_y"/>
                                          </p:val>
                                        </p:tav>
                                      </p:tavLst>
                                    </p:anim>
                                  </p:childTnLst>
                                </p:cTn>
                              </p:par>
                              <p:par>
                                <p:cTn id="201" nodeType="withEffect" fill="hold" presetClass="entr" presetID="42">
                                  <p:stCondLst>
                                    <p:cond delay="0"/>
                                  </p:stCondLst>
                                  <p:childTnLst>
                                    <p:set>
                                      <p:cBhvr>
                                        <p:cTn id="202" dur="1" fill="hold">
                                          <p:stCondLst>
                                            <p:cond delay="0"/>
                                          </p:stCondLst>
                                        </p:cTn>
                                        <p:tgtEl>
                                          <p:spTgt spid="256"/>
                                        </p:tgtEl>
                                        <p:attrNameLst>
                                          <p:attrName>style.visibility</p:attrName>
                                        </p:attrNameLst>
                                      </p:cBhvr>
                                      <p:to>
                                        <p:strVal val="visible"/>
                                      </p:to>
                                    </p:set>
                                    <p:animEffect filter="fade" transition="in">
                                      <p:cBhvr additive="repl">
                                        <p:cTn id="203" dur="1000"/>
                                        <p:tgtEl>
                                          <p:spTgt spid="256"/>
                                        </p:tgtEl>
                                      </p:cBhvr>
                                    </p:animEffect>
                                    <p:anim calcmode="lin" valueType="num">
                                      <p:cBhvr additive="repl">
                                        <p:cTn id="204" dur="1000" fill="hold"/>
                                        <p:tgtEl>
                                          <p:spTgt spid="256"/>
                                        </p:tgtEl>
                                        <p:attrNameLst>
                                          <p:attrName>ppt_x</p:attrName>
                                        </p:attrNameLst>
                                      </p:cBhvr>
                                      <p:tavLst>
                                        <p:tav tm="0">
                                          <p:val>
                                            <p:strVal val="#ppt_x"/>
                                          </p:val>
                                        </p:tav>
                                        <p:tav tm="100000">
                                          <p:val>
                                            <p:strVal val="#ppt_x"/>
                                          </p:val>
                                        </p:tav>
                                      </p:tavLst>
                                    </p:anim>
                                    <p:anim calcmode="lin" valueType="num">
                                      <p:cBhvr additive="repl">
                                        <p:cTn id="205" dur="1000" fill="hold"/>
                                        <p:tgtEl>
                                          <p:spTgt spid="256"/>
                                        </p:tgtEl>
                                        <p:attrNameLst>
                                          <p:attrName>ppt_y</p:attrName>
                                        </p:attrNameLst>
                                      </p:cBhvr>
                                      <p:tavLst>
                                        <p:tav tm="0">
                                          <p:val>
                                            <p:strVal val="#ppt_y+.1"/>
                                          </p:val>
                                        </p:tav>
                                        <p:tav tm="100000">
                                          <p:val>
                                            <p:strVal val="#ppt_y"/>
                                          </p:val>
                                        </p:tav>
                                      </p:tavLst>
                                    </p:anim>
                                  </p:childTnLst>
                                </p:cTn>
                              </p:par>
                              <p:par>
                                <p:cTn id="206" nodeType="withEffect" fill="hold" presetClass="entr" presetID="42">
                                  <p:stCondLst>
                                    <p:cond delay="0"/>
                                  </p:stCondLst>
                                  <p:childTnLst>
                                    <p:set>
                                      <p:cBhvr>
                                        <p:cTn id="207" dur="1" fill="hold">
                                          <p:stCondLst>
                                            <p:cond delay="0"/>
                                          </p:stCondLst>
                                        </p:cTn>
                                        <p:tgtEl>
                                          <p:spTgt spid="257"/>
                                        </p:tgtEl>
                                        <p:attrNameLst>
                                          <p:attrName>style.visibility</p:attrName>
                                        </p:attrNameLst>
                                      </p:cBhvr>
                                      <p:to>
                                        <p:strVal val="visible"/>
                                      </p:to>
                                    </p:set>
                                    <p:animEffect filter="fade" transition="in">
                                      <p:cBhvr additive="repl">
                                        <p:cTn id="208" dur="1000"/>
                                        <p:tgtEl>
                                          <p:spTgt spid="257"/>
                                        </p:tgtEl>
                                      </p:cBhvr>
                                    </p:animEffect>
                                    <p:anim calcmode="lin" valueType="num">
                                      <p:cBhvr additive="repl">
                                        <p:cTn id="209" dur="1000" fill="hold"/>
                                        <p:tgtEl>
                                          <p:spTgt spid="257"/>
                                        </p:tgtEl>
                                        <p:attrNameLst>
                                          <p:attrName>ppt_x</p:attrName>
                                        </p:attrNameLst>
                                      </p:cBhvr>
                                      <p:tavLst>
                                        <p:tav tm="0">
                                          <p:val>
                                            <p:strVal val="#ppt_x"/>
                                          </p:val>
                                        </p:tav>
                                        <p:tav tm="100000">
                                          <p:val>
                                            <p:strVal val="#ppt_x"/>
                                          </p:val>
                                        </p:tav>
                                      </p:tavLst>
                                    </p:anim>
                                    <p:anim calcmode="lin" valueType="num">
                                      <p:cBhvr additive="repl">
                                        <p:cTn id="210" dur="1000" fill="hold"/>
                                        <p:tgtEl>
                                          <p:spTgt spid="257"/>
                                        </p:tgtEl>
                                        <p:attrNameLst>
                                          <p:attrName>ppt_y</p:attrName>
                                        </p:attrNameLst>
                                      </p:cBhvr>
                                      <p:tavLst>
                                        <p:tav tm="0">
                                          <p:val>
                                            <p:strVal val="#ppt_y+.1"/>
                                          </p:val>
                                        </p:tav>
                                        <p:tav tm="100000">
                                          <p:val>
                                            <p:strVal val="#ppt_y"/>
                                          </p:val>
                                        </p:tav>
                                      </p:tavLst>
                                    </p:anim>
                                  </p:childTnLst>
                                </p:cTn>
                              </p:par>
                              <p:par>
                                <p:cTn id="211" nodeType="withEffect" fill="hold" presetClass="entr" presetID="42">
                                  <p:stCondLst>
                                    <p:cond delay="0"/>
                                  </p:stCondLst>
                                  <p:childTnLst>
                                    <p:set>
                                      <p:cBhvr>
                                        <p:cTn id="212" dur="1" fill="hold">
                                          <p:stCondLst>
                                            <p:cond delay="0"/>
                                          </p:stCondLst>
                                        </p:cTn>
                                        <p:tgtEl>
                                          <p:spTgt spid="258"/>
                                        </p:tgtEl>
                                        <p:attrNameLst>
                                          <p:attrName>style.visibility</p:attrName>
                                        </p:attrNameLst>
                                      </p:cBhvr>
                                      <p:to>
                                        <p:strVal val="visible"/>
                                      </p:to>
                                    </p:set>
                                    <p:animEffect filter="fade" transition="in">
                                      <p:cBhvr additive="repl">
                                        <p:cTn id="213" dur="1000"/>
                                        <p:tgtEl>
                                          <p:spTgt spid="258"/>
                                        </p:tgtEl>
                                      </p:cBhvr>
                                    </p:animEffect>
                                    <p:anim calcmode="lin" valueType="num">
                                      <p:cBhvr additive="repl">
                                        <p:cTn id="214" dur="1000" fill="hold"/>
                                        <p:tgtEl>
                                          <p:spTgt spid="258"/>
                                        </p:tgtEl>
                                        <p:attrNameLst>
                                          <p:attrName>ppt_x</p:attrName>
                                        </p:attrNameLst>
                                      </p:cBhvr>
                                      <p:tavLst>
                                        <p:tav tm="0">
                                          <p:val>
                                            <p:strVal val="#ppt_x"/>
                                          </p:val>
                                        </p:tav>
                                        <p:tav tm="100000">
                                          <p:val>
                                            <p:strVal val="#ppt_x"/>
                                          </p:val>
                                        </p:tav>
                                      </p:tavLst>
                                    </p:anim>
                                    <p:anim calcmode="lin" valueType="num">
                                      <p:cBhvr additive="repl">
                                        <p:cTn id="215" dur="1000" fill="hold"/>
                                        <p:tgtEl>
                                          <p:spTgt spid="258"/>
                                        </p:tgtEl>
                                        <p:attrNameLst>
                                          <p:attrName>ppt_y</p:attrName>
                                        </p:attrNameLst>
                                      </p:cBhvr>
                                      <p:tavLst>
                                        <p:tav tm="0">
                                          <p:val>
                                            <p:strVal val="#ppt_y+.1"/>
                                          </p:val>
                                        </p:tav>
                                        <p:tav tm="100000">
                                          <p:val>
                                            <p:strVal val="#ppt_y"/>
                                          </p:val>
                                        </p:tav>
                                      </p:tavLst>
                                    </p:anim>
                                  </p:childTnLst>
                                </p:cTn>
                              </p:par>
                              <p:par>
                                <p:cTn id="216" nodeType="withEffect" fill="hold" presetClass="entr" presetID="42">
                                  <p:stCondLst>
                                    <p:cond delay="0"/>
                                  </p:stCondLst>
                                  <p:childTnLst>
                                    <p:set>
                                      <p:cBhvr>
                                        <p:cTn id="217" dur="1" fill="hold">
                                          <p:stCondLst>
                                            <p:cond delay="0"/>
                                          </p:stCondLst>
                                        </p:cTn>
                                        <p:tgtEl>
                                          <p:spTgt spid="259"/>
                                        </p:tgtEl>
                                        <p:attrNameLst>
                                          <p:attrName>style.visibility</p:attrName>
                                        </p:attrNameLst>
                                      </p:cBhvr>
                                      <p:to>
                                        <p:strVal val="visible"/>
                                      </p:to>
                                    </p:set>
                                    <p:animEffect filter="fade" transition="in">
                                      <p:cBhvr additive="repl">
                                        <p:cTn id="218" dur="1000"/>
                                        <p:tgtEl>
                                          <p:spTgt spid="259"/>
                                        </p:tgtEl>
                                      </p:cBhvr>
                                    </p:animEffect>
                                    <p:anim calcmode="lin" valueType="num">
                                      <p:cBhvr additive="repl">
                                        <p:cTn id="219" dur="1000" fill="hold"/>
                                        <p:tgtEl>
                                          <p:spTgt spid="259"/>
                                        </p:tgtEl>
                                        <p:attrNameLst>
                                          <p:attrName>ppt_x</p:attrName>
                                        </p:attrNameLst>
                                      </p:cBhvr>
                                      <p:tavLst>
                                        <p:tav tm="0">
                                          <p:val>
                                            <p:strVal val="#ppt_x"/>
                                          </p:val>
                                        </p:tav>
                                        <p:tav tm="100000">
                                          <p:val>
                                            <p:strVal val="#ppt_x"/>
                                          </p:val>
                                        </p:tav>
                                      </p:tavLst>
                                    </p:anim>
                                    <p:anim calcmode="lin" valueType="num">
                                      <p:cBhvr additive="repl">
                                        <p:cTn id="220" dur="1000" fill="hold"/>
                                        <p:tgtEl>
                                          <p:spTgt spid="259"/>
                                        </p:tgtEl>
                                        <p:attrNameLst>
                                          <p:attrName>ppt_y</p:attrName>
                                        </p:attrNameLst>
                                      </p:cBhvr>
                                      <p:tavLst>
                                        <p:tav tm="0">
                                          <p:val>
                                            <p:strVal val="#ppt_y+.1"/>
                                          </p:val>
                                        </p:tav>
                                        <p:tav tm="100000">
                                          <p:val>
                                            <p:strVal val="#ppt_y"/>
                                          </p:val>
                                        </p:tav>
                                      </p:tavLst>
                                    </p:anim>
                                  </p:childTnLst>
                                </p:cTn>
                              </p:par>
                              <p:par>
                                <p:cTn id="221" nodeType="withEffect" fill="hold" presetClass="entr" presetID="42">
                                  <p:stCondLst>
                                    <p:cond delay="0"/>
                                  </p:stCondLst>
                                  <p:childTnLst>
                                    <p:set>
                                      <p:cBhvr>
                                        <p:cTn id="222" dur="1" fill="hold">
                                          <p:stCondLst>
                                            <p:cond delay="0"/>
                                          </p:stCondLst>
                                        </p:cTn>
                                        <p:tgtEl>
                                          <p:spTgt spid="260"/>
                                        </p:tgtEl>
                                        <p:attrNameLst>
                                          <p:attrName>style.visibility</p:attrName>
                                        </p:attrNameLst>
                                      </p:cBhvr>
                                      <p:to>
                                        <p:strVal val="visible"/>
                                      </p:to>
                                    </p:set>
                                    <p:animEffect filter="fade" transition="in">
                                      <p:cBhvr additive="repl">
                                        <p:cTn id="223" dur="1000"/>
                                        <p:tgtEl>
                                          <p:spTgt spid="260"/>
                                        </p:tgtEl>
                                      </p:cBhvr>
                                    </p:animEffect>
                                    <p:anim calcmode="lin" valueType="num">
                                      <p:cBhvr additive="repl">
                                        <p:cTn id="224" dur="1000" fill="hold"/>
                                        <p:tgtEl>
                                          <p:spTgt spid="260"/>
                                        </p:tgtEl>
                                        <p:attrNameLst>
                                          <p:attrName>ppt_x</p:attrName>
                                        </p:attrNameLst>
                                      </p:cBhvr>
                                      <p:tavLst>
                                        <p:tav tm="0">
                                          <p:val>
                                            <p:strVal val="#ppt_x"/>
                                          </p:val>
                                        </p:tav>
                                        <p:tav tm="100000">
                                          <p:val>
                                            <p:strVal val="#ppt_x"/>
                                          </p:val>
                                        </p:tav>
                                      </p:tavLst>
                                    </p:anim>
                                    <p:anim calcmode="lin" valueType="num">
                                      <p:cBhvr additive="repl">
                                        <p:cTn id="225" dur="1000" fill="hold"/>
                                        <p:tgtEl>
                                          <p:spTgt spid="260"/>
                                        </p:tgtEl>
                                        <p:attrNameLst>
                                          <p:attrName>ppt_y</p:attrName>
                                        </p:attrNameLst>
                                      </p:cBhvr>
                                      <p:tavLst>
                                        <p:tav tm="0">
                                          <p:val>
                                            <p:strVal val="#ppt_y+.1"/>
                                          </p:val>
                                        </p:tav>
                                        <p:tav tm="100000">
                                          <p:val>
                                            <p:strVal val="#ppt_y"/>
                                          </p:val>
                                        </p:tav>
                                      </p:tavLst>
                                    </p:anim>
                                  </p:childTnLst>
                                </p:cTn>
                              </p:par>
                              <p:par>
                                <p:cTn id="226" nodeType="withEffect" fill="hold" presetClass="entr" presetID="42">
                                  <p:stCondLst>
                                    <p:cond delay="0"/>
                                  </p:stCondLst>
                                  <p:childTnLst>
                                    <p:set>
                                      <p:cBhvr>
                                        <p:cTn id="227" dur="1" fill="hold">
                                          <p:stCondLst>
                                            <p:cond delay="0"/>
                                          </p:stCondLst>
                                        </p:cTn>
                                        <p:tgtEl>
                                          <p:spTgt spid="271"/>
                                        </p:tgtEl>
                                        <p:attrNameLst>
                                          <p:attrName>style.visibility</p:attrName>
                                        </p:attrNameLst>
                                      </p:cBhvr>
                                      <p:to>
                                        <p:strVal val="visible"/>
                                      </p:to>
                                    </p:set>
                                    <p:animEffect filter="fade" transition="in">
                                      <p:cBhvr additive="repl">
                                        <p:cTn id="228" dur="1000"/>
                                        <p:tgtEl>
                                          <p:spTgt spid="271"/>
                                        </p:tgtEl>
                                      </p:cBhvr>
                                    </p:animEffect>
                                    <p:anim calcmode="lin" valueType="num">
                                      <p:cBhvr additive="repl">
                                        <p:cTn id="229" dur="1000" fill="hold"/>
                                        <p:tgtEl>
                                          <p:spTgt spid="271"/>
                                        </p:tgtEl>
                                        <p:attrNameLst>
                                          <p:attrName>ppt_x</p:attrName>
                                        </p:attrNameLst>
                                      </p:cBhvr>
                                      <p:tavLst>
                                        <p:tav tm="0">
                                          <p:val>
                                            <p:strVal val="#ppt_x"/>
                                          </p:val>
                                        </p:tav>
                                        <p:tav tm="100000">
                                          <p:val>
                                            <p:strVal val="#ppt_x"/>
                                          </p:val>
                                        </p:tav>
                                      </p:tavLst>
                                    </p:anim>
                                    <p:anim calcmode="lin" valueType="num">
                                      <p:cBhvr additive="repl">
                                        <p:cTn id="230" dur="1000" fill="hold"/>
                                        <p:tgtEl>
                                          <p:spTgt spid="271"/>
                                        </p:tgtEl>
                                        <p:attrNameLst>
                                          <p:attrName>ppt_y</p:attrName>
                                        </p:attrNameLst>
                                      </p:cBhvr>
                                      <p:tavLst>
                                        <p:tav tm="0">
                                          <p:val>
                                            <p:strVal val="#ppt_y+.1"/>
                                          </p:val>
                                        </p:tav>
                                        <p:tav tm="100000">
                                          <p:val>
                                            <p:strVal val="#ppt_y"/>
                                          </p:val>
                                        </p:tav>
                                      </p:tavLst>
                                    </p:anim>
                                  </p:childTnLst>
                                </p:cTn>
                              </p:par>
                              <p:par>
                                <p:cTn id="231" nodeType="withEffect" fill="hold" presetClass="entr" presetID="42">
                                  <p:stCondLst>
                                    <p:cond delay="0"/>
                                  </p:stCondLst>
                                  <p:childTnLst>
                                    <p:set>
                                      <p:cBhvr>
                                        <p:cTn id="232" dur="1" fill="hold">
                                          <p:stCondLst>
                                            <p:cond delay="0"/>
                                          </p:stCondLst>
                                        </p:cTn>
                                        <p:tgtEl>
                                          <p:spTgt spid="272"/>
                                        </p:tgtEl>
                                        <p:attrNameLst>
                                          <p:attrName>style.visibility</p:attrName>
                                        </p:attrNameLst>
                                      </p:cBhvr>
                                      <p:to>
                                        <p:strVal val="visible"/>
                                      </p:to>
                                    </p:set>
                                    <p:animEffect filter="fade" transition="in">
                                      <p:cBhvr additive="repl">
                                        <p:cTn id="233" dur="1000"/>
                                        <p:tgtEl>
                                          <p:spTgt spid="272"/>
                                        </p:tgtEl>
                                      </p:cBhvr>
                                    </p:animEffect>
                                    <p:anim calcmode="lin" valueType="num">
                                      <p:cBhvr additive="repl">
                                        <p:cTn id="234" dur="1000" fill="hold"/>
                                        <p:tgtEl>
                                          <p:spTgt spid="272"/>
                                        </p:tgtEl>
                                        <p:attrNameLst>
                                          <p:attrName>ppt_x</p:attrName>
                                        </p:attrNameLst>
                                      </p:cBhvr>
                                      <p:tavLst>
                                        <p:tav tm="0">
                                          <p:val>
                                            <p:strVal val="#ppt_x"/>
                                          </p:val>
                                        </p:tav>
                                        <p:tav tm="100000">
                                          <p:val>
                                            <p:strVal val="#ppt_x"/>
                                          </p:val>
                                        </p:tav>
                                      </p:tavLst>
                                    </p:anim>
                                    <p:anim calcmode="lin" valueType="num">
                                      <p:cBhvr additive="repl">
                                        <p:cTn id="235" dur="1000" fill="hold"/>
                                        <p:tgtEl>
                                          <p:spTgt spid="272"/>
                                        </p:tgtEl>
                                        <p:attrNameLst>
                                          <p:attrName>ppt_y</p:attrName>
                                        </p:attrNameLst>
                                      </p:cBhvr>
                                      <p:tavLst>
                                        <p:tav tm="0">
                                          <p:val>
                                            <p:strVal val="#ppt_y+.1"/>
                                          </p:val>
                                        </p:tav>
                                        <p:tav tm="100000">
                                          <p:val>
                                            <p:strVal val="#ppt_y"/>
                                          </p:val>
                                        </p:tav>
                                      </p:tavLst>
                                    </p:anim>
                                  </p:childTnLst>
                                </p:cTn>
                              </p:par>
                              <p:par>
                                <p:cTn id="236" nodeType="withEffect" fill="hold" presetClass="entr" presetID="42">
                                  <p:stCondLst>
                                    <p:cond delay="0"/>
                                  </p:stCondLst>
                                  <p:childTnLst>
                                    <p:set>
                                      <p:cBhvr>
                                        <p:cTn id="237" dur="1" fill="hold">
                                          <p:stCondLst>
                                            <p:cond delay="0"/>
                                          </p:stCondLst>
                                        </p:cTn>
                                        <p:tgtEl>
                                          <p:spTgt spid="273"/>
                                        </p:tgtEl>
                                        <p:attrNameLst>
                                          <p:attrName>style.visibility</p:attrName>
                                        </p:attrNameLst>
                                      </p:cBhvr>
                                      <p:to>
                                        <p:strVal val="visible"/>
                                      </p:to>
                                    </p:set>
                                    <p:animEffect filter="fade" transition="in">
                                      <p:cBhvr additive="repl">
                                        <p:cTn id="238" dur="1000"/>
                                        <p:tgtEl>
                                          <p:spTgt spid="273"/>
                                        </p:tgtEl>
                                      </p:cBhvr>
                                    </p:animEffect>
                                    <p:anim calcmode="lin" valueType="num">
                                      <p:cBhvr additive="repl">
                                        <p:cTn id="239" dur="1000" fill="hold"/>
                                        <p:tgtEl>
                                          <p:spTgt spid="273"/>
                                        </p:tgtEl>
                                        <p:attrNameLst>
                                          <p:attrName>ppt_x</p:attrName>
                                        </p:attrNameLst>
                                      </p:cBhvr>
                                      <p:tavLst>
                                        <p:tav tm="0">
                                          <p:val>
                                            <p:strVal val="#ppt_x"/>
                                          </p:val>
                                        </p:tav>
                                        <p:tav tm="100000">
                                          <p:val>
                                            <p:strVal val="#ppt_x"/>
                                          </p:val>
                                        </p:tav>
                                      </p:tavLst>
                                    </p:anim>
                                    <p:anim calcmode="lin" valueType="num">
                                      <p:cBhvr additive="repl">
                                        <p:cTn id="240" dur="1000" fill="hold"/>
                                        <p:tgtEl>
                                          <p:spTgt spid="273"/>
                                        </p:tgtEl>
                                        <p:attrNameLst>
                                          <p:attrName>ppt_y</p:attrName>
                                        </p:attrNameLst>
                                      </p:cBhvr>
                                      <p:tavLst>
                                        <p:tav tm="0">
                                          <p:val>
                                            <p:strVal val="#ppt_y+.1"/>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42">
                                  <p:stCondLst>
                                    <p:cond delay="0"/>
                                  </p:stCondLst>
                                  <p:childTnLst>
                                    <p:set>
                                      <p:cBhvr>
                                        <p:cTn id="244" dur="1" fill="hold">
                                          <p:stCondLst>
                                            <p:cond delay="0"/>
                                          </p:stCondLst>
                                        </p:cTn>
                                        <p:tgtEl>
                                          <p:spTgt spid="261"/>
                                        </p:tgtEl>
                                        <p:attrNameLst>
                                          <p:attrName>style.visibility</p:attrName>
                                        </p:attrNameLst>
                                      </p:cBhvr>
                                      <p:to>
                                        <p:strVal val="visible"/>
                                      </p:to>
                                    </p:set>
                                    <p:animEffect filter="fade" transition="in">
                                      <p:cBhvr additive="repl">
                                        <p:cTn id="245" dur="1000"/>
                                        <p:tgtEl>
                                          <p:spTgt spid="261"/>
                                        </p:tgtEl>
                                      </p:cBhvr>
                                    </p:animEffect>
                                    <p:anim calcmode="lin" valueType="num">
                                      <p:cBhvr additive="repl">
                                        <p:cTn id="246" dur="1000" fill="hold"/>
                                        <p:tgtEl>
                                          <p:spTgt spid="261"/>
                                        </p:tgtEl>
                                        <p:attrNameLst>
                                          <p:attrName>ppt_x</p:attrName>
                                        </p:attrNameLst>
                                      </p:cBhvr>
                                      <p:tavLst>
                                        <p:tav tm="0">
                                          <p:val>
                                            <p:strVal val="#ppt_x"/>
                                          </p:val>
                                        </p:tav>
                                        <p:tav tm="100000">
                                          <p:val>
                                            <p:strVal val="#ppt_x"/>
                                          </p:val>
                                        </p:tav>
                                      </p:tavLst>
                                    </p:anim>
                                    <p:anim calcmode="lin" valueType="num">
                                      <p:cBhvr additive="repl">
                                        <p:cTn id="247" dur="1000" fill="hold"/>
                                        <p:tgtEl>
                                          <p:spTgt spid="261"/>
                                        </p:tgtEl>
                                        <p:attrNameLst>
                                          <p:attrName>ppt_y</p:attrName>
                                        </p:attrNameLst>
                                      </p:cBhvr>
                                      <p:tavLst>
                                        <p:tav tm="0">
                                          <p:val>
                                            <p:strVal val="#ppt_y+.1"/>
                                          </p:val>
                                        </p:tav>
                                        <p:tav tm="100000">
                                          <p:val>
                                            <p:strVal val="#ppt_y"/>
                                          </p:val>
                                        </p:tav>
                                      </p:tavLst>
                                    </p:anim>
                                  </p:childTnLst>
                                </p:cTn>
                              </p:par>
                              <p:par>
                                <p:cTn id="248" nodeType="withEffect" fill="hold" presetClass="entr" presetID="42">
                                  <p:stCondLst>
                                    <p:cond delay="0"/>
                                  </p:stCondLst>
                                  <p:childTnLst>
                                    <p:set>
                                      <p:cBhvr>
                                        <p:cTn id="249" dur="1" fill="hold">
                                          <p:stCondLst>
                                            <p:cond delay="0"/>
                                          </p:stCondLst>
                                        </p:cTn>
                                        <p:tgtEl>
                                          <p:spTgt spid="262"/>
                                        </p:tgtEl>
                                        <p:attrNameLst>
                                          <p:attrName>style.visibility</p:attrName>
                                        </p:attrNameLst>
                                      </p:cBhvr>
                                      <p:to>
                                        <p:strVal val="visible"/>
                                      </p:to>
                                    </p:set>
                                    <p:animEffect filter="fade" transition="in">
                                      <p:cBhvr additive="repl">
                                        <p:cTn id="250" dur="1000"/>
                                        <p:tgtEl>
                                          <p:spTgt spid="262"/>
                                        </p:tgtEl>
                                      </p:cBhvr>
                                    </p:animEffect>
                                    <p:anim calcmode="lin" valueType="num">
                                      <p:cBhvr additive="repl">
                                        <p:cTn id="251" dur="1000" fill="hold"/>
                                        <p:tgtEl>
                                          <p:spTgt spid="262"/>
                                        </p:tgtEl>
                                        <p:attrNameLst>
                                          <p:attrName>ppt_x</p:attrName>
                                        </p:attrNameLst>
                                      </p:cBhvr>
                                      <p:tavLst>
                                        <p:tav tm="0">
                                          <p:val>
                                            <p:strVal val="#ppt_x"/>
                                          </p:val>
                                        </p:tav>
                                        <p:tav tm="100000">
                                          <p:val>
                                            <p:strVal val="#ppt_x"/>
                                          </p:val>
                                        </p:tav>
                                      </p:tavLst>
                                    </p:anim>
                                    <p:anim calcmode="lin" valueType="num">
                                      <p:cBhvr additive="repl">
                                        <p:cTn id="252" dur="1000" fill="hold"/>
                                        <p:tgtEl>
                                          <p:spTgt spid="262"/>
                                        </p:tgtEl>
                                        <p:attrNameLst>
                                          <p:attrName>ppt_y</p:attrName>
                                        </p:attrNameLst>
                                      </p:cBhvr>
                                      <p:tavLst>
                                        <p:tav tm="0">
                                          <p:val>
                                            <p:strVal val="#ppt_y+.1"/>
                                          </p:val>
                                        </p:tav>
                                        <p:tav tm="100000">
                                          <p:val>
                                            <p:strVal val="#ppt_y"/>
                                          </p:val>
                                        </p:tav>
                                      </p:tavLst>
                                    </p:anim>
                                  </p:childTnLst>
                                </p:cTn>
                              </p:par>
                              <p:par>
                                <p:cTn id="253" nodeType="withEffect" fill="hold" presetClass="entr" presetID="42">
                                  <p:stCondLst>
                                    <p:cond delay="0"/>
                                  </p:stCondLst>
                                  <p:childTnLst>
                                    <p:set>
                                      <p:cBhvr>
                                        <p:cTn id="254" dur="1" fill="hold">
                                          <p:stCondLst>
                                            <p:cond delay="0"/>
                                          </p:stCondLst>
                                        </p:cTn>
                                        <p:tgtEl>
                                          <p:spTgt spid="263"/>
                                        </p:tgtEl>
                                        <p:attrNameLst>
                                          <p:attrName>style.visibility</p:attrName>
                                        </p:attrNameLst>
                                      </p:cBhvr>
                                      <p:to>
                                        <p:strVal val="visible"/>
                                      </p:to>
                                    </p:set>
                                    <p:animEffect filter="fade" transition="in">
                                      <p:cBhvr additive="repl">
                                        <p:cTn id="255" dur="1000"/>
                                        <p:tgtEl>
                                          <p:spTgt spid="263"/>
                                        </p:tgtEl>
                                      </p:cBhvr>
                                    </p:animEffect>
                                    <p:anim calcmode="lin" valueType="num">
                                      <p:cBhvr additive="repl">
                                        <p:cTn id="256" dur="1000" fill="hold"/>
                                        <p:tgtEl>
                                          <p:spTgt spid="263"/>
                                        </p:tgtEl>
                                        <p:attrNameLst>
                                          <p:attrName>ppt_x</p:attrName>
                                        </p:attrNameLst>
                                      </p:cBhvr>
                                      <p:tavLst>
                                        <p:tav tm="0">
                                          <p:val>
                                            <p:strVal val="#ppt_x"/>
                                          </p:val>
                                        </p:tav>
                                        <p:tav tm="100000">
                                          <p:val>
                                            <p:strVal val="#ppt_x"/>
                                          </p:val>
                                        </p:tav>
                                      </p:tavLst>
                                    </p:anim>
                                    <p:anim calcmode="lin" valueType="num">
                                      <p:cBhvr additive="repl">
                                        <p:cTn id="257" dur="1000" fill="hold"/>
                                        <p:tgtEl>
                                          <p:spTgt spid="263"/>
                                        </p:tgtEl>
                                        <p:attrNameLst>
                                          <p:attrName>ppt_y</p:attrName>
                                        </p:attrNameLst>
                                      </p:cBhvr>
                                      <p:tavLst>
                                        <p:tav tm="0">
                                          <p:val>
                                            <p:strVal val="#ppt_y+.1"/>
                                          </p:val>
                                        </p:tav>
                                        <p:tav tm="100000">
                                          <p:val>
                                            <p:strVal val="#ppt_y"/>
                                          </p:val>
                                        </p:tav>
                                      </p:tavLst>
                                    </p:anim>
                                  </p:childTnLst>
                                </p:cTn>
                              </p:par>
                              <p:par>
                                <p:cTn id="258" nodeType="withEffect" fill="hold" presetClass="entr" presetID="42">
                                  <p:stCondLst>
                                    <p:cond delay="0"/>
                                  </p:stCondLst>
                                  <p:childTnLst>
                                    <p:set>
                                      <p:cBhvr>
                                        <p:cTn id="259" dur="1" fill="hold">
                                          <p:stCondLst>
                                            <p:cond delay="0"/>
                                          </p:stCondLst>
                                        </p:cTn>
                                        <p:tgtEl>
                                          <p:spTgt spid="264"/>
                                        </p:tgtEl>
                                        <p:attrNameLst>
                                          <p:attrName>style.visibility</p:attrName>
                                        </p:attrNameLst>
                                      </p:cBhvr>
                                      <p:to>
                                        <p:strVal val="visible"/>
                                      </p:to>
                                    </p:set>
                                    <p:animEffect filter="fade" transition="in">
                                      <p:cBhvr additive="repl">
                                        <p:cTn id="260" dur="1000"/>
                                        <p:tgtEl>
                                          <p:spTgt spid="264"/>
                                        </p:tgtEl>
                                      </p:cBhvr>
                                    </p:animEffect>
                                    <p:anim calcmode="lin" valueType="num">
                                      <p:cBhvr additive="repl">
                                        <p:cTn id="261" dur="1000" fill="hold"/>
                                        <p:tgtEl>
                                          <p:spTgt spid="264"/>
                                        </p:tgtEl>
                                        <p:attrNameLst>
                                          <p:attrName>ppt_x</p:attrName>
                                        </p:attrNameLst>
                                      </p:cBhvr>
                                      <p:tavLst>
                                        <p:tav tm="0">
                                          <p:val>
                                            <p:strVal val="#ppt_x"/>
                                          </p:val>
                                        </p:tav>
                                        <p:tav tm="100000">
                                          <p:val>
                                            <p:strVal val="#ppt_x"/>
                                          </p:val>
                                        </p:tav>
                                      </p:tavLst>
                                    </p:anim>
                                    <p:anim calcmode="lin" valueType="num">
                                      <p:cBhvr additive="repl">
                                        <p:cTn id="262" dur="1000" fill="hold"/>
                                        <p:tgtEl>
                                          <p:spTgt spid="264"/>
                                        </p:tgtEl>
                                        <p:attrNameLst>
                                          <p:attrName>ppt_y</p:attrName>
                                        </p:attrNameLst>
                                      </p:cBhvr>
                                      <p:tavLst>
                                        <p:tav tm="0">
                                          <p:val>
                                            <p:strVal val="#ppt_y+.1"/>
                                          </p:val>
                                        </p:tav>
                                        <p:tav tm="100000">
                                          <p:val>
                                            <p:strVal val="#ppt_y"/>
                                          </p:val>
                                        </p:tav>
                                      </p:tavLst>
                                    </p:anim>
                                  </p:childTnLst>
                                </p:cTn>
                              </p:par>
                              <p:par>
                                <p:cTn id="263" nodeType="withEffect" fill="hold" presetClass="entr" presetID="42">
                                  <p:stCondLst>
                                    <p:cond delay="0"/>
                                  </p:stCondLst>
                                  <p:childTnLst>
                                    <p:set>
                                      <p:cBhvr>
                                        <p:cTn id="264" dur="1" fill="hold">
                                          <p:stCondLst>
                                            <p:cond delay="0"/>
                                          </p:stCondLst>
                                        </p:cTn>
                                        <p:tgtEl>
                                          <p:spTgt spid="265"/>
                                        </p:tgtEl>
                                        <p:attrNameLst>
                                          <p:attrName>style.visibility</p:attrName>
                                        </p:attrNameLst>
                                      </p:cBhvr>
                                      <p:to>
                                        <p:strVal val="visible"/>
                                      </p:to>
                                    </p:set>
                                    <p:animEffect filter="fade" transition="in">
                                      <p:cBhvr additive="repl">
                                        <p:cTn id="265" dur="1000"/>
                                        <p:tgtEl>
                                          <p:spTgt spid="265"/>
                                        </p:tgtEl>
                                      </p:cBhvr>
                                    </p:animEffect>
                                    <p:anim calcmode="lin" valueType="num">
                                      <p:cBhvr additive="repl">
                                        <p:cTn id="266" dur="1000" fill="hold"/>
                                        <p:tgtEl>
                                          <p:spTgt spid="265"/>
                                        </p:tgtEl>
                                        <p:attrNameLst>
                                          <p:attrName>ppt_x</p:attrName>
                                        </p:attrNameLst>
                                      </p:cBhvr>
                                      <p:tavLst>
                                        <p:tav tm="0">
                                          <p:val>
                                            <p:strVal val="#ppt_x"/>
                                          </p:val>
                                        </p:tav>
                                        <p:tav tm="100000">
                                          <p:val>
                                            <p:strVal val="#ppt_x"/>
                                          </p:val>
                                        </p:tav>
                                      </p:tavLst>
                                    </p:anim>
                                    <p:anim calcmode="lin" valueType="num">
                                      <p:cBhvr additive="repl">
                                        <p:cTn id="267" dur="1000" fill="hold"/>
                                        <p:tgtEl>
                                          <p:spTgt spid="265"/>
                                        </p:tgtEl>
                                        <p:attrNameLst>
                                          <p:attrName>ppt_y</p:attrName>
                                        </p:attrNameLst>
                                      </p:cBhvr>
                                      <p:tavLst>
                                        <p:tav tm="0">
                                          <p:val>
                                            <p:strVal val="#ppt_y+.1"/>
                                          </p:val>
                                        </p:tav>
                                        <p:tav tm="100000">
                                          <p:val>
                                            <p:strVal val="#ppt_y"/>
                                          </p:val>
                                        </p:tav>
                                      </p:tavLst>
                                    </p:anim>
                                  </p:childTnLst>
                                </p:cTn>
                              </p:par>
                              <p:par>
                                <p:cTn id="268" nodeType="withEffect" fill="hold" presetClass="entr" presetID="42">
                                  <p:stCondLst>
                                    <p:cond delay="0"/>
                                  </p:stCondLst>
                                  <p:childTnLst>
                                    <p:set>
                                      <p:cBhvr>
                                        <p:cTn id="269" dur="1" fill="hold">
                                          <p:stCondLst>
                                            <p:cond delay="0"/>
                                          </p:stCondLst>
                                        </p:cTn>
                                        <p:tgtEl>
                                          <p:spTgt spid="266"/>
                                        </p:tgtEl>
                                        <p:attrNameLst>
                                          <p:attrName>style.visibility</p:attrName>
                                        </p:attrNameLst>
                                      </p:cBhvr>
                                      <p:to>
                                        <p:strVal val="visible"/>
                                      </p:to>
                                    </p:set>
                                    <p:animEffect filter="fade" transition="in">
                                      <p:cBhvr additive="repl">
                                        <p:cTn id="270" dur="1000"/>
                                        <p:tgtEl>
                                          <p:spTgt spid="266"/>
                                        </p:tgtEl>
                                      </p:cBhvr>
                                    </p:animEffect>
                                    <p:anim calcmode="lin" valueType="num">
                                      <p:cBhvr additive="repl">
                                        <p:cTn id="271" dur="1000" fill="hold"/>
                                        <p:tgtEl>
                                          <p:spTgt spid="266"/>
                                        </p:tgtEl>
                                        <p:attrNameLst>
                                          <p:attrName>ppt_x</p:attrName>
                                        </p:attrNameLst>
                                      </p:cBhvr>
                                      <p:tavLst>
                                        <p:tav tm="0">
                                          <p:val>
                                            <p:strVal val="#ppt_x"/>
                                          </p:val>
                                        </p:tav>
                                        <p:tav tm="100000">
                                          <p:val>
                                            <p:strVal val="#ppt_x"/>
                                          </p:val>
                                        </p:tav>
                                      </p:tavLst>
                                    </p:anim>
                                    <p:anim calcmode="lin" valueType="num">
                                      <p:cBhvr additive="repl">
                                        <p:cTn id="272" dur="1000" fill="hold"/>
                                        <p:tgtEl>
                                          <p:spTgt spid="266"/>
                                        </p:tgtEl>
                                        <p:attrNameLst>
                                          <p:attrName>ppt_y</p:attrName>
                                        </p:attrNameLst>
                                      </p:cBhvr>
                                      <p:tavLst>
                                        <p:tav tm="0">
                                          <p:val>
                                            <p:strVal val="#ppt_y+.1"/>
                                          </p:val>
                                        </p:tav>
                                        <p:tav tm="100000">
                                          <p:val>
                                            <p:strVal val="#ppt_y"/>
                                          </p:val>
                                        </p:tav>
                                      </p:tavLst>
                                    </p:anim>
                                  </p:childTnLst>
                                </p:cTn>
                              </p:par>
                              <p:par>
                                <p:cTn id="273" nodeType="withEffect" fill="hold" presetClass="entr" presetID="42">
                                  <p:stCondLst>
                                    <p:cond delay="0"/>
                                  </p:stCondLst>
                                  <p:childTnLst>
                                    <p:set>
                                      <p:cBhvr>
                                        <p:cTn id="274" dur="1" fill="hold">
                                          <p:stCondLst>
                                            <p:cond delay="0"/>
                                          </p:stCondLst>
                                        </p:cTn>
                                        <p:tgtEl>
                                          <p:spTgt spid="267"/>
                                        </p:tgtEl>
                                        <p:attrNameLst>
                                          <p:attrName>style.visibility</p:attrName>
                                        </p:attrNameLst>
                                      </p:cBhvr>
                                      <p:to>
                                        <p:strVal val="visible"/>
                                      </p:to>
                                    </p:set>
                                    <p:animEffect filter="fade" transition="in">
                                      <p:cBhvr additive="repl">
                                        <p:cTn id="275" dur="1000"/>
                                        <p:tgtEl>
                                          <p:spTgt spid="267"/>
                                        </p:tgtEl>
                                      </p:cBhvr>
                                    </p:animEffect>
                                    <p:anim calcmode="lin" valueType="num">
                                      <p:cBhvr additive="repl">
                                        <p:cTn id="276" dur="1000" fill="hold"/>
                                        <p:tgtEl>
                                          <p:spTgt spid="267"/>
                                        </p:tgtEl>
                                        <p:attrNameLst>
                                          <p:attrName>ppt_x</p:attrName>
                                        </p:attrNameLst>
                                      </p:cBhvr>
                                      <p:tavLst>
                                        <p:tav tm="0">
                                          <p:val>
                                            <p:strVal val="#ppt_x"/>
                                          </p:val>
                                        </p:tav>
                                        <p:tav tm="100000">
                                          <p:val>
                                            <p:strVal val="#ppt_x"/>
                                          </p:val>
                                        </p:tav>
                                      </p:tavLst>
                                    </p:anim>
                                    <p:anim calcmode="lin" valueType="num">
                                      <p:cBhvr additive="repl">
                                        <p:cTn id="277" dur="1000" fill="hold"/>
                                        <p:tgtEl>
                                          <p:spTgt spid="267"/>
                                        </p:tgtEl>
                                        <p:attrNameLst>
                                          <p:attrName>ppt_y</p:attrName>
                                        </p:attrNameLst>
                                      </p:cBhvr>
                                      <p:tavLst>
                                        <p:tav tm="0">
                                          <p:val>
                                            <p:strVal val="#ppt_y+.1"/>
                                          </p:val>
                                        </p:tav>
                                        <p:tav tm="100000">
                                          <p:val>
                                            <p:strVal val="#ppt_y"/>
                                          </p:val>
                                        </p:tav>
                                      </p:tavLst>
                                    </p:anim>
                                  </p:childTnLst>
                                </p:cTn>
                              </p:par>
                              <p:par>
                                <p:cTn id="278" nodeType="withEffect" fill="hold" presetClass="entr" presetID="42">
                                  <p:stCondLst>
                                    <p:cond delay="0"/>
                                  </p:stCondLst>
                                  <p:childTnLst>
                                    <p:set>
                                      <p:cBhvr>
                                        <p:cTn id="279" dur="1" fill="hold">
                                          <p:stCondLst>
                                            <p:cond delay="0"/>
                                          </p:stCondLst>
                                        </p:cTn>
                                        <p:tgtEl>
                                          <p:spTgt spid="268"/>
                                        </p:tgtEl>
                                        <p:attrNameLst>
                                          <p:attrName>style.visibility</p:attrName>
                                        </p:attrNameLst>
                                      </p:cBhvr>
                                      <p:to>
                                        <p:strVal val="visible"/>
                                      </p:to>
                                    </p:set>
                                    <p:animEffect filter="fade" transition="in">
                                      <p:cBhvr additive="repl">
                                        <p:cTn id="280" dur="1000"/>
                                        <p:tgtEl>
                                          <p:spTgt spid="268"/>
                                        </p:tgtEl>
                                      </p:cBhvr>
                                    </p:animEffect>
                                    <p:anim calcmode="lin" valueType="num">
                                      <p:cBhvr additive="repl">
                                        <p:cTn id="281" dur="1000" fill="hold"/>
                                        <p:tgtEl>
                                          <p:spTgt spid="268"/>
                                        </p:tgtEl>
                                        <p:attrNameLst>
                                          <p:attrName>ppt_x</p:attrName>
                                        </p:attrNameLst>
                                      </p:cBhvr>
                                      <p:tavLst>
                                        <p:tav tm="0">
                                          <p:val>
                                            <p:strVal val="#ppt_x"/>
                                          </p:val>
                                        </p:tav>
                                        <p:tav tm="100000">
                                          <p:val>
                                            <p:strVal val="#ppt_x"/>
                                          </p:val>
                                        </p:tav>
                                      </p:tavLst>
                                    </p:anim>
                                    <p:anim calcmode="lin" valueType="num">
                                      <p:cBhvr additive="repl">
                                        <p:cTn id="282" dur="1000" fill="hold"/>
                                        <p:tgtEl>
                                          <p:spTgt spid="268"/>
                                        </p:tgtEl>
                                        <p:attrNameLst>
                                          <p:attrName>ppt_y</p:attrName>
                                        </p:attrNameLst>
                                      </p:cBhvr>
                                      <p:tavLst>
                                        <p:tav tm="0">
                                          <p:val>
                                            <p:strVal val="#ppt_y+.1"/>
                                          </p:val>
                                        </p:tav>
                                        <p:tav tm="100000">
                                          <p:val>
                                            <p:strVal val="#ppt_y"/>
                                          </p:val>
                                        </p:tav>
                                      </p:tavLst>
                                    </p:anim>
                                  </p:childTnLst>
                                </p:cTn>
                              </p:par>
                              <p:par>
                                <p:cTn id="283" nodeType="withEffect" fill="hold" presetClass="entr" presetID="42">
                                  <p:stCondLst>
                                    <p:cond delay="0"/>
                                  </p:stCondLst>
                                  <p:childTnLst>
                                    <p:set>
                                      <p:cBhvr>
                                        <p:cTn id="284" dur="1" fill="hold">
                                          <p:stCondLst>
                                            <p:cond delay="0"/>
                                          </p:stCondLst>
                                        </p:cTn>
                                        <p:tgtEl>
                                          <p:spTgt spid="269"/>
                                        </p:tgtEl>
                                        <p:attrNameLst>
                                          <p:attrName>style.visibility</p:attrName>
                                        </p:attrNameLst>
                                      </p:cBhvr>
                                      <p:to>
                                        <p:strVal val="visible"/>
                                      </p:to>
                                    </p:set>
                                    <p:animEffect filter="fade" transition="in">
                                      <p:cBhvr additive="repl">
                                        <p:cTn id="285" dur="1000"/>
                                        <p:tgtEl>
                                          <p:spTgt spid="269"/>
                                        </p:tgtEl>
                                      </p:cBhvr>
                                    </p:animEffect>
                                    <p:anim calcmode="lin" valueType="num">
                                      <p:cBhvr additive="repl">
                                        <p:cTn id="286" dur="1000" fill="hold"/>
                                        <p:tgtEl>
                                          <p:spTgt spid="269"/>
                                        </p:tgtEl>
                                        <p:attrNameLst>
                                          <p:attrName>ppt_x</p:attrName>
                                        </p:attrNameLst>
                                      </p:cBhvr>
                                      <p:tavLst>
                                        <p:tav tm="0">
                                          <p:val>
                                            <p:strVal val="#ppt_x"/>
                                          </p:val>
                                        </p:tav>
                                        <p:tav tm="100000">
                                          <p:val>
                                            <p:strVal val="#ppt_x"/>
                                          </p:val>
                                        </p:tav>
                                      </p:tavLst>
                                    </p:anim>
                                    <p:anim calcmode="lin" valueType="num">
                                      <p:cBhvr additive="repl">
                                        <p:cTn id="287" dur="1000" fill="hold"/>
                                        <p:tgtEl>
                                          <p:spTgt spid="269"/>
                                        </p:tgtEl>
                                        <p:attrNameLst>
                                          <p:attrName>ppt_y</p:attrName>
                                        </p:attrNameLst>
                                      </p:cBhvr>
                                      <p:tavLst>
                                        <p:tav tm="0">
                                          <p:val>
                                            <p:strVal val="#ppt_y+.1"/>
                                          </p:val>
                                        </p:tav>
                                        <p:tav tm="100000">
                                          <p:val>
                                            <p:strVal val="#ppt_y"/>
                                          </p:val>
                                        </p:tav>
                                      </p:tavLst>
                                    </p:anim>
                                  </p:childTnLst>
                                </p:cTn>
                              </p:par>
                              <p:par>
                                <p:cTn id="288" nodeType="withEffect" fill="hold" presetClass="entr" presetID="42">
                                  <p:stCondLst>
                                    <p:cond delay="0"/>
                                  </p:stCondLst>
                                  <p:childTnLst>
                                    <p:set>
                                      <p:cBhvr>
                                        <p:cTn id="289" dur="1" fill="hold">
                                          <p:stCondLst>
                                            <p:cond delay="0"/>
                                          </p:stCondLst>
                                        </p:cTn>
                                        <p:tgtEl>
                                          <p:spTgt spid="270"/>
                                        </p:tgtEl>
                                        <p:attrNameLst>
                                          <p:attrName>style.visibility</p:attrName>
                                        </p:attrNameLst>
                                      </p:cBhvr>
                                      <p:to>
                                        <p:strVal val="visible"/>
                                      </p:to>
                                    </p:set>
                                    <p:animEffect filter="fade" transition="in">
                                      <p:cBhvr additive="repl">
                                        <p:cTn id="290" dur="1000"/>
                                        <p:tgtEl>
                                          <p:spTgt spid="270"/>
                                        </p:tgtEl>
                                      </p:cBhvr>
                                    </p:animEffect>
                                    <p:anim calcmode="lin" valueType="num">
                                      <p:cBhvr additive="repl">
                                        <p:cTn id="291" dur="1000" fill="hold"/>
                                        <p:tgtEl>
                                          <p:spTgt spid="270"/>
                                        </p:tgtEl>
                                        <p:attrNameLst>
                                          <p:attrName>ppt_x</p:attrName>
                                        </p:attrNameLst>
                                      </p:cBhvr>
                                      <p:tavLst>
                                        <p:tav tm="0">
                                          <p:val>
                                            <p:strVal val="#ppt_x"/>
                                          </p:val>
                                        </p:tav>
                                        <p:tav tm="100000">
                                          <p:val>
                                            <p:strVal val="#ppt_x"/>
                                          </p:val>
                                        </p:tav>
                                      </p:tavLst>
                                    </p:anim>
                                    <p:anim calcmode="lin" valueType="num">
                                      <p:cBhvr additive="repl">
                                        <p:cTn id="292" dur="1000" fill="hold"/>
                                        <p:tgtEl>
                                          <p:spTgt spid="270"/>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677160" y="609480"/>
            <a:ext cx="8596440" cy="81792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Mapreduce</a:t>
            </a:r>
            <a:r>
              <a:rPr lang="zh-CN" sz="3600" spc="-1" strike="noStrike">
                <a:solidFill>
                  <a:srgbClr val="90c226"/>
                </a:solidFill>
                <a:uFill>
                  <a:solidFill>
                    <a:srgbClr val="ffffff"/>
                  </a:solidFill>
                </a:uFill>
                <a:latin typeface="Trebuchet MS"/>
              </a:rPr>
              <a:t>框架</a:t>
            </a:r>
            <a:endParaRPr lang="zh-CN" sz="1800" spc="-1" strike="noStrike">
              <a:solidFill>
                <a:srgbClr val="000000"/>
              </a:solidFill>
              <a:uFill>
                <a:solidFill>
                  <a:srgbClr val="ffffff"/>
                </a:solidFill>
              </a:uFill>
              <a:latin typeface="Trebuchet MS"/>
            </a:endParaRPr>
          </a:p>
        </p:txBody>
      </p:sp>
      <p:pic>
        <p:nvPicPr>
          <p:cNvPr id="275" name="" descr=""/>
          <p:cNvPicPr/>
          <p:nvPr/>
        </p:nvPicPr>
        <p:blipFill>
          <a:blip r:embed="rId1"/>
          <a:stretch/>
        </p:blipFill>
        <p:spPr>
          <a:xfrm>
            <a:off x="812880" y="1422360"/>
            <a:ext cx="7886880" cy="511812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677160" y="609480"/>
            <a:ext cx="8596440" cy="7412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Mapreduce</a:t>
            </a:r>
            <a:r>
              <a:rPr lang="zh-CN" sz="3600" spc="-1" strike="noStrike">
                <a:solidFill>
                  <a:srgbClr val="90c226"/>
                </a:solidFill>
                <a:uFill>
                  <a:solidFill>
                    <a:srgbClr val="ffffff"/>
                  </a:solidFill>
                </a:uFill>
                <a:latin typeface="Trebuchet MS"/>
              </a:rPr>
              <a:t>框架</a:t>
            </a:r>
            <a:endParaRPr lang="zh-CN" sz="1800" spc="-1" strike="noStrike">
              <a:solidFill>
                <a:srgbClr val="000000"/>
              </a:solidFill>
              <a:uFill>
                <a:solidFill>
                  <a:srgbClr val="ffffff"/>
                </a:solidFill>
              </a:uFill>
              <a:latin typeface="Trebuchet MS"/>
            </a:endParaRPr>
          </a:p>
        </p:txBody>
      </p:sp>
      <p:sp>
        <p:nvSpPr>
          <p:cNvPr id="277" name="TextShape 2"/>
          <p:cNvSpPr txBox="1"/>
          <p:nvPr/>
        </p:nvSpPr>
        <p:spPr>
          <a:xfrm>
            <a:off x="677160" y="1774080"/>
            <a:ext cx="8596440" cy="4266720"/>
          </a:xfrm>
          <a:prstGeom prst="rect">
            <a:avLst/>
          </a:prstGeom>
          <a:noFill/>
          <a:ln>
            <a:noFill/>
          </a:ln>
        </p:spPr>
        <p:txBody>
          <a:bodyPr/>
          <a:p>
            <a:pPr marL="343080" indent="-342720">
              <a:lnSpc>
                <a:spcPct val="150000"/>
              </a:lnSpc>
              <a:buClr>
                <a:srgbClr val="90c226"/>
              </a:buClr>
              <a:buSzPct val="80000"/>
              <a:buFont typeface="Wingdings" charset="2"/>
              <a:buChar char=""/>
            </a:pPr>
            <a:r>
              <a:rPr b="1" lang="zh-CN" sz="3200" spc="-1" strike="noStrike">
                <a:solidFill>
                  <a:srgbClr val="404040"/>
                </a:solidFill>
                <a:uFill>
                  <a:solidFill>
                    <a:srgbClr val="ffffff"/>
                  </a:solidFill>
                </a:uFill>
                <a:latin typeface="Times New Roman"/>
                <a:ea typeface="宋体"/>
              </a:rPr>
              <a:t>Client</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400" spc="-1" strike="noStrike">
                <a:solidFill>
                  <a:srgbClr val="404040"/>
                </a:solidFill>
                <a:uFill>
                  <a:solidFill>
                    <a:srgbClr val="ffffff"/>
                  </a:solidFill>
                </a:uFill>
                <a:latin typeface="Times New Roman"/>
                <a:ea typeface="宋体"/>
              </a:rPr>
              <a:t>用户通过</a:t>
            </a:r>
            <a:r>
              <a:rPr b="1" lang="zh-CN" sz="2400" spc="-1" strike="noStrike">
                <a:solidFill>
                  <a:srgbClr val="404040"/>
                </a:solidFill>
                <a:uFill>
                  <a:solidFill>
                    <a:srgbClr val="ffffff"/>
                  </a:solidFill>
                </a:uFill>
                <a:latin typeface="Times New Roman"/>
                <a:ea typeface="宋体"/>
              </a:rPr>
              <a:t>Client</a:t>
            </a:r>
            <a:r>
              <a:rPr b="1" lang="zh-CN" sz="2400" spc="-1" strike="noStrike">
                <a:solidFill>
                  <a:srgbClr val="404040"/>
                </a:solidFill>
                <a:uFill>
                  <a:solidFill>
                    <a:srgbClr val="ffffff"/>
                  </a:solidFill>
                </a:uFill>
                <a:latin typeface="Times New Roman"/>
                <a:ea typeface="宋体"/>
              </a:rPr>
              <a:t>与</a:t>
            </a:r>
            <a:r>
              <a:rPr b="1" lang="zh-CN" sz="2400" spc="-1" strike="noStrike">
                <a:solidFill>
                  <a:srgbClr val="404040"/>
                </a:solidFill>
                <a:uFill>
                  <a:solidFill>
                    <a:srgbClr val="ffffff"/>
                  </a:solidFill>
                </a:uFill>
                <a:latin typeface="Times New Roman"/>
                <a:ea typeface="宋体"/>
              </a:rPr>
              <a:t>YARN</a:t>
            </a:r>
            <a:r>
              <a:rPr b="1" lang="zh-CN" sz="2400" spc="-1" strike="noStrike">
                <a:solidFill>
                  <a:srgbClr val="404040"/>
                </a:solidFill>
                <a:uFill>
                  <a:solidFill>
                    <a:srgbClr val="ffffff"/>
                  </a:solidFill>
                </a:uFill>
                <a:latin typeface="Times New Roman"/>
                <a:ea typeface="宋体"/>
              </a:rPr>
              <a:t>交互，提交</a:t>
            </a:r>
            <a:r>
              <a:rPr b="1" lang="zh-CN" sz="2400" spc="-1" strike="noStrike">
                <a:solidFill>
                  <a:srgbClr val="404040"/>
                </a:solidFill>
                <a:uFill>
                  <a:solidFill>
                    <a:srgbClr val="ffffff"/>
                  </a:solidFill>
                </a:uFill>
                <a:latin typeface="Times New Roman"/>
                <a:ea typeface="宋体"/>
              </a:rPr>
              <a:t>MapReduce</a:t>
            </a:r>
            <a:r>
              <a:rPr b="1" lang="zh-CN" sz="2400" spc="-1" strike="noStrike">
                <a:solidFill>
                  <a:srgbClr val="404040"/>
                </a:solidFill>
                <a:uFill>
                  <a:solidFill>
                    <a:srgbClr val="ffffff"/>
                  </a:solidFill>
                </a:uFill>
                <a:latin typeface="Times New Roman"/>
                <a:ea typeface="宋体"/>
              </a:rPr>
              <a:t>作业，查询作业运行状态，管理作业等。</a:t>
            </a:r>
            <a:endParaRPr lang="zh-CN" sz="1400" spc="-1" strike="noStrike">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b="1" lang="zh-CN" sz="3200" spc="-1" strike="noStrike">
                <a:solidFill>
                  <a:srgbClr val="404040"/>
                </a:solidFill>
                <a:uFill>
                  <a:solidFill>
                    <a:srgbClr val="ffffff"/>
                  </a:solidFill>
                </a:uFill>
                <a:latin typeface="Times New Roman"/>
                <a:ea typeface="宋体"/>
              </a:rPr>
              <a:t>MRAppMaster</a:t>
            </a:r>
            <a:endParaRPr lang="zh-CN" sz="1800" spc="-1" strike="noStrike">
              <a:solidFill>
                <a:srgbClr val="404040"/>
              </a:solidFill>
              <a:uFill>
                <a:solidFill>
                  <a:srgbClr val="ffffff"/>
                </a:solidFill>
              </a:uFill>
              <a:latin typeface="Trebuchet MS"/>
            </a:endParaRPr>
          </a:p>
          <a:p>
            <a:pPr lvl="1" marL="743040" indent="-285480">
              <a:lnSpc>
                <a:spcPct val="150000"/>
              </a:lnSpc>
              <a:buClr>
                <a:srgbClr val="90c226"/>
              </a:buClr>
              <a:buSzPct val="80000"/>
              <a:buFont typeface="Wingdings" charset="2"/>
              <a:buChar char=""/>
            </a:pPr>
            <a:r>
              <a:rPr b="1" lang="zh-CN" sz="2400" spc="-1" strike="noStrike">
                <a:solidFill>
                  <a:srgbClr val="404040"/>
                </a:solidFill>
                <a:uFill>
                  <a:solidFill>
                    <a:srgbClr val="ffffff"/>
                  </a:solidFill>
                </a:uFill>
                <a:latin typeface="Times New Roman"/>
                <a:ea typeface="宋体"/>
              </a:rPr>
              <a:t>功能包括：任务划分、资源申请并将之二次分配给</a:t>
            </a:r>
            <a:r>
              <a:rPr b="1" lang="zh-CN" sz="2400" spc="-1" strike="noStrike">
                <a:solidFill>
                  <a:srgbClr val="404040"/>
                </a:solidFill>
                <a:uFill>
                  <a:solidFill>
                    <a:srgbClr val="ffffff"/>
                  </a:solidFill>
                </a:uFill>
                <a:latin typeface="Times New Roman"/>
                <a:ea typeface="宋体"/>
              </a:rPr>
              <a:t>Map Task</a:t>
            </a:r>
            <a:r>
              <a:rPr b="1" lang="zh-CN" sz="2400" spc="-1" strike="noStrike">
                <a:solidFill>
                  <a:srgbClr val="404040"/>
                </a:solidFill>
                <a:uFill>
                  <a:solidFill>
                    <a:srgbClr val="ffffff"/>
                  </a:solidFill>
                </a:uFill>
                <a:latin typeface="Times New Roman"/>
                <a:ea typeface="宋体"/>
              </a:rPr>
              <a:t>和</a:t>
            </a:r>
            <a:r>
              <a:rPr b="1" lang="zh-CN" sz="2400" spc="-1" strike="noStrike">
                <a:solidFill>
                  <a:srgbClr val="404040"/>
                </a:solidFill>
                <a:uFill>
                  <a:solidFill>
                    <a:srgbClr val="ffffff"/>
                  </a:solidFill>
                </a:uFill>
                <a:latin typeface="Times New Roman"/>
                <a:ea typeface="宋体"/>
              </a:rPr>
              <a:t>Reduce Task</a:t>
            </a:r>
            <a:r>
              <a:rPr b="1" lang="zh-CN" sz="2400" spc="-1" strike="noStrike">
                <a:solidFill>
                  <a:srgbClr val="404040"/>
                </a:solidFill>
                <a:uFill>
                  <a:solidFill>
                    <a:srgbClr val="ffffff"/>
                  </a:solidFill>
                </a:uFill>
                <a:latin typeface="Times New Roman"/>
                <a:ea typeface="宋体"/>
              </a:rPr>
              <a:t>、任务状态监控和容错。</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TextShape 1"/>
          <p:cNvSpPr txBox="1"/>
          <p:nvPr/>
        </p:nvSpPr>
        <p:spPr>
          <a:xfrm>
            <a:off x="677160" y="609480"/>
            <a:ext cx="8596440" cy="905040"/>
          </a:xfrm>
          <a:prstGeom prst="rect">
            <a:avLst/>
          </a:prstGeom>
          <a:noFill/>
          <a:ln>
            <a:noFill/>
          </a:ln>
        </p:spPr>
        <p:txBody>
          <a:bodyPr/>
          <a:p>
            <a:pPr>
              <a:lnSpc>
                <a:spcPct val="100000"/>
              </a:lnSpc>
            </a:pPr>
            <a:r>
              <a:rPr b="1" lang="zh-CN" sz="3600" spc="-1" strike="noStrike">
                <a:solidFill>
                  <a:srgbClr val="90c226"/>
                </a:solidFill>
                <a:uFill>
                  <a:solidFill>
                    <a:srgbClr val="ffffff"/>
                  </a:solidFill>
                </a:uFill>
                <a:latin typeface="Trebuchet MS"/>
              </a:rPr>
              <a:t>7.Hadoop</a:t>
            </a:r>
            <a:r>
              <a:rPr b="1" lang="zh-CN" sz="3600" spc="-1" strike="noStrike">
                <a:solidFill>
                  <a:srgbClr val="90c226"/>
                </a:solidFill>
                <a:uFill>
                  <a:solidFill>
                    <a:srgbClr val="ffffff"/>
                  </a:solidFill>
                </a:uFill>
                <a:latin typeface="Trebuchet MS"/>
              </a:rPr>
              <a:t>单机模式环境搭建</a:t>
            </a:r>
            <a:r>
              <a:rPr b="1"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279" name="TextShape 2"/>
          <p:cNvSpPr txBox="1"/>
          <p:nvPr/>
        </p:nvSpPr>
        <p:spPr>
          <a:xfrm>
            <a:off x="677160" y="1514880"/>
            <a:ext cx="8596440" cy="452628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宋体"/>
                <a:ea typeface="宋体"/>
              </a:rPr>
              <a:t>硬件准备 </a:t>
            </a:r>
            <a:endParaRPr lang="zh-CN" sz="1800" spc="-1" strike="noStrike">
              <a:solidFill>
                <a:srgbClr val="404040"/>
              </a:solidFill>
              <a:uFill>
                <a:solidFill>
                  <a:srgbClr val="ffffff"/>
                </a:solidFill>
              </a:uFill>
              <a:latin typeface="Trebuchet MS"/>
            </a:endParaRPr>
          </a:p>
          <a:p>
            <a:pPr lvl="1" marL="685800" indent="-28548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宋体"/>
                <a:ea typeface="宋体"/>
              </a:rPr>
              <a:t>一台</a:t>
            </a:r>
            <a:r>
              <a:rPr lang="zh-CN" sz="1800" spc="-1" strike="noStrike">
                <a:solidFill>
                  <a:srgbClr val="404040"/>
                </a:solidFill>
                <a:uFill>
                  <a:solidFill>
                    <a:srgbClr val="ffffff"/>
                  </a:solidFill>
                </a:uFill>
                <a:latin typeface="宋体"/>
                <a:ea typeface="宋体"/>
              </a:rPr>
              <a:t>linux</a:t>
            </a:r>
            <a:r>
              <a:rPr lang="zh-CN" sz="1800" spc="-1" strike="noStrike">
                <a:solidFill>
                  <a:srgbClr val="404040"/>
                </a:solidFill>
                <a:uFill>
                  <a:solidFill>
                    <a:srgbClr val="ffffff"/>
                  </a:solidFill>
                </a:uFill>
                <a:latin typeface="宋体"/>
                <a:ea typeface="宋体"/>
              </a:rPr>
              <a:t>机器 </a:t>
            </a:r>
            <a:endParaRPr lang="zh-CN" sz="1400" spc="-1" strike="noStrike">
              <a:solidFill>
                <a:srgbClr val="404040"/>
              </a:solidFill>
              <a:uFill>
                <a:solidFill>
                  <a:srgbClr val="ffffff"/>
                </a:solidFill>
              </a:uFill>
              <a:latin typeface="Trebuchet MS"/>
            </a:endParaRPr>
          </a:p>
          <a:p>
            <a:pPr lvl="1" marL="685800" indent="-28548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宋体"/>
                <a:ea typeface="宋体"/>
              </a:rPr>
              <a:t>一枚屌丝</a:t>
            </a:r>
            <a:r>
              <a:rPr lang="zh-CN" sz="1800" spc="-1" strike="noStrike">
                <a:solidFill>
                  <a:srgbClr val="404040"/>
                </a:solidFill>
                <a:uFill>
                  <a:solidFill>
                    <a:srgbClr val="ffffff"/>
                  </a:solidFill>
                </a:uFill>
                <a:latin typeface="宋体"/>
                <a:ea typeface="宋体"/>
              </a:rPr>
              <a:t>IT</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宋体"/>
                <a:ea typeface="宋体"/>
              </a:rPr>
              <a:t>软件准备 </a:t>
            </a:r>
            <a:endParaRPr lang="zh-CN" sz="1800" spc="-1" strike="noStrike">
              <a:solidFill>
                <a:srgbClr val="404040"/>
              </a:solidFill>
              <a:uFill>
                <a:solidFill>
                  <a:srgbClr val="ffffff"/>
                </a:solidFill>
              </a:uFill>
              <a:latin typeface="Trebuchet MS"/>
            </a:endParaRPr>
          </a:p>
          <a:p>
            <a:pPr lvl="1" marL="685800" indent="-28548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宋体"/>
                <a:ea typeface="宋体"/>
              </a:rPr>
              <a:t>JDK 1.6 (</a:t>
            </a:r>
            <a:r>
              <a:rPr lang="zh-CN" sz="1800" spc="-1" strike="noStrike">
                <a:solidFill>
                  <a:srgbClr val="404040"/>
                </a:solidFill>
                <a:uFill>
                  <a:solidFill>
                    <a:srgbClr val="ffffff"/>
                  </a:solidFill>
                </a:uFill>
                <a:latin typeface="宋体"/>
                <a:ea typeface="宋体"/>
              </a:rPr>
              <a:t>自己安装</a:t>
            </a:r>
            <a:r>
              <a:rPr lang="zh-CN" sz="1800" spc="-1" strike="noStrike">
                <a:solidFill>
                  <a:srgbClr val="404040"/>
                </a:solidFill>
                <a:uFill>
                  <a:solidFill>
                    <a:srgbClr val="ffffff"/>
                  </a:solidFill>
                </a:uFill>
                <a:latin typeface="宋体"/>
                <a:ea typeface="宋体"/>
              </a:rPr>
              <a:t>)  </a:t>
            </a:r>
            <a:r>
              <a:rPr lang="zh-CN" sz="1800" spc="-1" strike="noStrike">
                <a:solidFill>
                  <a:srgbClr val="404040"/>
                </a:solidFill>
                <a:uFill>
                  <a:solidFill>
                    <a:srgbClr val="ffffff"/>
                  </a:solidFill>
                </a:uFill>
                <a:latin typeface="宋体"/>
                <a:ea typeface="宋体"/>
              </a:rPr>
              <a:t>（</a:t>
            </a:r>
            <a:r>
              <a:rPr lang="zh-CN" sz="1800" spc="-1" strike="noStrike" u="sng">
                <a:solidFill>
                  <a:srgbClr val="b2d76d"/>
                </a:solidFill>
                <a:uFill>
                  <a:solidFill>
                    <a:srgbClr val="ffffff"/>
                  </a:solidFill>
                </a:uFill>
                <a:latin typeface="Trebuchet MS"/>
                <a:ea typeface="宋体"/>
                <a:hlinkClick r:id="rId1"/>
              </a:rPr>
              <a:t>http</a:t>
            </a:r>
            <a:r>
              <a:rPr lang="zh-CN" sz="1800" spc="-1" strike="noStrike" u="sng">
                <a:solidFill>
                  <a:srgbClr val="b2d76d"/>
                </a:solidFill>
                <a:uFill>
                  <a:solidFill>
                    <a:srgbClr val="ffffff"/>
                  </a:solidFill>
                </a:uFill>
                <a:latin typeface="Trebuchet MS"/>
                <a:ea typeface="宋体"/>
                <a:hlinkClick r:id="rId2"/>
              </a:rPr>
              <a:t>://</a:t>
            </a:r>
            <a:r>
              <a:rPr lang="zh-CN" sz="1800" spc="-1" strike="noStrike" u="sng">
                <a:solidFill>
                  <a:srgbClr val="b2d76d"/>
                </a:solidFill>
                <a:uFill>
                  <a:solidFill>
                    <a:srgbClr val="ffffff"/>
                  </a:solidFill>
                </a:uFill>
                <a:latin typeface="Trebuchet MS"/>
                <a:ea typeface="宋体"/>
                <a:hlinkClick r:id="rId3"/>
              </a:rPr>
              <a:t>pan.baidu.com/s/1o6luDq6</a:t>
            </a:r>
            <a:r>
              <a:rPr lang="zh-CN" sz="1800" spc="-1" strike="noStrike">
                <a:solidFill>
                  <a:srgbClr val="404040"/>
                </a:solidFill>
                <a:uFill>
                  <a:solidFill>
                    <a:srgbClr val="ffffff"/>
                  </a:solidFill>
                </a:uFill>
                <a:latin typeface="Trebuchet MS"/>
                <a:ea typeface="宋体"/>
              </a:rPr>
              <a:t>）</a:t>
            </a:r>
            <a:endParaRPr lang="zh-CN" sz="1400" spc="-1" strike="noStrike">
              <a:solidFill>
                <a:srgbClr val="404040"/>
              </a:solidFill>
              <a:uFill>
                <a:solidFill>
                  <a:srgbClr val="ffffff"/>
                </a:solidFill>
              </a:uFill>
              <a:latin typeface="Trebuchet MS"/>
            </a:endParaRPr>
          </a:p>
          <a:p>
            <a:pPr lvl="1" marL="685800" indent="-28548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rebuchet MS"/>
                <a:ea typeface="宋体"/>
              </a:rPr>
              <a:t>Hadoop 2.x</a:t>
            </a:r>
            <a:r>
              <a:rPr lang="zh-CN" sz="1800" spc="-1" strike="noStrike">
                <a:solidFill>
                  <a:srgbClr val="404040"/>
                </a:solidFill>
                <a:uFill>
                  <a:solidFill>
                    <a:srgbClr val="ffffff"/>
                  </a:solidFill>
                </a:uFill>
                <a:latin typeface="Trebuchet MS"/>
                <a:ea typeface="宋体"/>
              </a:rPr>
              <a:t>安装包 </a:t>
            </a:r>
            <a:endParaRPr lang="zh-CN" sz="1400" spc="-1" strike="noStrike">
              <a:solidFill>
                <a:srgbClr val="404040"/>
              </a:solidFill>
              <a:uFill>
                <a:solidFill>
                  <a:srgbClr val="ffffff"/>
                </a:solidFill>
              </a:uFill>
              <a:latin typeface="Trebuchet MS"/>
            </a:endParaRPr>
          </a:p>
          <a:p>
            <a:pPr lvl="1" marL="685800" indent="-28548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rebuchet MS"/>
                <a:ea typeface="宋体"/>
              </a:rPr>
              <a:t>Linux</a:t>
            </a:r>
            <a:r>
              <a:rPr lang="zh-CN" sz="1800" spc="-1" strike="noStrike">
                <a:solidFill>
                  <a:srgbClr val="404040"/>
                </a:solidFill>
                <a:uFill>
                  <a:solidFill>
                    <a:srgbClr val="ffffff"/>
                  </a:solidFill>
                </a:uFill>
                <a:latin typeface="Trebuchet MS"/>
                <a:ea typeface="宋体"/>
              </a:rPr>
              <a:t>环境准备：在</a:t>
            </a:r>
            <a:r>
              <a:rPr lang="zh-CN" sz="1800" spc="-1" strike="noStrike">
                <a:solidFill>
                  <a:srgbClr val="404040"/>
                </a:solidFill>
                <a:uFill>
                  <a:solidFill>
                    <a:srgbClr val="ffffff"/>
                  </a:solidFill>
                </a:uFill>
                <a:latin typeface="Trebuchet MS"/>
                <a:ea typeface="宋体"/>
              </a:rPr>
              <a:t>/etc/hosts</a:t>
            </a:r>
            <a:r>
              <a:rPr lang="zh-CN" sz="1800" spc="-1" strike="noStrike">
                <a:solidFill>
                  <a:srgbClr val="404040"/>
                </a:solidFill>
                <a:uFill>
                  <a:solidFill>
                    <a:srgbClr val="ffffff"/>
                  </a:solidFill>
                </a:uFill>
                <a:latin typeface="Trebuchet MS"/>
                <a:ea typeface="宋体"/>
              </a:rPr>
              <a:t>中增加主机名解析，</a:t>
            </a:r>
            <a:r>
              <a:rPr lang="zh-CN" sz="1800" spc="-1" strike="noStrike">
                <a:solidFill>
                  <a:srgbClr val="404040"/>
                </a:solidFill>
                <a:uFill>
                  <a:solidFill>
                    <a:srgbClr val="ffffff"/>
                  </a:solidFill>
                </a:uFill>
                <a:latin typeface="Trebuchet MS"/>
                <a:ea typeface="宋体"/>
              </a:rPr>
              <a:t>/etc/profile</a:t>
            </a:r>
            <a:r>
              <a:rPr lang="zh-CN" sz="1800" spc="-1" strike="noStrike">
                <a:solidFill>
                  <a:srgbClr val="404040"/>
                </a:solidFill>
                <a:uFill>
                  <a:solidFill>
                    <a:srgbClr val="ffffff"/>
                  </a:solidFill>
                </a:uFill>
                <a:latin typeface="Trebuchet MS"/>
                <a:ea typeface="宋体"/>
              </a:rPr>
              <a:t>修改</a:t>
            </a:r>
            <a:endParaRPr lang="zh-CN" sz="1400" spc="-1" strike="noStrike">
              <a:solidFill>
                <a:srgbClr val="404040"/>
              </a:solidFill>
              <a:uFill>
                <a:solidFill>
                  <a:srgbClr val="ffffff"/>
                </a:solidFill>
              </a:uFill>
              <a:latin typeface="Trebuchet MS"/>
            </a:endParaRPr>
          </a:p>
          <a:p>
            <a:endParaRPr lang="zh-CN" sz="1800" spc="-1" strike="noStrike">
              <a:solidFill>
                <a:srgbClr val="404040"/>
              </a:solidFill>
              <a:uFill>
                <a:solidFill>
                  <a:srgbClr val="ffffff"/>
                </a:solidFill>
              </a:uFill>
              <a:latin typeface="Trebuchet MS"/>
            </a:endParaRPr>
          </a:p>
        </p:txBody>
      </p:sp>
      <p:pic>
        <p:nvPicPr>
          <p:cNvPr id="280" name="图片 3" descr=""/>
          <p:cNvPicPr/>
          <p:nvPr/>
        </p:nvPicPr>
        <p:blipFill>
          <a:blip r:embed="rId4"/>
          <a:stretch/>
        </p:blipFill>
        <p:spPr>
          <a:xfrm>
            <a:off x="1113480" y="5373360"/>
            <a:ext cx="1666440" cy="533160"/>
          </a:xfrm>
          <a:prstGeom prst="rect">
            <a:avLst/>
          </a:prstGeom>
          <a:ln>
            <a:noFill/>
          </a:ln>
        </p:spPr>
      </p:pic>
      <p:pic>
        <p:nvPicPr>
          <p:cNvPr id="281" name="图片 4" descr=""/>
          <p:cNvPicPr/>
          <p:nvPr/>
        </p:nvPicPr>
        <p:blipFill>
          <a:blip r:embed="rId5"/>
          <a:stretch/>
        </p:blipFill>
        <p:spPr>
          <a:xfrm>
            <a:off x="3479400" y="5344560"/>
            <a:ext cx="5095440" cy="561600"/>
          </a:xfrm>
          <a:prstGeom prst="rect">
            <a:avLst/>
          </a:prstGeom>
          <a:ln>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677160" y="609480"/>
            <a:ext cx="8596440" cy="768600"/>
          </a:xfrm>
          <a:prstGeom prst="rect">
            <a:avLst/>
          </a:prstGeom>
          <a:noFill/>
          <a:ln>
            <a:noFill/>
          </a:ln>
        </p:spPr>
        <p:txBody>
          <a:bodyPr/>
          <a:p>
            <a:pPr>
              <a:lnSpc>
                <a:spcPct val="100000"/>
              </a:lnSpc>
            </a:pPr>
            <a:r>
              <a:rPr b="1" lang="zh-CN" sz="3600" spc="-1" strike="noStrike">
                <a:solidFill>
                  <a:srgbClr val="90c226"/>
                </a:solidFill>
                <a:uFill>
                  <a:solidFill>
                    <a:srgbClr val="ffffff"/>
                  </a:solidFill>
                </a:uFill>
                <a:latin typeface="Trebuchet MS"/>
              </a:rPr>
              <a:t>Hadoop</a:t>
            </a:r>
            <a:r>
              <a:rPr b="1" lang="zh-CN" sz="3600" spc="-1" strike="noStrike">
                <a:solidFill>
                  <a:srgbClr val="90c226"/>
                </a:solidFill>
                <a:uFill>
                  <a:solidFill>
                    <a:srgbClr val="ffffff"/>
                  </a:solidFill>
                </a:uFill>
                <a:latin typeface="Trebuchet MS"/>
              </a:rPr>
              <a:t>单机模式环境搭建</a:t>
            </a:r>
            <a:endParaRPr lang="zh-CN" sz="1800" spc="-1" strike="noStrike">
              <a:solidFill>
                <a:srgbClr val="000000"/>
              </a:solidFill>
              <a:uFill>
                <a:solidFill>
                  <a:srgbClr val="ffffff"/>
                </a:solidFill>
              </a:uFill>
              <a:latin typeface="Trebuchet MS"/>
            </a:endParaRPr>
          </a:p>
        </p:txBody>
      </p:sp>
      <p:sp>
        <p:nvSpPr>
          <p:cNvPr id="283" name="TextShape 2"/>
          <p:cNvSpPr txBox="1"/>
          <p:nvPr/>
        </p:nvSpPr>
        <p:spPr>
          <a:xfrm>
            <a:off x="677160" y="1583280"/>
            <a:ext cx="8596440" cy="4457880"/>
          </a:xfrm>
          <a:prstGeom prst="rect">
            <a:avLst/>
          </a:prstGeom>
          <a:noFill/>
          <a:ln>
            <a:noFill/>
          </a:ln>
        </p:spPr>
        <p:txBody>
          <a:bodyPr/>
          <a:p>
            <a:pPr marL="343080" indent="-34272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下载</a:t>
            </a:r>
            <a:r>
              <a:rPr b="1" lang="zh-CN" sz="2400" spc="-1" strike="noStrike">
                <a:solidFill>
                  <a:srgbClr val="404040"/>
                </a:solidFill>
                <a:uFill>
                  <a:solidFill>
                    <a:srgbClr val="ffffff"/>
                  </a:solidFill>
                </a:uFill>
                <a:latin typeface="Trebuchet MS"/>
              </a:rPr>
              <a:t>hadoop 2.0</a:t>
            </a:r>
            <a:r>
              <a:rPr lang="zh-CN" sz="2400" spc="-1" strike="noStrike">
                <a:solidFill>
                  <a:srgbClr val="404040"/>
                </a:solidFill>
                <a:uFill>
                  <a:solidFill>
                    <a:srgbClr val="ffffff"/>
                  </a:solidFill>
                </a:uFill>
                <a:latin typeface="Trebuchet MS"/>
              </a:rPr>
              <a:t>安装包： </a:t>
            </a:r>
            <a:endParaRPr lang="zh-CN" sz="1800" spc="-1" strike="noStrike">
              <a:solidFill>
                <a:srgbClr val="404040"/>
              </a:solidFill>
              <a:uFill>
                <a:solidFill>
                  <a:srgbClr val="ffffff"/>
                </a:solidFill>
              </a:uFill>
              <a:latin typeface="Trebuchet MS"/>
            </a:endParaRPr>
          </a:p>
          <a:p>
            <a:pPr>
              <a:lnSpc>
                <a:spcPct val="100000"/>
              </a:lnSpc>
            </a:pPr>
            <a:r>
              <a:rPr lang="zh-CN" sz="2400" spc="-1" strike="noStrike">
                <a:solidFill>
                  <a:srgbClr val="404040"/>
                </a:solidFill>
                <a:uFill>
                  <a:solidFill>
                    <a:srgbClr val="ffffff"/>
                  </a:solidFill>
                </a:uFill>
                <a:latin typeface="Trebuchet MS"/>
              </a:rPr>
              <a:t>	</a:t>
            </a:r>
            <a:r>
              <a:rPr lang="zh-CN" sz="1800" spc="-1" strike="noStrike">
                <a:solidFill>
                  <a:srgbClr val="404040"/>
                </a:solidFill>
                <a:uFill>
                  <a:solidFill>
                    <a:srgbClr val="ffffff"/>
                  </a:solidFill>
                </a:uFill>
                <a:latin typeface="Trebuchet MS"/>
              </a:rPr>
              <a:t>hadoop2.2.0</a:t>
            </a:r>
            <a:r>
              <a:rPr lang="zh-CN" sz="1800" spc="-1" strike="noStrike">
                <a:solidFill>
                  <a:srgbClr val="404040"/>
                </a:solidFill>
                <a:uFill>
                  <a:solidFill>
                    <a:srgbClr val="ffffff"/>
                  </a:solidFill>
                </a:uFill>
                <a:latin typeface="Trebuchet MS"/>
              </a:rPr>
              <a:t>：</a:t>
            </a:r>
            <a:r>
              <a:rPr lang="zh-CN" sz="1200" spc="-1" strike="noStrike" u="sng">
                <a:solidFill>
                  <a:srgbClr val="b2d76d"/>
                </a:solidFill>
                <a:uFill>
                  <a:solidFill>
                    <a:srgbClr val="ffffff"/>
                  </a:solidFill>
                </a:uFill>
                <a:latin typeface="Trebuchet MS"/>
                <a:hlinkClick r:id="rId1"/>
              </a:rPr>
              <a:t>http://</a:t>
            </a:r>
            <a:r>
              <a:rPr lang="zh-CN" sz="1200" spc="-1" strike="noStrike" u="sng">
                <a:solidFill>
                  <a:srgbClr val="b2d76d"/>
                </a:solidFill>
                <a:uFill>
                  <a:solidFill>
                    <a:srgbClr val="ffffff"/>
                  </a:solidFill>
                </a:uFill>
                <a:latin typeface="Trebuchet MS"/>
                <a:hlinkClick r:id="rId2"/>
              </a:rPr>
              <a:t>mirror.bit.edu.cn/apache/hadoop/common/hadoop-2.2.0/hadoop-2.2.0.tar.gz</a:t>
            </a:r>
            <a:endParaRPr lang="zh-CN" sz="1800" spc="-1" strike="noStrike">
              <a:solidFill>
                <a:srgbClr val="404040"/>
              </a:solidFill>
              <a:uFill>
                <a:solidFill>
                  <a:srgbClr val="ffffff"/>
                </a:solidFill>
              </a:uFill>
              <a:latin typeface="Trebuchet MS"/>
            </a:endParaRPr>
          </a:p>
          <a:p>
            <a:pPr>
              <a:lnSpc>
                <a:spcPct val="100000"/>
              </a:lnSpc>
            </a:pPr>
            <a:r>
              <a:rPr lang="zh-CN" sz="1800" spc="-1" strike="noStrike">
                <a:solidFill>
                  <a:srgbClr val="404040"/>
                </a:solidFill>
                <a:uFill>
                  <a:solidFill>
                    <a:srgbClr val="ffffff"/>
                  </a:solidFill>
                </a:uFill>
                <a:latin typeface="Trebuchet MS"/>
              </a:rPr>
              <a:t>	</a:t>
            </a:r>
            <a:r>
              <a:rPr lang="zh-CN" sz="1800" spc="-1" strike="noStrike">
                <a:solidFill>
                  <a:srgbClr val="404040"/>
                </a:solidFill>
                <a:uFill>
                  <a:solidFill>
                    <a:srgbClr val="ffffff"/>
                  </a:solidFill>
                </a:uFill>
                <a:latin typeface="Trebuchet MS"/>
              </a:rPr>
              <a:t>cdh5</a:t>
            </a:r>
            <a:r>
              <a:rPr lang="zh-CN" sz="1800" spc="-1" strike="noStrike">
                <a:solidFill>
                  <a:srgbClr val="404040"/>
                </a:solidFill>
                <a:uFill>
                  <a:solidFill>
                    <a:srgbClr val="ffffff"/>
                  </a:solidFill>
                </a:uFill>
                <a:latin typeface="Trebuchet MS"/>
              </a:rPr>
              <a:t>：</a:t>
            </a:r>
            <a:r>
              <a:rPr lang="zh-CN" sz="1200" spc="-1" strike="noStrike" u="sng">
                <a:solidFill>
                  <a:srgbClr val="b2d76d"/>
                </a:solidFill>
                <a:uFill>
                  <a:solidFill>
                    <a:srgbClr val="ffffff"/>
                  </a:solidFill>
                </a:uFill>
                <a:latin typeface="Trebuchet MS"/>
                <a:hlinkClick r:id="rId3"/>
              </a:rPr>
              <a:t>http://</a:t>
            </a:r>
            <a:r>
              <a:rPr lang="zh-CN" sz="1200" spc="-1" strike="noStrike" u="sng">
                <a:solidFill>
                  <a:srgbClr val="b2d76d"/>
                </a:solidFill>
                <a:uFill>
                  <a:solidFill>
                    <a:srgbClr val="ffffff"/>
                  </a:solidFill>
                </a:uFill>
                <a:latin typeface="Trebuchet MS"/>
                <a:hlinkClick r:id="rId4"/>
              </a:rPr>
              <a:t>archive-primary.cloudera.com/cdh5/cdh/5/hadoop-latest.tar.gz</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解压安装包并修改</a:t>
            </a:r>
            <a:r>
              <a:rPr lang="zh-CN" sz="2400" spc="-1" strike="noStrike">
                <a:solidFill>
                  <a:srgbClr val="404040"/>
                </a:solidFill>
                <a:uFill>
                  <a:solidFill>
                    <a:srgbClr val="ffffff"/>
                  </a:solidFill>
                </a:uFill>
                <a:latin typeface="Trebuchet MS"/>
              </a:rPr>
              <a:t>etc/hadoop</a:t>
            </a:r>
            <a:r>
              <a:rPr lang="zh-CN" sz="2400" spc="-1" strike="noStrike">
                <a:solidFill>
                  <a:srgbClr val="404040"/>
                </a:solidFill>
                <a:uFill>
                  <a:solidFill>
                    <a:srgbClr val="ffffff"/>
                  </a:solidFill>
                </a:uFill>
                <a:latin typeface="Trebuchet MS"/>
              </a:rPr>
              <a:t>下的</a:t>
            </a:r>
            <a:r>
              <a:rPr lang="zh-CN" sz="2400" spc="-1" strike="noStrike">
                <a:solidFill>
                  <a:srgbClr val="404040"/>
                </a:solidFill>
                <a:uFill>
                  <a:solidFill>
                    <a:srgbClr val="ffffff"/>
                  </a:solidFill>
                </a:uFill>
                <a:latin typeface="Trebuchet MS"/>
              </a:rPr>
              <a:t>xml</a:t>
            </a:r>
            <a:r>
              <a:rPr lang="zh-CN" sz="2400" spc="-1" strike="noStrike">
                <a:solidFill>
                  <a:srgbClr val="404040"/>
                </a:solidFill>
                <a:uFill>
                  <a:solidFill>
                    <a:srgbClr val="ffffff"/>
                  </a:solidFill>
                </a:uFill>
                <a:latin typeface="Trebuchet MS"/>
              </a:rPr>
              <a:t>配置文件</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200" spc="-1" strike="noStrike">
                <a:solidFill>
                  <a:srgbClr val="404040"/>
                </a:solidFill>
                <a:uFill>
                  <a:solidFill>
                    <a:srgbClr val="ffffff"/>
                  </a:solidFill>
                </a:uFill>
                <a:latin typeface="Trebuchet MS"/>
              </a:rPr>
              <a:t>hadoop-env.sh</a:t>
            </a:r>
            <a:r>
              <a:rPr lang="zh-CN" sz="2200" spc="-1" strike="noStrike">
                <a:solidFill>
                  <a:srgbClr val="404040"/>
                </a:solidFill>
                <a:uFill>
                  <a:solidFill>
                    <a:srgbClr val="ffffff"/>
                  </a:solidFill>
                </a:uFill>
                <a:latin typeface="Trebuchet MS"/>
              </a:rPr>
              <a:t>：</a:t>
            </a:r>
            <a:endParaRPr lang="zh-CN" sz="1400" spc="-1" strike="noStrike">
              <a:solidFill>
                <a:srgbClr val="404040"/>
              </a:solidFill>
              <a:uFill>
                <a:solidFill>
                  <a:srgbClr val="ffffff"/>
                </a:solidFill>
              </a:uFill>
              <a:latin typeface="Trebuchet MS"/>
            </a:endParaRPr>
          </a:p>
          <a:p>
            <a:r>
              <a:rPr lang="zh-CN" sz="2000" spc="-1" strike="noStrike">
                <a:solidFill>
                  <a:srgbClr val="404040"/>
                </a:solidFill>
                <a:uFill>
                  <a:solidFill>
                    <a:srgbClr val="ffffff"/>
                  </a:solidFill>
                </a:uFill>
                <a:latin typeface="Trebuchet MS"/>
              </a:rPr>
              <a:t>export JAVA_HOME=/usrb/jvm/java-6-openjdk</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200" spc="-1" strike="noStrike">
                <a:solidFill>
                  <a:srgbClr val="404040"/>
                </a:solidFill>
                <a:uFill>
                  <a:solidFill>
                    <a:srgbClr val="ffffff"/>
                  </a:solidFill>
                </a:uFill>
                <a:latin typeface="Trebuchet MS"/>
              </a:rPr>
              <a:t>mapred-site.xml</a:t>
            </a:r>
            <a:r>
              <a:rPr lang="zh-CN" sz="2200" spc="-1" strike="noStrike">
                <a:solidFill>
                  <a:srgbClr val="404040"/>
                </a:solidFill>
                <a:uFill>
                  <a:solidFill>
                    <a:srgbClr val="ffffff"/>
                  </a:solidFill>
                </a:uFill>
                <a:latin typeface="Trebuchet MS"/>
              </a:rPr>
              <a:t>：</a:t>
            </a:r>
            <a:endParaRPr lang="zh-CN" sz="1400" spc="-1" strike="noStrike">
              <a:solidFill>
                <a:srgbClr val="404040"/>
              </a:solidFill>
              <a:uFill>
                <a:solidFill>
                  <a:srgbClr val="ffffff"/>
                </a:solidFill>
              </a:uFill>
              <a:latin typeface="Trebuchet MS"/>
            </a:endParaRPr>
          </a:p>
          <a:p>
            <a:r>
              <a:rPr lang="zh-CN" sz="20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r>
              <a:rPr lang="zh-CN" sz="2000" spc="-1" strike="noStrike">
                <a:solidFill>
                  <a:srgbClr val="404040"/>
                </a:solidFill>
                <a:uFill>
                  <a:solidFill>
                    <a:srgbClr val="ffffff"/>
                  </a:solidFill>
                </a:uFill>
                <a:latin typeface="Trebuchet MS"/>
              </a:rPr>
              <a:t>&lt;name&gt;mapreduce.framework.name&lt;/name&gt;</a:t>
            </a:r>
            <a:endParaRPr lang="zh-CN" sz="1800" spc="-1" strike="noStrike">
              <a:solidFill>
                <a:srgbClr val="404040"/>
              </a:solidFill>
              <a:uFill>
                <a:solidFill>
                  <a:srgbClr val="ffffff"/>
                </a:solidFill>
              </a:uFill>
              <a:latin typeface="Trebuchet MS"/>
            </a:endParaRPr>
          </a:p>
          <a:p>
            <a:r>
              <a:rPr lang="zh-CN" sz="2000" spc="-1" strike="noStrike">
                <a:solidFill>
                  <a:srgbClr val="404040"/>
                </a:solidFill>
                <a:uFill>
                  <a:solidFill>
                    <a:srgbClr val="ffffff"/>
                  </a:solidFill>
                </a:uFill>
                <a:latin typeface="Trebuchet MS"/>
              </a:rPr>
              <a:t>&lt;value&gt;yarn&lt;/value&gt;</a:t>
            </a:r>
            <a:endParaRPr lang="zh-CN" sz="1800" spc="-1" strike="noStrike">
              <a:solidFill>
                <a:srgbClr val="404040"/>
              </a:solidFill>
              <a:uFill>
                <a:solidFill>
                  <a:srgbClr val="ffffff"/>
                </a:solidFill>
              </a:uFill>
              <a:latin typeface="Trebuchet MS"/>
            </a:endParaRPr>
          </a:p>
          <a:p>
            <a:r>
              <a:rPr lang="zh-CN" sz="20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677160" y="313920"/>
            <a:ext cx="8596440" cy="6086520"/>
          </a:xfrm>
          <a:prstGeom prst="rect">
            <a:avLst/>
          </a:prstGeom>
          <a:noFill/>
          <a:ln>
            <a:noFill/>
          </a:ln>
        </p:spPr>
        <p:txBody>
          <a:bodyPr/>
          <a:p>
            <a:pPr>
              <a:lnSpc>
                <a:spcPct val="100000"/>
              </a:lnSpc>
            </a:pPr>
            <a:r>
              <a:rPr lang="zh-CN" sz="1800" spc="-1" strike="noStrike">
                <a:solidFill>
                  <a:srgbClr val="404040"/>
                </a:solidFill>
                <a:uFill>
                  <a:solidFill>
                    <a:srgbClr val="ffffff"/>
                  </a:solidFill>
                </a:uFill>
                <a:latin typeface="Trebuchet MS"/>
              </a:rPr>
              <a:t>core-site.xml</a:t>
            </a:r>
            <a:r>
              <a:rPr lang="zh-CN" sz="18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&lt;name&gt;fs.default.name&lt;/name&gt;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&lt;value&gt;hdfs://hadoop:8020&lt;/value&gt;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pPr>
              <a:lnSpc>
                <a:spcPct val="100000"/>
              </a:lnSpc>
            </a:pPr>
            <a:r>
              <a:rPr lang="zh-CN" sz="1800" spc="-1" strike="noStrike">
                <a:solidFill>
                  <a:srgbClr val="404040"/>
                </a:solidFill>
                <a:uFill>
                  <a:solidFill>
                    <a:srgbClr val="ffffff"/>
                  </a:solidFill>
                </a:uFill>
                <a:latin typeface="Trebuchet MS"/>
              </a:rPr>
              <a:t>yarn-site.xml</a:t>
            </a:r>
            <a:r>
              <a:rPr lang="zh-CN" sz="18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&lt;name&gt;yarn.nodemanager.aux-services&lt;/name&gt;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&lt;value&gt;mapreduce_shuffle&lt;/value&gt;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pPr>
              <a:lnSpc>
                <a:spcPct val="100000"/>
              </a:lnSpc>
            </a:pPr>
            <a:r>
              <a:rPr lang="zh-CN" sz="1800" spc="-1" strike="noStrike">
                <a:solidFill>
                  <a:srgbClr val="404040"/>
                </a:solidFill>
                <a:uFill>
                  <a:solidFill>
                    <a:srgbClr val="ffffff"/>
                  </a:solidFill>
                </a:uFill>
                <a:latin typeface="Trebuchet MS"/>
              </a:rPr>
              <a:t>hdfs-site.xml</a:t>
            </a:r>
            <a:r>
              <a:rPr lang="zh-CN" sz="18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&lt;name&gt;dfs.replication&lt;/name&gt;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&lt;value&gt;1&lt;/value&gt;</a:t>
            </a:r>
            <a:endParaRPr lang="zh-CN" sz="1800" spc="-1" strike="noStrike">
              <a:solidFill>
                <a:srgbClr val="404040"/>
              </a:solidFill>
              <a:uFill>
                <a:solidFill>
                  <a:srgbClr val="ffffff"/>
                </a:solidFill>
              </a:uFill>
              <a:latin typeface="Trebuchet MS"/>
            </a:endParaRPr>
          </a:p>
          <a:p>
            <a:r>
              <a:rPr lang="zh-CN" sz="1600" spc="-1" strike="noStrike">
                <a:solidFill>
                  <a:srgbClr val="404040"/>
                </a:solidFill>
                <a:uFill>
                  <a:solidFill>
                    <a:srgbClr val="ffffff"/>
                  </a:solidFill>
                </a:uFill>
                <a:latin typeface="Trebuchet MS"/>
              </a:rPr>
              <a:t>&lt;/property&gt;</a:t>
            </a:r>
            <a:endParaRPr lang="zh-CN" sz="1800" spc="-1" strike="noStrike">
              <a:solidFill>
                <a:srgbClr val="404040"/>
              </a:solidFill>
              <a:uFill>
                <a:solidFill>
                  <a:srgbClr val="ffffff"/>
                </a:solidFill>
              </a:uFill>
              <a:latin typeface="Trebuchet MS"/>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677160" y="609480"/>
            <a:ext cx="8596440" cy="6591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启动</a:t>
            </a:r>
            <a:endParaRPr lang="zh-CN" sz="1800" spc="-1" strike="noStrike">
              <a:solidFill>
                <a:srgbClr val="000000"/>
              </a:solidFill>
              <a:uFill>
                <a:solidFill>
                  <a:srgbClr val="ffffff"/>
                </a:solidFill>
              </a:uFill>
              <a:latin typeface="Trebuchet MS"/>
            </a:endParaRPr>
          </a:p>
        </p:txBody>
      </p:sp>
      <p:sp>
        <p:nvSpPr>
          <p:cNvPr id="286" name="TextShape 2"/>
          <p:cNvSpPr txBox="1"/>
          <p:nvPr/>
        </p:nvSpPr>
        <p:spPr>
          <a:xfrm>
            <a:off x="677160" y="1460160"/>
            <a:ext cx="8596440" cy="458064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格式化</a:t>
            </a:r>
            <a:r>
              <a:rPr lang="zh-CN" sz="2800" spc="-1" strike="noStrike">
                <a:solidFill>
                  <a:srgbClr val="404040"/>
                </a:solidFill>
                <a:uFill>
                  <a:solidFill>
                    <a:srgbClr val="ffffff"/>
                  </a:solidFill>
                </a:uFill>
                <a:latin typeface="Trebuchet MS"/>
              </a:rPr>
              <a:t>namenode</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600" spc="-1" strike="noStrike">
                <a:solidFill>
                  <a:srgbClr val="404040"/>
                </a:solidFill>
                <a:uFill>
                  <a:solidFill>
                    <a:srgbClr val="ffffff"/>
                  </a:solidFill>
                </a:uFill>
                <a:latin typeface="Trebuchet MS"/>
              </a:rPr>
              <a:t>hdfs namenode –format</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启动</a:t>
            </a:r>
            <a:r>
              <a:rPr lang="zh-CN" sz="2800" spc="-1" strike="noStrike">
                <a:solidFill>
                  <a:srgbClr val="404040"/>
                </a:solidFill>
                <a:uFill>
                  <a:solidFill>
                    <a:srgbClr val="ffffff"/>
                  </a:solidFill>
                </a:uFill>
                <a:latin typeface="Trebuchet MS"/>
              </a:rPr>
              <a:t>namenode</a:t>
            </a:r>
            <a:r>
              <a:rPr lang="zh-CN" sz="2800" spc="-1" strike="noStrike">
                <a:solidFill>
                  <a:srgbClr val="404040"/>
                </a:solidFill>
                <a:uFill>
                  <a:solidFill>
                    <a:srgbClr val="ffffff"/>
                  </a:solidFill>
                </a:uFill>
                <a:latin typeface="Trebuchet MS"/>
              </a:rPr>
              <a:t>和</a:t>
            </a:r>
            <a:r>
              <a:rPr lang="zh-CN" sz="2800" spc="-1" strike="noStrike">
                <a:solidFill>
                  <a:srgbClr val="404040"/>
                </a:solidFill>
                <a:uFill>
                  <a:solidFill>
                    <a:srgbClr val="ffffff"/>
                  </a:solidFill>
                </a:uFill>
                <a:latin typeface="Trebuchet MS"/>
              </a:rPr>
              <a:t>datanode</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600" spc="-1" strike="noStrike">
                <a:solidFill>
                  <a:srgbClr val="404040"/>
                </a:solidFill>
                <a:uFill>
                  <a:solidFill>
                    <a:srgbClr val="ffffff"/>
                  </a:solidFill>
                </a:uFill>
                <a:latin typeface="Trebuchet MS"/>
              </a:rPr>
              <a:t>hadoop-daemon.sh start namenode</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600" spc="-1" strike="noStrike">
                <a:solidFill>
                  <a:srgbClr val="404040"/>
                </a:solidFill>
                <a:uFill>
                  <a:solidFill>
                    <a:srgbClr val="ffffff"/>
                  </a:solidFill>
                </a:uFill>
                <a:latin typeface="Trebuchet MS"/>
              </a:rPr>
              <a:t>hadoop-daemon.sh start datanode</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启动</a:t>
            </a:r>
            <a:r>
              <a:rPr lang="zh-CN" sz="2800" spc="-1" strike="noStrike">
                <a:solidFill>
                  <a:srgbClr val="404040"/>
                </a:solidFill>
                <a:uFill>
                  <a:solidFill>
                    <a:srgbClr val="ffffff"/>
                  </a:solidFill>
                </a:uFill>
                <a:latin typeface="Trebuchet MS"/>
              </a:rPr>
              <a:t>resourcemanager</a:t>
            </a:r>
            <a:r>
              <a:rPr lang="zh-CN" sz="2800" spc="-1" strike="noStrike">
                <a:solidFill>
                  <a:srgbClr val="404040"/>
                </a:solidFill>
                <a:uFill>
                  <a:solidFill>
                    <a:srgbClr val="ffffff"/>
                  </a:solidFill>
                </a:uFill>
                <a:latin typeface="Trebuchet MS"/>
              </a:rPr>
              <a:t>和</a:t>
            </a:r>
            <a:r>
              <a:rPr lang="zh-CN" sz="2800" spc="-1" strike="noStrike">
                <a:solidFill>
                  <a:srgbClr val="404040"/>
                </a:solidFill>
                <a:uFill>
                  <a:solidFill>
                    <a:srgbClr val="ffffff"/>
                  </a:solidFill>
                </a:uFill>
                <a:latin typeface="Trebuchet MS"/>
              </a:rPr>
              <a:t>nodemanager</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600" spc="-1" strike="noStrike">
                <a:solidFill>
                  <a:srgbClr val="404040"/>
                </a:solidFill>
                <a:uFill>
                  <a:solidFill>
                    <a:srgbClr val="ffffff"/>
                  </a:solidFill>
                </a:uFill>
                <a:latin typeface="Trebuchet MS"/>
              </a:rPr>
              <a:t>yarn-daemon.sh start resourcemanager</a:t>
            </a:r>
            <a:endParaRPr lang="zh-CN"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600" spc="-1" strike="noStrike">
                <a:solidFill>
                  <a:srgbClr val="404040"/>
                </a:solidFill>
                <a:uFill>
                  <a:solidFill>
                    <a:srgbClr val="ffffff"/>
                  </a:solidFill>
                </a:uFill>
                <a:latin typeface="Trebuchet MS"/>
              </a:rPr>
              <a:t>yarn-daemon.sh start nodemanager</a:t>
            </a:r>
            <a:endParaRPr lang="zh-CN" sz="1400" spc="-1" strike="noStrike">
              <a:solidFill>
                <a:srgbClr val="404040"/>
              </a:solidFill>
              <a:uFill>
                <a:solidFill>
                  <a:srgbClr val="ffffff"/>
                </a:solidFill>
              </a:uFill>
              <a:latin typeface="Trebuchet MS"/>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677160" y="609480"/>
            <a:ext cx="8596440" cy="72756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Hadoop</a:t>
            </a:r>
            <a:r>
              <a:rPr lang="zh-CN" sz="3600" spc="-1" strike="noStrike">
                <a:solidFill>
                  <a:srgbClr val="90c226"/>
                </a:solidFill>
                <a:uFill>
                  <a:solidFill>
                    <a:srgbClr val="ffffff"/>
                  </a:solidFill>
                </a:uFill>
                <a:latin typeface="Trebuchet MS"/>
              </a:rPr>
              <a:t>是什么？</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18" name="TextShape 2"/>
          <p:cNvSpPr txBox="1"/>
          <p:nvPr/>
        </p:nvSpPr>
        <p:spPr>
          <a:xfrm>
            <a:off x="786600" y="1232640"/>
            <a:ext cx="8596440" cy="5140440"/>
          </a:xfrm>
          <a:prstGeom prst="rect">
            <a:avLst/>
          </a:prstGeom>
          <a:noFill/>
          <a:ln>
            <a:noFill/>
          </a:ln>
        </p:spPr>
        <p:txBody>
          <a:bodyPr/>
          <a:p>
            <a:pPr>
              <a:lnSpc>
                <a:spcPct val="100000"/>
              </a:lnSpc>
            </a:pP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是</a:t>
            </a:r>
            <a:r>
              <a:rPr lang="zh-CN" sz="2400" spc="-1" strike="noStrike">
                <a:solidFill>
                  <a:srgbClr val="404040"/>
                </a:solidFill>
                <a:uFill>
                  <a:solidFill>
                    <a:srgbClr val="ffffff"/>
                  </a:solidFill>
                </a:uFill>
                <a:latin typeface="Trebuchet MS"/>
              </a:rPr>
              <a:t>Apache</a:t>
            </a:r>
            <a:r>
              <a:rPr lang="zh-CN" sz="2400" spc="-1" strike="noStrike">
                <a:solidFill>
                  <a:srgbClr val="404040"/>
                </a:solidFill>
                <a:uFill>
                  <a:solidFill>
                    <a:srgbClr val="ffffff"/>
                  </a:solidFill>
                </a:uFill>
                <a:latin typeface="Trebuchet MS"/>
              </a:rPr>
              <a:t>软件基金会旗下的一个</a:t>
            </a:r>
            <a:r>
              <a:rPr lang="zh-CN" sz="2400" spc="-1" strike="noStrike">
                <a:solidFill>
                  <a:srgbClr val="ff0000"/>
                </a:solidFill>
                <a:uFill>
                  <a:solidFill>
                    <a:srgbClr val="ffffff"/>
                  </a:solidFill>
                </a:uFill>
                <a:latin typeface="Trebuchet MS"/>
              </a:rPr>
              <a:t>开源分布式计算平台</a:t>
            </a:r>
            <a:r>
              <a:rPr lang="zh-CN" sz="2400" spc="-1" strike="noStrike">
                <a:solidFill>
                  <a:srgbClr val="404040"/>
                </a:solidFill>
                <a:uFill>
                  <a:solidFill>
                    <a:srgbClr val="ffffff"/>
                  </a:solidFill>
                </a:uFill>
                <a:latin typeface="Trebuchet MS"/>
              </a:rPr>
              <a:t>。以分布式文件系统（</a:t>
            </a:r>
            <a:r>
              <a:rPr lang="zh-CN" sz="2400" spc="-1" strike="noStrike">
                <a:solidFill>
                  <a:srgbClr val="404040"/>
                </a:solidFill>
                <a:uFill>
                  <a:solidFill>
                    <a:srgbClr val="ffffff"/>
                  </a:solidFill>
                </a:uFill>
                <a:latin typeface="Trebuchet MS"/>
              </a:rPr>
              <a:t>Hadoop Distributed File System</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）和</a:t>
            </a:r>
            <a:r>
              <a:rPr lang="zh-CN" sz="2400" spc="-1" strike="noStrike">
                <a:solidFill>
                  <a:srgbClr val="404040"/>
                </a:solidFill>
                <a:uFill>
                  <a:solidFill>
                    <a:srgbClr val="ffffff"/>
                  </a:solidFill>
                </a:uFill>
                <a:latin typeface="Trebuchet MS"/>
              </a:rPr>
              <a:t>MapReduce</a:t>
            </a:r>
            <a:r>
              <a:rPr lang="zh-CN" sz="2400" spc="-1" strike="noStrike">
                <a:solidFill>
                  <a:srgbClr val="404040"/>
                </a:solidFill>
                <a:uFill>
                  <a:solidFill>
                    <a:srgbClr val="ffffff"/>
                  </a:solidFill>
                </a:uFill>
                <a:latin typeface="Trebuchet MS"/>
              </a:rPr>
              <a:t>（</a:t>
            </a:r>
            <a:r>
              <a:rPr lang="zh-CN" sz="2400" spc="-1" strike="noStrike">
                <a:solidFill>
                  <a:srgbClr val="404040"/>
                </a:solidFill>
                <a:uFill>
                  <a:solidFill>
                    <a:srgbClr val="ffffff"/>
                  </a:solidFill>
                </a:uFill>
                <a:latin typeface="Trebuchet MS"/>
              </a:rPr>
              <a:t>Google MapReduce</a:t>
            </a:r>
            <a:r>
              <a:rPr lang="zh-CN" sz="2400" spc="-1" strike="noStrike">
                <a:solidFill>
                  <a:srgbClr val="404040"/>
                </a:solidFill>
                <a:uFill>
                  <a:solidFill>
                    <a:srgbClr val="ffffff"/>
                  </a:solidFill>
                </a:uFill>
                <a:latin typeface="Trebuchet MS"/>
              </a:rPr>
              <a:t>的开源实现）为核心的</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为用户提供了系统底层细节透明的分布式基础架构。</a:t>
            </a:r>
            <a:r>
              <a:rPr lang="zh-CN" sz="2400" spc="-1" strike="noStrike">
                <a:solidFill>
                  <a:srgbClr val="404040"/>
                </a:solidFill>
                <a:uFill>
                  <a:solidFill>
                    <a:srgbClr val="ffffff"/>
                  </a:solidFill>
                </a:uFill>
                <a:latin typeface="Trebuchet MS"/>
              </a:rPr>
              <a:t>HDFS</a:t>
            </a:r>
            <a:r>
              <a:rPr lang="zh-CN" sz="2400" spc="-1" strike="noStrike">
                <a:solidFill>
                  <a:srgbClr val="404040"/>
                </a:solidFill>
                <a:uFill>
                  <a:solidFill>
                    <a:srgbClr val="ffffff"/>
                  </a:solidFill>
                </a:uFill>
                <a:latin typeface="Trebuchet MS"/>
              </a:rPr>
              <a:t>的高容错性、高伸缩性等优点允许用户将</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部署在低廉的硬件上，形成分布式系统；</a:t>
            </a:r>
            <a:r>
              <a:rPr lang="zh-CN" sz="2400" spc="-1" strike="noStrike">
                <a:solidFill>
                  <a:srgbClr val="404040"/>
                </a:solidFill>
                <a:uFill>
                  <a:solidFill>
                    <a:srgbClr val="ffffff"/>
                  </a:solidFill>
                </a:uFill>
                <a:latin typeface="Trebuchet MS"/>
              </a:rPr>
              <a:t>MapReduce</a:t>
            </a:r>
            <a:r>
              <a:rPr lang="zh-CN" sz="2400" spc="-1" strike="noStrike">
                <a:solidFill>
                  <a:srgbClr val="404040"/>
                </a:solidFill>
                <a:uFill>
                  <a:solidFill>
                    <a:srgbClr val="ffffff"/>
                  </a:solidFill>
                </a:uFill>
                <a:latin typeface="Trebuchet MS"/>
              </a:rPr>
              <a:t>分布式编程模型允许用户在不了解分布式系统底层细节的情况下开发并行应用程序。所以用户可以利用</a:t>
            </a:r>
            <a:r>
              <a:rPr lang="zh-CN" sz="2400" spc="-1" strike="noStrike">
                <a:solidFill>
                  <a:srgbClr val="404040"/>
                </a:solidFill>
                <a:uFill>
                  <a:solidFill>
                    <a:srgbClr val="ffffff"/>
                  </a:solidFill>
                </a:uFill>
                <a:latin typeface="Trebuchet MS"/>
              </a:rPr>
              <a:t>Hadoop</a:t>
            </a:r>
            <a:r>
              <a:rPr lang="zh-CN" sz="2400" spc="-1" strike="noStrike">
                <a:solidFill>
                  <a:srgbClr val="404040"/>
                </a:solidFill>
                <a:uFill>
                  <a:solidFill>
                    <a:srgbClr val="ffffff"/>
                  </a:solidFill>
                </a:uFill>
                <a:latin typeface="Trebuchet MS"/>
              </a:rPr>
              <a:t>轻松地组织计算机资源，从而搭建自己的分布式计算平台，并且可以充分利用集群的计算和存储能力，完成海量数据的处理。</a:t>
            </a:r>
            <a:endParaRPr lang="zh-CN" sz="1800" spc="-1" strike="noStrike">
              <a:solidFill>
                <a:srgbClr val="404040"/>
              </a:solidFill>
              <a:uFill>
                <a:solidFill>
                  <a:srgbClr val="ffffff"/>
                </a:solidFill>
              </a:uFill>
              <a:latin typeface="Trebuchet M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677160" y="609480"/>
            <a:ext cx="8596440" cy="8366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常用命令</a:t>
            </a:r>
            <a:endParaRPr lang="zh-CN" sz="1800" spc="-1" strike="noStrike">
              <a:solidFill>
                <a:srgbClr val="000000"/>
              </a:solidFill>
              <a:uFill>
                <a:solidFill>
                  <a:srgbClr val="ffffff"/>
                </a:solidFill>
              </a:uFill>
              <a:latin typeface="Trebuchet MS"/>
            </a:endParaRPr>
          </a:p>
        </p:txBody>
      </p:sp>
      <p:sp>
        <p:nvSpPr>
          <p:cNvPr id="288" name="TextShape 2"/>
          <p:cNvSpPr txBox="1"/>
          <p:nvPr/>
        </p:nvSpPr>
        <p:spPr>
          <a:xfrm>
            <a:off x="677160" y="1542240"/>
            <a:ext cx="8596440" cy="4498920"/>
          </a:xfrm>
          <a:prstGeom prst="rect">
            <a:avLst/>
          </a:prstGeom>
          <a:noFill/>
          <a:ln>
            <a:noFill/>
          </a:ln>
        </p:spPr>
        <p:txBody>
          <a:bodyPr/>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hdfs dfs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hdfs dfsadmin</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hdfs balancer</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pc="-1" strike="noStrike">
                <a:solidFill>
                  <a:srgbClr val="404040"/>
                </a:solidFill>
                <a:uFill>
                  <a:solidFill>
                    <a:srgbClr val="ffffff"/>
                  </a:solidFill>
                </a:uFill>
                <a:latin typeface="Trebuchet MS"/>
              </a:rPr>
              <a:t>hdfs fsck</a:t>
            </a:r>
            <a:endParaRPr lang="zh-CN" sz="1800" spc="-1" strike="noStrike">
              <a:solidFill>
                <a:srgbClr val="404040"/>
              </a:solidFill>
              <a:uFill>
                <a:solidFill>
                  <a:srgbClr val="ffffff"/>
                </a:solidFill>
              </a:uFill>
              <a:latin typeface="Trebuchet MS"/>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677160" y="609480"/>
            <a:ext cx="8596440" cy="8092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Hadooop wordcount</a:t>
            </a:r>
            <a:r>
              <a:rPr lang="zh-CN" sz="3600" spc="-1" strike="noStrike">
                <a:solidFill>
                  <a:srgbClr val="90c226"/>
                </a:solidFill>
                <a:uFill>
                  <a:solidFill>
                    <a:srgbClr val="ffffff"/>
                  </a:solidFill>
                </a:uFill>
                <a:latin typeface="Trebuchet MS"/>
              </a:rPr>
              <a:t>单词计数事例</a:t>
            </a:r>
            <a:endParaRPr lang="zh-CN" sz="1800" spc="-1" strike="noStrike">
              <a:solidFill>
                <a:srgbClr val="000000"/>
              </a:solidFill>
              <a:uFill>
                <a:solidFill>
                  <a:srgbClr val="ffffff"/>
                </a:solidFill>
              </a:uFill>
              <a:latin typeface="Trebuchet MS"/>
            </a:endParaRPr>
          </a:p>
        </p:txBody>
      </p:sp>
      <p:sp>
        <p:nvSpPr>
          <p:cNvPr id="290" name="TextShape 2"/>
          <p:cNvSpPr txBox="1"/>
          <p:nvPr/>
        </p:nvSpPr>
        <p:spPr>
          <a:xfrm>
            <a:off x="677160" y="1637640"/>
            <a:ext cx="8596440" cy="440316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创建目录</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200" spc="-1" strike="noStrike">
                <a:solidFill>
                  <a:srgbClr val="404040"/>
                </a:solidFill>
                <a:uFill>
                  <a:solidFill>
                    <a:srgbClr val="ffffff"/>
                  </a:solidFill>
                </a:uFill>
                <a:latin typeface="Trebuchet MS"/>
              </a:rPr>
              <a:t>hdfs dfs –mkdir /app</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上传文件</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200" spc="-1" strike="noStrike">
                <a:solidFill>
                  <a:srgbClr val="404040"/>
                </a:solidFill>
                <a:uFill>
                  <a:solidFill>
                    <a:srgbClr val="ffffff"/>
                  </a:solidFill>
                </a:uFill>
                <a:latin typeface="Trebuchet MS"/>
              </a:rPr>
              <a:t>hdfs dfs -put  /usr/share/doc/hal-info-20090716/COPYING  /app</a:t>
            </a:r>
            <a:endParaRPr lang="zh-CN"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执行</a:t>
            </a:r>
            <a:endParaRPr lang="zh-CN"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charset="2"/>
              <a:buChar char=""/>
            </a:pPr>
            <a:r>
              <a:rPr lang="zh-CN" sz="2200" spc="-1" strike="noStrike">
                <a:solidFill>
                  <a:srgbClr val="404040"/>
                </a:solidFill>
                <a:uFill>
                  <a:solidFill>
                    <a:srgbClr val="ffffff"/>
                  </a:solidFill>
                </a:uFill>
                <a:latin typeface="Trebuchet MS"/>
              </a:rPr>
              <a:t>hadoop jar /home/app/hadoop-2.3.0-cdh5.0.0/share/hadoop/mapreduce1/hadoop-examples-2.3.0-mr1-cdh5.0.0.jar wordcount /app/COPYING /app/test</a:t>
            </a:r>
            <a:endParaRPr lang="zh-CN" sz="14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1291320" y="532440"/>
            <a:ext cx="8596440" cy="722880"/>
          </a:xfrm>
          <a:prstGeom prst="rect">
            <a:avLst/>
          </a:prstGeom>
          <a:noFill/>
          <a:ln>
            <a:noFill/>
          </a:ln>
        </p:spPr>
        <p:txBody>
          <a:bodyPr/>
          <a:p>
            <a:pPr algn="ctr">
              <a:lnSpc>
                <a:spcPct val="100000"/>
              </a:lnSpc>
            </a:pPr>
            <a:r>
              <a:rPr lang="zh-CN" sz="3200" spc="-1" strike="noStrike">
                <a:solidFill>
                  <a:srgbClr val="404040"/>
                </a:solidFill>
                <a:uFill>
                  <a:solidFill>
                    <a:srgbClr val="ffffff"/>
                  </a:solidFill>
                </a:uFill>
                <a:latin typeface="Trebuchet MS"/>
              </a:rPr>
              <a:t>建议与问题</a:t>
            </a:r>
            <a:endParaRPr lang="zh-CN" sz="1800" spc="-1" strike="noStrike">
              <a:solidFill>
                <a:srgbClr val="404040"/>
              </a:solidFill>
              <a:uFill>
                <a:solidFill>
                  <a:srgbClr val="ffffff"/>
                </a:solidFill>
              </a:uFill>
              <a:latin typeface="Trebuchet MS"/>
            </a:endParaRPr>
          </a:p>
        </p:txBody>
      </p:sp>
      <p:pic>
        <p:nvPicPr>
          <p:cNvPr id="292" name="Picture 2" descr=""/>
          <p:cNvPicPr/>
          <p:nvPr/>
        </p:nvPicPr>
        <p:blipFill>
          <a:blip r:embed="rId1"/>
          <a:srcRect l="0" t="0" r="0" b="4426"/>
          <a:stretch/>
        </p:blipFill>
        <p:spPr>
          <a:xfrm>
            <a:off x="2755440" y="1641240"/>
            <a:ext cx="5668560" cy="4667040"/>
          </a:xfrm>
          <a:prstGeom prst="rect">
            <a:avLst/>
          </a:prstGeom>
          <a:ln>
            <a:noFill/>
          </a:ln>
        </p:spPr>
      </p:pic>
      <p:sp>
        <p:nvSpPr>
          <p:cNvPr id="293" name="CustomShape 2"/>
          <p:cNvSpPr/>
          <p:nvPr/>
        </p:nvSpPr>
        <p:spPr>
          <a:xfrm rot="20774400">
            <a:off x="4426200" y="3952800"/>
            <a:ext cx="2491560" cy="11880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600" spc="-1" strike="noStrike">
                <a:solidFill>
                  <a:srgbClr val="000000"/>
                </a:solidFill>
                <a:uFill>
                  <a:solidFill>
                    <a:srgbClr val="ffffff"/>
                  </a:solidFill>
                </a:uFill>
                <a:latin typeface="微软雅黑"/>
                <a:ea typeface="微软雅黑"/>
              </a:rPr>
              <a:t>    </a:t>
            </a:r>
            <a:r>
              <a:rPr b="1" lang="en-US" sz="3600" spc="-1" strike="noStrike">
                <a:solidFill>
                  <a:srgbClr val="ff0000"/>
                </a:solidFill>
                <a:uFill>
                  <a:solidFill>
                    <a:srgbClr val="ffffff"/>
                  </a:solidFill>
                </a:uFill>
                <a:latin typeface="微软雅黑"/>
                <a:ea typeface="微软雅黑"/>
              </a:rPr>
              <a:t>A</a:t>
            </a:r>
            <a:r>
              <a:rPr lang="en-US" sz="3600" spc="-1" strike="noStrike">
                <a:solidFill>
                  <a:srgbClr val="000000"/>
                </a:solidFill>
                <a:uFill>
                  <a:solidFill>
                    <a:srgbClr val="ffffff"/>
                  </a:solidFill>
                </a:uFill>
                <a:latin typeface="微软雅黑"/>
                <a:ea typeface="微软雅黑"/>
              </a:rPr>
              <a:t>ny </a:t>
            </a:r>
            <a:endParaRPr lang="en-US" sz="1800" spc="-1" strike="noStrike">
              <a:solidFill>
                <a:srgbClr val="000000"/>
              </a:solidFill>
              <a:uFill>
                <a:solidFill>
                  <a:srgbClr val="ffffff"/>
                </a:solidFill>
              </a:uFill>
              <a:latin typeface="Arial"/>
            </a:endParaRPr>
          </a:p>
          <a:p>
            <a:pPr algn="ctr">
              <a:lnSpc>
                <a:spcPct val="100000"/>
              </a:lnSpc>
            </a:pPr>
            <a:r>
              <a:rPr b="1" lang="en-US" sz="3600" spc="-1" strike="noStrike">
                <a:solidFill>
                  <a:srgbClr val="ff0000"/>
                </a:solidFill>
                <a:uFill>
                  <a:solidFill>
                    <a:srgbClr val="ffffff"/>
                  </a:solidFill>
                </a:uFill>
                <a:latin typeface="微软雅黑"/>
                <a:ea typeface="微软雅黑"/>
              </a:rPr>
              <a:t>Q</a:t>
            </a:r>
            <a:r>
              <a:rPr lang="en-US" sz="3600" spc="-1" strike="noStrike">
                <a:solidFill>
                  <a:srgbClr val="000000"/>
                </a:solidFill>
                <a:uFill>
                  <a:solidFill>
                    <a:srgbClr val="ffffff"/>
                  </a:solidFill>
                </a:uFill>
                <a:latin typeface="微软雅黑"/>
                <a:ea typeface="微软雅黑"/>
              </a:rPr>
              <a:t>uestions</a:t>
            </a:r>
            <a:endParaRPr lang="en-US" sz="1800" spc="-1" strike="noStrike">
              <a:solidFill>
                <a:srgbClr val="000000"/>
              </a:solidFill>
              <a:uFill>
                <a:solidFill>
                  <a:srgbClr val="ffffff"/>
                </a:solidFill>
              </a:u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677160" y="609480"/>
            <a:ext cx="8596440" cy="7412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参考网站</a:t>
            </a:r>
            <a:endParaRPr lang="zh-CN" sz="1800" spc="-1" strike="noStrike">
              <a:solidFill>
                <a:srgbClr val="000000"/>
              </a:solidFill>
              <a:uFill>
                <a:solidFill>
                  <a:srgbClr val="ffffff"/>
                </a:solidFill>
              </a:uFill>
              <a:latin typeface="Trebuchet MS"/>
            </a:endParaRPr>
          </a:p>
        </p:txBody>
      </p:sp>
      <p:sp>
        <p:nvSpPr>
          <p:cNvPr id="295" name="TextShape 2"/>
          <p:cNvSpPr txBox="1"/>
          <p:nvPr/>
        </p:nvSpPr>
        <p:spPr>
          <a:xfrm>
            <a:off x="677160" y="1542240"/>
            <a:ext cx="8596440" cy="4498920"/>
          </a:xfrm>
          <a:prstGeom prst="rect">
            <a:avLst/>
          </a:prstGeom>
          <a:noFill/>
          <a:ln>
            <a:noFill/>
          </a:ln>
        </p:spPr>
        <p:txBody>
          <a:bodyPr/>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董老师博客</a:t>
            </a:r>
            <a:r>
              <a:rPr lang="zh-CN" sz="1800" spc="-1" strike="noStrike">
                <a:solidFill>
                  <a:srgbClr val="404040"/>
                </a:solidFill>
                <a:uFill>
                  <a:solidFill>
                    <a:srgbClr val="ffffff"/>
                  </a:solidFill>
                </a:uFill>
                <a:latin typeface="Trebuchet MS"/>
              </a:rPr>
              <a:t>:</a:t>
            </a:r>
            <a:r>
              <a:rPr lang="zh-CN" sz="1800" spc="-1" strike="noStrike" u="sng">
                <a:solidFill>
                  <a:srgbClr val="b2d76d"/>
                </a:solidFill>
                <a:uFill>
                  <a:solidFill>
                    <a:srgbClr val="ffffff"/>
                  </a:solidFill>
                </a:uFill>
                <a:latin typeface="Trebuchet MS"/>
                <a:hlinkClick r:id="rId1"/>
              </a:rPr>
              <a:t>http</a:t>
            </a:r>
            <a:r>
              <a:rPr lang="zh-CN" sz="1800" spc="-1" strike="noStrike" u="sng">
                <a:solidFill>
                  <a:srgbClr val="b2d76d"/>
                </a:solidFill>
                <a:uFill>
                  <a:solidFill>
                    <a:srgbClr val="ffffff"/>
                  </a:solidFill>
                </a:uFill>
                <a:latin typeface="Trebuchet MS"/>
                <a:hlinkClick r:id="rId2"/>
              </a:rPr>
              <a:t>://</a:t>
            </a:r>
            <a:r>
              <a:rPr lang="zh-CN" sz="1800" spc="-1" strike="noStrike" u="sng">
                <a:solidFill>
                  <a:srgbClr val="b2d76d"/>
                </a:solidFill>
                <a:uFill>
                  <a:solidFill>
                    <a:srgbClr val="ffffff"/>
                  </a:solidFill>
                </a:uFill>
                <a:latin typeface="Trebuchet MS"/>
                <a:hlinkClick r:id="rId3"/>
              </a:rPr>
              <a:t>dongxicheng.org</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About</a:t>
            </a:r>
            <a:r>
              <a:rPr lang="zh-CN" sz="1800" spc="-1" strike="noStrike">
                <a:solidFill>
                  <a:srgbClr val="404040"/>
                </a:solidFill>
                <a:uFill>
                  <a:solidFill>
                    <a:srgbClr val="ffffff"/>
                  </a:solidFill>
                </a:uFill>
                <a:latin typeface="Trebuchet MS"/>
              </a:rPr>
              <a:t>云</a:t>
            </a:r>
            <a:r>
              <a:rPr lang="zh-CN" sz="1800" spc="-1" strike="noStrike">
                <a:solidFill>
                  <a:srgbClr val="404040"/>
                </a:solidFill>
                <a:uFill>
                  <a:solidFill>
                    <a:srgbClr val="ffffff"/>
                  </a:solidFill>
                </a:uFill>
                <a:latin typeface="Trebuchet MS"/>
              </a:rPr>
              <a:t>:</a:t>
            </a:r>
            <a:r>
              <a:rPr lang="zh-CN" sz="1800" spc="-1" strike="noStrike" u="sng">
                <a:solidFill>
                  <a:srgbClr val="b2d76d"/>
                </a:solidFill>
                <a:uFill>
                  <a:solidFill>
                    <a:srgbClr val="ffffff"/>
                  </a:solidFill>
                </a:uFill>
                <a:latin typeface="Trebuchet MS"/>
                <a:hlinkClick r:id="rId4"/>
              </a:rPr>
              <a:t>http</a:t>
            </a:r>
            <a:r>
              <a:rPr lang="zh-CN" sz="1800" spc="-1" strike="noStrike" u="sng">
                <a:solidFill>
                  <a:srgbClr val="b2d76d"/>
                </a:solidFill>
                <a:uFill>
                  <a:solidFill>
                    <a:srgbClr val="ffffff"/>
                  </a:solidFill>
                </a:uFill>
                <a:latin typeface="Trebuchet MS"/>
                <a:hlinkClick r:id="rId5"/>
              </a:rPr>
              <a:t>://</a:t>
            </a:r>
            <a:r>
              <a:rPr lang="zh-CN" sz="1800" spc="-1" strike="noStrike" u="sng">
                <a:solidFill>
                  <a:srgbClr val="b2d76d"/>
                </a:solidFill>
                <a:uFill>
                  <a:solidFill>
                    <a:srgbClr val="ffffff"/>
                  </a:solidFill>
                </a:uFill>
                <a:latin typeface="Trebuchet MS"/>
                <a:hlinkClick r:id="rId6"/>
              </a:rPr>
              <a:t>www.aboutyun.com</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官网</a:t>
            </a:r>
            <a:r>
              <a:rPr lang="zh-CN" sz="1800" spc="-1" strike="noStrike">
                <a:solidFill>
                  <a:srgbClr val="404040"/>
                </a:solidFill>
                <a:uFill>
                  <a:solidFill>
                    <a:srgbClr val="ffffff"/>
                  </a:solidFill>
                </a:uFill>
                <a:latin typeface="Trebuchet MS"/>
              </a:rPr>
              <a:t>:</a:t>
            </a:r>
            <a:r>
              <a:rPr lang="zh-CN" sz="1800" spc="-1" strike="noStrike" u="sng">
                <a:solidFill>
                  <a:srgbClr val="b2d76d"/>
                </a:solidFill>
                <a:uFill>
                  <a:solidFill>
                    <a:srgbClr val="ffffff"/>
                  </a:solidFill>
                </a:uFill>
                <a:latin typeface="Trebuchet MS"/>
                <a:hlinkClick r:id="rId7"/>
              </a:rPr>
              <a:t>http</a:t>
            </a:r>
            <a:r>
              <a:rPr lang="zh-CN" sz="1800" spc="-1" strike="noStrike" u="sng">
                <a:solidFill>
                  <a:srgbClr val="b2d76d"/>
                </a:solidFill>
                <a:uFill>
                  <a:solidFill>
                    <a:srgbClr val="ffffff"/>
                  </a:solidFill>
                </a:uFill>
                <a:latin typeface="Trebuchet MS"/>
                <a:hlinkClick r:id="rId8"/>
              </a:rPr>
              <a:t>://hadoop.apache.org</a:t>
            </a:r>
            <a:r>
              <a:rPr lang="zh-CN" sz="1800" spc="-1" strike="noStrike" u="sng">
                <a:solidFill>
                  <a:srgbClr val="b2d76d"/>
                </a:solidFill>
                <a:uFill>
                  <a:solidFill>
                    <a:srgbClr val="ffffff"/>
                  </a:solidFill>
                </a:uFill>
                <a:latin typeface="Trebuchet MS"/>
                <a:hlinkClick r:id="rId9"/>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CDH</a:t>
            </a:r>
            <a:r>
              <a:rPr lang="zh-CN" sz="1800" spc="-1" strike="noStrike">
                <a:solidFill>
                  <a:srgbClr val="404040"/>
                </a:solidFill>
                <a:uFill>
                  <a:solidFill>
                    <a:srgbClr val="ffffff"/>
                  </a:solidFill>
                </a:uFill>
                <a:latin typeface="Trebuchet MS"/>
              </a:rPr>
              <a:t>发行版本</a:t>
            </a:r>
            <a:r>
              <a:rPr lang="zh-CN" sz="1800" spc="-1" strike="noStrike">
                <a:solidFill>
                  <a:srgbClr val="404040"/>
                </a:solidFill>
                <a:uFill>
                  <a:solidFill>
                    <a:srgbClr val="ffffff"/>
                  </a:solidFill>
                </a:uFill>
                <a:latin typeface="Trebuchet MS"/>
              </a:rPr>
              <a:t>: </a:t>
            </a:r>
            <a:r>
              <a:rPr lang="zh-CN" sz="1800" spc="-1" strike="noStrike" u="sng">
                <a:solidFill>
                  <a:srgbClr val="b2d76d"/>
                </a:solidFill>
                <a:uFill>
                  <a:solidFill>
                    <a:srgbClr val="ffffff"/>
                  </a:solidFill>
                </a:uFill>
                <a:latin typeface="Trebuchet MS"/>
                <a:hlinkClick r:id="rId10"/>
              </a:rPr>
              <a:t>http://</a:t>
            </a:r>
            <a:r>
              <a:rPr lang="zh-CN" sz="1800" spc="-1" strike="noStrike" u="sng">
                <a:solidFill>
                  <a:srgbClr val="b2d76d"/>
                </a:solidFill>
                <a:uFill>
                  <a:solidFill>
                    <a:srgbClr val="ffffff"/>
                  </a:solidFill>
                </a:uFill>
                <a:latin typeface="Trebuchet MS"/>
                <a:hlinkClick r:id="rId11"/>
              </a:rPr>
              <a:t>www.cloudera.com</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Wiki: </a:t>
            </a:r>
            <a:r>
              <a:rPr lang="zh-CN" sz="1800" spc="-1" strike="noStrike" u="sng">
                <a:solidFill>
                  <a:srgbClr val="b2d76d"/>
                </a:solidFill>
                <a:uFill>
                  <a:solidFill>
                    <a:srgbClr val="ffffff"/>
                  </a:solidFill>
                </a:uFill>
                <a:latin typeface="Trebuchet MS"/>
                <a:hlinkClick r:id="rId12"/>
              </a:rPr>
              <a:t>http</a:t>
            </a:r>
            <a:r>
              <a:rPr lang="zh-CN" sz="1800" spc="-1" strike="noStrike" u="sng">
                <a:solidFill>
                  <a:srgbClr val="b2d76d"/>
                </a:solidFill>
                <a:uFill>
                  <a:solidFill>
                    <a:srgbClr val="ffffff"/>
                  </a:solidFill>
                </a:uFill>
                <a:latin typeface="Trebuchet MS"/>
                <a:hlinkClick r:id="rId13"/>
              </a:rPr>
              <a:t>://wiki.apache.org/hadoop</a:t>
            </a:r>
            <a:r>
              <a:rPr lang="zh-CN" sz="1800" spc="-1" strike="noStrike" u="sng">
                <a:solidFill>
                  <a:srgbClr val="b2d76d"/>
                </a:solidFill>
                <a:uFill>
                  <a:solidFill>
                    <a:srgbClr val="ffffff"/>
                  </a:solidFill>
                </a:uFill>
                <a:latin typeface="Trebuchet MS"/>
                <a:hlinkClick r:id="rId14"/>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pc="-1" strike="noStrike">
                <a:solidFill>
                  <a:srgbClr val="404040"/>
                </a:solidFill>
                <a:uFill>
                  <a:solidFill>
                    <a:srgbClr val="ffffff"/>
                  </a:solidFill>
                </a:uFill>
                <a:latin typeface="Trebuchet MS"/>
              </a:rPr>
              <a:t>CDHblog:</a:t>
            </a:r>
            <a:r>
              <a:rPr lang="zh-CN" sz="1800" spc="-1" strike="noStrike" u="sng">
                <a:solidFill>
                  <a:srgbClr val="b2d76d"/>
                </a:solidFill>
                <a:uFill>
                  <a:solidFill>
                    <a:srgbClr val="ffffff"/>
                  </a:solidFill>
                </a:uFill>
                <a:latin typeface="Trebuchet MS"/>
                <a:hlinkClick r:id="rId15"/>
              </a:rPr>
              <a:t>http</a:t>
            </a:r>
            <a:r>
              <a:rPr lang="zh-CN" sz="1800" spc="-1" strike="noStrike" u="sng">
                <a:solidFill>
                  <a:srgbClr val="b2d76d"/>
                </a:solidFill>
                <a:uFill>
                  <a:solidFill>
                    <a:srgbClr val="ffffff"/>
                  </a:solidFill>
                </a:uFill>
                <a:latin typeface="Trebuchet MS"/>
                <a:hlinkClick r:id="rId16"/>
              </a:rPr>
              <a:t>://blog.cloudera.com</a:t>
            </a:r>
            <a:r>
              <a:rPr lang="zh-CN" sz="1800" spc="-1" strike="noStrike" u="sng">
                <a:solidFill>
                  <a:srgbClr val="b2d76d"/>
                </a:solidFill>
                <a:uFill>
                  <a:solidFill>
                    <a:srgbClr val="ffffff"/>
                  </a:solidFill>
                </a:uFill>
                <a:latin typeface="Trebuchet MS"/>
                <a:hlinkClick r:id="rId17"/>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老外写的</a:t>
            </a:r>
            <a:r>
              <a:rPr lang="zh-CN" sz="1800" spc="-1" strike="noStrike">
                <a:solidFill>
                  <a:srgbClr val="404040"/>
                </a:solidFill>
                <a:uFill>
                  <a:solidFill>
                    <a:srgbClr val="ffffff"/>
                  </a:solidFill>
                </a:uFill>
                <a:latin typeface="Trebuchet MS"/>
              </a:rPr>
              <a:t>HDFS</a:t>
            </a:r>
            <a:r>
              <a:rPr lang="zh-CN" sz="1800" spc="-1" strike="noStrike">
                <a:solidFill>
                  <a:srgbClr val="404040"/>
                </a:solidFill>
                <a:uFill>
                  <a:solidFill>
                    <a:srgbClr val="ffffff"/>
                  </a:solidFill>
                </a:uFill>
                <a:latin typeface="Trebuchet MS"/>
              </a:rPr>
              <a:t>原理</a:t>
            </a:r>
            <a:r>
              <a:rPr lang="zh-CN" sz="1800" spc="-1" strike="noStrike">
                <a:solidFill>
                  <a:srgbClr val="404040"/>
                </a:solidFill>
                <a:uFill>
                  <a:solidFill>
                    <a:srgbClr val="ffffff"/>
                  </a:solidFill>
                </a:uFill>
                <a:latin typeface="Trebuchet MS"/>
              </a:rPr>
              <a:t>:</a:t>
            </a:r>
            <a:r>
              <a:rPr lang="zh-CN" sz="1800" spc="-1" strike="noStrike" u="sng">
                <a:solidFill>
                  <a:srgbClr val="b2d76d"/>
                </a:solidFill>
                <a:uFill>
                  <a:solidFill>
                    <a:srgbClr val="ffffff"/>
                  </a:solidFill>
                </a:uFill>
                <a:latin typeface="Trebuchet MS"/>
                <a:hlinkClick r:id="rId18"/>
              </a:rPr>
              <a:t>http</a:t>
            </a:r>
            <a:r>
              <a:rPr lang="zh-CN" sz="1800" spc="-1" strike="noStrike" u="sng">
                <a:solidFill>
                  <a:srgbClr val="b2d76d"/>
                </a:solidFill>
                <a:uFill>
                  <a:solidFill>
                    <a:srgbClr val="ffffff"/>
                  </a:solidFill>
                </a:uFill>
                <a:latin typeface="Trebuchet MS"/>
                <a:hlinkClick r:id="rId19"/>
              </a:rPr>
              <a:t>://bradhedlund.com/2011/09/10/understanding-hadoop-clusters-and-the-network</a:t>
            </a:r>
            <a:r>
              <a:rPr lang="zh-CN" sz="1800" spc="-1" strike="noStrike" u="sng">
                <a:solidFill>
                  <a:srgbClr val="b2d76d"/>
                </a:solidFill>
                <a:uFill>
                  <a:solidFill>
                    <a:srgbClr val="ffffff"/>
                  </a:solidFill>
                </a:uFill>
                <a:latin typeface="Trebuchet MS"/>
                <a:hlinkClick r:id="rId20"/>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pc="-1" strike="noStrike">
                <a:solidFill>
                  <a:srgbClr val="404040"/>
                </a:solidFill>
                <a:uFill>
                  <a:solidFill>
                    <a:srgbClr val="ffffff"/>
                  </a:solidFill>
                </a:uFill>
                <a:latin typeface="Trebuchet MS"/>
              </a:rPr>
              <a:t>namenode HA:</a:t>
            </a:r>
            <a:r>
              <a:rPr lang="zh-CN" sz="1800" spc="-1" strike="noStrike" u="sng">
                <a:solidFill>
                  <a:srgbClr val="b2d76d"/>
                </a:solidFill>
                <a:uFill>
                  <a:solidFill>
                    <a:srgbClr val="ffffff"/>
                  </a:solidFill>
                </a:uFill>
                <a:latin typeface="Trebuchet MS"/>
                <a:hlinkClick r:id="rId21"/>
              </a:rPr>
              <a:t>http</a:t>
            </a:r>
            <a:r>
              <a:rPr lang="zh-CN" sz="1800" spc="-1" strike="noStrike" u="sng">
                <a:solidFill>
                  <a:srgbClr val="b2d76d"/>
                </a:solidFill>
                <a:uFill>
                  <a:solidFill>
                    <a:srgbClr val="ffffff"/>
                  </a:solidFill>
                </a:uFill>
                <a:latin typeface="Trebuchet MS"/>
                <a:hlinkClick r:id="rId22"/>
              </a:rPr>
              <a:t>://</a:t>
            </a:r>
            <a:r>
              <a:rPr lang="zh-CN" sz="1800" spc="-1" strike="noStrike" u="sng">
                <a:solidFill>
                  <a:srgbClr val="b2d76d"/>
                </a:solidFill>
                <a:uFill>
                  <a:solidFill>
                    <a:srgbClr val="ffffff"/>
                  </a:solidFill>
                </a:uFill>
                <a:latin typeface="Trebuchet MS"/>
                <a:hlinkClick r:id="rId23"/>
              </a:rPr>
              <a:t>www.infoq.com/cn/articles/hadoop-2-0-namenode-ha-federation-practice-zh</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77160" y="609480"/>
            <a:ext cx="8596440" cy="95940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Hadoop</a:t>
            </a:r>
            <a:r>
              <a:rPr lang="zh-CN" sz="3600" spc="-1" strike="noStrike">
                <a:solidFill>
                  <a:srgbClr val="90c226"/>
                </a:solidFill>
                <a:uFill>
                  <a:solidFill>
                    <a:srgbClr val="ffffff"/>
                  </a:solidFill>
                </a:uFill>
                <a:latin typeface="Trebuchet MS"/>
              </a:rPr>
              <a:t>创始人</a:t>
            </a:r>
            <a:r>
              <a:rPr lang="zh-CN" sz="3600" spc="-1" strike="noStrike">
                <a:solidFill>
                  <a:srgbClr val="90c226"/>
                </a:solidFill>
                <a:uFill>
                  <a:solidFill>
                    <a:srgbClr val="ffffff"/>
                  </a:solidFill>
                </a:uFill>
                <a:latin typeface="Trebuchet MS"/>
              </a:rPr>
              <a:t>Doug Cutting</a:t>
            </a:r>
            <a:r>
              <a:rPr lang="zh-CN" sz="3600" spc="-1" strike="noStrike">
                <a:solidFill>
                  <a:srgbClr val="90c226"/>
                </a:solidFill>
                <a:uFill>
                  <a:solidFill>
                    <a:srgbClr val="ffffff"/>
                  </a:solidFill>
                </a:uFill>
                <a:latin typeface="Trebuchet MS"/>
              </a:rPr>
              <a:t>
</a:t>
            </a:r>
            <a:endParaRPr lang="zh-CN" sz="1800" spc="-1" strike="noStrike">
              <a:solidFill>
                <a:srgbClr val="000000"/>
              </a:solidFill>
              <a:uFill>
                <a:solidFill>
                  <a:srgbClr val="ffffff"/>
                </a:solidFill>
              </a:uFill>
              <a:latin typeface="Trebuchet MS"/>
            </a:endParaRPr>
          </a:p>
        </p:txBody>
      </p:sp>
      <p:sp>
        <p:nvSpPr>
          <p:cNvPr id="120" name="TextShape 2"/>
          <p:cNvSpPr txBox="1"/>
          <p:nvPr/>
        </p:nvSpPr>
        <p:spPr>
          <a:xfrm>
            <a:off x="677160" y="1395720"/>
            <a:ext cx="9396720" cy="508500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Doug Cutting</a:t>
            </a:r>
            <a:r>
              <a:rPr lang="zh-CN" sz="2800" spc="-1" strike="noStrike">
                <a:solidFill>
                  <a:srgbClr val="404040"/>
                </a:solidFill>
                <a:uFill>
                  <a:solidFill>
                    <a:srgbClr val="ffffff"/>
                  </a:solidFill>
                </a:uFill>
                <a:latin typeface="Trebuchet MS"/>
              </a:rPr>
              <a:t>开创的开源软件</a:t>
            </a:r>
            <a:r>
              <a:rPr lang="zh-CN" sz="2800" spc="-1" strike="noStrike">
                <a:solidFill>
                  <a:srgbClr val="404040"/>
                </a:solidFill>
                <a:uFill>
                  <a:solidFill>
                    <a:srgbClr val="ffffff"/>
                  </a:solidFill>
                </a:uFill>
                <a:latin typeface="Trebuchet MS"/>
              </a:rPr>
              <a:t>-Lucene</a:t>
            </a:r>
            <a:r>
              <a:rPr lang="zh-CN" sz="2800" spc="-1" strike="noStrike">
                <a:solidFill>
                  <a:srgbClr val="404040"/>
                </a:solidFill>
                <a:uFill>
                  <a:solidFill>
                    <a:srgbClr val="ffffff"/>
                  </a:solidFill>
                </a:uFill>
                <a:latin typeface="Trebuchet MS"/>
              </a:rPr>
              <a:t>，用</a:t>
            </a:r>
            <a:r>
              <a:rPr lang="zh-CN" sz="2800" spc="-1" strike="noStrike">
                <a:solidFill>
                  <a:srgbClr val="404040"/>
                </a:solidFill>
                <a:uFill>
                  <a:solidFill>
                    <a:srgbClr val="ffffff"/>
                  </a:solidFill>
                </a:uFill>
                <a:latin typeface="Trebuchet MS"/>
              </a:rPr>
              <a:t>java</a:t>
            </a:r>
            <a:r>
              <a:rPr lang="zh-CN" sz="2800" spc="-1" strike="noStrike">
                <a:solidFill>
                  <a:srgbClr val="404040"/>
                </a:solidFill>
                <a:uFill>
                  <a:solidFill>
                    <a:srgbClr val="ffffff"/>
                  </a:solidFill>
                </a:uFill>
                <a:latin typeface="Trebuchet MS"/>
              </a:rPr>
              <a:t>书写代码，实现与</a:t>
            </a:r>
            <a:r>
              <a:rPr lang="zh-CN" sz="2800" spc="-1" strike="noStrike">
                <a:solidFill>
                  <a:srgbClr val="404040"/>
                </a:solidFill>
                <a:uFill>
                  <a:solidFill>
                    <a:srgbClr val="ffffff"/>
                  </a:solidFill>
                </a:uFill>
                <a:latin typeface="Trebuchet MS"/>
              </a:rPr>
              <a:t>Google</a:t>
            </a:r>
            <a:r>
              <a:rPr lang="zh-CN" sz="2800" spc="-1" strike="noStrike">
                <a:solidFill>
                  <a:srgbClr val="404040"/>
                </a:solidFill>
                <a:uFill>
                  <a:solidFill>
                    <a:srgbClr val="ffffff"/>
                  </a:solidFill>
                </a:uFill>
                <a:latin typeface="Trebuchet MS"/>
              </a:rPr>
              <a:t>类似的全文搜索功能 ，它提供了全文检索引擎的架构，包括完整的查询引擎和索引引擎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2003-2004</a:t>
            </a:r>
            <a:r>
              <a:rPr lang="zh-CN" sz="2800" spc="-1" strike="noStrike">
                <a:solidFill>
                  <a:srgbClr val="404040"/>
                </a:solidFill>
                <a:uFill>
                  <a:solidFill>
                    <a:srgbClr val="ffffff"/>
                  </a:solidFill>
                </a:uFill>
                <a:latin typeface="Trebuchet MS"/>
              </a:rPr>
              <a:t>年，</a:t>
            </a:r>
            <a:r>
              <a:rPr lang="zh-CN" sz="2800" spc="-1" strike="noStrike">
                <a:solidFill>
                  <a:srgbClr val="404040"/>
                </a:solidFill>
                <a:uFill>
                  <a:solidFill>
                    <a:srgbClr val="ffffff"/>
                  </a:solidFill>
                </a:uFill>
                <a:latin typeface="Trebuchet MS"/>
              </a:rPr>
              <a:t>Google</a:t>
            </a:r>
            <a:r>
              <a:rPr lang="zh-CN" sz="2800" spc="-1" strike="noStrike">
                <a:solidFill>
                  <a:srgbClr val="404040"/>
                </a:solidFill>
                <a:uFill>
                  <a:solidFill>
                    <a:srgbClr val="ffffff"/>
                  </a:solidFill>
                </a:uFill>
                <a:latin typeface="Trebuchet MS"/>
              </a:rPr>
              <a:t>公开了部分</a:t>
            </a:r>
            <a:r>
              <a:rPr lang="zh-CN" sz="2800" spc="-1" strike="noStrike">
                <a:solidFill>
                  <a:srgbClr val="404040"/>
                </a:solidFill>
                <a:uFill>
                  <a:solidFill>
                    <a:srgbClr val="ffffff"/>
                  </a:solidFill>
                </a:uFill>
                <a:latin typeface="Trebuchet MS"/>
              </a:rPr>
              <a:t>GFS</a:t>
            </a:r>
            <a:r>
              <a:rPr lang="zh-CN" sz="2800" spc="-1" strike="noStrike">
                <a:solidFill>
                  <a:srgbClr val="404040"/>
                </a:solidFill>
                <a:uFill>
                  <a:solidFill>
                    <a:srgbClr val="ffffff"/>
                  </a:solidFill>
                </a:uFill>
                <a:latin typeface="Trebuchet MS"/>
              </a:rPr>
              <a:t>和</a:t>
            </a:r>
            <a:r>
              <a:rPr lang="zh-CN" sz="2800" spc="-1" strike="noStrike">
                <a:solidFill>
                  <a:srgbClr val="404040"/>
                </a:solidFill>
                <a:uFill>
                  <a:solidFill>
                    <a:srgbClr val="ffffff"/>
                  </a:solidFill>
                </a:uFill>
                <a:latin typeface="Trebuchet MS"/>
              </a:rPr>
              <a:t>Mapreduce</a:t>
            </a:r>
            <a:r>
              <a:rPr lang="zh-CN" sz="2800" spc="-1" strike="noStrike">
                <a:solidFill>
                  <a:srgbClr val="404040"/>
                </a:solidFill>
                <a:uFill>
                  <a:solidFill>
                    <a:srgbClr val="ffffff"/>
                  </a:solidFill>
                </a:uFill>
                <a:latin typeface="Trebuchet MS"/>
              </a:rPr>
              <a:t>思想的细节，以此为基础</a:t>
            </a:r>
            <a:r>
              <a:rPr lang="zh-CN" sz="2800" spc="-1" strike="noStrike">
                <a:solidFill>
                  <a:srgbClr val="404040"/>
                </a:solidFill>
                <a:uFill>
                  <a:solidFill>
                    <a:srgbClr val="ffffff"/>
                  </a:solidFill>
                </a:uFill>
                <a:latin typeface="Trebuchet MS"/>
              </a:rPr>
              <a:t>Doug Cutting</a:t>
            </a:r>
            <a:r>
              <a:rPr lang="zh-CN" sz="2800" spc="-1" strike="noStrike">
                <a:solidFill>
                  <a:srgbClr val="404040"/>
                </a:solidFill>
                <a:uFill>
                  <a:solidFill>
                    <a:srgbClr val="ffffff"/>
                  </a:solidFill>
                </a:uFill>
                <a:latin typeface="Trebuchet MS"/>
              </a:rPr>
              <a:t>等人用了</a:t>
            </a:r>
            <a:r>
              <a:rPr lang="zh-CN" sz="2800" spc="-1" strike="noStrike">
                <a:solidFill>
                  <a:srgbClr val="404040"/>
                </a:solidFill>
                <a:uFill>
                  <a:solidFill>
                    <a:srgbClr val="ffffff"/>
                  </a:solidFill>
                </a:uFill>
                <a:latin typeface="Trebuchet MS"/>
              </a:rPr>
              <a:t>2</a:t>
            </a:r>
            <a:r>
              <a:rPr lang="zh-CN" sz="2800" spc="-1" strike="noStrike">
                <a:solidFill>
                  <a:srgbClr val="404040"/>
                </a:solidFill>
                <a:uFill>
                  <a:solidFill>
                    <a:srgbClr val="ffffff"/>
                  </a:solidFill>
                </a:uFill>
                <a:latin typeface="Trebuchet MS"/>
              </a:rPr>
              <a:t>年业余时间实现了</a:t>
            </a:r>
            <a:r>
              <a:rPr lang="zh-CN" sz="2800" spc="-1" strike="noStrike">
                <a:solidFill>
                  <a:srgbClr val="404040"/>
                </a:solidFill>
                <a:uFill>
                  <a:solidFill>
                    <a:srgbClr val="ffffff"/>
                  </a:solidFill>
                </a:uFill>
                <a:latin typeface="Trebuchet MS"/>
              </a:rPr>
              <a:t>GFS</a:t>
            </a:r>
            <a:r>
              <a:rPr lang="zh-CN" sz="2800" spc="-1" strike="noStrike">
                <a:solidFill>
                  <a:srgbClr val="404040"/>
                </a:solidFill>
                <a:uFill>
                  <a:solidFill>
                    <a:srgbClr val="ffffff"/>
                  </a:solidFill>
                </a:uFill>
                <a:latin typeface="Trebuchet MS"/>
              </a:rPr>
              <a:t>和</a:t>
            </a:r>
            <a:r>
              <a:rPr lang="zh-CN" sz="2800" spc="-1" strike="noStrike">
                <a:solidFill>
                  <a:srgbClr val="404040"/>
                </a:solidFill>
                <a:uFill>
                  <a:solidFill>
                    <a:srgbClr val="ffffff"/>
                  </a:solidFill>
                </a:uFill>
                <a:latin typeface="Trebuchet MS"/>
              </a:rPr>
              <a:t>Mapreduce</a:t>
            </a:r>
            <a:r>
              <a:rPr lang="zh-CN" sz="2800" spc="-1" strike="noStrike">
                <a:solidFill>
                  <a:srgbClr val="404040"/>
                </a:solidFill>
                <a:uFill>
                  <a:solidFill>
                    <a:srgbClr val="ffffff"/>
                  </a:solidFill>
                </a:uFill>
                <a:latin typeface="Trebuchet MS"/>
              </a:rPr>
              <a:t>机制</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pc="-1" strike="noStrike">
                <a:solidFill>
                  <a:srgbClr val="404040"/>
                </a:solidFill>
                <a:uFill>
                  <a:solidFill>
                    <a:srgbClr val="ffffff"/>
                  </a:solidFill>
                </a:uFill>
                <a:latin typeface="Trebuchet MS"/>
              </a:rPr>
              <a:t> </a:t>
            </a:r>
            <a:r>
              <a:rPr lang="zh-CN" sz="2800" spc="-1" strike="noStrike">
                <a:solidFill>
                  <a:srgbClr val="404040"/>
                </a:solidFill>
                <a:uFill>
                  <a:solidFill>
                    <a:srgbClr val="ffffff"/>
                  </a:solidFill>
                </a:uFill>
                <a:latin typeface="Trebuchet MS"/>
              </a:rPr>
              <a:t>Hadoop </a:t>
            </a:r>
            <a:r>
              <a:rPr lang="zh-CN" sz="2800" spc="-1" strike="noStrike">
                <a:solidFill>
                  <a:srgbClr val="404040"/>
                </a:solidFill>
                <a:uFill>
                  <a:solidFill>
                    <a:srgbClr val="ffffff"/>
                  </a:solidFill>
                </a:uFill>
                <a:latin typeface="Trebuchet MS"/>
              </a:rPr>
              <a:t>于 </a:t>
            </a:r>
            <a:r>
              <a:rPr lang="zh-CN" sz="2800" spc="-1" strike="noStrike">
                <a:solidFill>
                  <a:srgbClr val="404040"/>
                </a:solidFill>
                <a:uFill>
                  <a:solidFill>
                    <a:srgbClr val="ffffff"/>
                  </a:solidFill>
                </a:uFill>
                <a:latin typeface="Trebuchet MS"/>
              </a:rPr>
              <a:t>2005 </a:t>
            </a:r>
            <a:r>
              <a:rPr lang="zh-CN" sz="2800" spc="-1" strike="noStrike">
                <a:solidFill>
                  <a:srgbClr val="404040"/>
                </a:solidFill>
                <a:uFill>
                  <a:solidFill>
                    <a:srgbClr val="ffffff"/>
                  </a:solidFill>
                </a:uFill>
                <a:latin typeface="Trebuchet MS"/>
              </a:rPr>
              <a:t>年秋天作为 </a:t>
            </a:r>
            <a:r>
              <a:rPr lang="zh-CN" sz="2800" spc="-1" strike="noStrike">
                <a:solidFill>
                  <a:srgbClr val="404040"/>
                </a:solidFill>
                <a:uFill>
                  <a:solidFill>
                    <a:srgbClr val="ffffff"/>
                  </a:solidFill>
                </a:uFill>
                <a:latin typeface="Trebuchet MS"/>
              </a:rPr>
              <a:t>Lucene</a:t>
            </a:r>
            <a:r>
              <a:rPr lang="zh-CN" sz="2800" spc="-1" strike="noStrike">
                <a:solidFill>
                  <a:srgbClr val="404040"/>
                </a:solidFill>
                <a:uFill>
                  <a:solidFill>
                    <a:srgbClr val="ffffff"/>
                  </a:solidFill>
                </a:uFill>
                <a:latin typeface="Trebuchet MS"/>
              </a:rPr>
              <a:t>的子项目 </a:t>
            </a:r>
            <a:r>
              <a:rPr lang="zh-CN" sz="2800" spc="-1" strike="noStrike">
                <a:solidFill>
                  <a:srgbClr val="404040"/>
                </a:solidFill>
                <a:uFill>
                  <a:solidFill>
                    <a:srgbClr val="ffffff"/>
                  </a:solidFill>
                </a:uFill>
                <a:latin typeface="Trebuchet MS"/>
              </a:rPr>
              <a:t>Nutch</a:t>
            </a:r>
            <a:r>
              <a:rPr lang="zh-CN" sz="2800" spc="-1" strike="noStrike">
                <a:solidFill>
                  <a:srgbClr val="404040"/>
                </a:solidFill>
                <a:uFill>
                  <a:solidFill>
                    <a:srgbClr val="ffffff"/>
                  </a:solidFill>
                </a:uFill>
                <a:latin typeface="Trebuchet MS"/>
              </a:rPr>
              <a:t>的 一部分正式引入</a:t>
            </a:r>
            <a:r>
              <a:rPr lang="zh-CN" sz="2800" spc="-1" strike="noStrike">
                <a:solidFill>
                  <a:srgbClr val="404040"/>
                </a:solidFill>
                <a:uFill>
                  <a:solidFill>
                    <a:srgbClr val="ffffff"/>
                  </a:solidFill>
                </a:uFill>
                <a:latin typeface="Trebuchet MS"/>
              </a:rPr>
              <a:t>Apache</a:t>
            </a:r>
            <a:r>
              <a:rPr lang="zh-CN" sz="2800" spc="-1" strike="noStrike">
                <a:solidFill>
                  <a:srgbClr val="404040"/>
                </a:solidFill>
                <a:uFill>
                  <a:solidFill>
                    <a:srgbClr val="ffffff"/>
                  </a:solidFill>
                </a:uFill>
                <a:latin typeface="Trebuchet MS"/>
              </a:rPr>
              <a:t>基金 会。</a:t>
            </a:r>
            <a:r>
              <a:rPr lang="zh-CN" sz="2800" spc="-1" strike="noStrike">
                <a:solidFill>
                  <a:srgbClr val="404040"/>
                </a:solidFill>
                <a:uFill>
                  <a:solidFill>
                    <a:srgbClr val="ffffff"/>
                  </a:solidFill>
                </a:uFill>
                <a:latin typeface="Trebuchet MS"/>
              </a:rPr>
              <a:t>2006 </a:t>
            </a:r>
            <a:r>
              <a:rPr lang="zh-CN" sz="2800" spc="-1" strike="noStrike">
                <a:solidFill>
                  <a:srgbClr val="404040"/>
                </a:solidFill>
                <a:uFill>
                  <a:solidFill>
                    <a:srgbClr val="ffffff"/>
                  </a:solidFill>
                </a:uFill>
                <a:latin typeface="Trebuchet MS"/>
              </a:rPr>
              <a:t>年 </a:t>
            </a:r>
            <a:r>
              <a:rPr lang="zh-CN" sz="2800" spc="-1" strike="noStrike">
                <a:solidFill>
                  <a:srgbClr val="404040"/>
                </a:solidFill>
                <a:uFill>
                  <a:solidFill>
                    <a:srgbClr val="ffffff"/>
                  </a:solidFill>
                </a:uFill>
                <a:latin typeface="Trebuchet MS"/>
              </a:rPr>
              <a:t>3 </a:t>
            </a:r>
            <a:r>
              <a:rPr lang="zh-CN" sz="2800" spc="-1" strike="noStrike">
                <a:solidFill>
                  <a:srgbClr val="404040"/>
                </a:solidFill>
                <a:uFill>
                  <a:solidFill>
                    <a:srgbClr val="ffffff"/>
                  </a:solidFill>
                </a:uFill>
                <a:latin typeface="Trebuchet MS"/>
              </a:rPr>
              <a:t>月份，</a:t>
            </a:r>
            <a:r>
              <a:rPr lang="zh-CN" sz="2800" spc="-1" strike="noStrike">
                <a:solidFill>
                  <a:srgbClr val="404040"/>
                </a:solidFill>
                <a:uFill>
                  <a:solidFill>
                    <a:srgbClr val="ffffff"/>
                  </a:solidFill>
                </a:uFill>
                <a:latin typeface="Trebuchet MS"/>
              </a:rPr>
              <a:t>Map-Reduce </a:t>
            </a:r>
            <a:r>
              <a:rPr lang="zh-CN" sz="2800" spc="-1" strike="noStrike">
                <a:solidFill>
                  <a:srgbClr val="404040"/>
                </a:solidFill>
                <a:uFill>
                  <a:solidFill>
                    <a:srgbClr val="ffffff"/>
                  </a:solidFill>
                </a:uFill>
                <a:latin typeface="Trebuchet MS"/>
              </a:rPr>
              <a:t>和 </a:t>
            </a:r>
            <a:r>
              <a:rPr lang="zh-CN" sz="2800" spc="-1" strike="noStrike">
                <a:solidFill>
                  <a:srgbClr val="404040"/>
                </a:solidFill>
                <a:uFill>
                  <a:solidFill>
                    <a:srgbClr val="ffffff"/>
                  </a:solidFill>
                </a:uFill>
                <a:latin typeface="Trebuchet MS"/>
              </a:rPr>
              <a:t>Nutch Distributed File System (NDFS) </a:t>
            </a:r>
            <a:r>
              <a:rPr lang="zh-CN" sz="2800" spc="-1" strike="noStrike">
                <a:solidFill>
                  <a:srgbClr val="404040"/>
                </a:solidFill>
                <a:uFill>
                  <a:solidFill>
                    <a:srgbClr val="ffffff"/>
                  </a:solidFill>
                </a:uFill>
                <a:latin typeface="Trebuchet MS"/>
              </a:rPr>
              <a:t>分别 被纳入称为 </a:t>
            </a:r>
            <a:r>
              <a:rPr lang="zh-CN" sz="2800" spc="-1" strike="noStrike">
                <a:solidFill>
                  <a:srgbClr val="404040"/>
                </a:solidFill>
                <a:uFill>
                  <a:solidFill>
                    <a:srgbClr val="ffffff"/>
                  </a:solidFill>
                </a:uFill>
                <a:latin typeface="Trebuchet MS"/>
              </a:rPr>
              <a:t>Hadoop </a:t>
            </a:r>
            <a:r>
              <a:rPr lang="zh-CN" sz="2800" spc="-1" strike="noStrike">
                <a:solidFill>
                  <a:srgbClr val="404040"/>
                </a:solidFill>
                <a:uFill>
                  <a:solidFill>
                    <a:srgbClr val="ffffff"/>
                  </a:solidFill>
                </a:uFill>
                <a:latin typeface="Trebuchet MS"/>
              </a:rPr>
              <a:t>的项目中 </a:t>
            </a:r>
            <a:endParaRPr lang="zh-CN" sz="1800" spc="-1" strike="noStrike">
              <a:solidFill>
                <a:srgbClr val="404040"/>
              </a:solidFill>
              <a:uFill>
                <a:solidFill>
                  <a:srgbClr val="ffffff"/>
                </a:solidFill>
              </a:uFill>
              <a:latin typeface="Trebuchet MS"/>
            </a:endParaRPr>
          </a:p>
        </p:txBody>
      </p:sp>
      <p:pic>
        <p:nvPicPr>
          <p:cNvPr id="121" name="图片 3" descr=""/>
          <p:cNvPicPr/>
          <p:nvPr/>
        </p:nvPicPr>
        <p:blipFill>
          <a:blip r:embed="rId1"/>
          <a:stretch/>
        </p:blipFill>
        <p:spPr>
          <a:xfrm>
            <a:off x="677160" y="1395720"/>
            <a:ext cx="9315000" cy="4628880"/>
          </a:xfrm>
          <a:prstGeom prst="rect">
            <a:avLst/>
          </a:prstGeom>
          <a:ln>
            <a:noFill/>
          </a:ln>
        </p:spPr>
      </p:pic>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42">
                                  <p:stCondLst>
                                    <p:cond delay="0"/>
                                  </p:stCondLst>
                                  <p:childTnLst>
                                    <p:set>
                                      <p:cBhvr>
                                        <p:cTn id="16" dur="1" fill="hold">
                                          <p:stCondLst>
                                            <p:cond delay="0"/>
                                          </p:stCondLst>
                                        </p:cTn>
                                        <p:tgtEl>
                                          <p:spTgt spid="121"/>
                                        </p:tgtEl>
                                        <p:attrNameLst>
                                          <p:attrName>style.visibility</p:attrName>
                                        </p:attrNameLst>
                                      </p:cBhvr>
                                      <p:to>
                                        <p:strVal val="visible"/>
                                      </p:to>
                                    </p:set>
                                    <p:animEffect filter="fade" transition="in">
                                      <p:cBhvr additive="repl">
                                        <p:cTn id="17" dur="1000"/>
                                        <p:tgtEl>
                                          <p:spTgt spid="121"/>
                                        </p:tgtEl>
                                      </p:cBhvr>
                                    </p:animEffect>
                                    <p:anim calcmode="lin" valueType="num">
                                      <p:cBhvr additive="repl">
                                        <p:cTn id="18" dur="1000" fill="hold"/>
                                        <p:tgtEl>
                                          <p:spTgt spid="121"/>
                                        </p:tgtEl>
                                        <p:attrNameLst>
                                          <p:attrName>ppt_x</p:attrName>
                                        </p:attrNameLst>
                                      </p:cBhvr>
                                      <p:tavLst>
                                        <p:tav tm="0">
                                          <p:val>
                                            <p:strVal val="#ppt_x"/>
                                          </p:val>
                                        </p:tav>
                                        <p:tav tm="100000">
                                          <p:val>
                                            <p:strVal val="#ppt_x"/>
                                          </p:val>
                                        </p:tav>
                                      </p:tavLst>
                                    </p:anim>
                                    <p:anim calcmode="lin" valueType="num">
                                      <p:cBhvr additive="repl">
                                        <p:cTn id="1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677160" y="363960"/>
            <a:ext cx="8596440" cy="1320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google</a:t>
            </a:r>
            <a:r>
              <a:rPr lang="zh-CN" sz="3600" spc="-1" strike="noStrike">
                <a:solidFill>
                  <a:srgbClr val="90c226"/>
                </a:solidFill>
                <a:uFill>
                  <a:solidFill>
                    <a:srgbClr val="ffffff"/>
                  </a:solidFill>
                </a:uFill>
                <a:latin typeface="Trebuchet MS"/>
              </a:rPr>
              <a:t>的三大论文</a:t>
            </a:r>
            <a:endParaRPr lang="zh-CN" sz="1800" spc="-1" strike="noStrike">
              <a:solidFill>
                <a:srgbClr val="000000"/>
              </a:solidFill>
              <a:uFill>
                <a:solidFill>
                  <a:srgbClr val="ffffff"/>
                </a:solidFill>
              </a:uFill>
              <a:latin typeface="Trebuchet MS"/>
            </a:endParaRPr>
          </a:p>
        </p:txBody>
      </p:sp>
      <p:sp>
        <p:nvSpPr>
          <p:cNvPr id="123" name="TextShape 2"/>
          <p:cNvSpPr txBox="1"/>
          <p:nvPr/>
        </p:nvSpPr>
        <p:spPr>
          <a:xfrm>
            <a:off x="677160" y="1270080"/>
            <a:ext cx="8596440" cy="537120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400" spc="-1" strike="noStrike">
                <a:solidFill>
                  <a:srgbClr val="404040"/>
                </a:solidFill>
                <a:uFill>
                  <a:solidFill>
                    <a:srgbClr val="ffffff"/>
                  </a:solidFill>
                </a:uFill>
                <a:latin typeface="Trebuchet MS"/>
              </a:rPr>
              <a:t>Google</a:t>
            </a:r>
            <a:r>
              <a:rPr lang="zh-CN" sz="2400" spc="-1" strike="noStrike">
                <a:solidFill>
                  <a:srgbClr val="404040"/>
                </a:solidFill>
                <a:uFill>
                  <a:solidFill>
                    <a:srgbClr val="ffffff"/>
                  </a:solidFill>
                </a:uFill>
                <a:latin typeface="Trebuchet MS"/>
              </a:rPr>
              <a:t>的三篇论文</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The Google File System</a:t>
            </a:r>
            <a:endParaRPr lang="zh-CN" sz="1800" spc="-1" strike="noStrike">
              <a:solidFill>
                <a:srgbClr val="404040"/>
              </a:solidFill>
              <a:uFill>
                <a:solidFill>
                  <a:srgbClr val="ffffff"/>
                </a:solidFill>
              </a:uFill>
              <a:latin typeface="Trebuchet MS"/>
            </a:endParaRPr>
          </a:p>
          <a:p>
            <a:pPr>
              <a:lnSpc>
                <a:spcPct val="100000"/>
              </a:lnSpc>
            </a:pP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http://research.google.com/archive/gfs.html</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MapReduce:Simplified Data Processing on Large Clusters</a:t>
            </a:r>
            <a:endParaRPr lang="zh-CN" sz="1800" spc="-1" strike="noStrike">
              <a:solidFill>
                <a:srgbClr val="404040"/>
              </a:solidFill>
              <a:uFill>
                <a:solidFill>
                  <a:srgbClr val="ffffff"/>
                </a:solidFill>
              </a:uFill>
              <a:latin typeface="Trebuchet MS"/>
            </a:endParaRPr>
          </a:p>
          <a:p>
            <a:pPr>
              <a:lnSpc>
                <a:spcPct val="100000"/>
              </a:lnSpc>
            </a:pP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http://re/maesearch.google.com/archivpreduce.html</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pc="-1" strike="noStrike">
                <a:solidFill>
                  <a:srgbClr val="404040"/>
                </a:solidFill>
                <a:uFill>
                  <a:solidFill>
                    <a:srgbClr val="ffffff"/>
                  </a:solidFill>
                </a:uFill>
                <a:latin typeface="Trebuchet MS"/>
              </a:rPr>
              <a:t>Bigtable:A Distributed Storage System for Structured Data</a:t>
            </a:r>
            <a:endParaRPr lang="zh-CN" sz="1800" spc="-1" strike="noStrike">
              <a:solidFill>
                <a:srgbClr val="404040"/>
              </a:solidFill>
              <a:uFill>
                <a:solidFill>
                  <a:srgbClr val="ffffff"/>
                </a:solidFill>
              </a:uFill>
              <a:latin typeface="Trebuchet MS"/>
            </a:endParaRPr>
          </a:p>
          <a:p>
            <a:pPr>
              <a:lnSpc>
                <a:spcPct val="100000"/>
              </a:lnSpc>
            </a:pPr>
            <a:r>
              <a:rPr lang="zh-CN" sz="2400" spc="-1" strike="noStrike">
                <a:solidFill>
                  <a:srgbClr val="404040"/>
                </a:solidFill>
                <a:uFill>
                  <a:solidFill>
                    <a:srgbClr val="ffffff"/>
                  </a:solidFill>
                </a:uFill>
                <a:latin typeface="Trebuchet MS"/>
              </a:rPr>
              <a:t>      </a:t>
            </a:r>
            <a:r>
              <a:rPr lang="zh-CN" sz="2400" spc="-1" strike="noStrike">
                <a:solidFill>
                  <a:srgbClr val="404040"/>
                </a:solidFill>
                <a:uFill>
                  <a:solidFill>
                    <a:srgbClr val="ffffff"/>
                  </a:solidFill>
                </a:uFill>
                <a:latin typeface="Trebuchet MS"/>
              </a:rPr>
              <a:t>http://research.google.com/archive/bigtable.html</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pic>
        <p:nvPicPr>
          <p:cNvPr id="124" name="Picture 2" descr=""/>
          <p:cNvPicPr/>
          <p:nvPr/>
        </p:nvPicPr>
        <p:blipFill>
          <a:blip r:embed="rId1"/>
          <a:stretch/>
        </p:blipFill>
        <p:spPr>
          <a:xfrm>
            <a:off x="1061640" y="3520080"/>
            <a:ext cx="6791040" cy="2872440"/>
          </a:xfrm>
          <a:prstGeom prst="rect">
            <a:avLst/>
          </a:prstGeom>
          <a:ln w="9360">
            <a:noFill/>
          </a:ln>
        </p:spPr>
      </p:pic>
    </p:spTree>
  </p:cSld>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42">
                                  <p:stCondLst>
                                    <p:cond delay="0"/>
                                  </p:stCondLst>
                                  <p:childTnLst>
                                    <p:set>
                                      <p:cBhvr>
                                        <p:cTn id="25" dur="1" fill="hold">
                                          <p:stCondLst>
                                            <p:cond delay="0"/>
                                          </p:stCondLst>
                                        </p:cTn>
                                        <p:tgtEl>
                                          <p:spTgt spid="124"/>
                                        </p:tgtEl>
                                        <p:attrNameLst>
                                          <p:attrName>style.visibility</p:attrName>
                                        </p:attrNameLst>
                                      </p:cBhvr>
                                      <p:to>
                                        <p:strVal val="visible"/>
                                      </p:to>
                                    </p:set>
                                    <p:animEffect filter="fade" transition="in">
                                      <p:cBhvr additive="repl">
                                        <p:cTn id="26" dur="1000"/>
                                        <p:tgtEl>
                                          <p:spTgt spid="124"/>
                                        </p:tgtEl>
                                      </p:cBhvr>
                                    </p:animEffect>
                                    <p:anim calcmode="lin" valueType="num">
                                      <p:cBhvr additive="repl">
                                        <p:cTn id="27" dur="1000" fill="hold"/>
                                        <p:tgtEl>
                                          <p:spTgt spid="124"/>
                                        </p:tgtEl>
                                        <p:attrNameLst>
                                          <p:attrName>ppt_x</p:attrName>
                                        </p:attrNameLst>
                                      </p:cBhvr>
                                      <p:tavLst>
                                        <p:tav tm="0">
                                          <p:val>
                                            <p:strVal val="#ppt_x"/>
                                          </p:val>
                                        </p:tav>
                                        <p:tav tm="100000">
                                          <p:val>
                                            <p:strVal val="#ppt_x"/>
                                          </p:val>
                                        </p:tav>
                                      </p:tavLst>
                                    </p:anim>
                                    <p:anim calcmode="lin" valueType="num">
                                      <p:cBhvr additive="repl">
                                        <p:cTn id="28"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677160" y="609480"/>
            <a:ext cx="8596440" cy="132048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Why hadoop</a:t>
            </a:r>
            <a:r>
              <a:rPr lang="zh-CN" sz="3600" spc="-1" strike="noStrike">
                <a:solidFill>
                  <a:srgbClr val="90c226"/>
                </a:solidFill>
                <a:uFill>
                  <a:solidFill>
                    <a:srgbClr val="ffffff"/>
                  </a:solidFill>
                </a:uFill>
                <a:latin typeface="Trebuchet MS"/>
              </a:rPr>
              <a:t>？</a:t>
            </a:r>
            <a:endParaRPr lang="zh-CN" sz="1800" spc="-1" strike="noStrike">
              <a:solidFill>
                <a:srgbClr val="000000"/>
              </a:solidFill>
              <a:uFill>
                <a:solidFill>
                  <a:srgbClr val="ffffff"/>
                </a:solidFill>
              </a:uFill>
              <a:latin typeface="Trebuchet MS"/>
            </a:endParaRPr>
          </a:p>
        </p:txBody>
      </p:sp>
      <p:sp>
        <p:nvSpPr>
          <p:cNvPr id="126" name="TextShape 2"/>
          <p:cNvSpPr txBox="1"/>
          <p:nvPr/>
        </p:nvSpPr>
        <p:spPr>
          <a:xfrm>
            <a:off x="677160" y="1572120"/>
            <a:ext cx="9156240" cy="4828320"/>
          </a:xfrm>
          <a:prstGeom prst="rect">
            <a:avLst/>
          </a:prstGeom>
          <a:noFill/>
          <a:ln>
            <a:noFill/>
          </a:ln>
        </p:spPr>
        <p:txBody>
          <a:bodyPr/>
          <a:p>
            <a:pPr marL="343080" indent="-342720">
              <a:lnSpc>
                <a:spcPct val="100000"/>
              </a:lnSpc>
              <a:buClr>
                <a:srgbClr val="90c226"/>
              </a:buClr>
              <a:buFont typeface="Wingdings" charset="2"/>
              <a:buChar char=""/>
            </a:pPr>
            <a:r>
              <a:rPr lang="zh-CN" sz="2800" spc="-1" strike="noStrike">
                <a:solidFill>
                  <a:srgbClr val="000000"/>
                </a:solidFill>
                <a:uFill>
                  <a:solidFill>
                    <a:srgbClr val="ffffff"/>
                  </a:solidFill>
                </a:uFill>
                <a:latin typeface="Trebuchet MS"/>
              </a:rPr>
              <a:t>开源、免费，自定义修改</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pc="-1" strike="noStrike">
                <a:solidFill>
                  <a:srgbClr val="000000"/>
                </a:solidFill>
                <a:uFill>
                  <a:solidFill>
                    <a:srgbClr val="ffffff"/>
                  </a:solidFill>
                </a:uFill>
                <a:latin typeface="Trebuchet MS"/>
              </a:rPr>
              <a:t>可扩展：不论是存储的可扩展还是计算的可扩展都是</a:t>
            </a:r>
            <a:r>
              <a:rPr lang="zh-CN" sz="2800" spc="-1" strike="noStrike">
                <a:solidFill>
                  <a:srgbClr val="000000"/>
                </a:solidFill>
                <a:uFill>
                  <a:solidFill>
                    <a:srgbClr val="ffffff"/>
                  </a:solidFill>
                </a:uFill>
                <a:latin typeface="Trebuchet MS"/>
              </a:rPr>
              <a:t>Hadoop</a:t>
            </a:r>
            <a:r>
              <a:rPr lang="zh-CN" sz="2800" spc="-1" strike="noStrike">
                <a:solidFill>
                  <a:srgbClr val="000000"/>
                </a:solidFill>
                <a:uFill>
                  <a:solidFill>
                    <a:srgbClr val="ffffff"/>
                  </a:solidFill>
                </a:uFill>
                <a:latin typeface="Trebuchet MS"/>
              </a:rPr>
              <a:t>的设计根本。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pc="-1" strike="noStrike">
                <a:solidFill>
                  <a:srgbClr val="000000"/>
                </a:solidFill>
                <a:uFill>
                  <a:solidFill>
                    <a:srgbClr val="ffffff"/>
                  </a:solidFill>
                </a:uFill>
                <a:latin typeface="Trebuchet MS"/>
              </a:rPr>
              <a:t>经济：框架可以运行在任何普通的</a:t>
            </a:r>
            <a:r>
              <a:rPr lang="zh-CN" sz="2800" spc="-1" strike="noStrike">
                <a:solidFill>
                  <a:srgbClr val="000000"/>
                </a:solidFill>
                <a:uFill>
                  <a:solidFill>
                    <a:srgbClr val="ffffff"/>
                  </a:solidFill>
                </a:uFill>
                <a:latin typeface="Trebuchet MS"/>
              </a:rPr>
              <a:t>PC</a:t>
            </a:r>
            <a:r>
              <a:rPr lang="zh-CN" sz="2800" spc="-1" strike="noStrike">
                <a:solidFill>
                  <a:srgbClr val="000000"/>
                </a:solidFill>
                <a:uFill>
                  <a:solidFill>
                    <a:srgbClr val="ffffff"/>
                  </a:solidFill>
                </a:uFill>
                <a:latin typeface="Trebuchet MS"/>
              </a:rPr>
              <a:t>上。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pc="-1" strike="noStrike">
                <a:solidFill>
                  <a:srgbClr val="000000"/>
                </a:solidFill>
                <a:uFill>
                  <a:solidFill>
                    <a:srgbClr val="ffffff"/>
                  </a:solidFill>
                </a:uFill>
                <a:latin typeface="Trebuchet MS"/>
              </a:rPr>
              <a:t>可靠：分布式文件系统的备份恢复机制以及</a:t>
            </a:r>
            <a:r>
              <a:rPr lang="zh-CN" sz="2800" spc="-1" strike="noStrike">
                <a:solidFill>
                  <a:srgbClr val="000000"/>
                </a:solidFill>
                <a:uFill>
                  <a:solidFill>
                    <a:srgbClr val="ffffff"/>
                  </a:solidFill>
                </a:uFill>
                <a:latin typeface="Trebuchet MS"/>
              </a:rPr>
              <a:t>Map-Reduce</a:t>
            </a:r>
            <a:r>
              <a:rPr lang="zh-CN" sz="2800" spc="-1" strike="noStrike">
                <a:solidFill>
                  <a:srgbClr val="000000"/>
                </a:solidFill>
                <a:uFill>
                  <a:solidFill>
                    <a:srgbClr val="ffffff"/>
                  </a:solidFill>
                </a:uFill>
                <a:latin typeface="Trebuchet MS"/>
              </a:rPr>
              <a:t>的任务监控保证了分布式处理的可靠性。 </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pc="-1" strike="noStrike">
                <a:solidFill>
                  <a:srgbClr val="000000"/>
                </a:solidFill>
                <a:uFill>
                  <a:solidFill>
                    <a:srgbClr val="ffffff"/>
                  </a:solidFill>
                </a:uFill>
                <a:latin typeface="Trebuchet MS"/>
              </a:rPr>
              <a:t>高效：分布式文件系统的高效数据交互实现以及</a:t>
            </a:r>
            <a:r>
              <a:rPr lang="zh-CN" sz="2800" spc="-1" strike="noStrike">
                <a:solidFill>
                  <a:srgbClr val="000000"/>
                </a:solidFill>
                <a:uFill>
                  <a:solidFill>
                    <a:srgbClr val="ffffff"/>
                  </a:solidFill>
                </a:uFill>
                <a:latin typeface="Trebuchet MS"/>
              </a:rPr>
              <a:t>Map-Reduce</a:t>
            </a:r>
            <a:r>
              <a:rPr lang="zh-CN" sz="2800" spc="-1" strike="noStrike">
                <a:solidFill>
                  <a:srgbClr val="000000"/>
                </a:solidFill>
                <a:uFill>
                  <a:solidFill>
                    <a:srgbClr val="ffffff"/>
                  </a:solidFill>
                </a:uFill>
                <a:latin typeface="Trebuchet MS"/>
              </a:rPr>
              <a:t>结合</a:t>
            </a:r>
            <a:r>
              <a:rPr lang="zh-CN" sz="2800" spc="-1" strike="noStrike">
                <a:solidFill>
                  <a:srgbClr val="000000"/>
                </a:solidFill>
                <a:uFill>
                  <a:solidFill>
                    <a:srgbClr val="ffffff"/>
                  </a:solidFill>
                </a:uFill>
                <a:latin typeface="Trebuchet MS"/>
              </a:rPr>
              <a:t>Local Data</a:t>
            </a:r>
            <a:r>
              <a:rPr lang="zh-CN" sz="2800" spc="-1" strike="noStrike">
                <a:solidFill>
                  <a:srgbClr val="000000"/>
                </a:solidFill>
                <a:uFill>
                  <a:solidFill>
                    <a:srgbClr val="ffffff"/>
                  </a:solidFill>
                </a:uFill>
                <a:latin typeface="Trebuchet MS"/>
              </a:rPr>
              <a:t>处理的模式，为高效处理海量的信息作了基础准备。 </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677160" y="609480"/>
            <a:ext cx="8596440" cy="741240"/>
          </a:xfrm>
          <a:prstGeom prst="rect">
            <a:avLst/>
          </a:prstGeom>
          <a:noFill/>
          <a:ln>
            <a:noFill/>
          </a:ln>
        </p:spPr>
        <p:txBody>
          <a:bodyPr/>
          <a:p>
            <a:pPr>
              <a:lnSpc>
                <a:spcPct val="100000"/>
              </a:lnSpc>
            </a:pPr>
            <a:r>
              <a:rPr lang="zh-CN" sz="3600" spc="-1" strike="noStrike">
                <a:solidFill>
                  <a:srgbClr val="90c226"/>
                </a:solidFill>
                <a:uFill>
                  <a:solidFill>
                    <a:srgbClr val="ffffff"/>
                  </a:solidFill>
                </a:uFill>
                <a:latin typeface="Trebuchet MS"/>
              </a:rPr>
              <a:t>Hadoop</a:t>
            </a:r>
            <a:r>
              <a:rPr lang="zh-CN" sz="3600" spc="-1" strike="noStrike">
                <a:solidFill>
                  <a:srgbClr val="90c226"/>
                </a:solidFill>
                <a:uFill>
                  <a:solidFill>
                    <a:srgbClr val="ffffff"/>
                  </a:solidFill>
                </a:uFill>
                <a:latin typeface="Trebuchet MS"/>
              </a:rPr>
              <a:t>能用在什么地方？</a:t>
            </a:r>
            <a:endParaRPr lang="zh-CN" sz="1800" spc="-1" strike="noStrike">
              <a:solidFill>
                <a:srgbClr val="000000"/>
              </a:solidFill>
              <a:uFill>
                <a:solidFill>
                  <a:srgbClr val="ffffff"/>
                </a:solidFill>
              </a:uFill>
              <a:latin typeface="Trebuchet MS"/>
            </a:endParaRPr>
          </a:p>
        </p:txBody>
      </p:sp>
      <p:sp>
        <p:nvSpPr>
          <p:cNvPr id="128" name="TextShape 2"/>
          <p:cNvSpPr txBox="1"/>
          <p:nvPr/>
        </p:nvSpPr>
        <p:spPr>
          <a:xfrm>
            <a:off x="772920" y="1751040"/>
            <a:ext cx="8596440" cy="4813200"/>
          </a:xfrm>
          <a:prstGeom prst="rect">
            <a:avLst/>
          </a:prstGeom>
          <a:noFill/>
          <a:ln>
            <a:noFill/>
          </a:ln>
        </p:spPr>
        <p:txBody>
          <a:bodyPr/>
          <a:p>
            <a:pPr marL="343080" indent="-342720">
              <a:lnSpc>
                <a:spcPct val="100000"/>
              </a:lnSpc>
              <a:buClr>
                <a:srgbClr val="90c226"/>
              </a:buClr>
              <a:buSzPct val="80000"/>
              <a:buFont typeface="Wingdings 3" charset="2"/>
              <a:buChar char=""/>
            </a:pPr>
            <a:r>
              <a:rPr lang="zh-CN" sz="2600" spc="-1" strike="noStrike">
                <a:solidFill>
                  <a:srgbClr val="ff0000"/>
                </a:solidFill>
                <a:uFill>
                  <a:solidFill>
                    <a:srgbClr val="ffffff"/>
                  </a:solidFill>
                </a:uFill>
                <a:latin typeface="Trebuchet MS"/>
              </a:rPr>
              <a:t>数据挖掘</a:t>
            </a:r>
            <a:r>
              <a:rPr lang="zh-CN" sz="2600" spc="-1" strike="noStrike">
                <a:solidFill>
                  <a:srgbClr val="404040"/>
                </a:solidFill>
                <a:uFill>
                  <a:solidFill>
                    <a:srgbClr val="ffffff"/>
                  </a:solidFill>
                </a:uFill>
                <a:latin typeface="Trebuchet MS"/>
              </a:rPr>
              <a:t>与商业智能，包括</a:t>
            </a:r>
            <a:r>
              <a:rPr lang="zh-CN" sz="2600" spc="-1" strike="noStrike">
                <a:solidFill>
                  <a:srgbClr val="ff0000"/>
                </a:solidFill>
                <a:uFill>
                  <a:solidFill>
                    <a:srgbClr val="ffffff"/>
                  </a:solidFill>
                </a:uFill>
                <a:latin typeface="Trebuchet MS"/>
              </a:rPr>
              <a:t>日志处理</a:t>
            </a:r>
            <a:r>
              <a:rPr lang="zh-CN" sz="2600" spc="-1" strike="noStrike">
                <a:solidFill>
                  <a:srgbClr val="404040"/>
                </a:solidFill>
                <a:uFill>
                  <a:solidFill>
                    <a:srgbClr val="ffffff"/>
                  </a:solidFill>
                </a:uFill>
                <a:latin typeface="Trebuchet MS"/>
              </a:rPr>
              <a:t>，</a:t>
            </a:r>
            <a:r>
              <a:rPr lang="zh-CN" sz="2600" spc="-1" strike="noStrike">
                <a:solidFill>
                  <a:srgbClr val="ff0000"/>
                </a:solidFill>
                <a:uFill>
                  <a:solidFill>
                    <a:srgbClr val="ffffff"/>
                  </a:solidFill>
                </a:uFill>
                <a:latin typeface="Trebuchet MS"/>
              </a:rPr>
              <a:t>点击流分析</a:t>
            </a:r>
            <a:r>
              <a:rPr lang="zh-CN" sz="2600" spc="-1" strike="noStrike">
                <a:solidFill>
                  <a:srgbClr val="404040"/>
                </a:solidFill>
                <a:uFill>
                  <a:solidFill>
                    <a:srgbClr val="ffffff"/>
                  </a:solidFill>
                </a:uFill>
                <a:latin typeface="Trebuchet MS"/>
              </a:rPr>
              <a:t>，相似性分析，</a:t>
            </a:r>
            <a:r>
              <a:rPr lang="zh-CN" sz="2600" spc="-1" strike="noStrike">
                <a:solidFill>
                  <a:srgbClr val="ff0000"/>
                </a:solidFill>
                <a:uFill>
                  <a:solidFill>
                    <a:srgbClr val="ffffff"/>
                  </a:solidFill>
                </a:uFill>
                <a:latin typeface="Trebuchet MS"/>
              </a:rPr>
              <a:t>精准广告投放</a:t>
            </a:r>
            <a:r>
              <a:rPr lang="zh-CN" sz="26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生物信息技术</a:t>
            </a:r>
            <a:r>
              <a:rPr lang="zh-CN" sz="2600" spc="-1" strike="noStrike">
                <a:solidFill>
                  <a:srgbClr val="404040"/>
                </a:solidFill>
                <a:uFill>
                  <a:solidFill>
                    <a:srgbClr val="ffffff"/>
                  </a:solidFill>
                </a:uFill>
                <a:latin typeface="Trebuchet MS"/>
              </a:rPr>
              <a:t>(</a:t>
            </a:r>
            <a:r>
              <a:rPr lang="zh-CN" sz="2600" spc="-1" strike="noStrike">
                <a:solidFill>
                  <a:srgbClr val="404040"/>
                </a:solidFill>
                <a:uFill>
                  <a:solidFill>
                    <a:srgbClr val="ffffff"/>
                  </a:solidFill>
                </a:uFill>
                <a:latin typeface="Trebuchet MS"/>
              </a:rPr>
              <a:t>基因分析</a:t>
            </a:r>
            <a:r>
              <a:rPr lang="zh-CN" sz="2600" spc="-1" strike="noStrike">
                <a:solidFill>
                  <a:srgbClr val="404040"/>
                </a:solidFill>
                <a:uFill>
                  <a:solidFill>
                    <a:srgbClr val="ffffff"/>
                  </a:solidFill>
                </a:uFill>
                <a:latin typeface="Trebuchet MS"/>
              </a:rPr>
              <a:t>)</a:t>
            </a:r>
            <a:r>
              <a:rPr lang="zh-CN" sz="26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文件处理</a:t>
            </a:r>
            <a:r>
              <a:rPr lang="zh-CN" sz="2600" spc="-1" strike="noStrike">
                <a:solidFill>
                  <a:srgbClr val="404040"/>
                </a:solidFill>
                <a:uFill>
                  <a:solidFill>
                    <a:srgbClr val="ffffff"/>
                  </a:solidFill>
                </a:uFill>
                <a:latin typeface="Trebuchet MS"/>
              </a:rPr>
              <a:t>(</a:t>
            </a:r>
            <a:r>
              <a:rPr lang="zh-CN" sz="2600" spc="-1" strike="noStrike">
                <a:solidFill>
                  <a:srgbClr val="404040"/>
                </a:solidFill>
                <a:uFill>
                  <a:solidFill>
                    <a:srgbClr val="ffffff"/>
                  </a:solidFill>
                </a:uFill>
                <a:latin typeface="Trebuchet MS"/>
              </a:rPr>
              <a:t>例如，</a:t>
            </a:r>
            <a:r>
              <a:rPr lang="zh-CN" sz="2600" spc="-1" strike="noStrike">
                <a:solidFill>
                  <a:srgbClr val="404040"/>
                </a:solidFill>
                <a:uFill>
                  <a:solidFill>
                    <a:srgbClr val="ffffff"/>
                  </a:solidFill>
                </a:uFill>
                <a:latin typeface="Trebuchet MS"/>
              </a:rPr>
              <a:t>jpeg</a:t>
            </a:r>
            <a:r>
              <a:rPr lang="zh-CN" sz="2600" spc="-1" strike="noStrike">
                <a:solidFill>
                  <a:srgbClr val="404040"/>
                </a:solidFill>
                <a:uFill>
                  <a:solidFill>
                    <a:srgbClr val="ffffff"/>
                  </a:solidFill>
                </a:uFill>
                <a:latin typeface="Trebuchet MS"/>
              </a:rPr>
              <a:t>大小改修</a:t>
            </a:r>
            <a:r>
              <a:rPr lang="zh-CN" sz="2600" spc="-1" strike="noStrike">
                <a:solidFill>
                  <a:srgbClr val="404040"/>
                </a:solidFill>
                <a:uFill>
                  <a:solidFill>
                    <a:srgbClr val="ffffff"/>
                  </a:solidFill>
                </a:uFill>
                <a:latin typeface="Trebuchet MS"/>
              </a:rPr>
              <a:t>)</a:t>
            </a:r>
            <a:r>
              <a:rPr lang="zh-CN" sz="2600" spc="-1" strike="noStrike">
                <a:solidFill>
                  <a:srgbClr val="404040"/>
                </a:solidFill>
                <a:uFill>
                  <a:solidFill>
                    <a:srgbClr val="ffffff"/>
                  </a:solidFill>
                </a:uFill>
                <a:latin typeface="Trebuchet MS"/>
              </a:rPr>
              <a:t>。</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web</a:t>
            </a:r>
            <a:r>
              <a:rPr lang="zh-CN" sz="2600" spc="-1" strike="noStrike">
                <a:solidFill>
                  <a:srgbClr val="404040"/>
                </a:solidFill>
                <a:uFill>
                  <a:solidFill>
                    <a:srgbClr val="ffffff"/>
                  </a:solidFill>
                </a:uFill>
                <a:latin typeface="Trebuchet MS"/>
              </a:rPr>
              <a:t>索引。</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ff0000"/>
                </a:solidFill>
                <a:uFill>
                  <a:solidFill>
                    <a:srgbClr val="ffffff"/>
                  </a:solidFill>
                </a:uFill>
                <a:latin typeface="Trebuchet MS"/>
              </a:rPr>
              <a:t>流量分析</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404040"/>
                </a:solidFill>
                <a:uFill>
                  <a:solidFill>
                    <a:srgbClr val="ffffff"/>
                  </a:solidFill>
                </a:uFill>
                <a:latin typeface="Trebuchet MS"/>
              </a:rPr>
              <a:t>用户细分特征建模</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ff0000"/>
                </a:solidFill>
                <a:uFill>
                  <a:solidFill>
                    <a:srgbClr val="ffffff"/>
                  </a:solidFill>
                </a:uFill>
                <a:latin typeface="Trebuchet MS"/>
              </a:rPr>
              <a:t>用户行为分析</a:t>
            </a:r>
            <a:endParaRPr lang="zh-CN"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pc="-1" strike="noStrike">
                <a:solidFill>
                  <a:srgbClr val="2c3c43"/>
                </a:solidFill>
                <a:uFill>
                  <a:solidFill>
                    <a:srgbClr val="ffffff"/>
                  </a:solidFill>
                </a:uFill>
                <a:latin typeface="Trebuchet MS"/>
              </a:rPr>
              <a:t>趋势分析</a:t>
            </a:r>
            <a:endParaRPr lang="zh-CN" sz="1800" spc="-1" strike="noStrike">
              <a:solidFill>
                <a:srgbClr val="404040"/>
              </a:solidFill>
              <a:uFill>
                <a:solidFill>
                  <a:srgbClr val="ffffff"/>
                </a:solidFill>
              </a:uFill>
              <a:latin typeface="Trebuchet MS"/>
            </a:endParaRPr>
          </a:p>
          <a:p>
            <a:pPr>
              <a:lnSpc>
                <a:spcPct val="100000"/>
              </a:lnSpc>
            </a:pPr>
            <a:endParaRPr lang="zh-CN" sz="1800" spc="-1" strike="noStrike">
              <a:solidFill>
                <a:srgbClr val="404040"/>
              </a:solidFill>
              <a:uFill>
                <a:solidFill>
                  <a:srgbClr val="ffffff"/>
                </a:solidFill>
              </a:uFill>
              <a:latin typeface="Trebuchet MS"/>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2481</TotalTime>
  <Application>LibreOffice/5.0.5.2$Linux_X86_64 LibreOffice_project/55b006a02d247b5f7215fc6ea0fde844b30035b3</Application>
  <Paragraphs>389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2014-05-07T02:07:13Z</dcterms:created>
  <dc:creator>ming liu</dc:creator>
  <dc:language>en-US</dc:language>
  <dcterms:modified xsi:type="dcterms:W3CDTF">2016-06-19T10:20:02Z</dcterms:modified>
  <cp:revision>114</cp:revision>
  <dc:title>Hadoop基础介绍</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