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Amatic SC"/>
      <p:regular r:id="rId22"/>
      <p:bold r:id="rId23"/>
    </p:embeddedFont>
    <p:embeddedFont>
      <p:font typeface="Source Code Pro"/>
      <p:regular r:id="rId24"/>
      <p:bold r:id="rId25"/>
    </p:embeddedFont>
    <p:embeddedFont>
      <p:font typeface="Open Sans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AmaticSC-regular.fntdata"/><Relationship Id="rId21" Type="http://schemas.openxmlformats.org/officeDocument/2006/relationships/slide" Target="slides/slide16.xml"/><Relationship Id="rId24" Type="http://schemas.openxmlformats.org/officeDocument/2006/relationships/font" Target="fonts/SourceCodePro-regular.fntdata"/><Relationship Id="rId23" Type="http://schemas.openxmlformats.org/officeDocument/2006/relationships/font" Target="fonts/AmaticSC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regular.fntdata"/><Relationship Id="rId25" Type="http://schemas.openxmlformats.org/officeDocument/2006/relationships/font" Target="fonts/SourceCodePro-bold.fntdata"/><Relationship Id="rId28" Type="http://schemas.openxmlformats.org/officeDocument/2006/relationships/font" Target="fonts/OpenSans-italic.fntdata"/><Relationship Id="rId27" Type="http://schemas.openxmlformats.org/officeDocument/2006/relationships/font" Target="fonts/Open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Shape 3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F</a:t>
            </a:r>
            <a:r>
              <a:rPr lang="en" sz="6000"/>
              <a:t>actors Behind </a:t>
            </a:r>
            <a:r>
              <a:rPr lang="en" sz="6000"/>
              <a:t>Successful Movies</a:t>
            </a:r>
            <a:endParaRPr sz="6000"/>
          </a:p>
        </p:txBody>
      </p:sp>
      <p:sp>
        <p:nvSpPr>
          <p:cNvPr id="57" name="Shape 57"/>
          <p:cNvSpPr txBox="1"/>
          <p:nvPr>
            <p:ph idx="1" type="subTitle"/>
          </p:nvPr>
        </p:nvSpPr>
        <p:spPr>
          <a:xfrm>
            <a:off x="311700" y="3423600"/>
            <a:ext cx="8520600" cy="117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Yun Mai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Gurpreet Singh  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Chirag Vithalani</a:t>
            </a:r>
            <a:endParaRPr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 txBox="1"/>
          <p:nvPr>
            <p:ph type="title"/>
          </p:nvPr>
        </p:nvSpPr>
        <p:spPr>
          <a:xfrm>
            <a:off x="51700" y="95875"/>
            <a:ext cx="4210200" cy="139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linear regression model - Ii : based on dummy coded data</a:t>
            </a:r>
            <a:endParaRPr/>
          </a:p>
        </p:txBody>
      </p:sp>
      <p:pic>
        <p:nvPicPr>
          <p:cNvPr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5000" y="1495075"/>
            <a:ext cx="5281541" cy="3343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5700" y="941100"/>
            <a:ext cx="4942239" cy="3863101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/>
          <p:nvPr>
            <p:ph type="title"/>
          </p:nvPr>
        </p:nvSpPr>
        <p:spPr>
          <a:xfrm>
            <a:off x="2615575" y="163800"/>
            <a:ext cx="3196800" cy="77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Ordinal </a:t>
            </a:r>
            <a:r>
              <a:rPr lang="en"/>
              <a:t>regression model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800" y="1656000"/>
            <a:ext cx="8691650" cy="2260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Shape 129"/>
          <p:cNvSpPr txBox="1"/>
          <p:nvPr>
            <p:ph type="title"/>
          </p:nvPr>
        </p:nvSpPr>
        <p:spPr>
          <a:xfrm>
            <a:off x="2819050" y="265550"/>
            <a:ext cx="3196800" cy="77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Ordinal regression model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2990825" y="18255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model</a:t>
            </a:r>
            <a:endParaRPr/>
          </a:p>
        </p:txBody>
      </p:sp>
      <p:pic>
        <p:nvPicPr>
          <p:cNvPr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475" y="938250"/>
            <a:ext cx="8721950" cy="365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Shape 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2738" y="988925"/>
            <a:ext cx="4984175" cy="40471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Shape 141"/>
          <p:cNvSpPr txBox="1"/>
          <p:nvPr>
            <p:ph type="title"/>
          </p:nvPr>
        </p:nvSpPr>
        <p:spPr>
          <a:xfrm>
            <a:off x="2990825" y="18255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model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16874"/>
            <a:ext cx="8569400" cy="341392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Shape 147"/>
          <p:cNvSpPr txBox="1"/>
          <p:nvPr>
            <p:ph type="title"/>
          </p:nvPr>
        </p:nvSpPr>
        <p:spPr>
          <a:xfrm>
            <a:off x="2990825" y="18255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model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End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Prelude</a:t>
            </a:r>
            <a:endParaRPr/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311700" y="1228675"/>
            <a:ext cx="8520600" cy="374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makes movies good or bad?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Factors Behind Successful Movies,as the name suggests, is an endeavour towards performing exploratory data analysis on a movie related dataset. Our intentions behind this exploration is to simply study a dataset that could provide some insight into movies, its audiences and to an extent it's commerce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/>
              <a:t>Beginning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r>
              <a:rPr lang="en"/>
              <a:t>arly Exploration</a:t>
            </a:r>
            <a:endParaRPr/>
          </a:p>
        </p:txBody>
      </p:sp>
      <p:sp>
        <p:nvSpPr>
          <p:cNvPr id="74" name="Shape 74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cratching the surface  </a:t>
            </a:r>
            <a:endParaRPr/>
          </a:p>
        </p:txBody>
      </p:sp>
      <p:pic>
        <p:nvPicPr>
          <p:cNvPr id="75" name="Shape 75"/>
          <p:cNvPicPr preferRelativeResize="0"/>
          <p:nvPr/>
        </p:nvPicPr>
        <p:blipFill rotWithShape="1">
          <a:blip r:embed="rId3">
            <a:alphaModFix/>
          </a:blip>
          <a:srcRect b="0" l="25000" r="25000" t="0"/>
          <a:stretch/>
        </p:blipFill>
        <p:spPr>
          <a:xfrm>
            <a:off x="4571996" y="0"/>
            <a:ext cx="457199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490250" y="250600"/>
            <a:ext cx="2127000" cy="436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5043 movies</a:t>
            </a:r>
            <a:endParaRPr sz="36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2399 directors</a:t>
            </a:r>
            <a:endParaRPr sz="36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100 years</a:t>
            </a:r>
            <a:endParaRPr sz="36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66 countries</a:t>
            </a:r>
            <a:endParaRPr sz="36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48 languages</a:t>
            </a:r>
            <a:endParaRPr sz="36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28 variables</a:t>
            </a:r>
            <a:endParaRPr sz="36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9650" y="152400"/>
            <a:ext cx="5011275" cy="3766349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Shape 82"/>
          <p:cNvSpPr txBox="1"/>
          <p:nvPr/>
        </p:nvSpPr>
        <p:spPr>
          <a:xfrm>
            <a:off x="2800000" y="4181500"/>
            <a:ext cx="4950600" cy="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rPr>
              <a:t>Showing missing Data</a:t>
            </a:r>
            <a:endParaRPr b="1" sz="3600">
              <a:solidFill>
                <a:schemeClr val="lt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/>
        </p:nvSpPr>
        <p:spPr>
          <a:xfrm>
            <a:off x="3669000" y="3605525"/>
            <a:ext cx="4755000" cy="6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rPr>
              <a:t>IMDB score looks normal. Many movies scored from 5 to 8 and few movies have score less than 4 or greater than 8.</a:t>
            </a:r>
            <a:endParaRPr b="1">
              <a:solidFill>
                <a:schemeClr val="lt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625" y="314075"/>
            <a:ext cx="4886325" cy="305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Shape 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550" y="1142700"/>
            <a:ext cx="3232825" cy="199461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Shape 90"/>
          <p:cNvSpPr txBox="1"/>
          <p:nvPr/>
        </p:nvSpPr>
        <p:spPr>
          <a:xfrm>
            <a:off x="131375" y="3191200"/>
            <a:ext cx="2758800" cy="15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rPr>
              <a:t>There are less number of family movies, less documentaries and very few history related movies.  More and more movies are of genres action,comedy, romance or thriller.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Shape 95"/>
          <p:cNvPicPr preferRelativeResize="0"/>
          <p:nvPr/>
        </p:nvPicPr>
        <p:blipFill rotWithShape="1">
          <a:blip r:embed="rId3">
            <a:alphaModFix/>
          </a:blip>
          <a:srcRect b="12144" l="0" r="0" t="12144"/>
          <a:stretch/>
        </p:blipFill>
        <p:spPr>
          <a:xfrm>
            <a:off x="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96"/>
          <p:cNvSpPr txBox="1"/>
          <p:nvPr>
            <p:ph idx="1" type="body"/>
          </p:nvPr>
        </p:nvSpPr>
        <p:spPr>
          <a:xfrm>
            <a:off x="457200" y="3985500"/>
            <a:ext cx="4522800" cy="7008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Preparation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4877475" y="296900"/>
            <a:ext cx="3981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correlation matrix</a:t>
            </a:r>
            <a:endParaRPr sz="3600"/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4877475" y="1037100"/>
            <a:ext cx="3981900" cy="41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</a:t>
            </a:r>
            <a:r>
              <a:rPr i="1" lang="en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ace number in posters </a:t>
            </a:r>
            <a:r>
              <a:rPr lang="en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has a negative correlation with IMDB score. </a:t>
            </a:r>
            <a:r>
              <a:rPr i="1" lang="en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genre </a:t>
            </a:r>
            <a:r>
              <a:rPr lang="en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has little correlation with score Interesting, director name has no correlation with IMDB score.</a:t>
            </a:r>
            <a:r>
              <a:rPr i="1" lang="en" sz="105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Color</a:t>
            </a:r>
            <a:r>
              <a:rPr lang="en" sz="105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i="1" lang="en" sz="105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title year</a:t>
            </a:r>
            <a:r>
              <a:rPr lang="en" sz="105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has highly positive correlation. </a:t>
            </a:r>
            <a:r>
              <a:rPr i="1" lang="en" sz="105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Color </a:t>
            </a:r>
            <a:r>
              <a:rPr lang="en" sz="105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nd </a:t>
            </a:r>
            <a:r>
              <a:rPr i="1" lang="en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aspect ratio</a:t>
            </a:r>
            <a:r>
              <a:rPr lang="en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,</a:t>
            </a:r>
            <a:r>
              <a:rPr i="1" lang="en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gross</a:t>
            </a:r>
            <a:r>
              <a:rPr lang="en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has smaller positive correlations. </a:t>
            </a:r>
            <a:r>
              <a:rPr i="1" lang="en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Actor1_name </a:t>
            </a:r>
            <a:r>
              <a:rPr lang="en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has very small positive correlation with gross, meaning who plays the movies does not have impact on the gross. </a:t>
            </a:r>
            <a:endParaRPr sz="11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Title year and aspect ratio and color are highly positively correlated. IMDB score has very small positive correlation with actor 1 name ,which means who was the actor 1 does not make the movie has a higher score. Interestingly, IMDB score has a negative correlation with title year,which means the old movies seems to have a hig</a:t>
            </a:r>
            <a:r>
              <a:rPr lang="en" sz="105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her score. IMDB and aspect ratio has small positive correlation. </a:t>
            </a:r>
            <a:endParaRPr sz="105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IMDB has a strong positive correlation with gross.</a:t>
            </a:r>
            <a:endParaRPr b="1" sz="105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006655" cy="247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Shape 1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503525"/>
            <a:ext cx="4162474" cy="257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51700" y="95875"/>
            <a:ext cx="4210200" cy="139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linear regression model - I : based on untransform data</a:t>
            </a:r>
            <a:endParaRPr/>
          </a:p>
        </p:txBody>
      </p:sp>
      <p:pic>
        <p:nvPicPr>
          <p:cNvPr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9075" y="152400"/>
            <a:ext cx="3510600" cy="4735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