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4" r:id="rId9"/>
    <p:sldId id="261" r:id="rId10"/>
    <p:sldId id="262" r:id="rId11"/>
    <p:sldId id="263" r:id="rId12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BFF"/>
    <a:srgbClr val="F25A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C4DFF8-978E-4298-9A68-2B5DED892F2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5C5BBD-9368-4EF4-951D-660737D7399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21CC61-3664-4B4E-89E8-F791B7109C5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356D55-B25D-4FC6-A468-8D3551E482E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21D35-7305-4D93-A1AB-CB320924C05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F3AA95-B7BD-4DDA-AD65-2D32488212E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36D3D-F015-4CAE-AAFD-08F804217D9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F11D8F-9C1D-44E4-BEAD-C8A3F7EA988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623E2B-9214-4BD8-AAFF-8BA082AADA4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2815A-ADD6-4FD4-8D66-98A3B72E1E0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8014AA-A8F3-4CCD-8288-23CB2B2648D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40F9A5-2877-4210-AEB5-3056B8FB805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CFFCB0-1D7A-443A-A9B4-4181465766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107C85-6D07-4AB6-BFB9-35D0CE2EF24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FB604F-A8D3-460F-A721-4685CF873CD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A79B66-FDA2-4DD5-B261-6E5E87892CC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EC3649-3B74-446F-AC5F-966887A74CE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131D98-2D34-4D70-B520-545A81B520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D3FDA2-5CBC-418B-AE09-B8BA02D5046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F6FF16-D4BF-4EF0-A361-01558B4FA12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942E64-36B6-4111-97C7-4A25DEB79BA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6764C4-3BC2-480D-972E-2C586B803FB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9CA3B7-B27A-4471-A334-23AE2587DFC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A1B3C8-0785-4D7D-BB7E-E3652B0401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s-MX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3E1EBD-D0F5-40FE-B7E8-49831D8CA3E9}" type="slidenum"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Editar el estilo de texto del patrón</a:t>
            </a: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s-MX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s-MX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0088BA-5584-43DE-86A7-9C299BA54A56}" type="slidenum"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275840"/>
            <a:ext cx="9143640" cy="3177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651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MX" sz="6000" b="0" strike="noStrike" spc="-1">
                <a:solidFill>
                  <a:schemeClr val="dk1"/>
                </a:solidFill>
                <a:latin typeface="Calibri Light"/>
              </a:rPr>
              <a:t>Guía sugerida para la presentación final del curso de Minería de Datos.</a:t>
            </a:r>
            <a:endParaRPr lang="es-MX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Referencias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Libros.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Artículos.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URLs (blogs, tutoriales, videos, etc).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s-MX" sz="4400" b="0" strike="noStrike" spc="-1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El formato, diseño, y software usado para la presentación es libre.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Se sugiere usar tantas diapositivas como sean necesarias.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El contenido y longitud de cada apartado puede ser ajustado de acuerdo a las necesidades particulares de cada proyecto.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Tenemos 20 minutos para cada presentación, más 10 minutos para preguntas y respuestas (30 minutos en total).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Esta vez seremos rigurosos con no rebasar el tiempo establecido.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Portada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Título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Integrantes del equipo.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Problema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Recordatorio breve de la definición del problema desde el punto de vista del cliente.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Recordatorio breve del tipo de algoritmos que proponen usar para enfrentar el problema (problema para el minero de datos).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Recordatorio de los objetivos particulares si los hay.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Resumen de los datos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408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Número de registro y número de variables (tanto independientes como objetivo).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No es necesario volver a hablar de los tipos de variables.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Pero sí recordar las conclusiones de su EDA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¿cuáles variables parecen ser más interesantes/prometedoras?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¿Hay balance o desbalance entre las clases?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Transformaciones aplicadas a los datos.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Organización de los datos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¿Cómo subdividieron la base de datos: entrenamiento, validación, prueba?</a:t>
            </a:r>
            <a:endParaRPr lang="es-MX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¿Cuántos en cada subset?</a:t>
            </a:r>
            <a:endParaRPr lang="es-MX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8CA1C98-2C4F-2294-9ACA-051946FBC59B}"/>
              </a:ext>
            </a:extLst>
          </p:cNvPr>
          <p:cNvGrpSpPr/>
          <p:nvPr/>
        </p:nvGrpSpPr>
        <p:grpSpPr>
          <a:xfrm>
            <a:off x="634642" y="396816"/>
            <a:ext cx="2746168" cy="5442009"/>
            <a:chOff x="634642" y="396816"/>
            <a:chExt cx="2746168" cy="544200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7960BA7-8799-192D-06CD-51634A1D6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9557" b="59515"/>
            <a:stretch/>
          </p:blipFill>
          <p:spPr>
            <a:xfrm>
              <a:off x="634642" y="396816"/>
              <a:ext cx="2746168" cy="27764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291F5F8-C307-CF44-A47E-6A6AD6385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0157" t="40758" r="325" b="20373"/>
            <a:stretch/>
          </p:blipFill>
          <p:spPr>
            <a:xfrm>
              <a:off x="723900" y="3173216"/>
              <a:ext cx="2656909" cy="266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87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BE504A60-3C5B-23F6-BB60-41E5F1AC214A}"/>
              </a:ext>
            </a:extLst>
          </p:cNvPr>
          <p:cNvSpPr/>
          <p:nvPr/>
        </p:nvSpPr>
        <p:spPr>
          <a:xfrm>
            <a:off x="156117" y="1906857"/>
            <a:ext cx="2375210" cy="23250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rgbClr val="FFFFFF"/>
                </a:solidFill>
                <a:effectLst/>
                <a:latin typeface=""/>
              </a:rPr>
              <a:t>162 imágenes diapositivas completas muestras de cáncer de mama (BCa) escaneadas a 40x</a:t>
            </a:r>
            <a:endParaRPr lang="es-MX" sz="1600" dirty="0">
              <a:latin typeface=""/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EE52AA3-A512-F93C-97F6-7E9B28F4F376}"/>
              </a:ext>
            </a:extLst>
          </p:cNvPr>
          <p:cNvSpPr/>
          <p:nvPr/>
        </p:nvSpPr>
        <p:spPr>
          <a:xfrm>
            <a:off x="5538441" y="1715809"/>
            <a:ext cx="2386361" cy="130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FFFFFF"/>
                </a:solidFill>
                <a:effectLst/>
                <a:latin typeface=""/>
              </a:rPr>
              <a:t>198.738 IDC negativos </a:t>
            </a:r>
            <a:endParaRPr lang="es-MX" dirty="0">
              <a:latin typeface="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75DDEC-D6E9-B0C8-05FA-8B56676E8BD8}"/>
              </a:ext>
            </a:extLst>
          </p:cNvPr>
          <p:cNvSpPr/>
          <p:nvPr/>
        </p:nvSpPr>
        <p:spPr>
          <a:xfrm>
            <a:off x="2847279" y="1906857"/>
            <a:ext cx="2375210" cy="232502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rgbClr val="FFFFFF"/>
                </a:solidFill>
                <a:effectLst/>
                <a:latin typeface=""/>
              </a:rPr>
              <a:t>277.524 laminillas de </a:t>
            </a:r>
            <a:r>
              <a:rPr lang="es-MX" sz="1600" b="1" dirty="0">
                <a:solidFill>
                  <a:srgbClr val="FFFFFF"/>
                </a:solidFill>
                <a:latin typeface=""/>
              </a:rPr>
              <a:t>tamaño 50 × 50-pixel RGB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5192F31E-D765-E917-5CD2-DCAE583221DD}"/>
              </a:ext>
            </a:extLst>
          </p:cNvPr>
          <p:cNvSpPr/>
          <p:nvPr/>
        </p:nvSpPr>
        <p:spPr>
          <a:xfrm>
            <a:off x="5538441" y="3245684"/>
            <a:ext cx="2386361" cy="130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FFFFFF"/>
                </a:solidFill>
                <a:effectLst/>
                <a:latin typeface=""/>
              </a:rPr>
              <a:t>78.786 IDC positivos</a:t>
            </a:r>
            <a:endParaRPr lang="es-MX" dirty="0">
              <a:latin typeface=""/>
            </a:endParaRP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EEE1CE0C-0BF3-82FB-04A8-8ADBF7FF03DC}"/>
              </a:ext>
            </a:extLst>
          </p:cNvPr>
          <p:cNvSpPr/>
          <p:nvPr/>
        </p:nvSpPr>
        <p:spPr>
          <a:xfrm>
            <a:off x="7780401" y="1428035"/>
            <a:ext cx="769434" cy="3635297"/>
          </a:xfrm>
          <a:prstGeom prst="rightBrace">
            <a:avLst>
              <a:gd name="adj1" fmla="val 38768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>
              <a:latin typeface="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9EEF31-BFAF-0125-52F7-FDD72479842C}"/>
              </a:ext>
            </a:extLst>
          </p:cNvPr>
          <p:cNvSpPr txBox="1"/>
          <p:nvPr/>
        </p:nvSpPr>
        <p:spPr>
          <a:xfrm>
            <a:off x="8641080" y="1998297"/>
            <a:ext cx="33767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Nombre archivo:</a:t>
            </a:r>
            <a:endParaRPr lang="es-MX" sz="1400" dirty="0">
              <a:solidFill>
                <a:srgbClr val="000000"/>
              </a:solidFill>
              <a:effectLst/>
              <a:latin typeface=""/>
            </a:endParaRPr>
          </a:p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u_xX_yY_classC.png</a:t>
            </a:r>
          </a:p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Ejemplo: 10253_idx5_x1351_y1101_class0.png</a:t>
            </a:r>
            <a:endParaRPr lang="es-MX" sz="1400" dirty="0">
              <a:solidFill>
                <a:srgbClr val="000000"/>
              </a:solidFill>
              <a:effectLst/>
              <a:latin typeface=""/>
            </a:endParaRPr>
          </a:p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*   ID del paciente (10253_idx5)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    X es la coordenada x de donde se recortó este parche</a:t>
            </a:r>
            <a:endParaRPr lang="es-MX" sz="1400" dirty="0">
              <a:latin typeface="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    Y es la coordenada y de donde se recortó este parche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000000"/>
                </a:solidFill>
                <a:latin typeface=""/>
              </a:rPr>
              <a:t>    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C indica la clase donde 0 es no IDC y 1 es IDC</a:t>
            </a:r>
            <a:endParaRPr lang="es-MX" sz="1400" dirty="0">
              <a:latin typeface="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8072874-D6BC-2A7F-D356-1099E9742AD2}"/>
              </a:ext>
            </a:extLst>
          </p:cNvPr>
          <p:cNvCxnSpPr>
            <a:cxnSpLocks/>
            <a:stCxn id="11" idx="2"/>
            <a:endCxn id="11" idx="2"/>
          </p:cNvCxnSpPr>
          <p:nvPr/>
        </p:nvCxnSpPr>
        <p:spPr>
          <a:xfrm>
            <a:off x="2847279" y="30693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54E4AF8-6B0E-A592-7AE4-544284A664C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531327" y="3069372"/>
            <a:ext cx="3159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curvado 21">
            <a:extLst>
              <a:ext uri="{FF2B5EF4-FFF2-40B4-BE49-F238E27FC236}">
                <a16:creationId xmlns:a16="http://schemas.microsoft.com/office/drawing/2014/main" id="{A2F42FA3-8821-F807-C989-1C1F0EBCDD4A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 flipV="1">
            <a:off x="5222489" y="2367270"/>
            <a:ext cx="315952" cy="70210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>
            <a:extLst>
              <a:ext uri="{FF2B5EF4-FFF2-40B4-BE49-F238E27FC236}">
                <a16:creationId xmlns:a16="http://schemas.microsoft.com/office/drawing/2014/main" id="{F4536F4B-8F04-5A57-B26C-A1B683AC0D9D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5222489" y="3069372"/>
            <a:ext cx="315952" cy="82777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Resultados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8553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Presentar detalles del mejor modelo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Tipo de modelo, tamaño (parámetros), tiempo de entrenamiento.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Presentar las métricas que apliquen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chemeClr val="dk1"/>
                </a:solidFill>
                <a:latin typeface="Calibri"/>
              </a:rPr>
              <a:t>Precisión, exactitud, sensibilidad, especificidad, F1.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chemeClr val="dk1"/>
                </a:solidFill>
                <a:latin typeface="Calibri"/>
              </a:rPr>
              <a:t>Curva ROC y área bajo la curva.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chemeClr val="dk1"/>
                </a:solidFill>
                <a:latin typeface="Calibri"/>
              </a:rPr>
              <a:t>Matriz de confusión.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chemeClr val="dk1"/>
                </a:solidFill>
                <a:latin typeface="Calibri"/>
              </a:rPr>
              <a:t>MSE, RMSE, MAE, MAPE.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chemeClr val="dk1"/>
                </a:solidFill>
                <a:latin typeface="Calibri"/>
              </a:rPr>
              <a:t>Curva de codo, valores silueta.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>
                <a:solidFill>
                  <a:schemeClr val="dk1"/>
                </a:solidFill>
                <a:latin typeface="Calibri"/>
              </a:rPr>
              <a:t>Tiempo de entrenamiento.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Presentar tabla comparando el desempeño del mejor modelo contra el de otros evaluados que no fueron tan exitosos.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Ejemplos concretos de éxito y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Discusión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339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¿A qué se debe el éxito o las limitaciones actuales?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¿Cómo lo saben/justifican?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¿Las variables que parecían prometedoras, lo fueron finalmente?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¿Cuáles fueron las mejores variables?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tratamiento de variables resultó adecuado?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tipo de modelos fue más adecuado y por qué?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¿Anticipan la necesidad de conseguir más datos?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   (no que lo deban hacer ahora para este curso).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conclusiones obtuvieron?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sugerencias harían a su cliente?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523</Words>
  <Application>Microsoft Macintosh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Tema de Office</vt:lpstr>
      <vt:lpstr>Guía sugerida para la presentación final del curso de Minería de Datos.</vt:lpstr>
      <vt:lpstr>Presentación de PowerPoint</vt:lpstr>
      <vt:lpstr>Portada</vt:lpstr>
      <vt:lpstr>Problema</vt:lpstr>
      <vt:lpstr>Resumen de los datos</vt:lpstr>
      <vt:lpstr>Presentación de PowerPoint</vt:lpstr>
      <vt:lpstr>Presentación de PowerPoint</vt:lpstr>
      <vt:lpstr>Resultados</vt:lpstr>
      <vt:lpstr>Discusión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EDGAR FRANCISCO ROMAN RANGEL</dc:creator>
  <dc:description/>
  <cp:lastModifiedBy>YUNERI PEREZ ARELLANO</cp:lastModifiedBy>
  <cp:revision>151</cp:revision>
  <dcterms:created xsi:type="dcterms:W3CDTF">2021-08-23T13:37:31Z</dcterms:created>
  <dcterms:modified xsi:type="dcterms:W3CDTF">2023-11-21T01:26:43Z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