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Economica"/>
      <p:regular r:id="rId29"/>
      <p:bold r:id="rId30"/>
      <p:italic r:id="rId31"/>
      <p:boldItalic r:id="rId32"/>
    </p:embeddedFont>
    <p:embeddedFont>
      <p:font typeface="Comfortaa"/>
      <p:regular r:id="rId33"/>
      <p:bold r:id="rId34"/>
    </p:embeddedFont>
    <p:embeddedFont>
      <p:font typeface="Open Sans"/>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Economica-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Economica-italic.fntdata"/><Relationship Id="rId30" Type="http://schemas.openxmlformats.org/officeDocument/2006/relationships/font" Target="fonts/Economica-bold.fntdata"/><Relationship Id="rId11" Type="http://schemas.openxmlformats.org/officeDocument/2006/relationships/slide" Target="slides/slide6.xml"/><Relationship Id="rId33" Type="http://schemas.openxmlformats.org/officeDocument/2006/relationships/font" Target="fonts/Comfortaa-regular.fntdata"/><Relationship Id="rId10" Type="http://schemas.openxmlformats.org/officeDocument/2006/relationships/slide" Target="slides/slide5.xml"/><Relationship Id="rId32" Type="http://schemas.openxmlformats.org/officeDocument/2006/relationships/font" Target="fonts/Economica-boldItalic.fntdata"/><Relationship Id="rId13" Type="http://schemas.openxmlformats.org/officeDocument/2006/relationships/slide" Target="slides/slide8.xml"/><Relationship Id="rId35" Type="http://schemas.openxmlformats.org/officeDocument/2006/relationships/font" Target="fonts/OpenSans-regular.fntdata"/><Relationship Id="rId12" Type="http://schemas.openxmlformats.org/officeDocument/2006/relationships/slide" Target="slides/slide7.xml"/><Relationship Id="rId34" Type="http://schemas.openxmlformats.org/officeDocument/2006/relationships/font" Target="fonts/Comfortaa-bold.fntdata"/><Relationship Id="rId15" Type="http://schemas.openxmlformats.org/officeDocument/2006/relationships/slide" Target="slides/slide10.xml"/><Relationship Id="rId37" Type="http://schemas.openxmlformats.org/officeDocument/2006/relationships/font" Target="fonts/OpenSans-italic.fntdata"/><Relationship Id="rId14" Type="http://schemas.openxmlformats.org/officeDocument/2006/relationships/slide" Target="slides/slide9.xml"/><Relationship Id="rId36" Type="http://schemas.openxmlformats.org/officeDocument/2006/relationships/font" Target="fonts/OpenSans-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OpenSans-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44b6c2387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544b6c2387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544fd17b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544fd17b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544fd17b2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544fd17b2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44fd17b2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44fd17b2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544b6c2387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544b6c2387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544b6c2387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544b6c2387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544b6c2387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544b6c2387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544b6c2387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544b6c2387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544b6c2387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544b6c2387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544fd17b25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544fd17b25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544b6c238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544b6c238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544fd17d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544fd17d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544fd17dd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544fd17dd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544fd17dd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544fd17dd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55090ce02d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55090ce02d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44b6c2387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44b6c2387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544b6c2387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44b6c2387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544b6c2387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544b6c2387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544b6c2387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544b6c2387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545acde3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545acde3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544b6c2387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544b6c2387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544b6c2387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544b6c2387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jp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slide" Target="/ppt/slides/slide10.xml"/><Relationship Id="rId4" Type="http://schemas.openxmlformats.org/officeDocument/2006/relationships/slide" Target="/ppt/slides/slide14.xml"/><Relationship Id="rId10" Type="http://schemas.openxmlformats.org/officeDocument/2006/relationships/slide" Target="/ppt/slides/slide22.xml"/><Relationship Id="rId9" Type="http://schemas.openxmlformats.org/officeDocument/2006/relationships/slide" Target="/ppt/slides/slide21.xml"/><Relationship Id="rId5" Type="http://schemas.openxmlformats.org/officeDocument/2006/relationships/slide" Target="/ppt/slides/slide19.xml"/><Relationship Id="rId6" Type="http://schemas.openxmlformats.org/officeDocument/2006/relationships/hyperlink" Target="https://colab.research.google.com/" TargetMode="External"/><Relationship Id="rId7" Type="http://schemas.openxmlformats.org/officeDocument/2006/relationships/hyperlink" Target="https://nteract.io" TargetMode="External"/><Relationship Id="rId8" Type="http://schemas.openxmlformats.org/officeDocument/2006/relationships/slide" Target="/ppt/slides/slide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3"/>
          <p:cNvSpPr txBox="1"/>
          <p:nvPr>
            <p:ph type="ctrTitle"/>
          </p:nvPr>
        </p:nvSpPr>
        <p:spPr>
          <a:xfrm>
            <a:off x="2678650" y="620325"/>
            <a:ext cx="3644700" cy="27963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3600"/>
              <a:t>Machine Learning</a:t>
            </a:r>
            <a:endParaRPr sz="3600"/>
          </a:p>
          <a:p>
            <a:pPr indent="0" lvl="0" marL="0" rtl="0" algn="ctr">
              <a:lnSpc>
                <a:spcPct val="115000"/>
              </a:lnSpc>
              <a:spcBef>
                <a:spcPts val="0"/>
              </a:spcBef>
              <a:spcAft>
                <a:spcPts val="0"/>
              </a:spcAft>
              <a:buNone/>
            </a:pPr>
            <a:r>
              <a:rPr lang="en" sz="3600"/>
              <a:t>A </a:t>
            </a:r>
            <a:endParaRPr sz="3600"/>
          </a:p>
          <a:p>
            <a:pPr indent="0" lvl="0" marL="0" rtl="0" algn="ctr">
              <a:lnSpc>
                <a:spcPct val="115000"/>
              </a:lnSpc>
              <a:spcBef>
                <a:spcPts val="0"/>
              </a:spcBef>
              <a:spcAft>
                <a:spcPts val="0"/>
              </a:spcAft>
              <a:buNone/>
            </a:pPr>
            <a:r>
              <a:rPr lang="en" sz="3600">
                <a:solidFill>
                  <a:schemeClr val="lt2"/>
                </a:solidFill>
              </a:rPr>
              <a:t>PRACTICAL</a:t>
            </a:r>
            <a:r>
              <a:rPr lang="en" sz="3600"/>
              <a:t> Approach</a:t>
            </a:r>
            <a:endParaRPr sz="3600"/>
          </a:p>
        </p:txBody>
      </p:sp>
      <p:pic>
        <p:nvPicPr>
          <p:cNvPr id="63" name="Google Shape;63;p13"/>
          <p:cNvPicPr preferRelativeResize="0"/>
          <p:nvPr/>
        </p:nvPicPr>
        <p:blipFill>
          <a:blip r:embed="rId3">
            <a:alphaModFix/>
          </a:blip>
          <a:stretch>
            <a:fillRect/>
          </a:stretch>
        </p:blipFill>
        <p:spPr>
          <a:xfrm>
            <a:off x="7723725" y="1"/>
            <a:ext cx="1420276" cy="1077551"/>
          </a:xfrm>
          <a:prstGeom prst="rect">
            <a:avLst/>
          </a:prstGeom>
          <a:noFill/>
          <a:ln>
            <a:noFill/>
          </a:ln>
        </p:spPr>
      </p:pic>
      <p:pic>
        <p:nvPicPr>
          <p:cNvPr id="64" name="Google Shape;64;p13"/>
          <p:cNvPicPr preferRelativeResize="0"/>
          <p:nvPr/>
        </p:nvPicPr>
        <p:blipFill>
          <a:blip r:embed="rId4">
            <a:alphaModFix/>
          </a:blip>
          <a:stretch>
            <a:fillRect/>
          </a:stretch>
        </p:blipFill>
        <p:spPr>
          <a:xfrm>
            <a:off x="0" y="0"/>
            <a:ext cx="752475" cy="990600"/>
          </a:xfrm>
          <a:prstGeom prst="rect">
            <a:avLst/>
          </a:prstGeom>
          <a:noFill/>
          <a:ln>
            <a:noFill/>
          </a:ln>
        </p:spPr>
      </p:pic>
      <p:sp>
        <p:nvSpPr>
          <p:cNvPr id="65" name="Google Shape;65;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66" name="Google Shape;66;p13"/>
          <p:cNvSpPr txBox="1"/>
          <p:nvPr/>
        </p:nvSpPr>
        <p:spPr>
          <a:xfrm>
            <a:off x="4153500" y="3549925"/>
            <a:ext cx="837000" cy="55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highlight>
                  <a:srgbClr val="F1C232"/>
                </a:highlight>
                <a:latin typeface="Economica"/>
                <a:ea typeface="Economica"/>
                <a:cs typeface="Economica"/>
                <a:sym typeface="Economica"/>
              </a:rPr>
              <a:t>Day 1</a:t>
            </a:r>
            <a:endParaRPr sz="2400">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64"/>
                                        </p:tgtEl>
                                        <p:attrNameLst>
                                          <p:attrName>style.visibility</p:attrName>
                                        </p:attrNameLst>
                                      </p:cBhvr>
                                      <p:to>
                                        <p:strVal val="visible"/>
                                      </p:to>
                                    </p:set>
                                  </p:childTnLst>
                                </p:cTn>
                              </p:par>
                            </p:childTnLst>
                          </p:cTn>
                        </p:par>
                        <p:par>
                          <p:cTn fill="hold">
                            <p:stCondLst>
                              <p:cond delay="2500"/>
                            </p:stCondLst>
                            <p:childTnLst>
                              <p:par>
                                <p:cTn fill="hold" nodeType="afterEffect" presetClass="entr" presetID="1" presetSubtype="0">
                                  <p:stCondLst>
                                    <p:cond delay="0"/>
                                  </p:stCondLst>
                                  <p:childTnLst>
                                    <p:set>
                                      <p:cBhvr>
                                        <p:cTn dur="1" fill="hold">
                                          <p:stCondLst>
                                            <p:cond delay="0"/>
                                          </p:stCondLst>
                                        </p:cTn>
                                        <p:tgtEl>
                                          <p:spTgt spid="63"/>
                                        </p:tgtEl>
                                        <p:attrNameLst>
                                          <p:attrName>style.visibility</p:attrName>
                                        </p:attrNameLst>
                                      </p:cBhvr>
                                      <p:to>
                                        <p:strVal val="visible"/>
                                      </p:to>
                                    </p:se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62">
                                            <p:txEl>
                                              <p:pRg end="0" st="0"/>
                                            </p:txEl>
                                          </p:spTgt>
                                        </p:tgtEl>
                                        <p:attrNameLst>
                                          <p:attrName>style.visibility</p:attrName>
                                        </p:attrNameLst>
                                      </p:cBhvr>
                                      <p:to>
                                        <p:strVal val="visible"/>
                                      </p:to>
                                    </p:set>
                                    <p:animEffect filter="fade" transition="in">
                                      <p:cBhvr>
                                        <p:cTn dur="2500"/>
                                        <p:tgtEl>
                                          <p:spTgt spid="62">
                                            <p:txEl>
                                              <p:pRg end="0" st="0"/>
                                            </p:txEl>
                                          </p:spTgt>
                                        </p:tgtEl>
                                      </p:cBhvr>
                                    </p:animEffect>
                                  </p:childTnLst>
                                </p:cTn>
                              </p:par>
                            </p:childTnLst>
                          </p:cTn>
                        </p:par>
                        <p:par>
                          <p:cTn fill="hold">
                            <p:stCondLst>
                              <p:cond delay="7500"/>
                            </p:stCondLst>
                            <p:childTnLst>
                              <p:par>
                                <p:cTn fill="hold" nodeType="afterEffect" presetClass="entr" presetID="10" presetSubtype="0">
                                  <p:stCondLst>
                                    <p:cond delay="0"/>
                                  </p:stCondLst>
                                  <p:childTnLst>
                                    <p:set>
                                      <p:cBhvr>
                                        <p:cTn dur="1" fill="hold">
                                          <p:stCondLst>
                                            <p:cond delay="0"/>
                                          </p:stCondLst>
                                        </p:cTn>
                                        <p:tgtEl>
                                          <p:spTgt spid="62">
                                            <p:txEl>
                                              <p:pRg end="1" st="1"/>
                                            </p:txEl>
                                          </p:spTgt>
                                        </p:tgtEl>
                                        <p:attrNameLst>
                                          <p:attrName>style.visibility</p:attrName>
                                        </p:attrNameLst>
                                      </p:cBhvr>
                                      <p:to>
                                        <p:strVal val="visible"/>
                                      </p:to>
                                    </p:set>
                                    <p:animEffect filter="fade" transition="in">
                                      <p:cBhvr>
                                        <p:cTn dur="2500"/>
                                        <p:tgtEl>
                                          <p:spTgt spid="62">
                                            <p:txEl>
                                              <p:pRg end="1" st="1"/>
                                            </p:txEl>
                                          </p:spTgt>
                                        </p:tgtEl>
                                      </p:cBhvr>
                                    </p:animEffect>
                                  </p:childTnLst>
                                </p:cTn>
                              </p:par>
                            </p:childTnLst>
                          </p:cTn>
                        </p:par>
                        <p:par>
                          <p:cTn fill="hold">
                            <p:stCondLst>
                              <p:cond delay="10000"/>
                            </p:stCondLst>
                            <p:childTnLst>
                              <p:par>
                                <p:cTn fill="hold" nodeType="afterEffect" presetClass="entr" presetID="10" presetSubtype="0">
                                  <p:stCondLst>
                                    <p:cond delay="0"/>
                                  </p:stCondLst>
                                  <p:childTnLst>
                                    <p:set>
                                      <p:cBhvr>
                                        <p:cTn dur="1" fill="hold">
                                          <p:stCondLst>
                                            <p:cond delay="0"/>
                                          </p:stCondLst>
                                        </p:cTn>
                                        <p:tgtEl>
                                          <p:spTgt spid="62">
                                            <p:txEl>
                                              <p:pRg end="2" st="2"/>
                                            </p:txEl>
                                          </p:spTgt>
                                        </p:tgtEl>
                                        <p:attrNameLst>
                                          <p:attrName>style.visibility</p:attrName>
                                        </p:attrNameLst>
                                      </p:cBhvr>
                                      <p:to>
                                        <p:strVal val="visible"/>
                                      </p:to>
                                    </p:set>
                                    <p:animEffect filter="fade" transition="in">
                                      <p:cBhvr>
                                        <p:cTn dur="2500"/>
                                        <p:tgtEl>
                                          <p:spTgt spid="62">
                                            <p:txEl>
                                              <p:pRg end="2" st="2"/>
                                            </p:txEl>
                                          </p:spTgt>
                                        </p:tgtEl>
                                      </p:cBhvr>
                                    </p:animEffect>
                                  </p:childTnLst>
                                </p:cTn>
                              </p:par>
                            </p:childTnLst>
                          </p:cTn>
                        </p:par>
                        <p:par>
                          <p:cTn fill="hold">
                            <p:stCondLst>
                              <p:cond delay="12500"/>
                            </p:stCondLst>
                            <p:childTnLst>
                              <p:par>
                                <p:cTn fill="hold" nodeType="afterEffect" presetClass="entr" presetID="10" presetSubtype="0">
                                  <p:stCondLst>
                                    <p:cond delay="0"/>
                                  </p:stCondLst>
                                  <p:childTnLst>
                                    <p:set>
                                      <p:cBhvr>
                                        <p:cTn dur="1" fill="hold">
                                          <p:stCondLst>
                                            <p:cond delay="0"/>
                                          </p:stCondLst>
                                        </p:cTn>
                                        <p:tgtEl>
                                          <p:spTgt spid="66">
                                            <p:txEl>
                                              <p:pRg end="0" st="0"/>
                                            </p:txEl>
                                          </p:spTgt>
                                        </p:tgtEl>
                                        <p:attrNameLst>
                                          <p:attrName>style.visibility</p:attrName>
                                        </p:attrNameLst>
                                      </p:cBhvr>
                                      <p:to>
                                        <p:strVal val="visible"/>
                                      </p:to>
                                    </p:set>
                                    <p:animEffect filter="fade" transition="in">
                                      <p:cBhvr>
                                        <p:cTn dur="2500"/>
                                        <p:tgtEl>
                                          <p:spTgt spid="66">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Basic Terminologies </a:t>
            </a:r>
            <a:endParaRPr/>
          </a:p>
        </p:txBody>
      </p:sp>
      <p:sp>
        <p:nvSpPr>
          <p:cNvPr id="130" name="Google Shape;130;p22"/>
          <p:cNvSpPr txBox="1"/>
          <p:nvPr>
            <p:ph idx="1" type="body"/>
          </p:nvPr>
        </p:nvSpPr>
        <p:spPr>
          <a:xfrm>
            <a:off x="311700" y="1225225"/>
            <a:ext cx="8520600" cy="3354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Comfortaa"/>
                <a:ea typeface="Comfortaa"/>
                <a:cs typeface="Comfortaa"/>
                <a:sym typeface="Comfortaa"/>
              </a:rPr>
              <a:t>A feature </a:t>
            </a:r>
            <a:r>
              <a:rPr lang="en" sz="1200">
                <a:latin typeface="Comfortaa"/>
                <a:ea typeface="Comfortaa"/>
                <a:cs typeface="Comfortaa"/>
                <a:sym typeface="Comfortaa"/>
              </a:rPr>
              <a:t>is an input variable generally denoted by </a:t>
            </a:r>
            <a:r>
              <a:rPr b="1" lang="en" sz="1200">
                <a:solidFill>
                  <a:srgbClr val="F1C232"/>
                </a:solidFill>
                <a:latin typeface="Comfortaa"/>
                <a:ea typeface="Comfortaa"/>
                <a:cs typeface="Comfortaa"/>
                <a:sym typeface="Comfortaa"/>
              </a:rPr>
              <a:t>X</a:t>
            </a:r>
            <a:r>
              <a:rPr lang="en" sz="1200">
                <a:latin typeface="Comfortaa"/>
                <a:ea typeface="Comfortaa"/>
                <a:cs typeface="Comfortaa"/>
                <a:sym typeface="Comfortaa"/>
              </a:rPr>
              <a:t>. </a:t>
            </a:r>
            <a:endParaRPr sz="1200">
              <a:latin typeface="Comfortaa"/>
              <a:ea typeface="Comfortaa"/>
              <a:cs typeface="Comfortaa"/>
              <a:sym typeface="Comfortaa"/>
            </a:endParaRPr>
          </a:p>
          <a:p>
            <a:pPr indent="0" lvl="0" marL="0" rtl="0" algn="l">
              <a:spcBef>
                <a:spcPts val="1600"/>
              </a:spcBef>
              <a:spcAft>
                <a:spcPts val="0"/>
              </a:spcAft>
              <a:buNone/>
            </a:pPr>
            <a:r>
              <a:rPr lang="en" sz="1200">
                <a:latin typeface="Comfortaa"/>
                <a:ea typeface="Comfortaa"/>
                <a:cs typeface="Comfortaa"/>
                <a:sym typeface="Comfortaa"/>
              </a:rPr>
              <a:t>Examples of features for a spam detector can be:</a:t>
            </a:r>
            <a:endParaRPr sz="1200">
              <a:latin typeface="Comfortaa"/>
              <a:ea typeface="Comfortaa"/>
              <a:cs typeface="Comfortaa"/>
              <a:sym typeface="Comfortaa"/>
            </a:endParaRPr>
          </a:p>
          <a:p>
            <a:pPr indent="-304800" lvl="0" marL="457200" rtl="0" algn="l">
              <a:spcBef>
                <a:spcPts val="1600"/>
              </a:spcBef>
              <a:spcAft>
                <a:spcPts val="0"/>
              </a:spcAft>
              <a:buSzPts val="1200"/>
              <a:buFont typeface="Comfortaa"/>
              <a:buChar char="●"/>
            </a:pPr>
            <a:r>
              <a:rPr lang="en" sz="1200">
                <a:latin typeface="Comfortaa"/>
                <a:ea typeface="Comfortaa"/>
                <a:cs typeface="Comfortaa"/>
                <a:sym typeface="Comfortaa"/>
              </a:rPr>
              <a:t>Words in the email text</a:t>
            </a:r>
            <a:endParaRPr sz="1200">
              <a:latin typeface="Comfortaa"/>
              <a:ea typeface="Comfortaa"/>
              <a:cs typeface="Comfortaa"/>
              <a:sym typeface="Comfortaa"/>
            </a:endParaRPr>
          </a:p>
          <a:p>
            <a:pPr indent="-304800" lvl="0" marL="457200" rtl="0" algn="l">
              <a:spcBef>
                <a:spcPts val="0"/>
              </a:spcBef>
              <a:spcAft>
                <a:spcPts val="0"/>
              </a:spcAft>
              <a:buSzPts val="1200"/>
              <a:buFont typeface="Comfortaa"/>
              <a:buChar char="●"/>
            </a:pPr>
            <a:r>
              <a:rPr lang="en" sz="1200">
                <a:latin typeface="Comfortaa"/>
                <a:ea typeface="Comfortaa"/>
                <a:cs typeface="Comfortaa"/>
                <a:sym typeface="Comfortaa"/>
              </a:rPr>
              <a:t>Sender’s address</a:t>
            </a:r>
            <a:endParaRPr sz="1200">
              <a:latin typeface="Comfortaa"/>
              <a:ea typeface="Comfortaa"/>
              <a:cs typeface="Comfortaa"/>
              <a:sym typeface="Comfortaa"/>
            </a:endParaRPr>
          </a:p>
          <a:p>
            <a:pPr indent="-304800" lvl="0" marL="457200" rtl="0" algn="l">
              <a:spcBef>
                <a:spcPts val="0"/>
              </a:spcBef>
              <a:spcAft>
                <a:spcPts val="0"/>
              </a:spcAft>
              <a:buSzPts val="1200"/>
              <a:buFont typeface="Comfortaa"/>
              <a:buChar char="●"/>
            </a:pPr>
            <a:r>
              <a:rPr lang="en" sz="1200">
                <a:latin typeface="Comfortaa"/>
                <a:ea typeface="Comfortaa"/>
                <a:cs typeface="Comfortaa"/>
                <a:sym typeface="Comfortaa"/>
              </a:rPr>
              <a:t>Time of the day the email was sent</a:t>
            </a:r>
            <a:endParaRPr sz="1200">
              <a:latin typeface="Comfortaa"/>
              <a:ea typeface="Comfortaa"/>
              <a:cs typeface="Comfortaa"/>
              <a:sym typeface="Comfortaa"/>
            </a:endParaRPr>
          </a:p>
          <a:p>
            <a:pPr indent="0" lvl="0" marL="0" rtl="0" algn="l">
              <a:spcBef>
                <a:spcPts val="1600"/>
              </a:spcBef>
              <a:spcAft>
                <a:spcPts val="1600"/>
              </a:spcAft>
              <a:buNone/>
            </a:pPr>
            <a:r>
              <a:rPr lang="en" sz="1200">
                <a:latin typeface="Comfortaa"/>
                <a:ea typeface="Comfortaa"/>
                <a:cs typeface="Comfortaa"/>
                <a:sym typeface="Comfortaa"/>
              </a:rPr>
              <a:t>A Label is the output variable, denoted by </a:t>
            </a:r>
            <a:r>
              <a:rPr b="1" lang="en" sz="1200">
                <a:solidFill>
                  <a:srgbClr val="F1C232"/>
                </a:solidFill>
                <a:latin typeface="Comfortaa"/>
                <a:ea typeface="Comfortaa"/>
                <a:cs typeface="Comfortaa"/>
                <a:sym typeface="Comfortaa"/>
              </a:rPr>
              <a:t>Y.</a:t>
            </a:r>
            <a:r>
              <a:rPr lang="en" sz="1200">
                <a:latin typeface="Comfortaa"/>
                <a:ea typeface="Comfortaa"/>
                <a:cs typeface="Comfortaa"/>
                <a:sym typeface="Comfortaa"/>
              </a:rPr>
              <a:t> The label is the thing that we want to predict. For example, whether an email is spam or not.</a:t>
            </a:r>
            <a:endParaRPr sz="1200">
              <a:latin typeface="Comfortaa"/>
              <a:ea typeface="Comfortaa"/>
              <a:cs typeface="Comfortaa"/>
              <a:sym typeface="Comfortaa"/>
            </a:endParaRPr>
          </a:p>
        </p:txBody>
      </p:sp>
      <p:sp>
        <p:nvSpPr>
          <p:cNvPr id="131" name="Google Shape;131;p22"/>
          <p:cNvSpPr txBox="1"/>
          <p:nvPr/>
        </p:nvSpPr>
        <p:spPr>
          <a:xfrm>
            <a:off x="7995300" y="456025"/>
            <a:ext cx="837000" cy="55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solidFill>
                  <a:schemeClr val="dk1"/>
                </a:solidFill>
                <a:highlight>
                  <a:srgbClr val="F1C232"/>
                </a:highlight>
                <a:latin typeface="Economica"/>
                <a:ea typeface="Economica"/>
                <a:cs typeface="Economica"/>
                <a:sym typeface="Economica"/>
              </a:rPr>
              <a:t>Day 1</a:t>
            </a:r>
            <a:endParaRPr sz="2400">
              <a:latin typeface="Open Sans"/>
              <a:ea typeface="Open Sans"/>
              <a:cs typeface="Open Sans"/>
              <a:sym typeface="Open Sans"/>
            </a:endParaRPr>
          </a:p>
        </p:txBody>
      </p:sp>
      <p:sp>
        <p:nvSpPr>
          <p:cNvPr id="132" name="Google Shape;132;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31">
                                            <p:txEl>
                                              <p:pRg end="0" st="0"/>
                                            </p:txEl>
                                          </p:spTgt>
                                        </p:tgtEl>
                                        <p:attrNameLst>
                                          <p:attrName>style.visibility</p:attrName>
                                        </p:attrNameLst>
                                      </p:cBhvr>
                                      <p:to>
                                        <p:strVal val="visible"/>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30">
                                            <p:txEl>
                                              <p:pRg end="0" st="0"/>
                                            </p:txEl>
                                          </p:spTgt>
                                        </p:tgtEl>
                                        <p:attrNameLst>
                                          <p:attrName>style.visibility</p:attrName>
                                        </p:attrNameLst>
                                      </p:cBhvr>
                                      <p:to>
                                        <p:strVal val="visible"/>
                                      </p:to>
                                    </p:set>
                                    <p:animEffect filter="fade" transition="in">
                                      <p:cBhvr>
                                        <p:cTn dur="3000"/>
                                        <p:tgtEl>
                                          <p:spTgt spid="130">
                                            <p:txEl>
                                              <p:pRg end="0" st="0"/>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30">
                                            <p:txEl>
                                              <p:pRg end="1" st="1"/>
                                            </p:txEl>
                                          </p:spTgt>
                                        </p:tgtEl>
                                        <p:attrNameLst>
                                          <p:attrName>style.visibility</p:attrName>
                                        </p:attrNameLst>
                                      </p:cBhvr>
                                      <p:to>
                                        <p:strVal val="visible"/>
                                      </p:to>
                                    </p:set>
                                    <p:animEffect filter="fade" transition="in">
                                      <p:cBhvr>
                                        <p:cTn dur="3000"/>
                                        <p:tgtEl>
                                          <p:spTgt spid="130">
                                            <p:txEl>
                                              <p:pRg end="1" st="1"/>
                                            </p:txEl>
                                          </p:spTgt>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130">
                                            <p:txEl>
                                              <p:pRg end="2" st="2"/>
                                            </p:txEl>
                                          </p:spTgt>
                                        </p:tgtEl>
                                        <p:attrNameLst>
                                          <p:attrName>style.visibility</p:attrName>
                                        </p:attrNameLst>
                                      </p:cBhvr>
                                      <p:to>
                                        <p:strVal val="visible"/>
                                      </p:to>
                                    </p:set>
                                    <p:animEffect filter="fade" transition="in">
                                      <p:cBhvr>
                                        <p:cTn dur="3000"/>
                                        <p:tgtEl>
                                          <p:spTgt spid="130">
                                            <p:txEl>
                                              <p:pRg end="2" st="2"/>
                                            </p:txEl>
                                          </p:spTgt>
                                        </p:tgtEl>
                                      </p:cBhvr>
                                    </p:animEffect>
                                  </p:childTnLst>
                                </p:cTn>
                              </p:par>
                            </p:childTnLst>
                          </p:cTn>
                        </p:par>
                        <p:par>
                          <p:cTn fill="hold">
                            <p:stCondLst>
                              <p:cond delay="10000"/>
                            </p:stCondLst>
                            <p:childTnLst>
                              <p:par>
                                <p:cTn fill="hold" nodeType="afterEffect" presetClass="entr" presetID="10" presetSubtype="0">
                                  <p:stCondLst>
                                    <p:cond delay="0"/>
                                  </p:stCondLst>
                                  <p:childTnLst>
                                    <p:set>
                                      <p:cBhvr>
                                        <p:cTn dur="1" fill="hold">
                                          <p:stCondLst>
                                            <p:cond delay="0"/>
                                          </p:stCondLst>
                                        </p:cTn>
                                        <p:tgtEl>
                                          <p:spTgt spid="130">
                                            <p:txEl>
                                              <p:pRg end="3" st="3"/>
                                            </p:txEl>
                                          </p:spTgt>
                                        </p:tgtEl>
                                        <p:attrNameLst>
                                          <p:attrName>style.visibility</p:attrName>
                                        </p:attrNameLst>
                                      </p:cBhvr>
                                      <p:to>
                                        <p:strVal val="visible"/>
                                      </p:to>
                                    </p:set>
                                    <p:animEffect filter="fade" transition="in">
                                      <p:cBhvr>
                                        <p:cTn dur="3000"/>
                                        <p:tgtEl>
                                          <p:spTgt spid="130">
                                            <p:txEl>
                                              <p:pRg end="3" st="3"/>
                                            </p:txEl>
                                          </p:spTgt>
                                        </p:tgtEl>
                                      </p:cBhvr>
                                    </p:animEffect>
                                  </p:childTnLst>
                                </p:cTn>
                              </p:par>
                            </p:childTnLst>
                          </p:cTn>
                        </p:par>
                        <p:par>
                          <p:cTn fill="hold">
                            <p:stCondLst>
                              <p:cond delay="13000"/>
                            </p:stCondLst>
                            <p:childTnLst>
                              <p:par>
                                <p:cTn fill="hold" nodeType="afterEffect" presetClass="entr" presetID="10" presetSubtype="0">
                                  <p:stCondLst>
                                    <p:cond delay="0"/>
                                  </p:stCondLst>
                                  <p:childTnLst>
                                    <p:set>
                                      <p:cBhvr>
                                        <p:cTn dur="1" fill="hold">
                                          <p:stCondLst>
                                            <p:cond delay="0"/>
                                          </p:stCondLst>
                                        </p:cTn>
                                        <p:tgtEl>
                                          <p:spTgt spid="130">
                                            <p:txEl>
                                              <p:pRg end="4" st="4"/>
                                            </p:txEl>
                                          </p:spTgt>
                                        </p:tgtEl>
                                        <p:attrNameLst>
                                          <p:attrName>style.visibility</p:attrName>
                                        </p:attrNameLst>
                                      </p:cBhvr>
                                      <p:to>
                                        <p:strVal val="visible"/>
                                      </p:to>
                                    </p:set>
                                    <p:animEffect filter="fade" transition="in">
                                      <p:cBhvr>
                                        <p:cTn dur="3000"/>
                                        <p:tgtEl>
                                          <p:spTgt spid="130">
                                            <p:txEl>
                                              <p:pRg end="4" st="4"/>
                                            </p:txEl>
                                          </p:spTgt>
                                        </p:tgtEl>
                                      </p:cBhvr>
                                    </p:animEffect>
                                  </p:childTnLst>
                                </p:cTn>
                              </p:par>
                            </p:childTnLst>
                          </p:cTn>
                        </p:par>
                        <p:par>
                          <p:cTn fill="hold">
                            <p:stCondLst>
                              <p:cond delay="16000"/>
                            </p:stCondLst>
                            <p:childTnLst>
                              <p:par>
                                <p:cTn fill="hold" nodeType="afterEffect" presetClass="entr" presetID="10" presetSubtype="0">
                                  <p:stCondLst>
                                    <p:cond delay="0"/>
                                  </p:stCondLst>
                                  <p:childTnLst>
                                    <p:set>
                                      <p:cBhvr>
                                        <p:cTn dur="1" fill="hold">
                                          <p:stCondLst>
                                            <p:cond delay="0"/>
                                          </p:stCondLst>
                                        </p:cTn>
                                        <p:tgtEl>
                                          <p:spTgt spid="130">
                                            <p:txEl>
                                              <p:pRg end="5" st="5"/>
                                            </p:txEl>
                                          </p:spTgt>
                                        </p:tgtEl>
                                        <p:attrNameLst>
                                          <p:attrName>style.visibility</p:attrName>
                                        </p:attrNameLst>
                                      </p:cBhvr>
                                      <p:to>
                                        <p:strVal val="visible"/>
                                      </p:to>
                                    </p:set>
                                    <p:animEffect filter="fade" transition="in">
                                      <p:cBhvr>
                                        <p:cTn dur="3000"/>
                                        <p:tgtEl>
                                          <p:spTgt spid="130">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Basic Terminologies</a:t>
            </a:r>
            <a:endParaRPr/>
          </a:p>
        </p:txBody>
      </p:sp>
      <p:sp>
        <p:nvSpPr>
          <p:cNvPr id="138" name="Google Shape;138;p23"/>
          <p:cNvSpPr txBox="1"/>
          <p:nvPr>
            <p:ph idx="1" type="body"/>
          </p:nvPr>
        </p:nvSpPr>
        <p:spPr>
          <a:xfrm>
            <a:off x="311700" y="1225225"/>
            <a:ext cx="8520600" cy="3354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Comfortaa"/>
                <a:ea typeface="Comfortaa"/>
                <a:cs typeface="Comfortaa"/>
                <a:sym typeface="Comfortaa"/>
              </a:rPr>
              <a:t>The data that we have sometimes can be labelled or unlabelled.</a:t>
            </a:r>
            <a:endParaRPr sz="1200">
              <a:latin typeface="Comfortaa"/>
              <a:ea typeface="Comfortaa"/>
              <a:cs typeface="Comfortaa"/>
              <a:sym typeface="Comfortaa"/>
            </a:endParaRPr>
          </a:p>
          <a:p>
            <a:pPr indent="0" lvl="0" marL="0" rtl="0" algn="l">
              <a:spcBef>
                <a:spcPts val="1600"/>
              </a:spcBef>
              <a:spcAft>
                <a:spcPts val="0"/>
              </a:spcAft>
              <a:buNone/>
            </a:pPr>
            <a:r>
              <a:rPr lang="en" sz="1200">
                <a:latin typeface="Comfortaa"/>
                <a:ea typeface="Comfortaa"/>
                <a:cs typeface="Comfortaa"/>
                <a:sym typeface="Comfortaa"/>
              </a:rPr>
              <a:t>A </a:t>
            </a:r>
            <a:r>
              <a:rPr b="1" lang="en" sz="1200">
                <a:latin typeface="Comfortaa"/>
                <a:ea typeface="Comfortaa"/>
                <a:cs typeface="Comfortaa"/>
                <a:sym typeface="Comfortaa"/>
              </a:rPr>
              <a:t>model</a:t>
            </a:r>
            <a:r>
              <a:rPr lang="en" sz="1200">
                <a:latin typeface="Comfortaa"/>
                <a:ea typeface="Comfortaa"/>
                <a:cs typeface="Comfortaa"/>
                <a:sym typeface="Comfortaa"/>
              </a:rPr>
              <a:t> describes the relationship between the features and labels and is the core of ML. We will create different models that can understand relationships between different features and predict correct labels.</a:t>
            </a:r>
            <a:endParaRPr sz="1200">
              <a:latin typeface="Comfortaa"/>
              <a:ea typeface="Comfortaa"/>
              <a:cs typeface="Comfortaa"/>
              <a:sym typeface="Comfortaa"/>
            </a:endParaRPr>
          </a:p>
          <a:p>
            <a:pPr indent="0" lvl="0" marL="0" rtl="0" algn="l">
              <a:spcBef>
                <a:spcPts val="1600"/>
              </a:spcBef>
              <a:spcAft>
                <a:spcPts val="1600"/>
              </a:spcAft>
              <a:buNone/>
            </a:pPr>
            <a:r>
              <a:t/>
            </a:r>
            <a:endParaRPr sz="1200">
              <a:latin typeface="Comfortaa"/>
              <a:ea typeface="Comfortaa"/>
              <a:cs typeface="Comfortaa"/>
              <a:sym typeface="Comfortaa"/>
            </a:endParaRPr>
          </a:p>
        </p:txBody>
      </p:sp>
      <p:sp>
        <p:nvSpPr>
          <p:cNvPr id="139" name="Google Shape;139;p23"/>
          <p:cNvSpPr txBox="1"/>
          <p:nvPr/>
        </p:nvSpPr>
        <p:spPr>
          <a:xfrm>
            <a:off x="7995300" y="456025"/>
            <a:ext cx="837000" cy="55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highlight>
                  <a:srgbClr val="F1C232"/>
                </a:highlight>
                <a:latin typeface="Economica"/>
                <a:ea typeface="Economica"/>
                <a:cs typeface="Economica"/>
                <a:sym typeface="Economica"/>
              </a:rPr>
              <a:t>Day 1</a:t>
            </a:r>
            <a:endParaRPr sz="2400">
              <a:latin typeface="Open Sans"/>
              <a:ea typeface="Open Sans"/>
              <a:cs typeface="Open Sans"/>
              <a:sym typeface="Open Sans"/>
            </a:endParaRPr>
          </a:p>
        </p:txBody>
      </p:sp>
      <p:sp>
        <p:nvSpPr>
          <p:cNvPr id="140" name="Google Shape;140;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39">
                                            <p:txEl>
                                              <p:pRg end="0" st="0"/>
                                            </p:txEl>
                                          </p:spTgt>
                                        </p:tgtEl>
                                        <p:attrNameLst>
                                          <p:attrName>style.visibility</p:attrName>
                                        </p:attrNameLst>
                                      </p:cBhvr>
                                      <p:to>
                                        <p:strVal val="visible"/>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38">
                                            <p:txEl>
                                              <p:pRg end="0" st="0"/>
                                            </p:txEl>
                                          </p:spTgt>
                                        </p:tgtEl>
                                        <p:attrNameLst>
                                          <p:attrName>style.visibility</p:attrName>
                                        </p:attrNameLst>
                                      </p:cBhvr>
                                      <p:to>
                                        <p:strVal val="visible"/>
                                      </p:to>
                                    </p:set>
                                    <p:animEffect filter="fade" transition="in">
                                      <p:cBhvr>
                                        <p:cTn dur="3000"/>
                                        <p:tgtEl>
                                          <p:spTgt spid="138">
                                            <p:txEl>
                                              <p:pRg end="0" st="0"/>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38">
                                            <p:txEl>
                                              <p:pRg end="1" st="1"/>
                                            </p:txEl>
                                          </p:spTgt>
                                        </p:tgtEl>
                                        <p:attrNameLst>
                                          <p:attrName>style.visibility</p:attrName>
                                        </p:attrNameLst>
                                      </p:cBhvr>
                                      <p:to>
                                        <p:strVal val="visible"/>
                                      </p:to>
                                    </p:set>
                                    <p:animEffect filter="fade" transition="in">
                                      <p:cBhvr>
                                        <p:cTn dur="3000"/>
                                        <p:tgtEl>
                                          <p:spTgt spid="138">
                                            <p:txEl>
                                              <p:pRg end="1" st="1"/>
                                            </p:txEl>
                                          </p:spTgt>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138">
                                            <p:txEl>
                                              <p:pRg end="2" st="2"/>
                                            </p:txEl>
                                          </p:spTgt>
                                        </p:tgtEl>
                                        <p:attrNameLst>
                                          <p:attrName>style.visibility</p:attrName>
                                        </p:attrNameLst>
                                      </p:cBhvr>
                                      <p:to>
                                        <p:strVal val="visible"/>
                                      </p:to>
                                    </p:set>
                                    <p:animEffect filter="fade" transition="in">
                                      <p:cBhvr>
                                        <p:cTn dur="3000"/>
                                        <p:tgtEl>
                                          <p:spTgt spid="138">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Basic Terminologies</a:t>
            </a:r>
            <a:endParaRPr/>
          </a:p>
        </p:txBody>
      </p:sp>
      <p:sp>
        <p:nvSpPr>
          <p:cNvPr id="146" name="Google Shape;146;p24"/>
          <p:cNvSpPr txBox="1"/>
          <p:nvPr>
            <p:ph idx="1" type="body"/>
          </p:nvPr>
        </p:nvSpPr>
        <p:spPr>
          <a:xfrm>
            <a:off x="311700" y="1225225"/>
            <a:ext cx="8520600" cy="3354000"/>
          </a:xfrm>
          <a:prstGeom prst="rect">
            <a:avLst/>
          </a:prstGeom>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1" lang="en" sz="1200">
                <a:latin typeface="Comfortaa"/>
                <a:ea typeface="Comfortaa"/>
                <a:cs typeface="Comfortaa"/>
                <a:sym typeface="Comfortaa"/>
              </a:rPr>
              <a:t>Splitting Dataset:</a:t>
            </a:r>
            <a:endParaRPr b="1" sz="1200">
              <a:latin typeface="Comfortaa"/>
              <a:ea typeface="Comfortaa"/>
              <a:cs typeface="Comfortaa"/>
              <a:sym typeface="Comfortaa"/>
            </a:endParaRPr>
          </a:p>
          <a:p>
            <a:pPr indent="0" lvl="0" marL="0" marR="0" rtl="0" algn="l">
              <a:lnSpc>
                <a:spcPct val="115000"/>
              </a:lnSpc>
              <a:spcBef>
                <a:spcPts val="1600"/>
              </a:spcBef>
              <a:spcAft>
                <a:spcPts val="1600"/>
              </a:spcAft>
              <a:buClr>
                <a:srgbClr val="000000"/>
              </a:buClr>
              <a:buSzPts val="1100"/>
              <a:buFont typeface="Arial"/>
              <a:buNone/>
            </a:pPr>
            <a:r>
              <a:rPr lang="en" sz="1200">
                <a:latin typeface="Comfortaa"/>
                <a:ea typeface="Comfortaa"/>
                <a:cs typeface="Comfortaa"/>
                <a:sym typeface="Comfortaa"/>
              </a:rPr>
              <a:t>A dataset is generally split into three subsets - train, validation and test set. The model is built using train set, once we are happy with the model, we check it on the validation set. If the results are not upto mark, then the above process is repeated. For a final check, the data is tested on the test set to make sure that our models generalize.</a:t>
            </a:r>
            <a:endParaRPr sz="1200">
              <a:latin typeface="Comfortaa"/>
              <a:ea typeface="Comfortaa"/>
              <a:cs typeface="Comfortaa"/>
              <a:sym typeface="Comfortaa"/>
            </a:endParaRPr>
          </a:p>
        </p:txBody>
      </p:sp>
      <p:sp>
        <p:nvSpPr>
          <p:cNvPr id="147" name="Google Shape;147;p24"/>
          <p:cNvSpPr txBox="1"/>
          <p:nvPr/>
        </p:nvSpPr>
        <p:spPr>
          <a:xfrm>
            <a:off x="7995300" y="456025"/>
            <a:ext cx="837000" cy="55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highlight>
                  <a:srgbClr val="F1C232"/>
                </a:highlight>
                <a:latin typeface="Economica"/>
                <a:ea typeface="Economica"/>
                <a:cs typeface="Economica"/>
                <a:sym typeface="Economica"/>
              </a:rPr>
              <a:t>Day 1</a:t>
            </a:r>
            <a:endParaRPr sz="2400">
              <a:latin typeface="Open Sans"/>
              <a:ea typeface="Open Sans"/>
              <a:cs typeface="Open Sans"/>
              <a:sym typeface="Open Sans"/>
            </a:endParaRPr>
          </a:p>
        </p:txBody>
      </p:sp>
      <p:sp>
        <p:nvSpPr>
          <p:cNvPr id="148" name="Google Shape;148;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47">
                                            <p:txEl>
                                              <p:pRg end="0" st="0"/>
                                            </p:txEl>
                                          </p:spTgt>
                                        </p:tgtEl>
                                        <p:attrNameLst>
                                          <p:attrName>style.visibility</p:attrName>
                                        </p:attrNameLst>
                                      </p:cBhvr>
                                      <p:to>
                                        <p:strVal val="visible"/>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46">
                                            <p:txEl>
                                              <p:pRg end="0" st="0"/>
                                            </p:txEl>
                                          </p:spTgt>
                                        </p:tgtEl>
                                        <p:attrNameLst>
                                          <p:attrName>style.visibility</p:attrName>
                                        </p:attrNameLst>
                                      </p:cBhvr>
                                      <p:to>
                                        <p:strVal val="visible"/>
                                      </p:to>
                                    </p:set>
                                    <p:animEffect filter="fade" transition="in">
                                      <p:cBhvr>
                                        <p:cTn dur="3000"/>
                                        <p:tgtEl>
                                          <p:spTgt spid="146">
                                            <p:txEl>
                                              <p:pRg end="0" st="0"/>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46">
                                            <p:txEl>
                                              <p:pRg end="1" st="1"/>
                                            </p:txEl>
                                          </p:spTgt>
                                        </p:tgtEl>
                                        <p:attrNameLst>
                                          <p:attrName>style.visibility</p:attrName>
                                        </p:attrNameLst>
                                      </p:cBhvr>
                                      <p:to>
                                        <p:strVal val="visible"/>
                                      </p:to>
                                    </p:set>
                                    <p:animEffect filter="fade" transition="in">
                                      <p:cBhvr>
                                        <p:cTn dur="3000"/>
                                        <p:tgtEl>
                                          <p:spTgt spid="146">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Basic Terminologies</a:t>
            </a:r>
            <a:endParaRPr/>
          </a:p>
        </p:txBody>
      </p:sp>
      <p:sp>
        <p:nvSpPr>
          <p:cNvPr id="154" name="Google Shape;154;p25"/>
          <p:cNvSpPr txBox="1"/>
          <p:nvPr>
            <p:ph idx="1" type="body"/>
          </p:nvPr>
        </p:nvSpPr>
        <p:spPr>
          <a:xfrm>
            <a:off x="311700" y="1711150"/>
            <a:ext cx="8520600" cy="427800"/>
          </a:xfrm>
          <a:prstGeom prst="rect">
            <a:avLst/>
          </a:prstGeom>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lang="en" sz="1200">
                <a:latin typeface="Comfortaa"/>
                <a:ea typeface="Comfortaa"/>
                <a:cs typeface="Comfortaa"/>
                <a:sym typeface="Comfortaa"/>
              </a:rPr>
              <a:t>A model </a:t>
            </a:r>
            <a:r>
              <a:rPr b="1" lang="en" sz="1200">
                <a:latin typeface="Comfortaa"/>
                <a:ea typeface="Comfortaa"/>
                <a:cs typeface="Comfortaa"/>
                <a:sym typeface="Comfortaa"/>
              </a:rPr>
              <a:t>overfits</a:t>
            </a:r>
            <a:r>
              <a:rPr lang="en" sz="1200">
                <a:latin typeface="Comfortaa"/>
                <a:ea typeface="Comfortaa"/>
                <a:cs typeface="Comfortaa"/>
                <a:sym typeface="Comfortaa"/>
              </a:rPr>
              <a:t> </a:t>
            </a:r>
            <a:r>
              <a:rPr lang="en" sz="1200">
                <a:latin typeface="Comfortaa"/>
                <a:ea typeface="Comfortaa"/>
                <a:cs typeface="Comfortaa"/>
                <a:sym typeface="Comfortaa"/>
              </a:rPr>
              <a:t>when it just learns the train set and is not able to generalize.</a:t>
            </a:r>
            <a:endParaRPr sz="1200">
              <a:latin typeface="Comfortaa"/>
              <a:ea typeface="Comfortaa"/>
              <a:cs typeface="Comfortaa"/>
              <a:sym typeface="Comfortaa"/>
            </a:endParaRPr>
          </a:p>
          <a:p>
            <a:pPr indent="0" lvl="0" marL="0" rtl="0" algn="l">
              <a:spcBef>
                <a:spcPts val="1600"/>
              </a:spcBef>
              <a:spcAft>
                <a:spcPts val="1600"/>
              </a:spcAft>
              <a:buNone/>
            </a:pPr>
            <a:r>
              <a:t/>
            </a:r>
            <a:endParaRPr sz="1200">
              <a:latin typeface="Comfortaa"/>
              <a:ea typeface="Comfortaa"/>
              <a:cs typeface="Comfortaa"/>
              <a:sym typeface="Comfortaa"/>
            </a:endParaRPr>
          </a:p>
        </p:txBody>
      </p:sp>
      <p:pic>
        <p:nvPicPr>
          <p:cNvPr id="155" name="Google Shape;155;p25"/>
          <p:cNvPicPr preferRelativeResize="0"/>
          <p:nvPr/>
        </p:nvPicPr>
        <p:blipFill rotWithShape="1">
          <a:blip r:embed="rId3">
            <a:alphaModFix/>
          </a:blip>
          <a:srcRect b="3289" l="1256" r="1315" t="3270"/>
          <a:stretch/>
        </p:blipFill>
        <p:spPr>
          <a:xfrm>
            <a:off x="169525" y="2044950"/>
            <a:ext cx="7777174" cy="2670100"/>
          </a:xfrm>
          <a:prstGeom prst="rect">
            <a:avLst/>
          </a:prstGeom>
          <a:noFill/>
          <a:ln>
            <a:noFill/>
          </a:ln>
        </p:spPr>
      </p:pic>
      <p:sp>
        <p:nvSpPr>
          <p:cNvPr id="156" name="Google Shape;156;p25"/>
          <p:cNvSpPr txBox="1"/>
          <p:nvPr/>
        </p:nvSpPr>
        <p:spPr>
          <a:xfrm>
            <a:off x="7995300" y="456025"/>
            <a:ext cx="837000" cy="55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highlight>
                  <a:srgbClr val="F1C232"/>
                </a:highlight>
                <a:latin typeface="Economica"/>
                <a:ea typeface="Economica"/>
                <a:cs typeface="Economica"/>
                <a:sym typeface="Economica"/>
              </a:rPr>
              <a:t>Day 1</a:t>
            </a:r>
            <a:endParaRPr sz="2400">
              <a:latin typeface="Open Sans"/>
              <a:ea typeface="Open Sans"/>
              <a:cs typeface="Open Sans"/>
              <a:sym typeface="Open Sans"/>
            </a:endParaRPr>
          </a:p>
        </p:txBody>
      </p:sp>
      <p:sp>
        <p:nvSpPr>
          <p:cNvPr id="157" name="Google Shape;157;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56">
                                            <p:txEl>
                                              <p:pRg end="0" st="0"/>
                                            </p:txEl>
                                          </p:spTgt>
                                        </p:tgtEl>
                                        <p:attrNameLst>
                                          <p:attrName>style.visibility</p:attrName>
                                        </p:attrNameLst>
                                      </p:cBhvr>
                                      <p:to>
                                        <p:strVal val="visible"/>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54">
                                            <p:txEl>
                                              <p:pRg end="0" st="0"/>
                                            </p:txEl>
                                          </p:spTgt>
                                        </p:tgtEl>
                                        <p:attrNameLst>
                                          <p:attrName>style.visibility</p:attrName>
                                        </p:attrNameLst>
                                      </p:cBhvr>
                                      <p:to>
                                        <p:strVal val="visible"/>
                                      </p:to>
                                    </p:set>
                                    <p:animEffect filter="fade" transition="in">
                                      <p:cBhvr>
                                        <p:cTn dur="3000"/>
                                        <p:tgtEl>
                                          <p:spTgt spid="154">
                                            <p:txEl>
                                              <p:pRg end="0" st="0"/>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54">
                                            <p:txEl>
                                              <p:pRg end="1" st="1"/>
                                            </p:txEl>
                                          </p:spTgt>
                                        </p:tgtEl>
                                        <p:attrNameLst>
                                          <p:attrName>style.visibility</p:attrName>
                                        </p:attrNameLst>
                                      </p:cBhvr>
                                      <p:to>
                                        <p:strVal val="visible"/>
                                      </p:to>
                                    </p:set>
                                    <p:animEffect filter="fade" transition="in">
                                      <p:cBhvr>
                                        <p:cTn dur="3000"/>
                                        <p:tgtEl>
                                          <p:spTgt spid="154">
                                            <p:txEl>
                                              <p:pRg end="1" st="1"/>
                                            </p:txEl>
                                          </p:spTgt>
                                        </p:tgtEl>
                                      </p:cBhvr>
                                    </p:animEffect>
                                  </p:childTnLst>
                                </p:cTn>
                              </p:par>
                            </p:childTnLst>
                          </p:cTn>
                        </p:par>
                        <p:par>
                          <p:cTn fill="hold">
                            <p:stCondLst>
                              <p:cond delay="7000"/>
                            </p:stCondLst>
                            <p:childTnLst>
                              <p:par>
                                <p:cTn fill="hold" nodeType="afterEffect" presetClass="entr" presetID="23" presetSubtype="16">
                                  <p:stCondLst>
                                    <p:cond delay="0"/>
                                  </p:stCondLst>
                                  <p:childTnLst>
                                    <p:set>
                                      <p:cBhvr>
                                        <p:cTn dur="1" fill="hold">
                                          <p:stCondLst>
                                            <p:cond delay="0"/>
                                          </p:stCondLst>
                                        </p:cTn>
                                        <p:tgtEl>
                                          <p:spTgt spid="155"/>
                                        </p:tgtEl>
                                        <p:attrNameLst>
                                          <p:attrName>style.visibility</p:attrName>
                                        </p:attrNameLst>
                                      </p:cBhvr>
                                      <p:to>
                                        <p:strVal val="visible"/>
                                      </p:to>
                                    </p:set>
                                    <p:anim calcmode="lin" valueType="num">
                                      <p:cBhvr additive="base">
                                        <p:cTn dur="3000"/>
                                        <p:tgtEl>
                                          <p:spTgt spid="155"/>
                                        </p:tgtEl>
                                        <p:attrNameLst>
                                          <p:attrName>ppt_w</p:attrName>
                                        </p:attrNameLst>
                                      </p:cBhvr>
                                      <p:tavLst>
                                        <p:tav fmla="" tm="0">
                                          <p:val>
                                            <p:strVal val="0"/>
                                          </p:val>
                                        </p:tav>
                                        <p:tav fmla="" tm="100000">
                                          <p:val>
                                            <p:strVal val="#ppt_w"/>
                                          </p:val>
                                        </p:tav>
                                      </p:tavLst>
                                    </p:anim>
                                    <p:anim calcmode="lin" valueType="num">
                                      <p:cBhvr additive="base">
                                        <p:cTn dur="3000"/>
                                        <p:tgtEl>
                                          <p:spTgt spid="155"/>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311700" y="0"/>
            <a:ext cx="8520600" cy="64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Types of Machine Learning</a:t>
            </a:r>
            <a:endParaRPr/>
          </a:p>
        </p:txBody>
      </p:sp>
      <p:pic>
        <p:nvPicPr>
          <p:cNvPr id="163" name="Google Shape;163;p26"/>
          <p:cNvPicPr preferRelativeResize="0"/>
          <p:nvPr/>
        </p:nvPicPr>
        <p:blipFill rotWithShape="1">
          <a:blip r:embed="rId3">
            <a:alphaModFix/>
          </a:blip>
          <a:srcRect b="2458" l="0" r="0" t="0"/>
          <a:stretch/>
        </p:blipFill>
        <p:spPr>
          <a:xfrm>
            <a:off x="1533425" y="575325"/>
            <a:ext cx="6475425" cy="4446551"/>
          </a:xfrm>
          <a:prstGeom prst="rect">
            <a:avLst/>
          </a:prstGeom>
          <a:noFill/>
          <a:ln>
            <a:noFill/>
          </a:ln>
        </p:spPr>
      </p:pic>
      <p:sp>
        <p:nvSpPr>
          <p:cNvPr id="164" name="Google Shape;164;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3000"/>
                                        <p:tgtEl>
                                          <p:spTgt spid="1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E06666"/>
                </a:solidFill>
              </a:rPr>
              <a:t>Supervised Learning</a:t>
            </a:r>
            <a:endParaRPr>
              <a:solidFill>
                <a:srgbClr val="E06666"/>
              </a:solidFill>
            </a:endParaRPr>
          </a:p>
        </p:txBody>
      </p:sp>
      <p:sp>
        <p:nvSpPr>
          <p:cNvPr id="170" name="Google Shape;170;p27"/>
          <p:cNvSpPr txBox="1"/>
          <p:nvPr>
            <p:ph idx="1" type="body"/>
          </p:nvPr>
        </p:nvSpPr>
        <p:spPr>
          <a:xfrm>
            <a:off x="311700" y="1225225"/>
            <a:ext cx="8520600" cy="3354000"/>
          </a:xfrm>
          <a:prstGeom prst="rect">
            <a:avLst/>
          </a:prstGeom>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Comfortaa"/>
                <a:ea typeface="Comfortaa"/>
                <a:cs typeface="Comfortaa"/>
                <a:sym typeface="Comfortaa"/>
              </a:rPr>
              <a:t>Supervised learning deal with creating models based on labelled data. The dataset consists of a list of features for each data point and a label associated with it. The aim of supervised learning is to create models that can be used to predict labels from never-before-seen data.</a:t>
            </a:r>
            <a:endParaRPr sz="1200">
              <a:latin typeface="Comfortaa"/>
              <a:ea typeface="Comfortaa"/>
              <a:cs typeface="Comfortaa"/>
              <a:sym typeface="Comfortaa"/>
            </a:endParaRPr>
          </a:p>
          <a:p>
            <a:pPr indent="0" lvl="0" marL="0" rtl="0" algn="l">
              <a:spcBef>
                <a:spcPts val="1600"/>
              </a:spcBef>
              <a:spcAft>
                <a:spcPts val="0"/>
              </a:spcAft>
              <a:buNone/>
            </a:pPr>
            <a:r>
              <a:rPr lang="en" sz="1200">
                <a:latin typeface="Comfortaa"/>
                <a:ea typeface="Comfortaa"/>
                <a:cs typeface="Comfortaa"/>
                <a:sym typeface="Comfortaa"/>
              </a:rPr>
              <a:t>This is similar to humans learning from teachers.</a:t>
            </a:r>
            <a:endParaRPr sz="1200">
              <a:latin typeface="Comfortaa"/>
              <a:ea typeface="Comfortaa"/>
              <a:cs typeface="Comfortaa"/>
              <a:sym typeface="Comfortaa"/>
            </a:endParaRPr>
          </a:p>
          <a:p>
            <a:pPr indent="0" lvl="0" marL="0" rtl="0" algn="l">
              <a:spcBef>
                <a:spcPts val="1600"/>
              </a:spcBef>
              <a:spcAft>
                <a:spcPts val="0"/>
              </a:spcAft>
              <a:buNone/>
            </a:pPr>
            <a:r>
              <a:rPr lang="en" sz="1200">
                <a:latin typeface="Comfortaa"/>
                <a:ea typeface="Comfortaa"/>
                <a:cs typeface="Comfortaa"/>
                <a:sym typeface="Comfortaa"/>
              </a:rPr>
              <a:t>Types - </a:t>
            </a:r>
            <a:endParaRPr sz="1200">
              <a:latin typeface="Comfortaa"/>
              <a:ea typeface="Comfortaa"/>
              <a:cs typeface="Comfortaa"/>
              <a:sym typeface="Comfortaa"/>
            </a:endParaRPr>
          </a:p>
          <a:p>
            <a:pPr indent="-304800" lvl="0" marL="457200" rtl="0" algn="l">
              <a:spcBef>
                <a:spcPts val="1600"/>
              </a:spcBef>
              <a:spcAft>
                <a:spcPts val="0"/>
              </a:spcAft>
              <a:buClr>
                <a:srgbClr val="CC4125"/>
              </a:buClr>
              <a:buSzPts val="1200"/>
              <a:buFont typeface="Comfortaa"/>
              <a:buChar char="●"/>
            </a:pPr>
            <a:r>
              <a:rPr lang="en" sz="1200">
                <a:latin typeface="Comfortaa"/>
                <a:ea typeface="Comfortaa"/>
                <a:cs typeface="Comfortaa"/>
                <a:sym typeface="Comfortaa"/>
              </a:rPr>
              <a:t>Regression (Continuous Prediction *)</a:t>
            </a:r>
            <a:endParaRPr sz="1200">
              <a:latin typeface="Comfortaa"/>
              <a:ea typeface="Comfortaa"/>
              <a:cs typeface="Comfortaa"/>
              <a:sym typeface="Comfortaa"/>
            </a:endParaRPr>
          </a:p>
          <a:p>
            <a:pPr indent="-304800" lvl="0" marL="457200" rtl="0" algn="l">
              <a:spcBef>
                <a:spcPts val="0"/>
              </a:spcBef>
              <a:spcAft>
                <a:spcPts val="0"/>
              </a:spcAft>
              <a:buClr>
                <a:srgbClr val="CC4125"/>
              </a:buClr>
              <a:buSzPts val="1200"/>
              <a:buFont typeface="Comfortaa"/>
              <a:buChar char="●"/>
            </a:pPr>
            <a:r>
              <a:rPr lang="en" sz="1200">
                <a:latin typeface="Comfortaa"/>
                <a:ea typeface="Comfortaa"/>
                <a:cs typeface="Comfortaa"/>
                <a:sym typeface="Comfortaa"/>
              </a:rPr>
              <a:t>Classification (Discrete Prediction *)</a:t>
            </a:r>
            <a:endParaRPr sz="1200">
              <a:latin typeface="Comfortaa"/>
              <a:ea typeface="Comfortaa"/>
              <a:cs typeface="Comfortaa"/>
              <a:sym typeface="Comfortaa"/>
            </a:endParaRPr>
          </a:p>
          <a:p>
            <a:pPr indent="0" lvl="0" marL="0" rtl="0" algn="l">
              <a:spcBef>
                <a:spcPts val="1600"/>
              </a:spcBef>
              <a:spcAft>
                <a:spcPts val="1600"/>
              </a:spcAft>
              <a:buNone/>
            </a:pPr>
            <a:r>
              <a:t/>
            </a:r>
            <a:endParaRPr sz="1200">
              <a:latin typeface="Comfortaa"/>
              <a:ea typeface="Comfortaa"/>
              <a:cs typeface="Comfortaa"/>
              <a:sym typeface="Comfortaa"/>
            </a:endParaRPr>
          </a:p>
        </p:txBody>
      </p:sp>
      <p:sp>
        <p:nvSpPr>
          <p:cNvPr id="171" name="Google Shape;171;p27"/>
          <p:cNvSpPr txBox="1"/>
          <p:nvPr/>
        </p:nvSpPr>
        <p:spPr>
          <a:xfrm>
            <a:off x="7995300" y="456025"/>
            <a:ext cx="837000" cy="55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highlight>
                  <a:srgbClr val="F1C232"/>
                </a:highlight>
                <a:latin typeface="Economica"/>
                <a:ea typeface="Economica"/>
                <a:cs typeface="Economica"/>
                <a:sym typeface="Economica"/>
              </a:rPr>
              <a:t>Day 1</a:t>
            </a:r>
            <a:endParaRPr sz="2400">
              <a:latin typeface="Open Sans"/>
              <a:ea typeface="Open Sans"/>
              <a:cs typeface="Open Sans"/>
              <a:sym typeface="Open Sans"/>
            </a:endParaRPr>
          </a:p>
        </p:txBody>
      </p:sp>
      <p:sp>
        <p:nvSpPr>
          <p:cNvPr id="172" name="Google Shape;172;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71">
                                            <p:txEl>
                                              <p:pRg end="0" st="0"/>
                                            </p:txEl>
                                          </p:spTgt>
                                        </p:tgtEl>
                                        <p:attrNameLst>
                                          <p:attrName>style.visibility</p:attrName>
                                        </p:attrNameLst>
                                      </p:cBhvr>
                                      <p:to>
                                        <p:strVal val="visible"/>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70">
                                            <p:txEl>
                                              <p:pRg end="0" st="0"/>
                                            </p:txEl>
                                          </p:spTgt>
                                        </p:tgtEl>
                                        <p:attrNameLst>
                                          <p:attrName>style.visibility</p:attrName>
                                        </p:attrNameLst>
                                      </p:cBhvr>
                                      <p:to>
                                        <p:strVal val="visible"/>
                                      </p:to>
                                    </p:set>
                                    <p:animEffect filter="fade" transition="in">
                                      <p:cBhvr>
                                        <p:cTn dur="3000"/>
                                        <p:tgtEl>
                                          <p:spTgt spid="170">
                                            <p:txEl>
                                              <p:pRg end="0" st="0"/>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70">
                                            <p:txEl>
                                              <p:pRg end="1" st="1"/>
                                            </p:txEl>
                                          </p:spTgt>
                                        </p:tgtEl>
                                        <p:attrNameLst>
                                          <p:attrName>style.visibility</p:attrName>
                                        </p:attrNameLst>
                                      </p:cBhvr>
                                      <p:to>
                                        <p:strVal val="visible"/>
                                      </p:to>
                                    </p:set>
                                    <p:animEffect filter="fade" transition="in">
                                      <p:cBhvr>
                                        <p:cTn dur="3000"/>
                                        <p:tgtEl>
                                          <p:spTgt spid="170">
                                            <p:txEl>
                                              <p:pRg end="1" st="1"/>
                                            </p:txEl>
                                          </p:spTgt>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170">
                                            <p:txEl>
                                              <p:pRg end="2" st="2"/>
                                            </p:txEl>
                                          </p:spTgt>
                                        </p:tgtEl>
                                        <p:attrNameLst>
                                          <p:attrName>style.visibility</p:attrName>
                                        </p:attrNameLst>
                                      </p:cBhvr>
                                      <p:to>
                                        <p:strVal val="visible"/>
                                      </p:to>
                                    </p:set>
                                    <p:animEffect filter="fade" transition="in">
                                      <p:cBhvr>
                                        <p:cTn dur="3000"/>
                                        <p:tgtEl>
                                          <p:spTgt spid="170">
                                            <p:txEl>
                                              <p:pRg end="2" st="2"/>
                                            </p:txEl>
                                          </p:spTgt>
                                        </p:tgtEl>
                                      </p:cBhvr>
                                    </p:animEffect>
                                  </p:childTnLst>
                                </p:cTn>
                              </p:par>
                            </p:childTnLst>
                          </p:cTn>
                        </p:par>
                        <p:par>
                          <p:cTn fill="hold">
                            <p:stCondLst>
                              <p:cond delay="10000"/>
                            </p:stCondLst>
                            <p:childTnLst>
                              <p:par>
                                <p:cTn fill="hold" nodeType="afterEffect" presetClass="entr" presetID="10" presetSubtype="0">
                                  <p:stCondLst>
                                    <p:cond delay="0"/>
                                  </p:stCondLst>
                                  <p:childTnLst>
                                    <p:set>
                                      <p:cBhvr>
                                        <p:cTn dur="1" fill="hold">
                                          <p:stCondLst>
                                            <p:cond delay="0"/>
                                          </p:stCondLst>
                                        </p:cTn>
                                        <p:tgtEl>
                                          <p:spTgt spid="170">
                                            <p:txEl>
                                              <p:pRg end="3" st="3"/>
                                            </p:txEl>
                                          </p:spTgt>
                                        </p:tgtEl>
                                        <p:attrNameLst>
                                          <p:attrName>style.visibility</p:attrName>
                                        </p:attrNameLst>
                                      </p:cBhvr>
                                      <p:to>
                                        <p:strVal val="visible"/>
                                      </p:to>
                                    </p:set>
                                    <p:animEffect filter="fade" transition="in">
                                      <p:cBhvr>
                                        <p:cTn dur="3000"/>
                                        <p:tgtEl>
                                          <p:spTgt spid="170">
                                            <p:txEl>
                                              <p:pRg end="3" st="3"/>
                                            </p:txEl>
                                          </p:spTgt>
                                        </p:tgtEl>
                                      </p:cBhvr>
                                    </p:animEffect>
                                  </p:childTnLst>
                                </p:cTn>
                              </p:par>
                            </p:childTnLst>
                          </p:cTn>
                        </p:par>
                        <p:par>
                          <p:cTn fill="hold">
                            <p:stCondLst>
                              <p:cond delay="13000"/>
                            </p:stCondLst>
                            <p:childTnLst>
                              <p:par>
                                <p:cTn fill="hold" nodeType="afterEffect" presetClass="entr" presetID="10" presetSubtype="0">
                                  <p:stCondLst>
                                    <p:cond delay="0"/>
                                  </p:stCondLst>
                                  <p:childTnLst>
                                    <p:set>
                                      <p:cBhvr>
                                        <p:cTn dur="1" fill="hold">
                                          <p:stCondLst>
                                            <p:cond delay="0"/>
                                          </p:stCondLst>
                                        </p:cTn>
                                        <p:tgtEl>
                                          <p:spTgt spid="170">
                                            <p:txEl>
                                              <p:pRg end="4" st="4"/>
                                            </p:txEl>
                                          </p:spTgt>
                                        </p:tgtEl>
                                        <p:attrNameLst>
                                          <p:attrName>style.visibility</p:attrName>
                                        </p:attrNameLst>
                                      </p:cBhvr>
                                      <p:to>
                                        <p:strVal val="visible"/>
                                      </p:to>
                                    </p:set>
                                    <p:animEffect filter="fade" transition="in">
                                      <p:cBhvr>
                                        <p:cTn dur="3000"/>
                                        <p:tgtEl>
                                          <p:spTgt spid="170">
                                            <p:txEl>
                                              <p:pRg end="4" st="4"/>
                                            </p:txEl>
                                          </p:spTgt>
                                        </p:tgtEl>
                                      </p:cBhvr>
                                    </p:animEffect>
                                  </p:childTnLst>
                                </p:cTn>
                              </p:par>
                            </p:childTnLst>
                          </p:cTn>
                        </p:par>
                        <p:par>
                          <p:cTn fill="hold">
                            <p:stCondLst>
                              <p:cond delay="16000"/>
                            </p:stCondLst>
                            <p:childTnLst>
                              <p:par>
                                <p:cTn fill="hold" nodeType="afterEffect" presetClass="entr" presetID="10" presetSubtype="0">
                                  <p:stCondLst>
                                    <p:cond delay="0"/>
                                  </p:stCondLst>
                                  <p:childTnLst>
                                    <p:set>
                                      <p:cBhvr>
                                        <p:cTn dur="1" fill="hold">
                                          <p:stCondLst>
                                            <p:cond delay="0"/>
                                          </p:stCondLst>
                                        </p:cTn>
                                        <p:tgtEl>
                                          <p:spTgt spid="170">
                                            <p:txEl>
                                              <p:pRg end="5" st="5"/>
                                            </p:txEl>
                                          </p:spTgt>
                                        </p:tgtEl>
                                        <p:attrNameLst>
                                          <p:attrName>style.visibility</p:attrName>
                                        </p:attrNameLst>
                                      </p:cBhvr>
                                      <p:to>
                                        <p:strVal val="visible"/>
                                      </p:to>
                                    </p:set>
                                    <p:animEffect filter="fade" transition="in">
                                      <p:cBhvr>
                                        <p:cTn dur="3000"/>
                                        <p:tgtEl>
                                          <p:spTgt spid="170">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76A5AF"/>
                </a:solidFill>
              </a:rPr>
              <a:t>Unsupervised Learning</a:t>
            </a:r>
            <a:endParaRPr>
              <a:solidFill>
                <a:srgbClr val="76A5AF"/>
              </a:solidFill>
            </a:endParaRPr>
          </a:p>
        </p:txBody>
      </p:sp>
      <p:sp>
        <p:nvSpPr>
          <p:cNvPr id="178" name="Google Shape;178;p28"/>
          <p:cNvSpPr txBox="1"/>
          <p:nvPr>
            <p:ph idx="1" type="body"/>
          </p:nvPr>
        </p:nvSpPr>
        <p:spPr>
          <a:xfrm>
            <a:off x="311700" y="1225225"/>
            <a:ext cx="8520600" cy="3354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Comfortaa"/>
                <a:ea typeface="Comfortaa"/>
                <a:cs typeface="Comfortaa"/>
                <a:sym typeface="Comfortaa"/>
              </a:rPr>
              <a:t>Unsupervised learning deals with data without labels. The aim is to infer patterns from the data and cluster them rather than predict a label value.</a:t>
            </a:r>
            <a:endParaRPr sz="1200">
              <a:latin typeface="Comfortaa"/>
              <a:ea typeface="Comfortaa"/>
              <a:cs typeface="Comfortaa"/>
              <a:sym typeface="Comfortaa"/>
            </a:endParaRPr>
          </a:p>
          <a:p>
            <a:pPr indent="0" lvl="0" marL="0" rtl="0" algn="l">
              <a:spcBef>
                <a:spcPts val="1600"/>
              </a:spcBef>
              <a:spcAft>
                <a:spcPts val="0"/>
              </a:spcAft>
              <a:buNone/>
            </a:pPr>
            <a:r>
              <a:rPr lang="en" sz="1200">
                <a:latin typeface="Comfortaa"/>
                <a:ea typeface="Comfortaa"/>
                <a:cs typeface="Comfortaa"/>
                <a:sym typeface="Comfortaa"/>
              </a:rPr>
              <a:t>This is similar to humans learning on their own.</a:t>
            </a:r>
            <a:endParaRPr sz="1200">
              <a:latin typeface="Comfortaa"/>
              <a:ea typeface="Comfortaa"/>
              <a:cs typeface="Comfortaa"/>
              <a:sym typeface="Comfortaa"/>
            </a:endParaRPr>
          </a:p>
          <a:p>
            <a:pPr indent="0" lvl="0" marL="0" rtl="0" algn="l">
              <a:spcBef>
                <a:spcPts val="1600"/>
              </a:spcBef>
              <a:spcAft>
                <a:spcPts val="0"/>
              </a:spcAft>
              <a:buNone/>
            </a:pPr>
            <a:r>
              <a:rPr lang="en" sz="1200">
                <a:latin typeface="Comfortaa"/>
                <a:ea typeface="Comfortaa"/>
                <a:cs typeface="Comfortaa"/>
                <a:sym typeface="Comfortaa"/>
              </a:rPr>
              <a:t>Types:</a:t>
            </a:r>
            <a:endParaRPr sz="1200">
              <a:latin typeface="Comfortaa"/>
              <a:ea typeface="Comfortaa"/>
              <a:cs typeface="Comfortaa"/>
              <a:sym typeface="Comfortaa"/>
            </a:endParaRPr>
          </a:p>
          <a:p>
            <a:pPr indent="-304800" lvl="0" marL="457200" rtl="0" algn="l">
              <a:spcBef>
                <a:spcPts val="1600"/>
              </a:spcBef>
              <a:spcAft>
                <a:spcPts val="0"/>
              </a:spcAft>
              <a:buClr>
                <a:srgbClr val="76A5AF"/>
              </a:buClr>
              <a:buSzPts val="1200"/>
              <a:buFont typeface="Comfortaa"/>
              <a:buChar char="●"/>
            </a:pPr>
            <a:r>
              <a:rPr lang="en" sz="1200">
                <a:latin typeface="Comfortaa"/>
                <a:ea typeface="Comfortaa"/>
                <a:cs typeface="Comfortaa"/>
                <a:sym typeface="Comfortaa"/>
              </a:rPr>
              <a:t>Clustering</a:t>
            </a:r>
            <a:endParaRPr sz="1200">
              <a:latin typeface="Comfortaa"/>
              <a:ea typeface="Comfortaa"/>
              <a:cs typeface="Comfortaa"/>
              <a:sym typeface="Comfortaa"/>
            </a:endParaRPr>
          </a:p>
          <a:p>
            <a:pPr indent="-304800" lvl="0" marL="457200" rtl="0" algn="l">
              <a:spcBef>
                <a:spcPts val="0"/>
              </a:spcBef>
              <a:spcAft>
                <a:spcPts val="0"/>
              </a:spcAft>
              <a:buClr>
                <a:srgbClr val="76A5AF"/>
              </a:buClr>
              <a:buSzPts val="1200"/>
              <a:buFont typeface="Comfortaa"/>
              <a:buChar char="●"/>
            </a:pPr>
            <a:r>
              <a:rPr lang="en" sz="1200">
                <a:latin typeface="Comfortaa"/>
                <a:ea typeface="Comfortaa"/>
                <a:cs typeface="Comfortaa"/>
                <a:sym typeface="Comfortaa"/>
              </a:rPr>
              <a:t>Dimensionality Reduction</a:t>
            </a:r>
            <a:endParaRPr sz="1200">
              <a:latin typeface="Comfortaa"/>
              <a:ea typeface="Comfortaa"/>
              <a:cs typeface="Comfortaa"/>
              <a:sym typeface="Comfortaa"/>
            </a:endParaRPr>
          </a:p>
        </p:txBody>
      </p:sp>
      <p:sp>
        <p:nvSpPr>
          <p:cNvPr id="179" name="Google Shape;179;p28"/>
          <p:cNvSpPr txBox="1"/>
          <p:nvPr/>
        </p:nvSpPr>
        <p:spPr>
          <a:xfrm>
            <a:off x="7995300" y="456025"/>
            <a:ext cx="837000" cy="55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highlight>
                  <a:srgbClr val="F1C232"/>
                </a:highlight>
                <a:latin typeface="Economica"/>
                <a:ea typeface="Economica"/>
                <a:cs typeface="Economica"/>
                <a:sym typeface="Economica"/>
              </a:rPr>
              <a:t>Day 1</a:t>
            </a:r>
            <a:endParaRPr sz="2400">
              <a:latin typeface="Open Sans"/>
              <a:ea typeface="Open Sans"/>
              <a:cs typeface="Open Sans"/>
              <a:sym typeface="Open Sans"/>
            </a:endParaRPr>
          </a:p>
        </p:txBody>
      </p:sp>
      <p:sp>
        <p:nvSpPr>
          <p:cNvPr id="180" name="Google Shape;180;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79">
                                            <p:txEl>
                                              <p:pRg end="0" st="0"/>
                                            </p:txEl>
                                          </p:spTgt>
                                        </p:tgtEl>
                                        <p:attrNameLst>
                                          <p:attrName>style.visibility</p:attrName>
                                        </p:attrNameLst>
                                      </p:cBhvr>
                                      <p:to>
                                        <p:strVal val="visible"/>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78">
                                            <p:txEl>
                                              <p:pRg end="0" st="0"/>
                                            </p:txEl>
                                          </p:spTgt>
                                        </p:tgtEl>
                                        <p:attrNameLst>
                                          <p:attrName>style.visibility</p:attrName>
                                        </p:attrNameLst>
                                      </p:cBhvr>
                                      <p:to>
                                        <p:strVal val="visible"/>
                                      </p:to>
                                    </p:set>
                                    <p:animEffect filter="fade" transition="in">
                                      <p:cBhvr>
                                        <p:cTn dur="3000"/>
                                        <p:tgtEl>
                                          <p:spTgt spid="178">
                                            <p:txEl>
                                              <p:pRg end="0" st="0"/>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78">
                                            <p:txEl>
                                              <p:pRg end="1" st="1"/>
                                            </p:txEl>
                                          </p:spTgt>
                                        </p:tgtEl>
                                        <p:attrNameLst>
                                          <p:attrName>style.visibility</p:attrName>
                                        </p:attrNameLst>
                                      </p:cBhvr>
                                      <p:to>
                                        <p:strVal val="visible"/>
                                      </p:to>
                                    </p:set>
                                    <p:animEffect filter="fade" transition="in">
                                      <p:cBhvr>
                                        <p:cTn dur="3000"/>
                                        <p:tgtEl>
                                          <p:spTgt spid="178">
                                            <p:txEl>
                                              <p:pRg end="1" st="1"/>
                                            </p:txEl>
                                          </p:spTgt>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178">
                                            <p:txEl>
                                              <p:pRg end="2" st="2"/>
                                            </p:txEl>
                                          </p:spTgt>
                                        </p:tgtEl>
                                        <p:attrNameLst>
                                          <p:attrName>style.visibility</p:attrName>
                                        </p:attrNameLst>
                                      </p:cBhvr>
                                      <p:to>
                                        <p:strVal val="visible"/>
                                      </p:to>
                                    </p:set>
                                    <p:animEffect filter="fade" transition="in">
                                      <p:cBhvr>
                                        <p:cTn dur="3000"/>
                                        <p:tgtEl>
                                          <p:spTgt spid="178">
                                            <p:txEl>
                                              <p:pRg end="2" st="2"/>
                                            </p:txEl>
                                          </p:spTgt>
                                        </p:tgtEl>
                                      </p:cBhvr>
                                    </p:animEffect>
                                  </p:childTnLst>
                                </p:cTn>
                              </p:par>
                            </p:childTnLst>
                          </p:cTn>
                        </p:par>
                        <p:par>
                          <p:cTn fill="hold">
                            <p:stCondLst>
                              <p:cond delay="10000"/>
                            </p:stCondLst>
                            <p:childTnLst>
                              <p:par>
                                <p:cTn fill="hold" nodeType="afterEffect" presetClass="entr" presetID="10" presetSubtype="0">
                                  <p:stCondLst>
                                    <p:cond delay="0"/>
                                  </p:stCondLst>
                                  <p:childTnLst>
                                    <p:set>
                                      <p:cBhvr>
                                        <p:cTn dur="1" fill="hold">
                                          <p:stCondLst>
                                            <p:cond delay="0"/>
                                          </p:stCondLst>
                                        </p:cTn>
                                        <p:tgtEl>
                                          <p:spTgt spid="178">
                                            <p:txEl>
                                              <p:pRg end="3" st="3"/>
                                            </p:txEl>
                                          </p:spTgt>
                                        </p:tgtEl>
                                        <p:attrNameLst>
                                          <p:attrName>style.visibility</p:attrName>
                                        </p:attrNameLst>
                                      </p:cBhvr>
                                      <p:to>
                                        <p:strVal val="visible"/>
                                      </p:to>
                                    </p:set>
                                    <p:animEffect filter="fade" transition="in">
                                      <p:cBhvr>
                                        <p:cTn dur="3000"/>
                                        <p:tgtEl>
                                          <p:spTgt spid="178">
                                            <p:txEl>
                                              <p:pRg end="3" st="3"/>
                                            </p:txEl>
                                          </p:spTgt>
                                        </p:tgtEl>
                                      </p:cBhvr>
                                    </p:animEffect>
                                  </p:childTnLst>
                                </p:cTn>
                              </p:par>
                            </p:childTnLst>
                          </p:cTn>
                        </p:par>
                        <p:par>
                          <p:cTn fill="hold">
                            <p:stCondLst>
                              <p:cond delay="13000"/>
                            </p:stCondLst>
                            <p:childTnLst>
                              <p:par>
                                <p:cTn fill="hold" nodeType="afterEffect" presetClass="entr" presetID="10" presetSubtype="0">
                                  <p:stCondLst>
                                    <p:cond delay="0"/>
                                  </p:stCondLst>
                                  <p:childTnLst>
                                    <p:set>
                                      <p:cBhvr>
                                        <p:cTn dur="1" fill="hold">
                                          <p:stCondLst>
                                            <p:cond delay="0"/>
                                          </p:stCondLst>
                                        </p:cTn>
                                        <p:tgtEl>
                                          <p:spTgt spid="178">
                                            <p:txEl>
                                              <p:pRg end="4" st="4"/>
                                            </p:txEl>
                                          </p:spTgt>
                                        </p:tgtEl>
                                        <p:attrNameLst>
                                          <p:attrName>style.visibility</p:attrName>
                                        </p:attrNameLst>
                                      </p:cBhvr>
                                      <p:to>
                                        <p:strVal val="visible"/>
                                      </p:to>
                                    </p:set>
                                    <p:animEffect filter="fade" transition="in">
                                      <p:cBhvr>
                                        <p:cTn dur="3000"/>
                                        <p:tgtEl>
                                          <p:spTgt spid="178">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E69138"/>
                </a:solidFill>
              </a:rPr>
              <a:t>Reinforcement Learning</a:t>
            </a:r>
            <a:endParaRPr>
              <a:solidFill>
                <a:srgbClr val="E69138"/>
              </a:solidFill>
            </a:endParaRPr>
          </a:p>
        </p:txBody>
      </p:sp>
      <p:sp>
        <p:nvSpPr>
          <p:cNvPr id="186" name="Google Shape;186;p29"/>
          <p:cNvSpPr txBox="1"/>
          <p:nvPr>
            <p:ph idx="1" type="body"/>
          </p:nvPr>
        </p:nvSpPr>
        <p:spPr>
          <a:xfrm>
            <a:off x="3727100" y="1225225"/>
            <a:ext cx="5105100" cy="2243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sz="1200">
                <a:latin typeface="Comfortaa"/>
                <a:ea typeface="Comfortaa"/>
                <a:cs typeface="Comfortaa"/>
                <a:sym typeface="Comfortaa"/>
              </a:rPr>
              <a:t>It is a reward based training approach in which the model interacts with the environment to gather feedback for its actions. Recent research has produced models that do can work from internal rewards as well, just like humans learn from their internal motivation.</a:t>
            </a:r>
            <a:endParaRPr sz="1200">
              <a:latin typeface="Comfortaa"/>
              <a:ea typeface="Comfortaa"/>
              <a:cs typeface="Comfortaa"/>
              <a:sym typeface="Comfortaa"/>
            </a:endParaRPr>
          </a:p>
        </p:txBody>
      </p:sp>
      <p:pic>
        <p:nvPicPr>
          <p:cNvPr id="187" name="Google Shape;187;p29"/>
          <p:cNvPicPr preferRelativeResize="0"/>
          <p:nvPr/>
        </p:nvPicPr>
        <p:blipFill>
          <a:blip r:embed="rId3">
            <a:alphaModFix/>
          </a:blip>
          <a:stretch>
            <a:fillRect/>
          </a:stretch>
        </p:blipFill>
        <p:spPr>
          <a:xfrm>
            <a:off x="766450" y="1225231"/>
            <a:ext cx="2857500" cy="2243138"/>
          </a:xfrm>
          <a:prstGeom prst="rect">
            <a:avLst/>
          </a:prstGeom>
          <a:noFill/>
          <a:ln>
            <a:noFill/>
          </a:ln>
        </p:spPr>
      </p:pic>
      <p:sp>
        <p:nvSpPr>
          <p:cNvPr id="188" name="Google Shape;188;p29"/>
          <p:cNvSpPr txBox="1"/>
          <p:nvPr/>
        </p:nvSpPr>
        <p:spPr>
          <a:xfrm>
            <a:off x="686775" y="3641125"/>
            <a:ext cx="8009400" cy="11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mfortaa"/>
                <a:ea typeface="Comfortaa"/>
                <a:cs typeface="Comfortaa"/>
                <a:sym typeface="Comfortaa"/>
              </a:rPr>
              <a:t>Reinforcement learning along with deep learning aims to create models that specialize in general tasks.</a:t>
            </a:r>
            <a:endParaRPr sz="1200">
              <a:latin typeface="Comfortaa"/>
              <a:ea typeface="Comfortaa"/>
              <a:cs typeface="Comfortaa"/>
              <a:sym typeface="Comfortaa"/>
            </a:endParaRPr>
          </a:p>
          <a:p>
            <a:pPr indent="0" lvl="0" marL="0" rtl="0" algn="l">
              <a:spcBef>
                <a:spcPts val="0"/>
              </a:spcBef>
              <a:spcAft>
                <a:spcPts val="0"/>
              </a:spcAft>
              <a:buNone/>
            </a:pPr>
            <a:r>
              <a:rPr lang="en" sz="1200">
                <a:latin typeface="Comfortaa"/>
                <a:ea typeface="Comfortaa"/>
                <a:cs typeface="Comfortaa"/>
                <a:sym typeface="Comfortaa"/>
              </a:rPr>
              <a:t>Example Agents: </a:t>
            </a:r>
            <a:r>
              <a:rPr b="1" lang="en" sz="1200">
                <a:highlight>
                  <a:srgbClr val="F6B26B"/>
                </a:highlight>
                <a:latin typeface="Comfortaa"/>
                <a:ea typeface="Comfortaa"/>
                <a:cs typeface="Comfortaa"/>
                <a:sym typeface="Comfortaa"/>
              </a:rPr>
              <a:t>OpenAI Five, AlphaGo Zero</a:t>
            </a:r>
            <a:endParaRPr b="1" sz="1200">
              <a:highlight>
                <a:srgbClr val="F6B26B"/>
              </a:highlight>
              <a:latin typeface="Comfortaa"/>
              <a:ea typeface="Comfortaa"/>
              <a:cs typeface="Comfortaa"/>
              <a:sym typeface="Comfortaa"/>
            </a:endParaRPr>
          </a:p>
        </p:txBody>
      </p:sp>
      <p:sp>
        <p:nvSpPr>
          <p:cNvPr id="189" name="Google Shape;189;p29"/>
          <p:cNvSpPr txBox="1"/>
          <p:nvPr/>
        </p:nvSpPr>
        <p:spPr>
          <a:xfrm>
            <a:off x="7995300" y="456025"/>
            <a:ext cx="837000" cy="55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highlight>
                  <a:srgbClr val="F1C232"/>
                </a:highlight>
                <a:latin typeface="Economica"/>
                <a:ea typeface="Economica"/>
                <a:cs typeface="Economica"/>
                <a:sym typeface="Economica"/>
              </a:rPr>
              <a:t>Day 1</a:t>
            </a:r>
            <a:endParaRPr sz="2400">
              <a:latin typeface="Open Sans"/>
              <a:ea typeface="Open Sans"/>
              <a:cs typeface="Open Sans"/>
              <a:sym typeface="Open Sans"/>
            </a:endParaRPr>
          </a:p>
        </p:txBody>
      </p:sp>
      <p:sp>
        <p:nvSpPr>
          <p:cNvPr id="190" name="Google Shape;190;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89">
                                            <p:txEl>
                                              <p:pRg end="0" st="0"/>
                                            </p:txEl>
                                          </p:spTgt>
                                        </p:tgtEl>
                                        <p:attrNameLst>
                                          <p:attrName>style.visibility</p:attrName>
                                        </p:attrNameLst>
                                      </p:cBhvr>
                                      <p:to>
                                        <p:strVal val="visible"/>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4000"/>
                                        <p:tgtEl>
                                          <p:spTgt spid="187"/>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186">
                                            <p:txEl>
                                              <p:pRg end="0" st="0"/>
                                            </p:txEl>
                                          </p:spTgt>
                                        </p:tgtEl>
                                        <p:attrNameLst>
                                          <p:attrName>style.visibility</p:attrName>
                                        </p:attrNameLst>
                                      </p:cBhvr>
                                      <p:to>
                                        <p:strVal val="visible"/>
                                      </p:to>
                                    </p:set>
                                    <p:animEffect filter="fade" transition="in">
                                      <p:cBhvr>
                                        <p:cTn dur="3000"/>
                                        <p:tgtEl>
                                          <p:spTgt spid="186">
                                            <p:txEl>
                                              <p:pRg end="0" st="0"/>
                                            </p:txEl>
                                          </p:spTgt>
                                        </p:tgtEl>
                                      </p:cBhvr>
                                    </p:animEffec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188">
                                            <p:txEl>
                                              <p:pRg end="0" st="0"/>
                                            </p:txEl>
                                          </p:spTgt>
                                        </p:tgtEl>
                                        <p:attrNameLst>
                                          <p:attrName>style.visibility</p:attrName>
                                        </p:attrNameLst>
                                      </p:cBhvr>
                                      <p:to>
                                        <p:strVal val="visible"/>
                                      </p:to>
                                    </p:set>
                                    <p:animEffect filter="fade" transition="in">
                                      <p:cBhvr>
                                        <p:cTn dur="3000"/>
                                        <p:tgtEl>
                                          <p:spTgt spid="188">
                                            <p:txEl>
                                              <p:pRg end="0" st="0"/>
                                            </p:txEl>
                                          </p:spTgt>
                                        </p:tgtEl>
                                      </p:cBhvr>
                                    </p:animEffect>
                                  </p:childTnLst>
                                </p:cTn>
                              </p:par>
                            </p:childTnLst>
                          </p:cTn>
                        </p:par>
                        <p:par>
                          <p:cTn fill="hold">
                            <p:stCondLst>
                              <p:cond delay="11000"/>
                            </p:stCondLst>
                            <p:childTnLst>
                              <p:par>
                                <p:cTn fill="hold" nodeType="afterEffect" presetClass="entr" presetID="10" presetSubtype="0">
                                  <p:stCondLst>
                                    <p:cond delay="0"/>
                                  </p:stCondLst>
                                  <p:childTnLst>
                                    <p:set>
                                      <p:cBhvr>
                                        <p:cTn dur="1" fill="hold">
                                          <p:stCondLst>
                                            <p:cond delay="0"/>
                                          </p:stCondLst>
                                        </p:cTn>
                                        <p:tgtEl>
                                          <p:spTgt spid="188">
                                            <p:txEl>
                                              <p:pRg end="1" st="1"/>
                                            </p:txEl>
                                          </p:spTgt>
                                        </p:tgtEl>
                                        <p:attrNameLst>
                                          <p:attrName>style.visibility</p:attrName>
                                        </p:attrNameLst>
                                      </p:cBhvr>
                                      <p:to>
                                        <p:strVal val="visible"/>
                                      </p:to>
                                    </p:set>
                                    <p:animEffect filter="fade" transition="in">
                                      <p:cBhvr>
                                        <p:cTn dur="3000"/>
                                        <p:tgtEl>
                                          <p:spTgt spid="188">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Prerequisites for this Workshop</a:t>
            </a:r>
            <a:endParaRPr/>
          </a:p>
        </p:txBody>
      </p:sp>
      <p:sp>
        <p:nvSpPr>
          <p:cNvPr id="196" name="Google Shape;196;p30"/>
          <p:cNvSpPr txBox="1"/>
          <p:nvPr>
            <p:ph idx="1" type="body"/>
          </p:nvPr>
        </p:nvSpPr>
        <p:spPr>
          <a:xfrm>
            <a:off x="311700" y="1225225"/>
            <a:ext cx="8520600" cy="515100"/>
          </a:xfrm>
          <a:prstGeom prst="rect">
            <a:avLst/>
          </a:prstGeom>
        </p:spPr>
        <p:txBody>
          <a:bodyPr anchorCtr="0" anchor="t" bIns="91425" lIns="91425" spcFirstLastPara="1" rIns="91425" wrap="square" tIns="91425">
            <a:noAutofit/>
          </a:bodyPr>
          <a:lstStyle/>
          <a:p>
            <a:pPr indent="-317500" lvl="0" marL="457200" rtl="0" algn="ctr">
              <a:spcBef>
                <a:spcPts val="0"/>
              </a:spcBef>
              <a:spcAft>
                <a:spcPts val="0"/>
              </a:spcAft>
              <a:buSzPts val="1400"/>
              <a:buFont typeface="Comfortaa"/>
              <a:buChar char="➢"/>
            </a:pPr>
            <a:r>
              <a:rPr lang="en" sz="1400">
                <a:latin typeface="Comfortaa"/>
                <a:ea typeface="Comfortaa"/>
                <a:cs typeface="Comfortaa"/>
                <a:sym typeface="Comfortaa"/>
              </a:rPr>
              <a:t>Basic understanding of Python</a:t>
            </a:r>
            <a:endParaRPr sz="1400">
              <a:latin typeface="Comfortaa"/>
              <a:ea typeface="Comfortaa"/>
              <a:cs typeface="Comfortaa"/>
              <a:sym typeface="Comfortaa"/>
            </a:endParaRPr>
          </a:p>
        </p:txBody>
      </p:sp>
      <p:sp>
        <p:nvSpPr>
          <p:cNvPr id="197" name="Google Shape;197;p30"/>
          <p:cNvSpPr txBox="1"/>
          <p:nvPr>
            <p:ph type="title"/>
          </p:nvPr>
        </p:nvSpPr>
        <p:spPr>
          <a:xfrm>
            <a:off x="311700" y="1672300"/>
            <a:ext cx="85206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Prerequisites for Theoretical Machine Learning</a:t>
            </a:r>
            <a:endParaRPr/>
          </a:p>
        </p:txBody>
      </p:sp>
      <p:sp>
        <p:nvSpPr>
          <p:cNvPr id="198" name="Google Shape;198;p30"/>
          <p:cNvSpPr txBox="1"/>
          <p:nvPr>
            <p:ph idx="1" type="body"/>
          </p:nvPr>
        </p:nvSpPr>
        <p:spPr>
          <a:xfrm>
            <a:off x="311700" y="2451675"/>
            <a:ext cx="8520600" cy="1114200"/>
          </a:xfrm>
          <a:prstGeom prst="rect">
            <a:avLst/>
          </a:prstGeom>
        </p:spPr>
        <p:txBody>
          <a:bodyPr anchorCtr="0" anchor="t" bIns="91425" lIns="91425" spcFirstLastPara="1" rIns="91425" wrap="square" tIns="91425">
            <a:noAutofit/>
          </a:bodyPr>
          <a:lstStyle/>
          <a:p>
            <a:pPr indent="-317500" lvl="0" marL="457200" rtl="0" algn="ctr">
              <a:spcBef>
                <a:spcPts val="0"/>
              </a:spcBef>
              <a:spcAft>
                <a:spcPts val="0"/>
              </a:spcAft>
              <a:buSzPts val="1400"/>
              <a:buFont typeface="Comfortaa"/>
              <a:buChar char="➢"/>
            </a:pPr>
            <a:r>
              <a:rPr lang="en" sz="1400">
                <a:latin typeface="Comfortaa"/>
                <a:ea typeface="Comfortaa"/>
                <a:cs typeface="Comfortaa"/>
                <a:sym typeface="Comfortaa"/>
              </a:rPr>
              <a:t>Linear Algebra</a:t>
            </a:r>
            <a:endParaRPr sz="1400">
              <a:latin typeface="Comfortaa"/>
              <a:ea typeface="Comfortaa"/>
              <a:cs typeface="Comfortaa"/>
              <a:sym typeface="Comfortaa"/>
            </a:endParaRPr>
          </a:p>
          <a:p>
            <a:pPr indent="-317500" lvl="0" marL="457200" rtl="0" algn="ctr">
              <a:spcBef>
                <a:spcPts val="0"/>
              </a:spcBef>
              <a:spcAft>
                <a:spcPts val="0"/>
              </a:spcAft>
              <a:buSzPts val="1400"/>
              <a:buFont typeface="Comfortaa"/>
              <a:buChar char="➢"/>
            </a:pPr>
            <a:r>
              <a:rPr lang="en" sz="1400">
                <a:latin typeface="Comfortaa"/>
                <a:ea typeface="Comfortaa"/>
                <a:cs typeface="Comfortaa"/>
                <a:sym typeface="Comfortaa"/>
              </a:rPr>
              <a:t>Matrix Computations</a:t>
            </a:r>
            <a:endParaRPr sz="1400">
              <a:latin typeface="Comfortaa"/>
              <a:ea typeface="Comfortaa"/>
              <a:cs typeface="Comfortaa"/>
              <a:sym typeface="Comfortaa"/>
            </a:endParaRPr>
          </a:p>
          <a:p>
            <a:pPr indent="-317500" lvl="0" marL="457200" rtl="0" algn="ctr">
              <a:spcBef>
                <a:spcPts val="0"/>
              </a:spcBef>
              <a:spcAft>
                <a:spcPts val="0"/>
              </a:spcAft>
              <a:buSzPts val="1400"/>
              <a:buFont typeface="Comfortaa"/>
              <a:buChar char="➢"/>
            </a:pPr>
            <a:r>
              <a:rPr lang="en" sz="1400">
                <a:latin typeface="Comfortaa"/>
                <a:ea typeface="Comfortaa"/>
                <a:cs typeface="Comfortaa"/>
                <a:sym typeface="Comfortaa"/>
              </a:rPr>
              <a:t>Probabilities</a:t>
            </a:r>
            <a:endParaRPr sz="1400">
              <a:latin typeface="Comfortaa"/>
              <a:ea typeface="Comfortaa"/>
              <a:cs typeface="Comfortaa"/>
              <a:sym typeface="Comfortaa"/>
            </a:endParaRPr>
          </a:p>
        </p:txBody>
      </p:sp>
      <p:sp>
        <p:nvSpPr>
          <p:cNvPr id="199" name="Google Shape;199;p30"/>
          <p:cNvSpPr txBox="1"/>
          <p:nvPr>
            <p:ph type="title"/>
          </p:nvPr>
        </p:nvSpPr>
        <p:spPr>
          <a:xfrm>
            <a:off x="311700" y="3431075"/>
            <a:ext cx="85206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Prerequisites for Practical Machine Learning</a:t>
            </a:r>
            <a:endParaRPr/>
          </a:p>
        </p:txBody>
      </p:sp>
      <p:sp>
        <p:nvSpPr>
          <p:cNvPr id="200" name="Google Shape;200;p30"/>
          <p:cNvSpPr txBox="1"/>
          <p:nvPr>
            <p:ph idx="1" type="body"/>
          </p:nvPr>
        </p:nvSpPr>
        <p:spPr>
          <a:xfrm>
            <a:off x="311700" y="4120600"/>
            <a:ext cx="8520600" cy="636300"/>
          </a:xfrm>
          <a:prstGeom prst="rect">
            <a:avLst/>
          </a:prstGeom>
        </p:spPr>
        <p:txBody>
          <a:bodyPr anchorCtr="0" anchor="t" bIns="91425" lIns="91425" spcFirstLastPara="1" rIns="91425" wrap="square" tIns="91425">
            <a:noAutofit/>
          </a:bodyPr>
          <a:lstStyle/>
          <a:p>
            <a:pPr indent="-317500" lvl="0" marL="457200" rtl="0" algn="ctr">
              <a:spcBef>
                <a:spcPts val="0"/>
              </a:spcBef>
              <a:spcAft>
                <a:spcPts val="0"/>
              </a:spcAft>
              <a:buSzPts val="1400"/>
              <a:buFont typeface="Comfortaa"/>
              <a:buChar char="➢"/>
            </a:pPr>
            <a:r>
              <a:rPr lang="en" sz="1400">
                <a:latin typeface="Comfortaa"/>
                <a:ea typeface="Comfortaa"/>
                <a:cs typeface="Comfortaa"/>
                <a:sym typeface="Comfortaa"/>
              </a:rPr>
              <a:t>Programming Language like C++/Java/Python etc. We will use Python. </a:t>
            </a:r>
            <a:endParaRPr sz="1400">
              <a:latin typeface="Comfortaa"/>
              <a:ea typeface="Comfortaa"/>
              <a:cs typeface="Comfortaa"/>
              <a:sym typeface="Comfortaa"/>
            </a:endParaRPr>
          </a:p>
          <a:p>
            <a:pPr indent="-317500" lvl="0" marL="457200" rtl="0" algn="ctr">
              <a:spcBef>
                <a:spcPts val="0"/>
              </a:spcBef>
              <a:spcAft>
                <a:spcPts val="0"/>
              </a:spcAft>
              <a:buSzPts val="1400"/>
              <a:buFont typeface="Comfortaa"/>
              <a:buChar char="➢"/>
            </a:pPr>
            <a:r>
              <a:rPr lang="en" sz="1400">
                <a:latin typeface="Comfortaa"/>
                <a:ea typeface="Comfortaa"/>
                <a:cs typeface="Comfortaa"/>
                <a:sym typeface="Comfortaa"/>
              </a:rPr>
              <a:t>A good understanding of Mathematics is recommended but not required.</a:t>
            </a:r>
            <a:endParaRPr sz="1400">
              <a:latin typeface="Comfortaa"/>
              <a:ea typeface="Comfortaa"/>
              <a:cs typeface="Comfortaa"/>
              <a:sym typeface="Comfortaa"/>
            </a:endParaRPr>
          </a:p>
        </p:txBody>
      </p:sp>
      <p:sp>
        <p:nvSpPr>
          <p:cNvPr id="201" name="Google Shape;201;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96">
                                            <p:txEl>
                                              <p:pRg end="0" st="0"/>
                                            </p:txEl>
                                          </p:spTgt>
                                        </p:tgtEl>
                                        <p:attrNameLst>
                                          <p:attrName>style.visibility</p:attrName>
                                        </p:attrNameLst>
                                      </p:cBhvr>
                                      <p:to>
                                        <p:strVal val="visible"/>
                                      </p:to>
                                    </p:set>
                                    <p:animEffect filter="fade" transition="in">
                                      <p:cBhvr>
                                        <p:cTn dur="3000"/>
                                        <p:tgtEl>
                                          <p:spTgt spid="196">
                                            <p:txEl>
                                              <p:pRg end="0" st="0"/>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98">
                                            <p:txEl>
                                              <p:pRg end="0" st="0"/>
                                            </p:txEl>
                                          </p:spTgt>
                                        </p:tgtEl>
                                        <p:attrNameLst>
                                          <p:attrName>style.visibility</p:attrName>
                                        </p:attrNameLst>
                                      </p:cBhvr>
                                      <p:to>
                                        <p:strVal val="visible"/>
                                      </p:to>
                                    </p:set>
                                    <p:animEffect filter="fade" transition="in">
                                      <p:cBhvr>
                                        <p:cTn dur="3000"/>
                                        <p:tgtEl>
                                          <p:spTgt spid="198">
                                            <p:txEl>
                                              <p:pRg end="0" st="0"/>
                                            </p:txEl>
                                          </p:spTgt>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198">
                                            <p:txEl>
                                              <p:pRg end="1" st="1"/>
                                            </p:txEl>
                                          </p:spTgt>
                                        </p:tgtEl>
                                        <p:attrNameLst>
                                          <p:attrName>style.visibility</p:attrName>
                                        </p:attrNameLst>
                                      </p:cBhvr>
                                      <p:to>
                                        <p:strVal val="visible"/>
                                      </p:to>
                                    </p:set>
                                    <p:animEffect filter="fade" transition="in">
                                      <p:cBhvr>
                                        <p:cTn dur="3000"/>
                                        <p:tgtEl>
                                          <p:spTgt spid="198">
                                            <p:txEl>
                                              <p:pRg end="1" st="1"/>
                                            </p:txEl>
                                          </p:spTgt>
                                        </p:tgtEl>
                                      </p:cBhvr>
                                    </p:animEffect>
                                  </p:childTnLst>
                                </p:cTn>
                              </p:par>
                            </p:childTnLst>
                          </p:cTn>
                        </p:par>
                        <p:par>
                          <p:cTn fill="hold">
                            <p:stCondLst>
                              <p:cond delay="9000"/>
                            </p:stCondLst>
                            <p:childTnLst>
                              <p:par>
                                <p:cTn fill="hold" nodeType="afterEffect" presetClass="entr" presetID="10" presetSubtype="0">
                                  <p:stCondLst>
                                    <p:cond delay="0"/>
                                  </p:stCondLst>
                                  <p:childTnLst>
                                    <p:set>
                                      <p:cBhvr>
                                        <p:cTn dur="1" fill="hold">
                                          <p:stCondLst>
                                            <p:cond delay="0"/>
                                          </p:stCondLst>
                                        </p:cTn>
                                        <p:tgtEl>
                                          <p:spTgt spid="198">
                                            <p:txEl>
                                              <p:pRg end="2" st="2"/>
                                            </p:txEl>
                                          </p:spTgt>
                                        </p:tgtEl>
                                        <p:attrNameLst>
                                          <p:attrName>style.visibility</p:attrName>
                                        </p:attrNameLst>
                                      </p:cBhvr>
                                      <p:to>
                                        <p:strVal val="visible"/>
                                      </p:to>
                                    </p:set>
                                    <p:animEffect filter="fade" transition="in">
                                      <p:cBhvr>
                                        <p:cTn dur="3000"/>
                                        <p:tgtEl>
                                          <p:spTgt spid="198">
                                            <p:txEl>
                                              <p:pRg end="2" st="2"/>
                                            </p:txEl>
                                          </p:spTgt>
                                        </p:tgtEl>
                                      </p:cBhvr>
                                    </p:animEffect>
                                  </p:childTnLst>
                                </p:cTn>
                              </p:par>
                            </p:childTnLst>
                          </p:cTn>
                        </p:par>
                        <p:par>
                          <p:cTn fill="hold">
                            <p:stCondLst>
                              <p:cond delay="12000"/>
                            </p:stCondLst>
                            <p:childTnLst>
                              <p:par>
                                <p:cTn fill="hold" nodeType="afterEffect" presetClass="entr" presetID="10" presetSubtype="0">
                                  <p:stCondLst>
                                    <p:cond delay="0"/>
                                  </p:stCondLst>
                                  <p:childTnLst>
                                    <p:set>
                                      <p:cBhvr>
                                        <p:cTn dur="1" fill="hold">
                                          <p:stCondLst>
                                            <p:cond delay="0"/>
                                          </p:stCondLst>
                                        </p:cTn>
                                        <p:tgtEl>
                                          <p:spTgt spid="200">
                                            <p:txEl>
                                              <p:pRg end="0" st="0"/>
                                            </p:txEl>
                                          </p:spTgt>
                                        </p:tgtEl>
                                        <p:attrNameLst>
                                          <p:attrName>style.visibility</p:attrName>
                                        </p:attrNameLst>
                                      </p:cBhvr>
                                      <p:to>
                                        <p:strVal val="visible"/>
                                      </p:to>
                                    </p:set>
                                    <p:animEffect filter="fade" transition="in">
                                      <p:cBhvr>
                                        <p:cTn dur="3000"/>
                                        <p:tgtEl>
                                          <p:spTgt spid="200">
                                            <p:txEl>
                                              <p:pRg end="0" st="0"/>
                                            </p:txEl>
                                          </p:spTgt>
                                        </p:tgtEl>
                                      </p:cBhvr>
                                    </p:animEffect>
                                  </p:childTnLst>
                                </p:cTn>
                              </p:par>
                            </p:childTnLst>
                          </p:cTn>
                        </p:par>
                        <p:par>
                          <p:cTn fill="hold">
                            <p:stCondLst>
                              <p:cond delay="15000"/>
                            </p:stCondLst>
                            <p:childTnLst>
                              <p:par>
                                <p:cTn fill="hold" nodeType="afterEffect" presetClass="entr" presetID="10" presetSubtype="0">
                                  <p:stCondLst>
                                    <p:cond delay="0"/>
                                  </p:stCondLst>
                                  <p:childTnLst>
                                    <p:set>
                                      <p:cBhvr>
                                        <p:cTn dur="1" fill="hold">
                                          <p:stCondLst>
                                            <p:cond delay="0"/>
                                          </p:stCondLst>
                                        </p:cTn>
                                        <p:tgtEl>
                                          <p:spTgt spid="200">
                                            <p:txEl>
                                              <p:pRg end="1" st="1"/>
                                            </p:txEl>
                                          </p:spTgt>
                                        </p:tgtEl>
                                        <p:attrNameLst>
                                          <p:attrName>style.visibility</p:attrName>
                                        </p:attrNameLst>
                                      </p:cBhvr>
                                      <p:to>
                                        <p:strVal val="visible"/>
                                      </p:to>
                                    </p:set>
                                    <p:animEffect filter="fade" transition="in">
                                      <p:cBhvr>
                                        <p:cTn dur="3000"/>
                                        <p:tgtEl>
                                          <p:spTgt spid="200">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 to Jupyter Notebook</a:t>
            </a:r>
            <a:endParaRPr/>
          </a:p>
        </p:txBody>
      </p:sp>
      <p:sp>
        <p:nvSpPr>
          <p:cNvPr id="207" name="Google Shape;207;p31"/>
          <p:cNvSpPr txBox="1"/>
          <p:nvPr>
            <p:ph idx="1" type="body"/>
          </p:nvPr>
        </p:nvSpPr>
        <p:spPr>
          <a:xfrm>
            <a:off x="311700" y="1225225"/>
            <a:ext cx="8520600" cy="3354000"/>
          </a:xfrm>
          <a:prstGeom prst="rect">
            <a:avLst/>
          </a:prstGeom>
        </p:spPr>
        <p:txBody>
          <a:bodyPr anchorCtr="0" anchor="ctr" bIns="91425" lIns="91425" spcFirstLastPara="1" rIns="91425" wrap="square" tIns="91425">
            <a:noAutofit/>
          </a:bodyPr>
          <a:lstStyle/>
          <a:p>
            <a:pPr indent="-304800" lvl="0" marL="457200" rtl="0" algn="l">
              <a:lnSpc>
                <a:spcPct val="150000"/>
              </a:lnSpc>
              <a:spcBef>
                <a:spcPts val="0"/>
              </a:spcBef>
              <a:spcAft>
                <a:spcPts val="0"/>
              </a:spcAft>
              <a:buSzPts val="1200"/>
              <a:buFont typeface="Comfortaa"/>
              <a:buChar char="●"/>
            </a:pPr>
            <a:r>
              <a:rPr lang="en" sz="1200">
                <a:latin typeface="Comfortaa"/>
                <a:ea typeface="Comfortaa"/>
                <a:cs typeface="Comfortaa"/>
                <a:sym typeface="Comfortaa"/>
              </a:rPr>
              <a:t>Jupyter notebook is a great tool to prototype and create your models</a:t>
            </a:r>
            <a:endParaRPr sz="1200">
              <a:latin typeface="Comfortaa"/>
              <a:ea typeface="Comfortaa"/>
              <a:cs typeface="Comfortaa"/>
              <a:sym typeface="Comfortaa"/>
            </a:endParaRPr>
          </a:p>
          <a:p>
            <a:pPr indent="-304800" lvl="0" marL="457200" rtl="0" algn="l">
              <a:lnSpc>
                <a:spcPct val="150000"/>
              </a:lnSpc>
              <a:spcBef>
                <a:spcPts val="0"/>
              </a:spcBef>
              <a:spcAft>
                <a:spcPts val="0"/>
              </a:spcAft>
              <a:buSzPts val="1200"/>
              <a:buFont typeface="Comfortaa"/>
              <a:buChar char="●"/>
            </a:pPr>
            <a:r>
              <a:rPr lang="en" sz="1200">
                <a:latin typeface="Comfortaa"/>
                <a:ea typeface="Comfortaa"/>
                <a:cs typeface="Comfortaa"/>
                <a:sym typeface="Comfortaa"/>
              </a:rPr>
              <a:t>Online platforms like Google Colab can be used to collaborate on notebooks</a:t>
            </a:r>
            <a:endParaRPr sz="1200">
              <a:latin typeface="Comfortaa"/>
              <a:ea typeface="Comfortaa"/>
              <a:cs typeface="Comfortaa"/>
              <a:sym typeface="Comfortaa"/>
            </a:endParaRPr>
          </a:p>
          <a:p>
            <a:pPr indent="-304800" lvl="0" marL="457200" rtl="0" algn="l">
              <a:lnSpc>
                <a:spcPct val="150000"/>
              </a:lnSpc>
              <a:spcBef>
                <a:spcPts val="0"/>
              </a:spcBef>
              <a:spcAft>
                <a:spcPts val="0"/>
              </a:spcAft>
              <a:buSzPts val="1200"/>
              <a:buFont typeface="Comfortaa"/>
              <a:buChar char="●"/>
            </a:pPr>
            <a:r>
              <a:rPr lang="en" sz="1200">
                <a:latin typeface="Comfortaa"/>
                <a:ea typeface="Comfortaa"/>
                <a:cs typeface="Comfortaa"/>
                <a:sym typeface="Comfortaa"/>
              </a:rPr>
              <a:t>You can also use desktop applications like nteract</a:t>
            </a:r>
            <a:endParaRPr sz="1200">
              <a:latin typeface="Comfortaa"/>
              <a:ea typeface="Comfortaa"/>
              <a:cs typeface="Comfortaa"/>
              <a:sym typeface="Comfortaa"/>
            </a:endParaRPr>
          </a:p>
        </p:txBody>
      </p:sp>
      <p:sp>
        <p:nvSpPr>
          <p:cNvPr id="208" name="Google Shape;208;p31"/>
          <p:cNvSpPr txBox="1"/>
          <p:nvPr/>
        </p:nvSpPr>
        <p:spPr>
          <a:xfrm>
            <a:off x="7995300" y="456025"/>
            <a:ext cx="837000" cy="55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highlight>
                  <a:srgbClr val="F1C232"/>
                </a:highlight>
                <a:latin typeface="Economica"/>
                <a:ea typeface="Economica"/>
                <a:cs typeface="Economica"/>
                <a:sym typeface="Economica"/>
              </a:rPr>
              <a:t>Day 1</a:t>
            </a:r>
            <a:endParaRPr sz="2400">
              <a:latin typeface="Open Sans"/>
              <a:ea typeface="Open Sans"/>
              <a:cs typeface="Open Sans"/>
              <a:sym typeface="Open Sans"/>
            </a:endParaRPr>
          </a:p>
        </p:txBody>
      </p:sp>
      <p:sp>
        <p:nvSpPr>
          <p:cNvPr id="209" name="Google Shape;209;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208">
                                            <p:txEl>
                                              <p:pRg end="0" st="0"/>
                                            </p:txEl>
                                          </p:spTgt>
                                        </p:tgtEl>
                                        <p:attrNameLst>
                                          <p:attrName>style.visibility</p:attrName>
                                        </p:attrNameLst>
                                      </p:cBhvr>
                                      <p:to>
                                        <p:strVal val="visible"/>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07">
                                            <p:txEl>
                                              <p:pRg end="0" st="0"/>
                                            </p:txEl>
                                          </p:spTgt>
                                        </p:tgtEl>
                                        <p:attrNameLst>
                                          <p:attrName>style.visibility</p:attrName>
                                        </p:attrNameLst>
                                      </p:cBhvr>
                                      <p:to>
                                        <p:strVal val="visible"/>
                                      </p:to>
                                    </p:set>
                                    <p:animEffect filter="fade" transition="in">
                                      <p:cBhvr>
                                        <p:cTn dur="3000"/>
                                        <p:tgtEl>
                                          <p:spTgt spid="207">
                                            <p:txEl>
                                              <p:pRg end="0" st="0"/>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207">
                                            <p:txEl>
                                              <p:pRg end="1" st="1"/>
                                            </p:txEl>
                                          </p:spTgt>
                                        </p:tgtEl>
                                        <p:attrNameLst>
                                          <p:attrName>style.visibility</p:attrName>
                                        </p:attrNameLst>
                                      </p:cBhvr>
                                      <p:to>
                                        <p:strVal val="visible"/>
                                      </p:to>
                                    </p:set>
                                    <p:animEffect filter="fade" transition="in">
                                      <p:cBhvr>
                                        <p:cTn dur="3000"/>
                                        <p:tgtEl>
                                          <p:spTgt spid="207">
                                            <p:txEl>
                                              <p:pRg end="1" st="1"/>
                                            </p:txEl>
                                          </p:spTgt>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207">
                                            <p:txEl>
                                              <p:pRg end="2" st="2"/>
                                            </p:txEl>
                                          </p:spTgt>
                                        </p:tgtEl>
                                        <p:attrNameLst>
                                          <p:attrName>style.visibility</p:attrName>
                                        </p:attrNameLst>
                                      </p:cBhvr>
                                      <p:to>
                                        <p:strVal val="visible"/>
                                      </p:to>
                                    </p:set>
                                    <p:animEffect filter="fade" transition="in">
                                      <p:cBhvr>
                                        <p:cTn dur="3000"/>
                                        <p:tgtEl>
                                          <p:spTgt spid="207">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4"/>
          <p:cNvSpPr txBox="1"/>
          <p:nvPr>
            <p:ph idx="1" type="body"/>
          </p:nvPr>
        </p:nvSpPr>
        <p:spPr>
          <a:xfrm>
            <a:off x="3266525" y="1501650"/>
            <a:ext cx="4913400" cy="2290800"/>
          </a:xfrm>
          <a:prstGeom prst="rect">
            <a:avLst/>
          </a:prstGeom>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mfortaa"/>
                <a:ea typeface="Comfortaa"/>
                <a:cs typeface="Comfortaa"/>
                <a:sym typeface="Comfortaa"/>
              </a:rPr>
              <a:t>Machine Learning </a:t>
            </a:r>
            <a:r>
              <a:rPr b="1" lang="en" sz="1200">
                <a:solidFill>
                  <a:schemeClr val="lt2"/>
                </a:solidFill>
                <a:latin typeface="Comfortaa"/>
                <a:ea typeface="Comfortaa"/>
                <a:cs typeface="Comfortaa"/>
                <a:sym typeface="Comfortaa"/>
              </a:rPr>
              <a:t>PRACTICAL</a:t>
            </a:r>
            <a:r>
              <a:rPr lang="en" sz="1200">
                <a:latin typeface="Comfortaa"/>
                <a:ea typeface="Comfortaa"/>
                <a:cs typeface="Comfortaa"/>
                <a:sym typeface="Comfortaa"/>
              </a:rPr>
              <a:t> </a:t>
            </a:r>
            <a:r>
              <a:rPr lang="en" sz="1200">
                <a:latin typeface="Comfortaa"/>
                <a:ea typeface="Comfortaa"/>
                <a:cs typeface="Comfortaa"/>
                <a:sym typeface="Comfortaa"/>
              </a:rPr>
              <a:t>Workshop</a:t>
            </a:r>
            <a:endParaRPr sz="1200">
              <a:latin typeface="Comfortaa"/>
              <a:ea typeface="Comfortaa"/>
              <a:cs typeface="Comfortaa"/>
              <a:sym typeface="Comfortaa"/>
            </a:endParaRPr>
          </a:p>
          <a:p>
            <a:pPr indent="0" lvl="0" marL="0" rtl="0" algn="l">
              <a:spcBef>
                <a:spcPts val="1600"/>
              </a:spcBef>
              <a:spcAft>
                <a:spcPts val="0"/>
              </a:spcAft>
              <a:buNone/>
            </a:pPr>
            <a:r>
              <a:t/>
            </a:r>
            <a:endParaRPr sz="1200">
              <a:latin typeface="Comfortaa"/>
              <a:ea typeface="Comfortaa"/>
              <a:cs typeface="Comfortaa"/>
              <a:sym typeface="Comfortaa"/>
            </a:endParaRPr>
          </a:p>
          <a:p>
            <a:pPr indent="-304800" lvl="0" marL="457200" rtl="0" algn="l">
              <a:spcBef>
                <a:spcPts val="1600"/>
              </a:spcBef>
              <a:spcAft>
                <a:spcPts val="0"/>
              </a:spcAft>
              <a:buClr>
                <a:schemeClr val="lt2"/>
              </a:buClr>
              <a:buSzPts val="1200"/>
              <a:buFont typeface="Comfortaa"/>
              <a:buChar char="●"/>
            </a:pPr>
            <a:r>
              <a:rPr lang="en" sz="1200">
                <a:latin typeface="Comfortaa"/>
                <a:ea typeface="Comfortaa"/>
                <a:cs typeface="Comfortaa"/>
                <a:sym typeface="Comfortaa"/>
              </a:rPr>
              <a:t>Lalit Kumar 			| </a:t>
            </a:r>
            <a:r>
              <a:rPr lang="en" sz="1200">
                <a:solidFill>
                  <a:srgbClr val="000000"/>
                </a:solidFill>
                <a:latin typeface="Comfortaa"/>
                <a:ea typeface="Comfortaa"/>
                <a:cs typeface="Comfortaa"/>
                <a:sym typeface="Comfortaa"/>
              </a:rPr>
              <a:t>Speaker</a:t>
            </a:r>
            <a:endParaRPr sz="1200">
              <a:solidFill>
                <a:srgbClr val="000000"/>
              </a:solidFill>
              <a:latin typeface="Comfortaa"/>
              <a:ea typeface="Comfortaa"/>
              <a:cs typeface="Comfortaa"/>
              <a:sym typeface="Comfortaa"/>
            </a:endParaRPr>
          </a:p>
          <a:p>
            <a:pPr indent="-304800" lvl="0" marL="457200" rtl="0" algn="l">
              <a:spcBef>
                <a:spcPts val="0"/>
              </a:spcBef>
              <a:spcAft>
                <a:spcPts val="0"/>
              </a:spcAft>
              <a:buClr>
                <a:schemeClr val="lt2"/>
              </a:buClr>
              <a:buSzPts val="1200"/>
              <a:buFont typeface="Comfortaa"/>
              <a:buChar char="●"/>
            </a:pPr>
            <a:r>
              <a:rPr lang="en" sz="1200">
                <a:latin typeface="Comfortaa"/>
                <a:ea typeface="Comfortaa"/>
                <a:cs typeface="Comfortaa"/>
                <a:sym typeface="Comfortaa"/>
              </a:rPr>
              <a:t>Prof. Kapil Mundada		| Coordinator</a:t>
            </a:r>
            <a:endParaRPr sz="1200">
              <a:latin typeface="Comfortaa"/>
              <a:ea typeface="Comfortaa"/>
              <a:cs typeface="Comfortaa"/>
              <a:sym typeface="Comfortaa"/>
            </a:endParaRPr>
          </a:p>
          <a:p>
            <a:pPr indent="-304800" lvl="0" marL="457200" rtl="0" algn="l">
              <a:spcBef>
                <a:spcPts val="0"/>
              </a:spcBef>
              <a:spcAft>
                <a:spcPts val="0"/>
              </a:spcAft>
              <a:buClr>
                <a:schemeClr val="lt2"/>
              </a:buClr>
              <a:buSzPts val="1200"/>
              <a:buFont typeface="Comfortaa"/>
              <a:buChar char="●"/>
            </a:pPr>
            <a:r>
              <a:rPr lang="en" sz="1200">
                <a:latin typeface="Comfortaa"/>
                <a:ea typeface="Comfortaa"/>
                <a:cs typeface="Comfortaa"/>
                <a:sym typeface="Comfortaa"/>
              </a:rPr>
              <a:t>Aniket Patil 			| Organiser</a:t>
            </a:r>
            <a:endParaRPr sz="1200">
              <a:latin typeface="Comfortaa"/>
              <a:ea typeface="Comfortaa"/>
              <a:cs typeface="Comfortaa"/>
              <a:sym typeface="Comfortaa"/>
            </a:endParaRPr>
          </a:p>
          <a:p>
            <a:pPr indent="0" lvl="0" marL="0" rtl="0" algn="l">
              <a:spcBef>
                <a:spcPts val="1600"/>
              </a:spcBef>
              <a:spcAft>
                <a:spcPts val="1600"/>
              </a:spcAft>
              <a:buNone/>
            </a:pPr>
            <a:r>
              <a:t/>
            </a:r>
            <a:endParaRPr sz="1200">
              <a:latin typeface="Comfortaa"/>
              <a:ea typeface="Comfortaa"/>
              <a:cs typeface="Comfortaa"/>
              <a:sym typeface="Comfortaa"/>
            </a:endParaRPr>
          </a:p>
        </p:txBody>
      </p:sp>
      <p:pic>
        <p:nvPicPr>
          <p:cNvPr id="72" name="Google Shape;72;p14"/>
          <p:cNvPicPr preferRelativeResize="0"/>
          <p:nvPr/>
        </p:nvPicPr>
        <p:blipFill>
          <a:blip r:embed="rId3">
            <a:alphaModFix/>
          </a:blip>
          <a:stretch>
            <a:fillRect/>
          </a:stretch>
        </p:blipFill>
        <p:spPr>
          <a:xfrm>
            <a:off x="141350" y="73750"/>
            <a:ext cx="2345364" cy="4838701"/>
          </a:xfrm>
          <a:prstGeom prst="rect">
            <a:avLst/>
          </a:prstGeom>
          <a:noFill/>
          <a:ln>
            <a:noFill/>
          </a:ln>
        </p:spPr>
      </p:pic>
      <p:sp>
        <p:nvSpPr>
          <p:cNvPr id="73" name="Google Shape;73;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72"/>
                                        </p:tgtEl>
                                        <p:attrNameLst>
                                          <p:attrName>style.visibility</p:attrName>
                                        </p:attrNameLst>
                                      </p:cBhvr>
                                      <p:to>
                                        <p:strVal val="visible"/>
                                      </p:to>
                                    </p:set>
                                  </p:childTnLst>
                                </p:cTn>
                              </p:par>
                              <p:par>
                                <p:cTn fill="hold" nodeType="withEffect" presetClass="emph" presetID="8" presetSubtype="0">
                                  <p:stCondLst>
                                    <p:cond delay="0"/>
                                  </p:stCondLst>
                                  <p:childTnLst>
                                    <p:animRot by="-21600000">
                                      <p:cBhvr>
                                        <p:cTn dur="3000" fill="hold"/>
                                        <p:tgtEl>
                                          <p:spTgt spid="72"/>
                                        </p:tgtEl>
                                        <p:attrNameLst>
                                          <p:attrName>r</p:attrName>
                                        </p:attrNameLst>
                                      </p:cBhvr>
                                    </p:animRo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71">
                                            <p:txEl>
                                              <p:pRg end="0" st="0"/>
                                            </p:txEl>
                                          </p:spTgt>
                                        </p:tgtEl>
                                        <p:attrNameLst>
                                          <p:attrName>style.visibility</p:attrName>
                                        </p:attrNameLst>
                                      </p:cBhvr>
                                      <p:to>
                                        <p:strVal val="visible"/>
                                      </p:to>
                                    </p:set>
                                    <p:animEffect filter="fade" transition="in">
                                      <p:cBhvr>
                                        <p:cTn dur="3000"/>
                                        <p:tgtEl>
                                          <p:spTgt spid="71">
                                            <p:txEl>
                                              <p:pRg end="0" st="0"/>
                                            </p:txEl>
                                          </p:spTgt>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71">
                                            <p:txEl>
                                              <p:pRg end="1" st="1"/>
                                            </p:txEl>
                                          </p:spTgt>
                                        </p:tgtEl>
                                        <p:attrNameLst>
                                          <p:attrName>style.visibility</p:attrName>
                                        </p:attrNameLst>
                                      </p:cBhvr>
                                      <p:to>
                                        <p:strVal val="visible"/>
                                      </p:to>
                                    </p:set>
                                    <p:animEffect filter="fade" transition="in">
                                      <p:cBhvr>
                                        <p:cTn dur="3000"/>
                                        <p:tgtEl>
                                          <p:spTgt spid="71">
                                            <p:txEl>
                                              <p:pRg end="1" st="1"/>
                                            </p:txEl>
                                          </p:spTgt>
                                        </p:tgtEl>
                                      </p:cBhvr>
                                    </p:animEffect>
                                  </p:childTnLst>
                                </p:cTn>
                              </p:par>
                            </p:childTnLst>
                          </p:cTn>
                        </p:par>
                        <p:par>
                          <p:cTn fill="hold">
                            <p:stCondLst>
                              <p:cond delay="9000"/>
                            </p:stCondLst>
                            <p:childTnLst>
                              <p:par>
                                <p:cTn fill="hold" nodeType="afterEffect" presetClass="entr" presetID="10" presetSubtype="0">
                                  <p:stCondLst>
                                    <p:cond delay="0"/>
                                  </p:stCondLst>
                                  <p:childTnLst>
                                    <p:set>
                                      <p:cBhvr>
                                        <p:cTn dur="1" fill="hold">
                                          <p:stCondLst>
                                            <p:cond delay="0"/>
                                          </p:stCondLst>
                                        </p:cTn>
                                        <p:tgtEl>
                                          <p:spTgt spid="71">
                                            <p:txEl>
                                              <p:pRg end="2" st="2"/>
                                            </p:txEl>
                                          </p:spTgt>
                                        </p:tgtEl>
                                        <p:attrNameLst>
                                          <p:attrName>style.visibility</p:attrName>
                                        </p:attrNameLst>
                                      </p:cBhvr>
                                      <p:to>
                                        <p:strVal val="visible"/>
                                      </p:to>
                                    </p:set>
                                    <p:animEffect filter="fade" transition="in">
                                      <p:cBhvr>
                                        <p:cTn dur="3000"/>
                                        <p:tgtEl>
                                          <p:spTgt spid="71">
                                            <p:txEl>
                                              <p:pRg end="2" st="2"/>
                                            </p:txEl>
                                          </p:spTgt>
                                        </p:tgtEl>
                                      </p:cBhvr>
                                    </p:animEffect>
                                  </p:childTnLst>
                                </p:cTn>
                              </p:par>
                            </p:childTnLst>
                          </p:cTn>
                        </p:par>
                        <p:par>
                          <p:cTn fill="hold">
                            <p:stCondLst>
                              <p:cond delay="12000"/>
                            </p:stCondLst>
                            <p:childTnLst>
                              <p:par>
                                <p:cTn fill="hold" nodeType="afterEffect" presetClass="entr" presetID="10" presetSubtype="0">
                                  <p:stCondLst>
                                    <p:cond delay="0"/>
                                  </p:stCondLst>
                                  <p:childTnLst>
                                    <p:set>
                                      <p:cBhvr>
                                        <p:cTn dur="1" fill="hold">
                                          <p:stCondLst>
                                            <p:cond delay="0"/>
                                          </p:stCondLst>
                                        </p:cTn>
                                        <p:tgtEl>
                                          <p:spTgt spid="71">
                                            <p:txEl>
                                              <p:pRg end="3" st="3"/>
                                            </p:txEl>
                                          </p:spTgt>
                                        </p:tgtEl>
                                        <p:attrNameLst>
                                          <p:attrName>style.visibility</p:attrName>
                                        </p:attrNameLst>
                                      </p:cBhvr>
                                      <p:to>
                                        <p:strVal val="visible"/>
                                      </p:to>
                                    </p:set>
                                    <p:animEffect filter="fade" transition="in">
                                      <p:cBhvr>
                                        <p:cTn dur="3000"/>
                                        <p:tgtEl>
                                          <p:spTgt spid="71">
                                            <p:txEl>
                                              <p:pRg end="3" st="3"/>
                                            </p:txEl>
                                          </p:spTgt>
                                        </p:tgtEl>
                                      </p:cBhvr>
                                    </p:animEffect>
                                  </p:childTnLst>
                                </p:cTn>
                              </p:par>
                            </p:childTnLst>
                          </p:cTn>
                        </p:par>
                        <p:par>
                          <p:cTn fill="hold">
                            <p:stCondLst>
                              <p:cond delay="15000"/>
                            </p:stCondLst>
                            <p:childTnLst>
                              <p:par>
                                <p:cTn fill="hold" nodeType="afterEffect" presetClass="entr" presetID="10" presetSubtype="0">
                                  <p:stCondLst>
                                    <p:cond delay="0"/>
                                  </p:stCondLst>
                                  <p:childTnLst>
                                    <p:set>
                                      <p:cBhvr>
                                        <p:cTn dur="1" fill="hold">
                                          <p:stCondLst>
                                            <p:cond delay="0"/>
                                          </p:stCondLst>
                                        </p:cTn>
                                        <p:tgtEl>
                                          <p:spTgt spid="71">
                                            <p:txEl>
                                              <p:pRg end="4" st="4"/>
                                            </p:txEl>
                                          </p:spTgt>
                                        </p:tgtEl>
                                        <p:attrNameLst>
                                          <p:attrName>style.visibility</p:attrName>
                                        </p:attrNameLst>
                                      </p:cBhvr>
                                      <p:to>
                                        <p:strVal val="visible"/>
                                      </p:to>
                                    </p:set>
                                    <p:animEffect filter="fade" transition="in">
                                      <p:cBhvr>
                                        <p:cTn dur="3000"/>
                                        <p:tgtEl>
                                          <p:spTgt spid="71">
                                            <p:txEl>
                                              <p:pRg end="4" st="4"/>
                                            </p:txEl>
                                          </p:spTgt>
                                        </p:tgtEl>
                                      </p:cBhvr>
                                    </p:animEffect>
                                  </p:childTnLst>
                                </p:cTn>
                              </p:par>
                            </p:childTnLst>
                          </p:cTn>
                        </p:par>
                        <p:par>
                          <p:cTn fill="hold">
                            <p:stCondLst>
                              <p:cond delay="18000"/>
                            </p:stCondLst>
                            <p:childTnLst>
                              <p:par>
                                <p:cTn fill="hold" nodeType="afterEffect" presetClass="entr" presetID="10" presetSubtype="0">
                                  <p:stCondLst>
                                    <p:cond delay="0"/>
                                  </p:stCondLst>
                                  <p:childTnLst>
                                    <p:set>
                                      <p:cBhvr>
                                        <p:cTn dur="1" fill="hold">
                                          <p:stCondLst>
                                            <p:cond delay="0"/>
                                          </p:stCondLst>
                                        </p:cTn>
                                        <p:tgtEl>
                                          <p:spTgt spid="71">
                                            <p:txEl>
                                              <p:pRg end="5" st="5"/>
                                            </p:txEl>
                                          </p:spTgt>
                                        </p:tgtEl>
                                        <p:attrNameLst>
                                          <p:attrName>style.visibility</p:attrName>
                                        </p:attrNameLst>
                                      </p:cBhvr>
                                      <p:to>
                                        <p:strVal val="visible"/>
                                      </p:to>
                                    </p:set>
                                    <p:animEffect filter="fade" transition="in">
                                      <p:cBhvr>
                                        <p:cTn dur="3000"/>
                                        <p:tgtEl>
                                          <p:spTgt spid="71">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Pandas and Numpy</a:t>
            </a:r>
            <a:endParaRPr/>
          </a:p>
        </p:txBody>
      </p:sp>
      <p:sp>
        <p:nvSpPr>
          <p:cNvPr id="215" name="Google Shape;215;p32"/>
          <p:cNvSpPr txBox="1"/>
          <p:nvPr>
            <p:ph idx="1" type="body"/>
          </p:nvPr>
        </p:nvSpPr>
        <p:spPr>
          <a:xfrm>
            <a:off x="311700" y="1225225"/>
            <a:ext cx="8520600" cy="33540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sz="1200">
                <a:latin typeface="Comfortaa"/>
                <a:ea typeface="Comfortaa"/>
                <a:cs typeface="Comfortaa"/>
                <a:sym typeface="Comfortaa"/>
              </a:rPr>
              <a:t>Refer to corresponding notebooks</a:t>
            </a:r>
            <a:endParaRPr sz="1200">
              <a:latin typeface="Comfortaa"/>
              <a:ea typeface="Comfortaa"/>
              <a:cs typeface="Comfortaa"/>
              <a:sym typeface="Comfortaa"/>
            </a:endParaRPr>
          </a:p>
        </p:txBody>
      </p:sp>
      <p:sp>
        <p:nvSpPr>
          <p:cNvPr id="216" name="Google Shape;216;p32"/>
          <p:cNvSpPr txBox="1"/>
          <p:nvPr/>
        </p:nvSpPr>
        <p:spPr>
          <a:xfrm>
            <a:off x="7995300" y="456025"/>
            <a:ext cx="837000" cy="55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highlight>
                  <a:srgbClr val="F1C232"/>
                </a:highlight>
                <a:latin typeface="Economica"/>
                <a:ea typeface="Economica"/>
                <a:cs typeface="Economica"/>
                <a:sym typeface="Economica"/>
              </a:rPr>
              <a:t>Day 1</a:t>
            </a:r>
            <a:endParaRPr sz="2400">
              <a:latin typeface="Open Sans"/>
              <a:ea typeface="Open Sans"/>
              <a:cs typeface="Open Sans"/>
              <a:sym typeface="Open Sans"/>
            </a:endParaRPr>
          </a:p>
        </p:txBody>
      </p:sp>
      <p:sp>
        <p:nvSpPr>
          <p:cNvPr id="217" name="Google Shape;217;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216">
                                            <p:txEl>
                                              <p:pRg end="0" st="0"/>
                                            </p:txEl>
                                          </p:spTgt>
                                        </p:tgtEl>
                                        <p:attrNameLst>
                                          <p:attrName>style.visibility</p:attrName>
                                        </p:attrNameLst>
                                      </p:cBhvr>
                                      <p:to>
                                        <p:strVal val="visible"/>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15">
                                            <p:txEl>
                                              <p:pRg end="0" st="0"/>
                                            </p:txEl>
                                          </p:spTgt>
                                        </p:tgtEl>
                                        <p:attrNameLst>
                                          <p:attrName>style.visibility</p:attrName>
                                        </p:attrNameLst>
                                      </p:cBhvr>
                                      <p:to>
                                        <p:strVal val="visible"/>
                                      </p:to>
                                    </p:set>
                                    <p:animEffect filter="fade" transition="in">
                                      <p:cBhvr>
                                        <p:cTn dur="3000"/>
                                        <p:tgtEl>
                                          <p:spTgt spid="215">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Visualisation</a:t>
            </a:r>
            <a:endParaRPr/>
          </a:p>
        </p:txBody>
      </p:sp>
      <p:sp>
        <p:nvSpPr>
          <p:cNvPr id="223" name="Google Shape;223;p33"/>
          <p:cNvSpPr txBox="1"/>
          <p:nvPr>
            <p:ph idx="1" type="body"/>
          </p:nvPr>
        </p:nvSpPr>
        <p:spPr>
          <a:xfrm>
            <a:off x="311700" y="1225225"/>
            <a:ext cx="8520600" cy="33540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sz="1200">
                <a:latin typeface="Comfortaa"/>
                <a:ea typeface="Comfortaa"/>
                <a:cs typeface="Comfortaa"/>
                <a:sym typeface="Comfortaa"/>
              </a:rPr>
              <a:t>Refer to corresponding notebooks</a:t>
            </a:r>
            <a:endParaRPr sz="1200">
              <a:latin typeface="Comfortaa"/>
              <a:ea typeface="Comfortaa"/>
              <a:cs typeface="Comfortaa"/>
              <a:sym typeface="Comfortaa"/>
            </a:endParaRPr>
          </a:p>
        </p:txBody>
      </p:sp>
      <p:sp>
        <p:nvSpPr>
          <p:cNvPr id="224" name="Google Shape;224;p33"/>
          <p:cNvSpPr txBox="1"/>
          <p:nvPr/>
        </p:nvSpPr>
        <p:spPr>
          <a:xfrm>
            <a:off x="7995300" y="456025"/>
            <a:ext cx="837000" cy="55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highlight>
                  <a:srgbClr val="F1C232"/>
                </a:highlight>
                <a:latin typeface="Economica"/>
                <a:ea typeface="Economica"/>
                <a:cs typeface="Economica"/>
                <a:sym typeface="Economica"/>
              </a:rPr>
              <a:t>Day 1</a:t>
            </a:r>
            <a:endParaRPr sz="2400">
              <a:latin typeface="Open Sans"/>
              <a:ea typeface="Open Sans"/>
              <a:cs typeface="Open Sans"/>
              <a:sym typeface="Open Sans"/>
            </a:endParaRPr>
          </a:p>
        </p:txBody>
      </p:sp>
      <p:sp>
        <p:nvSpPr>
          <p:cNvPr id="225" name="Google Shape;225;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224">
                                            <p:txEl>
                                              <p:pRg end="0" st="0"/>
                                            </p:txEl>
                                          </p:spTgt>
                                        </p:tgtEl>
                                        <p:attrNameLst>
                                          <p:attrName>style.visibility</p:attrName>
                                        </p:attrNameLst>
                                      </p:cBhvr>
                                      <p:to>
                                        <p:strVal val="visible"/>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23">
                                            <p:txEl>
                                              <p:pRg end="0" st="0"/>
                                            </p:txEl>
                                          </p:spTgt>
                                        </p:tgtEl>
                                        <p:attrNameLst>
                                          <p:attrName>style.visibility</p:attrName>
                                        </p:attrNameLst>
                                      </p:cBhvr>
                                      <p:to>
                                        <p:strVal val="visible"/>
                                      </p:to>
                                    </p:set>
                                    <p:animEffect filter="fade" transition="in">
                                      <p:cBhvr>
                                        <p:cTn dur="3000"/>
                                        <p:tgtEl>
                                          <p:spTgt spid="223">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Python IDEs</a:t>
            </a:r>
            <a:endParaRPr/>
          </a:p>
        </p:txBody>
      </p:sp>
      <p:sp>
        <p:nvSpPr>
          <p:cNvPr id="231" name="Google Shape;231;p34"/>
          <p:cNvSpPr txBox="1"/>
          <p:nvPr>
            <p:ph idx="1" type="body"/>
          </p:nvPr>
        </p:nvSpPr>
        <p:spPr>
          <a:xfrm>
            <a:off x="311700" y="1225225"/>
            <a:ext cx="8520600" cy="3354000"/>
          </a:xfrm>
          <a:prstGeom prst="rect">
            <a:avLst/>
          </a:prstGeom>
        </p:spPr>
        <p:txBody>
          <a:bodyPr anchorCtr="0" anchor="ctr" bIns="91425" lIns="91425" spcFirstLastPara="1" rIns="91425" wrap="square" tIns="91425">
            <a:noAutofit/>
          </a:bodyPr>
          <a:lstStyle/>
          <a:p>
            <a:pPr indent="-304800" lvl="0" marL="457200" rtl="0" algn="l">
              <a:lnSpc>
                <a:spcPct val="150000"/>
              </a:lnSpc>
              <a:spcBef>
                <a:spcPts val="0"/>
              </a:spcBef>
              <a:spcAft>
                <a:spcPts val="0"/>
              </a:spcAft>
              <a:buSzPts val="1200"/>
              <a:buFont typeface="Comfortaa"/>
              <a:buChar char="●"/>
            </a:pPr>
            <a:r>
              <a:rPr lang="en" sz="1200">
                <a:latin typeface="Comfortaa"/>
                <a:ea typeface="Comfortaa"/>
                <a:cs typeface="Comfortaa"/>
                <a:sym typeface="Comfortaa"/>
              </a:rPr>
              <a:t>Spyder</a:t>
            </a:r>
            <a:endParaRPr sz="1200">
              <a:latin typeface="Comfortaa"/>
              <a:ea typeface="Comfortaa"/>
              <a:cs typeface="Comfortaa"/>
              <a:sym typeface="Comfortaa"/>
            </a:endParaRPr>
          </a:p>
          <a:p>
            <a:pPr indent="-304800" lvl="0" marL="457200" rtl="0" algn="l">
              <a:lnSpc>
                <a:spcPct val="150000"/>
              </a:lnSpc>
              <a:spcBef>
                <a:spcPts val="0"/>
              </a:spcBef>
              <a:spcAft>
                <a:spcPts val="0"/>
              </a:spcAft>
              <a:buSzPts val="1200"/>
              <a:buFont typeface="Comfortaa"/>
              <a:buChar char="●"/>
            </a:pPr>
            <a:r>
              <a:rPr lang="en" sz="1200">
                <a:latin typeface="Comfortaa"/>
                <a:ea typeface="Comfortaa"/>
                <a:cs typeface="Comfortaa"/>
                <a:sym typeface="Comfortaa"/>
              </a:rPr>
              <a:t>PyCharm</a:t>
            </a:r>
            <a:endParaRPr sz="1200">
              <a:latin typeface="Comfortaa"/>
              <a:ea typeface="Comfortaa"/>
              <a:cs typeface="Comfortaa"/>
              <a:sym typeface="Comfortaa"/>
            </a:endParaRPr>
          </a:p>
          <a:p>
            <a:pPr indent="-304800" lvl="0" marL="457200" rtl="0" algn="l">
              <a:lnSpc>
                <a:spcPct val="150000"/>
              </a:lnSpc>
              <a:spcBef>
                <a:spcPts val="0"/>
              </a:spcBef>
              <a:spcAft>
                <a:spcPts val="0"/>
              </a:spcAft>
              <a:buSzPts val="1200"/>
              <a:buFont typeface="Comfortaa"/>
              <a:buChar char="●"/>
            </a:pPr>
            <a:r>
              <a:rPr lang="en" sz="1200">
                <a:latin typeface="Comfortaa"/>
                <a:ea typeface="Comfortaa"/>
                <a:cs typeface="Comfortaa"/>
                <a:sym typeface="Comfortaa"/>
              </a:rPr>
              <a:t>Visual Studio Code</a:t>
            </a:r>
            <a:endParaRPr sz="1200">
              <a:latin typeface="Comfortaa"/>
              <a:ea typeface="Comfortaa"/>
              <a:cs typeface="Comfortaa"/>
              <a:sym typeface="Comfortaa"/>
            </a:endParaRPr>
          </a:p>
          <a:p>
            <a:pPr indent="-304800" lvl="0" marL="457200" rtl="0" algn="l">
              <a:lnSpc>
                <a:spcPct val="150000"/>
              </a:lnSpc>
              <a:spcBef>
                <a:spcPts val="0"/>
              </a:spcBef>
              <a:spcAft>
                <a:spcPts val="0"/>
              </a:spcAft>
              <a:buSzPts val="1200"/>
              <a:buFont typeface="Comfortaa"/>
              <a:buChar char="●"/>
            </a:pPr>
            <a:r>
              <a:rPr lang="en" sz="1200">
                <a:latin typeface="Comfortaa"/>
                <a:ea typeface="Comfortaa"/>
                <a:cs typeface="Comfortaa"/>
                <a:sym typeface="Comfortaa"/>
              </a:rPr>
              <a:t>Python IDLE</a:t>
            </a:r>
            <a:endParaRPr sz="1200">
              <a:latin typeface="Comfortaa"/>
              <a:ea typeface="Comfortaa"/>
              <a:cs typeface="Comfortaa"/>
              <a:sym typeface="Comfortaa"/>
            </a:endParaRPr>
          </a:p>
        </p:txBody>
      </p:sp>
      <p:sp>
        <p:nvSpPr>
          <p:cNvPr id="232" name="Google Shape;232;p34"/>
          <p:cNvSpPr txBox="1"/>
          <p:nvPr/>
        </p:nvSpPr>
        <p:spPr>
          <a:xfrm>
            <a:off x="7995300" y="456025"/>
            <a:ext cx="837000" cy="55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highlight>
                  <a:srgbClr val="F1C232"/>
                </a:highlight>
                <a:latin typeface="Economica"/>
                <a:ea typeface="Economica"/>
                <a:cs typeface="Economica"/>
                <a:sym typeface="Economica"/>
              </a:rPr>
              <a:t>Day 1</a:t>
            </a:r>
            <a:endParaRPr sz="2400">
              <a:latin typeface="Open Sans"/>
              <a:ea typeface="Open Sans"/>
              <a:cs typeface="Open Sans"/>
              <a:sym typeface="Open Sans"/>
            </a:endParaRPr>
          </a:p>
        </p:txBody>
      </p:sp>
      <p:sp>
        <p:nvSpPr>
          <p:cNvPr id="233" name="Google Shape;233;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232">
                                            <p:txEl>
                                              <p:pRg end="0" st="0"/>
                                            </p:txEl>
                                          </p:spTgt>
                                        </p:tgtEl>
                                        <p:attrNameLst>
                                          <p:attrName>style.visibility</p:attrName>
                                        </p:attrNameLst>
                                      </p:cBhvr>
                                      <p:to>
                                        <p:strVal val="visible"/>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31">
                                            <p:txEl>
                                              <p:pRg end="0" st="0"/>
                                            </p:txEl>
                                          </p:spTgt>
                                        </p:tgtEl>
                                        <p:attrNameLst>
                                          <p:attrName>style.visibility</p:attrName>
                                        </p:attrNameLst>
                                      </p:cBhvr>
                                      <p:to>
                                        <p:strVal val="visible"/>
                                      </p:to>
                                    </p:set>
                                    <p:animEffect filter="fade" transition="in">
                                      <p:cBhvr>
                                        <p:cTn dur="3000"/>
                                        <p:tgtEl>
                                          <p:spTgt spid="231">
                                            <p:txEl>
                                              <p:pRg end="0" st="0"/>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231">
                                            <p:txEl>
                                              <p:pRg end="1" st="1"/>
                                            </p:txEl>
                                          </p:spTgt>
                                        </p:tgtEl>
                                        <p:attrNameLst>
                                          <p:attrName>style.visibility</p:attrName>
                                        </p:attrNameLst>
                                      </p:cBhvr>
                                      <p:to>
                                        <p:strVal val="visible"/>
                                      </p:to>
                                    </p:set>
                                    <p:animEffect filter="fade" transition="in">
                                      <p:cBhvr>
                                        <p:cTn dur="3000"/>
                                        <p:tgtEl>
                                          <p:spTgt spid="231">
                                            <p:txEl>
                                              <p:pRg end="1" st="1"/>
                                            </p:txEl>
                                          </p:spTgt>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231">
                                            <p:txEl>
                                              <p:pRg end="2" st="2"/>
                                            </p:txEl>
                                          </p:spTgt>
                                        </p:tgtEl>
                                        <p:attrNameLst>
                                          <p:attrName>style.visibility</p:attrName>
                                        </p:attrNameLst>
                                      </p:cBhvr>
                                      <p:to>
                                        <p:strVal val="visible"/>
                                      </p:to>
                                    </p:set>
                                    <p:animEffect filter="fade" transition="in">
                                      <p:cBhvr>
                                        <p:cTn dur="3000"/>
                                        <p:tgtEl>
                                          <p:spTgt spid="231">
                                            <p:txEl>
                                              <p:pRg end="2" st="2"/>
                                            </p:txEl>
                                          </p:spTgt>
                                        </p:tgtEl>
                                      </p:cBhvr>
                                    </p:animEffect>
                                  </p:childTnLst>
                                </p:cTn>
                              </p:par>
                            </p:childTnLst>
                          </p:cTn>
                        </p:par>
                        <p:par>
                          <p:cTn fill="hold">
                            <p:stCondLst>
                              <p:cond delay="10000"/>
                            </p:stCondLst>
                            <p:childTnLst>
                              <p:par>
                                <p:cTn fill="hold" nodeType="afterEffect" presetClass="entr" presetID="10" presetSubtype="0">
                                  <p:stCondLst>
                                    <p:cond delay="0"/>
                                  </p:stCondLst>
                                  <p:childTnLst>
                                    <p:set>
                                      <p:cBhvr>
                                        <p:cTn dur="1" fill="hold">
                                          <p:stCondLst>
                                            <p:cond delay="0"/>
                                          </p:stCondLst>
                                        </p:cTn>
                                        <p:tgtEl>
                                          <p:spTgt spid="231">
                                            <p:txEl>
                                              <p:pRg end="3" st="3"/>
                                            </p:txEl>
                                          </p:spTgt>
                                        </p:tgtEl>
                                        <p:attrNameLst>
                                          <p:attrName>style.visibility</p:attrName>
                                        </p:attrNameLst>
                                      </p:cBhvr>
                                      <p:to>
                                        <p:strVal val="visible"/>
                                      </p:to>
                                    </p:set>
                                    <p:animEffect filter="fade" transition="in">
                                      <p:cBhvr>
                                        <p:cTn dur="3000"/>
                                        <p:tgtEl>
                                          <p:spTgt spid="23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5"/>
          <p:cNvSpPr txBox="1"/>
          <p:nvPr>
            <p:ph type="ctrTitle"/>
          </p:nvPr>
        </p:nvSpPr>
        <p:spPr>
          <a:xfrm>
            <a:off x="2678650" y="620325"/>
            <a:ext cx="3644700" cy="27963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3600"/>
              <a:t>Machine Learning</a:t>
            </a:r>
            <a:endParaRPr sz="3600"/>
          </a:p>
          <a:p>
            <a:pPr indent="0" lvl="0" marL="0" rtl="0" algn="ctr">
              <a:lnSpc>
                <a:spcPct val="115000"/>
              </a:lnSpc>
              <a:spcBef>
                <a:spcPts val="0"/>
              </a:spcBef>
              <a:spcAft>
                <a:spcPts val="0"/>
              </a:spcAft>
              <a:buNone/>
            </a:pPr>
            <a:r>
              <a:rPr lang="en" sz="3600"/>
              <a:t>A </a:t>
            </a:r>
            <a:endParaRPr sz="3600"/>
          </a:p>
          <a:p>
            <a:pPr indent="0" lvl="0" marL="0" rtl="0" algn="ctr">
              <a:lnSpc>
                <a:spcPct val="115000"/>
              </a:lnSpc>
              <a:spcBef>
                <a:spcPts val="0"/>
              </a:spcBef>
              <a:spcAft>
                <a:spcPts val="0"/>
              </a:spcAft>
              <a:buNone/>
            </a:pPr>
            <a:r>
              <a:rPr lang="en" sz="3600">
                <a:solidFill>
                  <a:schemeClr val="lt2"/>
                </a:solidFill>
              </a:rPr>
              <a:t>PRACTICAL</a:t>
            </a:r>
            <a:r>
              <a:rPr lang="en" sz="3600"/>
              <a:t> Approach</a:t>
            </a:r>
            <a:endParaRPr sz="3600"/>
          </a:p>
        </p:txBody>
      </p:sp>
      <p:pic>
        <p:nvPicPr>
          <p:cNvPr id="239" name="Google Shape;239;p35"/>
          <p:cNvPicPr preferRelativeResize="0"/>
          <p:nvPr/>
        </p:nvPicPr>
        <p:blipFill>
          <a:blip r:embed="rId3">
            <a:alphaModFix/>
          </a:blip>
          <a:stretch>
            <a:fillRect/>
          </a:stretch>
        </p:blipFill>
        <p:spPr>
          <a:xfrm>
            <a:off x="7723725" y="1"/>
            <a:ext cx="1420276" cy="1077551"/>
          </a:xfrm>
          <a:prstGeom prst="rect">
            <a:avLst/>
          </a:prstGeom>
          <a:noFill/>
          <a:ln>
            <a:noFill/>
          </a:ln>
        </p:spPr>
      </p:pic>
      <p:pic>
        <p:nvPicPr>
          <p:cNvPr id="240" name="Google Shape;240;p35"/>
          <p:cNvPicPr preferRelativeResize="0"/>
          <p:nvPr/>
        </p:nvPicPr>
        <p:blipFill>
          <a:blip r:embed="rId4">
            <a:alphaModFix/>
          </a:blip>
          <a:stretch>
            <a:fillRect/>
          </a:stretch>
        </p:blipFill>
        <p:spPr>
          <a:xfrm>
            <a:off x="0" y="0"/>
            <a:ext cx="752475" cy="990600"/>
          </a:xfrm>
          <a:prstGeom prst="rect">
            <a:avLst/>
          </a:prstGeom>
          <a:noFill/>
          <a:ln>
            <a:noFill/>
          </a:ln>
        </p:spPr>
      </p:pic>
      <p:sp>
        <p:nvSpPr>
          <p:cNvPr id="241" name="Google Shape;241;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2" name="Google Shape;242;p35"/>
          <p:cNvSpPr txBox="1"/>
          <p:nvPr/>
        </p:nvSpPr>
        <p:spPr>
          <a:xfrm>
            <a:off x="4153500" y="3630375"/>
            <a:ext cx="837000" cy="55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highlight>
                  <a:schemeClr val="lt2"/>
                </a:highlight>
                <a:latin typeface="Economica"/>
                <a:ea typeface="Economica"/>
                <a:cs typeface="Economica"/>
                <a:sym typeface="Economica"/>
              </a:rPr>
              <a:t>Day 2</a:t>
            </a:r>
            <a:endParaRPr sz="2400">
              <a:highlight>
                <a:schemeClr val="lt2"/>
              </a:highlight>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240"/>
                                        </p:tgtEl>
                                        <p:attrNameLst>
                                          <p:attrName>style.visibility</p:attrName>
                                        </p:attrNameLst>
                                      </p:cBhvr>
                                      <p:to>
                                        <p:strVal val="visible"/>
                                      </p:to>
                                    </p:set>
                                  </p:childTnLst>
                                </p:cTn>
                              </p:par>
                            </p:childTnLst>
                          </p:cTn>
                        </p:par>
                        <p:par>
                          <p:cTn fill="hold">
                            <p:stCondLst>
                              <p:cond delay="2500"/>
                            </p:stCondLst>
                            <p:childTnLst>
                              <p:par>
                                <p:cTn fill="hold" nodeType="afterEffect" presetClass="entr" presetID="1" presetSubtype="0">
                                  <p:stCondLst>
                                    <p:cond delay="0"/>
                                  </p:stCondLst>
                                  <p:childTnLst>
                                    <p:set>
                                      <p:cBhvr>
                                        <p:cTn dur="1" fill="hold">
                                          <p:stCondLst>
                                            <p:cond delay="0"/>
                                          </p:stCondLst>
                                        </p:cTn>
                                        <p:tgtEl>
                                          <p:spTgt spid="239"/>
                                        </p:tgtEl>
                                        <p:attrNameLst>
                                          <p:attrName>style.visibility</p:attrName>
                                        </p:attrNameLst>
                                      </p:cBhvr>
                                      <p:to>
                                        <p:strVal val="visible"/>
                                      </p:to>
                                    </p:se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238">
                                            <p:txEl>
                                              <p:pRg end="0" st="0"/>
                                            </p:txEl>
                                          </p:spTgt>
                                        </p:tgtEl>
                                        <p:attrNameLst>
                                          <p:attrName>style.visibility</p:attrName>
                                        </p:attrNameLst>
                                      </p:cBhvr>
                                      <p:to>
                                        <p:strVal val="visible"/>
                                      </p:to>
                                    </p:set>
                                    <p:animEffect filter="fade" transition="in">
                                      <p:cBhvr>
                                        <p:cTn dur="2500"/>
                                        <p:tgtEl>
                                          <p:spTgt spid="238">
                                            <p:txEl>
                                              <p:pRg end="0" st="0"/>
                                            </p:txEl>
                                          </p:spTgt>
                                        </p:tgtEl>
                                      </p:cBhvr>
                                    </p:animEffect>
                                  </p:childTnLst>
                                </p:cTn>
                              </p:par>
                            </p:childTnLst>
                          </p:cTn>
                        </p:par>
                        <p:par>
                          <p:cTn fill="hold">
                            <p:stCondLst>
                              <p:cond delay="7500"/>
                            </p:stCondLst>
                            <p:childTnLst>
                              <p:par>
                                <p:cTn fill="hold" nodeType="afterEffect" presetClass="entr" presetID="10" presetSubtype="0">
                                  <p:stCondLst>
                                    <p:cond delay="0"/>
                                  </p:stCondLst>
                                  <p:childTnLst>
                                    <p:set>
                                      <p:cBhvr>
                                        <p:cTn dur="1" fill="hold">
                                          <p:stCondLst>
                                            <p:cond delay="0"/>
                                          </p:stCondLst>
                                        </p:cTn>
                                        <p:tgtEl>
                                          <p:spTgt spid="238">
                                            <p:txEl>
                                              <p:pRg end="1" st="1"/>
                                            </p:txEl>
                                          </p:spTgt>
                                        </p:tgtEl>
                                        <p:attrNameLst>
                                          <p:attrName>style.visibility</p:attrName>
                                        </p:attrNameLst>
                                      </p:cBhvr>
                                      <p:to>
                                        <p:strVal val="visible"/>
                                      </p:to>
                                    </p:set>
                                    <p:animEffect filter="fade" transition="in">
                                      <p:cBhvr>
                                        <p:cTn dur="2500"/>
                                        <p:tgtEl>
                                          <p:spTgt spid="238">
                                            <p:txEl>
                                              <p:pRg end="1" st="1"/>
                                            </p:txEl>
                                          </p:spTgt>
                                        </p:tgtEl>
                                      </p:cBhvr>
                                    </p:animEffect>
                                  </p:childTnLst>
                                </p:cTn>
                              </p:par>
                            </p:childTnLst>
                          </p:cTn>
                        </p:par>
                        <p:par>
                          <p:cTn fill="hold">
                            <p:stCondLst>
                              <p:cond delay="10000"/>
                            </p:stCondLst>
                            <p:childTnLst>
                              <p:par>
                                <p:cTn fill="hold" nodeType="afterEffect" presetClass="entr" presetID="10" presetSubtype="0">
                                  <p:stCondLst>
                                    <p:cond delay="0"/>
                                  </p:stCondLst>
                                  <p:childTnLst>
                                    <p:set>
                                      <p:cBhvr>
                                        <p:cTn dur="1" fill="hold">
                                          <p:stCondLst>
                                            <p:cond delay="0"/>
                                          </p:stCondLst>
                                        </p:cTn>
                                        <p:tgtEl>
                                          <p:spTgt spid="238">
                                            <p:txEl>
                                              <p:pRg end="2" st="2"/>
                                            </p:txEl>
                                          </p:spTgt>
                                        </p:tgtEl>
                                        <p:attrNameLst>
                                          <p:attrName>style.visibility</p:attrName>
                                        </p:attrNameLst>
                                      </p:cBhvr>
                                      <p:to>
                                        <p:strVal val="visible"/>
                                      </p:to>
                                    </p:set>
                                    <p:animEffect filter="fade" transition="in">
                                      <p:cBhvr>
                                        <p:cTn dur="2500"/>
                                        <p:tgtEl>
                                          <p:spTgt spid="23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000"/>
                                        <p:tgtEl>
                                          <p:spTgt spid="238"/>
                                        </p:tgtEl>
                                      </p:cBhvr>
                                    </p:animEffect>
                                  </p:childTnLst>
                                </p:cTn>
                              </p:par>
                              <p:par>
                                <p:cTn fill="hold" nodeType="with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000"/>
                                        <p:tgtEl>
                                          <p:spTgt spid="2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67850" y="46325"/>
            <a:ext cx="85206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What is Machine Learning?</a:t>
            </a:r>
            <a:endParaRPr/>
          </a:p>
        </p:txBody>
      </p:sp>
      <p:pic>
        <p:nvPicPr>
          <p:cNvPr id="79" name="Google Shape;79;p15"/>
          <p:cNvPicPr preferRelativeResize="0"/>
          <p:nvPr/>
        </p:nvPicPr>
        <p:blipFill>
          <a:blip r:embed="rId3">
            <a:alphaModFix/>
          </a:blip>
          <a:stretch>
            <a:fillRect/>
          </a:stretch>
        </p:blipFill>
        <p:spPr>
          <a:xfrm>
            <a:off x="1848650" y="877625"/>
            <a:ext cx="5913974" cy="4130076"/>
          </a:xfrm>
          <a:prstGeom prst="rect">
            <a:avLst/>
          </a:prstGeom>
          <a:noFill/>
          <a:ln>
            <a:noFill/>
          </a:ln>
        </p:spPr>
      </p:pic>
      <p:sp>
        <p:nvSpPr>
          <p:cNvPr id="80" name="Google Shape;8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3000"/>
                                        <p:tgtEl>
                                          <p:spTgt spid="79"/>
                                        </p:tgtEl>
                                        <p:attrNameLst>
                                          <p:attrName>ppt_w</p:attrName>
                                        </p:attrNameLst>
                                      </p:cBhvr>
                                      <p:tavLst>
                                        <p:tav fmla="" tm="0">
                                          <p:val>
                                            <p:strVal val="0"/>
                                          </p:val>
                                        </p:tav>
                                        <p:tav fmla="" tm="100000">
                                          <p:val>
                                            <p:strVal val="#ppt_w"/>
                                          </p:val>
                                        </p:tav>
                                      </p:tavLst>
                                    </p:anim>
                                    <p:anim calcmode="lin" valueType="num">
                                      <p:cBhvr additive="base">
                                        <p:cTn dur="3000"/>
                                        <p:tgtEl>
                                          <p:spTgt spid="79"/>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367850" y="46325"/>
            <a:ext cx="85206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What is Machine Learning?</a:t>
            </a:r>
            <a:endParaRPr/>
          </a:p>
        </p:txBody>
      </p:sp>
      <p:pic>
        <p:nvPicPr>
          <p:cNvPr id="86" name="Google Shape;86;p16"/>
          <p:cNvPicPr preferRelativeResize="0"/>
          <p:nvPr/>
        </p:nvPicPr>
        <p:blipFill>
          <a:blip r:embed="rId3">
            <a:alphaModFix/>
          </a:blip>
          <a:stretch>
            <a:fillRect/>
          </a:stretch>
        </p:blipFill>
        <p:spPr>
          <a:xfrm>
            <a:off x="118700" y="771650"/>
            <a:ext cx="3347514" cy="3961075"/>
          </a:xfrm>
          <a:prstGeom prst="rect">
            <a:avLst/>
          </a:prstGeom>
          <a:noFill/>
          <a:ln>
            <a:noFill/>
          </a:ln>
        </p:spPr>
      </p:pic>
      <p:sp>
        <p:nvSpPr>
          <p:cNvPr id="87" name="Google Shape;87;p16"/>
          <p:cNvSpPr txBox="1"/>
          <p:nvPr/>
        </p:nvSpPr>
        <p:spPr>
          <a:xfrm>
            <a:off x="63800" y="4766800"/>
            <a:ext cx="1067100" cy="1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Open Sans"/>
                <a:ea typeface="Open Sans"/>
                <a:cs typeface="Open Sans"/>
                <a:sym typeface="Open Sans"/>
              </a:rPr>
              <a:t>Source: xkcd.com</a:t>
            </a:r>
            <a:endParaRPr sz="800">
              <a:latin typeface="Open Sans"/>
              <a:ea typeface="Open Sans"/>
              <a:cs typeface="Open Sans"/>
              <a:sym typeface="Open Sans"/>
            </a:endParaRPr>
          </a:p>
        </p:txBody>
      </p:sp>
      <p:sp>
        <p:nvSpPr>
          <p:cNvPr id="88" name="Google Shape;88;p16"/>
          <p:cNvSpPr txBox="1"/>
          <p:nvPr/>
        </p:nvSpPr>
        <p:spPr>
          <a:xfrm>
            <a:off x="3763525" y="776500"/>
            <a:ext cx="5055000" cy="396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222222"/>
                </a:solidFill>
                <a:highlight>
                  <a:srgbClr val="FFFFFF"/>
                </a:highlight>
                <a:latin typeface="Comfortaa"/>
                <a:ea typeface="Comfortaa"/>
                <a:cs typeface="Comfortaa"/>
                <a:sym typeface="Comfortaa"/>
              </a:rPr>
              <a:t>The name </a:t>
            </a:r>
            <a:r>
              <a:rPr b="1" i="1" lang="en" sz="1200">
                <a:highlight>
                  <a:srgbClr val="FFFFFF"/>
                </a:highlight>
                <a:latin typeface="Comfortaa"/>
                <a:ea typeface="Comfortaa"/>
                <a:cs typeface="Comfortaa"/>
                <a:sym typeface="Comfortaa"/>
              </a:rPr>
              <a:t>machine learning</a:t>
            </a:r>
            <a:r>
              <a:rPr b="1" lang="en" sz="1200">
                <a:solidFill>
                  <a:srgbClr val="222222"/>
                </a:solidFill>
                <a:highlight>
                  <a:srgbClr val="FFFFFF"/>
                </a:highlight>
                <a:latin typeface="Comfortaa"/>
                <a:ea typeface="Comfortaa"/>
                <a:cs typeface="Comfortaa"/>
                <a:sym typeface="Comfortaa"/>
              </a:rPr>
              <a:t> </a:t>
            </a:r>
            <a:r>
              <a:rPr lang="en" sz="1200">
                <a:solidFill>
                  <a:srgbClr val="222222"/>
                </a:solidFill>
                <a:highlight>
                  <a:srgbClr val="FFFFFF"/>
                </a:highlight>
                <a:latin typeface="Comfortaa"/>
                <a:ea typeface="Comfortaa"/>
                <a:cs typeface="Comfortaa"/>
                <a:sym typeface="Comfortaa"/>
              </a:rPr>
              <a:t>was coined in 1959 by</a:t>
            </a:r>
            <a:r>
              <a:rPr b="1" lang="en" sz="1200">
                <a:solidFill>
                  <a:schemeClr val="lt2"/>
                </a:solidFill>
                <a:highlight>
                  <a:srgbClr val="FFFFFF"/>
                </a:highlight>
                <a:latin typeface="Comfortaa"/>
                <a:ea typeface="Comfortaa"/>
                <a:cs typeface="Comfortaa"/>
                <a:sym typeface="Comfortaa"/>
              </a:rPr>
              <a:t> Arthur Samuel. Tom M. Mitchell</a:t>
            </a:r>
            <a:r>
              <a:rPr lang="en" sz="1200">
                <a:solidFill>
                  <a:srgbClr val="222222"/>
                </a:solidFill>
                <a:highlight>
                  <a:srgbClr val="FFFFFF"/>
                </a:highlight>
                <a:latin typeface="Comfortaa"/>
                <a:ea typeface="Comfortaa"/>
                <a:cs typeface="Comfortaa"/>
                <a:sym typeface="Comfortaa"/>
              </a:rPr>
              <a:t> provided a widely quoted, more formal definition of the algorithms studied in the machine learning field:</a:t>
            </a:r>
            <a:endParaRPr sz="1200">
              <a:latin typeface="Comfortaa"/>
              <a:ea typeface="Comfortaa"/>
              <a:cs typeface="Comfortaa"/>
              <a:sym typeface="Comfortaa"/>
            </a:endParaRPr>
          </a:p>
          <a:p>
            <a:pPr indent="0" lvl="0" marL="0" rtl="0" algn="l">
              <a:spcBef>
                <a:spcPts val="0"/>
              </a:spcBef>
              <a:spcAft>
                <a:spcPts val="0"/>
              </a:spcAft>
              <a:buNone/>
            </a:pPr>
            <a:r>
              <a:rPr lang="en" sz="1200">
                <a:solidFill>
                  <a:srgbClr val="222222"/>
                </a:solidFill>
                <a:highlight>
                  <a:srgbClr val="FFFFFF"/>
                </a:highlight>
                <a:latin typeface="Comfortaa"/>
                <a:ea typeface="Comfortaa"/>
                <a:cs typeface="Comfortaa"/>
                <a:sym typeface="Comfortaa"/>
              </a:rPr>
              <a:t>“A computer program is said to learn from experience </a:t>
            </a:r>
            <a:r>
              <a:rPr i="1" lang="en" sz="1200">
                <a:solidFill>
                  <a:srgbClr val="222222"/>
                </a:solidFill>
                <a:highlight>
                  <a:srgbClr val="FFFFFF"/>
                </a:highlight>
                <a:latin typeface="Comfortaa"/>
                <a:ea typeface="Comfortaa"/>
                <a:cs typeface="Comfortaa"/>
                <a:sym typeface="Comfortaa"/>
              </a:rPr>
              <a:t>E</a:t>
            </a:r>
            <a:r>
              <a:rPr lang="en" sz="1200">
                <a:solidFill>
                  <a:srgbClr val="222222"/>
                </a:solidFill>
                <a:highlight>
                  <a:srgbClr val="FFFFFF"/>
                </a:highlight>
                <a:latin typeface="Comfortaa"/>
                <a:ea typeface="Comfortaa"/>
                <a:cs typeface="Comfortaa"/>
                <a:sym typeface="Comfortaa"/>
              </a:rPr>
              <a:t> with respect to some class of tasks </a:t>
            </a:r>
            <a:r>
              <a:rPr i="1" lang="en" sz="1200">
                <a:solidFill>
                  <a:srgbClr val="222222"/>
                </a:solidFill>
                <a:highlight>
                  <a:srgbClr val="FFFFFF"/>
                </a:highlight>
                <a:latin typeface="Comfortaa"/>
                <a:ea typeface="Comfortaa"/>
                <a:cs typeface="Comfortaa"/>
                <a:sym typeface="Comfortaa"/>
              </a:rPr>
              <a:t>T</a:t>
            </a:r>
            <a:r>
              <a:rPr lang="en" sz="1200">
                <a:solidFill>
                  <a:srgbClr val="222222"/>
                </a:solidFill>
                <a:highlight>
                  <a:srgbClr val="FFFFFF"/>
                </a:highlight>
                <a:latin typeface="Comfortaa"/>
                <a:ea typeface="Comfortaa"/>
                <a:cs typeface="Comfortaa"/>
                <a:sym typeface="Comfortaa"/>
              </a:rPr>
              <a:t> and performance measure </a:t>
            </a:r>
            <a:r>
              <a:rPr i="1" lang="en" sz="1200">
                <a:solidFill>
                  <a:srgbClr val="222222"/>
                </a:solidFill>
                <a:highlight>
                  <a:srgbClr val="FFFFFF"/>
                </a:highlight>
                <a:latin typeface="Comfortaa"/>
                <a:ea typeface="Comfortaa"/>
                <a:cs typeface="Comfortaa"/>
                <a:sym typeface="Comfortaa"/>
              </a:rPr>
              <a:t>P</a:t>
            </a:r>
            <a:r>
              <a:rPr lang="en" sz="1200">
                <a:solidFill>
                  <a:srgbClr val="222222"/>
                </a:solidFill>
                <a:highlight>
                  <a:srgbClr val="FFFFFF"/>
                </a:highlight>
                <a:latin typeface="Comfortaa"/>
                <a:ea typeface="Comfortaa"/>
                <a:cs typeface="Comfortaa"/>
                <a:sym typeface="Comfortaa"/>
              </a:rPr>
              <a:t> if its performance at tasks in </a:t>
            </a:r>
            <a:r>
              <a:rPr i="1" lang="en" sz="1200">
                <a:solidFill>
                  <a:srgbClr val="222222"/>
                </a:solidFill>
                <a:highlight>
                  <a:srgbClr val="FFFFFF"/>
                </a:highlight>
                <a:latin typeface="Comfortaa"/>
                <a:ea typeface="Comfortaa"/>
                <a:cs typeface="Comfortaa"/>
                <a:sym typeface="Comfortaa"/>
              </a:rPr>
              <a:t>T</a:t>
            </a:r>
            <a:r>
              <a:rPr lang="en" sz="1200">
                <a:solidFill>
                  <a:srgbClr val="222222"/>
                </a:solidFill>
                <a:highlight>
                  <a:srgbClr val="FFFFFF"/>
                </a:highlight>
                <a:latin typeface="Comfortaa"/>
                <a:ea typeface="Comfortaa"/>
                <a:cs typeface="Comfortaa"/>
                <a:sym typeface="Comfortaa"/>
              </a:rPr>
              <a:t>, as measured by </a:t>
            </a:r>
            <a:r>
              <a:rPr i="1" lang="en" sz="1200">
                <a:solidFill>
                  <a:srgbClr val="222222"/>
                </a:solidFill>
                <a:highlight>
                  <a:srgbClr val="FFFFFF"/>
                </a:highlight>
                <a:latin typeface="Comfortaa"/>
                <a:ea typeface="Comfortaa"/>
                <a:cs typeface="Comfortaa"/>
                <a:sym typeface="Comfortaa"/>
              </a:rPr>
              <a:t>P</a:t>
            </a:r>
            <a:r>
              <a:rPr lang="en" sz="1200">
                <a:solidFill>
                  <a:srgbClr val="222222"/>
                </a:solidFill>
                <a:highlight>
                  <a:srgbClr val="FFFFFF"/>
                </a:highlight>
                <a:latin typeface="Comfortaa"/>
                <a:ea typeface="Comfortaa"/>
                <a:cs typeface="Comfortaa"/>
                <a:sym typeface="Comfortaa"/>
              </a:rPr>
              <a:t>, improves with experience </a:t>
            </a:r>
            <a:r>
              <a:rPr i="1" lang="en" sz="1200">
                <a:solidFill>
                  <a:srgbClr val="222222"/>
                </a:solidFill>
                <a:highlight>
                  <a:srgbClr val="FFFFFF"/>
                </a:highlight>
                <a:latin typeface="Comfortaa"/>
                <a:ea typeface="Comfortaa"/>
                <a:cs typeface="Comfortaa"/>
                <a:sym typeface="Comfortaa"/>
              </a:rPr>
              <a:t>E</a:t>
            </a:r>
            <a:r>
              <a:rPr lang="en" sz="1200">
                <a:solidFill>
                  <a:srgbClr val="222222"/>
                </a:solidFill>
                <a:highlight>
                  <a:srgbClr val="FFFFFF"/>
                </a:highlight>
                <a:latin typeface="Comfortaa"/>
                <a:ea typeface="Comfortaa"/>
                <a:cs typeface="Comfortaa"/>
                <a:sym typeface="Comfortaa"/>
              </a:rPr>
              <a:t>."</a:t>
            </a:r>
            <a:endParaRPr sz="1200">
              <a:latin typeface="Comfortaa"/>
              <a:ea typeface="Comfortaa"/>
              <a:cs typeface="Comfortaa"/>
              <a:sym typeface="Comfortaa"/>
            </a:endParaRPr>
          </a:p>
        </p:txBody>
      </p:sp>
      <p:sp>
        <p:nvSpPr>
          <p:cNvPr id="89" name="Google Shape;89;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86"/>
                                        </p:tgtEl>
                                        <p:attrNameLst>
                                          <p:attrName>style.visibility</p:attrName>
                                        </p:attrNameLst>
                                      </p:cBhvr>
                                      <p:to>
                                        <p:strVal val="visible"/>
                                      </p:to>
                                    </p:set>
                                    <p:anim calcmode="lin" valueType="num">
                                      <p:cBhvr additive="base">
                                        <p:cTn dur="3000"/>
                                        <p:tgtEl>
                                          <p:spTgt spid="86"/>
                                        </p:tgtEl>
                                        <p:attrNameLst>
                                          <p:attrName>ppt_w</p:attrName>
                                        </p:attrNameLst>
                                      </p:cBhvr>
                                      <p:tavLst>
                                        <p:tav fmla="" tm="0">
                                          <p:val>
                                            <p:strVal val="0"/>
                                          </p:val>
                                        </p:tav>
                                        <p:tav fmla="" tm="100000">
                                          <p:val>
                                            <p:strVal val="#ppt_w"/>
                                          </p:val>
                                        </p:tav>
                                      </p:tavLst>
                                    </p:anim>
                                    <p:anim calcmode="lin" valueType="num">
                                      <p:cBhvr additive="base">
                                        <p:cTn dur="3000"/>
                                        <p:tgtEl>
                                          <p:spTgt spid="86"/>
                                        </p:tgtEl>
                                        <p:attrNameLst>
                                          <p:attrName>ppt_h</p:attrName>
                                        </p:attrNameLst>
                                      </p:cBhvr>
                                      <p:tavLst>
                                        <p:tav fmla="" tm="0">
                                          <p:val>
                                            <p:strVal val="0"/>
                                          </p:val>
                                        </p:tav>
                                        <p:tav fmla="" tm="100000">
                                          <p:val>
                                            <p:strVal val="#ppt_h"/>
                                          </p:val>
                                        </p:tav>
                                      </p:tavLst>
                                    </p:anim>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87">
                                            <p:txEl>
                                              <p:pRg end="0" st="0"/>
                                            </p:txEl>
                                          </p:spTgt>
                                        </p:tgtEl>
                                        <p:attrNameLst>
                                          <p:attrName>style.visibility</p:attrName>
                                        </p:attrNameLst>
                                      </p:cBhvr>
                                      <p:to>
                                        <p:strVal val="visible"/>
                                      </p:to>
                                    </p:set>
                                    <p:animEffect filter="fade" transition="in">
                                      <p:cBhvr>
                                        <p:cTn dur="1000"/>
                                        <p:tgtEl>
                                          <p:spTgt spid="87">
                                            <p:txEl>
                                              <p:pRg end="0" st="0"/>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88">
                                            <p:txEl>
                                              <p:pRg end="0" st="0"/>
                                            </p:txEl>
                                          </p:spTgt>
                                        </p:tgtEl>
                                        <p:attrNameLst>
                                          <p:attrName>style.visibility</p:attrName>
                                        </p:attrNameLst>
                                      </p:cBhvr>
                                      <p:to>
                                        <p:strVal val="visible"/>
                                      </p:to>
                                    </p:set>
                                    <p:animEffect filter="fade" transition="in">
                                      <p:cBhvr>
                                        <p:cTn dur="4000"/>
                                        <p:tgtEl>
                                          <p:spTgt spid="88">
                                            <p:txEl>
                                              <p:pRg end="0" st="0"/>
                                            </p:txEl>
                                          </p:spTgt>
                                        </p:tgtEl>
                                      </p:cBhvr>
                                    </p:animEffec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88">
                                            <p:txEl>
                                              <p:pRg end="1" st="1"/>
                                            </p:txEl>
                                          </p:spTgt>
                                        </p:tgtEl>
                                        <p:attrNameLst>
                                          <p:attrName>style.visibility</p:attrName>
                                        </p:attrNameLst>
                                      </p:cBhvr>
                                      <p:to>
                                        <p:strVal val="visible"/>
                                      </p:to>
                                    </p:set>
                                    <p:animEffect filter="fade" transition="in">
                                      <p:cBhvr>
                                        <p:cTn dur="4000"/>
                                        <p:tgtEl>
                                          <p:spTgt spid="88">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7"/>
          <p:cNvSpPr txBox="1"/>
          <p:nvPr>
            <p:ph type="title"/>
          </p:nvPr>
        </p:nvSpPr>
        <p:spPr>
          <a:xfrm>
            <a:off x="367850" y="46325"/>
            <a:ext cx="85206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Why Machine Learning?</a:t>
            </a:r>
            <a:endParaRPr/>
          </a:p>
        </p:txBody>
      </p:sp>
      <p:sp>
        <p:nvSpPr>
          <p:cNvPr id="95" name="Google Shape;95;p17"/>
          <p:cNvSpPr txBox="1"/>
          <p:nvPr/>
        </p:nvSpPr>
        <p:spPr>
          <a:xfrm>
            <a:off x="414400" y="639900"/>
            <a:ext cx="8520600" cy="4122600"/>
          </a:xfrm>
          <a:prstGeom prst="rect">
            <a:avLst/>
          </a:prstGeom>
          <a:noFill/>
          <a:ln>
            <a:noFill/>
          </a:ln>
        </p:spPr>
        <p:txBody>
          <a:bodyPr anchorCtr="0" anchor="ctr" bIns="91425" lIns="91425" spcFirstLastPara="1" rIns="91425" wrap="square" tIns="91425">
            <a:noAutofit/>
          </a:bodyPr>
          <a:lstStyle/>
          <a:p>
            <a:pPr indent="-304800" lvl="0" marL="457200" rtl="0" algn="l">
              <a:spcBef>
                <a:spcPts val="0"/>
              </a:spcBef>
              <a:spcAft>
                <a:spcPts val="0"/>
              </a:spcAft>
              <a:buSzPts val="1200"/>
              <a:buFont typeface="Comfortaa"/>
              <a:buChar char="●"/>
            </a:pPr>
            <a:r>
              <a:rPr lang="en" sz="1200">
                <a:solidFill>
                  <a:schemeClr val="lt2"/>
                </a:solidFill>
                <a:latin typeface="Comfortaa"/>
                <a:ea typeface="Comfortaa"/>
                <a:cs typeface="Comfortaa"/>
                <a:sym typeface="Comfortaa"/>
              </a:rPr>
              <a:t>Vast applications</a:t>
            </a:r>
            <a:r>
              <a:rPr lang="en" sz="1200">
                <a:latin typeface="Comfortaa"/>
                <a:ea typeface="Comfortaa"/>
                <a:cs typeface="Comfortaa"/>
                <a:sym typeface="Comfortaa"/>
              </a:rPr>
              <a:t> - Can be applied to any field possible</a:t>
            </a:r>
            <a:endParaRPr sz="1200">
              <a:latin typeface="Comfortaa"/>
              <a:ea typeface="Comfortaa"/>
              <a:cs typeface="Comfortaa"/>
              <a:sym typeface="Comfortaa"/>
            </a:endParaRPr>
          </a:p>
          <a:p>
            <a:pPr indent="0" lvl="0" marL="457200" rtl="0" algn="l">
              <a:spcBef>
                <a:spcPts val="0"/>
              </a:spcBef>
              <a:spcAft>
                <a:spcPts val="0"/>
              </a:spcAft>
              <a:buNone/>
            </a:pPr>
            <a:r>
              <a:t/>
            </a:r>
            <a:endParaRPr sz="1200">
              <a:latin typeface="Comfortaa"/>
              <a:ea typeface="Comfortaa"/>
              <a:cs typeface="Comfortaa"/>
              <a:sym typeface="Comfortaa"/>
            </a:endParaRPr>
          </a:p>
          <a:p>
            <a:pPr indent="-304800" lvl="0" marL="457200" rtl="0" algn="l">
              <a:spcBef>
                <a:spcPts val="0"/>
              </a:spcBef>
              <a:spcAft>
                <a:spcPts val="0"/>
              </a:spcAft>
              <a:buSzPts val="1200"/>
              <a:buFont typeface="Comfortaa"/>
              <a:buChar char="●"/>
            </a:pPr>
            <a:r>
              <a:rPr lang="en" sz="1200">
                <a:solidFill>
                  <a:schemeClr val="lt2"/>
                </a:solidFill>
                <a:latin typeface="Comfortaa"/>
                <a:ea typeface="Comfortaa"/>
                <a:cs typeface="Comfortaa"/>
                <a:sym typeface="Comfortaa"/>
              </a:rPr>
              <a:t>Reduce complexity</a:t>
            </a:r>
            <a:r>
              <a:rPr lang="en" sz="1200">
                <a:latin typeface="Comfortaa"/>
                <a:ea typeface="Comfortaa"/>
                <a:cs typeface="Comfortaa"/>
                <a:sym typeface="Comfortaa"/>
              </a:rPr>
              <a:t> - No more writing code to handle all the cases</a:t>
            </a:r>
            <a:endParaRPr sz="1200">
              <a:latin typeface="Comfortaa"/>
              <a:ea typeface="Comfortaa"/>
              <a:cs typeface="Comfortaa"/>
              <a:sym typeface="Comfortaa"/>
            </a:endParaRPr>
          </a:p>
          <a:p>
            <a:pPr indent="0" lvl="0" marL="457200" rtl="0" algn="l">
              <a:spcBef>
                <a:spcPts val="0"/>
              </a:spcBef>
              <a:spcAft>
                <a:spcPts val="0"/>
              </a:spcAft>
              <a:buNone/>
            </a:pPr>
            <a:r>
              <a:t/>
            </a:r>
            <a:endParaRPr sz="1200">
              <a:latin typeface="Comfortaa"/>
              <a:ea typeface="Comfortaa"/>
              <a:cs typeface="Comfortaa"/>
              <a:sym typeface="Comfortaa"/>
            </a:endParaRPr>
          </a:p>
          <a:p>
            <a:pPr indent="-304800" lvl="0" marL="457200" rtl="0" algn="l">
              <a:spcBef>
                <a:spcPts val="0"/>
              </a:spcBef>
              <a:spcAft>
                <a:spcPts val="0"/>
              </a:spcAft>
              <a:buSzPts val="1200"/>
              <a:buFont typeface="Comfortaa"/>
              <a:buChar char="●"/>
            </a:pPr>
            <a:r>
              <a:rPr lang="en" sz="1200">
                <a:solidFill>
                  <a:schemeClr val="lt2"/>
                </a:solidFill>
                <a:latin typeface="Comfortaa"/>
                <a:ea typeface="Comfortaa"/>
                <a:cs typeface="Comfortaa"/>
                <a:sym typeface="Comfortaa"/>
              </a:rPr>
              <a:t>Better Generalisation</a:t>
            </a:r>
            <a:r>
              <a:rPr lang="en" sz="1200">
                <a:latin typeface="Comfortaa"/>
                <a:ea typeface="Comfortaa"/>
                <a:cs typeface="Comfortaa"/>
                <a:sym typeface="Comfortaa"/>
              </a:rPr>
              <a:t> - Things work without taking into consideration all possible scenarios</a:t>
            </a:r>
            <a:endParaRPr sz="1200">
              <a:latin typeface="Comfortaa"/>
              <a:ea typeface="Comfortaa"/>
              <a:cs typeface="Comfortaa"/>
              <a:sym typeface="Comfortaa"/>
            </a:endParaRPr>
          </a:p>
          <a:p>
            <a:pPr indent="0" lvl="0" marL="457200" rtl="0" algn="l">
              <a:spcBef>
                <a:spcPts val="0"/>
              </a:spcBef>
              <a:spcAft>
                <a:spcPts val="0"/>
              </a:spcAft>
              <a:buNone/>
            </a:pPr>
            <a:r>
              <a:t/>
            </a:r>
            <a:endParaRPr sz="1200">
              <a:latin typeface="Comfortaa"/>
              <a:ea typeface="Comfortaa"/>
              <a:cs typeface="Comfortaa"/>
              <a:sym typeface="Comfortaa"/>
            </a:endParaRPr>
          </a:p>
          <a:p>
            <a:pPr indent="-304800" lvl="0" marL="457200" rtl="0" algn="l">
              <a:spcBef>
                <a:spcPts val="0"/>
              </a:spcBef>
              <a:spcAft>
                <a:spcPts val="0"/>
              </a:spcAft>
              <a:buSzPts val="1200"/>
              <a:buFont typeface="Comfortaa"/>
              <a:buChar char="●"/>
            </a:pPr>
            <a:r>
              <a:rPr lang="en" sz="1200">
                <a:solidFill>
                  <a:schemeClr val="lt2"/>
                </a:solidFill>
                <a:latin typeface="Comfortaa"/>
                <a:ea typeface="Comfortaa"/>
                <a:cs typeface="Comfortaa"/>
                <a:sym typeface="Comfortaa"/>
              </a:rPr>
              <a:t>Finding hidden gems</a:t>
            </a:r>
            <a:r>
              <a:rPr lang="en" sz="1200">
                <a:latin typeface="Comfortaa"/>
                <a:ea typeface="Comfortaa"/>
                <a:cs typeface="Comfortaa"/>
                <a:sym typeface="Comfortaa"/>
              </a:rPr>
              <a:t> - Explore hidden features in the data that might be impossible for humans to find</a:t>
            </a:r>
            <a:endParaRPr sz="1200">
              <a:latin typeface="Comfortaa"/>
              <a:ea typeface="Comfortaa"/>
              <a:cs typeface="Comfortaa"/>
              <a:sym typeface="Comfortaa"/>
            </a:endParaRPr>
          </a:p>
        </p:txBody>
      </p:sp>
      <p:sp>
        <p:nvSpPr>
          <p:cNvPr id="96" name="Google Shape;96;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95">
                                            <p:txEl>
                                              <p:pRg end="0" st="0"/>
                                            </p:txEl>
                                          </p:spTgt>
                                        </p:tgtEl>
                                        <p:attrNameLst>
                                          <p:attrName>style.visibility</p:attrName>
                                        </p:attrNameLst>
                                      </p:cBhvr>
                                      <p:to>
                                        <p:strVal val="visible"/>
                                      </p:to>
                                    </p:set>
                                    <p:animEffect filter="fade" transition="in">
                                      <p:cBhvr>
                                        <p:cTn dur="3000"/>
                                        <p:tgtEl>
                                          <p:spTgt spid="95">
                                            <p:txEl>
                                              <p:pRg end="0" st="0"/>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95">
                                            <p:txEl>
                                              <p:pRg end="1" st="1"/>
                                            </p:txEl>
                                          </p:spTgt>
                                        </p:tgtEl>
                                        <p:attrNameLst>
                                          <p:attrName>style.visibility</p:attrName>
                                        </p:attrNameLst>
                                      </p:cBhvr>
                                      <p:to>
                                        <p:strVal val="visible"/>
                                      </p:to>
                                    </p:set>
                                    <p:animEffect filter="fade" transition="in">
                                      <p:cBhvr>
                                        <p:cTn dur="3000"/>
                                        <p:tgtEl>
                                          <p:spTgt spid="95">
                                            <p:txEl>
                                              <p:pRg end="1" st="1"/>
                                            </p:txEl>
                                          </p:spTgt>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95">
                                            <p:txEl>
                                              <p:pRg end="2" st="2"/>
                                            </p:txEl>
                                          </p:spTgt>
                                        </p:tgtEl>
                                        <p:attrNameLst>
                                          <p:attrName>style.visibility</p:attrName>
                                        </p:attrNameLst>
                                      </p:cBhvr>
                                      <p:to>
                                        <p:strVal val="visible"/>
                                      </p:to>
                                    </p:set>
                                    <p:animEffect filter="fade" transition="in">
                                      <p:cBhvr>
                                        <p:cTn dur="3000"/>
                                        <p:tgtEl>
                                          <p:spTgt spid="95">
                                            <p:txEl>
                                              <p:pRg end="2" st="2"/>
                                            </p:txEl>
                                          </p:spTgt>
                                        </p:tgtEl>
                                      </p:cBhvr>
                                    </p:animEffect>
                                  </p:childTnLst>
                                </p:cTn>
                              </p:par>
                            </p:childTnLst>
                          </p:cTn>
                        </p:par>
                        <p:par>
                          <p:cTn fill="hold">
                            <p:stCondLst>
                              <p:cond delay="9000"/>
                            </p:stCondLst>
                            <p:childTnLst>
                              <p:par>
                                <p:cTn fill="hold" nodeType="afterEffect" presetClass="entr" presetID="10" presetSubtype="0">
                                  <p:stCondLst>
                                    <p:cond delay="0"/>
                                  </p:stCondLst>
                                  <p:childTnLst>
                                    <p:set>
                                      <p:cBhvr>
                                        <p:cTn dur="1" fill="hold">
                                          <p:stCondLst>
                                            <p:cond delay="0"/>
                                          </p:stCondLst>
                                        </p:cTn>
                                        <p:tgtEl>
                                          <p:spTgt spid="95">
                                            <p:txEl>
                                              <p:pRg end="3" st="3"/>
                                            </p:txEl>
                                          </p:spTgt>
                                        </p:tgtEl>
                                        <p:attrNameLst>
                                          <p:attrName>style.visibility</p:attrName>
                                        </p:attrNameLst>
                                      </p:cBhvr>
                                      <p:to>
                                        <p:strVal val="visible"/>
                                      </p:to>
                                    </p:set>
                                    <p:animEffect filter="fade" transition="in">
                                      <p:cBhvr>
                                        <p:cTn dur="3000"/>
                                        <p:tgtEl>
                                          <p:spTgt spid="95">
                                            <p:txEl>
                                              <p:pRg end="3" st="3"/>
                                            </p:txEl>
                                          </p:spTgt>
                                        </p:tgtEl>
                                      </p:cBhvr>
                                    </p:animEffect>
                                  </p:childTnLst>
                                </p:cTn>
                              </p:par>
                            </p:childTnLst>
                          </p:cTn>
                        </p:par>
                        <p:par>
                          <p:cTn fill="hold">
                            <p:stCondLst>
                              <p:cond delay="12000"/>
                            </p:stCondLst>
                            <p:childTnLst>
                              <p:par>
                                <p:cTn fill="hold" nodeType="afterEffect" presetClass="entr" presetID="10" presetSubtype="0">
                                  <p:stCondLst>
                                    <p:cond delay="0"/>
                                  </p:stCondLst>
                                  <p:childTnLst>
                                    <p:set>
                                      <p:cBhvr>
                                        <p:cTn dur="1" fill="hold">
                                          <p:stCondLst>
                                            <p:cond delay="0"/>
                                          </p:stCondLst>
                                        </p:cTn>
                                        <p:tgtEl>
                                          <p:spTgt spid="95">
                                            <p:txEl>
                                              <p:pRg end="4" st="4"/>
                                            </p:txEl>
                                          </p:spTgt>
                                        </p:tgtEl>
                                        <p:attrNameLst>
                                          <p:attrName>style.visibility</p:attrName>
                                        </p:attrNameLst>
                                      </p:cBhvr>
                                      <p:to>
                                        <p:strVal val="visible"/>
                                      </p:to>
                                    </p:set>
                                    <p:animEffect filter="fade" transition="in">
                                      <p:cBhvr>
                                        <p:cTn dur="3000"/>
                                        <p:tgtEl>
                                          <p:spTgt spid="95">
                                            <p:txEl>
                                              <p:pRg end="4" st="4"/>
                                            </p:txEl>
                                          </p:spTgt>
                                        </p:tgtEl>
                                      </p:cBhvr>
                                    </p:animEffect>
                                  </p:childTnLst>
                                </p:cTn>
                              </p:par>
                            </p:childTnLst>
                          </p:cTn>
                        </p:par>
                        <p:par>
                          <p:cTn fill="hold">
                            <p:stCondLst>
                              <p:cond delay="15000"/>
                            </p:stCondLst>
                            <p:childTnLst>
                              <p:par>
                                <p:cTn fill="hold" nodeType="afterEffect" presetClass="entr" presetID="10" presetSubtype="0">
                                  <p:stCondLst>
                                    <p:cond delay="0"/>
                                  </p:stCondLst>
                                  <p:childTnLst>
                                    <p:set>
                                      <p:cBhvr>
                                        <p:cTn dur="1" fill="hold">
                                          <p:stCondLst>
                                            <p:cond delay="0"/>
                                          </p:stCondLst>
                                        </p:cTn>
                                        <p:tgtEl>
                                          <p:spTgt spid="95">
                                            <p:txEl>
                                              <p:pRg end="5" st="5"/>
                                            </p:txEl>
                                          </p:spTgt>
                                        </p:tgtEl>
                                        <p:attrNameLst>
                                          <p:attrName>style.visibility</p:attrName>
                                        </p:attrNameLst>
                                      </p:cBhvr>
                                      <p:to>
                                        <p:strVal val="visible"/>
                                      </p:to>
                                    </p:set>
                                    <p:animEffect filter="fade" transition="in">
                                      <p:cBhvr>
                                        <p:cTn dur="3000"/>
                                        <p:tgtEl>
                                          <p:spTgt spid="95">
                                            <p:txEl>
                                              <p:pRg end="5" st="5"/>
                                            </p:txEl>
                                          </p:spTgt>
                                        </p:tgtEl>
                                      </p:cBhvr>
                                    </p:animEffect>
                                  </p:childTnLst>
                                </p:cTn>
                              </p:par>
                            </p:childTnLst>
                          </p:cTn>
                        </p:par>
                        <p:par>
                          <p:cTn fill="hold">
                            <p:stCondLst>
                              <p:cond delay="18000"/>
                            </p:stCondLst>
                            <p:childTnLst>
                              <p:par>
                                <p:cTn fill="hold" nodeType="afterEffect" presetClass="entr" presetID="10" presetSubtype="0">
                                  <p:stCondLst>
                                    <p:cond delay="0"/>
                                  </p:stCondLst>
                                  <p:childTnLst>
                                    <p:set>
                                      <p:cBhvr>
                                        <p:cTn dur="1" fill="hold">
                                          <p:stCondLst>
                                            <p:cond delay="0"/>
                                          </p:stCondLst>
                                        </p:cTn>
                                        <p:tgtEl>
                                          <p:spTgt spid="95">
                                            <p:txEl>
                                              <p:pRg end="6" st="6"/>
                                            </p:txEl>
                                          </p:spTgt>
                                        </p:tgtEl>
                                        <p:attrNameLst>
                                          <p:attrName>style.visibility</p:attrName>
                                        </p:attrNameLst>
                                      </p:cBhvr>
                                      <p:to>
                                        <p:strVal val="visible"/>
                                      </p:to>
                                    </p:set>
                                    <p:animEffect filter="fade" transition="in">
                                      <p:cBhvr>
                                        <p:cTn dur="3000"/>
                                        <p:tgtEl>
                                          <p:spTgt spid="95">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1C4587"/>
                </a:solidFill>
              </a:rPr>
              <a:t>Machine Learning</a:t>
            </a:r>
            <a:r>
              <a:rPr lang="en"/>
              <a:t> </a:t>
            </a:r>
            <a:r>
              <a:rPr lang="en" sz="2400"/>
              <a:t>vs</a:t>
            </a:r>
            <a:r>
              <a:rPr lang="en"/>
              <a:t> </a:t>
            </a:r>
            <a:r>
              <a:rPr lang="en">
                <a:solidFill>
                  <a:srgbClr val="F1C232"/>
                </a:solidFill>
              </a:rPr>
              <a:t>Deep Learning</a:t>
            </a:r>
            <a:r>
              <a:rPr lang="en"/>
              <a:t> </a:t>
            </a:r>
            <a:r>
              <a:rPr lang="en" sz="2400"/>
              <a:t>vs</a:t>
            </a:r>
            <a:r>
              <a:rPr lang="en"/>
              <a:t> </a:t>
            </a:r>
            <a:r>
              <a:rPr lang="en">
                <a:solidFill>
                  <a:srgbClr val="6D9EEB"/>
                </a:solidFill>
              </a:rPr>
              <a:t>AI</a:t>
            </a:r>
            <a:endParaRPr>
              <a:solidFill>
                <a:srgbClr val="6D9EEB"/>
              </a:solidFill>
            </a:endParaRPr>
          </a:p>
        </p:txBody>
      </p:sp>
      <p:pic>
        <p:nvPicPr>
          <p:cNvPr id="102" name="Google Shape;102;p18"/>
          <p:cNvPicPr preferRelativeResize="0"/>
          <p:nvPr/>
        </p:nvPicPr>
        <p:blipFill rotWithShape="1">
          <a:blip r:embed="rId3">
            <a:alphaModFix/>
          </a:blip>
          <a:srcRect b="2200" l="0" r="1176" t="0"/>
          <a:stretch/>
        </p:blipFill>
        <p:spPr>
          <a:xfrm>
            <a:off x="1826175" y="1147225"/>
            <a:ext cx="5135124" cy="3610200"/>
          </a:xfrm>
          <a:prstGeom prst="rect">
            <a:avLst/>
          </a:prstGeom>
          <a:noFill/>
          <a:ln>
            <a:noFill/>
          </a:ln>
        </p:spPr>
      </p:pic>
      <p:sp>
        <p:nvSpPr>
          <p:cNvPr id="103" name="Google Shape;103;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101">
                                            <p:txEl>
                                              <p:pRg end="0" st="0"/>
                                            </p:txEl>
                                          </p:spTgt>
                                        </p:tgtEl>
                                        <p:attrNameLst>
                                          <p:attrName>style.visibility</p:attrName>
                                        </p:attrNameLst>
                                      </p:cBhvr>
                                      <p:to>
                                        <p:strVal val="visible"/>
                                      </p:to>
                                    </p:set>
                                    <p:anim calcmode="lin" valueType="num">
                                      <p:cBhvr additive="base">
                                        <p:cTn dur="3000"/>
                                        <p:tgtEl>
                                          <p:spTgt spid="101">
                                            <p:txEl>
                                              <p:pRg end="0" st="0"/>
                                            </p:txEl>
                                          </p:spTgt>
                                        </p:tgtEl>
                                        <p:attrNameLst>
                                          <p:attrName>ppt_w</p:attrName>
                                        </p:attrNameLst>
                                      </p:cBhvr>
                                      <p:tavLst>
                                        <p:tav fmla="" tm="0">
                                          <p:val>
                                            <p:strVal val="0"/>
                                          </p:val>
                                        </p:tav>
                                        <p:tav fmla="" tm="100000">
                                          <p:val>
                                            <p:strVal val="#ppt_w"/>
                                          </p:val>
                                        </p:tav>
                                      </p:tavLst>
                                    </p:anim>
                                    <p:anim calcmode="lin" valueType="num">
                                      <p:cBhvr additive="base">
                                        <p:cTn dur="3000"/>
                                        <p:tgtEl>
                                          <p:spTgt spid="101">
                                            <p:txEl>
                                              <p:pRg end="0" st="0"/>
                                            </p:txEl>
                                          </p:spTgt>
                                        </p:tgtEl>
                                        <p:attrNameLst>
                                          <p:attrName>ppt_h</p:attrName>
                                        </p:attrNameLst>
                                      </p:cBhvr>
                                      <p:tavLst>
                                        <p:tav fmla="" tm="0">
                                          <p:val>
                                            <p:strVal val="0"/>
                                          </p:val>
                                        </p:tav>
                                        <p:tav fmla="" tm="100000">
                                          <p:val>
                                            <p:strVal val="#ppt_h"/>
                                          </p:val>
                                        </p:tav>
                                      </p:tavLst>
                                    </p:anim>
                                  </p:childTnLst>
                                </p:cTn>
                              </p:par>
                            </p:childTnLst>
                          </p:cTn>
                        </p:par>
                        <p:par>
                          <p:cTn fill="hold">
                            <p:stCondLst>
                              <p:cond delay="3000"/>
                            </p:stCondLst>
                            <p:childTnLst>
                              <p:par>
                                <p:cTn fill="hold" nodeType="afterEffect" presetClass="emph" presetID="8" presetSubtype="0">
                                  <p:stCondLst>
                                    <p:cond delay="0"/>
                                  </p:stCondLst>
                                  <p:childTnLst>
                                    <p:animRot by="-21600000">
                                      <p:cBhvr>
                                        <p:cTn dur="2500" fill="hold"/>
                                        <p:tgtEl>
                                          <p:spTgt spid="101">
                                            <p:txEl>
                                              <p:pRg end="0" st="0"/>
                                            </p:txEl>
                                          </p:spTgt>
                                        </p:tgtEl>
                                        <p:attrNameLst>
                                          <p:attrName>r</p:attrName>
                                        </p:attrNameLst>
                                      </p:cBhvr>
                                    </p:animRot>
                                  </p:childTnLst>
                                </p:cTn>
                              </p:par>
                            </p:childTnLst>
                          </p:cTn>
                        </p:par>
                        <p:par>
                          <p:cTn fill="hold">
                            <p:stCondLst>
                              <p:cond delay="5500"/>
                            </p:stCondLst>
                            <p:childTnLst>
                              <p:par>
                                <p:cTn fill="hold" nodeType="afterEffect" presetClass="entr" presetID="1" presetSubtype="0">
                                  <p:stCondLst>
                                    <p:cond delay="0"/>
                                  </p:stCondLst>
                                  <p:childTnLst>
                                    <p:set>
                                      <p:cBhvr>
                                        <p:cTn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11700" y="76700"/>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Applications of Machine Learning</a:t>
            </a:r>
            <a:endParaRPr/>
          </a:p>
        </p:txBody>
      </p:sp>
      <p:pic>
        <p:nvPicPr>
          <p:cNvPr id="109" name="Google Shape;109;p19"/>
          <p:cNvPicPr preferRelativeResize="0"/>
          <p:nvPr/>
        </p:nvPicPr>
        <p:blipFill>
          <a:blip r:embed="rId3">
            <a:alphaModFix/>
          </a:blip>
          <a:stretch>
            <a:fillRect/>
          </a:stretch>
        </p:blipFill>
        <p:spPr>
          <a:xfrm>
            <a:off x="275225" y="908000"/>
            <a:ext cx="8557075" cy="4105000"/>
          </a:xfrm>
          <a:prstGeom prst="rect">
            <a:avLst/>
          </a:prstGeom>
          <a:noFill/>
          <a:ln>
            <a:noFill/>
          </a:ln>
        </p:spPr>
      </p:pic>
      <p:sp>
        <p:nvSpPr>
          <p:cNvPr id="110" name="Google Shape;110;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3000"/>
                                        <p:tgtEl>
                                          <p:spTgt spid="1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Structure of the workshop - </a:t>
            </a:r>
            <a:r>
              <a:rPr lang="en">
                <a:highlight>
                  <a:srgbClr val="F1C232"/>
                </a:highlight>
              </a:rPr>
              <a:t>Day 1</a:t>
            </a:r>
            <a:endParaRPr>
              <a:highlight>
                <a:srgbClr val="F1C232"/>
              </a:highlight>
            </a:endParaRPr>
          </a:p>
        </p:txBody>
      </p:sp>
      <p:sp>
        <p:nvSpPr>
          <p:cNvPr id="116" name="Google Shape;116;p20"/>
          <p:cNvSpPr txBox="1"/>
          <p:nvPr>
            <p:ph idx="1" type="body"/>
          </p:nvPr>
        </p:nvSpPr>
        <p:spPr>
          <a:xfrm>
            <a:off x="311700" y="1225225"/>
            <a:ext cx="8520600" cy="3354000"/>
          </a:xfrm>
          <a:prstGeom prst="rect">
            <a:avLst/>
          </a:prstGeom>
        </p:spPr>
        <p:txBody>
          <a:bodyPr anchorCtr="0" anchor="ctr" bIns="91425" lIns="91425" spcFirstLastPara="1" rIns="91425" wrap="square" tIns="91425">
            <a:noAutofit/>
          </a:bodyPr>
          <a:lstStyle/>
          <a:p>
            <a:pPr indent="-304800" lvl="0" marL="457200" rtl="0" algn="l">
              <a:lnSpc>
                <a:spcPct val="150000"/>
              </a:lnSpc>
              <a:spcBef>
                <a:spcPts val="0"/>
              </a:spcBef>
              <a:spcAft>
                <a:spcPts val="0"/>
              </a:spcAft>
              <a:buClr>
                <a:srgbClr val="F1C232"/>
              </a:buClr>
              <a:buSzPts val="1200"/>
              <a:buChar char="●"/>
            </a:pPr>
            <a:r>
              <a:rPr lang="en" sz="1200" u="sng">
                <a:solidFill>
                  <a:schemeClr val="hlink"/>
                </a:solidFill>
                <a:hlinkClick action="ppaction://hlinksldjump" r:id="rId3"/>
              </a:rPr>
              <a:t>Basic Terminologies</a:t>
            </a:r>
            <a:endParaRPr sz="1200"/>
          </a:p>
          <a:p>
            <a:pPr indent="-304800" lvl="0" marL="457200" rtl="0" algn="l">
              <a:lnSpc>
                <a:spcPct val="150000"/>
              </a:lnSpc>
              <a:spcBef>
                <a:spcPts val="0"/>
              </a:spcBef>
              <a:spcAft>
                <a:spcPts val="0"/>
              </a:spcAft>
              <a:buClr>
                <a:srgbClr val="F1C232"/>
              </a:buClr>
              <a:buSzPts val="1200"/>
              <a:buChar char="●"/>
            </a:pPr>
            <a:r>
              <a:rPr lang="en" sz="1200" u="sng">
                <a:solidFill>
                  <a:schemeClr val="hlink"/>
                </a:solidFill>
                <a:hlinkClick action="ppaction://hlinksldjump" r:id="rId4"/>
              </a:rPr>
              <a:t>Types of Machine Learning</a:t>
            </a:r>
            <a:endParaRPr sz="1200"/>
          </a:p>
          <a:p>
            <a:pPr indent="-304800" lvl="0" marL="457200" rtl="0" algn="l">
              <a:lnSpc>
                <a:spcPct val="150000"/>
              </a:lnSpc>
              <a:spcBef>
                <a:spcPts val="0"/>
              </a:spcBef>
              <a:spcAft>
                <a:spcPts val="0"/>
              </a:spcAft>
              <a:buClr>
                <a:srgbClr val="F1C232"/>
              </a:buClr>
              <a:buSzPts val="1200"/>
              <a:buChar char="●"/>
            </a:pPr>
            <a:r>
              <a:rPr lang="en" sz="1200" u="sng">
                <a:solidFill>
                  <a:schemeClr val="hlink"/>
                </a:solidFill>
                <a:hlinkClick action="ppaction://hlinksldjump" r:id="rId5"/>
              </a:rPr>
              <a:t>Jupyter Notebook</a:t>
            </a:r>
            <a:r>
              <a:rPr lang="en" sz="1200"/>
              <a:t> ( Intro to </a:t>
            </a:r>
            <a:r>
              <a:rPr lang="en" sz="1200" u="sng">
                <a:solidFill>
                  <a:schemeClr val="hlink"/>
                </a:solidFill>
                <a:hlinkClick r:id="rId6"/>
              </a:rPr>
              <a:t>Google Colab</a:t>
            </a:r>
            <a:r>
              <a:rPr lang="en" sz="1200"/>
              <a:t>, </a:t>
            </a:r>
            <a:r>
              <a:rPr lang="en" sz="1200" u="sng">
                <a:solidFill>
                  <a:schemeClr val="hlink"/>
                </a:solidFill>
                <a:hlinkClick r:id="rId7"/>
              </a:rPr>
              <a:t>nteract</a:t>
            </a:r>
            <a:r>
              <a:rPr lang="en" sz="1200"/>
              <a:t> )</a:t>
            </a:r>
            <a:endParaRPr sz="1200"/>
          </a:p>
          <a:p>
            <a:pPr indent="-304800" lvl="0" marL="457200" rtl="0" algn="l">
              <a:lnSpc>
                <a:spcPct val="150000"/>
              </a:lnSpc>
              <a:spcBef>
                <a:spcPts val="0"/>
              </a:spcBef>
              <a:spcAft>
                <a:spcPts val="0"/>
              </a:spcAft>
              <a:buClr>
                <a:srgbClr val="F1C232"/>
              </a:buClr>
              <a:buSzPts val="1200"/>
              <a:buChar char="●"/>
            </a:pPr>
            <a:r>
              <a:rPr lang="en" sz="1200" u="sng">
                <a:solidFill>
                  <a:schemeClr val="hlink"/>
                </a:solidFill>
                <a:hlinkClick action="ppaction://hlinksldjump" r:id="rId8"/>
              </a:rPr>
              <a:t>Pandas, Numpy</a:t>
            </a:r>
            <a:endParaRPr sz="1200"/>
          </a:p>
          <a:p>
            <a:pPr indent="-304800" lvl="0" marL="457200" rtl="0" algn="l">
              <a:lnSpc>
                <a:spcPct val="150000"/>
              </a:lnSpc>
              <a:spcBef>
                <a:spcPts val="0"/>
              </a:spcBef>
              <a:spcAft>
                <a:spcPts val="0"/>
              </a:spcAft>
              <a:buClr>
                <a:srgbClr val="F1C232"/>
              </a:buClr>
              <a:buSzPts val="1200"/>
              <a:buChar char="●"/>
            </a:pPr>
            <a:r>
              <a:rPr lang="en" sz="1200" u="sng">
                <a:solidFill>
                  <a:schemeClr val="hlink"/>
                </a:solidFill>
                <a:hlinkClick action="ppaction://hlinksldjump" r:id="rId9"/>
              </a:rPr>
              <a:t>Data Visualisation with matplotlib</a:t>
            </a:r>
            <a:endParaRPr sz="1200"/>
          </a:p>
          <a:p>
            <a:pPr indent="-304800" lvl="0" marL="457200" rtl="0" algn="l">
              <a:lnSpc>
                <a:spcPct val="150000"/>
              </a:lnSpc>
              <a:spcBef>
                <a:spcPts val="0"/>
              </a:spcBef>
              <a:spcAft>
                <a:spcPts val="0"/>
              </a:spcAft>
              <a:buClr>
                <a:srgbClr val="F1C232"/>
              </a:buClr>
              <a:buSzPts val="1200"/>
              <a:buChar char="●"/>
            </a:pPr>
            <a:r>
              <a:rPr lang="en" sz="1200" u="sng">
                <a:solidFill>
                  <a:schemeClr val="hlink"/>
                </a:solidFill>
                <a:hlinkClick action="ppaction://hlinksldjump" r:id="rId10"/>
              </a:rPr>
              <a:t>A brief intro to Python IDEs like Spyder, PyCharm etc</a:t>
            </a:r>
            <a:endParaRPr sz="1200"/>
          </a:p>
        </p:txBody>
      </p:sp>
      <p:sp>
        <p:nvSpPr>
          <p:cNvPr id="117" name="Google Shape;117;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16">
                                            <p:txEl>
                                              <p:pRg end="0" st="0"/>
                                            </p:txEl>
                                          </p:spTgt>
                                        </p:tgtEl>
                                        <p:attrNameLst>
                                          <p:attrName>style.visibility</p:attrName>
                                        </p:attrNameLst>
                                      </p:cBhvr>
                                      <p:to>
                                        <p:strVal val="visible"/>
                                      </p:to>
                                    </p:set>
                                  </p:childTnLst>
                                </p:cTn>
                              </p:par>
                            </p:childTnLst>
                          </p:cTn>
                        </p:par>
                        <p:par>
                          <p:cTn fill="hold">
                            <p:stCondLst>
                              <p:cond delay="4000"/>
                            </p:stCondLst>
                            <p:childTnLst>
                              <p:par>
                                <p:cTn fill="hold" nodeType="afterEffect" presetClass="entr" presetID="1" presetSubtype="0">
                                  <p:stCondLst>
                                    <p:cond delay="0"/>
                                  </p:stCondLst>
                                  <p:childTnLst>
                                    <p:set>
                                      <p:cBhvr>
                                        <p:cTn dur="1" fill="hold">
                                          <p:stCondLst>
                                            <p:cond delay="0"/>
                                          </p:stCondLst>
                                        </p:cTn>
                                        <p:tgtEl>
                                          <p:spTgt spid="116">
                                            <p:txEl>
                                              <p:pRg end="1" st="1"/>
                                            </p:txEl>
                                          </p:spTgt>
                                        </p:tgtEl>
                                        <p:attrNameLst>
                                          <p:attrName>style.visibility</p:attrName>
                                        </p:attrNameLst>
                                      </p:cBhvr>
                                      <p:to>
                                        <p:strVal val="visible"/>
                                      </p:to>
                                    </p:set>
                                  </p:childTnLst>
                                </p:cTn>
                              </p:par>
                            </p:childTnLst>
                          </p:cTn>
                        </p:par>
                        <p:par>
                          <p:cTn fill="hold">
                            <p:stCondLst>
                              <p:cond delay="8000"/>
                            </p:stCondLst>
                            <p:childTnLst>
                              <p:par>
                                <p:cTn fill="hold" nodeType="afterEffect" presetClass="entr" presetID="1" presetSubtype="0">
                                  <p:stCondLst>
                                    <p:cond delay="0"/>
                                  </p:stCondLst>
                                  <p:childTnLst>
                                    <p:set>
                                      <p:cBhvr>
                                        <p:cTn dur="1" fill="hold">
                                          <p:stCondLst>
                                            <p:cond delay="0"/>
                                          </p:stCondLst>
                                        </p:cTn>
                                        <p:tgtEl>
                                          <p:spTgt spid="116">
                                            <p:txEl>
                                              <p:pRg end="2" st="2"/>
                                            </p:txEl>
                                          </p:spTgt>
                                        </p:tgtEl>
                                        <p:attrNameLst>
                                          <p:attrName>style.visibility</p:attrName>
                                        </p:attrNameLst>
                                      </p:cBhvr>
                                      <p:to>
                                        <p:strVal val="visible"/>
                                      </p:to>
                                    </p:set>
                                  </p:childTnLst>
                                </p:cTn>
                              </p:par>
                            </p:childTnLst>
                          </p:cTn>
                        </p:par>
                        <p:par>
                          <p:cTn fill="hold">
                            <p:stCondLst>
                              <p:cond delay="12000"/>
                            </p:stCondLst>
                            <p:childTnLst>
                              <p:par>
                                <p:cTn fill="hold" nodeType="afterEffect" presetClass="entr" presetID="1" presetSubtype="0">
                                  <p:stCondLst>
                                    <p:cond delay="0"/>
                                  </p:stCondLst>
                                  <p:childTnLst>
                                    <p:set>
                                      <p:cBhvr>
                                        <p:cTn dur="1" fill="hold">
                                          <p:stCondLst>
                                            <p:cond delay="0"/>
                                          </p:stCondLst>
                                        </p:cTn>
                                        <p:tgtEl>
                                          <p:spTgt spid="116">
                                            <p:txEl>
                                              <p:pRg end="3" st="3"/>
                                            </p:txEl>
                                          </p:spTgt>
                                        </p:tgtEl>
                                        <p:attrNameLst>
                                          <p:attrName>style.visibility</p:attrName>
                                        </p:attrNameLst>
                                      </p:cBhvr>
                                      <p:to>
                                        <p:strVal val="visible"/>
                                      </p:to>
                                    </p:set>
                                  </p:childTnLst>
                                </p:cTn>
                              </p:par>
                            </p:childTnLst>
                          </p:cTn>
                        </p:par>
                        <p:par>
                          <p:cTn fill="hold">
                            <p:stCondLst>
                              <p:cond delay="16000"/>
                            </p:stCondLst>
                            <p:childTnLst>
                              <p:par>
                                <p:cTn fill="hold" nodeType="afterEffect" presetClass="entr" presetID="1" presetSubtype="0">
                                  <p:stCondLst>
                                    <p:cond delay="0"/>
                                  </p:stCondLst>
                                  <p:childTnLst>
                                    <p:set>
                                      <p:cBhvr>
                                        <p:cTn dur="1" fill="hold">
                                          <p:stCondLst>
                                            <p:cond delay="0"/>
                                          </p:stCondLst>
                                        </p:cTn>
                                        <p:tgtEl>
                                          <p:spTgt spid="116">
                                            <p:txEl>
                                              <p:pRg end="4" st="4"/>
                                            </p:txEl>
                                          </p:spTgt>
                                        </p:tgtEl>
                                        <p:attrNameLst>
                                          <p:attrName>style.visibility</p:attrName>
                                        </p:attrNameLst>
                                      </p:cBhvr>
                                      <p:to>
                                        <p:strVal val="visible"/>
                                      </p:to>
                                    </p:set>
                                  </p:childTnLst>
                                </p:cTn>
                              </p:par>
                            </p:childTnLst>
                          </p:cTn>
                        </p:par>
                        <p:par>
                          <p:cTn fill="hold">
                            <p:stCondLst>
                              <p:cond delay="20000"/>
                            </p:stCondLst>
                            <p:childTnLst>
                              <p:par>
                                <p:cTn fill="hold" nodeType="afterEffect" presetClass="entr" presetID="1" presetSubtype="0">
                                  <p:stCondLst>
                                    <p:cond delay="0"/>
                                  </p:stCondLst>
                                  <p:childTnLst>
                                    <p:set>
                                      <p:cBhvr>
                                        <p:cTn dur="1" fill="hold">
                                          <p:stCondLst>
                                            <p:cond delay="0"/>
                                          </p:stCondLst>
                                        </p:cTn>
                                        <p:tgtEl>
                                          <p:spTgt spid="116">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Structure of the workshop - </a:t>
            </a:r>
            <a:r>
              <a:rPr lang="en">
                <a:highlight>
                  <a:schemeClr val="lt2"/>
                </a:highlight>
              </a:rPr>
              <a:t>Day 2</a:t>
            </a:r>
            <a:endParaRPr>
              <a:highlight>
                <a:schemeClr val="lt2"/>
              </a:highlight>
            </a:endParaRPr>
          </a:p>
        </p:txBody>
      </p:sp>
      <p:sp>
        <p:nvSpPr>
          <p:cNvPr id="123" name="Google Shape;123;p21"/>
          <p:cNvSpPr txBox="1"/>
          <p:nvPr>
            <p:ph idx="1" type="body"/>
          </p:nvPr>
        </p:nvSpPr>
        <p:spPr>
          <a:xfrm>
            <a:off x="311700" y="1225225"/>
            <a:ext cx="8520600" cy="3354000"/>
          </a:xfrm>
          <a:prstGeom prst="rect">
            <a:avLst/>
          </a:prstGeom>
        </p:spPr>
        <p:txBody>
          <a:bodyPr anchorCtr="0" anchor="ctr" bIns="91425" lIns="91425" spcFirstLastPara="1" rIns="91425" wrap="square" tIns="91425">
            <a:noAutofit/>
          </a:bodyPr>
          <a:lstStyle/>
          <a:p>
            <a:pPr indent="-304800" lvl="0" marL="457200" rtl="0" algn="l">
              <a:lnSpc>
                <a:spcPct val="150000"/>
              </a:lnSpc>
              <a:spcBef>
                <a:spcPts val="0"/>
              </a:spcBef>
              <a:spcAft>
                <a:spcPts val="0"/>
              </a:spcAft>
              <a:buClr>
                <a:schemeClr val="lt2"/>
              </a:buClr>
              <a:buSzPts val="1200"/>
              <a:buFont typeface="Comfortaa"/>
              <a:buChar char="●"/>
            </a:pPr>
            <a:r>
              <a:rPr lang="en" sz="1200">
                <a:latin typeface="Comfortaa"/>
                <a:ea typeface="Comfortaa"/>
                <a:cs typeface="Comfortaa"/>
                <a:sym typeface="Comfortaa"/>
              </a:rPr>
              <a:t>Decision Trees</a:t>
            </a:r>
            <a:endParaRPr sz="1200">
              <a:latin typeface="Comfortaa"/>
              <a:ea typeface="Comfortaa"/>
              <a:cs typeface="Comfortaa"/>
              <a:sym typeface="Comfortaa"/>
            </a:endParaRPr>
          </a:p>
          <a:p>
            <a:pPr indent="-304800" lvl="0" marL="457200" rtl="0" algn="l">
              <a:lnSpc>
                <a:spcPct val="150000"/>
              </a:lnSpc>
              <a:spcBef>
                <a:spcPts val="0"/>
              </a:spcBef>
              <a:spcAft>
                <a:spcPts val="0"/>
              </a:spcAft>
              <a:buClr>
                <a:schemeClr val="lt2"/>
              </a:buClr>
              <a:buSzPts val="1200"/>
              <a:buFont typeface="Comfortaa"/>
              <a:buChar char="●"/>
            </a:pPr>
            <a:r>
              <a:rPr lang="en" sz="1200">
                <a:latin typeface="Comfortaa"/>
                <a:ea typeface="Comfortaa"/>
                <a:cs typeface="Comfortaa"/>
                <a:sym typeface="Comfortaa"/>
              </a:rPr>
              <a:t>Random Forests</a:t>
            </a:r>
            <a:endParaRPr sz="1200">
              <a:latin typeface="Comfortaa"/>
              <a:ea typeface="Comfortaa"/>
              <a:cs typeface="Comfortaa"/>
              <a:sym typeface="Comfortaa"/>
            </a:endParaRPr>
          </a:p>
          <a:p>
            <a:pPr indent="-304800" lvl="0" marL="457200" rtl="0" algn="l">
              <a:lnSpc>
                <a:spcPct val="150000"/>
              </a:lnSpc>
              <a:spcBef>
                <a:spcPts val="0"/>
              </a:spcBef>
              <a:spcAft>
                <a:spcPts val="0"/>
              </a:spcAft>
              <a:buClr>
                <a:schemeClr val="lt2"/>
              </a:buClr>
              <a:buSzPts val="1200"/>
              <a:buFont typeface="Comfortaa"/>
              <a:buChar char="●"/>
            </a:pPr>
            <a:r>
              <a:rPr lang="en" sz="1200">
                <a:latin typeface="Comfortaa"/>
                <a:ea typeface="Comfortaa"/>
                <a:cs typeface="Comfortaa"/>
                <a:sym typeface="Comfortaa"/>
              </a:rPr>
              <a:t>Linear Regression</a:t>
            </a:r>
            <a:endParaRPr sz="1200">
              <a:latin typeface="Comfortaa"/>
              <a:ea typeface="Comfortaa"/>
              <a:cs typeface="Comfortaa"/>
              <a:sym typeface="Comfortaa"/>
            </a:endParaRPr>
          </a:p>
          <a:p>
            <a:pPr indent="-304800" lvl="0" marL="457200" rtl="0" algn="l">
              <a:lnSpc>
                <a:spcPct val="150000"/>
              </a:lnSpc>
              <a:spcBef>
                <a:spcPts val="0"/>
              </a:spcBef>
              <a:spcAft>
                <a:spcPts val="0"/>
              </a:spcAft>
              <a:buClr>
                <a:schemeClr val="lt2"/>
              </a:buClr>
              <a:buSzPts val="1200"/>
              <a:buFont typeface="Comfortaa"/>
              <a:buChar char="●"/>
            </a:pPr>
            <a:r>
              <a:rPr lang="en" sz="1200">
                <a:latin typeface="Comfortaa"/>
                <a:ea typeface="Comfortaa"/>
                <a:cs typeface="Comfortaa"/>
                <a:sym typeface="Comfortaa"/>
              </a:rPr>
              <a:t>Logistic Regression</a:t>
            </a:r>
            <a:endParaRPr sz="1200">
              <a:latin typeface="Comfortaa"/>
              <a:ea typeface="Comfortaa"/>
              <a:cs typeface="Comfortaa"/>
              <a:sym typeface="Comfortaa"/>
            </a:endParaRPr>
          </a:p>
          <a:p>
            <a:pPr indent="-304800" lvl="0" marL="457200" rtl="0" algn="l">
              <a:lnSpc>
                <a:spcPct val="150000"/>
              </a:lnSpc>
              <a:spcBef>
                <a:spcPts val="0"/>
              </a:spcBef>
              <a:spcAft>
                <a:spcPts val="0"/>
              </a:spcAft>
              <a:buClr>
                <a:schemeClr val="lt2"/>
              </a:buClr>
              <a:buSzPts val="1200"/>
              <a:buFont typeface="Comfortaa"/>
              <a:buChar char="●"/>
            </a:pPr>
            <a:r>
              <a:rPr lang="en" sz="1200">
                <a:latin typeface="Comfortaa"/>
                <a:ea typeface="Comfortaa"/>
                <a:cs typeface="Comfortaa"/>
                <a:sym typeface="Comfortaa"/>
              </a:rPr>
              <a:t>K Means Clustering</a:t>
            </a:r>
            <a:endParaRPr sz="1200">
              <a:latin typeface="Comfortaa"/>
              <a:ea typeface="Comfortaa"/>
              <a:cs typeface="Comfortaa"/>
              <a:sym typeface="Comfortaa"/>
            </a:endParaRPr>
          </a:p>
          <a:p>
            <a:pPr indent="-304800" lvl="0" marL="457200" rtl="0" algn="l">
              <a:lnSpc>
                <a:spcPct val="150000"/>
              </a:lnSpc>
              <a:spcBef>
                <a:spcPts val="0"/>
              </a:spcBef>
              <a:spcAft>
                <a:spcPts val="0"/>
              </a:spcAft>
              <a:buClr>
                <a:schemeClr val="lt2"/>
              </a:buClr>
              <a:buSzPts val="1200"/>
              <a:buFont typeface="Comfortaa"/>
              <a:buChar char="●"/>
            </a:pPr>
            <a:r>
              <a:rPr lang="en" sz="1200">
                <a:latin typeface="Comfortaa"/>
                <a:ea typeface="Comfortaa"/>
                <a:cs typeface="Comfortaa"/>
                <a:sym typeface="Comfortaa"/>
              </a:rPr>
              <a:t>K Nearest Neighbor</a:t>
            </a:r>
            <a:endParaRPr sz="1200">
              <a:latin typeface="Comfortaa"/>
              <a:ea typeface="Comfortaa"/>
              <a:cs typeface="Comfortaa"/>
              <a:sym typeface="Comfortaa"/>
            </a:endParaRPr>
          </a:p>
          <a:p>
            <a:pPr indent="-304800" lvl="0" marL="457200" rtl="0" algn="l">
              <a:lnSpc>
                <a:spcPct val="150000"/>
              </a:lnSpc>
              <a:spcBef>
                <a:spcPts val="0"/>
              </a:spcBef>
              <a:spcAft>
                <a:spcPts val="0"/>
              </a:spcAft>
              <a:buClr>
                <a:schemeClr val="lt2"/>
              </a:buClr>
              <a:buSzPts val="1200"/>
              <a:buFont typeface="Comfortaa"/>
              <a:buChar char="●"/>
            </a:pPr>
            <a:r>
              <a:rPr lang="en" sz="1200">
                <a:latin typeface="Comfortaa"/>
                <a:ea typeface="Comfortaa"/>
                <a:cs typeface="Comfortaa"/>
                <a:sym typeface="Comfortaa"/>
              </a:rPr>
              <a:t>Support Vector Machines</a:t>
            </a:r>
            <a:endParaRPr sz="1200">
              <a:latin typeface="Comfortaa"/>
              <a:ea typeface="Comfortaa"/>
              <a:cs typeface="Comfortaa"/>
              <a:sym typeface="Comfortaa"/>
            </a:endParaRPr>
          </a:p>
          <a:p>
            <a:pPr indent="-304800" lvl="0" marL="457200" rtl="0" algn="l">
              <a:lnSpc>
                <a:spcPct val="150000"/>
              </a:lnSpc>
              <a:spcBef>
                <a:spcPts val="0"/>
              </a:spcBef>
              <a:spcAft>
                <a:spcPts val="0"/>
              </a:spcAft>
              <a:buClr>
                <a:schemeClr val="lt2"/>
              </a:buClr>
              <a:buSzPts val="1200"/>
              <a:buFont typeface="Comfortaa"/>
              <a:buChar char="●"/>
            </a:pPr>
            <a:r>
              <a:rPr lang="en" sz="1200">
                <a:latin typeface="Comfortaa"/>
                <a:ea typeface="Comfortaa"/>
                <a:cs typeface="Comfortaa"/>
                <a:sym typeface="Comfortaa"/>
              </a:rPr>
              <a:t>Things to do after the workshop.</a:t>
            </a:r>
            <a:endParaRPr sz="1200">
              <a:latin typeface="Comfortaa"/>
              <a:ea typeface="Comfortaa"/>
              <a:cs typeface="Comfortaa"/>
              <a:sym typeface="Comfortaa"/>
            </a:endParaRPr>
          </a:p>
        </p:txBody>
      </p:sp>
      <p:sp>
        <p:nvSpPr>
          <p:cNvPr id="124" name="Google Shape;124;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23">
                                            <p:txEl>
                                              <p:pRg end="0" st="0"/>
                                            </p:txEl>
                                          </p:spTgt>
                                        </p:tgtEl>
                                        <p:attrNameLst>
                                          <p:attrName>style.visibility</p:attrName>
                                        </p:attrNameLst>
                                      </p:cBhvr>
                                      <p:to>
                                        <p:strVal val="visible"/>
                                      </p:to>
                                    </p:set>
                                    <p:animEffect filter="fade" transition="in">
                                      <p:cBhvr>
                                        <p:cTn dur="3000"/>
                                        <p:tgtEl>
                                          <p:spTgt spid="123">
                                            <p:txEl>
                                              <p:pRg end="0" st="0"/>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23">
                                            <p:txEl>
                                              <p:pRg end="1" st="1"/>
                                            </p:txEl>
                                          </p:spTgt>
                                        </p:tgtEl>
                                        <p:attrNameLst>
                                          <p:attrName>style.visibility</p:attrName>
                                        </p:attrNameLst>
                                      </p:cBhvr>
                                      <p:to>
                                        <p:strVal val="visible"/>
                                      </p:to>
                                    </p:set>
                                    <p:animEffect filter="fade" transition="in">
                                      <p:cBhvr>
                                        <p:cTn dur="3000"/>
                                        <p:tgtEl>
                                          <p:spTgt spid="123">
                                            <p:txEl>
                                              <p:pRg end="1" st="1"/>
                                            </p:txEl>
                                          </p:spTgt>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123">
                                            <p:txEl>
                                              <p:pRg end="2" st="2"/>
                                            </p:txEl>
                                          </p:spTgt>
                                        </p:tgtEl>
                                        <p:attrNameLst>
                                          <p:attrName>style.visibility</p:attrName>
                                        </p:attrNameLst>
                                      </p:cBhvr>
                                      <p:to>
                                        <p:strVal val="visible"/>
                                      </p:to>
                                    </p:set>
                                    <p:animEffect filter="fade" transition="in">
                                      <p:cBhvr>
                                        <p:cTn dur="3000"/>
                                        <p:tgtEl>
                                          <p:spTgt spid="123">
                                            <p:txEl>
                                              <p:pRg end="2" st="2"/>
                                            </p:txEl>
                                          </p:spTgt>
                                        </p:tgtEl>
                                      </p:cBhvr>
                                    </p:animEffect>
                                  </p:childTnLst>
                                </p:cTn>
                              </p:par>
                            </p:childTnLst>
                          </p:cTn>
                        </p:par>
                        <p:par>
                          <p:cTn fill="hold">
                            <p:stCondLst>
                              <p:cond delay="9000"/>
                            </p:stCondLst>
                            <p:childTnLst>
                              <p:par>
                                <p:cTn fill="hold" nodeType="afterEffect" presetClass="entr" presetID="10" presetSubtype="0">
                                  <p:stCondLst>
                                    <p:cond delay="0"/>
                                  </p:stCondLst>
                                  <p:childTnLst>
                                    <p:set>
                                      <p:cBhvr>
                                        <p:cTn dur="1" fill="hold">
                                          <p:stCondLst>
                                            <p:cond delay="0"/>
                                          </p:stCondLst>
                                        </p:cTn>
                                        <p:tgtEl>
                                          <p:spTgt spid="123">
                                            <p:txEl>
                                              <p:pRg end="3" st="3"/>
                                            </p:txEl>
                                          </p:spTgt>
                                        </p:tgtEl>
                                        <p:attrNameLst>
                                          <p:attrName>style.visibility</p:attrName>
                                        </p:attrNameLst>
                                      </p:cBhvr>
                                      <p:to>
                                        <p:strVal val="visible"/>
                                      </p:to>
                                    </p:set>
                                    <p:animEffect filter="fade" transition="in">
                                      <p:cBhvr>
                                        <p:cTn dur="3000"/>
                                        <p:tgtEl>
                                          <p:spTgt spid="123">
                                            <p:txEl>
                                              <p:pRg end="3" st="3"/>
                                            </p:txEl>
                                          </p:spTgt>
                                        </p:tgtEl>
                                      </p:cBhvr>
                                    </p:animEffect>
                                  </p:childTnLst>
                                </p:cTn>
                              </p:par>
                            </p:childTnLst>
                          </p:cTn>
                        </p:par>
                        <p:par>
                          <p:cTn fill="hold">
                            <p:stCondLst>
                              <p:cond delay="12000"/>
                            </p:stCondLst>
                            <p:childTnLst>
                              <p:par>
                                <p:cTn fill="hold" nodeType="afterEffect" presetClass="entr" presetID="10" presetSubtype="0">
                                  <p:stCondLst>
                                    <p:cond delay="0"/>
                                  </p:stCondLst>
                                  <p:childTnLst>
                                    <p:set>
                                      <p:cBhvr>
                                        <p:cTn dur="1" fill="hold">
                                          <p:stCondLst>
                                            <p:cond delay="0"/>
                                          </p:stCondLst>
                                        </p:cTn>
                                        <p:tgtEl>
                                          <p:spTgt spid="123">
                                            <p:txEl>
                                              <p:pRg end="4" st="4"/>
                                            </p:txEl>
                                          </p:spTgt>
                                        </p:tgtEl>
                                        <p:attrNameLst>
                                          <p:attrName>style.visibility</p:attrName>
                                        </p:attrNameLst>
                                      </p:cBhvr>
                                      <p:to>
                                        <p:strVal val="visible"/>
                                      </p:to>
                                    </p:set>
                                    <p:animEffect filter="fade" transition="in">
                                      <p:cBhvr>
                                        <p:cTn dur="3000"/>
                                        <p:tgtEl>
                                          <p:spTgt spid="123">
                                            <p:txEl>
                                              <p:pRg end="4" st="4"/>
                                            </p:txEl>
                                          </p:spTgt>
                                        </p:tgtEl>
                                      </p:cBhvr>
                                    </p:animEffect>
                                  </p:childTnLst>
                                </p:cTn>
                              </p:par>
                            </p:childTnLst>
                          </p:cTn>
                        </p:par>
                        <p:par>
                          <p:cTn fill="hold">
                            <p:stCondLst>
                              <p:cond delay="15000"/>
                            </p:stCondLst>
                            <p:childTnLst>
                              <p:par>
                                <p:cTn fill="hold" nodeType="afterEffect" presetClass="entr" presetID="10" presetSubtype="0">
                                  <p:stCondLst>
                                    <p:cond delay="0"/>
                                  </p:stCondLst>
                                  <p:childTnLst>
                                    <p:set>
                                      <p:cBhvr>
                                        <p:cTn dur="1" fill="hold">
                                          <p:stCondLst>
                                            <p:cond delay="0"/>
                                          </p:stCondLst>
                                        </p:cTn>
                                        <p:tgtEl>
                                          <p:spTgt spid="123">
                                            <p:txEl>
                                              <p:pRg end="5" st="5"/>
                                            </p:txEl>
                                          </p:spTgt>
                                        </p:tgtEl>
                                        <p:attrNameLst>
                                          <p:attrName>style.visibility</p:attrName>
                                        </p:attrNameLst>
                                      </p:cBhvr>
                                      <p:to>
                                        <p:strVal val="visible"/>
                                      </p:to>
                                    </p:set>
                                    <p:animEffect filter="fade" transition="in">
                                      <p:cBhvr>
                                        <p:cTn dur="3000"/>
                                        <p:tgtEl>
                                          <p:spTgt spid="123">
                                            <p:txEl>
                                              <p:pRg end="5" st="5"/>
                                            </p:txEl>
                                          </p:spTgt>
                                        </p:tgtEl>
                                      </p:cBhvr>
                                    </p:animEffect>
                                  </p:childTnLst>
                                </p:cTn>
                              </p:par>
                            </p:childTnLst>
                          </p:cTn>
                        </p:par>
                        <p:par>
                          <p:cTn fill="hold">
                            <p:stCondLst>
                              <p:cond delay="18000"/>
                            </p:stCondLst>
                            <p:childTnLst>
                              <p:par>
                                <p:cTn fill="hold" nodeType="afterEffect" presetClass="entr" presetID="10" presetSubtype="0">
                                  <p:stCondLst>
                                    <p:cond delay="0"/>
                                  </p:stCondLst>
                                  <p:childTnLst>
                                    <p:set>
                                      <p:cBhvr>
                                        <p:cTn dur="1" fill="hold">
                                          <p:stCondLst>
                                            <p:cond delay="0"/>
                                          </p:stCondLst>
                                        </p:cTn>
                                        <p:tgtEl>
                                          <p:spTgt spid="123">
                                            <p:txEl>
                                              <p:pRg end="6" st="6"/>
                                            </p:txEl>
                                          </p:spTgt>
                                        </p:tgtEl>
                                        <p:attrNameLst>
                                          <p:attrName>style.visibility</p:attrName>
                                        </p:attrNameLst>
                                      </p:cBhvr>
                                      <p:to>
                                        <p:strVal val="visible"/>
                                      </p:to>
                                    </p:set>
                                    <p:animEffect filter="fade" transition="in">
                                      <p:cBhvr>
                                        <p:cTn dur="3000"/>
                                        <p:tgtEl>
                                          <p:spTgt spid="123">
                                            <p:txEl>
                                              <p:pRg end="6" st="6"/>
                                            </p:txEl>
                                          </p:spTgt>
                                        </p:tgtEl>
                                      </p:cBhvr>
                                    </p:animEffect>
                                  </p:childTnLst>
                                </p:cTn>
                              </p:par>
                            </p:childTnLst>
                          </p:cTn>
                        </p:par>
                        <p:par>
                          <p:cTn fill="hold">
                            <p:stCondLst>
                              <p:cond delay="21000"/>
                            </p:stCondLst>
                            <p:childTnLst>
                              <p:par>
                                <p:cTn fill="hold" nodeType="afterEffect" presetClass="entr" presetID="10" presetSubtype="0">
                                  <p:stCondLst>
                                    <p:cond delay="0"/>
                                  </p:stCondLst>
                                  <p:childTnLst>
                                    <p:set>
                                      <p:cBhvr>
                                        <p:cTn dur="1" fill="hold">
                                          <p:stCondLst>
                                            <p:cond delay="0"/>
                                          </p:stCondLst>
                                        </p:cTn>
                                        <p:tgtEl>
                                          <p:spTgt spid="123">
                                            <p:txEl>
                                              <p:pRg end="7" st="7"/>
                                            </p:txEl>
                                          </p:spTgt>
                                        </p:tgtEl>
                                        <p:attrNameLst>
                                          <p:attrName>style.visibility</p:attrName>
                                        </p:attrNameLst>
                                      </p:cBhvr>
                                      <p:to>
                                        <p:strVal val="visible"/>
                                      </p:to>
                                    </p:set>
                                    <p:animEffect filter="fade" transition="in">
                                      <p:cBhvr>
                                        <p:cTn dur="3000"/>
                                        <p:tgtEl>
                                          <p:spTgt spid="123">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