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4302" r:id="rId2"/>
    <p:sldId id="4573" r:id="rId3"/>
    <p:sldId id="4587" r:id="rId4"/>
    <p:sldId id="4613" r:id="rId5"/>
    <p:sldId id="4614" r:id="rId6"/>
    <p:sldId id="4589" r:id="rId7"/>
    <p:sldId id="4590" r:id="rId8"/>
    <p:sldId id="4591" r:id="rId9"/>
    <p:sldId id="4598" r:id="rId10"/>
    <p:sldId id="4592" r:id="rId11"/>
    <p:sldId id="4593" r:id="rId12"/>
    <p:sldId id="4594" r:id="rId13"/>
    <p:sldId id="4595" r:id="rId14"/>
    <p:sldId id="4596" r:id="rId15"/>
    <p:sldId id="4597" r:id="rId16"/>
    <p:sldId id="4600" r:id="rId17"/>
    <p:sldId id="4599" r:id="rId18"/>
    <p:sldId id="4601" r:id="rId19"/>
    <p:sldId id="4602" r:id="rId20"/>
    <p:sldId id="4603" r:id="rId21"/>
    <p:sldId id="4604" r:id="rId22"/>
    <p:sldId id="4608" r:id="rId23"/>
    <p:sldId id="4609" r:id="rId24"/>
    <p:sldId id="4610" r:id="rId25"/>
    <p:sldId id="4611" r:id="rId26"/>
    <p:sldId id="4617" r:id="rId27"/>
    <p:sldId id="4571" r:id="rId28"/>
    <p:sldId id="4615" r:id="rId29"/>
    <p:sldId id="4616" r:id="rId30"/>
    <p:sldId id="4584" r:id="rId31"/>
  </p:sldIdLst>
  <p:sldSz cx="9906000" cy="6858000" type="A4"/>
  <p:notesSz cx="6797675" cy="9926638"/>
  <p:embeddedFontLst>
    <p:embeddedFont>
      <p:font typeface="가는각진제목체" charset="-127"/>
      <p:regular r:id="rId34"/>
    </p:embeddedFont>
    <p:embeddedFont>
      <p:font typeface="Optima"/>
      <p:regular r:id="rId35"/>
    </p:embeddedFont>
    <p:embeddedFont>
      <p:font typeface="맑은 고딕" pitchFamily="50" charset="-127"/>
      <p:regular r:id="rId36"/>
      <p:bold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EEF5"/>
    <a:srgbClr val="336699"/>
    <a:srgbClr val="FFFF99"/>
    <a:srgbClr val="CCFFFF"/>
    <a:srgbClr val="FFCC66"/>
    <a:srgbClr val="EAEAEA"/>
    <a:srgbClr val="DDDDDD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25" autoAdjust="0"/>
    <p:restoredTop sz="86971" autoAdjust="0"/>
  </p:normalViewPr>
  <p:slideViewPr>
    <p:cSldViewPr>
      <p:cViewPr>
        <p:scale>
          <a:sx n="96" d="100"/>
          <a:sy n="96" d="100"/>
        </p:scale>
        <p:origin x="-558" y="642"/>
      </p:cViewPr>
      <p:guideLst>
        <p:guide orient="horz" pos="4020"/>
        <p:guide orient="horz" pos="618"/>
        <p:guide orient="horz" pos="1026"/>
        <p:guide pos="444"/>
        <p:guide pos="6068"/>
        <p:guide pos="716"/>
        <p:guide pos="312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1CF8F92D-6C5A-4C07-83AD-2836402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9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A85F83EC-9F37-4353-8722-7F619034FC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137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62210CF-1114-4AE7-A432-70ADA401A617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18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CE1457D-B976-4595-910F-EC1599E9D010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4538"/>
            <a:ext cx="5375275" cy="3721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19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AB6F86-5BD1-4AA7-8542-C7C18DE7A2B4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27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28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AB6F86-5BD1-4AA7-8542-C7C18DE7A2B4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29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flipV="1">
            <a:off x="9417050" y="-1588"/>
            <a:ext cx="488950" cy="2709863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 flipV="1">
            <a:off x="7847013" y="4956175"/>
            <a:ext cx="2073275" cy="1920875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 rot="10800000">
            <a:off x="7192963" y="4168775"/>
            <a:ext cx="2455862" cy="2705100"/>
            <a:chOff x="321" y="0"/>
            <a:chExt cx="1682" cy="1704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21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29" y="0"/>
              <a:ext cx="1456" cy="1704"/>
            </a:xfrm>
            <a:custGeom>
              <a:avLst/>
              <a:gdLst>
                <a:gd name="T0" fmla="*/ 966 w 1454"/>
                <a:gd name="T1" fmla="*/ 0 h 1704"/>
                <a:gd name="T2" fmla="*/ 966 w 1454"/>
                <a:gd name="T3" fmla="*/ 0 h 1704"/>
                <a:gd name="T4" fmla="*/ 884 w 1454"/>
                <a:gd name="T5" fmla="*/ 10 h 1704"/>
                <a:gd name="T6" fmla="*/ 802 w 1454"/>
                <a:gd name="T7" fmla="*/ 32 h 1704"/>
                <a:gd name="T8" fmla="*/ 724 w 1454"/>
                <a:gd name="T9" fmla="*/ 66 h 1704"/>
                <a:gd name="T10" fmla="*/ 648 w 1454"/>
                <a:gd name="T11" fmla="*/ 112 h 1704"/>
                <a:gd name="T12" fmla="*/ 574 w 1454"/>
                <a:gd name="T13" fmla="*/ 170 h 1704"/>
                <a:gd name="T14" fmla="*/ 504 w 1454"/>
                <a:gd name="T15" fmla="*/ 240 h 1704"/>
                <a:gd name="T16" fmla="*/ 436 w 1454"/>
                <a:gd name="T17" fmla="*/ 318 h 1704"/>
                <a:gd name="T18" fmla="*/ 374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70 w 1454"/>
                <a:gd name="T41" fmla="*/ 1704 h 1704"/>
                <a:gd name="T42" fmla="*/ 1470 w 1454"/>
                <a:gd name="T43" fmla="*/ 0 h 1704"/>
                <a:gd name="T44" fmla="*/ 966 w 1454"/>
                <a:gd name="T45" fmla="*/ 0 h 1704"/>
                <a:gd name="T46" fmla="*/ 966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49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10800000" flipV="1">
            <a:off x="0" y="0"/>
            <a:ext cx="2363788" cy="1700213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 flipV="1">
            <a:off x="0" y="4960938"/>
            <a:ext cx="7620000" cy="1916112"/>
          </a:xfrm>
          <a:prstGeom prst="rect">
            <a:avLst/>
          </a:prstGeom>
          <a:solidFill>
            <a:srgbClr val="95AAD3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flipV="1">
            <a:off x="2271713" y="-1588"/>
            <a:ext cx="7634287" cy="2709863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509588" y="0"/>
            <a:ext cx="2670175" cy="2705100"/>
            <a:chOff x="321" y="0"/>
            <a:chExt cx="1682" cy="1704"/>
          </a:xfrm>
        </p:grpSpPr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21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440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549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gradFill rotWithShape="1">
              <a:gsLst>
                <a:gs pos="0">
                  <a:srgbClr val="4669AF"/>
                </a:gs>
                <a:gs pos="100000">
                  <a:srgbClr val="95AAD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" name="Rectangle 18"/>
          <p:cNvSpPr>
            <a:spLocks noChangeArrowheads="1"/>
          </p:cNvSpPr>
          <p:nvPr userDrawn="1"/>
        </p:nvSpPr>
        <p:spPr bwMode="auto">
          <a:xfrm>
            <a:off x="0" y="1628775"/>
            <a:ext cx="9906000" cy="33242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9" name="Line 20"/>
          <p:cNvSpPr>
            <a:spLocks noChangeShapeType="1"/>
          </p:cNvSpPr>
          <p:nvPr userDrawn="1"/>
        </p:nvSpPr>
        <p:spPr bwMode="auto">
          <a:xfrm>
            <a:off x="0" y="1624013"/>
            <a:ext cx="9906000" cy="0"/>
          </a:xfrm>
          <a:prstGeom prst="line">
            <a:avLst/>
          </a:prstGeom>
          <a:noFill/>
          <a:ln w="9525">
            <a:solidFill>
              <a:srgbClr val="92B5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0" y="4951413"/>
            <a:ext cx="9906000" cy="0"/>
          </a:xfrm>
          <a:prstGeom prst="line">
            <a:avLst/>
          </a:prstGeom>
          <a:noFill/>
          <a:ln w="9525">
            <a:solidFill>
              <a:srgbClr val="C8D3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5"/>
          <p:cNvSpPr>
            <a:spLocks noChangeShapeType="1"/>
          </p:cNvSpPr>
          <p:nvPr userDrawn="1"/>
        </p:nvSpPr>
        <p:spPr bwMode="auto">
          <a:xfrm>
            <a:off x="5673725" y="3213100"/>
            <a:ext cx="423227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8266113" y="3213100"/>
            <a:ext cx="0" cy="16557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7437438" y="1620838"/>
            <a:ext cx="0" cy="16922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24631" name="Rectangle 2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000250" y="4559300"/>
            <a:ext cx="4094163" cy="384175"/>
          </a:xfrm>
          <a:ln algn="ctr"/>
        </p:spPr>
        <p:txBody>
          <a:bodyPr lIns="91440" tIns="18000" rIns="91440"/>
          <a:lstStyle>
            <a:lvl1pPr algn="just">
              <a:buClr>
                <a:schemeClr val="accent1"/>
              </a:buClr>
              <a:defRPr sz="1500" b="1"/>
            </a:lvl1pPr>
          </a:lstStyle>
          <a:p>
            <a:endParaRPr lang="ko-KR" altLang="ko-KR" dirty="0"/>
          </a:p>
        </p:txBody>
      </p:sp>
      <p:sp>
        <p:nvSpPr>
          <p:cNvPr id="2" name="AutoShape 2" descr="data:image/jpeg;base64,/9j/4AAQSkZJRgABAQAAAQABAAD/2wCEAAkGBxITDxQSEhIVFhUQFBAVFRUQFxgWFxQUFxYdGBYUFRQYHygiGB4lGxsVIjEiJSkrLi8uFx8zODMsNygtLisBCgoKDg0OGxAQGywkICYsLCwsLCwsLy8wLCwuLCwsLCwsLCwsLCwsLCwsLSwsLCwsLCwsLCwsLCwsLDQsNCwsLP/AABEIAGQBkAMBEQACEQEDEQH/xAAbAAEAAwEBAQEAAAAAAAAAAAAABQYHBAEDAv/EAE4QAAEDAgQBBwcGCQgLAAAAAAEAAgMEEQUGEiExBxNBUWFxkRQiMnKBobE0UmJzs8EjM0JTgpLC0dIVFyQ2Q0SiwxYlJjVUVXSDo7Lh/8QAGQEBAAMBAQAAAAAAAAAAAAAAAAIDBAEF/8QAMxEBAAIBAgMFBgYCAwEAAAAAAAECAwQREiExMkFRYYEFExQiM5EjQlKxwfA0cRWh0WL/2gAMAwEAAhEDEQA/ANxQEBAQEBAQEBAQEBAQEBAQEBAQEBAQEBAQEBAQEBAQEBAQEBAQEBAQEBAQEBAQEBAQEBAQEBAQEBAQEBAQEBAQEBAQEBAQEBAQEBAQEBAQEBAQEBAQEBAQEBAQEBAQEBAQEBAQEBAQEBAQEBAQEBAQeOcBxNu9BwVOO0sf4yphb2OkYD4XVlcWS3Ss/ZCclY6yjJs9Ye3+8td6gc74BWRpM0/lR9/j8XDLylUA4Okd3Rn71ZGhy/2UfiaOZ/KjR9Ecx/RA+JUvgMnjCPxVHyPKrTfmJv8AB/Eu/wDH38Yc+Kr4S9HKpS/mZvBn8Sf8ffxh34qvhLoi5TqI8RK3vZf4FRnQZfJ34mjvps/Ye/8Atw36xrm+8hVzo80dyUZ8c96cosUgmF4po5Pq3td8CqbY7V7UTCyL1t0l1qCQgIOOrxARywxFpJnLwCOA0t1bqdab1mfBGbbTEOxQSEBAQEBAQEBAQEBAQEBAQEBAQEBAQEBAQEBAQEBAQEEdiOO0sH46eNnY5w1exo3KspivfsxMoWyVr1lWK/lOo2bRtklPY3SPF37lproMk9eSq2ppHRXK/lUqXbQwxMHW/VIfcWhaa+z6R2pmVNtVbuhA1mdsQk41Dm36Iw1g9wur66XFXuVzmvPehqmtlk/GSvf673H3Eq+KVr0hXNpnrLmDR1KTj1AQEBAQEBB6wkG4JBHAjY+IXBZ8Dz5WU5AL+eYOLJtzb6L+IPfdZsmkx37tp8l1M96+bXMt5ghrIeciO42ex3pMd1H7j0ryM2G2K21m7Hki8bwllUmg8a+W0Pr1H2avx/Tv6furt2oTioWCAgICAgICAgICAgICAgICAgICAgICAgICAgICCLxnMNLSj8PM1pPBvF57mDdW48N8nZhC+StesqPi/KoNxTQX+nPsO/Q3f3hbcfs/9c/Zmtqv0wpmJ5wrZ/TqHAH8mLzG/wCHfxK2002OnSGe2a9usoQ8b9J4k/vVyDy6649ujoCg9aL8N+5cHi6F0C6BdAugAoPQOr3Lg8K6CAgvnI8X+WS29HmRr6r6vM/a96we0Nvdx/tp0valry8huQeNfLaH16j7NX4/p39P3V27UJxULBAQEBAQEBAQEBAQEBAQEBAQEBAQEBAQEBAQQGYs3UtHtI/VJ0RR7u9vQ32q/Dpr5ekcvFVfNWnV8sl5jdWxSylrW6JC1rAbkN0gguPWbnwXdTgjFaIMWTjiZQAzTTyxSwYtE2CW7mhmh7jpts4OAO4PSD0LR8PetotgneFXvYmJjJG0qNkOi53EYGuFw1xe4HgQ0E7jvst2qtw4pmGbDXe8NgjhgknqKfmo/wAEyK9mtvaUO/hXjzNq1rff+w38pmasXy1T2xCnjeL6Z2NcD0lrrG49i9rNb8K0x4PPxx88RPi2LG6KF7KinETA7yYvaQ0A3Osce9rfFePjtaJrbfvb7xExMeSt8m1PG3DmyvjY41FRYa2gmxIaLX7itOsmZy8MT0hTp4jg38ZQPK9A1lXHoa1oMF7NAFyHO6Ar9BMzSd/FVquU8vBdcSYaDD2OoaVkxbo1bXJaW3MhI3dc28Vip+NlmMltmm34dPkjdTeUHFcPqY45Kcjn2uAeGsc27CNw4kAEg29626THlxzMX6M+e9LRE16p2ipY/wDRxz9DdXMSHVpF73O91ntafitt+9bER7n0MsUsZwB7ixpdzdV5xaCdi626ZrT8TEb+BjiPc/dFcjtOx8lTra11mU9tQBtcv4XV3tCZitdvP+FeljeZ9P5dmfKKN5oaqJjWt8obFIGgAbyC2oDqLXD2qGlvMcdJnu3/AOks9YnhtHi+HLHTsYaXQxrbiovpAF7aONlL2fMzxb+X8uaqIjb1TNOIsNwdlRHCx8jmQucXcXOktuXcbC/BUTxZ8/DM8uazlix7xCGzXi+H1mHiTVCyqDWuDGnzw6/nR7DcW61dgxZsWXbnwq8l8d6b8t2cr0mV0UNFJNI2OJhe93BrfiT0DtKja0Vje0uxEzO0NyyXlptFT6bh0klnSvHSRwaOwb+JXh6jPOW2/d3PRxY+CFgWdag8a+W0Pr1H2avx/Tv6furt2oTioWM8xfJOIzTSPGJOax73uazzxoaTcN2cOA2WqubHEbcKO0qKMOrP5TNAKyTXq085rk07M18NV1p4qe74+FHnvsvGEZLxKKeN7sRLmMexz2XedbQblu56Qs1s2OYmOFKIlbc3zujw+pexxa5kTy1zdiCBxBVGKN7xEuz0VvkixKSWjldNK57hO4AyOubaG7b9Cu1NYi0beDlV4meNJ3HA9PYs8JM55F8VnnjqefmfJo8n0847VpuH3tfrsPBatXStZjaPFCstKWRNl+fMzVUlfHQ4fI4PZcPMdgXSEX0lx4Bo49p7Fsw46xTjuhM89oS3Jdml9TE+CocTPTncv2c9hNrntabg+xQ1GKKzvHSXayvSzJMszLjlSzH4oGTyNidJSgxg+aQ4+cLdq2Y6VnDMzHPmhM82prGmIMx5aMUnhNKIpXxh7akvEbi3Vp5u17dVz4rZpaRO+8eCFpRFPkLEXsa/y1vnta4XllvZwvupznxxO3CbSksNyPi0cjHCuGkPYXASSG7Q4EjcdIuoWz4pjsm0tEx+rdDSTSstqjikc2/C4FxdZaRvaIlKWT5dwfEMShNQcRczz3Ms4uG4ANwGEADfhZbr3pinh4UYiZSn83df/wA0PjL/ABqHxFP0nDPiueTcGqKWF7KioM5c/U1x1ea3SBp84npBPtWbLetp3iNkojZYFW6ICDxzgASTYDck8AOtBlmceUVziYaJ1m7h01t3fV34D6Xh1r1NPooj5sn2/wDWLLqN+VPuzpziSSSSTuSTck9ZJ4r0WVdMg4TXlrqmjliaNRY9kpdZ+kXs5oB69jcFY9Vkxb8GSJX4aX7VZXLB62nxmkeJodLozpd1scRcOjfx9nisWSl9LeOGWilq5684Vbkkov6dO478xGW37XPtfwaVq19vw481Omj558lgy1iGrHa9t9nMYB3xG37RWfNTbTUn+81uO341lVko+bzEGcAakPHc4aviStcW4tLv5Kdts3qv9XVacahYeE1JKO8tkuPvXn1rvp5nwlpmdssR5Imph8kjwukGxdVEkdjdR/aaron3k5L+SE/JFK+aA5Yx/S4D1wn/ANyr/Z/Yn/arVdqElBV1+EQNdUujnptTWBrHHXHcE+a4gbbcD7lXNcWpttTlZKLXwxvbnD88p2C05pWVsTdD3GPVYadbXjbU35w23700WW8XnHJqKV4eOHdQf1ad/wBPL8SoW/y/VOPoehlf+rr/AKqq+Lkz/wCV6wY/o/dE8i342q9Sn+L1d7R7NfX+FWk7U+n8u7AT5TT11Id301W6Vg7OeL22/Sa4e1V5fw7Uv3TG3/WyeP5otXwn+XLy1caTuqf8tT9nfm9P5R1fd6pXNLv9QxOA1aW0TrcQQ0tJv2KnB/kzH+1mX6X2eY82KTA31Bp4o3yRNdZrQNJJGwNrpi4q6iKbzPMvtOLi27lHy3kiqqiHFvNRfnJBa4+gzie/YLdm1dMfnLNjwWv5Q1vLmWqejZphb5zra5Hbvf3noHYNl5ObPfLPzN2PHWkckyqVggg8a+W0Pr1H2avx/Tv6furt2oTioWCDHov61n60/YLfP+P/AHxQ/M2FYE0Hnj/dlV9TJ8FZh7cOT0ZbkXJHltM6byl8WmRzNLBtsAb8e1bc2bgttshEbrE/krIBPl82wPR/9VPxX/zDvC5+Qk3ZVnrNN8HqWs7vUou2dMwCio3y7az5kTT0yHht1Die5ZsWPjtslM7M7yJSyU8Jr3jVLVOc2N0m9mDd8h6y93ub2rdeIyTwd0PP1mptgrE1jnL5ZkdJR1kGKQss2oLuca30S8bPb2B7dx2grlYi0TjnuX6fLOTHGSY23a/h9YyaJksZuyRoc09hXnzE1naWpkebT/tLD9ZR/FbsX0J9UJ7TYOfZ85viFh2lN6yVp4OB7iFwZTy6mzqM9Tav/KW7R9J9P5Qu+tPyYscxrvL3jU1ptttccOKjOp59k4WjYTA2GCKHnA7mmNZqJF3WFrlZbTvMym+1fTMlifHJ6EjXNdvbzSLHfoXImYneBmzeS+NuzMQeBfYDSPGx4rX8TPfVDhfKu5OWsikeMRkJjY91r8dLSbel2LsajeduE4UjyLYhLLSzMke5wikZo1m5aHMuW3PRf4qGrrEWjZ2rRVlSEBBnXK5jj2MjpYyRzwc+Qj5gNms9pvfu7V6OgxRMzee7oyam8x8sMqXqsYgsOU82zUJcGAPjkILmO2s4bamkcDb4BZs+mrm69VuLLNE5W8pkhjcynp2Ql97vvcgni4AAC/aVRXQxvvad1k6mduUbILKuapKESCONjzMWFxkJv5t7DbvK0Z9PGbbeeirHlnH0fDCcxywVj6trWufIZS5rr6fPNzw6l3JgrekU7nK5JrbifWszRJJXsrTGwPj0+aL6TpBAJ6en3LldPFcc49+Ts5Zm/Hs6K7Ok0lZDVljA+naWhovpcDe9/FRrpa1xzTfq7OaZtFvAxXOc09TT1DmMBpS4sa2+kkkE38AlNLWlLUiepbNNrRbwceacxSV0jHyMa0xscwBl7EE33up4MMYYmIlHJknJO8p7C+UiVkLYp4WTBgADnGxIHDULEE9qovoazbirOy2upmI2mN0VmvOE1aGsc1scbDcMZvd3AFzjxtvYdqtwaauLnHOUMmabvtlfO81HGYdDZYrkhrzYtvxAI6D1FRzaSuWeLpLuPPNI27n3zDn+aogMDImQxuFnaDclvzRsAAuYtHWluKZ3l2+ebRtHJFZYzLLROkdE1jjKGB3OX20kkWsR1lW5sFcsRFu5XjyTSd4e4PmiamqZaiMMLp9WtrgdPnO1bb32N/FMmnrekUnudrlmtptHe+mYMxVGIuia6NpdFr0iFriTrte43+aFzFhpgidp6+JfJbJML9kWmxRkQimjjEDRZvPn8IG/NDW8R61l5+qtgmeKszv5dGrDGSI2nou81OxwDXNDgCDZwBFxwNliiZjo0bRL6rjogICCDxr5bQ+vUfZq/H9O/p+6u3ahOKhYIKq3JMQxL+UOdfr1F2izdPoaLX48Fd76eDg2c257rUqXXHjGHiop5IHEtEzHMJbxAPSLqVbcMxJKMyblsUEDoRIZA6RzwSLEXAFvcpZcnvJ3ciNk69twR1ghVuq1kjJ7MOZI1srpDLzeouAFtAIFgO8q7NmnJPRyI2fHOWSRiEkbn1D2NiBAY0C258436yABfsXcWb3ccoJjdZW0MQjbFoboYAGtIBAAFhYFVcU777uWpW8bWjdx5gwSOqpX079muA0kD0HD0XAdi7S81txO8MbbQ+GUsv8AkUBhEz5W6i5usAaL8Q23Rff2ruXJxzvsRGyBzbydtrKk1AqHRuc1otpDh5osD0FWY9RNK8Ozk13QX80Un/G/+M/xq34uP0ucKyZNyIKGYzc+6RzmFliLNAJBvxPUqcufjjbZ2I2dWdcmsxDmi6V0ZgEgGkAg69N7g+qPFcxZpx78nZjdT5OSKT8mtH6TD9zlf8XH6UeF00PJO4PDpK15DS02jaRexva5cVydV4VOFo2I0glhkiJIErHsJHEBwtcLJWdp3TZjLyQOv5lZt9KM39zlsjV+MIcL9w8kB/LrD+jHb4uKTq/CDhXfKWV4aCJzIi5xkcHPc/iSBYbDYCyzZcs5J3lKI2TqrdEBBnXKvl6SUR1UTS7mmlkjRudN7h4HTbzr94Xo6HNWu9J7+jLqccz80MqBXqsQgICAgICAgICAgIBKDuocHqJvxUEj79LWm36x2VdstK9qUq0tbpCzYbyaVsm8hjhH0jrd+q3b3rNfXY46c1tdNeevJbcM5MaRljM58x6idDfBu/vWS+vyT2eS+umrHXmt2H4ZDA3TDEyMfQaBfvI4rJfJa872ndfWsV6Q61BIQEBAQEEHjXy2h9eo+zV+P6d/T91du1CcVCwQEBAQEBAQEBAQEBAQEBAQEBAQEBAQEBAQVXHcg0dQS4NMTzuXQ2AJ6yzgVqxazJTl1jzU3wUt5KXiHJbVNP4GWKQdT7xu+BHvW2mvpPaiYZraW0dJQdTknEGcaZx7WFrvgVfGqxT+ZCcN47kfLgdU30qaYf8AbcfgFZGXHP5o+6E0tHc53UMw4wyDvY79ylx18Y+7nDPg8FFL+ak/Ud+5OOvjBtPg+rMKqDwgmPdG/wDcue8p4x9zht4OmLLVa7hSze1hHxUJz44/NCXu7+DugyLiDv7uR67mj71CdXhjvSjBknuSNNyY1zvSMLO97nHwa371XOvxR03SjTX8kvSck5/tar2RM+9x+5U29o/pqsjS+Mpuj5M6Fnp85J6z7DwbZUW12Wem0LI01IT1Dlmjh3jpomn52gF36xuVRbPkt1tK2uKlekJUBVJvUBAQEBAQEBAQQeNfLaL16j7NX4/p39P3V27UJxULBAQEBAQEBAQEBAQEBAQEBAQEBAQEBAQEBAQEBAQLIPLIPUBAQEBAQEBAQEBAQEBAQEBAsgICAgICAgICAgICAgICAgICAgICAgICAgICAgICAgICAgICAgICAgICAgICAgICAgICAgICAgICAgICAgICAgICAgICAgICAgICAgICAgICAgICAgICAgICAgICAgICAgICAgICAgICAgICAgICAgICAgICAgICAgICAgIP/9k=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4" descr="data:image/jpeg;base64,/9j/4AAQSkZJRgABAQAAAQABAAD/2wCEAAkGBxITDxQSEhIVFhUQFBAVFRUQFxgWFxQUFxYdGBYUFRQYHygiGB4lGxsVIjEiJSkrLi8uFx8zODMsNygtLisBCgoKDg0OGxAQGywkICYsLCwsLCwsLy8wLCwuLCwsLCwsLCwsLCwsLCwsLSwsLCwsLCwsLCwsLCwsLDQsNCwsLP/AABEIAGQBkAMBEQACEQEDEQH/xAAbAAEAAwEBAQEAAAAAAAAAAAAABQYHBAEDAv/EAE4QAAEDAgQBBwcGCQgLAAAAAAEAAgMEEQUGEiExBxNBUWFxkRQiMnKBobE0UmJzs8EjM0JTgpLC0dIVFyQ2Q0SiwxYlJjVUVXSDo7Lh/8QAGQEBAAMBAQAAAAAAAAAAAAAAAAIDBAEF/8QAMxEBAAIBAgMFBgYCAwEAAAAAAAECAwQREiExMkFRYYEFExQiM5EjQlKxwfA0cRWh0WL/2gAMAwEAAhEDEQA/ANxQEBAQEBAQEBAQEBAQEBAQEBAQEBAQEBAQEBAQEBAQEBAQEBAQEBAQEBAQEBAQEBAQEBAQEBAQEBAQEBAQEBAQEBAQEBAQEBAQEBAQEBAQEBAQEBAQEBAQEBAQEBAQEBAQEBAQEBAQEBAQEBAQEBAQeOcBxNu9BwVOO0sf4yphb2OkYD4XVlcWS3Ss/ZCclY6yjJs9Ye3+8td6gc74BWRpM0/lR9/j8XDLylUA4Okd3Rn71ZGhy/2UfiaOZ/KjR9Ecx/RA+JUvgMnjCPxVHyPKrTfmJv8AB/Eu/wDH38Yc+Kr4S9HKpS/mZvBn8Sf8ffxh34qvhLoi5TqI8RK3vZf4FRnQZfJ34mjvps/Ye/8Atw36xrm+8hVzo80dyUZ8c96cosUgmF4po5Pq3td8CqbY7V7UTCyL1t0l1qCQgIOOrxARywxFpJnLwCOA0t1bqdab1mfBGbbTEOxQSEBAQEBAQEBAQEBAQEBAQEBAQEBAQEBAQEBAQEBAQEEdiOO0sH46eNnY5w1exo3KspivfsxMoWyVr1lWK/lOo2bRtklPY3SPF37lproMk9eSq2ppHRXK/lUqXbQwxMHW/VIfcWhaa+z6R2pmVNtVbuhA1mdsQk41Dm36Iw1g9wur66XFXuVzmvPehqmtlk/GSvf673H3Eq+KVr0hXNpnrLmDR1KTj1AQEBAQEBB6wkG4JBHAjY+IXBZ8Dz5WU5AL+eYOLJtzb6L+IPfdZsmkx37tp8l1M96+bXMt5ghrIeciO42ex3pMd1H7j0ryM2G2K21m7Hki8bwllUmg8a+W0Pr1H2avx/Tv6furt2oTioWCAgICAgICAgICAgICAgICAgICAgICAgICAgICCLxnMNLSj8PM1pPBvF57mDdW48N8nZhC+StesqPi/KoNxTQX+nPsO/Q3f3hbcfs/9c/Zmtqv0wpmJ5wrZ/TqHAH8mLzG/wCHfxK2002OnSGe2a9usoQ8b9J4k/vVyDy6649ujoCg9aL8N+5cHi6F0C6BdAugAoPQOr3Lg8K6CAgvnI8X+WS29HmRr6r6vM/a96we0Nvdx/tp0valry8huQeNfLaH16j7NX4/p39P3V27UJxULBAQEBAQEBAQEBAQEBAQEBAQEBAQEBAQEBAQQGYs3UtHtI/VJ0RR7u9vQ32q/Dpr5ekcvFVfNWnV8sl5jdWxSylrW6JC1rAbkN0gguPWbnwXdTgjFaIMWTjiZQAzTTyxSwYtE2CW7mhmh7jpts4OAO4PSD0LR8PetotgneFXvYmJjJG0qNkOi53EYGuFw1xe4HgQ0E7jvst2qtw4pmGbDXe8NgjhgknqKfmo/wAEyK9mtvaUO/hXjzNq1rff+w38pmasXy1T2xCnjeL6Z2NcD0lrrG49i9rNb8K0x4PPxx88RPi2LG6KF7KinETA7yYvaQ0A3Osce9rfFePjtaJrbfvb7xExMeSt8m1PG3DmyvjY41FRYa2gmxIaLX7itOsmZy8MT0hTp4jg38ZQPK9A1lXHoa1oMF7NAFyHO6Ar9BMzSd/FVquU8vBdcSYaDD2OoaVkxbo1bXJaW3MhI3dc28Vip+NlmMltmm34dPkjdTeUHFcPqY45Kcjn2uAeGsc27CNw4kAEg29626THlxzMX6M+e9LRE16p2ipY/wDRxz9DdXMSHVpF73O91ntafitt+9bER7n0MsUsZwB7ixpdzdV5xaCdi626ZrT8TEb+BjiPc/dFcjtOx8lTra11mU9tQBtcv4XV3tCZitdvP+FeljeZ9P5dmfKKN5oaqJjWt8obFIGgAbyC2oDqLXD2qGlvMcdJnu3/AOks9YnhtHi+HLHTsYaXQxrbiovpAF7aONlL2fMzxb+X8uaqIjb1TNOIsNwdlRHCx8jmQucXcXOktuXcbC/BUTxZ8/DM8uazlix7xCGzXi+H1mHiTVCyqDWuDGnzw6/nR7DcW61dgxZsWXbnwq8l8d6b8t2cr0mV0UNFJNI2OJhe93BrfiT0DtKja0Vje0uxEzO0NyyXlptFT6bh0klnSvHSRwaOwb+JXh6jPOW2/d3PRxY+CFgWdag8a+W0Pr1H2avx/Tv6furt2oTioWM8xfJOIzTSPGJOax73uazzxoaTcN2cOA2WqubHEbcKO0qKMOrP5TNAKyTXq085rk07M18NV1p4qe74+FHnvsvGEZLxKKeN7sRLmMexz2XedbQblu56Qs1s2OYmOFKIlbc3zujw+pexxa5kTy1zdiCBxBVGKN7xEuz0VvkixKSWjldNK57hO4AyOubaG7b9Cu1NYi0beDlV4meNJ3HA9PYs8JM55F8VnnjqefmfJo8n0847VpuH3tfrsPBatXStZjaPFCstKWRNl+fMzVUlfHQ4fI4PZcPMdgXSEX0lx4Bo49p7Fsw46xTjuhM89oS3Jdml9TE+CocTPTncv2c9hNrntabg+xQ1GKKzvHSXayvSzJMszLjlSzH4oGTyNidJSgxg+aQ4+cLdq2Y6VnDMzHPmhM82prGmIMx5aMUnhNKIpXxh7akvEbi3Vp5u17dVz4rZpaRO+8eCFpRFPkLEXsa/y1vnta4XllvZwvupznxxO3CbSksNyPi0cjHCuGkPYXASSG7Q4EjcdIuoWz4pjsm0tEx+rdDSTSstqjikc2/C4FxdZaRvaIlKWT5dwfEMShNQcRczz3Ms4uG4ANwGEADfhZbr3pinh4UYiZSn83df/wA0PjL/ABqHxFP0nDPiueTcGqKWF7KioM5c/U1x1ea3SBp84npBPtWbLetp3iNkojZYFW6ICDxzgASTYDck8AOtBlmceUVziYaJ1m7h01t3fV34D6Xh1r1NPooj5sn2/wDWLLqN+VPuzpziSSSSTuSTck9ZJ4r0WVdMg4TXlrqmjliaNRY9kpdZ+kXs5oB69jcFY9Vkxb8GSJX4aX7VZXLB62nxmkeJodLozpd1scRcOjfx9nisWSl9LeOGWilq5684Vbkkov6dO478xGW37XPtfwaVq19vw481Omj558lgy1iGrHa9t9nMYB3xG37RWfNTbTUn+81uO341lVko+bzEGcAakPHc4aviStcW4tLv5Kdts3qv9XVacahYeE1JKO8tkuPvXn1rvp5nwlpmdssR5Imph8kjwukGxdVEkdjdR/aaron3k5L+SE/JFK+aA5Yx/S4D1wn/ANyr/Z/Yn/arVdqElBV1+EQNdUujnptTWBrHHXHcE+a4gbbcD7lXNcWpttTlZKLXwxvbnD88p2C05pWVsTdD3GPVYadbXjbU35w23700WW8XnHJqKV4eOHdQf1ad/wBPL8SoW/y/VOPoehlf+rr/AKqq+Lkz/wCV6wY/o/dE8i342q9Sn+L1d7R7NfX+FWk7U+n8u7AT5TT11Id301W6Vg7OeL22/Sa4e1V5fw7Uv3TG3/WyeP5otXwn+XLy1caTuqf8tT9nfm9P5R1fd6pXNLv9QxOA1aW0TrcQQ0tJv2KnB/kzH+1mX6X2eY82KTA31Bp4o3yRNdZrQNJJGwNrpi4q6iKbzPMvtOLi27lHy3kiqqiHFvNRfnJBa4+gzie/YLdm1dMfnLNjwWv5Q1vLmWqejZphb5zra5Hbvf3noHYNl5ObPfLPzN2PHWkckyqVggg8a+W0Pr1H2avx/Tv6furt2oTioWCDHov61n60/YLfP+P/AHxQ/M2FYE0Hnj/dlV9TJ8FZh7cOT0ZbkXJHltM6byl8WmRzNLBtsAb8e1bc2bgttshEbrE/krIBPl82wPR/9VPxX/zDvC5+Qk3ZVnrNN8HqWs7vUou2dMwCio3y7az5kTT0yHht1Die5ZsWPjtslM7M7yJSyU8Jr3jVLVOc2N0m9mDd8h6y93ub2rdeIyTwd0PP1mptgrE1jnL5ZkdJR1kGKQss2oLuca30S8bPb2B7dx2grlYi0TjnuX6fLOTHGSY23a/h9YyaJksZuyRoc09hXnzE1naWpkebT/tLD9ZR/FbsX0J9UJ7TYOfZ85viFh2lN6yVp4OB7iFwZTy6mzqM9Tav/KW7R9J9P5Qu+tPyYscxrvL3jU1ptttccOKjOp59k4WjYTA2GCKHnA7mmNZqJF3WFrlZbTvMym+1fTMlifHJ6EjXNdvbzSLHfoXImYneBmzeS+NuzMQeBfYDSPGx4rX8TPfVDhfKu5OWsikeMRkJjY91r8dLSbel2LsajeduE4UjyLYhLLSzMke5wikZo1m5aHMuW3PRf4qGrrEWjZ2rRVlSEBBnXK5jj2MjpYyRzwc+Qj5gNms9pvfu7V6OgxRMzee7oyam8x8sMqXqsYgsOU82zUJcGAPjkILmO2s4bamkcDb4BZs+mrm69VuLLNE5W8pkhjcynp2Ql97vvcgni4AAC/aVRXQxvvad1k6mduUbILKuapKESCONjzMWFxkJv5t7DbvK0Z9PGbbeeirHlnH0fDCcxywVj6trWufIZS5rr6fPNzw6l3JgrekU7nK5JrbifWszRJJXsrTGwPj0+aL6TpBAJ6en3LldPFcc49+Ts5Zm/Hs6K7Ok0lZDVljA+naWhovpcDe9/FRrpa1xzTfq7OaZtFvAxXOc09TT1DmMBpS4sa2+kkkE38AlNLWlLUiepbNNrRbwceacxSV0jHyMa0xscwBl7EE33up4MMYYmIlHJknJO8p7C+UiVkLYp4WTBgADnGxIHDULEE9qovoazbirOy2upmI2mN0VmvOE1aGsc1scbDcMZvd3AFzjxtvYdqtwaauLnHOUMmabvtlfO81HGYdDZYrkhrzYtvxAI6D1FRzaSuWeLpLuPPNI27n3zDn+aogMDImQxuFnaDclvzRsAAuYtHWluKZ3l2+ebRtHJFZYzLLROkdE1jjKGB3OX20kkWsR1lW5sFcsRFu5XjyTSd4e4PmiamqZaiMMLp9WtrgdPnO1bb32N/FMmnrekUnudrlmtptHe+mYMxVGIuia6NpdFr0iFriTrte43+aFzFhpgidp6+JfJbJML9kWmxRkQimjjEDRZvPn8IG/NDW8R61l5+qtgmeKszv5dGrDGSI2nou81OxwDXNDgCDZwBFxwNliiZjo0bRL6rjogICCDxr5bQ+vUfZq/H9O/p+6u3ahOKhYIKq3JMQxL+UOdfr1F2izdPoaLX48Fd76eDg2c257rUqXXHjGHiop5IHEtEzHMJbxAPSLqVbcMxJKMyblsUEDoRIZA6RzwSLEXAFvcpZcnvJ3ciNk69twR1ghVuq1kjJ7MOZI1srpDLzeouAFtAIFgO8q7NmnJPRyI2fHOWSRiEkbn1D2NiBAY0C258436yABfsXcWb3ccoJjdZW0MQjbFoboYAGtIBAAFhYFVcU777uWpW8bWjdx5gwSOqpX079muA0kD0HD0XAdi7S81txO8MbbQ+GUsv8AkUBhEz5W6i5usAaL8Q23Rff2ruXJxzvsRGyBzbydtrKk1AqHRuc1otpDh5osD0FWY9RNK8Ozk13QX80Un/G/+M/xq34uP0ucKyZNyIKGYzc+6RzmFliLNAJBvxPUqcufjjbZ2I2dWdcmsxDmi6V0ZgEgGkAg69N7g+qPFcxZpx78nZjdT5OSKT8mtH6TD9zlf8XH6UeF00PJO4PDpK15DS02jaRexva5cVydV4VOFo2I0glhkiJIErHsJHEBwtcLJWdp3TZjLyQOv5lZt9KM39zlsjV+MIcL9w8kB/LrD+jHb4uKTq/CDhXfKWV4aCJzIi5xkcHPc/iSBYbDYCyzZcs5J3lKI2TqrdEBBnXKvl6SUR1UTS7mmlkjRudN7h4HTbzr94Xo6HNWu9J7+jLqccz80MqBXqsQgICAgICAgICAgIBKDuocHqJvxUEj79LWm36x2VdstK9qUq0tbpCzYbyaVsm8hjhH0jrd+q3b3rNfXY46c1tdNeevJbcM5MaRljM58x6idDfBu/vWS+vyT2eS+umrHXmt2H4ZDA3TDEyMfQaBfvI4rJfJa872ndfWsV6Q61BIQEBAQEEHjXy2h9eo+zV+P6d/T91du1CcVCwQEBAQEBAQEBAQEBAQEBAQEBAQEBAQEBAQVXHcg0dQS4NMTzuXQ2AJ6yzgVqxazJTl1jzU3wUt5KXiHJbVNP4GWKQdT7xu+BHvW2mvpPaiYZraW0dJQdTknEGcaZx7WFrvgVfGqxT+ZCcN47kfLgdU30qaYf8AbcfgFZGXHP5o+6E0tHc53UMw4wyDvY79ylx18Y+7nDPg8FFL+ak/Ud+5OOvjBtPg+rMKqDwgmPdG/wDcue8p4x9zht4OmLLVa7hSze1hHxUJz44/NCXu7+DugyLiDv7uR67mj71CdXhjvSjBknuSNNyY1zvSMLO97nHwa371XOvxR03SjTX8kvSck5/tar2RM+9x+5U29o/pqsjS+Mpuj5M6Fnp85J6z7DwbZUW12Wem0LI01IT1Dlmjh3jpomn52gF36xuVRbPkt1tK2uKlekJUBVJvUBAQEBAQEBAQQeNfLaL16j7NX4/p39P3V27UJxULBAQEBAQEBAQEBAQEBAQEBAQEBAQEBAQEBAQEBAQLIPLIPUBAQEBAQEBAQEBAQEBAQEBAsgICAgICAgICAgICAgICAgICAgICAgICAgICAgICAgICAgICAgICAgICAgICAgICAgICAgICAgICAgICAgICAgICAgICAgICAgICAgICAgICAgICAgICAgICAgICAgICAgICAgICAgICAgICAgICAgICAgICAgICAgICAgIP/9k="/>
          <p:cNvSpPr>
            <a:spLocks noChangeAspect="1" noChangeArrowheads="1"/>
          </p:cNvSpPr>
          <p:nvPr userDrawn="1"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07CF-52BA-4E41-AF6B-7D7DCDE17864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08469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1860550" cy="323850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rot="10800000" wrap="none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ko-KR" sz="18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379538" y="0"/>
            <a:ext cx="8526462" cy="1066800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rot="10800000" wrap="none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ko-KR" sz="18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595438" cy="1084263"/>
            <a:chOff x="341" y="-4"/>
            <a:chExt cx="1164" cy="1710"/>
          </a:xfrm>
        </p:grpSpPr>
        <p:sp>
          <p:nvSpPr>
            <p:cNvPr id="1039" name="Freeform 5"/>
            <p:cNvSpPr>
              <a:spLocks/>
            </p:cNvSpPr>
            <p:nvPr/>
          </p:nvSpPr>
          <p:spPr bwMode="auto">
            <a:xfrm>
              <a:off x="341" y="-4"/>
              <a:ext cx="1035" cy="1702"/>
            </a:xfrm>
            <a:custGeom>
              <a:avLst/>
              <a:gdLst>
                <a:gd name="T0" fmla="*/ 9898 w 738"/>
                <a:gd name="T1" fmla="*/ 0 h 1208"/>
                <a:gd name="T2" fmla="*/ 0 w 738"/>
                <a:gd name="T3" fmla="*/ 18761 h 1208"/>
                <a:gd name="T4" fmla="*/ 10660 w 738"/>
                <a:gd name="T5" fmla="*/ 18761 h 1208"/>
                <a:gd name="T6" fmla="*/ 10660 w 738"/>
                <a:gd name="T7" fmla="*/ 0 h 1208"/>
                <a:gd name="T8" fmla="*/ 9898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" name="Freeform 6"/>
            <p:cNvSpPr>
              <a:spLocks/>
            </p:cNvSpPr>
            <p:nvPr/>
          </p:nvSpPr>
          <p:spPr bwMode="auto">
            <a:xfrm>
              <a:off x="408" y="-4"/>
              <a:ext cx="1034" cy="1702"/>
            </a:xfrm>
            <a:custGeom>
              <a:avLst/>
              <a:gdLst>
                <a:gd name="T0" fmla="*/ 9829 w 738"/>
                <a:gd name="T1" fmla="*/ 0 h 1208"/>
                <a:gd name="T2" fmla="*/ 0 w 738"/>
                <a:gd name="T3" fmla="*/ 18761 h 1208"/>
                <a:gd name="T4" fmla="*/ 10578 w 738"/>
                <a:gd name="T5" fmla="*/ 18761 h 1208"/>
                <a:gd name="T6" fmla="*/ 10578 w 738"/>
                <a:gd name="T7" fmla="*/ 0 h 1208"/>
                <a:gd name="T8" fmla="*/ 9829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" name="Line 7"/>
            <p:cNvSpPr>
              <a:spLocks noChangeShapeType="1"/>
            </p:cNvSpPr>
            <p:nvPr/>
          </p:nvSpPr>
          <p:spPr bwMode="gray">
            <a:xfrm flipV="1">
              <a:off x="1322" y="1308"/>
              <a:ext cx="0" cy="398"/>
            </a:xfrm>
            <a:prstGeom prst="line">
              <a:avLst/>
            </a:prstGeom>
            <a:noFill/>
            <a:ln w="12700">
              <a:solidFill>
                <a:srgbClr val="34567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Freeform 8"/>
            <p:cNvSpPr>
              <a:spLocks/>
            </p:cNvSpPr>
            <p:nvPr/>
          </p:nvSpPr>
          <p:spPr bwMode="auto">
            <a:xfrm>
              <a:off x="470" y="-4"/>
              <a:ext cx="1035" cy="1702"/>
            </a:xfrm>
            <a:custGeom>
              <a:avLst/>
              <a:gdLst>
                <a:gd name="T0" fmla="*/ 9898 w 738"/>
                <a:gd name="T1" fmla="*/ 0 h 1208"/>
                <a:gd name="T2" fmla="*/ 0 w 738"/>
                <a:gd name="T3" fmla="*/ 18761 h 1208"/>
                <a:gd name="T4" fmla="*/ 10660 w 738"/>
                <a:gd name="T5" fmla="*/ 18761 h 1208"/>
                <a:gd name="T6" fmla="*/ 10660 w 738"/>
                <a:gd name="T7" fmla="*/ 0 h 1208"/>
                <a:gd name="T8" fmla="*/ 9898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669AF"/>
                </a:gs>
                <a:gs pos="100000">
                  <a:srgbClr val="95AAD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3175" y="323850"/>
            <a:ext cx="9906000" cy="12874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296863"/>
            <a:ext cx="92884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insert</a:t>
            </a: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95300" y="1412875"/>
            <a:ext cx="8915400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endParaRPr lang="ko-KR" altLang="ko-KR" sz="1400" b="0" smtClean="0">
              <a:ea typeface="가는각진제목체" pitchFamily="18" charset="-127"/>
            </a:endParaRPr>
          </a:p>
        </p:txBody>
      </p:sp>
      <p:sp>
        <p:nvSpPr>
          <p:cNvPr id="1033" name="Rectangle 16"/>
          <p:cNvSpPr>
            <a:spLocks noChangeArrowheads="1"/>
          </p:cNvSpPr>
          <p:nvPr/>
        </p:nvSpPr>
        <p:spPr bwMode="auto">
          <a:xfrm>
            <a:off x="344488" y="871538"/>
            <a:ext cx="9561512" cy="36512"/>
          </a:xfrm>
          <a:prstGeom prst="rect">
            <a:avLst/>
          </a:prstGeom>
          <a:gradFill rotWithShape="1">
            <a:gsLst>
              <a:gs pos="0">
                <a:srgbClr val="9999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938" y="6496050"/>
            <a:ext cx="9917112" cy="369888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4669A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5" name="Rectangle 18"/>
          <p:cNvSpPr>
            <a:spLocks noChangeArrowheads="1"/>
          </p:cNvSpPr>
          <p:nvPr/>
        </p:nvSpPr>
        <p:spPr bwMode="gray">
          <a:xfrm>
            <a:off x="1565275" y="6530975"/>
            <a:ext cx="4114800" cy="323850"/>
          </a:xfrm>
          <a:prstGeom prst="rect">
            <a:avLst/>
          </a:prstGeom>
          <a:noFill/>
          <a:ln>
            <a:noFill/>
          </a:ln>
          <a:extLst/>
        </p:spPr>
        <p:txBody>
          <a:bodyPr tIns="68400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eaLnBrk="1" latinLnBrk="0" hangingPunct="1">
              <a:defRPr/>
            </a:pPr>
            <a:endParaRPr kumimoji="0" lang="ko-KR" altLang="en-GB" sz="7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sp>
        <p:nvSpPr>
          <p:cNvPr id="103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9296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0"/>
            <a:endParaRPr lang="en-US" altLang="ko-KR" dirty="0" smtClean="0"/>
          </a:p>
        </p:txBody>
      </p:sp>
      <p:sp>
        <p:nvSpPr>
          <p:cNvPr id="6723604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35463" y="6524625"/>
            <a:ext cx="1057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>
                <a:solidFill>
                  <a:schemeClr val="bg1"/>
                </a:solidFill>
                <a:ea typeface="가는각진제목체" pitchFamily="18" charset="-127"/>
              </a:defRPr>
            </a:lvl1pPr>
          </a:lstStyle>
          <a:p>
            <a:pPr>
              <a:defRPr/>
            </a:pPr>
            <a:fld id="{FC6C7A50-448D-4CA0-BF4D-6CC903B8FD65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  <p:sp>
        <p:nvSpPr>
          <p:cNvPr id="1038" name="Line 23"/>
          <p:cNvSpPr>
            <a:spLocks noChangeShapeType="1"/>
          </p:cNvSpPr>
          <p:nvPr/>
        </p:nvSpPr>
        <p:spPr bwMode="auto">
          <a:xfrm>
            <a:off x="0" y="6500813"/>
            <a:ext cx="9917113" cy="0"/>
          </a:xfrm>
          <a:prstGeom prst="line">
            <a:avLst/>
          </a:prstGeom>
          <a:noFill/>
          <a:ln w="9525">
            <a:solidFill>
              <a:srgbClr val="92B5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7" r:id="rId1"/>
    <p:sldLayoutId id="2147485698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+mj-lt"/>
          <a:ea typeface="+mj-ea"/>
          <a:cs typeface="가는각진제목체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•"/>
        <a:defRPr kumimoji="1" sz="1400">
          <a:solidFill>
            <a:schemeClr val="tx1"/>
          </a:solidFill>
          <a:latin typeface="+mn-lt"/>
          <a:ea typeface="+mn-ea"/>
          <a:cs typeface="가는각진제목체" pitchFamily="18" charset="-127"/>
        </a:defRPr>
      </a:lvl1pPr>
      <a:lvl2pPr marL="530225" indent="-174625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–"/>
        <a:defRPr kumimoji="1" sz="12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2pPr>
      <a:lvl3pPr marL="914400" indent="-193675" algn="l" rtl="0" eaLnBrk="0" fontAlgn="base" latinLnBrk="1" hangingPunct="0">
        <a:spcBef>
          <a:spcPct val="20000"/>
        </a:spcBef>
        <a:spcAft>
          <a:spcPct val="0"/>
        </a:spcAft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3pPr>
      <a:lvl4pPr marL="1274763" indent="-180975" algn="l" rtl="0" eaLnBrk="0" fontAlgn="base" latinLnBrk="1" hangingPunct="0">
        <a:spcBef>
          <a:spcPct val="20000"/>
        </a:spcBef>
        <a:spcAft>
          <a:spcPct val="0"/>
        </a:spcAft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4pPr>
      <a:lvl5pPr marL="1600200" indent="-1460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5pPr>
      <a:lvl6pPr marL="20574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6pPr>
      <a:lvl7pPr marL="25146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7pPr>
      <a:lvl8pPr marL="29718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8pPr>
      <a:lvl9pPr marL="34290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23225" b="10458"/>
          <a:stretch>
            <a:fillRect/>
          </a:stretch>
        </p:blipFill>
        <p:spPr bwMode="auto">
          <a:xfrm>
            <a:off x="2792413" y="1384300"/>
            <a:ext cx="7113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6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2480" y="2450306"/>
            <a:ext cx="7180262" cy="1468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  <a:t>RESORT for C / C++</a:t>
            </a:r>
            <a:br>
              <a:rPr lang="en-US" altLang="ko-KR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  <a:t>사용자 가이드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753200" y="5839321"/>
            <a:ext cx="3152800" cy="830039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kumimoji="1" sz="15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marL="530225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2pPr>
            <a:lvl3pPr marL="914400" indent="-193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3pPr>
            <a:lvl4pPr marL="12747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4pPr>
            <a:lvl5pPr marL="1600200" indent="-146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5pPr>
            <a:lvl6pPr marL="20574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5146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29718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4290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㈜</a:t>
            </a:r>
            <a:r>
              <a:rPr lang="ko-KR" altLang="en-US" sz="2800" kern="0" dirty="0" smtClean="0">
                <a:latin typeface="굴림" pitchFamily="50" charset="-127"/>
                <a:ea typeface="굴림" pitchFamily="50" charset="-127"/>
              </a:rPr>
              <a:t>소프트</a:t>
            </a: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2800" kern="0" dirty="0" smtClean="0">
                <a:latin typeface="굴림" pitchFamily="50" charset="-127"/>
                <a:ea typeface="굴림" pitchFamily="50" charset="-127"/>
              </a:rPr>
              <a:t>소프트</a:t>
            </a:r>
            <a:endParaRPr lang="en-US" altLang="ko-KR" sz="2800" kern="0" dirty="0" smtClean="0">
              <a:latin typeface="굴림" pitchFamily="50" charset="-127"/>
              <a:ea typeface="굴림" pitchFamily="50" charset="-127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ko-KR" altLang="en-US" sz="2800" kern="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18 . </a:t>
            </a:r>
            <a:r>
              <a:rPr lang="en-US" altLang="ko-KR" sz="2800" kern="0" dirty="0">
                <a:latin typeface="굴림" pitchFamily="50" charset="-127"/>
                <a:ea typeface="굴림" pitchFamily="50" charset="-127"/>
              </a:rPr>
              <a:t>11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ko-KR" sz="2800" kern="0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9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</a:rPr>
              <a:t>기본환경 및 분석대상소스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New Project </a:t>
            </a:r>
            <a:r>
              <a:rPr lang="ko-KR" altLang="en-US" dirty="0" smtClean="0">
                <a:latin typeface="굴림" pitchFamily="50" charset="-127"/>
              </a:rPr>
              <a:t>를 선택하여 프로젝트 분석환경 설정 팝업 생성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0" y="1617767"/>
            <a:ext cx="4227154" cy="46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667916" y="2103037"/>
            <a:ext cx="169278" cy="288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18" name="꺾인 연결선 17"/>
          <p:cNvCxnSpPr/>
          <p:nvPr/>
        </p:nvCxnSpPr>
        <p:spPr bwMode="auto">
          <a:xfrm rot="16200000" flipH="1">
            <a:off x="698853" y="2343205"/>
            <a:ext cx="576064" cy="299382"/>
          </a:xfrm>
          <a:prstGeom prst="bentConnector3">
            <a:avLst>
              <a:gd name="adj1" fmla="val 3415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1424608" y="2798981"/>
            <a:ext cx="1368152" cy="288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900772" y="2799996"/>
            <a:ext cx="684076" cy="288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986884" y="3317236"/>
            <a:ext cx="1913888" cy="288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930589" y="3326498"/>
            <a:ext cx="870283" cy="288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989467" y="3927539"/>
            <a:ext cx="579158" cy="22154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082410" y="5045015"/>
            <a:ext cx="2718462" cy="25619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2507"/>
              </p:ext>
            </p:extLst>
          </p:nvPr>
        </p:nvGraphicFramePr>
        <p:xfrm>
          <a:off x="5097016" y="1835575"/>
          <a:ext cx="432048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57"/>
                <a:gridCol w="3128623"/>
              </a:tblGrid>
              <a:tr h="16895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6895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Project Name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임의로 프로젝트 명칭을 입력 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81584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Don’t save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project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프로젝트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저장여부 </a:t>
                      </a:r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Check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권장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저장 시 수행시간 길어짐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129528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Default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Langue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언어 유형에 따른 분석 가능한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예약어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상이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C99 : C99 Standard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C99-ext_gnuc :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gnuc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C99-ext_gnuc_arm : arm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일부 확장</a:t>
                      </a:r>
                      <a:endParaRPr kumimoji="1" lang="en-US" altLang="ko-KR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C99-ext_msc :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msc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C99-ext_proc: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proc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CPP : C++ standard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CPP-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ext_gnu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: gnu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CPP-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ext_ms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: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ms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6895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Embeded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임베디드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관련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설정값</a:t>
                      </a:r>
                      <a:r>
                        <a:rPr kumimoji="1" lang="ko-KR" altLang="en-US" sz="1200" b="0" kern="12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무시 여부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6895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Pro*C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데이터베이스 사용하는 경우 설정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394217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Source Directories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소스 선택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(Add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Dirs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Remove)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탭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분석대상이 되는 소스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및 헤더 경로 설정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※</a:t>
                      </a: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분석대상의 최상위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디렉토리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설정</a:t>
                      </a:r>
                      <a:endParaRPr kumimoji="1" lang="en-US" altLang="ko-KR" sz="1200" b="0" kern="120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81584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Pro*C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extension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데이터베이스 사용하는 경우 소스의 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확장자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나열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92" y="2857687"/>
            <a:ext cx="6000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867685" y="1691452"/>
            <a:ext cx="547594" cy="93825"/>
          </a:xfrm>
          <a:prstGeom prst="rect">
            <a:avLst/>
          </a:prstGeom>
          <a:solidFill>
            <a:srgbClr val="BDEE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9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10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</a:rPr>
              <a:t>참조 헤더경로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ko-KR" altLang="en-US" dirty="0" smtClean="0">
                <a:latin typeface="굴림" pitchFamily="50" charset="-127"/>
              </a:rPr>
              <a:t>분석대상 프로젝트가 참조하는 헤더 경로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36872"/>
              </p:ext>
            </p:extLst>
          </p:nvPr>
        </p:nvGraphicFramePr>
        <p:xfrm>
          <a:off x="5097016" y="1835574"/>
          <a:ext cx="43204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736304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421708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Header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Directoris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참조하는 헤더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디렉토리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설정탭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(Add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Dirs,Remove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Dirs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※</a:t>
                      </a: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참조 대상의 최상위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디렉토리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설정</a:t>
                      </a:r>
                      <a:endParaRPr kumimoji="1" lang="en-US" altLang="ko-KR" sz="1200" b="0" kern="120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※</a:t>
                      </a: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시스템 헤더는 이하 경로 설정    </a:t>
                      </a:r>
                      <a:endParaRPr kumimoji="1" lang="en-US" altLang="ko-KR" sz="1200" b="0" kern="120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RESORT_home</a:t>
                      </a: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/include/~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662684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Resolve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Hdrs</a:t>
                      </a:r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Apply Resolved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Hdrs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소스와 헤더를 참조하여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include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경로 자동설정을 위하여 해당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옵션을 체크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※</a:t>
                      </a: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반드시 체크하고 수행 권장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참조 헤더 경로가 생성시 리스트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0375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Save Icon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번에 생성된 경로를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임의파일에 저장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0375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Open Icon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임의 저장된 헤더 참조 경로 불러오기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8" y="1617766"/>
            <a:ext cx="4194423" cy="4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728864" y="4720301"/>
            <a:ext cx="864096" cy="43665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45" y="2085019"/>
            <a:ext cx="6000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1352600" y="3260971"/>
            <a:ext cx="703117" cy="24003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262737" y="3539356"/>
            <a:ext cx="360041" cy="33001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38604" y="4026105"/>
            <a:ext cx="2890260" cy="52998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19678" y="415259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4129" y="408810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0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</a:rPr>
              <a:t>매크로설정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C – </a:t>
            </a:r>
            <a:r>
              <a:rPr lang="ko-KR" altLang="en-US" dirty="0" smtClean="0">
                <a:latin typeface="굴림" pitchFamily="50" charset="-127"/>
              </a:rPr>
              <a:t>분석대상 프로젝트에 필요한 매크로 설정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분석환경에 포함된 모든 매크로는 자동치환하나 추가 설정이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필요한 경우는 아래와 같으므로 추가 매크로 설정이 필요하다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 - </a:t>
            </a:r>
            <a:r>
              <a:rPr lang="ko-KR" altLang="en-US" dirty="0" smtClean="0">
                <a:latin typeface="굴림" pitchFamily="50" charset="-127"/>
              </a:rPr>
              <a:t>특정 컴파일러에 </a:t>
            </a:r>
            <a:r>
              <a:rPr lang="ko-KR" altLang="en-US" smtClean="0">
                <a:latin typeface="굴림" pitchFamily="50" charset="-127"/>
              </a:rPr>
              <a:t>의존적인 매크로 및 예약어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 - </a:t>
            </a:r>
            <a:r>
              <a:rPr lang="en-US" altLang="ko-KR" dirty="0" err="1" smtClean="0">
                <a:latin typeface="굴림" pitchFamily="50" charset="-127"/>
              </a:rPr>
              <a:t>Makefile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에 정의된 매크로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 - </a:t>
            </a:r>
            <a:r>
              <a:rPr lang="ko-KR" altLang="en-US" dirty="0" smtClean="0">
                <a:latin typeface="굴림" pitchFamily="50" charset="-127"/>
              </a:rPr>
              <a:t>헤더 경로를 찾지 못하여 인식 못하게 되는 매크로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  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분석 실패한 파일을 기준으로 검토가 필요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54543"/>
              </p:ext>
            </p:extLst>
          </p:nvPr>
        </p:nvGraphicFramePr>
        <p:xfrm>
          <a:off x="5206084" y="3573016"/>
          <a:ext cx="43204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736304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Macro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Options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Macro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설정을 위한 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Macro File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Key, value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형태로 정의된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파일 선택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Macro Replacement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추가 설정하는 매크로 치환 옵션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※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반드시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All 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선택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9" y="1621013"/>
            <a:ext cx="4170597" cy="353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2449683" y="2828923"/>
            <a:ext cx="703117" cy="24003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86347" y="4348847"/>
            <a:ext cx="1233331" cy="20723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07237" y="3078899"/>
            <a:ext cx="3735520" cy="26499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36" y="4556085"/>
            <a:ext cx="220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꺾인 연결선 21"/>
          <p:cNvCxnSpPr/>
          <p:nvPr/>
        </p:nvCxnSpPr>
        <p:spPr bwMode="auto">
          <a:xfrm rot="5400000">
            <a:off x="3280009" y="3569312"/>
            <a:ext cx="1381255" cy="812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920551" y="3474126"/>
            <a:ext cx="2693479" cy="39807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31" name="꺾인 연결선 30"/>
          <p:cNvCxnSpPr/>
          <p:nvPr/>
        </p:nvCxnSpPr>
        <p:spPr bwMode="auto">
          <a:xfrm rot="16200000" flipV="1">
            <a:off x="2079194" y="4408951"/>
            <a:ext cx="1474586" cy="3296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470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ko-KR" altLang="en-US" sz="1600" dirty="0" err="1" smtClean="0">
                <a:latin typeface="굴림" pitchFamily="50" charset="-127"/>
              </a:rPr>
              <a:t>룰파일</a:t>
            </a:r>
            <a:r>
              <a:rPr lang="ko-KR" altLang="en-US" sz="1600" dirty="0" smtClean="0">
                <a:latin typeface="굴림" pitchFamily="50" charset="-127"/>
              </a:rPr>
              <a:t> 데이터 </a:t>
            </a:r>
            <a:r>
              <a:rPr lang="ko-KR" altLang="en-US" sz="1600" dirty="0" err="1" smtClean="0">
                <a:latin typeface="굴림" pitchFamily="50" charset="-127"/>
              </a:rPr>
              <a:t>타입별</a:t>
            </a:r>
            <a:r>
              <a:rPr lang="ko-KR" altLang="en-US" sz="1600" dirty="0" smtClean="0">
                <a:latin typeface="굴림" pitchFamily="50" charset="-127"/>
              </a:rPr>
              <a:t> 크기 선택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D – </a:t>
            </a:r>
            <a:r>
              <a:rPr lang="ko-KR" altLang="en-US" dirty="0" smtClean="0">
                <a:latin typeface="굴림" pitchFamily="50" charset="-127"/>
              </a:rPr>
              <a:t>분석대상 프로젝트에 적용할 </a:t>
            </a:r>
            <a:r>
              <a:rPr lang="ko-KR" altLang="en-US" dirty="0" err="1" smtClean="0">
                <a:latin typeface="굴림" pitchFamily="50" charset="-127"/>
              </a:rPr>
              <a:t>룰파일</a:t>
            </a:r>
            <a:r>
              <a:rPr lang="ko-KR" altLang="en-US" dirty="0" smtClean="0">
                <a:latin typeface="굴림" pitchFamily="50" charset="-127"/>
              </a:rPr>
              <a:t> 및 데이터 </a:t>
            </a:r>
            <a:r>
              <a:rPr lang="ko-KR" altLang="en-US" dirty="0" err="1" smtClean="0">
                <a:latin typeface="굴림" pitchFamily="50" charset="-127"/>
              </a:rPr>
              <a:t>타입별</a:t>
            </a:r>
            <a:r>
              <a:rPr lang="ko-KR" altLang="en-US" dirty="0" smtClean="0">
                <a:latin typeface="굴림" pitchFamily="50" charset="-127"/>
              </a:rPr>
              <a:t> 크기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45110"/>
              </p:ext>
            </p:extLst>
          </p:nvPr>
        </p:nvGraphicFramePr>
        <p:xfrm>
          <a:off x="5169024" y="1978624"/>
          <a:ext cx="432048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024336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Audit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Env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룰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파일 선택을 위한 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Audit File Path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국내외 표준 룰 파일 선택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RESORT_home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ruleset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/~)</a:t>
                      </a:r>
                    </a:p>
                    <a:p>
                      <a:pPr algn="l" latinLnBrk="1"/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CWE189C : Numeric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Error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CWE254C : Security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Feature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CWE658 : Runtime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error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점검규칙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 C: CWE658,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C++ : CWE659)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CWEKRC : CC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인증규칙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(KISA)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DapaC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: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무기체계규칙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MIRAC2012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: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MIRAC2012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: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MIRAC2012,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C++ : MISRACpp2008)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Bits of Types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Type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별 크기 선택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default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옵션을 이용하여 되돌리기 가능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4" y="1631240"/>
            <a:ext cx="4165452" cy="282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4" y="4592635"/>
            <a:ext cx="4165452" cy="171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3204930" y="2618704"/>
            <a:ext cx="504056" cy="12001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58564" y="2792734"/>
            <a:ext cx="3735520" cy="14876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2" name="꺾인 연결선 21"/>
          <p:cNvCxnSpPr/>
          <p:nvPr/>
        </p:nvCxnSpPr>
        <p:spPr bwMode="auto">
          <a:xfrm rot="5400000">
            <a:off x="3254047" y="3346214"/>
            <a:ext cx="1607146" cy="812601"/>
          </a:xfrm>
          <a:prstGeom prst="bentConnector3">
            <a:avLst>
              <a:gd name="adj1" fmla="val 6360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직사각형 22"/>
          <p:cNvSpPr/>
          <p:nvPr/>
        </p:nvSpPr>
        <p:spPr bwMode="auto">
          <a:xfrm>
            <a:off x="611280" y="4890187"/>
            <a:ext cx="2221236" cy="84306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53740" y="2981258"/>
            <a:ext cx="2887639" cy="84306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534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생</a:t>
            </a:r>
            <a:r>
              <a:rPr lang="ko-KR" altLang="en-US" sz="1600" dirty="0">
                <a:latin typeface="굴림" pitchFamily="50" charset="-127"/>
              </a:rPr>
              <a:t>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프로젝트 분석환경이 완료되면 </a:t>
            </a:r>
            <a:r>
              <a:rPr lang="en-US" altLang="ko-KR" dirty="0" smtClean="0">
                <a:latin typeface="굴림" pitchFamily="50" charset="-127"/>
              </a:rPr>
              <a:t>OK </a:t>
            </a:r>
            <a:r>
              <a:rPr lang="ko-KR" altLang="en-US" dirty="0" smtClean="0">
                <a:latin typeface="굴림" pitchFamily="50" charset="-127"/>
              </a:rPr>
              <a:t>버튼 선택하여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프로젝트 생성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ko-KR" altLang="en-US" dirty="0" smtClean="0">
                <a:latin typeface="굴림" pitchFamily="50" charset="-127"/>
              </a:rPr>
              <a:t>프로젝트 생성 결과 메시지 검토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1" y="1617767"/>
            <a:ext cx="4165452" cy="178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88504" y="337171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952902" y="3202454"/>
            <a:ext cx="847970" cy="16357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7" y="3619703"/>
            <a:ext cx="4178756" cy="268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588036" y="4096950"/>
            <a:ext cx="2636772" cy="35589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8035" y="4480647"/>
            <a:ext cx="2636773" cy="174672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80626"/>
              </p:ext>
            </p:extLst>
          </p:nvPr>
        </p:nvGraphicFramePr>
        <p:xfrm>
          <a:off x="5169024" y="4005064"/>
          <a:ext cx="4320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456384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73379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Summary Report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#=====Summary Report ======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Total Files : 16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Successful Files : 15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Erroneous Files : 1</a:t>
                      </a: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Error Message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분석실패한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파일에 대한 원인 표시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※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분석 실패한 파일 조치방법</a:t>
                      </a:r>
                      <a:endParaRPr lang="en-US" altLang="ko-KR" sz="1200" b="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-macro.txt 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형성</a:t>
                      </a:r>
                      <a:endParaRPr kumimoji="1" lang="en-US" altLang="ko-KR" sz="1200" b="0" kern="120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-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분석환경 재설정</a:t>
                      </a:r>
                      <a:endParaRPr kumimoji="1" lang="en-US" altLang="ko-KR" sz="1200" b="0" kern="120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-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문법적 오류 정정 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35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수행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프로젝트 </a:t>
            </a:r>
            <a:r>
              <a:rPr lang="ko-KR" altLang="en-US" dirty="0" err="1" smtClean="0">
                <a:latin typeface="굴림" pitchFamily="50" charset="-127"/>
              </a:rPr>
              <a:t>생성후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정적분석이</a:t>
            </a:r>
            <a:r>
              <a:rPr lang="ko-KR" altLang="en-US" dirty="0" smtClean="0">
                <a:latin typeface="굴림" pitchFamily="50" charset="-127"/>
              </a:rPr>
              <a:t> 가능하며        아이콘이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활성화 되면 해당 아이콘을 선택하여 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수행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B-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보는 화면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소스보기</a:t>
            </a:r>
            <a:r>
              <a:rPr lang="en-US" altLang="ko-KR" dirty="0" smtClean="0">
                <a:latin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28800"/>
            <a:ext cx="4187393" cy="22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88504" y="385262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866595" y="1805068"/>
            <a:ext cx="193711" cy="16357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40" y="1529971"/>
            <a:ext cx="219620" cy="19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59737"/>
              </p:ext>
            </p:extLst>
          </p:nvPr>
        </p:nvGraphicFramePr>
        <p:xfrm>
          <a:off x="5169024" y="4528702"/>
          <a:ext cx="43204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736304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Tree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View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분석이 완료된 소스의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트리구조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해당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트리에서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Open Source Code</a:t>
                      </a:r>
                    </a:p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부메뉴를 통해 소스보기 가능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Code View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실제 소스보기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Proprocessed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Code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전처리 이후 소스보기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5" y="4129627"/>
            <a:ext cx="4199570" cy="217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891038" y="4452147"/>
            <a:ext cx="272455" cy="16357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60512" y="4456110"/>
            <a:ext cx="325191" cy="15960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187189" y="4454555"/>
            <a:ext cx="597459" cy="16116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040213" y="4972010"/>
            <a:ext cx="600419" cy="15960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811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수행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C -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보는 화면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결함보기</a:t>
            </a:r>
            <a:r>
              <a:rPr lang="en-US" altLang="ko-KR" dirty="0" smtClean="0">
                <a:latin typeface="굴림" pitchFamily="50" charset="-127"/>
              </a:rPr>
              <a:t>-</a:t>
            </a:r>
            <a:r>
              <a:rPr lang="ko-KR" altLang="en-US" dirty="0" smtClean="0">
                <a:latin typeface="굴림" pitchFamily="50" charset="-127"/>
              </a:rPr>
              <a:t>요약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하단의 </a:t>
            </a:r>
            <a:r>
              <a:rPr lang="en-US" altLang="ko-KR" dirty="0" smtClean="0">
                <a:latin typeface="굴림" pitchFamily="50" charset="-127"/>
              </a:rPr>
              <a:t>All Summaries </a:t>
            </a:r>
            <a:r>
              <a:rPr lang="ko-KR" altLang="en-US" dirty="0" smtClean="0">
                <a:latin typeface="굴림" pitchFamily="50" charset="-127"/>
              </a:rPr>
              <a:t>탭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선택후</a:t>
            </a:r>
            <a:r>
              <a:rPr lang="ko-KR" altLang="en-US" dirty="0" smtClean="0">
                <a:latin typeface="굴림" pitchFamily="50" charset="-127"/>
              </a:rPr>
              <a:t> 진행 </a:t>
            </a:r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617767"/>
            <a:ext cx="4248472" cy="46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1856657" y="5805264"/>
            <a:ext cx="432048" cy="15960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40633" y="2636913"/>
            <a:ext cx="3168352" cy="123529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29779"/>
              </p:ext>
            </p:extLst>
          </p:nvPr>
        </p:nvGraphicFramePr>
        <p:xfrm>
          <a:off x="5084507" y="2067664"/>
          <a:ext cx="43204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01"/>
                <a:gridCol w="2579779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파일수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Defective 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결함이 있는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파일수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Functions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함수수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Lines of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라인수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Rules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적용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Rule Violations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점검된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Code Violations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총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Critical Defects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Critical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</a:t>
                      </a:r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Major </a:t>
                      </a:r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Defects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Major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</a:t>
                      </a:r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Minor </a:t>
                      </a:r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Defects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Minot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347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수행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D</a:t>
            </a:r>
            <a:r>
              <a:rPr lang="en-US" altLang="ko-KR" dirty="0" smtClean="0">
                <a:latin typeface="굴림" pitchFamily="50" charset="-127"/>
              </a:rPr>
              <a:t> -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보는 화면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결함보기</a:t>
            </a:r>
            <a:r>
              <a:rPr lang="en-US" altLang="ko-KR" dirty="0" smtClean="0">
                <a:latin typeface="굴림" pitchFamily="50" charset="-127"/>
              </a:rPr>
              <a:t>-</a:t>
            </a:r>
            <a:r>
              <a:rPr lang="ko-KR" altLang="en-US" dirty="0" smtClean="0">
                <a:latin typeface="굴림" pitchFamily="50" charset="-127"/>
              </a:rPr>
              <a:t>상세</a:t>
            </a:r>
            <a:r>
              <a:rPr lang="en-US" altLang="ko-KR" dirty="0" smtClean="0">
                <a:latin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37396"/>
            <a:ext cx="4248472" cy="467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640633" y="3645023"/>
            <a:ext cx="2952327" cy="22718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650572" y="4351922"/>
            <a:ext cx="2952327" cy="805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60512" y="2564904"/>
            <a:ext cx="1080121" cy="352839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81007"/>
              </p:ext>
            </p:extLst>
          </p:nvPr>
        </p:nvGraphicFramePr>
        <p:xfrm>
          <a:off x="5084507" y="1916832"/>
          <a:ext cx="43204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97"/>
                <a:gridCol w="3515883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 명칭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중요도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en-US" sz="10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특정 검사항목에 대한 상세 결함리스트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메시지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소스보기 링크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5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en-US" sz="10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특정 결함에 대한 소스보기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646917" y="360149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90163" y="464856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3515" y="419060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08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17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결함 내역 도움말 보기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도움말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상세 결함내역에서 </a:t>
            </a:r>
            <a:r>
              <a:rPr lang="en-US" altLang="ko-KR" dirty="0" smtClean="0">
                <a:latin typeface="굴림" pitchFamily="50" charset="-127"/>
              </a:rPr>
              <a:t>Customize Audits </a:t>
            </a:r>
            <a:r>
              <a:rPr lang="ko-KR" altLang="en-US" dirty="0" smtClean="0">
                <a:latin typeface="굴림" pitchFamily="50" charset="-127"/>
              </a:rPr>
              <a:t>부메뉴 선택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smtClean="0">
                <a:latin typeface="굴림" pitchFamily="50" charset="-127"/>
              </a:rPr>
              <a:t>     (</a:t>
            </a:r>
            <a:r>
              <a:rPr lang="ko-KR" altLang="en-US" dirty="0">
                <a:latin typeface="굴림" pitchFamily="50" charset="-127"/>
              </a:rPr>
              <a:t>해당 메뉴가 비 </a:t>
            </a:r>
            <a:r>
              <a:rPr lang="ko-KR" altLang="en-US" dirty="0" err="1">
                <a:latin typeface="굴림" pitchFamily="50" charset="-127"/>
              </a:rPr>
              <a:t>활성되어</a:t>
            </a:r>
            <a:r>
              <a:rPr lang="ko-KR" altLang="en-US" dirty="0">
                <a:latin typeface="굴림" pitchFamily="50" charset="-127"/>
              </a:rPr>
              <a:t> 있으면 </a:t>
            </a:r>
            <a:r>
              <a:rPr lang="en-US" altLang="ko-KR" dirty="0">
                <a:latin typeface="굴림" pitchFamily="50" charset="-127"/>
              </a:rPr>
              <a:t>7page </a:t>
            </a:r>
            <a:r>
              <a:rPr lang="ko-KR" altLang="en-US" dirty="0">
                <a:latin typeface="굴림" pitchFamily="50" charset="-127"/>
              </a:rPr>
              <a:t>하단 참조</a:t>
            </a:r>
            <a:r>
              <a:rPr lang="en-US" altLang="ko-KR" dirty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B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점검된 내역에 대한 도움말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2" y="1625024"/>
            <a:ext cx="4138633" cy="21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" y="4005263"/>
            <a:ext cx="4124569" cy="230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09990" y="37586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20752" y="2924944"/>
            <a:ext cx="694133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576736" y="5013176"/>
            <a:ext cx="2016224" cy="112128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28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18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룰 파일 변경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Preference &gt; Customize Audit </a:t>
            </a:r>
            <a:r>
              <a:rPr lang="ko-KR" altLang="en-US" dirty="0" smtClean="0">
                <a:latin typeface="굴림" pitchFamily="50" charset="-127"/>
              </a:rPr>
              <a:t>메뉴 선택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(</a:t>
            </a:r>
            <a:r>
              <a:rPr lang="ko-KR" altLang="en-US" dirty="0" smtClean="0">
                <a:latin typeface="굴림" pitchFamily="50" charset="-127"/>
              </a:rPr>
              <a:t>해당 메뉴가 비 </a:t>
            </a:r>
            <a:r>
              <a:rPr lang="ko-KR" altLang="en-US" dirty="0" err="1" smtClean="0">
                <a:latin typeface="굴림" pitchFamily="50" charset="-127"/>
              </a:rPr>
              <a:t>활성되어</a:t>
            </a:r>
            <a:r>
              <a:rPr lang="ko-KR" altLang="en-US" dirty="0" smtClean="0">
                <a:latin typeface="굴림" pitchFamily="50" charset="-127"/>
              </a:rPr>
              <a:t> 있으면 </a:t>
            </a:r>
            <a:r>
              <a:rPr lang="en-US" altLang="ko-KR" dirty="0">
                <a:latin typeface="굴림" pitchFamily="50" charset="-127"/>
              </a:rPr>
              <a:t>7</a:t>
            </a:r>
            <a:r>
              <a:rPr lang="en-US" altLang="ko-KR" dirty="0" smtClean="0">
                <a:latin typeface="굴림" pitchFamily="50" charset="-127"/>
              </a:rPr>
              <a:t>page </a:t>
            </a:r>
            <a:r>
              <a:rPr lang="ko-KR" altLang="en-US" dirty="0" smtClean="0">
                <a:latin typeface="굴림" pitchFamily="50" charset="-127"/>
              </a:rPr>
              <a:t>하단 참조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Load </a:t>
            </a:r>
            <a:r>
              <a:rPr lang="ko-KR" altLang="en-US" dirty="0" smtClean="0">
                <a:latin typeface="굴림" pitchFamily="50" charset="-127"/>
              </a:rPr>
              <a:t>버튼을 통해 나오는 다이얼로그 창에서 신규 룰 파일 선택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후 </a:t>
            </a:r>
            <a:r>
              <a:rPr lang="en-US" altLang="ko-KR" dirty="0" smtClean="0">
                <a:latin typeface="굴림" pitchFamily="50" charset="-127"/>
              </a:rPr>
              <a:t>Done </a:t>
            </a:r>
            <a:r>
              <a:rPr lang="ko-KR" altLang="en-US" dirty="0" smtClean="0">
                <a:latin typeface="굴림" pitchFamily="50" charset="-127"/>
              </a:rPr>
              <a:t>버튼을 이용한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수행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</a:t>
            </a:r>
            <a:r>
              <a:rPr lang="ko-KR" altLang="en-US" dirty="0" smtClean="0">
                <a:latin typeface="굴림" pitchFamily="50" charset="-127"/>
              </a:rPr>
              <a:t>룰 파일  경로는 </a:t>
            </a:r>
            <a:r>
              <a:rPr lang="en-US" altLang="ko-KR" dirty="0" smtClean="0">
                <a:latin typeface="굴림" pitchFamily="50" charset="-127"/>
              </a:rPr>
              <a:t>RESORT_HOME/</a:t>
            </a:r>
            <a:r>
              <a:rPr lang="en-US" altLang="ko-KR" dirty="0" err="1" smtClean="0">
                <a:latin typeface="굴림" pitchFamily="50" charset="-127"/>
              </a:rPr>
              <a:t>ruleset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경로에 존재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소스가 변경되었다면 반드시 프로젝트 생성부터 해야 함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" y="4005263"/>
            <a:ext cx="4124570" cy="230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09990" y="37586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8" y="1642513"/>
            <a:ext cx="4139308" cy="21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992560" y="1680930"/>
            <a:ext cx="1008112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44688" y="5841079"/>
            <a:ext cx="504056" cy="21640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778035" y="6070983"/>
            <a:ext cx="609908" cy="17884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720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17EDAFE0-AF64-4C8B-8931-3E9678D2F3CA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819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목차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4488" y="908720"/>
            <a:ext cx="81915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endParaRPr lang="en-US" altLang="ko-KR" dirty="0" smtClean="0">
              <a:latin typeface="가는각진제목체" charset="-127"/>
              <a:ea typeface="가는각진제목체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RESORT for C/C++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설치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RESORT for C/C++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실행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 관련 로그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 결함 예외처리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RESORT for C/C++ 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Patch</a:t>
            </a:r>
            <a:endParaRPr lang="en-US" altLang="ko-KR" sz="18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19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결과 저장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File &gt; Save As Excel &gt; Code Violation, Code Compliance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</a:t>
            </a:r>
            <a:r>
              <a:rPr lang="ko-KR" altLang="en-US" dirty="0" smtClean="0">
                <a:latin typeface="굴림" pitchFamily="50" charset="-127"/>
              </a:rPr>
              <a:t>메뉴를 통하여 점검결과 </a:t>
            </a:r>
            <a:r>
              <a:rPr lang="en-US" altLang="ko-KR" dirty="0" smtClean="0">
                <a:latin typeface="굴림" pitchFamily="50" charset="-127"/>
              </a:rPr>
              <a:t>Excel </a:t>
            </a:r>
            <a:r>
              <a:rPr lang="ko-KR" altLang="en-US" dirty="0" smtClean="0">
                <a:latin typeface="굴림" pitchFamily="50" charset="-127"/>
              </a:rPr>
              <a:t>형태 저장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9" y="1617767"/>
            <a:ext cx="4225905" cy="418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12000"/>
              </p:ext>
            </p:extLst>
          </p:nvPr>
        </p:nvGraphicFramePr>
        <p:xfrm>
          <a:off x="5084507" y="2148840"/>
          <a:ext cx="43204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01"/>
                <a:gridCol w="2579779"/>
              </a:tblGrid>
              <a:tr h="27204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dirty="0" smtClean="0">
                          <a:latin typeface="굴림" pitchFamily="50" charset="-127"/>
                          <a:ea typeface="굴림" pitchFamily="50" charset="-127"/>
                        </a:rPr>
                        <a:t>Code Violation</a:t>
                      </a:r>
                      <a:endParaRPr lang="en-US" sz="12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상세 결함 내역 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dirty="0" smtClean="0">
                          <a:latin typeface="굴림" pitchFamily="50" charset="-127"/>
                          <a:ea typeface="굴림" pitchFamily="50" charset="-127"/>
                        </a:rPr>
                        <a:t>Code Compliance</a:t>
                      </a:r>
                      <a:endParaRPr lang="en-US" sz="12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 요약 내역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4470009"/>
            <a:ext cx="3240360" cy="18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 bwMode="auto">
          <a:xfrm>
            <a:off x="586189" y="2103039"/>
            <a:ext cx="1008112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2" name="꺾인 연결선 21"/>
          <p:cNvCxnSpPr>
            <a:endCxn id="30723" idx="0"/>
          </p:cNvCxnSpPr>
          <p:nvPr/>
        </p:nvCxnSpPr>
        <p:spPr bwMode="auto">
          <a:xfrm rot="16200000" flipH="1">
            <a:off x="1339245" y="2620450"/>
            <a:ext cx="2078938" cy="16201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346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20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재수</a:t>
            </a:r>
            <a:r>
              <a:rPr lang="ko-KR" altLang="en-US" sz="1600" dirty="0" err="1">
                <a:latin typeface="굴림" pitchFamily="50" charset="-127"/>
              </a:rPr>
              <a:t>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재수행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소스가 변경된 경우에 기존의 프로젝트 분석환경을 재활용하는 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방법으로 프로젝트 이름 </a:t>
            </a:r>
            <a:r>
              <a:rPr lang="ko-KR" altLang="en-US" dirty="0" err="1" smtClean="0">
                <a:latin typeface="굴림" pitchFamily="50" charset="-127"/>
              </a:rPr>
              <a:t>입력창에서</a:t>
            </a:r>
            <a:r>
              <a:rPr lang="ko-KR" altLang="en-US" dirty="0" smtClean="0">
                <a:latin typeface="굴림" pitchFamily="50" charset="-127"/>
              </a:rPr>
              <a:t> 리스트 박스를 선택하여 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기존에 생성한 </a:t>
            </a:r>
            <a:r>
              <a:rPr lang="ko-KR" altLang="en-US" dirty="0" err="1" smtClean="0">
                <a:latin typeface="굴림" pitchFamily="50" charset="-127"/>
              </a:rPr>
              <a:t>프로젝트명</a:t>
            </a:r>
            <a:r>
              <a:rPr lang="en-US" altLang="ko-KR" dirty="0" smtClean="0">
                <a:latin typeface="굴림" pitchFamily="50" charset="-127"/>
              </a:rPr>
              <a:t>.</a:t>
            </a:r>
            <a:r>
              <a:rPr lang="en-US" altLang="ko-KR" dirty="0" err="1" smtClean="0">
                <a:latin typeface="굴림" pitchFamily="50" charset="-127"/>
              </a:rPr>
              <a:t>rst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파일을 선택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7" y="1617766"/>
            <a:ext cx="4161799" cy="454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2935459" y="2743269"/>
            <a:ext cx="180020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09461" y="3501008"/>
            <a:ext cx="1486139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44581" y="2060848"/>
            <a:ext cx="180020" cy="2160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18" name="꺾인 연결선 17"/>
          <p:cNvCxnSpPr/>
          <p:nvPr/>
        </p:nvCxnSpPr>
        <p:spPr bwMode="auto">
          <a:xfrm>
            <a:off x="698003" y="2276872"/>
            <a:ext cx="510581" cy="466397"/>
          </a:xfrm>
          <a:prstGeom prst="bentConnector3">
            <a:avLst>
              <a:gd name="adj1" fmla="val 1335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70340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관련 로그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88504" y="1340768"/>
            <a:ext cx="9217025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분석 실패의 경우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504" y="1496973"/>
            <a:ext cx="921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Compile </a:t>
            </a:r>
            <a:r>
              <a:rPr lang="en-US" altLang="ko-KR" b="0" dirty="0">
                <a:latin typeface="굴림" pitchFamily="50" charset="-127"/>
              </a:rPr>
              <a:t>Error </a:t>
            </a:r>
            <a:r>
              <a:rPr lang="ko-KR" altLang="en-US" b="0" dirty="0">
                <a:latin typeface="굴림" pitchFamily="50" charset="-127"/>
              </a:rPr>
              <a:t>가 나는 경우 원인을 확인 </a:t>
            </a:r>
            <a:r>
              <a:rPr lang="ko-KR" altLang="en-US" b="0" dirty="0" smtClean="0">
                <a:latin typeface="굴림" pitchFamily="50" charset="-127"/>
              </a:rPr>
              <a:t>후 아래와 </a:t>
            </a:r>
            <a:r>
              <a:rPr lang="ko-KR" altLang="en-US" b="0" dirty="0">
                <a:latin typeface="굴림" pitchFamily="50" charset="-127"/>
              </a:rPr>
              <a:t>같은 조치가 필요함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(Resort </a:t>
            </a:r>
            <a:r>
              <a:rPr lang="ko-KR" altLang="en-US" b="0" dirty="0">
                <a:latin typeface="굴림" pitchFamily="50" charset="-127"/>
              </a:rPr>
              <a:t>에서는 최소한의 문법구조를 준수하지 않는 경우에 한하여 </a:t>
            </a:r>
            <a:r>
              <a:rPr lang="ko-KR" altLang="en-US" b="0" dirty="0" smtClean="0">
                <a:latin typeface="굴림" pitchFamily="50" charset="-127"/>
              </a:rPr>
              <a:t>분석실패가 </a:t>
            </a:r>
            <a:r>
              <a:rPr lang="ko-KR" altLang="en-US" b="0" dirty="0">
                <a:latin typeface="굴림" pitchFamily="50" charset="-127"/>
              </a:rPr>
              <a:t>발생함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ko-KR" altLang="en-US" b="0" dirty="0">
                <a:latin typeface="굴림" pitchFamily="50" charset="-127"/>
              </a:rPr>
              <a:t>  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-</a:t>
            </a:r>
            <a:r>
              <a:rPr lang="ko-KR" altLang="en-US" b="0" dirty="0">
                <a:latin typeface="굴림" pitchFamily="50" charset="-127"/>
              </a:rPr>
              <a:t>문법적인 에러인 경우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en-US" altLang="ko-KR" b="0" dirty="0">
                <a:latin typeface="굴림" pitchFamily="50" charset="-127"/>
              </a:rPr>
              <a:t>1) </a:t>
            </a:r>
            <a:r>
              <a:rPr lang="ko-KR" altLang="en-US" b="0" dirty="0">
                <a:latin typeface="굴림" pitchFamily="50" charset="-127"/>
              </a:rPr>
              <a:t>시작 중괄호가 있으나 끝나는 중괄호가 없는 경우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2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변수 선언 및 함수 호출 후 </a:t>
            </a:r>
            <a:r>
              <a:rPr lang="ko-KR" altLang="en-US" b="0" dirty="0" err="1">
                <a:latin typeface="굴림" pitchFamily="50" charset="-127"/>
              </a:rPr>
              <a:t>세미콘론이</a:t>
            </a:r>
            <a:r>
              <a:rPr lang="ko-KR" altLang="en-US" b="0" dirty="0">
                <a:latin typeface="굴림" pitchFamily="50" charset="-127"/>
              </a:rPr>
              <a:t> 누락되는 경우 </a:t>
            </a:r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3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 err="1">
                <a:latin typeface="굴림" pitchFamily="50" charset="-127"/>
              </a:rPr>
              <a:t>함수명</a:t>
            </a:r>
            <a:r>
              <a:rPr lang="ko-KR" altLang="en-US" b="0" dirty="0">
                <a:latin typeface="굴림" pitchFamily="50" charset="-127"/>
              </a:rPr>
              <a:t> 및 </a:t>
            </a:r>
            <a:r>
              <a:rPr lang="ko-KR" altLang="en-US" b="0" dirty="0" err="1">
                <a:latin typeface="굴림" pitchFamily="50" charset="-127"/>
              </a:rPr>
              <a:t>변수명에</a:t>
            </a:r>
            <a:r>
              <a:rPr lang="ko-KR" altLang="en-US" b="0" dirty="0">
                <a:latin typeface="굴림" pitchFamily="50" charset="-127"/>
              </a:rPr>
              <a:t> 한글이 포함된 경우  등</a:t>
            </a:r>
            <a:r>
              <a:rPr lang="en-US" altLang="ko-KR" b="0" dirty="0">
                <a:latin typeface="굴림" pitchFamily="50" charset="-127"/>
              </a:rPr>
              <a:t>...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 smtClean="0">
                <a:latin typeface="굴림" pitchFamily="50" charset="-127"/>
              </a:rPr>
              <a:t>   -</a:t>
            </a:r>
            <a:r>
              <a:rPr lang="ko-KR" altLang="en-US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특정 컴파일러 </a:t>
            </a:r>
            <a:r>
              <a:rPr lang="ko-KR" altLang="en-US" b="0" dirty="0" err="1">
                <a:latin typeface="굴림" pitchFamily="50" charset="-127"/>
              </a:rPr>
              <a:t>예약어인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경우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 smtClean="0">
                <a:latin typeface="굴림" pitchFamily="50" charset="-127"/>
              </a:rPr>
              <a:t>    case1</a:t>
            </a:r>
            <a:r>
              <a:rPr lang="en-US" altLang="ko-KR" b="0" dirty="0">
                <a:latin typeface="굴림" pitchFamily="50" charset="-127"/>
              </a:rPr>
              <a:t>) QT </a:t>
            </a:r>
            <a:r>
              <a:rPr lang="ko-KR" altLang="en-US" b="0" dirty="0">
                <a:latin typeface="굴림" pitchFamily="50" charset="-127"/>
              </a:rPr>
              <a:t>예약어로  </a:t>
            </a:r>
            <a:r>
              <a:rPr lang="en-US" altLang="ko-KR" b="0" dirty="0">
                <a:latin typeface="굴림" pitchFamily="50" charset="-127"/>
              </a:rPr>
              <a:t>macro.txt </a:t>
            </a:r>
            <a:r>
              <a:rPr lang="ko-KR" altLang="en-US" b="0" dirty="0">
                <a:latin typeface="굴림" pitchFamily="50" charset="-127"/>
              </a:rPr>
              <a:t>에서 무시하도록 설정한다 </a:t>
            </a:r>
            <a:r>
              <a:rPr lang="en-US" altLang="ko-KR" b="0" dirty="0">
                <a:latin typeface="굴림" pitchFamily="50" charset="-127"/>
              </a:rPr>
              <a:t>(slots=)</a:t>
            </a:r>
          </a:p>
          <a:p>
            <a:pPr lvl="1">
              <a:defRPr/>
            </a:pP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73 : public slots:</a:t>
            </a:r>
          </a:p>
          <a:p>
            <a:pPr lvl="1">
              <a:defRPr/>
            </a:pP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74 :     void </a:t>
            </a:r>
            <a:r>
              <a:rPr lang="en-US" altLang="ko-KR" b="0" dirty="0" err="1">
                <a:latin typeface="굴림" pitchFamily="50" charset="-127"/>
              </a:rPr>
              <a:t>init</a:t>
            </a:r>
            <a:r>
              <a:rPr lang="en-US" altLang="ko-KR" b="0" dirty="0">
                <a:latin typeface="굴림" pitchFamily="50" charset="-127"/>
              </a:rPr>
              <a:t>();</a:t>
            </a:r>
          </a:p>
          <a:p>
            <a:pPr lvl="1">
              <a:defRPr/>
            </a:pP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75 :     void destroy();</a:t>
            </a:r>
          </a:p>
          <a:p>
            <a:pPr lvl="1">
              <a:defRPr/>
            </a:pP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76 :     virtual void </a:t>
            </a:r>
            <a:r>
              <a:rPr lang="en-US" altLang="ko-KR" b="0" dirty="0" err="1">
                <a:latin typeface="굴림" pitchFamily="50" charset="-127"/>
              </a:rPr>
              <a:t>OkButton_clicked</a:t>
            </a:r>
            <a:r>
              <a:rPr lang="en-US" altLang="ko-KR" b="0" dirty="0">
                <a:latin typeface="굴림" pitchFamily="50" charset="-127"/>
              </a:rPr>
              <a:t>();</a:t>
            </a:r>
          </a:p>
          <a:p>
            <a:pPr lvl="1">
              <a:defRPr/>
            </a:pP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77 :     virtual void </a:t>
            </a:r>
            <a:r>
              <a:rPr lang="en-US" altLang="ko-KR" b="0" dirty="0" err="1">
                <a:latin typeface="굴림" pitchFamily="50" charset="-127"/>
              </a:rPr>
              <a:t>CancelButton_clicked</a:t>
            </a:r>
            <a:r>
              <a:rPr lang="en-US" altLang="ko-KR" b="0" dirty="0">
                <a:latin typeface="굴림" pitchFamily="50" charset="-127"/>
              </a:rPr>
              <a:t>();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 smtClean="0">
                <a:latin typeface="굴림" pitchFamily="50" charset="-127"/>
              </a:rPr>
              <a:t>     case2</a:t>
            </a:r>
            <a:r>
              <a:rPr lang="en-US" altLang="ko-KR" b="0" dirty="0">
                <a:latin typeface="굴림" pitchFamily="50" charset="-127"/>
              </a:rPr>
              <a:t>) QT </a:t>
            </a:r>
            <a:r>
              <a:rPr lang="ko-KR" altLang="en-US" b="0" dirty="0">
                <a:latin typeface="굴림" pitchFamily="50" charset="-127"/>
              </a:rPr>
              <a:t>예약어로  </a:t>
            </a:r>
            <a:r>
              <a:rPr lang="en-US" altLang="ko-KR" b="0" dirty="0">
                <a:latin typeface="굴림" pitchFamily="50" charset="-127"/>
              </a:rPr>
              <a:t>macro.txt </a:t>
            </a:r>
            <a:r>
              <a:rPr lang="ko-KR" altLang="en-US" b="0" dirty="0">
                <a:latin typeface="굴림" pitchFamily="50" charset="-127"/>
              </a:rPr>
              <a:t>에서</a:t>
            </a:r>
            <a:r>
              <a:rPr lang="en-US" altLang="ko-KR" b="0" dirty="0">
                <a:latin typeface="굴림" pitchFamily="50" charset="-127"/>
              </a:rPr>
              <a:t> signals </a:t>
            </a:r>
            <a:r>
              <a:rPr lang="ko-KR" altLang="en-US" b="0" dirty="0">
                <a:latin typeface="굴림" pitchFamily="50" charset="-127"/>
              </a:rPr>
              <a:t>를</a:t>
            </a:r>
            <a:r>
              <a:rPr lang="en-US" altLang="ko-KR" b="0" dirty="0">
                <a:latin typeface="굴림" pitchFamily="50" charset="-127"/>
              </a:rPr>
              <a:t> public </a:t>
            </a:r>
            <a:r>
              <a:rPr lang="ko-KR" altLang="en-US" b="0" dirty="0">
                <a:latin typeface="굴림" pitchFamily="50" charset="-127"/>
              </a:rPr>
              <a:t>로 설정한다 </a:t>
            </a:r>
            <a:r>
              <a:rPr lang="en-US" altLang="ko-KR" b="0" dirty="0">
                <a:latin typeface="굴림" pitchFamily="50" charset="-127"/>
              </a:rPr>
              <a:t>(signals=public)</a:t>
            </a:r>
          </a:p>
          <a:p>
            <a:pPr>
              <a:defRPr/>
            </a:pPr>
            <a:r>
              <a:rPr lang="en-US" altLang="ko-KR" b="0" dirty="0" smtClean="0">
                <a:latin typeface="굴림" pitchFamily="50" charset="-127"/>
              </a:rPr>
              <a:t>      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104 : private :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en-US" altLang="ko-KR" b="0" dirty="0" smtClean="0">
                <a:latin typeface="굴림" pitchFamily="50" charset="-127"/>
              </a:rPr>
              <a:t>    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105 :         FILELOG                </a:t>
            </a:r>
            <a:r>
              <a:rPr lang="en-US" altLang="ko-KR" b="0" dirty="0" err="1">
                <a:latin typeface="굴림" pitchFamily="50" charset="-127"/>
              </a:rPr>
              <a:t>mLog</a:t>
            </a:r>
            <a:r>
              <a:rPr lang="en-US" altLang="ko-KR" b="0" dirty="0">
                <a:latin typeface="굴림" pitchFamily="50" charset="-127"/>
              </a:rPr>
              <a:t>;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  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106 :         unsigned short       </a:t>
            </a:r>
            <a:r>
              <a:rPr lang="en-US" altLang="ko-KR" b="0" dirty="0" err="1">
                <a:latin typeface="굴림" pitchFamily="50" charset="-127"/>
              </a:rPr>
              <a:t>tbl_crcr</a:t>
            </a:r>
            <a:r>
              <a:rPr lang="en-US" altLang="ko-KR" b="0" dirty="0">
                <a:latin typeface="굴림" pitchFamily="50" charset="-127"/>
              </a:rPr>
              <a:t>[32*8];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en-US" altLang="ko-KR" b="0" dirty="0" smtClean="0">
                <a:latin typeface="굴림" pitchFamily="50" charset="-127"/>
              </a:rPr>
              <a:t>    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107 : signals: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   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108 :     void        </a:t>
            </a:r>
            <a:r>
              <a:rPr lang="en-US" altLang="ko-KR" b="0" dirty="0" err="1">
                <a:latin typeface="굴림" pitchFamily="50" charset="-127"/>
              </a:rPr>
              <a:t>eventAppDownload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en-US" altLang="ko-KR" b="0" dirty="0" err="1">
                <a:latin typeface="굴림" pitchFamily="50" charset="-127"/>
              </a:rPr>
              <a:t>int</a:t>
            </a:r>
            <a:r>
              <a:rPr lang="en-US" altLang="ko-KR" b="0" dirty="0">
                <a:latin typeface="굴림" pitchFamily="50" charset="-127"/>
              </a:rPr>
              <a:t>, unsigned char *, </a:t>
            </a:r>
            <a:r>
              <a:rPr lang="en-US" altLang="ko-KR" b="0" dirty="0" err="1">
                <a:latin typeface="굴림" pitchFamily="50" charset="-127"/>
              </a:rPr>
              <a:t>int</a:t>
            </a:r>
            <a:r>
              <a:rPr lang="en-US" altLang="ko-KR" b="0" dirty="0">
                <a:latin typeface="굴림" pitchFamily="50" charset="-127"/>
              </a:rPr>
              <a:t>);                   </a:t>
            </a:r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23385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관련 로그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88504" y="1340768"/>
            <a:ext cx="9217025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분석 실패의 경우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504" y="1496973"/>
            <a:ext cx="921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0" dirty="0">
                <a:latin typeface="+mn-ea"/>
              </a:rPr>
              <a:t> </a:t>
            </a:r>
            <a:r>
              <a:rPr lang="en-US" altLang="ko-KR" b="0" dirty="0" smtClean="0">
                <a:latin typeface="+mn-ea"/>
              </a:rPr>
              <a:t> - </a:t>
            </a:r>
            <a:r>
              <a:rPr lang="ko-KR" altLang="en-US" b="0" dirty="0" smtClean="0">
                <a:latin typeface="+mn-ea"/>
              </a:rPr>
              <a:t>매크로 </a:t>
            </a:r>
            <a:r>
              <a:rPr lang="ko-KR" altLang="en-US" b="0" dirty="0">
                <a:latin typeface="+mn-ea"/>
              </a:rPr>
              <a:t>정의를 찾지 못하는 경우</a:t>
            </a:r>
            <a:r>
              <a:rPr lang="en-US" altLang="ko-KR" b="0" dirty="0">
                <a:latin typeface="+mn-ea"/>
              </a:rPr>
              <a:t>(</a:t>
            </a:r>
            <a:r>
              <a:rPr lang="ko-KR" altLang="en-US" b="0" dirty="0">
                <a:latin typeface="+mn-ea"/>
              </a:rPr>
              <a:t>일부 예제</a:t>
            </a:r>
            <a:r>
              <a:rPr lang="en-US" altLang="ko-KR" b="0" dirty="0">
                <a:latin typeface="+mn-ea"/>
              </a:rPr>
              <a:t>)</a:t>
            </a:r>
            <a:r>
              <a:rPr lang="ko-KR" altLang="en-US" b="0" dirty="0">
                <a:latin typeface="+mn-ea"/>
              </a:rPr>
              <a:t> </a:t>
            </a:r>
            <a:r>
              <a:rPr lang="en-US" altLang="ko-KR" b="0" dirty="0">
                <a:latin typeface="+mn-ea"/>
                <a:sym typeface="Wingdings" pitchFamily="2" charset="2"/>
              </a:rPr>
              <a:t> </a:t>
            </a:r>
            <a:r>
              <a:rPr lang="en-US" altLang="ko-KR" b="0" dirty="0">
                <a:latin typeface="굴림" pitchFamily="50" charset="-127"/>
                <a:sym typeface="Wingdings" pitchFamily="2" charset="2"/>
              </a:rPr>
              <a:t>macro.txt</a:t>
            </a:r>
            <a:r>
              <a:rPr lang="en-US" altLang="ko-KR" b="0" dirty="0">
                <a:latin typeface="+mn-ea"/>
                <a:sym typeface="Wingdings" pitchFamily="2" charset="2"/>
              </a:rPr>
              <a:t> </a:t>
            </a:r>
            <a:r>
              <a:rPr lang="ko-KR" altLang="en-US" b="0" dirty="0">
                <a:latin typeface="+mn-ea"/>
                <a:sym typeface="Wingdings" pitchFamily="2" charset="2"/>
              </a:rPr>
              <a:t>에 기술</a:t>
            </a:r>
            <a:endParaRPr lang="en-US" altLang="ko-KR" b="0" dirty="0">
              <a:latin typeface="+mn-ea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	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case1) </a:t>
            </a:r>
            <a:r>
              <a:rPr lang="ko-KR" altLang="en-US" b="0" dirty="0">
                <a:latin typeface="굴림" pitchFamily="50" charset="-127"/>
              </a:rPr>
              <a:t>특정 매크로 정의를 </a:t>
            </a:r>
            <a:r>
              <a:rPr lang="ko-KR" altLang="en-US" b="0" dirty="0" err="1">
                <a:latin typeface="굴림" pitchFamily="50" charset="-127"/>
              </a:rPr>
              <a:t>못찾는</a:t>
            </a:r>
            <a:r>
              <a:rPr lang="ko-KR" altLang="en-US" b="0" dirty="0">
                <a:latin typeface="굴림" pitchFamily="50" charset="-127"/>
              </a:rPr>
              <a:t> 경우로서 </a:t>
            </a:r>
            <a:r>
              <a:rPr lang="en-US" altLang="ko-KR" b="0" dirty="0">
                <a:latin typeface="굴림" pitchFamily="50" charset="-127"/>
              </a:rPr>
              <a:t>macro.txt </a:t>
            </a:r>
            <a:r>
              <a:rPr lang="ko-KR" altLang="en-US" b="0" dirty="0">
                <a:latin typeface="굴림" pitchFamily="50" charset="-127"/>
              </a:rPr>
              <a:t>에서 정의 기술 </a:t>
            </a:r>
            <a:r>
              <a:rPr lang="en-US" altLang="ko-KR" b="0" dirty="0">
                <a:latin typeface="굴림" pitchFamily="50" charset="-127"/>
              </a:rPr>
              <a:t>(MACRO_VARIABLE = </a:t>
            </a:r>
            <a:r>
              <a:rPr lang="en-US" altLang="ko-KR" b="0" dirty="0" err="1">
                <a:latin typeface="굴림" pitchFamily="50" charset="-127"/>
              </a:rPr>
              <a:t>int</a:t>
            </a:r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err="1">
                <a:latin typeface="굴림" pitchFamily="50" charset="-127"/>
              </a:rPr>
              <a:t>initVal</a:t>
            </a:r>
            <a:r>
              <a:rPr lang="en-US" altLang="ko-KR" b="0" dirty="0">
                <a:latin typeface="굴림" pitchFamily="50" charset="-127"/>
              </a:rPr>
              <a:t>; 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~</a:t>
            </a:r>
            <a:r>
              <a:rPr lang="en-US" altLang="ko-KR" b="0" dirty="0" err="1">
                <a:latin typeface="굴림" pitchFamily="50" charset="-127"/>
              </a:rPr>
              <a:t>src</a:t>
            </a:r>
            <a:r>
              <a:rPr lang="en-US" altLang="ko-KR" b="0" dirty="0">
                <a:latin typeface="굴림" pitchFamily="50" charset="-127"/>
              </a:rPr>
              <a:t>\</a:t>
            </a:r>
            <a:r>
              <a:rPr lang="en-US" altLang="ko-KR" b="0" dirty="0" err="1">
                <a:latin typeface="굴림" pitchFamily="50" charset="-127"/>
              </a:rPr>
              <a:t>test.c</a:t>
            </a:r>
            <a:r>
              <a:rPr lang="en-US" altLang="ko-KR" b="0" dirty="0">
                <a:latin typeface="굴림" pitchFamily="50" charset="-127"/>
              </a:rPr>
              <a:t> : (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23 : </a:t>
            </a:r>
            <a:r>
              <a:rPr lang="en-US" altLang="ko-KR" b="0" dirty="0" err="1">
                <a:latin typeface="굴림" pitchFamily="50" charset="-127"/>
              </a:rPr>
              <a:t>cn</a:t>
            </a:r>
            <a:r>
              <a:rPr lang="en-US" altLang="ko-KR" b="0" dirty="0">
                <a:latin typeface="굴림" pitchFamily="50" charset="-127"/>
              </a:rPr>
              <a:t> 15)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22 :  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23 : MACRO_VARIABLE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24 :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case2) </a:t>
            </a:r>
            <a:r>
              <a:rPr lang="ko-KR" altLang="en-US" b="0" dirty="0">
                <a:latin typeface="굴림" pitchFamily="50" charset="-127"/>
              </a:rPr>
              <a:t>특정 매크로 정의를 </a:t>
            </a:r>
            <a:r>
              <a:rPr lang="ko-KR" altLang="en-US" b="0" dirty="0" err="1">
                <a:latin typeface="굴림" pitchFamily="50" charset="-127"/>
              </a:rPr>
              <a:t>못찾는</a:t>
            </a:r>
            <a:r>
              <a:rPr lang="ko-KR" altLang="en-US" b="0" dirty="0">
                <a:latin typeface="굴림" pitchFamily="50" charset="-127"/>
              </a:rPr>
              <a:t> 경우로서 </a:t>
            </a:r>
            <a:r>
              <a:rPr lang="en-US" altLang="ko-KR" b="0" dirty="0">
                <a:latin typeface="굴림" pitchFamily="50" charset="-127"/>
              </a:rPr>
              <a:t>macro.txt </a:t>
            </a:r>
            <a:r>
              <a:rPr lang="ko-KR" altLang="en-US" b="0" dirty="0">
                <a:latin typeface="굴림" pitchFamily="50" charset="-127"/>
              </a:rPr>
              <a:t>에서 정의 기술 </a:t>
            </a:r>
            <a:r>
              <a:rPr lang="en-US" altLang="ko-KR" b="0" dirty="0">
                <a:latin typeface="굴림" pitchFamily="50" charset="-127"/>
              </a:rPr>
              <a:t>(DBG_LOG(A,B)=DBG_LOG(A,B);)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~</a:t>
            </a:r>
            <a:r>
              <a:rPr lang="en-US" altLang="ko-KR" b="0" dirty="0" err="1">
                <a:latin typeface="굴림" pitchFamily="50" charset="-127"/>
              </a:rPr>
              <a:t>src</a:t>
            </a:r>
            <a:r>
              <a:rPr lang="en-US" altLang="ko-KR" b="0" dirty="0">
                <a:latin typeface="굴림" pitchFamily="50" charset="-127"/>
              </a:rPr>
              <a:t>\</a:t>
            </a:r>
            <a:r>
              <a:rPr lang="en-US" altLang="ko-KR" b="0" dirty="0" err="1">
                <a:latin typeface="굴림" pitchFamily="50" charset="-127"/>
              </a:rPr>
              <a:t>test.c</a:t>
            </a:r>
            <a:r>
              <a:rPr lang="en-US" altLang="ko-KR" b="0" dirty="0">
                <a:latin typeface="굴림" pitchFamily="50" charset="-127"/>
              </a:rPr>
              <a:t> : (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24 : </a:t>
            </a:r>
            <a:r>
              <a:rPr lang="en-US" altLang="ko-KR" b="0" dirty="0" err="1">
                <a:latin typeface="굴림" pitchFamily="50" charset="-127"/>
              </a:rPr>
              <a:t>cn</a:t>
            </a:r>
            <a:r>
              <a:rPr lang="en-US" altLang="ko-KR" b="0" dirty="0">
                <a:latin typeface="굴림" pitchFamily="50" charset="-127"/>
              </a:rPr>
              <a:t> 15)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22:	for ( i = 0 ; i &lt; L_2_NODE; i++){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23:			for (j = 0 ; j &lt;L_3_NODE; j++)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24:	     DBG_LOG(I,J)		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err="1">
                <a:latin typeface="굴림" pitchFamily="50" charset="-127"/>
              </a:rPr>
              <a:t>ln</a:t>
            </a:r>
            <a:r>
              <a:rPr lang="en-US" altLang="ko-KR" b="0" dirty="0">
                <a:latin typeface="굴림" pitchFamily="50" charset="-127"/>
              </a:rPr>
              <a:t> 25:	</a:t>
            </a:r>
            <a:r>
              <a:rPr lang="en-US" altLang="ko-KR" b="0" dirty="0" smtClean="0">
                <a:latin typeface="굴림" pitchFamily="50" charset="-127"/>
              </a:rPr>
              <a:t>}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분석에 실패한 파일이 기록되는 파일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RESORT_home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myprojects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  <a:latin typeface="굴림" pitchFamily="50" charset="-127"/>
              </a:rPr>
              <a:t>프로젝트명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ErrorLog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/CodeError.log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70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전처리 이후 코드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전처리 이후 코드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이하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경로에 있는 파일은 모두 전처리 후 생성된 코드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RESORT_HOME/templates/temp_/~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관련 로그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" y="1649613"/>
            <a:ext cx="4228594" cy="203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208818" y="1610262"/>
            <a:ext cx="1655950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3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분석시</a:t>
            </a:r>
            <a:r>
              <a:rPr lang="ko-KR" altLang="en-US" sz="1600" dirty="0" smtClean="0">
                <a:latin typeface="굴림" pitchFamily="50" charset="-127"/>
              </a:rPr>
              <a:t> 헤더 참조 정보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분석시</a:t>
            </a:r>
            <a:r>
              <a:rPr lang="ko-KR" altLang="en-US" dirty="0" smtClean="0">
                <a:latin typeface="굴림" pitchFamily="50" charset="-127"/>
              </a:rPr>
              <a:t> 각각의 소스가 참조한 헤더 파일 기술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</a:t>
            </a:r>
            <a:r>
              <a:rPr lang="en-US" altLang="ko-KR" dirty="0" err="1" smtClean="0">
                <a:latin typeface="굴림" pitchFamily="50" charset="-127"/>
              </a:rPr>
              <a:t>RESORT_home</a:t>
            </a:r>
            <a:r>
              <a:rPr lang="en-US" altLang="ko-KR" dirty="0">
                <a:latin typeface="굴림" pitchFamily="50" charset="-127"/>
              </a:rPr>
              <a:t>/templates/temp_/_</a:t>
            </a:r>
            <a:r>
              <a:rPr lang="en-US" altLang="ko-KR" dirty="0" smtClean="0">
                <a:latin typeface="굴림" pitchFamily="50" charset="-127"/>
              </a:rPr>
              <a:t>s4s_processedHdr.log)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</a:t>
            </a:r>
            <a:r>
              <a:rPr lang="en-US" altLang="ko-KR" dirty="0">
                <a:latin typeface="굴림" pitchFamily="50" charset="-127"/>
              </a:rPr>
              <a:t>– </a:t>
            </a:r>
            <a:r>
              <a:rPr lang="ko-KR" altLang="en-US" dirty="0" err="1">
                <a:latin typeface="굴림" pitchFamily="50" charset="-127"/>
              </a:rPr>
              <a:t>분석시</a:t>
            </a:r>
            <a:r>
              <a:rPr lang="ko-KR" altLang="en-US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소스가 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참조하지 못한  헤더 </a:t>
            </a:r>
            <a:r>
              <a:rPr lang="ko-KR" altLang="en-US" dirty="0">
                <a:latin typeface="굴림" pitchFamily="50" charset="-127"/>
              </a:rPr>
              <a:t>파일 기술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(</a:t>
            </a:r>
            <a:r>
              <a:rPr lang="en-US" altLang="ko-KR" dirty="0" err="1" smtClean="0">
                <a:latin typeface="굴림" pitchFamily="50" charset="-127"/>
              </a:rPr>
              <a:t>RESORT_home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myprojects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ko-KR" altLang="en-US" dirty="0" err="1" smtClean="0">
                <a:latin typeface="굴림" pitchFamily="50" charset="-127"/>
              </a:rPr>
              <a:t>프로젝트명</a:t>
            </a:r>
            <a:r>
              <a:rPr lang="ko-KR" altLang="en-US" dirty="0" smtClean="0">
                <a:latin typeface="굴림" pitchFamily="50" charset="-127"/>
              </a:rPr>
              <a:t>   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                         /</a:t>
            </a:r>
            <a:r>
              <a:rPr lang="en-US" altLang="ko-KR" dirty="0" err="1" smtClean="0">
                <a:latin typeface="굴림" pitchFamily="50" charset="-127"/>
              </a:rPr>
              <a:t>ErrorLog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HeaderPathError</a:t>
            </a:r>
            <a:r>
              <a:rPr lang="en-US" altLang="ko-KR" dirty="0" smtClean="0">
                <a:latin typeface="굴림" pitchFamily="50" charset="-127"/>
              </a:rPr>
              <a:t>-?.log)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특정 소스가 참조하지 못한 헤더가 나열되며 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참조하지 못한 헤더 유형에 따라서 아래 표와 같이 대응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?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는 재분석 회수를 의미하므로 가장 큰 숫자 파일 검토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관련 로그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3" y="1628800"/>
            <a:ext cx="404317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352600" y="1617767"/>
            <a:ext cx="2016224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04528" y="3548732"/>
            <a:ext cx="3578087" cy="10820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 dirty="0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04528" y="3661376"/>
            <a:ext cx="3578087" cy="21082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 dirty="0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2615" y="344003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76719" y="364101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6111"/>
              </p:ext>
            </p:extLst>
          </p:nvPr>
        </p:nvGraphicFramePr>
        <p:xfrm>
          <a:off x="5169024" y="2204864"/>
          <a:ext cx="43204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312368"/>
              </a:tblGrid>
              <a:tr h="27204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파일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2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파일이 참조하는 헤더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2" y="4221088"/>
            <a:ext cx="407181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88504" y="400340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93147" y="4201210"/>
            <a:ext cx="3113403" cy="14401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04528" y="5147286"/>
            <a:ext cx="3747364" cy="1162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39515"/>
              </p:ext>
            </p:extLst>
          </p:nvPr>
        </p:nvGraphicFramePr>
        <p:xfrm>
          <a:off x="5241032" y="5301208"/>
          <a:ext cx="43204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096344"/>
              </a:tblGrid>
              <a:tr h="27204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시스템헤더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200" b="0" dirty="0" err="1" smtClean="0">
                          <a:latin typeface="굴림" pitchFamily="50" charset="-127"/>
                        </a:rPr>
                        <a:t>RESORT_home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/include/~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를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Header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Directories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탭에서 고려 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사용자 정의 헤더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프로젝트 환경 재설정 필요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88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예외처리하는</a:t>
            </a:r>
            <a:r>
              <a:rPr lang="ko-KR" altLang="en-US" sz="1600" dirty="0" smtClean="0">
                <a:latin typeface="굴림" pitchFamily="50" charset="-127"/>
              </a:rPr>
              <a:t> 방법</a:t>
            </a:r>
            <a:r>
              <a:rPr lang="en-US" altLang="ko-KR" sz="1600" dirty="0" smtClean="0">
                <a:latin typeface="굴림" pitchFamily="50" charset="-127"/>
              </a:rPr>
              <a:t>(only </a:t>
            </a:r>
            <a:r>
              <a:rPr lang="ko-KR" altLang="en-US" sz="1600" dirty="0" smtClean="0">
                <a:latin typeface="굴림" pitchFamily="50" charset="-127"/>
              </a:rPr>
              <a:t>인증서버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예외 </a:t>
            </a:r>
            <a:r>
              <a:rPr lang="ko-KR" altLang="en-US" dirty="0" err="1" smtClean="0">
                <a:latin typeface="굴림" pitchFamily="50" charset="-127"/>
              </a:rPr>
              <a:t>등록시</a:t>
            </a:r>
            <a:r>
              <a:rPr lang="ko-KR" altLang="en-US" dirty="0" smtClean="0">
                <a:latin typeface="굴림" pitchFamily="50" charset="-127"/>
              </a:rPr>
              <a:t> 향후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결과에서 제외됨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</a:t>
            </a:r>
            <a:r>
              <a:rPr lang="en-US" altLang="ko-KR" dirty="0" err="1" smtClean="0">
                <a:latin typeface="굴림" pitchFamily="50" charset="-127"/>
              </a:rPr>
              <a:t>RESORT_home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ruleset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DefectException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ko-KR" altLang="en-US" dirty="0" err="1" smtClean="0">
                <a:latin typeface="굴림" pitchFamily="50" charset="-127"/>
              </a:rPr>
              <a:t>룰명칭</a:t>
            </a:r>
            <a:r>
              <a:rPr lang="en-US" altLang="ko-KR" dirty="0">
                <a:latin typeface="굴림" pitchFamily="50" charset="-127"/>
              </a:rPr>
              <a:t>_ </a:t>
            </a:r>
            <a:r>
              <a:rPr lang="en-US" altLang="ko-KR" dirty="0" smtClean="0">
                <a:latin typeface="굴림" pitchFamily="50" charset="-127"/>
              </a:rPr>
              <a:t> 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 DefectException.xml </a:t>
            </a:r>
            <a:r>
              <a:rPr lang="ko-KR" altLang="en-US" dirty="0" smtClean="0">
                <a:latin typeface="굴림" pitchFamily="50" charset="-127"/>
              </a:rPr>
              <a:t>에 기술</a:t>
            </a:r>
            <a:r>
              <a:rPr lang="en-US" altLang="ko-KR" dirty="0" smtClean="0">
                <a:latin typeface="굴림" pitchFamily="50" charset="-127"/>
              </a:rPr>
              <a:t>) 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b="0" dirty="0">
                <a:latin typeface="굴림" pitchFamily="50" charset="-127"/>
              </a:rPr>
              <a:t>&lt;</a:t>
            </a:r>
            <a:r>
              <a:rPr lang="en-US" altLang="ko-KR" b="0" dirty="0" err="1">
                <a:latin typeface="굴림" pitchFamily="50" charset="-127"/>
              </a:rPr>
              <a:t>ExceptionList</a:t>
            </a:r>
            <a:r>
              <a:rPr lang="en-US" altLang="ko-KR" b="0" dirty="0">
                <a:latin typeface="굴림" pitchFamily="50" charset="-127"/>
              </a:rPr>
              <a:t>&gt; ~ </a:t>
            </a:r>
            <a:r>
              <a:rPr lang="en-US" altLang="ko-KR" b="0" dirty="0" smtClean="0">
                <a:latin typeface="굴림" pitchFamily="50" charset="-127"/>
              </a:rPr>
              <a:t>&lt;/</a:t>
            </a:r>
            <a:r>
              <a:rPr lang="en-US" altLang="ko-KR" b="0" dirty="0" err="1" smtClean="0">
                <a:latin typeface="굴림" pitchFamily="50" charset="-127"/>
              </a:rPr>
              <a:t>ExceptionList</a:t>
            </a:r>
            <a:r>
              <a:rPr lang="en-US" altLang="ko-KR" b="0" dirty="0" smtClean="0">
                <a:latin typeface="굴림" pitchFamily="50" charset="-127"/>
              </a:rPr>
              <a:t>&gt; </a:t>
            </a:r>
            <a:r>
              <a:rPr lang="ko-KR" altLang="en-US" b="0" dirty="0" smtClean="0">
                <a:latin typeface="굴림" pitchFamily="50" charset="-127"/>
              </a:rPr>
              <a:t>사이에 추가하는 방식</a:t>
            </a:r>
            <a:endParaRPr lang="en-US" altLang="ko-KR" b="0" dirty="0" smtClean="0">
              <a:latin typeface="굴림" pitchFamily="50" charset="-127"/>
            </a:endParaRPr>
          </a:p>
          <a:p>
            <a:endParaRPr lang="en-US" altLang="ko-KR" b="0" dirty="0">
              <a:latin typeface="굴림" pitchFamily="50" charset="-127"/>
            </a:endParaRPr>
          </a:p>
          <a:p>
            <a:endParaRPr lang="en-US" altLang="ko-KR" sz="900" b="0" dirty="0" smtClean="0">
              <a:latin typeface="굴림" pitchFamily="50" charset="-127"/>
            </a:endParaRPr>
          </a:p>
          <a:p>
            <a:r>
              <a:rPr lang="en-US" altLang="ko-KR" sz="900" b="0" dirty="0">
                <a:latin typeface="굴림" pitchFamily="50" charset="-127"/>
              </a:rPr>
              <a:t>&lt;Exception</a:t>
            </a:r>
            <a:r>
              <a:rPr lang="en-US" altLang="ko-KR" sz="900" b="0" dirty="0" smtClean="0">
                <a:latin typeface="굴림" pitchFamily="50" charset="-127"/>
              </a:rPr>
              <a:t>&gt;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&lt;</a:t>
            </a:r>
            <a:r>
              <a:rPr lang="en-US" altLang="ko-KR" sz="900" b="0" dirty="0" err="1">
                <a:latin typeface="굴림" pitchFamily="50" charset="-127"/>
              </a:rPr>
              <a:t>ManagerDate</a:t>
            </a:r>
            <a:r>
              <a:rPr lang="en-US" altLang="ko-KR" sz="900" b="0" dirty="0">
                <a:latin typeface="굴림" pitchFamily="50" charset="-127"/>
              </a:rPr>
              <a:t>&gt;&lt;![CDATA[20181011]]&gt;&lt;/</a:t>
            </a:r>
            <a:r>
              <a:rPr lang="en-US" altLang="ko-KR" sz="900" b="0" dirty="0" err="1">
                <a:latin typeface="굴림" pitchFamily="50" charset="-127"/>
              </a:rPr>
              <a:t>ManagerDate</a:t>
            </a:r>
            <a:r>
              <a:rPr lang="en-US" altLang="ko-KR" sz="900" b="0" dirty="0" smtClean="0">
                <a:latin typeface="굴림" pitchFamily="50" charset="-127"/>
              </a:rPr>
              <a:t>&gt;  //</a:t>
            </a:r>
            <a:r>
              <a:rPr lang="ko-KR" altLang="en-US" sz="900" b="0" dirty="0" smtClean="0">
                <a:latin typeface="굴림" pitchFamily="50" charset="-127"/>
              </a:rPr>
              <a:t>등록일자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&lt;</a:t>
            </a:r>
            <a:r>
              <a:rPr lang="en-US" altLang="ko-KR" sz="900" b="0" dirty="0">
                <a:latin typeface="굴림" pitchFamily="50" charset="-127"/>
              </a:rPr>
              <a:t>Manager&gt;&lt;![CDATA[</a:t>
            </a:r>
            <a:r>
              <a:rPr lang="ko-KR" altLang="en-US" sz="900" b="0" dirty="0">
                <a:latin typeface="굴림" pitchFamily="50" charset="-127"/>
              </a:rPr>
              <a:t>관리자</a:t>
            </a:r>
            <a:r>
              <a:rPr lang="en-US" altLang="ko-KR" sz="900" b="0" dirty="0">
                <a:latin typeface="굴림" pitchFamily="50" charset="-127"/>
              </a:rPr>
              <a:t>_1]]&gt;&lt;/Manager</a:t>
            </a:r>
            <a:r>
              <a:rPr lang="en-US" altLang="ko-KR" sz="900" b="0" dirty="0" smtClean="0">
                <a:latin typeface="굴림" pitchFamily="50" charset="-127"/>
              </a:rPr>
              <a:t>&gt;                 //</a:t>
            </a:r>
            <a:r>
              <a:rPr lang="ko-KR" altLang="en-US" sz="900" b="0" dirty="0" err="1" smtClean="0">
                <a:latin typeface="굴림" pitchFamily="50" charset="-127"/>
              </a:rPr>
              <a:t>등록요청자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&lt;</a:t>
            </a:r>
            <a:r>
              <a:rPr lang="en-US" altLang="ko-KR" sz="900" b="0" dirty="0" err="1">
                <a:latin typeface="굴림" pitchFamily="50" charset="-127"/>
              </a:rPr>
              <a:t>ManagerExceptionCode</a:t>
            </a:r>
            <a:r>
              <a:rPr lang="en-US" altLang="ko-KR" sz="900" b="0" dirty="0">
                <a:latin typeface="굴림" pitchFamily="50" charset="-127"/>
              </a:rPr>
              <a:t>&gt;&lt;![CDATA[</a:t>
            </a:r>
            <a:r>
              <a:rPr lang="ko-KR" altLang="en-US" sz="900" b="0" dirty="0">
                <a:latin typeface="굴림" pitchFamily="50" charset="-127"/>
              </a:rPr>
              <a:t>정탐</a:t>
            </a:r>
            <a:r>
              <a:rPr lang="en-US" altLang="ko-KR" sz="900" b="0" dirty="0">
                <a:latin typeface="굴림" pitchFamily="50" charset="-127"/>
              </a:rPr>
              <a:t>/</a:t>
            </a:r>
            <a:r>
              <a:rPr lang="ko-KR" altLang="en-US" sz="900" b="0" dirty="0">
                <a:latin typeface="굴림" pitchFamily="50" charset="-127"/>
              </a:rPr>
              <a:t>예외</a:t>
            </a:r>
            <a:r>
              <a:rPr lang="en-US" altLang="ko-KR" sz="900" b="0" dirty="0">
                <a:latin typeface="굴림" pitchFamily="50" charset="-127"/>
              </a:rPr>
              <a:t>]]&gt;&lt;/</a:t>
            </a:r>
            <a:r>
              <a:rPr lang="en-US" altLang="ko-KR" sz="900" b="0" dirty="0" err="1">
                <a:latin typeface="굴림" pitchFamily="50" charset="-127"/>
              </a:rPr>
              <a:t>ManagerExceptionCode</a:t>
            </a:r>
            <a:r>
              <a:rPr lang="en-US" altLang="ko-KR" sz="900" b="0" dirty="0">
                <a:latin typeface="굴림" pitchFamily="50" charset="-127"/>
              </a:rPr>
              <a:t>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ManagerComment</a:t>
            </a:r>
            <a:r>
              <a:rPr lang="en-US" altLang="ko-KR" sz="900" b="0" dirty="0">
                <a:latin typeface="굴림" pitchFamily="50" charset="-127"/>
              </a:rPr>
              <a:t>&gt;&lt;![CDATA[</a:t>
            </a:r>
            <a:r>
              <a:rPr lang="ko-KR" altLang="en-US" sz="900" b="0" dirty="0" err="1">
                <a:latin typeface="굴림" pitchFamily="50" charset="-127"/>
              </a:rPr>
              <a:t>자동생성된</a:t>
            </a:r>
            <a:r>
              <a:rPr lang="ko-KR" altLang="en-US" sz="900" b="0" dirty="0">
                <a:latin typeface="굴림" pitchFamily="50" charset="-127"/>
              </a:rPr>
              <a:t> 소스이므로 정적분석대상이 </a:t>
            </a:r>
            <a:r>
              <a:rPr lang="ko-KR" altLang="en-US" sz="900" b="0" dirty="0" err="1" smtClean="0">
                <a:latin typeface="굴림" pitchFamily="50" charset="-127"/>
              </a:rPr>
              <a:t>아닙니</a:t>
            </a:r>
            <a:endParaRPr lang="en-US" altLang="ko-KR" sz="900" b="0" dirty="0" smtClean="0">
              <a:latin typeface="굴림" pitchFamily="50" charset="-127"/>
            </a:endParaRPr>
          </a:p>
          <a:p>
            <a:r>
              <a:rPr lang="en-US" altLang="ko-KR" sz="900" b="0" dirty="0">
                <a:latin typeface="굴림" pitchFamily="50" charset="-127"/>
              </a:rPr>
              <a:t> </a:t>
            </a:r>
            <a:r>
              <a:rPr lang="en-US" altLang="ko-KR" sz="900" b="0" dirty="0" smtClean="0">
                <a:latin typeface="굴림" pitchFamily="50" charset="-127"/>
              </a:rPr>
              <a:t>                               </a:t>
            </a:r>
            <a:r>
              <a:rPr lang="ko-KR" altLang="en-US" sz="900" b="0" dirty="0" smtClean="0">
                <a:latin typeface="굴림" pitchFamily="50" charset="-127"/>
              </a:rPr>
              <a:t>다 </a:t>
            </a:r>
            <a:r>
              <a:rPr lang="en-US" altLang="ko-KR" sz="900" b="0" dirty="0">
                <a:latin typeface="굴림" pitchFamily="50" charset="-127"/>
              </a:rPr>
              <a:t>]]&gt;&lt;/</a:t>
            </a:r>
            <a:r>
              <a:rPr lang="en-US" altLang="ko-KR" sz="900" b="0" dirty="0" err="1">
                <a:latin typeface="굴림" pitchFamily="50" charset="-127"/>
              </a:rPr>
              <a:t>ManagerComment</a:t>
            </a:r>
            <a:r>
              <a:rPr lang="en-US" altLang="ko-KR" sz="900" b="0" dirty="0" smtClean="0">
                <a:latin typeface="굴림" pitchFamily="50" charset="-127"/>
              </a:rPr>
              <a:t>&gt;            //</a:t>
            </a:r>
            <a:r>
              <a:rPr lang="ko-KR" altLang="en-US" sz="900" b="0" dirty="0" smtClean="0">
                <a:latin typeface="굴림" pitchFamily="50" charset="-127"/>
              </a:rPr>
              <a:t>예외사유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FileName</a:t>
            </a:r>
            <a:r>
              <a:rPr lang="en-US" altLang="ko-KR" sz="900" b="0" dirty="0">
                <a:latin typeface="굴림" pitchFamily="50" charset="-127"/>
              </a:rPr>
              <a:t>&gt;&lt;![</a:t>
            </a:r>
            <a:r>
              <a:rPr lang="en-US" altLang="ko-KR" sz="900" b="0" dirty="0" smtClean="0">
                <a:latin typeface="굴림" pitchFamily="50" charset="-127"/>
              </a:rPr>
              <a:t>CDATA[</a:t>
            </a:r>
            <a:r>
              <a:rPr lang="en-US" altLang="ko-KR" sz="900" b="0" dirty="0" err="1" smtClean="0">
                <a:latin typeface="굴림" pitchFamily="50" charset="-127"/>
              </a:rPr>
              <a:t>ACimages.c</a:t>
            </a:r>
            <a:r>
              <a:rPr lang="en-US" altLang="ko-KR" sz="900" b="0" dirty="0" smtClean="0">
                <a:latin typeface="굴림" pitchFamily="50" charset="-127"/>
              </a:rPr>
              <a:t>]]&gt;&lt;/</a:t>
            </a:r>
            <a:r>
              <a:rPr lang="en-US" altLang="ko-KR" sz="900" b="0" dirty="0" err="1">
                <a:latin typeface="굴림" pitchFamily="50" charset="-127"/>
              </a:rPr>
              <a:t>FileName</a:t>
            </a:r>
            <a:r>
              <a:rPr lang="en-US" altLang="ko-KR" sz="900" b="0" dirty="0">
                <a:latin typeface="굴림" pitchFamily="50" charset="-127"/>
              </a:rPr>
              <a:t>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ClassName</a:t>
            </a:r>
            <a:r>
              <a:rPr lang="en-US" altLang="ko-KR" sz="900" b="0" dirty="0">
                <a:latin typeface="굴림" pitchFamily="50" charset="-127"/>
              </a:rPr>
              <a:t>&gt;&lt;![CDATA[]]&gt;&lt;/</a:t>
            </a:r>
            <a:r>
              <a:rPr lang="en-US" altLang="ko-KR" sz="900" b="0" dirty="0" err="1">
                <a:latin typeface="굴림" pitchFamily="50" charset="-127"/>
              </a:rPr>
              <a:t>ClassName</a:t>
            </a:r>
            <a:r>
              <a:rPr lang="en-US" altLang="ko-KR" sz="900" b="0" dirty="0" smtClean="0">
                <a:latin typeface="굴림" pitchFamily="50" charset="-127"/>
              </a:rPr>
              <a:t>&gt;                    //</a:t>
            </a:r>
            <a:r>
              <a:rPr lang="ko-KR" altLang="en-US" sz="900" b="0" dirty="0" err="1" smtClean="0">
                <a:latin typeface="굴림" pitchFamily="50" charset="-127"/>
              </a:rPr>
              <a:t>해당사항없으면</a:t>
            </a:r>
            <a:r>
              <a:rPr lang="ko-KR" altLang="en-US" sz="900" b="0" dirty="0" smtClean="0">
                <a:latin typeface="굴림" pitchFamily="50" charset="-127"/>
              </a:rPr>
              <a:t> 공란입력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MethodName</a:t>
            </a:r>
            <a:r>
              <a:rPr lang="en-US" altLang="ko-KR" sz="900" b="0" dirty="0">
                <a:latin typeface="굴림" pitchFamily="50" charset="-127"/>
              </a:rPr>
              <a:t>&gt;&lt;![CDATA[]]&gt;&lt;/</a:t>
            </a:r>
            <a:r>
              <a:rPr lang="en-US" altLang="ko-KR" sz="900" b="0" dirty="0" err="1">
                <a:latin typeface="굴림" pitchFamily="50" charset="-127"/>
              </a:rPr>
              <a:t>MethodName</a:t>
            </a:r>
            <a:r>
              <a:rPr lang="en-US" altLang="ko-KR" sz="900" b="0" dirty="0" smtClean="0">
                <a:latin typeface="굴림" pitchFamily="50" charset="-127"/>
              </a:rPr>
              <a:t>&gt;              //</a:t>
            </a:r>
            <a:r>
              <a:rPr lang="ko-KR" altLang="en-US" sz="900" b="0" dirty="0" err="1">
                <a:latin typeface="굴림" pitchFamily="50" charset="-127"/>
              </a:rPr>
              <a:t>해당사항없으면</a:t>
            </a:r>
            <a:r>
              <a:rPr lang="ko-KR" altLang="en-US" sz="900" b="0" dirty="0">
                <a:latin typeface="굴림" pitchFamily="50" charset="-127"/>
              </a:rPr>
              <a:t> 공란입력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RuleName</a:t>
            </a:r>
            <a:r>
              <a:rPr lang="en-US" altLang="ko-KR" sz="900" b="0" dirty="0">
                <a:latin typeface="굴림" pitchFamily="50" charset="-127"/>
              </a:rPr>
              <a:t>&gt;&lt;![CDATA[Comments Density]]&gt;&lt;/</a:t>
            </a:r>
            <a:r>
              <a:rPr lang="en-US" altLang="ko-KR" sz="900" b="0" dirty="0" err="1">
                <a:latin typeface="굴림" pitchFamily="50" charset="-127"/>
              </a:rPr>
              <a:t>RuleName</a:t>
            </a:r>
            <a:r>
              <a:rPr lang="en-US" altLang="ko-KR" sz="900" b="0" dirty="0">
                <a:latin typeface="굴림" pitchFamily="50" charset="-127"/>
              </a:rPr>
              <a:t>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>
                <a:latin typeface="굴림" pitchFamily="50" charset="-127"/>
              </a:rPr>
              <a:t>Message&gt;&lt;![CDATA[Line No. 0 : The comments density((3/51*100) = 5%) shall </a:t>
            </a:r>
            <a:endParaRPr lang="en-US" altLang="ko-KR" sz="900" b="0" dirty="0" smtClean="0">
              <a:latin typeface="굴림" pitchFamily="50" charset="-127"/>
            </a:endParaRPr>
          </a:p>
          <a:p>
            <a:r>
              <a:rPr lang="en-US" altLang="ko-KR" sz="900" b="0" dirty="0">
                <a:latin typeface="굴림" pitchFamily="50" charset="-127"/>
              </a:rPr>
              <a:t> </a:t>
            </a:r>
            <a:r>
              <a:rPr lang="en-US" altLang="ko-KR" sz="900" b="0" dirty="0" smtClean="0">
                <a:latin typeface="굴림" pitchFamily="50" charset="-127"/>
              </a:rPr>
              <a:t>                  have </a:t>
            </a:r>
            <a:r>
              <a:rPr lang="en-US" altLang="ko-KR" sz="900" b="0" dirty="0">
                <a:latin typeface="굴림" pitchFamily="50" charset="-127"/>
              </a:rPr>
              <a:t>more than equal to 50%.]]&gt;&lt;/Message&gt;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&lt;/</a:t>
            </a:r>
            <a:r>
              <a:rPr lang="en-US" altLang="ko-KR" sz="900" b="0" dirty="0">
                <a:latin typeface="굴림" pitchFamily="50" charset="-127"/>
              </a:rPr>
              <a:t>Exception&gt;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결함에 대한 상세 정보는 반드시 엑셀보고서의 값 활용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ManagerExceptionCode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는 아래와 같이 분류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b="0" dirty="0" smtClean="0">
              <a:latin typeface="굴림" pitchFamily="50" charset="-127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4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결함 예외처리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17767"/>
            <a:ext cx="4320480" cy="4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60928"/>
              </p:ext>
            </p:extLst>
          </p:nvPr>
        </p:nvGraphicFramePr>
        <p:xfrm>
          <a:off x="5169024" y="5212040"/>
          <a:ext cx="43204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096344"/>
              </a:tblGrid>
              <a:tr h="18008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오탐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오탐이므로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예외 요청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긴급예외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긴급으로 인한 예외 요청 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정탐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예외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정탐이지만 개발환경상 예외 요청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45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B3EAE1A9-C3B2-4645-900F-C50D2F5C3EC2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RESORT for C/C++ Patch </a:t>
            </a:r>
            <a:endParaRPr lang="ko-KR" altLang="ko-KR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19463" name="직사각형 15"/>
          <p:cNvSpPr>
            <a:spLocks noChangeArrowheads="1"/>
          </p:cNvSpPr>
          <p:nvPr/>
        </p:nvSpPr>
        <p:spPr bwMode="auto">
          <a:xfrm>
            <a:off x="4875213" y="928688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ko-KR" sz="14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8504" y="1340768"/>
            <a:ext cx="9217025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RESORT </a:t>
            </a:r>
            <a:r>
              <a:rPr lang="en-US" altLang="ko-KR" sz="1600" dirty="0">
                <a:latin typeface="굴림" pitchFamily="50" charset="-127"/>
              </a:rPr>
              <a:t>Patch (only </a:t>
            </a:r>
            <a:r>
              <a:rPr lang="ko-KR" altLang="en-US" sz="1600" dirty="0">
                <a:latin typeface="굴림" pitchFamily="50" charset="-127"/>
              </a:rPr>
              <a:t>인증서버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04" y="1496973"/>
            <a:ext cx="92170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altLang="ko-KR" b="0" dirty="0" smtClean="0">
                <a:latin typeface="굴림" pitchFamily="50" charset="-127"/>
              </a:rPr>
              <a:t>RESORT </a:t>
            </a:r>
            <a:r>
              <a:rPr lang="ko-KR" altLang="ko-KR" b="0" dirty="0">
                <a:latin typeface="굴림" pitchFamily="50" charset="-127"/>
              </a:rPr>
              <a:t>제품에 업그레이드가 발생한 경우 운영자는 </a:t>
            </a:r>
            <a:r>
              <a:rPr lang="ko-KR" altLang="en-US" b="0" dirty="0" smtClean="0">
                <a:latin typeface="굴림" pitchFamily="50" charset="-127"/>
              </a:rPr>
              <a:t>이하 순서로 </a:t>
            </a:r>
            <a:r>
              <a:rPr lang="ko-KR" altLang="ko-KR" b="0" dirty="0" smtClean="0">
                <a:latin typeface="굴림" pitchFamily="50" charset="-127"/>
              </a:rPr>
              <a:t>인증서버 업데이트 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nb-NO" altLang="ko-KR" b="0" dirty="0">
                <a:latin typeface="+mn-ea"/>
              </a:rPr>
              <a:t> </a:t>
            </a:r>
            <a:endParaRPr lang="ko-KR" altLang="ko-KR" b="0" dirty="0">
              <a:latin typeface="+mn-ea"/>
            </a:endParaRPr>
          </a:p>
          <a:p>
            <a:pPr>
              <a:defRPr/>
            </a:pPr>
            <a:r>
              <a:rPr lang="nb-NO" altLang="ko-KR" b="0" dirty="0">
                <a:latin typeface="굴림" pitchFamily="50" charset="-127"/>
              </a:rPr>
              <a:t>1) RESORT for C/C++ </a:t>
            </a:r>
            <a:r>
              <a:rPr lang="ko-KR" altLang="ko-KR" b="0" dirty="0" smtClean="0">
                <a:latin typeface="굴림" pitchFamily="50" charset="-127"/>
              </a:rPr>
              <a:t>종료</a:t>
            </a:r>
            <a:endParaRPr lang="ko-KR" altLang="ko-KR" b="0" dirty="0">
              <a:latin typeface="굴림" pitchFamily="50" charset="-127"/>
            </a:endParaRPr>
          </a:p>
          <a:p>
            <a:pPr>
              <a:defRPr/>
            </a:pPr>
            <a:endParaRPr lang="nb-NO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nb-NO" altLang="ko-KR" b="0" dirty="0" smtClean="0">
                <a:latin typeface="굴림" pitchFamily="50" charset="-127"/>
              </a:rPr>
              <a:t>2</a:t>
            </a:r>
            <a:r>
              <a:rPr lang="nb-NO" altLang="ko-KR" b="0" dirty="0">
                <a:latin typeface="굴림" pitchFamily="50" charset="-127"/>
              </a:rPr>
              <a:t>) soft4soft </a:t>
            </a:r>
            <a:r>
              <a:rPr lang="ko-KR" altLang="ko-KR" b="0" dirty="0">
                <a:latin typeface="굴림" pitchFamily="50" charset="-127"/>
              </a:rPr>
              <a:t>에서 제공하는</a:t>
            </a:r>
            <a:r>
              <a:rPr lang="nb-NO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patch.jar</a:t>
            </a:r>
            <a:r>
              <a:rPr lang="nb-NO" altLang="ko-KR" b="0" dirty="0" smtClean="0">
                <a:latin typeface="굴림" pitchFamily="50" charset="-127"/>
              </a:rPr>
              <a:t> </a:t>
            </a:r>
            <a:r>
              <a:rPr lang="ko-KR" altLang="ko-KR" b="0" dirty="0" smtClean="0">
                <a:latin typeface="굴림" pitchFamily="50" charset="-127"/>
              </a:rPr>
              <a:t>파일 다운</a:t>
            </a:r>
            <a:r>
              <a:rPr lang="ko-KR" altLang="en-US" b="0" dirty="0" smtClean="0">
                <a:latin typeface="굴림" pitchFamily="50" charset="-127"/>
              </a:rPr>
              <a:t>로드</a:t>
            </a:r>
            <a:r>
              <a:rPr lang="nb-NO" altLang="ko-KR" b="0" dirty="0" smtClean="0">
                <a:latin typeface="굴림" pitchFamily="50" charset="-127"/>
              </a:rPr>
              <a:t> </a:t>
            </a:r>
            <a:endParaRPr lang="ko-KR" altLang="ko-KR" b="0" dirty="0">
              <a:latin typeface="굴림" pitchFamily="50" charset="-127"/>
            </a:endParaRPr>
          </a:p>
          <a:p>
            <a:pPr>
              <a:defRPr/>
            </a:pPr>
            <a:endParaRPr lang="nb-NO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nb-NO" altLang="ko-KR" b="0" dirty="0" smtClean="0">
                <a:latin typeface="굴림" pitchFamily="50" charset="-127"/>
              </a:rPr>
              <a:t>3) patch.jar </a:t>
            </a:r>
            <a:r>
              <a:rPr lang="ko-KR" altLang="en-US" b="0" dirty="0" smtClean="0">
                <a:latin typeface="굴림" pitchFamily="50" charset="-127"/>
              </a:rPr>
              <a:t>파일을 </a:t>
            </a:r>
            <a:r>
              <a:rPr lang="nb-NO" altLang="ko-KR" b="0" dirty="0" smtClean="0">
                <a:latin typeface="굴림" pitchFamily="50" charset="-127"/>
              </a:rPr>
              <a:t>RESORT_HOME </a:t>
            </a:r>
            <a:r>
              <a:rPr lang="ko-KR" altLang="en-US" b="0" dirty="0" smtClean="0">
                <a:latin typeface="굴림" pitchFamily="50" charset="-127"/>
              </a:rPr>
              <a:t>에 복사 후  콘솔에서 </a:t>
            </a:r>
            <a:r>
              <a:rPr lang="nb-NO" altLang="ko-KR" b="0" dirty="0">
                <a:latin typeface="굴림" pitchFamily="50" charset="-127"/>
              </a:rPr>
              <a:t>jar xvf </a:t>
            </a:r>
            <a:r>
              <a:rPr lang="nb-NO" altLang="ko-KR" b="0" dirty="0" smtClean="0">
                <a:latin typeface="굴림" pitchFamily="50" charset="-127"/>
              </a:rPr>
              <a:t>patch.jar </a:t>
            </a:r>
            <a:r>
              <a:rPr lang="ko-KR" altLang="en-US" b="0" dirty="0" smtClean="0">
                <a:latin typeface="굴림" pitchFamily="50" charset="-127"/>
              </a:rPr>
              <a:t>입력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jar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명령은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jdk_home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/bin </a:t>
            </a:r>
            <a:r>
              <a:rPr lang="ko-KR" altLang="en-US" dirty="0" err="1" smtClean="0">
                <a:solidFill>
                  <a:srgbClr val="FF0000"/>
                </a:solidFill>
                <a:latin typeface="굴림" pitchFamily="50" charset="-127"/>
              </a:rPr>
              <a:t>디렉토리가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에 등록되어 있어야 함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4) </a:t>
            </a:r>
            <a:r>
              <a:rPr lang="nb-NO" altLang="ko-KR" b="0" dirty="0" smtClean="0">
                <a:latin typeface="굴림" pitchFamily="50" charset="-127"/>
              </a:rPr>
              <a:t>RESORT_HOME/</a:t>
            </a:r>
            <a:r>
              <a:rPr lang="en-US" altLang="ko-KR" b="0" dirty="0" err="1" smtClean="0">
                <a:latin typeface="굴림" pitchFamily="50" charset="-127"/>
              </a:rPr>
              <a:t>config</a:t>
            </a:r>
            <a:r>
              <a:rPr lang="en-US" altLang="ko-KR" b="0" dirty="0" smtClean="0">
                <a:latin typeface="굴림" pitchFamily="50" charset="-127"/>
              </a:rPr>
              <a:t>/</a:t>
            </a:r>
            <a:r>
              <a:rPr lang="en-US" altLang="ko-KR" b="0" dirty="0" err="1" smtClean="0">
                <a:latin typeface="굴림" pitchFamily="50" charset="-127"/>
              </a:rPr>
              <a:t>menu.properties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파일에서 아래의 </a:t>
            </a:r>
            <a:r>
              <a:rPr lang="ko-KR" altLang="en-US" b="0" dirty="0" smtClean="0">
                <a:latin typeface="굴림" pitchFamily="50" charset="-127"/>
              </a:rPr>
              <a:t>내역 수정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endParaRPr lang="en-US" altLang="ko-KR" sz="900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en-US" b="0" dirty="0">
                <a:latin typeface="굴림" pitchFamily="50" charset="-127"/>
              </a:rPr>
              <a:t>   </a:t>
            </a:r>
            <a:r>
              <a:rPr lang="en-US" altLang="en-US" b="0" dirty="0" smtClean="0">
                <a:latin typeface="굴림" pitchFamily="50" charset="-127"/>
              </a:rPr>
              <a:t> [</a:t>
            </a:r>
            <a:r>
              <a:rPr lang="ko-KR" altLang="en-US" b="0" dirty="0" err="1" smtClean="0">
                <a:latin typeface="굴림" pitchFamily="50" charset="-127"/>
              </a:rPr>
              <a:t>수정전</a:t>
            </a:r>
            <a:r>
              <a:rPr lang="en-US" altLang="en-US" b="0" dirty="0" smtClean="0">
                <a:latin typeface="굴림" pitchFamily="50" charset="-127"/>
              </a:rPr>
              <a:t>]</a:t>
            </a:r>
            <a:r>
              <a:rPr lang="en-US" altLang="en-US" b="0" dirty="0" err="1" smtClean="0">
                <a:latin typeface="굴림" pitchFamily="50" charset="-127"/>
              </a:rPr>
              <a:t>RESORT.CC.Preference.CustomizeAudits.MenuItem.Enable</a:t>
            </a:r>
            <a:r>
              <a:rPr lang="en-US" altLang="en-US" b="0" dirty="0" smtClean="0">
                <a:latin typeface="굴림" pitchFamily="50" charset="-127"/>
              </a:rPr>
              <a:t>=false</a:t>
            </a:r>
          </a:p>
          <a:p>
            <a:pPr>
              <a:defRPr/>
            </a:pPr>
            <a:r>
              <a:rPr lang="en-US" altLang="en-US" b="0" dirty="0">
                <a:latin typeface="굴림" pitchFamily="50" charset="-127"/>
              </a:rPr>
              <a:t> </a:t>
            </a:r>
            <a:r>
              <a:rPr lang="en-US" altLang="en-US" b="0" dirty="0" smtClean="0">
                <a:latin typeface="굴림" pitchFamily="50" charset="-127"/>
              </a:rPr>
              <a:t>   </a:t>
            </a:r>
            <a:r>
              <a:rPr lang="en-US" altLang="en-US" b="0" dirty="0">
                <a:latin typeface="굴림" pitchFamily="50" charset="-127"/>
              </a:rPr>
              <a:t>[</a:t>
            </a:r>
            <a:r>
              <a:rPr lang="ko-KR" altLang="en-US" b="0" dirty="0" err="1" smtClean="0">
                <a:latin typeface="굴림" pitchFamily="50" charset="-127"/>
              </a:rPr>
              <a:t>수정후</a:t>
            </a:r>
            <a:r>
              <a:rPr lang="en-US" altLang="en-US" b="0" dirty="0" smtClean="0">
                <a:latin typeface="굴림" pitchFamily="50" charset="-127"/>
              </a:rPr>
              <a:t>]</a:t>
            </a:r>
            <a:r>
              <a:rPr lang="en-US" altLang="en-US" b="0" dirty="0" err="1" smtClean="0">
                <a:latin typeface="굴림" pitchFamily="50" charset="-127"/>
              </a:rPr>
              <a:t>RESORT.CC.Preference.CustomizeAudits.MenuItem.Enable</a:t>
            </a:r>
            <a:r>
              <a:rPr lang="en-US" altLang="en-US" b="0" dirty="0" smtClean="0">
                <a:latin typeface="굴림" pitchFamily="50" charset="-127"/>
              </a:rPr>
              <a:t>=true</a:t>
            </a:r>
          </a:p>
          <a:p>
            <a:pPr>
              <a:defRPr/>
            </a:pPr>
            <a:endParaRPr lang="en-US" altLang="en-US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5</a:t>
            </a:r>
            <a:r>
              <a:rPr lang="en-US" altLang="ko-KR" b="0" smtClean="0">
                <a:latin typeface="굴림" pitchFamily="50" charset="-127"/>
              </a:rPr>
              <a:t>) </a:t>
            </a:r>
            <a:r>
              <a:rPr lang="nb-NO" altLang="ko-KR" b="0" dirty="0">
                <a:latin typeface="굴림" pitchFamily="50" charset="-127"/>
              </a:rPr>
              <a:t>RESORT_HOME/</a:t>
            </a:r>
            <a:r>
              <a:rPr lang="en-US" altLang="ko-KR" b="0" dirty="0" err="1" smtClean="0">
                <a:latin typeface="굴림" pitchFamily="50" charset="-127"/>
              </a:rPr>
              <a:t>config</a:t>
            </a:r>
            <a:r>
              <a:rPr lang="en-US" altLang="ko-KR" b="0" dirty="0" smtClean="0">
                <a:latin typeface="굴림" pitchFamily="50" charset="-127"/>
              </a:rPr>
              <a:t>/</a:t>
            </a:r>
            <a:r>
              <a:rPr lang="en-US" altLang="ko-KR" b="0" dirty="0" err="1" smtClean="0">
                <a:latin typeface="굴림" pitchFamily="50" charset="-127"/>
              </a:rPr>
              <a:t>download.properties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파일에서 아래의 내역 수정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endParaRPr lang="en-US" altLang="ko-KR" sz="900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en-US" b="0" dirty="0">
                <a:latin typeface="굴림" pitchFamily="50" charset="-127"/>
              </a:rPr>
              <a:t>    </a:t>
            </a:r>
            <a:r>
              <a:rPr lang="en-US" altLang="en-US" b="0" dirty="0" err="1" smtClean="0">
                <a:latin typeface="굴림" pitchFamily="50" charset="-127"/>
              </a:rPr>
              <a:t>Resort.Patch.Date</a:t>
            </a:r>
            <a:r>
              <a:rPr lang="en-US" altLang="en-US" b="0" dirty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의</a:t>
            </a:r>
            <a:r>
              <a:rPr lang="en-US" altLang="en-US" b="0" dirty="0" smtClean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값을 오늘일자로 수정</a:t>
            </a:r>
            <a:endParaRPr lang="en-US" altLang="en-US" b="0" dirty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6</a:t>
            </a:r>
            <a:r>
              <a:rPr lang="en-US" altLang="ko-KR" b="0" dirty="0" smtClean="0">
                <a:latin typeface="굴림" pitchFamily="50" charset="-127"/>
              </a:rPr>
              <a:t>)</a:t>
            </a:r>
            <a:r>
              <a:rPr lang="nb-NO" altLang="ko-KR" b="0" dirty="0" smtClean="0">
                <a:latin typeface="굴림" pitchFamily="50" charset="-127"/>
              </a:rPr>
              <a:t> </a:t>
            </a:r>
            <a:r>
              <a:rPr lang="nb-NO" altLang="ko-KR" b="0" dirty="0">
                <a:latin typeface="굴림" pitchFamily="50" charset="-127"/>
              </a:rPr>
              <a:t>RESORT  for C/C++ </a:t>
            </a:r>
            <a:r>
              <a:rPr lang="ko-KR" altLang="en-US" b="0" dirty="0" smtClean="0">
                <a:latin typeface="굴림" pitchFamily="50" charset="-127"/>
              </a:rPr>
              <a:t>시작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+mn-ea"/>
            </a:endParaRPr>
          </a:p>
          <a:p>
            <a:pPr>
              <a:defRPr/>
            </a:pPr>
            <a:endParaRPr lang="en-US" altLang="ko-KR" b="0" dirty="0" smtClean="0"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ko-KR" altLang="ko-KR" dirty="0" smtClean="0">
                <a:solidFill>
                  <a:srgbClr val="FF0000"/>
                </a:solidFill>
                <a:latin typeface="+mn-ea"/>
              </a:rPr>
              <a:t>인증서버가 </a:t>
            </a:r>
            <a:r>
              <a:rPr lang="ko-KR" altLang="ko-KR" dirty="0">
                <a:solidFill>
                  <a:srgbClr val="FF0000"/>
                </a:solidFill>
                <a:latin typeface="+mn-ea"/>
              </a:rPr>
              <a:t>최신으로 업데이트 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면</a:t>
            </a:r>
            <a:r>
              <a:rPr lang="ko-KR" altLang="ko-KR" dirty="0">
                <a:solidFill>
                  <a:srgbClr val="FF0000"/>
                </a:solidFill>
                <a:latin typeface="+mn-ea"/>
              </a:rPr>
              <a:t> 각각의</a:t>
            </a:r>
            <a:r>
              <a:rPr lang="nb-NO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nb-NO" altLang="ko-KR" dirty="0">
                <a:solidFill>
                  <a:srgbClr val="FF0000"/>
                </a:solidFill>
                <a:latin typeface="굴림" pitchFamily="50" charset="-127"/>
              </a:rPr>
              <a:t>Client </a:t>
            </a:r>
            <a:r>
              <a:rPr lang="nb-NO" altLang="ko-KR" dirty="0" smtClean="0">
                <a:solidFill>
                  <a:srgbClr val="FF0000"/>
                </a:solidFill>
                <a:latin typeface="굴림" pitchFamily="50" charset="-127"/>
              </a:rPr>
              <a:t>Pc</a:t>
            </a:r>
            <a:r>
              <a:rPr lang="ko-KR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동기화는 자동으로 진행됨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27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RESORT Patch 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>
                <a:latin typeface="굴림" pitchFamily="50" charset="-127"/>
              </a:rPr>
              <a:t>only </a:t>
            </a:r>
            <a:r>
              <a:rPr lang="ko-KR" altLang="en-US" sz="1600" dirty="0">
                <a:latin typeface="굴림" pitchFamily="50" charset="-127"/>
              </a:rPr>
              <a:t>인증서버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</a:rPr>
              <a:t>–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2) </a:t>
            </a:r>
            <a:r>
              <a:rPr lang="en-US" altLang="ko-KR" b="0" dirty="0">
                <a:latin typeface="굴림" pitchFamily="50" charset="-127"/>
              </a:rPr>
              <a:t>JAVA_HOME </a:t>
            </a:r>
            <a:r>
              <a:rPr lang="ko-KR" altLang="en-US" b="0" dirty="0">
                <a:latin typeface="굴림" pitchFamily="50" charset="-127"/>
              </a:rPr>
              <a:t>이 환경변수로 설정되었는지를 </a:t>
            </a:r>
            <a:r>
              <a:rPr lang="ko-KR" altLang="en-US" b="0" dirty="0" smtClean="0">
                <a:latin typeface="굴림" pitchFamily="50" charset="-127"/>
              </a:rPr>
              <a:t>확인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ko-KR" altLang="en-US" b="0" dirty="0" smtClean="0">
                <a:latin typeface="굴림" pitchFamily="50" charset="-127"/>
              </a:rPr>
              <a:t>환경 </a:t>
            </a:r>
            <a:r>
              <a:rPr lang="ko-KR" altLang="en-US" b="0" dirty="0">
                <a:latin typeface="굴림" pitchFamily="50" charset="-127"/>
              </a:rPr>
              <a:t>변수화 하는 명령어들은 다음과 같다 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export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  </a:t>
            </a:r>
            <a:r>
              <a:rPr lang="en-US" altLang="ko-KR" b="0" dirty="0">
                <a:latin typeface="굴림" pitchFamily="50" charset="-127"/>
              </a:rPr>
              <a:t>// </a:t>
            </a:r>
            <a:r>
              <a:rPr lang="ko-KR" altLang="en-US" b="0" dirty="0">
                <a:latin typeface="굴림" pitchFamily="50" charset="-127"/>
              </a:rPr>
              <a:t>설치</a:t>
            </a:r>
            <a:r>
              <a:rPr lang="en-US" altLang="ko-KR" b="0" dirty="0">
                <a:latin typeface="굴림" pitchFamily="50" charset="-127"/>
              </a:rPr>
              <a:t>/</a:t>
            </a:r>
            <a:r>
              <a:rPr lang="ko-KR" altLang="en-US" b="0" dirty="0" err="1">
                <a:latin typeface="굴림" pitchFamily="50" charset="-127"/>
              </a:rPr>
              <a:t>패치시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en-US" altLang="ko-KR" b="0" dirty="0" err="1">
                <a:latin typeface="굴림" pitchFamily="50" charset="-127"/>
              </a:rPr>
              <a:t>installanywhere</a:t>
            </a:r>
            <a:r>
              <a:rPr lang="ko-KR" altLang="en-US" b="0" dirty="0">
                <a:latin typeface="굴림" pitchFamily="50" charset="-127"/>
              </a:rPr>
              <a:t>가 사용하는 시스템 </a:t>
            </a:r>
            <a:r>
              <a:rPr lang="ko-KR" altLang="en-US" b="0" dirty="0" smtClean="0">
                <a:latin typeface="굴림" pitchFamily="50" charset="-127"/>
              </a:rPr>
              <a:t>변수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3) </a:t>
            </a:r>
            <a:r>
              <a:rPr lang="ko-KR" altLang="en-US" b="0" dirty="0">
                <a:latin typeface="굴림" pitchFamily="50" charset="-127"/>
              </a:rPr>
              <a:t>실행</a:t>
            </a:r>
            <a:r>
              <a:rPr lang="en-US" altLang="ko-KR" b="0" dirty="0" smtClean="0">
                <a:latin typeface="굴림" pitchFamily="50" charset="-127"/>
              </a:rPr>
              <a:t>(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파일에 실행권한을 </a:t>
            </a:r>
            <a:r>
              <a:rPr lang="ko-KR" altLang="en-US" b="0" dirty="0" smtClean="0">
                <a:latin typeface="굴림" pitchFamily="50" charset="-127"/>
              </a:rPr>
              <a:t>부여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en-US" altLang="ko-KR" b="0" dirty="0" err="1">
                <a:latin typeface="굴림" pitchFamily="50" charset="-127"/>
              </a:rPr>
              <a:t>chmod</a:t>
            </a:r>
            <a:r>
              <a:rPr lang="en-US" altLang="ko-KR" b="0" dirty="0">
                <a:latin typeface="굴림" pitchFamily="50" charset="-127"/>
              </a:rPr>
              <a:t> 755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endParaRPr lang="en-US" altLang="ko-KR" b="0" dirty="0"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1) </a:t>
            </a:r>
            <a:r>
              <a:rPr lang="ko-KR" altLang="en-US" b="0" dirty="0">
                <a:latin typeface="굴림" pitchFamily="50" charset="-127"/>
              </a:rPr>
              <a:t>압축파일을 </a:t>
            </a:r>
            <a:r>
              <a:rPr lang="en-US" altLang="ko-KR" b="0" dirty="0">
                <a:latin typeface="굴림" pitchFamily="50" charset="-127"/>
              </a:rPr>
              <a:t>temp </a:t>
            </a:r>
            <a:r>
              <a:rPr lang="ko-KR" altLang="en-US" b="0" dirty="0" err="1" smtClean="0">
                <a:latin typeface="굴림" pitchFamily="50" charset="-127"/>
              </a:rPr>
              <a:t>디렉토리에</a:t>
            </a:r>
            <a:r>
              <a:rPr lang="ko-KR" altLang="en-US" b="0" dirty="0" smtClean="0">
                <a:latin typeface="굴림" pitchFamily="50" charset="-127"/>
              </a:rPr>
              <a:t> 해제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 smtClean="0">
                <a:latin typeface="굴림" pitchFamily="50" charset="-127"/>
              </a:rPr>
              <a:t>InstData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Linux(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>
                <a:latin typeface="굴림" pitchFamily="50" charset="-127"/>
              </a:rPr>
              <a:t>Soraris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HPUX(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+- Windows(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`- </a:t>
            </a:r>
            <a:r>
              <a:rPr lang="ko-KR" altLang="en-US" b="0" dirty="0">
                <a:latin typeface="굴림" pitchFamily="50" charset="-127"/>
              </a:rPr>
              <a:t>기타 </a:t>
            </a:r>
            <a:r>
              <a:rPr lang="ko-KR" altLang="en-US" b="0" dirty="0" smtClean="0">
                <a:latin typeface="굴림" pitchFamily="50" charset="-127"/>
              </a:rPr>
              <a:t>파일들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굴림" pitchFamily="50" charset="-127"/>
              </a:rPr>
              <a:t>    ※ </a:t>
            </a:r>
            <a:r>
              <a:rPr lang="en-US" altLang="ko-KR" dirty="0" err="1">
                <a:solidFill>
                  <a:srgbClr val="FF0000"/>
                </a:solidFill>
                <a:latin typeface="굴림" pitchFamily="50" charset="-127"/>
              </a:rPr>
              <a:t>unix</a:t>
            </a: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계열용으로 별도의 압축파일 제공됨</a:t>
            </a: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marL="342900" indent="-342900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RESORT for C/C++ Patch </a:t>
            </a:r>
            <a:endParaRPr lang="ko-KR" altLang="ko-KR" sz="2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28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RESORT Patch 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>
                <a:latin typeface="굴림" pitchFamily="50" charset="-127"/>
              </a:rPr>
              <a:t>only </a:t>
            </a:r>
            <a:r>
              <a:rPr lang="ko-KR" altLang="en-US" sz="1600" dirty="0">
                <a:latin typeface="굴림" pitchFamily="50" charset="-127"/>
              </a:rPr>
              <a:t>인증서버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</a:rPr>
              <a:t>– 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b="0" dirty="0" smtClean="0">
                <a:latin typeface="굴림" pitchFamily="50" charset="-127"/>
              </a:rPr>
              <a:t>참고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 err="1" smtClean="0">
                <a:latin typeface="굴림" pitchFamily="50" charset="-127"/>
              </a:rPr>
              <a:t>패</a:t>
            </a:r>
            <a:r>
              <a:rPr lang="ko-KR" altLang="en-US" b="0" dirty="0" err="1">
                <a:latin typeface="굴림" pitchFamily="50" charset="-127"/>
              </a:rPr>
              <a:t>치</a:t>
            </a:r>
            <a:r>
              <a:rPr lang="ko-KR" altLang="en-US" b="0" dirty="0" err="1" smtClean="0">
                <a:latin typeface="굴림" pitchFamily="50" charset="-127"/>
              </a:rPr>
              <a:t>시</a:t>
            </a:r>
            <a:r>
              <a:rPr lang="ko-KR" altLang="en-US" b="0" dirty="0" smtClean="0">
                <a:latin typeface="굴림" pitchFamily="50" charset="-127"/>
              </a:rPr>
              <a:t> 오류 </a:t>
            </a:r>
            <a:r>
              <a:rPr lang="ko-KR" altLang="en-US" b="0" dirty="0">
                <a:latin typeface="굴림" pitchFamily="50" charset="-127"/>
              </a:rPr>
              <a:t>발생하면 다음과 같은 </a:t>
            </a:r>
            <a:r>
              <a:rPr lang="ko-KR" altLang="en-US" b="0" dirty="0" smtClean="0">
                <a:latin typeface="굴림" pitchFamily="50" charset="-127"/>
              </a:rPr>
              <a:t>디</a:t>
            </a:r>
            <a:r>
              <a:rPr lang="ko-KR" altLang="en-US" b="0" dirty="0">
                <a:latin typeface="굴림" pitchFamily="50" charset="-127"/>
              </a:rPr>
              <a:t>버</a:t>
            </a:r>
            <a:r>
              <a:rPr lang="ko-KR" altLang="en-US" b="0" dirty="0" smtClean="0">
                <a:latin typeface="굴림" pitchFamily="50" charset="-127"/>
              </a:rPr>
              <a:t>그 </a:t>
            </a:r>
            <a:r>
              <a:rPr lang="ko-KR" altLang="en-US" b="0" dirty="0">
                <a:latin typeface="굴림" pitchFamily="50" charset="-127"/>
              </a:rPr>
              <a:t>환경설정을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     </a:t>
            </a:r>
            <a:r>
              <a:rPr lang="ko-KR" altLang="en-US" b="0" dirty="0">
                <a:latin typeface="굴림" pitchFamily="50" charset="-127"/>
              </a:rPr>
              <a:t>하고 </a:t>
            </a:r>
            <a:r>
              <a:rPr lang="ko-KR" altLang="en-US" b="0" dirty="0" err="1" smtClean="0">
                <a:latin typeface="굴림" pitchFamily="50" charset="-127"/>
              </a:rPr>
              <a:t>재패치</a:t>
            </a:r>
            <a:r>
              <a:rPr lang="ko-KR" altLang="en-US" b="0" dirty="0" smtClean="0">
                <a:latin typeface="굴림" pitchFamily="50" charset="-127"/>
              </a:rPr>
              <a:t> 하면서 메시지 확인 필요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. export LAX_DEBUG=true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LAX_DEBUG true 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</a:t>
            </a:r>
          </a:p>
          <a:p>
            <a:pPr eaLnBrk="1" hangingPunct="1">
              <a:buFont typeface="Optima" pitchFamily="2" charset="2"/>
              <a:buChar char=" "/>
            </a:pP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>
                <a:latin typeface="굴림" pitchFamily="50" charset="-127"/>
              </a:rPr>
              <a:t>4</a:t>
            </a:r>
            <a:r>
              <a:rPr lang="en-US" altLang="ko-KR" b="0" dirty="0" smtClean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경로 정의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patch.properties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파일을 수정한다</a:t>
            </a:r>
            <a:r>
              <a:rPr lang="en-US" altLang="ko-KR" b="0" dirty="0">
                <a:latin typeface="굴림" pitchFamily="50" charset="-127"/>
              </a:rPr>
              <a:t>. </a:t>
            </a: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patch.properties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파일이 </a:t>
            </a:r>
            <a:r>
              <a:rPr lang="ko-KR" altLang="en-US" b="0" dirty="0" smtClean="0">
                <a:latin typeface="굴림" pitchFamily="50" charset="-127"/>
              </a:rPr>
              <a:t>없으면 동일 폴더에 </a:t>
            </a:r>
            <a:r>
              <a:rPr lang="ko-KR" altLang="en-US" b="0" dirty="0">
                <a:latin typeface="굴림" pitchFamily="50" charset="-127"/>
              </a:rPr>
              <a:t>파일을 만들고 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  </a:t>
            </a:r>
            <a:r>
              <a:rPr lang="ko-KR" altLang="en-US" b="0" dirty="0" smtClean="0">
                <a:latin typeface="굴림" pitchFamily="50" charset="-127"/>
              </a:rPr>
              <a:t>아래 내용 복사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USER_INSTALL_DIR</a:t>
            </a:r>
            <a:r>
              <a:rPr lang="en-US" altLang="ko-KR" b="0" dirty="0">
                <a:latin typeface="굴림" pitchFamily="50" charset="-127"/>
              </a:rPr>
              <a:t>=/home/soft4soft/resort  &lt;- </a:t>
            </a:r>
            <a:r>
              <a:rPr lang="ko-KR" altLang="en-US" b="0" dirty="0" smtClean="0">
                <a:latin typeface="굴림" pitchFamily="50" charset="-127"/>
              </a:rPr>
              <a:t>설치경로</a:t>
            </a:r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USER_INPUT_RESULTS=</a:t>
            </a:r>
            <a:r>
              <a:rPr lang="en-US" altLang="ko-KR" b="0" dirty="0" err="1" smtClean="0">
                <a:latin typeface="굴림" pitchFamily="50" charset="-127"/>
              </a:rPr>
              <a:t>localhost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INSTALLER_UI=silent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5)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명령 실행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en-US" altLang="ko-KR" b="0" dirty="0" smtClean="0">
                <a:latin typeface="굴림" pitchFamily="50" charset="-127"/>
              </a:rPr>
              <a:t>./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en-US" altLang="ko-KR" b="0" dirty="0">
                <a:latin typeface="굴림" pitchFamily="50" charset="-127"/>
              </a:rPr>
              <a:t>-f </a:t>
            </a:r>
            <a:r>
              <a:rPr lang="en-US" altLang="ko-KR" b="0" dirty="0" err="1" smtClean="0">
                <a:latin typeface="굴림" pitchFamily="50" charset="-127"/>
              </a:rPr>
              <a:t>patch.properties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6) </a:t>
            </a:r>
            <a:r>
              <a:rPr lang="ko-KR" altLang="en-US" b="0" dirty="0">
                <a:latin typeface="굴림" pitchFamily="50" charset="-127"/>
              </a:rPr>
              <a:t>설치언어를 물어보면 </a:t>
            </a:r>
            <a:r>
              <a:rPr lang="en-US" altLang="ko-KR" b="0" dirty="0" smtClean="0">
                <a:latin typeface="굴림" pitchFamily="50" charset="-127"/>
              </a:rPr>
              <a:t>1</a:t>
            </a:r>
            <a:r>
              <a:rPr lang="ko-KR" altLang="en-US" b="0" dirty="0" smtClean="0">
                <a:latin typeface="굴림" pitchFamily="50" charset="-127"/>
              </a:rPr>
              <a:t>번 입력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7) </a:t>
            </a:r>
            <a:r>
              <a:rPr lang="ko-KR" altLang="en-US" b="0" dirty="0">
                <a:latin typeface="굴림" pitchFamily="50" charset="-127"/>
              </a:rPr>
              <a:t>정의된 설치경로에 자동으로 패</a:t>
            </a:r>
            <a:r>
              <a:rPr lang="ko-KR" altLang="en-US" b="0" dirty="0" smtClean="0">
                <a:latin typeface="굴림" pitchFamily="50" charset="-127"/>
              </a:rPr>
              <a:t>치진행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marL="342900" indent="-342900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RESORT for C/C++ Patch </a:t>
            </a:r>
            <a:endParaRPr lang="ko-KR" altLang="ko-KR" sz="2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01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설치파일 사용</a:t>
            </a:r>
            <a:r>
              <a:rPr lang="en-US" altLang="ko-KR" sz="1600" dirty="0" smtClean="0">
                <a:latin typeface="굴림" pitchFamily="50" charset="-127"/>
              </a:rPr>
              <a:t>(windows)</a:t>
            </a:r>
            <a:endParaRPr lang="ko-KR" altLang="en-US" sz="1600" dirty="0">
              <a:latin typeface="굴림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1628800"/>
            <a:ext cx="41052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3717032"/>
            <a:ext cx="4105275" cy="23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947" y="344003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배포된 </a:t>
            </a:r>
            <a:r>
              <a:rPr lang="en-US" altLang="ko-KR" dirty="0" smtClean="0">
                <a:latin typeface="굴림" pitchFamily="50" charset="-127"/>
              </a:rPr>
              <a:t>RESORTC.zip </a:t>
            </a:r>
            <a:r>
              <a:rPr lang="ko-KR" altLang="en-US" dirty="0" smtClean="0">
                <a:latin typeface="굴림" pitchFamily="50" charset="-127"/>
              </a:rPr>
              <a:t>파일을 </a:t>
            </a:r>
            <a:r>
              <a:rPr lang="en-US" altLang="ko-KR" dirty="0" smtClean="0">
                <a:latin typeface="굴림" pitchFamily="50" charset="-127"/>
              </a:rPr>
              <a:t>C </a:t>
            </a:r>
            <a:r>
              <a:rPr lang="ko-KR" altLang="en-US" dirty="0" smtClean="0">
                <a:latin typeface="굴림" pitchFamily="50" charset="-127"/>
              </a:rPr>
              <a:t>드라이브에 압축 해제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( C++ </a:t>
            </a:r>
            <a:r>
              <a:rPr lang="ko-KR" altLang="en-US" dirty="0" smtClean="0">
                <a:latin typeface="굴림" pitchFamily="50" charset="-127"/>
              </a:rPr>
              <a:t>의 경우는 </a:t>
            </a:r>
            <a:r>
              <a:rPr lang="en-US" altLang="ko-KR" dirty="0" smtClean="0">
                <a:latin typeface="굴림" pitchFamily="50" charset="-127"/>
              </a:rPr>
              <a:t>RESORTCPP.zip )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ko-KR" altLang="en-US" dirty="0" smtClean="0">
                <a:latin typeface="굴림" pitchFamily="50" charset="-127"/>
              </a:rPr>
              <a:t>압축 해제 후 </a:t>
            </a:r>
            <a:r>
              <a:rPr lang="en-US" altLang="ko-KR" dirty="0" smtClean="0">
                <a:latin typeface="굴림" pitchFamily="50" charset="-127"/>
              </a:rPr>
              <a:t>C:/RESORTC </a:t>
            </a:r>
            <a:r>
              <a:rPr lang="ko-KR" altLang="en-US" dirty="0" smtClean="0">
                <a:latin typeface="굴림" pitchFamily="50" charset="-127"/>
              </a:rPr>
              <a:t>폴</a:t>
            </a:r>
            <a:r>
              <a:rPr lang="ko-KR" altLang="en-US" dirty="0">
                <a:latin typeface="굴림" pitchFamily="50" charset="-127"/>
              </a:rPr>
              <a:t>더</a:t>
            </a:r>
            <a:r>
              <a:rPr lang="ko-KR" altLang="en-US" dirty="0" smtClean="0">
                <a:latin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 </a:t>
            </a:r>
            <a:r>
              <a:rPr lang="en-US" altLang="ko-KR" dirty="0">
                <a:latin typeface="굴림" pitchFamily="50" charset="-127"/>
              </a:rPr>
              <a:t>C++ </a:t>
            </a:r>
            <a:r>
              <a:rPr lang="ko-KR" altLang="en-US" dirty="0">
                <a:latin typeface="굴림" pitchFamily="50" charset="-127"/>
              </a:rPr>
              <a:t>의 경우는  </a:t>
            </a:r>
            <a:r>
              <a:rPr lang="en-US" altLang="ko-KR" dirty="0">
                <a:latin typeface="굴림" pitchFamily="50" charset="-127"/>
              </a:rPr>
              <a:t>C:/</a:t>
            </a:r>
            <a:r>
              <a:rPr lang="en-US" altLang="ko-KR" dirty="0" smtClean="0">
                <a:latin typeface="굴림" pitchFamily="50" charset="-127"/>
              </a:rPr>
              <a:t>RESORTCPP )</a:t>
            </a:r>
            <a:endParaRPr lang="ko-KR" altLang="en-US" dirty="0">
              <a:latin typeface="굴림" pitchFamily="50" charset="-127"/>
            </a:endParaRPr>
          </a:p>
        </p:txBody>
      </p:sp>
      <p:cxnSp>
        <p:nvCxnSpPr>
          <p:cNvPr id="17" name="꺾인 연결선 16"/>
          <p:cNvCxnSpPr/>
          <p:nvPr/>
        </p:nvCxnSpPr>
        <p:spPr bwMode="auto">
          <a:xfrm rot="16200000" flipH="1">
            <a:off x="3044788" y="3392996"/>
            <a:ext cx="504056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003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B3EAE1A9-C3B2-4645-900F-C50D2F5C3EC2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29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19463" name="직사각형 15"/>
          <p:cNvSpPr>
            <a:spLocks noChangeArrowheads="1"/>
          </p:cNvSpPr>
          <p:nvPr/>
        </p:nvSpPr>
        <p:spPr bwMode="auto">
          <a:xfrm>
            <a:off x="4875213" y="928688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ko-KR" sz="1400" dirty="0">
              <a:latin typeface="+mn-ea"/>
              <a:ea typeface="+mn-ea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54708" y="1236663"/>
            <a:ext cx="8409309" cy="4969023"/>
          </a:xfrm>
          <a:prstGeom prst="roundRect">
            <a:avLst>
              <a:gd name="adj" fmla="val 6556"/>
            </a:avLst>
          </a:prstGeom>
          <a:solidFill>
            <a:srgbClr val="C0C0C0"/>
          </a:solidFill>
          <a:ln w="1905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latinLnBrk="1">
              <a:buFont typeface="Wingdings" pitchFamily="2" charset="2"/>
              <a:buNone/>
            </a:pPr>
            <a:endParaRPr lang="ko-KR" altLang="en-US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9600" dirty="0" smtClean="0">
                <a:solidFill>
                  <a:schemeClr val="bg1"/>
                </a:solidFill>
                <a:latin typeface="굴림" pitchFamily="50" charset="-127"/>
              </a:rPr>
              <a:t>Q&amp;A</a:t>
            </a:r>
            <a:endParaRPr lang="en-US" altLang="ko-KR" sz="96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ko-KR" altLang="en-US" sz="18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본사: 서울 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서초구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굴림" pitchFamily="50" charset="-127"/>
              </a:rPr>
              <a:t>서운로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1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길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34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한국산업기술보호협회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3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층</a:t>
            </a:r>
            <a:endParaRPr lang="ko-KR" altLang="en-US" sz="1800" b="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R&amp;D: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대전광역시 유성구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굴림" pitchFamily="50" charset="-127"/>
              </a:rPr>
              <a:t>가정로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218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ETRI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융합기술센터 501호</a:t>
            </a:r>
          </a:p>
          <a:p>
            <a:pPr algn="ctr" latinLnBrk="1">
              <a:buFont typeface="Wingdings" pitchFamily="2" charset="2"/>
              <a:buNone/>
            </a:pPr>
            <a:endParaRPr lang="ko-KR" altLang="en-US" sz="1800" b="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Tel : 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02-553-9463~4 </a:t>
            </a:r>
            <a:endParaRPr lang="ko-KR" altLang="en-US" sz="2000" b="0" dirty="0">
              <a:solidFill>
                <a:schemeClr val="bg1"/>
              </a:solidFill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37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설치파일 사용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2) </a:t>
            </a:r>
            <a:r>
              <a:rPr lang="en-US" altLang="ko-KR" b="0" dirty="0">
                <a:latin typeface="굴림" pitchFamily="50" charset="-127"/>
              </a:rPr>
              <a:t>JAVA_HOME </a:t>
            </a:r>
            <a:r>
              <a:rPr lang="ko-KR" altLang="en-US" b="0" dirty="0">
                <a:latin typeface="굴림" pitchFamily="50" charset="-127"/>
              </a:rPr>
              <a:t>이 환경변수로 설정되었는지를 </a:t>
            </a:r>
            <a:r>
              <a:rPr lang="ko-KR" altLang="en-US" b="0" dirty="0" smtClean="0">
                <a:latin typeface="굴림" pitchFamily="50" charset="-127"/>
              </a:rPr>
              <a:t>확인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ko-KR" altLang="en-US" b="0" dirty="0" smtClean="0">
                <a:latin typeface="굴림" pitchFamily="50" charset="-127"/>
              </a:rPr>
              <a:t>환경 </a:t>
            </a:r>
            <a:r>
              <a:rPr lang="ko-KR" altLang="en-US" b="0" dirty="0">
                <a:latin typeface="굴림" pitchFamily="50" charset="-127"/>
              </a:rPr>
              <a:t>변수화 하는 명령어들은 다음과 같다 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export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  </a:t>
            </a:r>
            <a:r>
              <a:rPr lang="en-US" altLang="ko-KR" b="0" dirty="0">
                <a:latin typeface="굴림" pitchFamily="50" charset="-127"/>
              </a:rPr>
              <a:t>// </a:t>
            </a:r>
            <a:r>
              <a:rPr lang="ko-KR" altLang="en-US" b="0" dirty="0">
                <a:latin typeface="굴림" pitchFamily="50" charset="-127"/>
              </a:rPr>
              <a:t>설치</a:t>
            </a:r>
            <a:r>
              <a:rPr lang="en-US" altLang="ko-KR" b="0" dirty="0">
                <a:latin typeface="굴림" pitchFamily="50" charset="-127"/>
              </a:rPr>
              <a:t>/</a:t>
            </a:r>
            <a:r>
              <a:rPr lang="ko-KR" altLang="en-US" b="0" dirty="0" err="1">
                <a:latin typeface="굴림" pitchFamily="50" charset="-127"/>
              </a:rPr>
              <a:t>패치시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en-US" altLang="ko-KR" b="0" dirty="0" err="1">
                <a:latin typeface="굴림" pitchFamily="50" charset="-127"/>
              </a:rPr>
              <a:t>installanywhere</a:t>
            </a:r>
            <a:r>
              <a:rPr lang="ko-KR" altLang="en-US" b="0" dirty="0">
                <a:latin typeface="굴림" pitchFamily="50" charset="-127"/>
              </a:rPr>
              <a:t>가 사용하는 시스템 </a:t>
            </a:r>
            <a:r>
              <a:rPr lang="ko-KR" altLang="en-US" b="0" dirty="0" smtClean="0">
                <a:latin typeface="굴림" pitchFamily="50" charset="-127"/>
              </a:rPr>
              <a:t>변수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3) </a:t>
            </a:r>
            <a:r>
              <a:rPr lang="ko-KR" altLang="en-US" b="0" dirty="0">
                <a:latin typeface="굴림" pitchFamily="50" charset="-127"/>
              </a:rPr>
              <a:t>실행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en-US" altLang="ko-KR" b="0" dirty="0" err="1">
                <a:latin typeface="굴림" pitchFamily="50" charset="-127"/>
              </a:rPr>
              <a:t>inatall.bin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파일에 실행권한을 </a:t>
            </a:r>
            <a:r>
              <a:rPr lang="ko-KR" altLang="en-US" b="0" dirty="0" smtClean="0">
                <a:latin typeface="굴림" pitchFamily="50" charset="-127"/>
              </a:rPr>
              <a:t>부여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en-US" altLang="ko-KR" b="0" dirty="0" err="1">
                <a:latin typeface="굴림" pitchFamily="50" charset="-127"/>
              </a:rPr>
              <a:t>chmod</a:t>
            </a:r>
            <a:r>
              <a:rPr lang="en-US" altLang="ko-KR" b="0" dirty="0">
                <a:latin typeface="굴림" pitchFamily="50" charset="-127"/>
              </a:rPr>
              <a:t> 755 </a:t>
            </a:r>
            <a:r>
              <a:rPr lang="en-US" altLang="ko-KR" b="0" dirty="0" err="1" smtClean="0">
                <a:latin typeface="굴림" pitchFamily="50" charset="-127"/>
              </a:rPr>
              <a:t>install.bin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RESORT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의 정상작동을 위해서는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open-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jdk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아닌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oracle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에서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   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제공하는 </a:t>
            </a:r>
            <a:r>
              <a:rPr lang="en-US" altLang="ko-KR" dirty="0" err="1">
                <a:solidFill>
                  <a:srgbClr val="FF0000"/>
                </a:solidFill>
                <a:latin typeface="굴림" pitchFamily="50" charset="-127"/>
              </a:rPr>
              <a:t>jdk</a:t>
            </a: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설치 필요 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1) </a:t>
            </a:r>
            <a:r>
              <a:rPr lang="ko-KR" altLang="en-US" b="0" dirty="0">
                <a:latin typeface="굴림" pitchFamily="50" charset="-127"/>
              </a:rPr>
              <a:t>압축파일을 </a:t>
            </a:r>
            <a:r>
              <a:rPr lang="en-US" altLang="ko-KR" b="0" dirty="0">
                <a:latin typeface="굴림" pitchFamily="50" charset="-127"/>
              </a:rPr>
              <a:t>temp </a:t>
            </a:r>
            <a:r>
              <a:rPr lang="ko-KR" altLang="en-US" b="0" dirty="0" err="1" smtClean="0">
                <a:latin typeface="굴림" pitchFamily="50" charset="-127"/>
              </a:rPr>
              <a:t>디렉토리에</a:t>
            </a:r>
            <a:r>
              <a:rPr lang="ko-KR" altLang="en-US" b="0" dirty="0" smtClean="0">
                <a:latin typeface="굴림" pitchFamily="50" charset="-127"/>
              </a:rPr>
              <a:t> 해제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 smtClean="0">
                <a:latin typeface="굴림" pitchFamily="50" charset="-127"/>
              </a:rPr>
              <a:t>InstData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Linux(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>
                <a:latin typeface="굴림" pitchFamily="50" charset="-127"/>
              </a:rPr>
              <a:t>Soraris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HPUX(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Windows(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|- Serial Number.txt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`- </a:t>
            </a:r>
            <a:r>
              <a:rPr lang="ko-KR" altLang="en-US" b="0" dirty="0">
                <a:latin typeface="굴림" pitchFamily="50" charset="-127"/>
              </a:rPr>
              <a:t>기타 </a:t>
            </a:r>
            <a:r>
              <a:rPr lang="ko-KR" altLang="en-US" b="0" dirty="0" smtClean="0">
                <a:latin typeface="굴림" pitchFamily="50" charset="-127"/>
              </a:rPr>
              <a:t>파일들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※ </a:t>
            </a:r>
            <a:r>
              <a:rPr lang="en-US" altLang="ko-KR" dirty="0" err="1">
                <a:solidFill>
                  <a:srgbClr val="FF0000"/>
                </a:solidFill>
                <a:latin typeface="굴림" pitchFamily="50" charset="-127"/>
              </a:rPr>
              <a:t>unix</a:t>
            </a: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계열용으로 별도의 압축파일 제공됨</a:t>
            </a:r>
            <a:endParaRPr lang="ko-KR" altLang="en-US" b="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252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설치파일 사용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8) </a:t>
            </a:r>
            <a:r>
              <a:rPr lang="ko-KR" altLang="en-US" b="0" dirty="0" err="1" smtClean="0">
                <a:latin typeface="굴림" pitchFamily="50" charset="-127"/>
              </a:rPr>
              <a:t>설치후</a:t>
            </a:r>
            <a:r>
              <a:rPr lang="ko-KR" altLang="en-US" b="0" dirty="0" smtClean="0">
                <a:latin typeface="굴림" pitchFamily="50" charset="-127"/>
              </a:rPr>
              <a:t> </a:t>
            </a:r>
            <a:r>
              <a:rPr lang="ko-KR" altLang="en-US" b="0" dirty="0" err="1">
                <a:latin typeface="굴림" pitchFamily="50" charset="-127"/>
              </a:rPr>
              <a:t>실행시</a:t>
            </a:r>
            <a:r>
              <a:rPr lang="ko-KR" altLang="en-US" b="0" dirty="0">
                <a:latin typeface="굴림" pitchFamily="50" charset="-127"/>
              </a:rPr>
              <a:t> 필요한 </a:t>
            </a:r>
            <a:r>
              <a:rPr lang="ko-KR" altLang="en-US" b="0" dirty="0" smtClean="0">
                <a:latin typeface="굴림" pitchFamily="50" charset="-127"/>
              </a:rPr>
              <a:t>환경정보 수정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Installed_RESORT/bin/resortc.sh </a:t>
            </a:r>
            <a:r>
              <a:rPr lang="ko-KR" altLang="en-US" b="0" dirty="0">
                <a:latin typeface="굴림" pitchFamily="50" charset="-127"/>
              </a:rPr>
              <a:t>파일 </a:t>
            </a:r>
            <a:r>
              <a:rPr lang="ko-KR" altLang="en-US" b="0" dirty="0" smtClean="0">
                <a:latin typeface="굴림" pitchFamily="50" charset="-127"/>
              </a:rPr>
              <a:t>수정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en-US" altLang="ko-KR" b="0" dirty="0">
                <a:latin typeface="굴림" pitchFamily="50" charset="-127"/>
              </a:rPr>
              <a:t>1) JDK </a:t>
            </a:r>
            <a:r>
              <a:rPr lang="ko-KR" altLang="en-US" b="0" dirty="0">
                <a:latin typeface="굴림" pitchFamily="50" charset="-127"/>
              </a:rPr>
              <a:t>환경을 설정합니다</a:t>
            </a:r>
            <a:r>
              <a:rPr lang="en-US" altLang="ko-KR" b="0" dirty="0">
                <a:latin typeface="굴림" pitchFamily="50" charset="-127"/>
              </a:rPr>
              <a:t>.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 smtClean="0">
                <a:latin typeface="굴림" pitchFamily="50" charset="-127"/>
              </a:rPr>
              <a:t>   2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특정 </a:t>
            </a:r>
            <a:r>
              <a:rPr lang="en-US" altLang="ko-KR" b="0" dirty="0">
                <a:latin typeface="굴림" pitchFamily="50" charset="-127"/>
              </a:rPr>
              <a:t>Unix </a:t>
            </a:r>
            <a:r>
              <a:rPr lang="ko-KR" altLang="en-US" b="0" dirty="0">
                <a:latin typeface="굴림" pitchFamily="50" charset="-127"/>
              </a:rPr>
              <a:t>계열에서는 </a:t>
            </a:r>
            <a:r>
              <a:rPr lang="ko-KR" altLang="en-US" b="0" dirty="0" err="1">
                <a:latin typeface="굴림" pitchFamily="50" charset="-127"/>
              </a:rPr>
              <a:t>라인피드</a:t>
            </a:r>
            <a:r>
              <a:rPr lang="en-US" altLang="ko-KR" b="0" dirty="0">
                <a:latin typeface="굴림" pitchFamily="50" charset="-127"/>
              </a:rPr>
              <a:t>(\)</a:t>
            </a:r>
            <a:r>
              <a:rPr lang="ko-KR" altLang="en-US" b="0" dirty="0">
                <a:latin typeface="굴림" pitchFamily="50" charset="-127"/>
              </a:rPr>
              <a:t>를 인식 못하는 경우 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ko-KR" altLang="en-US" b="0" dirty="0" err="1" smtClean="0">
                <a:latin typeface="굴림" pitchFamily="50" charset="-127"/>
              </a:rPr>
              <a:t>라인피드</a:t>
            </a:r>
            <a:r>
              <a:rPr lang="en-US" altLang="ko-KR" b="0" dirty="0">
                <a:latin typeface="굴림" pitchFamily="50" charset="-127"/>
              </a:rPr>
              <a:t>(\)</a:t>
            </a:r>
            <a:r>
              <a:rPr lang="ko-KR" altLang="en-US" b="0" dirty="0">
                <a:latin typeface="굴림" pitchFamily="50" charset="-127"/>
              </a:rPr>
              <a:t>를 </a:t>
            </a:r>
            <a:r>
              <a:rPr lang="ko-KR" altLang="en-US" b="0" dirty="0" smtClean="0">
                <a:latin typeface="굴림" pitchFamily="50" charset="-127"/>
              </a:rPr>
              <a:t>제거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 smtClean="0">
                <a:latin typeface="굴림" pitchFamily="50" charset="-127"/>
              </a:rPr>
              <a:t>   3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시스템 환경설정에서 </a:t>
            </a:r>
            <a:r>
              <a:rPr lang="en-US" altLang="ko-KR" b="0" dirty="0">
                <a:latin typeface="굴림" pitchFamily="50" charset="-127"/>
              </a:rPr>
              <a:t>LANG </a:t>
            </a:r>
            <a:r>
              <a:rPr lang="ko-KR" altLang="en-US" b="0" dirty="0">
                <a:latin typeface="굴림" pitchFamily="50" charset="-127"/>
              </a:rPr>
              <a:t>설정이 </a:t>
            </a:r>
            <a:r>
              <a:rPr lang="ko-KR" altLang="en-US" b="0" dirty="0" smtClean="0">
                <a:latin typeface="굴림" pitchFamily="50" charset="-127"/>
              </a:rPr>
              <a:t>잘못 되었을 시 </a:t>
            </a:r>
            <a:r>
              <a:rPr lang="ko-KR" altLang="en-US" b="0" dirty="0">
                <a:latin typeface="굴림" pitchFamily="50" charset="-127"/>
              </a:rPr>
              <a:t>점검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ko-KR" altLang="en-US" b="0" dirty="0">
                <a:latin typeface="굴림" pitchFamily="50" charset="-127"/>
              </a:rPr>
              <a:t>결과가 깨지는 </a:t>
            </a:r>
            <a:r>
              <a:rPr lang="ko-KR" altLang="en-US" b="0" dirty="0" smtClean="0">
                <a:latin typeface="굴림" pitchFamily="50" charset="-127"/>
              </a:rPr>
              <a:t>경우가 발생하므로 시스템에 맞게 설정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</a:p>
          <a:p>
            <a:pPr eaLnBrk="1" hangingPunct="1">
              <a:buFont typeface="Optima" pitchFamily="2" charset="2"/>
              <a:buChar char=" "/>
            </a:pP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ko-KR" altLang="en-US" b="0" dirty="0">
                <a:latin typeface="굴림" pitchFamily="50" charset="-127"/>
              </a:rPr>
              <a:t>참고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 err="1">
                <a:latin typeface="굴림" pitchFamily="50" charset="-127"/>
              </a:rPr>
              <a:t>설치시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오류 </a:t>
            </a:r>
            <a:r>
              <a:rPr lang="ko-KR" altLang="en-US" b="0" dirty="0">
                <a:latin typeface="굴림" pitchFamily="50" charset="-127"/>
              </a:rPr>
              <a:t>발생하면 다음과 같은 </a:t>
            </a:r>
            <a:r>
              <a:rPr lang="ko-KR" altLang="en-US" b="0" dirty="0" smtClean="0">
                <a:latin typeface="굴림" pitchFamily="50" charset="-127"/>
              </a:rPr>
              <a:t>디</a:t>
            </a:r>
            <a:r>
              <a:rPr lang="ko-KR" altLang="en-US" b="0" dirty="0">
                <a:latin typeface="굴림" pitchFamily="50" charset="-127"/>
              </a:rPr>
              <a:t>버</a:t>
            </a:r>
            <a:r>
              <a:rPr lang="ko-KR" altLang="en-US" b="0" dirty="0" smtClean="0">
                <a:latin typeface="굴림" pitchFamily="50" charset="-127"/>
              </a:rPr>
              <a:t>그 </a:t>
            </a:r>
            <a:r>
              <a:rPr lang="ko-KR" altLang="en-US" b="0" dirty="0">
                <a:latin typeface="굴림" pitchFamily="50" charset="-127"/>
              </a:rPr>
              <a:t>환경설정을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     </a:t>
            </a:r>
            <a:r>
              <a:rPr lang="ko-KR" altLang="en-US" b="0" dirty="0">
                <a:latin typeface="굴림" pitchFamily="50" charset="-127"/>
              </a:rPr>
              <a:t>하고 </a:t>
            </a:r>
            <a:r>
              <a:rPr lang="ko-KR" altLang="en-US" b="0" dirty="0" smtClean="0">
                <a:latin typeface="굴림" pitchFamily="50" charset="-127"/>
              </a:rPr>
              <a:t>재설치 하면서 메시지 확인 필요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. export LAX_DEBUG=true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LAX_DEBUG true 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</a:t>
            </a:r>
          </a:p>
          <a:p>
            <a:pPr eaLnBrk="1" hangingPunct="1">
              <a:buFont typeface="Optima" pitchFamily="2" charset="2"/>
              <a:buChar char=" "/>
            </a:pP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>
                <a:latin typeface="굴림" pitchFamily="50" charset="-127"/>
              </a:rPr>
              <a:t>4</a:t>
            </a:r>
            <a:r>
              <a:rPr lang="en-US" altLang="ko-KR" b="0" dirty="0" smtClean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경로 정의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install.properties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파일을 수정한다</a:t>
            </a:r>
            <a:r>
              <a:rPr lang="en-US" altLang="ko-KR" b="0" dirty="0">
                <a:latin typeface="굴림" pitchFamily="50" charset="-127"/>
              </a:rPr>
              <a:t>. </a:t>
            </a: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install.properties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파일이 </a:t>
            </a:r>
            <a:r>
              <a:rPr lang="ko-KR" altLang="en-US" b="0" dirty="0" smtClean="0">
                <a:latin typeface="굴림" pitchFamily="50" charset="-127"/>
              </a:rPr>
              <a:t>없으면 동일 폴더에 </a:t>
            </a:r>
            <a:r>
              <a:rPr lang="ko-KR" altLang="en-US" b="0" dirty="0">
                <a:latin typeface="굴림" pitchFamily="50" charset="-127"/>
              </a:rPr>
              <a:t>파일을 만들고 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  </a:t>
            </a:r>
            <a:r>
              <a:rPr lang="ko-KR" altLang="en-US" b="0" dirty="0" smtClean="0">
                <a:latin typeface="굴림" pitchFamily="50" charset="-127"/>
              </a:rPr>
              <a:t>아래 내용 복사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USER_INSTALL_DIR</a:t>
            </a:r>
            <a:r>
              <a:rPr lang="en-US" altLang="ko-KR" b="0" dirty="0">
                <a:latin typeface="굴림" pitchFamily="50" charset="-127"/>
              </a:rPr>
              <a:t>=/home/soft4soft/resort  &lt;- </a:t>
            </a:r>
            <a:r>
              <a:rPr lang="ko-KR" altLang="en-US" b="0" dirty="0" smtClean="0">
                <a:latin typeface="굴림" pitchFamily="50" charset="-127"/>
              </a:rPr>
              <a:t>설치경로</a:t>
            </a:r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USER_INPUT_RESULTS=</a:t>
            </a:r>
            <a:r>
              <a:rPr lang="en-US" altLang="ko-KR" b="0" dirty="0" err="1" smtClean="0">
                <a:latin typeface="굴림" pitchFamily="50" charset="-127"/>
              </a:rPr>
              <a:t>localhost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INSTALLER_UI=silent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5)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명령 실행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./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 -f </a:t>
            </a:r>
            <a:r>
              <a:rPr lang="en-US" altLang="ko-KR" b="0" dirty="0" err="1">
                <a:latin typeface="굴림" pitchFamily="50" charset="-127"/>
              </a:rPr>
              <a:t>install.properties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6) </a:t>
            </a:r>
            <a:r>
              <a:rPr lang="ko-KR" altLang="en-US" b="0" dirty="0">
                <a:latin typeface="굴림" pitchFamily="50" charset="-127"/>
              </a:rPr>
              <a:t>설치언어를 물어보면 </a:t>
            </a:r>
            <a:r>
              <a:rPr lang="en-US" altLang="ko-KR" b="0" dirty="0" smtClean="0">
                <a:latin typeface="굴림" pitchFamily="50" charset="-127"/>
              </a:rPr>
              <a:t>1</a:t>
            </a:r>
            <a:r>
              <a:rPr lang="ko-KR" altLang="en-US" b="0" dirty="0" smtClean="0">
                <a:latin typeface="굴림" pitchFamily="50" charset="-127"/>
              </a:rPr>
              <a:t>번 입력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7) </a:t>
            </a:r>
            <a:r>
              <a:rPr lang="ko-KR" altLang="en-US" b="0" dirty="0">
                <a:latin typeface="굴림" pitchFamily="50" charset="-127"/>
              </a:rPr>
              <a:t>정의된 설치경로에 자동으로 </a:t>
            </a:r>
            <a:r>
              <a:rPr lang="ko-KR" altLang="en-US" b="0" dirty="0" smtClean="0">
                <a:latin typeface="굴림" pitchFamily="50" charset="-127"/>
              </a:rPr>
              <a:t>설치진행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ko-KR" altLang="en-US" b="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274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실행파일 권한 설정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459" y="344003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C – RESORT_HOME/bin/resortc.exe </a:t>
            </a:r>
            <a:r>
              <a:rPr lang="ko-KR" altLang="en-US" dirty="0" smtClean="0">
                <a:latin typeface="굴림" pitchFamily="50" charset="-127"/>
              </a:rPr>
              <a:t>속성 조정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( </a:t>
            </a:r>
            <a:r>
              <a:rPr lang="en-US" altLang="ko-KR" dirty="0">
                <a:latin typeface="굴림" pitchFamily="50" charset="-127"/>
              </a:rPr>
              <a:t>C++ </a:t>
            </a:r>
            <a:r>
              <a:rPr lang="ko-KR" altLang="en-US" dirty="0">
                <a:latin typeface="굴림" pitchFamily="50" charset="-127"/>
              </a:rPr>
              <a:t>의 경우는  </a:t>
            </a:r>
            <a:r>
              <a:rPr lang="en-US" altLang="ko-KR" dirty="0" smtClean="0">
                <a:latin typeface="굴림" pitchFamily="50" charset="-127"/>
              </a:rPr>
              <a:t>resortcpp.exe </a:t>
            </a:r>
            <a:r>
              <a:rPr lang="en-US" altLang="ko-KR" dirty="0">
                <a:latin typeface="굴림" pitchFamily="50" charset="-127"/>
              </a:rPr>
              <a:t>)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D – </a:t>
            </a:r>
            <a:r>
              <a:rPr lang="ko-KR" altLang="en-US" dirty="0" smtClean="0">
                <a:latin typeface="굴림" pitchFamily="50" charset="-127"/>
              </a:rPr>
              <a:t>호환성 탭을 선택하여 호환모드 및 권한수정 설정</a:t>
            </a:r>
            <a:endParaRPr lang="ko-KR" altLang="en-US" dirty="0">
              <a:latin typeface="굴림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9" y="1623446"/>
            <a:ext cx="4150517" cy="252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8744" y="3518898"/>
            <a:ext cx="1944216" cy="21050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9" y="4459346"/>
            <a:ext cx="4238337" cy="184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18879" y="418234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55736" y="4551311"/>
            <a:ext cx="308832" cy="19366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2776" y="5041583"/>
            <a:ext cx="1461911" cy="18494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7917" y="5790412"/>
            <a:ext cx="1476771" cy="16519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792760" y="4938495"/>
            <a:ext cx="1476771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92760" y="5715438"/>
            <a:ext cx="1476771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5" name="꺾인 연결선 24"/>
          <p:cNvCxnSpPr/>
          <p:nvPr/>
        </p:nvCxnSpPr>
        <p:spPr bwMode="auto">
          <a:xfrm rot="5400000">
            <a:off x="1962746" y="3767332"/>
            <a:ext cx="821905" cy="7460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639540" y="6021288"/>
            <a:ext cx="1073099" cy="13227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 bwMode="auto">
          <a:xfrm flipV="1">
            <a:off x="1712639" y="5301210"/>
            <a:ext cx="949078" cy="786217"/>
          </a:xfrm>
          <a:prstGeom prst="bentConnector3">
            <a:avLst>
              <a:gd name="adj1" fmla="val 6570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99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JVM </a:t>
            </a:r>
            <a:r>
              <a:rPr lang="ko-KR" altLang="en-US" sz="1600" dirty="0" smtClean="0">
                <a:latin typeface="굴림" pitchFamily="50" charset="-127"/>
              </a:rPr>
              <a:t>경로 및 메모리 </a:t>
            </a:r>
            <a:r>
              <a:rPr lang="ko-KR" altLang="en-US" sz="1600" dirty="0" err="1" smtClean="0">
                <a:latin typeface="굴림" pitchFamily="50" charset="-127"/>
              </a:rPr>
              <a:t>설정값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Ⓔ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E</a:t>
            </a:r>
            <a:r>
              <a:rPr lang="en-US" altLang="ko-KR" dirty="0" smtClean="0">
                <a:latin typeface="굴림" pitchFamily="50" charset="-127"/>
              </a:rPr>
              <a:t> – RESORT_HOME/bin/</a:t>
            </a:r>
            <a:r>
              <a:rPr lang="en-US" altLang="ko-KR" dirty="0" err="1" smtClean="0">
                <a:latin typeface="굴림" pitchFamily="50" charset="-127"/>
              </a:rPr>
              <a:t>resortc.lax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파일의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lax.nl.current.vm </a:t>
            </a:r>
            <a:r>
              <a:rPr lang="ko-KR" altLang="en-US" dirty="0" smtClean="0">
                <a:latin typeface="굴림" pitchFamily="50" charset="-127"/>
              </a:rPr>
              <a:t>에 사용자 환경에 맞는 </a:t>
            </a:r>
            <a:r>
              <a:rPr lang="en-US" altLang="ko-KR" dirty="0" smtClean="0">
                <a:latin typeface="굴림" pitchFamily="50" charset="-127"/>
              </a:rPr>
              <a:t>java.exe </a:t>
            </a:r>
            <a:r>
              <a:rPr lang="ko-KR" altLang="en-US" dirty="0" smtClean="0">
                <a:latin typeface="굴림" pitchFamily="50" charset="-127"/>
              </a:rPr>
              <a:t>경로 설정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 </a:t>
            </a:r>
            <a:r>
              <a:rPr lang="en-US" altLang="ko-KR" dirty="0">
                <a:latin typeface="굴림" pitchFamily="50" charset="-127"/>
              </a:rPr>
              <a:t>( C++ </a:t>
            </a:r>
            <a:r>
              <a:rPr lang="ko-KR" altLang="en-US" dirty="0">
                <a:latin typeface="굴림" pitchFamily="50" charset="-127"/>
              </a:rPr>
              <a:t>의 경우는 </a:t>
            </a:r>
            <a:r>
              <a:rPr lang="en-US" altLang="ko-KR" dirty="0" err="1" smtClean="0">
                <a:latin typeface="굴림" pitchFamily="50" charset="-127"/>
              </a:rPr>
              <a:t>resortcpp.lax</a:t>
            </a:r>
            <a:r>
              <a:rPr lang="en-US" altLang="ko-KR" dirty="0" smtClean="0">
                <a:latin typeface="굴림" pitchFamily="50" charset="-127"/>
              </a:rPr>
              <a:t> )</a:t>
            </a:r>
          </a:p>
          <a:p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※ 64bit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jvm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경로 설정 권장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메모리 확보차원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)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ko-KR" altLang="en-US" dirty="0" smtClean="0">
                <a:latin typeface="굴림" pitchFamily="50" charset="-127"/>
              </a:rPr>
              <a:t>기본적으로 </a:t>
            </a:r>
            <a:r>
              <a:rPr lang="en-US" altLang="ko-KR" dirty="0" err="1" smtClean="0">
                <a:latin typeface="굴림" pitchFamily="50" charset="-127"/>
              </a:rPr>
              <a:t>jvm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설</a:t>
            </a:r>
            <a:r>
              <a:rPr lang="ko-KR" altLang="en-US" dirty="0" err="1">
                <a:latin typeface="굴림" pitchFamily="50" charset="-127"/>
              </a:rPr>
              <a:t>치</a:t>
            </a:r>
            <a:r>
              <a:rPr lang="ko-KR" altLang="en-US" dirty="0" err="1" smtClean="0">
                <a:latin typeface="굴림" pitchFamily="50" charset="-127"/>
              </a:rPr>
              <a:t>시</a:t>
            </a:r>
            <a:r>
              <a:rPr lang="ko-KR" altLang="en-US" dirty="0" smtClean="0">
                <a:latin typeface="굴림" pitchFamily="50" charset="-127"/>
              </a:rPr>
              <a:t>  </a:t>
            </a:r>
            <a:r>
              <a:rPr lang="en-US" altLang="ko-KR" dirty="0" smtClean="0">
                <a:latin typeface="굴림" pitchFamily="50" charset="-127"/>
              </a:rPr>
              <a:t>32/64bit </a:t>
            </a:r>
            <a:r>
              <a:rPr lang="en-US" altLang="ko-KR" dirty="0" err="1" smtClean="0">
                <a:latin typeface="굴림" pitchFamily="50" charset="-127"/>
              </a:rPr>
              <a:t>jvm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구분방</a:t>
            </a:r>
            <a:r>
              <a:rPr lang="ko-KR" altLang="en-US" dirty="0">
                <a:latin typeface="굴림" pitchFamily="50" charset="-127"/>
              </a:rPr>
              <a:t>식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F </a:t>
            </a:r>
            <a:r>
              <a:rPr lang="en-US" altLang="ko-KR" dirty="0">
                <a:latin typeface="굴림" pitchFamily="50" charset="-127"/>
              </a:rPr>
              <a:t>– RESORT_HOME/bin/</a:t>
            </a:r>
            <a:r>
              <a:rPr lang="en-US" altLang="ko-KR" dirty="0" err="1">
                <a:latin typeface="굴림" pitchFamily="50" charset="-127"/>
              </a:rPr>
              <a:t>resortc.lax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파일의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 </a:t>
            </a:r>
            <a:r>
              <a:rPr lang="en-US" altLang="ko-KR" dirty="0" err="1">
                <a:latin typeface="굴림" pitchFamily="50" charset="-127"/>
              </a:rPr>
              <a:t>lax.nl.java.option.additional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에 사용자 환경에 맞는 </a:t>
            </a:r>
            <a:r>
              <a:rPr lang="en-US" altLang="ko-KR" dirty="0" smtClean="0">
                <a:latin typeface="굴림" pitchFamily="50" charset="-127"/>
              </a:rPr>
              <a:t>java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 </a:t>
            </a:r>
            <a:r>
              <a:rPr lang="ko-KR" altLang="en-US" dirty="0" smtClean="0">
                <a:latin typeface="굴림" pitchFamily="50" charset="-127"/>
              </a:rPr>
              <a:t>메모리 설정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    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 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메모리 옵션 설명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620515"/>
            <a:ext cx="4104456" cy="188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24608" y="3327174"/>
            <a:ext cx="3240361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9479"/>
              </p:ext>
            </p:extLst>
          </p:nvPr>
        </p:nvGraphicFramePr>
        <p:xfrm>
          <a:off x="5385048" y="2924944"/>
          <a:ext cx="41764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34563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경로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64 bit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C:\Program Files\Java\jdk1.8.0_181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32 bit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C:\Program Files (x86)\Java\jdk1.8.0_181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208585" y="2607095"/>
            <a:ext cx="576064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642" y="364754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Ⓕ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924546"/>
            <a:ext cx="4140459" cy="23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882796" y="6093296"/>
            <a:ext cx="3818176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84334" y="5579787"/>
            <a:ext cx="476086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84284"/>
              </p:ext>
            </p:extLst>
          </p:nvPr>
        </p:nvGraphicFramePr>
        <p:xfrm>
          <a:off x="5385048" y="4955783"/>
          <a:ext cx="4176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338437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Xmx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Heap Size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Xms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초기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Heap Size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Xss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Thread Stack Size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8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7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인증을 위한 정보 </a:t>
            </a:r>
            <a:r>
              <a:rPr lang="en-US" altLang="ko-KR" sz="1600" dirty="0" smtClean="0">
                <a:latin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</a:rPr>
              <a:t>도움말 및 룰 파일 활용을 위한 설정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Ⓖ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G – RESORT_HOME/</a:t>
            </a:r>
            <a:r>
              <a:rPr lang="en-US" altLang="ko-KR" dirty="0" err="1" smtClean="0">
                <a:latin typeface="굴림" pitchFamily="50" charset="-127"/>
              </a:rPr>
              <a:t>config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License.cfg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파일의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Server.IP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에 </a:t>
            </a:r>
            <a:r>
              <a:rPr lang="ko-KR" altLang="en-US" dirty="0" err="1" smtClean="0">
                <a:latin typeface="굴림" pitchFamily="50" charset="-127"/>
              </a:rPr>
              <a:t>고객사</a:t>
            </a:r>
            <a:r>
              <a:rPr lang="ko-KR" altLang="en-US" dirty="0" smtClean="0">
                <a:latin typeface="굴림" pitchFamily="50" charset="-127"/>
              </a:rPr>
              <a:t> 인증서버 </a:t>
            </a:r>
            <a:r>
              <a:rPr lang="en-US" altLang="ko-KR" dirty="0" err="1" smtClean="0">
                <a:latin typeface="굴림" pitchFamily="50" charset="-127"/>
              </a:rPr>
              <a:t>ip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정보입력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License.cfg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 구성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Server.IP</a:t>
            </a:r>
            <a:r>
              <a:rPr lang="en-US" altLang="ko-KR" dirty="0" smtClean="0">
                <a:latin typeface="굴림" pitchFamily="50" charset="-127"/>
              </a:rPr>
              <a:t>=***.***.***.***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Server.Port</a:t>
            </a:r>
            <a:r>
              <a:rPr lang="en-US" altLang="ko-KR" dirty="0" smtClean="0">
                <a:latin typeface="굴림" pitchFamily="50" charset="-127"/>
              </a:rPr>
              <a:t>=6634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Programmer_ID</a:t>
            </a:r>
            <a:r>
              <a:rPr lang="en-US" altLang="ko-KR" dirty="0" smtClean="0">
                <a:latin typeface="굴림" pitchFamily="50" charset="-127"/>
              </a:rPr>
              <a:t>=</a:t>
            </a:r>
            <a:r>
              <a:rPr lang="ko-KR" altLang="en-US" dirty="0" smtClean="0">
                <a:latin typeface="굴림" pitchFamily="50" charset="-127"/>
              </a:rPr>
              <a:t>임의입력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Client.Update</a:t>
            </a:r>
            <a:r>
              <a:rPr lang="en-US" altLang="ko-KR" dirty="0" smtClean="0">
                <a:latin typeface="굴림" pitchFamily="50" charset="-127"/>
              </a:rPr>
              <a:t>=true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H – </a:t>
            </a:r>
            <a:r>
              <a:rPr lang="ko-KR" altLang="en-US" dirty="0" smtClean="0">
                <a:latin typeface="굴림" pitchFamily="50" charset="-127"/>
              </a:rPr>
              <a:t>도움말 및 룰 파일 선택 메뉴 활성화를 한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  <a:r>
              <a:rPr lang="ko-KR" altLang="en-US" dirty="0" smtClean="0">
                <a:latin typeface="굴림" pitchFamily="50" charset="-127"/>
              </a:rPr>
              <a:t>이하 </a:t>
            </a:r>
            <a:r>
              <a:rPr lang="ko-KR" altLang="en-US" dirty="0" err="1" smtClean="0">
                <a:latin typeface="굴림" pitchFamily="50" charset="-127"/>
              </a:rPr>
              <a:t>설정값을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true </a:t>
            </a:r>
            <a:r>
              <a:rPr lang="ko-KR" altLang="en-US" dirty="0" smtClean="0">
                <a:latin typeface="굴림" pitchFamily="50" charset="-127"/>
              </a:rPr>
              <a:t>로 변경 </a:t>
            </a:r>
            <a:r>
              <a:rPr lang="en-US" altLang="ko-KR" dirty="0" smtClean="0">
                <a:latin typeface="굴림" pitchFamily="50" charset="-127"/>
              </a:rPr>
              <a:t>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</a:t>
            </a:r>
            <a:r>
              <a:rPr lang="en-US" altLang="ko-KR" dirty="0" err="1" smtClean="0">
                <a:latin typeface="굴림" pitchFamily="50" charset="-127"/>
              </a:rPr>
              <a:t>RESORT.CC.Preference.CustomizeAudits.MenuItem.Enable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52" y="1617767"/>
            <a:ext cx="4068316" cy="245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96617" y="3498970"/>
            <a:ext cx="2160239" cy="1580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028564" y="3212976"/>
            <a:ext cx="1044115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990" y="40770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Ⓗ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2" y="4391698"/>
            <a:ext cx="4079143" cy="18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992559" y="5849762"/>
            <a:ext cx="2376265" cy="1580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80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8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for C/C++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RESORT </a:t>
            </a:r>
            <a:r>
              <a:rPr lang="ko-KR" altLang="en-US" sz="1600" dirty="0" smtClean="0">
                <a:latin typeface="굴림" pitchFamily="50" charset="-127"/>
              </a:rPr>
              <a:t>기동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Ⓘ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I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정보 입력 완료 후 </a:t>
            </a:r>
            <a:r>
              <a:rPr lang="en-US" altLang="ko-KR" dirty="0">
                <a:latin typeface="굴림" pitchFamily="50" charset="-127"/>
              </a:rPr>
              <a:t>RESORT_HOME/bin/resortc.exe </a:t>
            </a:r>
            <a:r>
              <a:rPr lang="ko-KR" altLang="en-US" dirty="0">
                <a:latin typeface="굴림" pitchFamily="50" charset="-127"/>
              </a:rPr>
              <a:t>실행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J – </a:t>
            </a:r>
            <a:r>
              <a:rPr lang="ko-KR" altLang="en-US" dirty="0" smtClean="0">
                <a:latin typeface="굴림" pitchFamily="50" charset="-127"/>
              </a:rPr>
              <a:t>정상적으로 시작된 경우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K - </a:t>
            </a:r>
            <a:r>
              <a:rPr lang="ko-KR" altLang="en-US" dirty="0" smtClean="0">
                <a:latin typeface="굴림" pitchFamily="50" charset="-127"/>
              </a:rPr>
              <a:t>인증서버 </a:t>
            </a:r>
            <a:r>
              <a:rPr lang="en-US" altLang="ko-KR" dirty="0" err="1" smtClean="0">
                <a:latin typeface="굴림" pitchFamily="50" charset="-127"/>
              </a:rPr>
              <a:t>ip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가 잘못 입력되었거나 인증서버가 서비스를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못하는 경우 발생하는 메시지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2" y="5156954"/>
            <a:ext cx="4150684" cy="99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2" y="1615291"/>
            <a:ext cx="4150684" cy="138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2" y="3212976"/>
            <a:ext cx="4150684" cy="169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695994" y="2430827"/>
            <a:ext cx="2160239" cy="1580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765" y="293597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Ⓙ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990" y="486916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Ⓚ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220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CS Template White Background">
  <a:themeElements>
    <a:clrScheme name="1_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BCS Template White Background">
      <a:majorFont>
        <a:latin typeface="Optima"/>
        <a:ea typeface="가는각진제목체"/>
        <a:cs typeface="굴림"/>
      </a:majorFont>
      <a:minorFont>
        <a:latin typeface="Optima"/>
        <a:ea typeface="가는각진제목체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  <a:cs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16064</TotalTime>
  <Words>2746</Words>
  <Application>Microsoft Office PowerPoint</Application>
  <PresentationFormat>A4 용지(210x297mm)</PresentationFormat>
  <Paragraphs>935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Arial</vt:lpstr>
      <vt:lpstr>가는각진제목체</vt:lpstr>
      <vt:lpstr>Optima</vt:lpstr>
      <vt:lpstr>맑은 고딕</vt:lpstr>
      <vt:lpstr>Wingdings</vt:lpstr>
      <vt:lpstr>1_BCS Template White Background</vt:lpstr>
      <vt:lpstr>RESORT for C / C++ 사용자 가이드</vt:lpstr>
      <vt:lpstr>목차</vt:lpstr>
      <vt:lpstr>1. RESORT for C/C++ 설치</vt:lpstr>
      <vt:lpstr>1. RESORT for C/C++ 설치</vt:lpstr>
      <vt:lpstr>1. RESORT for C/C++ 설치</vt:lpstr>
      <vt:lpstr>1. RESORT for C/C++ 설치</vt:lpstr>
      <vt:lpstr>1. RESORT for C/C++ 설치</vt:lpstr>
      <vt:lpstr>1. RESORT for C/C++ 설치</vt:lpstr>
      <vt:lpstr>1. RESORT for C/C++ 설치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2. RESORT for C/C++ 실행</vt:lpstr>
      <vt:lpstr>3. 정적분석 관련 로그</vt:lpstr>
      <vt:lpstr>3. 정적분석 관련 로그</vt:lpstr>
      <vt:lpstr>3. 정적분석 관련 로그</vt:lpstr>
      <vt:lpstr>3. 정적분석 관련 로그</vt:lpstr>
      <vt:lpstr>4. 정적분석 결함 예외처리</vt:lpstr>
      <vt:lpstr>5. RESORT for C/C++ Patch </vt:lpstr>
      <vt:lpstr>5. RESORT for C/C++ Patch </vt:lpstr>
      <vt:lpstr>5. RESORT for C/C++ Patch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차세대 시스템 구축 TF팀을 위한  Mobilization Workshop</dc:title>
  <dc:creator>pds</dc:creator>
  <cp:lastModifiedBy>Macpro</cp:lastModifiedBy>
  <cp:revision>830</cp:revision>
  <dcterms:modified xsi:type="dcterms:W3CDTF">2018-11-14T08:52:24Z</dcterms:modified>
</cp:coreProperties>
</file>