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4302" r:id="rId2"/>
    <p:sldId id="4573" r:id="rId3"/>
    <p:sldId id="4587" r:id="rId4"/>
    <p:sldId id="4620" r:id="rId5"/>
    <p:sldId id="4621" r:id="rId6"/>
    <p:sldId id="4622" r:id="rId7"/>
    <p:sldId id="4623" r:id="rId8"/>
    <p:sldId id="4624" r:id="rId9"/>
    <p:sldId id="4632" r:id="rId10"/>
    <p:sldId id="4630" r:id="rId11"/>
    <p:sldId id="4633" r:id="rId12"/>
    <p:sldId id="4625" r:id="rId13"/>
    <p:sldId id="4626" r:id="rId14"/>
    <p:sldId id="4627" r:id="rId15"/>
    <p:sldId id="4628" r:id="rId16"/>
    <p:sldId id="4629" r:id="rId17"/>
    <p:sldId id="4584" r:id="rId18"/>
  </p:sldIdLst>
  <p:sldSz cx="9906000" cy="6858000" type="A4"/>
  <p:notesSz cx="6797675" cy="9926638"/>
  <p:embeddedFontLst>
    <p:embeddedFont>
      <p:font typeface="Optima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가는각진제목체" charset="-127"/>
      <p:regular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EEF5"/>
    <a:srgbClr val="336699"/>
    <a:srgbClr val="FFFF99"/>
    <a:srgbClr val="CCFFFF"/>
    <a:srgbClr val="FFCC66"/>
    <a:srgbClr val="EAEAEA"/>
    <a:srgbClr val="DDDDDD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25" autoAdjust="0"/>
    <p:restoredTop sz="86971" autoAdjust="0"/>
  </p:normalViewPr>
  <p:slideViewPr>
    <p:cSldViewPr>
      <p:cViewPr varScale="1">
        <p:scale>
          <a:sx n="93" d="100"/>
          <a:sy n="93" d="100"/>
        </p:scale>
        <p:origin x="-576" y="-96"/>
      </p:cViewPr>
      <p:guideLst>
        <p:guide orient="horz" pos="4020"/>
        <p:guide orient="horz" pos="618"/>
        <p:guide orient="horz" pos="1026"/>
        <p:guide pos="444"/>
        <p:guide pos="6068"/>
        <p:guide pos="716"/>
        <p:guide pos="3120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1CF8F92D-6C5A-4C07-83AD-283640252B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49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A85F83EC-9F37-4353-8722-7F619034FC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137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62210CF-1114-4AE7-A432-70ADA401A617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9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11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12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13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1AB6F86-5BD1-4AA7-8542-C7C18DE7A2B4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16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CE1457D-B976-4595-910F-EC1599E9D010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44538"/>
            <a:ext cx="5375275" cy="3721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6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8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flipV="1">
            <a:off x="9417050" y="-1588"/>
            <a:ext cx="488950" cy="2709863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 flipV="1">
            <a:off x="7847013" y="4956175"/>
            <a:ext cx="2073275" cy="1920875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 rot="10800000">
            <a:off x="7192963" y="4168775"/>
            <a:ext cx="2455862" cy="2705100"/>
            <a:chOff x="321" y="0"/>
            <a:chExt cx="1682" cy="1704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21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29" y="0"/>
              <a:ext cx="1456" cy="1704"/>
            </a:xfrm>
            <a:custGeom>
              <a:avLst/>
              <a:gdLst>
                <a:gd name="T0" fmla="*/ 966 w 1454"/>
                <a:gd name="T1" fmla="*/ 0 h 1704"/>
                <a:gd name="T2" fmla="*/ 966 w 1454"/>
                <a:gd name="T3" fmla="*/ 0 h 1704"/>
                <a:gd name="T4" fmla="*/ 884 w 1454"/>
                <a:gd name="T5" fmla="*/ 10 h 1704"/>
                <a:gd name="T6" fmla="*/ 802 w 1454"/>
                <a:gd name="T7" fmla="*/ 32 h 1704"/>
                <a:gd name="T8" fmla="*/ 724 w 1454"/>
                <a:gd name="T9" fmla="*/ 66 h 1704"/>
                <a:gd name="T10" fmla="*/ 648 w 1454"/>
                <a:gd name="T11" fmla="*/ 112 h 1704"/>
                <a:gd name="T12" fmla="*/ 574 w 1454"/>
                <a:gd name="T13" fmla="*/ 170 h 1704"/>
                <a:gd name="T14" fmla="*/ 504 w 1454"/>
                <a:gd name="T15" fmla="*/ 240 h 1704"/>
                <a:gd name="T16" fmla="*/ 436 w 1454"/>
                <a:gd name="T17" fmla="*/ 318 h 1704"/>
                <a:gd name="T18" fmla="*/ 374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70 w 1454"/>
                <a:gd name="T41" fmla="*/ 1704 h 1704"/>
                <a:gd name="T42" fmla="*/ 1470 w 1454"/>
                <a:gd name="T43" fmla="*/ 0 h 1704"/>
                <a:gd name="T44" fmla="*/ 966 w 1454"/>
                <a:gd name="T45" fmla="*/ 0 h 1704"/>
                <a:gd name="T46" fmla="*/ 966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49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10800000" flipV="1">
            <a:off x="0" y="0"/>
            <a:ext cx="2363788" cy="1700213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 flipV="1">
            <a:off x="0" y="4960938"/>
            <a:ext cx="7620000" cy="1916112"/>
          </a:xfrm>
          <a:prstGeom prst="rect">
            <a:avLst/>
          </a:prstGeom>
          <a:solidFill>
            <a:srgbClr val="95AAD3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flipV="1">
            <a:off x="2271713" y="-1588"/>
            <a:ext cx="7634287" cy="2709863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509588" y="0"/>
            <a:ext cx="2670175" cy="2705100"/>
            <a:chOff x="321" y="0"/>
            <a:chExt cx="1682" cy="1704"/>
          </a:xfrm>
        </p:grpSpPr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21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440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549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gradFill rotWithShape="1">
              <a:gsLst>
                <a:gs pos="0">
                  <a:srgbClr val="4669AF"/>
                </a:gs>
                <a:gs pos="100000">
                  <a:srgbClr val="95AAD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" name="Rectangle 18"/>
          <p:cNvSpPr>
            <a:spLocks noChangeArrowheads="1"/>
          </p:cNvSpPr>
          <p:nvPr userDrawn="1"/>
        </p:nvSpPr>
        <p:spPr bwMode="auto">
          <a:xfrm>
            <a:off x="0" y="1628775"/>
            <a:ext cx="9906000" cy="33242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9" name="Line 20"/>
          <p:cNvSpPr>
            <a:spLocks noChangeShapeType="1"/>
          </p:cNvSpPr>
          <p:nvPr userDrawn="1"/>
        </p:nvSpPr>
        <p:spPr bwMode="auto">
          <a:xfrm>
            <a:off x="0" y="1624013"/>
            <a:ext cx="9906000" cy="0"/>
          </a:xfrm>
          <a:prstGeom prst="line">
            <a:avLst/>
          </a:prstGeom>
          <a:noFill/>
          <a:ln w="9525">
            <a:solidFill>
              <a:srgbClr val="92B5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0" y="4951413"/>
            <a:ext cx="9906000" cy="0"/>
          </a:xfrm>
          <a:prstGeom prst="line">
            <a:avLst/>
          </a:prstGeom>
          <a:noFill/>
          <a:ln w="9525">
            <a:solidFill>
              <a:srgbClr val="C8D3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5"/>
          <p:cNvSpPr>
            <a:spLocks noChangeShapeType="1"/>
          </p:cNvSpPr>
          <p:nvPr userDrawn="1"/>
        </p:nvSpPr>
        <p:spPr bwMode="auto">
          <a:xfrm>
            <a:off x="5673725" y="3213100"/>
            <a:ext cx="423227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8266113" y="3213100"/>
            <a:ext cx="0" cy="16557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" name="Line 27"/>
          <p:cNvSpPr>
            <a:spLocks noChangeShapeType="1"/>
          </p:cNvSpPr>
          <p:nvPr userDrawn="1"/>
        </p:nvSpPr>
        <p:spPr bwMode="auto">
          <a:xfrm>
            <a:off x="7437438" y="1620838"/>
            <a:ext cx="0" cy="16922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24631" name="Rectangle 2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000250" y="4559300"/>
            <a:ext cx="4094163" cy="384175"/>
          </a:xfrm>
          <a:ln algn="ctr"/>
        </p:spPr>
        <p:txBody>
          <a:bodyPr lIns="91440" tIns="18000" rIns="91440"/>
          <a:lstStyle>
            <a:lvl1pPr algn="just">
              <a:buClr>
                <a:schemeClr val="accent1"/>
              </a:buClr>
              <a:defRPr sz="1500" b="1"/>
            </a:lvl1pPr>
          </a:lstStyle>
          <a:p>
            <a:endParaRPr lang="ko-KR" altLang="ko-KR" dirty="0"/>
          </a:p>
        </p:txBody>
      </p:sp>
      <p:sp>
        <p:nvSpPr>
          <p:cNvPr id="2" name="AutoShape 2" descr="data:image/jpeg;base64,/9j/4AAQSkZJRgABAQAAAQABAAD/2wCEAAkGBxITDxQSEhIVFhUQFBAVFRUQFxgWFxQUFxYdGBYUFRQYHygiGB4lGxsVIjEiJSkrLi8uFx8zODMsNygtLisBCgoKDg0OGxAQGywkICYsLCwsLCwsLy8wLCwuLCwsLCwsLCwsLCwsLCwsLSwsLCwsLCwsLCwsLCwsLDQsNCwsLP/AABEIAGQBkAMBEQACEQEDEQH/xAAbAAEAAwEBAQEAAAAAAAAAAAAABQYHBAEDAv/EAE4QAAEDAgQBBwcGCQgLAAAAAAEAAgMEEQUGEiExBxNBUWFxkRQiMnKBobE0UmJzs8EjM0JTgpLC0dIVFyQ2Q0SiwxYlJjVUVXSDo7Lh/8QAGQEBAAMBAQAAAAAAAAAAAAAAAAIDBAEF/8QAMxEBAAIBAgMFBgYCAwEAAAAAAAECAwQREiExMkFRYYEFExQiM5EjQlKxwfA0cRWh0WL/2gAMAwEAAhEDEQA/ANxQEBAQEBAQEBAQEBAQEBAQEBAQEBAQEBAQEBAQEBAQEBAQEBAQEBAQEBAQEBAQEBAQEBAQEBAQEBAQEBAQEBAQEBAQEBAQEBAQEBAQEBAQEBAQEBAQEBAQEBAQEBAQEBAQEBAQEBAQEBAQEBAQEBAQeOcBxNu9BwVOO0sf4yphb2OkYD4XVlcWS3Ss/ZCclY6yjJs9Ye3+8td6gc74BWRpM0/lR9/j8XDLylUA4Okd3Rn71ZGhy/2UfiaOZ/KjR9Ecx/RA+JUvgMnjCPxVHyPKrTfmJv8AB/Eu/wDH38Yc+Kr4S9HKpS/mZvBn8Sf8ffxh34qvhLoi5TqI8RK3vZf4FRnQZfJ34mjvps/Ye/8Atw36xrm+8hVzo80dyUZ8c96cosUgmF4po5Pq3td8CqbY7V7UTCyL1t0l1qCQgIOOrxARywxFpJnLwCOA0t1bqdab1mfBGbbTEOxQSEBAQEBAQEBAQEBAQEBAQEBAQEBAQEBAQEBAQEBAQEEdiOO0sH46eNnY5w1exo3KspivfsxMoWyVr1lWK/lOo2bRtklPY3SPF37lproMk9eSq2ppHRXK/lUqXbQwxMHW/VIfcWhaa+z6R2pmVNtVbuhA1mdsQk41Dm36Iw1g9wur66XFXuVzmvPehqmtlk/GSvf673H3Eq+KVr0hXNpnrLmDR1KTj1AQEBAQEBB6wkG4JBHAjY+IXBZ8Dz5WU5AL+eYOLJtzb6L+IPfdZsmkx37tp8l1M96+bXMt5ghrIeciO42ex3pMd1H7j0ryM2G2K21m7Hki8bwllUmg8a+W0Pr1H2avx/Tv6furt2oTioWCAgICAgICAgICAgICAgICAgICAgICAgICAgICCLxnMNLSj8PM1pPBvF57mDdW48N8nZhC+StesqPi/KoNxTQX+nPsO/Q3f3hbcfs/9c/Zmtqv0wpmJ5wrZ/TqHAH8mLzG/wCHfxK2002OnSGe2a9usoQ8b9J4k/vVyDy6649ujoCg9aL8N+5cHi6F0C6BdAugAoPQOr3Lg8K6CAgvnI8X+WS29HmRr6r6vM/a96we0Nvdx/tp0valry8huQeNfLaH16j7NX4/p39P3V27UJxULBAQEBAQEBAQEBAQEBAQEBAQEBAQEBAQEBAQQGYs3UtHtI/VJ0RR7u9vQ32q/Dpr5ekcvFVfNWnV8sl5jdWxSylrW6JC1rAbkN0gguPWbnwXdTgjFaIMWTjiZQAzTTyxSwYtE2CW7mhmh7jpts4OAO4PSD0LR8PetotgneFXvYmJjJG0qNkOi53EYGuFw1xe4HgQ0E7jvst2qtw4pmGbDXe8NgjhgknqKfmo/wAEyK9mtvaUO/hXjzNq1rff+w38pmasXy1T2xCnjeL6Z2NcD0lrrG49i9rNb8K0x4PPxx88RPi2LG6KF7KinETA7yYvaQ0A3Osce9rfFePjtaJrbfvb7xExMeSt8m1PG3DmyvjY41FRYa2gmxIaLX7itOsmZy8MT0hTp4jg38ZQPK9A1lXHoa1oMF7NAFyHO6Ar9BMzSd/FVquU8vBdcSYaDD2OoaVkxbo1bXJaW3MhI3dc28Vip+NlmMltmm34dPkjdTeUHFcPqY45Kcjn2uAeGsc27CNw4kAEg29626THlxzMX6M+e9LRE16p2ipY/wDRxz9DdXMSHVpF73O91ntafitt+9bER7n0MsUsZwB7ixpdzdV5xaCdi626ZrT8TEb+BjiPc/dFcjtOx8lTra11mU9tQBtcv4XV3tCZitdvP+FeljeZ9P5dmfKKN5oaqJjWt8obFIGgAbyC2oDqLXD2qGlvMcdJnu3/AOks9YnhtHi+HLHTsYaXQxrbiovpAF7aONlL2fMzxb+X8uaqIjb1TNOIsNwdlRHCx8jmQucXcXOktuXcbC/BUTxZ8/DM8uazlix7xCGzXi+H1mHiTVCyqDWuDGnzw6/nR7DcW61dgxZsWXbnwq8l8d6b8t2cr0mV0UNFJNI2OJhe93BrfiT0DtKja0Vje0uxEzO0NyyXlptFT6bh0klnSvHSRwaOwb+JXh6jPOW2/d3PRxY+CFgWdag8a+W0Pr1H2avx/Tv6furt2oTioWM8xfJOIzTSPGJOax73uazzxoaTcN2cOA2WqubHEbcKO0qKMOrP5TNAKyTXq085rk07M18NV1p4qe74+FHnvsvGEZLxKKeN7sRLmMexz2XedbQblu56Qs1s2OYmOFKIlbc3zujw+pexxa5kTy1zdiCBxBVGKN7xEuz0VvkixKSWjldNK57hO4AyOubaG7b9Cu1NYi0beDlV4meNJ3HA9PYs8JM55F8VnnjqefmfJo8n0847VpuH3tfrsPBatXStZjaPFCstKWRNl+fMzVUlfHQ4fI4PZcPMdgXSEX0lx4Bo49p7Fsw46xTjuhM89oS3Jdml9TE+CocTPTncv2c9hNrntabg+xQ1GKKzvHSXayvSzJMszLjlSzH4oGTyNidJSgxg+aQ4+cLdq2Y6VnDMzHPmhM82prGmIMx5aMUnhNKIpXxh7akvEbi3Vp5u17dVz4rZpaRO+8eCFpRFPkLEXsa/y1vnta4XllvZwvupznxxO3CbSksNyPi0cjHCuGkPYXASSG7Q4EjcdIuoWz4pjsm0tEx+rdDSTSstqjikc2/C4FxdZaRvaIlKWT5dwfEMShNQcRczz3Ms4uG4ANwGEADfhZbr3pinh4UYiZSn83df/wA0PjL/ABqHxFP0nDPiueTcGqKWF7KioM5c/U1x1ea3SBp84npBPtWbLetp3iNkojZYFW6ICDxzgASTYDck8AOtBlmceUVziYaJ1m7h01t3fV34D6Xh1r1NPooj5sn2/wDWLLqN+VPuzpziSSSSTuSTck9ZJ4r0WVdMg4TXlrqmjliaNRY9kpdZ+kXs5oB69jcFY9Vkxb8GSJX4aX7VZXLB62nxmkeJodLozpd1scRcOjfx9nisWSl9LeOGWilq5684Vbkkov6dO478xGW37XPtfwaVq19vw481Omj558lgy1iGrHa9t9nMYB3xG37RWfNTbTUn+81uO341lVko+bzEGcAakPHc4aviStcW4tLv5Kdts3qv9XVacahYeE1JKO8tkuPvXn1rvp5nwlpmdssR5Imph8kjwukGxdVEkdjdR/aaron3k5L+SE/JFK+aA5Yx/S4D1wn/ANyr/Z/Yn/arVdqElBV1+EQNdUujnptTWBrHHXHcE+a4gbbcD7lXNcWpttTlZKLXwxvbnD88p2C05pWVsTdD3GPVYadbXjbU35w23700WW8XnHJqKV4eOHdQf1ad/wBPL8SoW/y/VOPoehlf+rr/AKqq+Lkz/wCV6wY/o/dE8i342q9Sn+L1d7R7NfX+FWk7U+n8u7AT5TT11Id301W6Vg7OeL22/Sa4e1V5fw7Uv3TG3/WyeP5otXwn+XLy1caTuqf8tT9nfm9P5R1fd6pXNLv9QxOA1aW0TrcQQ0tJv2KnB/kzH+1mX6X2eY82KTA31Bp4o3yRNdZrQNJJGwNrpi4q6iKbzPMvtOLi27lHy3kiqqiHFvNRfnJBa4+gzie/YLdm1dMfnLNjwWv5Q1vLmWqejZphb5zra5Hbvf3noHYNl5ObPfLPzN2PHWkckyqVggg8a+W0Pr1H2avx/Tv6furt2oTioWCDHov61n60/YLfP+P/AHxQ/M2FYE0Hnj/dlV9TJ8FZh7cOT0ZbkXJHltM6byl8WmRzNLBtsAb8e1bc2bgttshEbrE/krIBPl82wPR/9VPxX/zDvC5+Qk3ZVnrNN8HqWs7vUou2dMwCio3y7az5kTT0yHht1Die5ZsWPjtslM7M7yJSyU8Jr3jVLVOc2N0m9mDd8h6y93ub2rdeIyTwd0PP1mptgrE1jnL5ZkdJR1kGKQss2oLuca30S8bPb2B7dx2grlYi0TjnuX6fLOTHGSY23a/h9YyaJksZuyRoc09hXnzE1naWpkebT/tLD9ZR/FbsX0J9UJ7TYOfZ85viFh2lN6yVp4OB7iFwZTy6mzqM9Tav/KW7R9J9P5Qu+tPyYscxrvL3jU1ptttccOKjOp59k4WjYTA2GCKHnA7mmNZqJF3WFrlZbTvMym+1fTMlifHJ6EjXNdvbzSLHfoXImYneBmzeS+NuzMQeBfYDSPGx4rX8TPfVDhfKu5OWsikeMRkJjY91r8dLSbel2LsajeduE4UjyLYhLLSzMke5wikZo1m5aHMuW3PRf4qGrrEWjZ2rRVlSEBBnXK5jj2MjpYyRzwc+Qj5gNms9pvfu7V6OgxRMzee7oyam8x8sMqXqsYgsOU82zUJcGAPjkILmO2s4bamkcDb4BZs+mrm69VuLLNE5W8pkhjcynp2Ql97vvcgni4AAC/aVRXQxvvad1k6mduUbILKuapKESCONjzMWFxkJv5t7DbvK0Z9PGbbeeirHlnH0fDCcxywVj6trWufIZS5rr6fPNzw6l3JgrekU7nK5JrbifWszRJJXsrTGwPj0+aL6TpBAJ6en3LldPFcc49+Ts5Zm/Hs6K7Ok0lZDVljA+naWhovpcDe9/FRrpa1xzTfq7OaZtFvAxXOc09TT1DmMBpS4sa2+kkkE38AlNLWlLUiepbNNrRbwceacxSV0jHyMa0xscwBl7EE33up4MMYYmIlHJknJO8p7C+UiVkLYp4WTBgADnGxIHDULEE9qovoazbirOy2upmI2mN0VmvOE1aGsc1scbDcMZvd3AFzjxtvYdqtwaauLnHOUMmabvtlfO81HGYdDZYrkhrzYtvxAI6D1FRzaSuWeLpLuPPNI27n3zDn+aogMDImQxuFnaDclvzRsAAuYtHWluKZ3l2+ebRtHJFZYzLLROkdE1jjKGB3OX20kkWsR1lW5sFcsRFu5XjyTSd4e4PmiamqZaiMMLp9WtrgdPnO1bb32N/FMmnrekUnudrlmtptHe+mYMxVGIuia6NpdFr0iFriTrte43+aFzFhpgidp6+JfJbJML9kWmxRkQimjjEDRZvPn8IG/NDW8R61l5+qtgmeKszv5dGrDGSI2nou81OxwDXNDgCDZwBFxwNliiZjo0bRL6rjogICCDxr5bQ+vUfZq/H9O/p+6u3ahOKhYIKq3JMQxL+UOdfr1F2izdPoaLX48Fd76eDg2c257rUqXXHjGHiop5IHEtEzHMJbxAPSLqVbcMxJKMyblsUEDoRIZA6RzwSLEXAFvcpZcnvJ3ciNk69twR1ghVuq1kjJ7MOZI1srpDLzeouAFtAIFgO8q7NmnJPRyI2fHOWSRiEkbn1D2NiBAY0C258436yABfsXcWb3ccoJjdZW0MQjbFoboYAGtIBAAFhYFVcU777uWpW8bWjdx5gwSOqpX079muA0kD0HD0XAdi7S81txO8MbbQ+GUsv8AkUBhEz5W6i5usAaL8Q23Rff2ruXJxzvsRGyBzbydtrKk1AqHRuc1otpDh5osD0FWY9RNK8Ozk13QX80Un/G/+M/xq34uP0ucKyZNyIKGYzc+6RzmFliLNAJBvxPUqcufjjbZ2I2dWdcmsxDmi6V0ZgEgGkAg69N7g+qPFcxZpx78nZjdT5OSKT8mtH6TD9zlf8XH6UeF00PJO4PDpK15DS02jaRexva5cVydV4VOFo2I0glhkiJIErHsJHEBwtcLJWdp3TZjLyQOv5lZt9KM39zlsjV+MIcL9w8kB/LrD+jHb4uKTq/CDhXfKWV4aCJzIi5xkcHPc/iSBYbDYCyzZcs5J3lKI2TqrdEBBnXKvl6SUR1UTS7mmlkjRudN7h4HTbzr94Xo6HNWu9J7+jLqccz80MqBXqsQgICAgICAgICAgIBKDuocHqJvxUEj79LWm36x2VdstK9qUq0tbpCzYbyaVsm8hjhH0jrd+q3b3rNfXY46c1tdNeevJbcM5MaRljM58x6idDfBu/vWS+vyT2eS+umrHXmt2H4ZDA3TDEyMfQaBfvI4rJfJa872ndfWsV6Q61BIQEBAQEEHjXy2h9eo+zV+P6d/T91du1CcVCwQEBAQEBAQEBAQEBAQEBAQEBAQEBAQEBAQVXHcg0dQS4NMTzuXQ2AJ6yzgVqxazJTl1jzU3wUt5KXiHJbVNP4GWKQdT7xu+BHvW2mvpPaiYZraW0dJQdTknEGcaZx7WFrvgVfGqxT+ZCcN47kfLgdU30qaYf8AbcfgFZGXHP5o+6E0tHc53UMw4wyDvY79ylx18Y+7nDPg8FFL+ak/Ud+5OOvjBtPg+rMKqDwgmPdG/wDcue8p4x9zht4OmLLVa7hSze1hHxUJz44/NCXu7+DugyLiDv7uR67mj71CdXhjvSjBknuSNNyY1zvSMLO97nHwa371XOvxR03SjTX8kvSck5/tar2RM+9x+5U29o/pqsjS+Mpuj5M6Fnp85J6z7DwbZUW12Wem0LI01IT1Dlmjh3jpomn52gF36xuVRbPkt1tK2uKlekJUBVJvUBAQEBAQEBAQQeNfLaL16j7NX4/p39P3V27UJxULBAQEBAQEBAQEBAQEBAQEBAQEBAQEBAQEBAQEBAQLIPLIPUBAQEBAQEBAQEBAQEBAQEBAsgICAgICAgICAgICAgICAgICAgICAgICAgICAgICAgICAgICAgICAgICAgICAgICAgICAgICAgICAgICAgICAgICAgICAgICAgICAgICAgICAgICAgICAgICAgICAgICAgICAgICAgICAgICAgICAgICAgICAgICAgICAgIP/9k="/>
          <p:cNvSpPr>
            <a:spLocks noChangeAspect="1" noChangeArrowheads="1"/>
          </p:cNvSpPr>
          <p:nvPr userDrawn="1"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4" descr="data:image/jpeg;base64,/9j/4AAQSkZJRgABAQAAAQABAAD/2wCEAAkGBxITDxQSEhIVFhUQFBAVFRUQFxgWFxQUFxYdGBYUFRQYHygiGB4lGxsVIjEiJSkrLi8uFx8zODMsNygtLisBCgoKDg0OGxAQGywkICYsLCwsLCwsLy8wLCwuLCwsLCwsLCwsLCwsLCwsLSwsLCwsLCwsLCwsLCwsLDQsNCwsLP/AABEIAGQBkAMBEQACEQEDEQH/xAAbAAEAAwEBAQEAAAAAAAAAAAAABQYHBAEDAv/EAE4QAAEDAgQBBwcGCQgLAAAAAAEAAgMEEQUGEiExBxNBUWFxkRQiMnKBobE0UmJzs8EjM0JTgpLC0dIVFyQ2Q0SiwxYlJjVUVXSDo7Lh/8QAGQEBAAMBAQAAAAAAAAAAAAAAAAIDBAEF/8QAMxEBAAIBAgMFBgYCAwEAAAAAAAECAwQREiExMkFRYYEFExQiM5EjQlKxwfA0cRWh0WL/2gAMAwEAAhEDEQA/ANxQEBAQEBAQEBAQEBAQEBAQEBAQEBAQEBAQEBAQEBAQEBAQEBAQEBAQEBAQEBAQEBAQEBAQEBAQEBAQEBAQEBAQEBAQEBAQEBAQEBAQEBAQEBAQEBAQEBAQEBAQEBAQEBAQEBAQEBAQEBAQEBAQEBAQeOcBxNu9BwVOO0sf4yphb2OkYD4XVlcWS3Ss/ZCclY6yjJs9Ye3+8td6gc74BWRpM0/lR9/j8XDLylUA4Okd3Rn71ZGhy/2UfiaOZ/KjR9Ecx/RA+JUvgMnjCPxVHyPKrTfmJv8AB/Eu/wDH38Yc+Kr4S9HKpS/mZvBn8Sf8ffxh34qvhLoi5TqI8RK3vZf4FRnQZfJ34mjvps/Ye/8Atw36xrm+8hVzo80dyUZ8c96cosUgmF4po5Pq3td8CqbY7V7UTCyL1t0l1qCQgIOOrxARywxFpJnLwCOA0t1bqdab1mfBGbbTEOxQSEBAQEBAQEBAQEBAQEBAQEBAQEBAQEBAQEBAQEBAQEEdiOO0sH46eNnY5w1exo3KspivfsxMoWyVr1lWK/lOo2bRtklPY3SPF37lproMk9eSq2ppHRXK/lUqXbQwxMHW/VIfcWhaa+z6R2pmVNtVbuhA1mdsQk41Dm36Iw1g9wur66XFXuVzmvPehqmtlk/GSvf673H3Eq+KVr0hXNpnrLmDR1KTj1AQEBAQEBB6wkG4JBHAjY+IXBZ8Dz5WU5AL+eYOLJtzb6L+IPfdZsmkx37tp8l1M96+bXMt5ghrIeciO42ex3pMd1H7j0ryM2G2K21m7Hki8bwllUmg8a+W0Pr1H2avx/Tv6furt2oTioWCAgICAgICAgICAgICAgICAgICAgICAgICAgICCLxnMNLSj8PM1pPBvF57mDdW48N8nZhC+StesqPi/KoNxTQX+nPsO/Q3f3hbcfs/9c/Zmtqv0wpmJ5wrZ/TqHAH8mLzG/wCHfxK2002OnSGe2a9usoQ8b9J4k/vVyDy6649ujoCg9aL8N+5cHi6F0C6BdAugAoPQOr3Lg8K6CAgvnI8X+WS29HmRr6r6vM/a96we0Nvdx/tp0valry8huQeNfLaH16j7NX4/p39P3V27UJxULBAQEBAQEBAQEBAQEBAQEBAQEBAQEBAQEBAQQGYs3UtHtI/VJ0RR7u9vQ32q/Dpr5ekcvFVfNWnV8sl5jdWxSylrW6JC1rAbkN0gguPWbnwXdTgjFaIMWTjiZQAzTTyxSwYtE2CW7mhmh7jpts4OAO4PSD0LR8PetotgneFXvYmJjJG0qNkOi53EYGuFw1xe4HgQ0E7jvst2qtw4pmGbDXe8NgjhgknqKfmo/wAEyK9mtvaUO/hXjzNq1rff+w38pmasXy1T2xCnjeL6Z2NcD0lrrG49i9rNb8K0x4PPxx88RPi2LG6KF7KinETA7yYvaQ0A3Osce9rfFePjtaJrbfvb7xExMeSt8m1PG3DmyvjY41FRYa2gmxIaLX7itOsmZy8MT0hTp4jg38ZQPK9A1lXHoa1oMF7NAFyHO6Ar9BMzSd/FVquU8vBdcSYaDD2OoaVkxbo1bXJaW3MhI3dc28Vip+NlmMltmm34dPkjdTeUHFcPqY45Kcjn2uAeGsc27CNw4kAEg29626THlxzMX6M+e9LRE16p2ipY/wDRxz9DdXMSHVpF73O91ntafitt+9bER7n0MsUsZwB7ixpdzdV5xaCdi626ZrT8TEb+BjiPc/dFcjtOx8lTra11mU9tQBtcv4XV3tCZitdvP+FeljeZ9P5dmfKKN5oaqJjWt8obFIGgAbyC2oDqLXD2qGlvMcdJnu3/AOks9YnhtHi+HLHTsYaXQxrbiovpAF7aONlL2fMzxb+X8uaqIjb1TNOIsNwdlRHCx8jmQucXcXOktuXcbC/BUTxZ8/DM8uazlix7xCGzXi+H1mHiTVCyqDWuDGnzw6/nR7DcW61dgxZsWXbnwq8l8d6b8t2cr0mV0UNFJNI2OJhe93BrfiT0DtKja0Vje0uxEzO0NyyXlptFT6bh0klnSvHSRwaOwb+JXh6jPOW2/d3PRxY+CFgWdag8a+W0Pr1H2avx/Tv6furt2oTioWM8xfJOIzTSPGJOax73uazzxoaTcN2cOA2WqubHEbcKO0qKMOrP5TNAKyTXq085rk07M18NV1p4qe74+FHnvsvGEZLxKKeN7sRLmMexz2XedbQblu56Qs1s2OYmOFKIlbc3zujw+pexxa5kTy1zdiCBxBVGKN7xEuz0VvkixKSWjldNK57hO4AyOubaG7b9Cu1NYi0beDlV4meNJ3HA9PYs8JM55F8VnnjqefmfJo8n0847VpuH3tfrsPBatXStZjaPFCstKWRNl+fMzVUlfHQ4fI4PZcPMdgXSEX0lx4Bo49p7Fsw46xTjuhM89oS3Jdml9TE+CocTPTncv2c9hNrntabg+xQ1GKKzvHSXayvSzJMszLjlSzH4oGTyNidJSgxg+aQ4+cLdq2Y6VnDMzHPmhM82prGmIMx5aMUnhNKIpXxh7akvEbi3Vp5u17dVz4rZpaRO+8eCFpRFPkLEXsa/y1vnta4XllvZwvupznxxO3CbSksNyPi0cjHCuGkPYXASSG7Q4EjcdIuoWz4pjsm0tEx+rdDSTSstqjikc2/C4FxdZaRvaIlKWT5dwfEMShNQcRczz3Ms4uG4ANwGEADfhZbr3pinh4UYiZSn83df/wA0PjL/ABqHxFP0nDPiueTcGqKWF7KioM5c/U1x1ea3SBp84npBPtWbLetp3iNkojZYFW6ICDxzgASTYDck8AOtBlmceUVziYaJ1m7h01t3fV34D6Xh1r1NPooj5sn2/wDWLLqN+VPuzpziSSSSTuSTck9ZJ4r0WVdMg4TXlrqmjliaNRY9kpdZ+kXs5oB69jcFY9Vkxb8GSJX4aX7VZXLB62nxmkeJodLozpd1scRcOjfx9nisWSl9LeOGWilq5684Vbkkov6dO478xGW37XPtfwaVq19vw481Omj558lgy1iGrHa9t9nMYB3xG37RWfNTbTUn+81uO341lVko+bzEGcAakPHc4aviStcW4tLv5Kdts3qv9XVacahYeE1JKO8tkuPvXn1rvp5nwlpmdssR5Imph8kjwukGxdVEkdjdR/aaron3k5L+SE/JFK+aA5Yx/S4D1wn/ANyr/Z/Yn/arVdqElBV1+EQNdUujnptTWBrHHXHcE+a4gbbcD7lXNcWpttTlZKLXwxvbnD88p2C05pWVsTdD3GPVYadbXjbU35w23700WW8XnHJqKV4eOHdQf1ad/wBPL8SoW/y/VOPoehlf+rr/AKqq+Lkz/wCV6wY/o/dE8i342q9Sn+L1d7R7NfX+FWk7U+n8u7AT5TT11Id301W6Vg7OeL22/Sa4e1V5fw7Uv3TG3/WyeP5otXwn+XLy1caTuqf8tT9nfm9P5R1fd6pXNLv9QxOA1aW0TrcQQ0tJv2KnB/kzH+1mX6X2eY82KTA31Bp4o3yRNdZrQNJJGwNrpi4q6iKbzPMvtOLi27lHy3kiqqiHFvNRfnJBa4+gzie/YLdm1dMfnLNjwWv5Q1vLmWqejZphb5zra5Hbvf3noHYNl5ObPfLPzN2PHWkckyqVggg8a+W0Pr1H2avx/Tv6furt2oTioWCDHov61n60/YLfP+P/AHxQ/M2FYE0Hnj/dlV9TJ8FZh7cOT0ZbkXJHltM6byl8WmRzNLBtsAb8e1bc2bgttshEbrE/krIBPl82wPR/9VPxX/zDvC5+Qk3ZVnrNN8HqWs7vUou2dMwCio3y7az5kTT0yHht1Die5ZsWPjtslM7M7yJSyU8Jr3jVLVOc2N0m9mDd8h6y93ub2rdeIyTwd0PP1mptgrE1jnL5ZkdJR1kGKQss2oLuca30S8bPb2B7dx2grlYi0TjnuX6fLOTHGSY23a/h9YyaJksZuyRoc09hXnzE1naWpkebT/tLD9ZR/FbsX0J9UJ7TYOfZ85viFh2lN6yVp4OB7iFwZTy6mzqM9Tav/KW7R9J9P5Qu+tPyYscxrvL3jU1ptttccOKjOp59k4WjYTA2GCKHnA7mmNZqJF3WFrlZbTvMym+1fTMlifHJ6EjXNdvbzSLHfoXImYneBmzeS+NuzMQeBfYDSPGx4rX8TPfVDhfKu5OWsikeMRkJjY91r8dLSbel2LsajeduE4UjyLYhLLSzMke5wikZo1m5aHMuW3PRf4qGrrEWjZ2rRVlSEBBnXK5jj2MjpYyRzwc+Qj5gNms9pvfu7V6OgxRMzee7oyam8x8sMqXqsYgsOU82zUJcGAPjkILmO2s4bamkcDb4BZs+mrm69VuLLNE5W8pkhjcynp2Ql97vvcgni4AAC/aVRXQxvvad1k6mduUbILKuapKESCONjzMWFxkJv5t7DbvK0Z9PGbbeeirHlnH0fDCcxywVj6trWufIZS5rr6fPNzw6l3JgrekU7nK5JrbifWszRJJXsrTGwPj0+aL6TpBAJ6en3LldPFcc49+Ts5Zm/Hs6K7Ok0lZDVljA+naWhovpcDe9/FRrpa1xzTfq7OaZtFvAxXOc09TT1DmMBpS4sa2+kkkE38AlNLWlLUiepbNNrRbwceacxSV0jHyMa0xscwBl7EE33up4MMYYmIlHJknJO8p7C+UiVkLYp4WTBgADnGxIHDULEE9qovoazbirOy2upmI2mN0VmvOE1aGsc1scbDcMZvd3AFzjxtvYdqtwaauLnHOUMmabvtlfO81HGYdDZYrkhrzYtvxAI6D1FRzaSuWeLpLuPPNI27n3zDn+aogMDImQxuFnaDclvzRsAAuYtHWluKZ3l2+ebRtHJFZYzLLROkdE1jjKGB3OX20kkWsR1lW5sFcsRFu5XjyTSd4e4PmiamqZaiMMLp9WtrgdPnO1bb32N/FMmnrekUnudrlmtptHe+mYMxVGIuia6NpdFr0iFriTrte43+aFzFhpgidp6+JfJbJML9kWmxRkQimjjEDRZvPn8IG/NDW8R61l5+qtgmeKszv5dGrDGSI2nou81OxwDXNDgCDZwBFxwNliiZjo0bRL6rjogICCDxr5bQ+vUfZq/H9O/p+6u3ahOKhYIKq3JMQxL+UOdfr1F2izdPoaLX48Fd76eDg2c257rUqXXHjGHiop5IHEtEzHMJbxAPSLqVbcMxJKMyblsUEDoRIZA6RzwSLEXAFvcpZcnvJ3ciNk69twR1ghVuq1kjJ7MOZI1srpDLzeouAFtAIFgO8q7NmnJPRyI2fHOWSRiEkbn1D2NiBAY0C258436yABfsXcWb3ccoJjdZW0MQjbFoboYAGtIBAAFhYFVcU777uWpW8bWjdx5gwSOqpX079muA0kD0HD0XAdi7S81txO8MbbQ+GUsv8AkUBhEz5W6i5usAaL8Q23Rff2ruXJxzvsRGyBzbydtrKk1AqHRuc1otpDh5osD0FWY9RNK8Ozk13QX80Un/G/+M/xq34uP0ucKyZNyIKGYzc+6RzmFliLNAJBvxPUqcufjjbZ2I2dWdcmsxDmi6V0ZgEgGkAg69N7g+qPFcxZpx78nZjdT5OSKT8mtH6TD9zlf8XH6UeF00PJO4PDpK15DS02jaRexva5cVydV4VOFo2I0glhkiJIErHsJHEBwtcLJWdp3TZjLyQOv5lZt9KM39zlsjV+MIcL9w8kB/LrD+jHb4uKTq/CDhXfKWV4aCJzIi5xkcHPc/iSBYbDYCyzZcs5J3lKI2TqrdEBBnXKvl6SUR1UTS7mmlkjRudN7h4HTbzr94Xo6HNWu9J7+jLqccz80MqBXqsQgICAgICAgICAgIBKDuocHqJvxUEj79LWm36x2VdstK9qUq0tbpCzYbyaVsm8hjhH0jrd+q3b3rNfXY46c1tdNeevJbcM5MaRljM58x6idDfBu/vWS+vyT2eS+umrHXmt2H4ZDA3TDEyMfQaBfvI4rJfJa872ndfWsV6Q61BIQEBAQEEHjXy2h9eo+zV+P6d/T91du1CcVCwQEBAQEBAQEBAQEBAQEBAQEBAQEBAQEBAQVXHcg0dQS4NMTzuXQ2AJ6yzgVqxazJTl1jzU3wUt5KXiHJbVNP4GWKQdT7xu+BHvW2mvpPaiYZraW0dJQdTknEGcaZx7WFrvgVfGqxT+ZCcN47kfLgdU30qaYf8AbcfgFZGXHP5o+6E0tHc53UMw4wyDvY79ylx18Y+7nDPg8FFL+ak/Ud+5OOvjBtPg+rMKqDwgmPdG/wDcue8p4x9zht4OmLLVa7hSze1hHxUJz44/NCXu7+DugyLiDv7uR67mj71CdXhjvSjBknuSNNyY1zvSMLO97nHwa371XOvxR03SjTX8kvSck5/tar2RM+9x+5U29o/pqsjS+Mpuj5M6Fnp85J6z7DwbZUW12Wem0LI01IT1Dlmjh3jpomn52gF36xuVRbPkt1tK2uKlekJUBVJvUBAQEBAQEBAQQeNfLaL16j7NX4/p39P3V27UJxULBAQEBAQEBAQEBAQEBAQEBAQEBAQEBAQEBAQEBAQLIPLIPUBAQEBAQEBAQEBAQEBAQEBAsgICAgICAgICAgICAgICAgICAgICAgICAgICAgICAgICAgICAgICAgICAgICAgICAgICAgICAgICAgICAgICAgICAgICAgICAgICAgICAgICAgICAgICAgICAgICAgICAgICAgICAgICAgICAgICAgICAgICAgICAgICAgIP/9k="/>
          <p:cNvSpPr>
            <a:spLocks noChangeAspect="1" noChangeArrowheads="1"/>
          </p:cNvSpPr>
          <p:nvPr userDrawn="1"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07CF-52BA-4E41-AF6B-7D7DCDE17864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08469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1860550" cy="323850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rot="10800000" wrap="none" anchor="ctr"/>
          <a:lstStyle>
            <a:lvl1pPr marL="169863" indent="-169863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ko-KR" sz="18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flipV="1">
            <a:off x="1379538" y="0"/>
            <a:ext cx="8526462" cy="1066800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rot="10800000" wrap="none" anchor="ctr"/>
          <a:lstStyle>
            <a:lvl1pPr marL="169863" indent="-169863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ko-KR" sz="18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595438" cy="1084263"/>
            <a:chOff x="341" y="-4"/>
            <a:chExt cx="1164" cy="1710"/>
          </a:xfrm>
        </p:grpSpPr>
        <p:sp>
          <p:nvSpPr>
            <p:cNvPr id="1039" name="Freeform 5"/>
            <p:cNvSpPr>
              <a:spLocks/>
            </p:cNvSpPr>
            <p:nvPr/>
          </p:nvSpPr>
          <p:spPr bwMode="auto">
            <a:xfrm>
              <a:off x="341" y="-4"/>
              <a:ext cx="1035" cy="1702"/>
            </a:xfrm>
            <a:custGeom>
              <a:avLst/>
              <a:gdLst>
                <a:gd name="T0" fmla="*/ 9898 w 738"/>
                <a:gd name="T1" fmla="*/ 0 h 1208"/>
                <a:gd name="T2" fmla="*/ 0 w 738"/>
                <a:gd name="T3" fmla="*/ 18761 h 1208"/>
                <a:gd name="T4" fmla="*/ 10660 w 738"/>
                <a:gd name="T5" fmla="*/ 18761 h 1208"/>
                <a:gd name="T6" fmla="*/ 10660 w 738"/>
                <a:gd name="T7" fmla="*/ 0 h 1208"/>
                <a:gd name="T8" fmla="*/ 9898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" name="Freeform 6"/>
            <p:cNvSpPr>
              <a:spLocks/>
            </p:cNvSpPr>
            <p:nvPr/>
          </p:nvSpPr>
          <p:spPr bwMode="auto">
            <a:xfrm>
              <a:off x="408" y="-4"/>
              <a:ext cx="1034" cy="1702"/>
            </a:xfrm>
            <a:custGeom>
              <a:avLst/>
              <a:gdLst>
                <a:gd name="T0" fmla="*/ 9829 w 738"/>
                <a:gd name="T1" fmla="*/ 0 h 1208"/>
                <a:gd name="T2" fmla="*/ 0 w 738"/>
                <a:gd name="T3" fmla="*/ 18761 h 1208"/>
                <a:gd name="T4" fmla="*/ 10578 w 738"/>
                <a:gd name="T5" fmla="*/ 18761 h 1208"/>
                <a:gd name="T6" fmla="*/ 10578 w 738"/>
                <a:gd name="T7" fmla="*/ 0 h 1208"/>
                <a:gd name="T8" fmla="*/ 9829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1" name="Line 7"/>
            <p:cNvSpPr>
              <a:spLocks noChangeShapeType="1"/>
            </p:cNvSpPr>
            <p:nvPr/>
          </p:nvSpPr>
          <p:spPr bwMode="gray">
            <a:xfrm flipV="1">
              <a:off x="1322" y="1308"/>
              <a:ext cx="0" cy="398"/>
            </a:xfrm>
            <a:prstGeom prst="line">
              <a:avLst/>
            </a:prstGeom>
            <a:noFill/>
            <a:ln w="12700">
              <a:solidFill>
                <a:srgbClr val="34567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Freeform 8"/>
            <p:cNvSpPr>
              <a:spLocks/>
            </p:cNvSpPr>
            <p:nvPr/>
          </p:nvSpPr>
          <p:spPr bwMode="auto">
            <a:xfrm>
              <a:off x="470" y="-4"/>
              <a:ext cx="1035" cy="1702"/>
            </a:xfrm>
            <a:custGeom>
              <a:avLst/>
              <a:gdLst>
                <a:gd name="T0" fmla="*/ 9898 w 738"/>
                <a:gd name="T1" fmla="*/ 0 h 1208"/>
                <a:gd name="T2" fmla="*/ 0 w 738"/>
                <a:gd name="T3" fmla="*/ 18761 h 1208"/>
                <a:gd name="T4" fmla="*/ 10660 w 738"/>
                <a:gd name="T5" fmla="*/ 18761 h 1208"/>
                <a:gd name="T6" fmla="*/ 10660 w 738"/>
                <a:gd name="T7" fmla="*/ 0 h 1208"/>
                <a:gd name="T8" fmla="*/ 9898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669AF"/>
                </a:gs>
                <a:gs pos="100000">
                  <a:srgbClr val="95AAD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3175" y="323850"/>
            <a:ext cx="9906000" cy="12874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296863"/>
            <a:ext cx="92884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insert</a:t>
            </a: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95300" y="1412875"/>
            <a:ext cx="8915400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endParaRPr lang="ko-KR" altLang="ko-KR" sz="1400" b="0" smtClean="0">
              <a:ea typeface="가는각진제목체" pitchFamily="18" charset="-127"/>
            </a:endParaRPr>
          </a:p>
        </p:txBody>
      </p:sp>
      <p:sp>
        <p:nvSpPr>
          <p:cNvPr id="1033" name="Rectangle 16"/>
          <p:cNvSpPr>
            <a:spLocks noChangeArrowheads="1"/>
          </p:cNvSpPr>
          <p:nvPr/>
        </p:nvSpPr>
        <p:spPr bwMode="auto">
          <a:xfrm>
            <a:off x="344488" y="871538"/>
            <a:ext cx="9561512" cy="36512"/>
          </a:xfrm>
          <a:prstGeom prst="rect">
            <a:avLst/>
          </a:prstGeom>
          <a:gradFill rotWithShape="1">
            <a:gsLst>
              <a:gs pos="0">
                <a:srgbClr val="9999FF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938" y="6496050"/>
            <a:ext cx="9917112" cy="369888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4669A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5" name="Rectangle 18"/>
          <p:cNvSpPr>
            <a:spLocks noChangeArrowheads="1"/>
          </p:cNvSpPr>
          <p:nvPr/>
        </p:nvSpPr>
        <p:spPr bwMode="gray">
          <a:xfrm>
            <a:off x="1565275" y="6530975"/>
            <a:ext cx="4114800" cy="323850"/>
          </a:xfrm>
          <a:prstGeom prst="rect">
            <a:avLst/>
          </a:prstGeom>
          <a:noFill/>
          <a:ln>
            <a:noFill/>
          </a:ln>
          <a:extLst/>
        </p:spPr>
        <p:txBody>
          <a:bodyPr tIns="68400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eaLnBrk="1" latinLnBrk="0" hangingPunct="1">
              <a:defRPr/>
            </a:pPr>
            <a:endParaRPr kumimoji="0" lang="ko-KR" altLang="en-GB" sz="7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sp>
        <p:nvSpPr>
          <p:cNvPr id="103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9296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0"/>
            <a:endParaRPr lang="en-US" altLang="ko-KR" dirty="0" smtClean="0"/>
          </a:p>
        </p:txBody>
      </p:sp>
      <p:sp>
        <p:nvSpPr>
          <p:cNvPr id="6723604" name="Rectangle 2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35463" y="6524625"/>
            <a:ext cx="1057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kumimoji="0">
                <a:solidFill>
                  <a:schemeClr val="bg1"/>
                </a:solidFill>
                <a:ea typeface="가는각진제목체" pitchFamily="18" charset="-127"/>
              </a:defRPr>
            </a:lvl1pPr>
          </a:lstStyle>
          <a:p>
            <a:pPr>
              <a:defRPr/>
            </a:pPr>
            <a:fld id="{FC6C7A50-448D-4CA0-BF4D-6CC903B8FD65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  <p:sp>
        <p:nvSpPr>
          <p:cNvPr id="1038" name="Line 23"/>
          <p:cNvSpPr>
            <a:spLocks noChangeShapeType="1"/>
          </p:cNvSpPr>
          <p:nvPr/>
        </p:nvSpPr>
        <p:spPr bwMode="auto">
          <a:xfrm>
            <a:off x="0" y="6500813"/>
            <a:ext cx="9917113" cy="0"/>
          </a:xfrm>
          <a:prstGeom prst="line">
            <a:avLst/>
          </a:prstGeom>
          <a:noFill/>
          <a:ln w="9525">
            <a:solidFill>
              <a:srgbClr val="92B5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7" r:id="rId1"/>
    <p:sldLayoutId id="2147485698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+mj-lt"/>
          <a:ea typeface="+mj-ea"/>
          <a:cs typeface="가는각진제목체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buChar char="•"/>
        <a:defRPr kumimoji="1" sz="1400">
          <a:solidFill>
            <a:schemeClr val="tx1"/>
          </a:solidFill>
          <a:latin typeface="+mn-lt"/>
          <a:ea typeface="+mn-ea"/>
          <a:cs typeface="가는각진제목체" pitchFamily="18" charset="-127"/>
        </a:defRPr>
      </a:lvl1pPr>
      <a:lvl2pPr marL="530225" indent="-174625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–"/>
        <a:defRPr kumimoji="1" sz="12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2pPr>
      <a:lvl3pPr marL="914400" indent="-193675" algn="l" rtl="0" eaLnBrk="0" fontAlgn="base" latinLnBrk="1" hangingPunct="0">
        <a:spcBef>
          <a:spcPct val="20000"/>
        </a:spcBef>
        <a:spcAft>
          <a:spcPct val="0"/>
        </a:spcAft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3pPr>
      <a:lvl4pPr marL="1274763" indent="-180975" algn="l" rtl="0" eaLnBrk="0" fontAlgn="base" latinLnBrk="1" hangingPunct="0">
        <a:spcBef>
          <a:spcPct val="20000"/>
        </a:spcBef>
        <a:spcAft>
          <a:spcPct val="0"/>
        </a:spcAft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4pPr>
      <a:lvl5pPr marL="1600200" indent="-1460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5pPr>
      <a:lvl6pPr marL="20574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6pPr>
      <a:lvl7pPr marL="25146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7pPr>
      <a:lvl8pPr marL="29718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8pPr>
      <a:lvl9pPr marL="34290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23225" b="10458"/>
          <a:stretch>
            <a:fillRect/>
          </a:stretch>
        </p:blipFill>
        <p:spPr bwMode="auto">
          <a:xfrm>
            <a:off x="2792413" y="1384300"/>
            <a:ext cx="71135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6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2480" y="2450306"/>
            <a:ext cx="7180262" cy="1468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  <a:t>RESORT Jenkins Plugin</a:t>
            </a:r>
            <a:br>
              <a:rPr lang="en-US" altLang="ko-KR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  <a:t>사용자 가이드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753200" y="5839321"/>
            <a:ext cx="3152800" cy="830039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kumimoji="1" sz="15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marL="530225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2pPr>
            <a:lvl3pPr marL="914400" indent="-193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3pPr>
            <a:lvl4pPr marL="12747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4pPr>
            <a:lvl5pPr marL="1600200" indent="-146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5pPr>
            <a:lvl6pPr marL="20574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5146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29718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4290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㈜</a:t>
            </a:r>
            <a:r>
              <a:rPr lang="ko-KR" altLang="en-US" sz="2800" kern="0" dirty="0" smtClean="0">
                <a:latin typeface="굴림" pitchFamily="50" charset="-127"/>
                <a:ea typeface="굴림" pitchFamily="50" charset="-127"/>
              </a:rPr>
              <a:t>소프트</a:t>
            </a: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2800" kern="0" dirty="0" smtClean="0">
                <a:latin typeface="굴림" pitchFamily="50" charset="-127"/>
                <a:ea typeface="굴림" pitchFamily="50" charset="-127"/>
              </a:rPr>
              <a:t>소프트</a:t>
            </a:r>
            <a:endParaRPr lang="en-US" altLang="ko-KR" sz="2800" kern="0" dirty="0" smtClean="0">
              <a:latin typeface="굴림" pitchFamily="50" charset="-127"/>
              <a:ea typeface="굴림" pitchFamily="50" charset="-127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ko-KR" altLang="en-US" sz="2800" kern="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18 . </a:t>
            </a:r>
            <a:r>
              <a:rPr lang="en-US" altLang="ko-KR" sz="2800" kern="0" dirty="0">
                <a:latin typeface="굴림" pitchFamily="50" charset="-127"/>
                <a:ea typeface="굴림" pitchFamily="50" charset="-127"/>
              </a:rPr>
              <a:t>11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ko-KR" sz="2800" kern="0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9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job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생성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4487" y="1340768"/>
            <a:ext cx="9361041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Job </a:t>
            </a:r>
            <a:r>
              <a:rPr lang="ko-KR" altLang="en-US" sz="1600" dirty="0">
                <a:latin typeface="굴림" pitchFamily="50" charset="-127"/>
              </a:rPr>
              <a:t>생성</a:t>
            </a:r>
            <a:r>
              <a:rPr lang="en-US" altLang="ko-KR" sz="1600" dirty="0">
                <a:latin typeface="굴림" pitchFamily="50" charset="-127"/>
              </a:rPr>
              <a:t>(</a:t>
            </a:r>
            <a:r>
              <a:rPr lang="ko-KR" altLang="en-US" sz="1600" dirty="0">
                <a:latin typeface="굴림" pitchFamily="50" charset="-127"/>
              </a:rPr>
              <a:t>상세 내역 </a:t>
            </a:r>
            <a:r>
              <a:rPr lang="ko-KR" altLang="en-US" sz="1600" dirty="0" smtClean="0">
                <a:latin typeface="굴림" pitchFamily="50" charset="-127"/>
              </a:rPr>
              <a:t>설정 </a:t>
            </a:r>
            <a:r>
              <a:rPr lang="en-US" altLang="ko-KR" sz="1600" dirty="0" smtClean="0">
                <a:latin typeface="굴림" pitchFamily="50" charset="-127"/>
              </a:rPr>
              <a:t>- RESORT </a:t>
            </a:r>
            <a:r>
              <a:rPr lang="ko-KR" altLang="en-US" sz="1600" dirty="0" smtClean="0">
                <a:latin typeface="굴림" pitchFamily="50" charset="-127"/>
              </a:rPr>
              <a:t>수행 명령어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 err="1" smtClean="0">
                <a:latin typeface="굴림" pitchFamily="50" charset="-127"/>
              </a:rPr>
              <a:t>Java:linux</a:t>
            </a:r>
            <a:r>
              <a:rPr lang="en-US" altLang="ko-KR" sz="1600" dirty="0" smtClean="0">
                <a:latin typeface="굴림" pitchFamily="50" charset="-127"/>
              </a:rPr>
              <a:t>))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88" y="1340768"/>
            <a:ext cx="93431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latin typeface="굴림" pitchFamily="50" charset="-127"/>
              </a:rPr>
              <a:t>cd 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en-US" altLang="ko-KR" b="0" dirty="0" err="1" smtClean="0">
                <a:latin typeface="굴림" pitchFamily="50" charset="-127"/>
              </a:rPr>
              <a:t>RESORT_home</a:t>
            </a:r>
            <a:r>
              <a:rPr lang="en-US" altLang="ko-KR" b="0" dirty="0" smtClean="0">
                <a:latin typeface="굴림" pitchFamily="50" charset="-127"/>
              </a:rPr>
              <a:t>/bin</a:t>
            </a:r>
            <a:endParaRPr lang="en-US" altLang="ko-KR" b="0" dirty="0">
              <a:latin typeface="굴림" pitchFamily="50" charset="-127"/>
            </a:endParaRPr>
          </a:p>
          <a:p>
            <a:endParaRPr lang="en-US" altLang="ko-KR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SRC_PROPERTIES</a:t>
            </a:r>
            <a:r>
              <a:rPr lang="en-US" altLang="ko-KR" sz="1000" b="0" dirty="0" smtClean="0">
                <a:latin typeface="굴림" pitchFamily="50" charset="-127"/>
              </a:rPr>
              <a:t>=~/</a:t>
            </a: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</a:rPr>
              <a:t>src.properties</a:t>
            </a:r>
            <a:r>
              <a:rPr lang="en-US" altLang="ko-KR" sz="1000" b="0" dirty="0">
                <a:latin typeface="굴림" pitchFamily="50" charset="-127"/>
              </a:rPr>
              <a:t>  </a:t>
            </a:r>
            <a:r>
              <a:rPr lang="en-US" altLang="ko-KR" sz="1000" b="0" dirty="0" smtClean="0">
                <a:latin typeface="굴림" pitchFamily="50" charset="-127"/>
              </a:rPr>
              <a:t>                   //</a:t>
            </a:r>
            <a:r>
              <a:rPr lang="ko-KR" altLang="en-US" sz="1000" b="0" dirty="0">
                <a:latin typeface="굴림" pitchFamily="50" charset="-127"/>
              </a:rPr>
              <a:t>분석대상 소스 </a:t>
            </a:r>
            <a:r>
              <a:rPr lang="ko-KR" altLang="en-US" sz="1000" b="0" dirty="0" err="1">
                <a:latin typeface="굴림" pitchFamily="50" charset="-127"/>
              </a:rPr>
              <a:t>디렉토리</a:t>
            </a:r>
            <a:r>
              <a:rPr lang="en-US" altLang="ko-KR" sz="1000" b="0" dirty="0">
                <a:latin typeface="굴림" pitchFamily="50" charset="-127"/>
              </a:rPr>
              <a:t>(</a:t>
            </a:r>
            <a:r>
              <a:rPr lang="ko-KR" altLang="en-US" sz="1000" b="0" dirty="0">
                <a:latin typeface="굴림" pitchFamily="50" charset="-127"/>
              </a:rPr>
              <a:t>명칭은 </a:t>
            </a:r>
            <a:r>
              <a:rPr lang="ko-KR" altLang="en-US" sz="1000" b="0" dirty="0" smtClean="0">
                <a:latin typeface="굴림" pitchFamily="50" charset="-127"/>
              </a:rPr>
              <a:t>임</a:t>
            </a:r>
            <a:r>
              <a:rPr lang="ko-KR" altLang="en-US" sz="1000" b="0" dirty="0">
                <a:latin typeface="굴림" pitchFamily="50" charset="-127"/>
              </a:rPr>
              <a:t>의</a:t>
            </a:r>
            <a:r>
              <a:rPr lang="ko-KR" altLang="en-US" sz="1000" b="0" dirty="0" smtClean="0">
                <a:latin typeface="굴림" pitchFamily="50" charset="-127"/>
              </a:rPr>
              <a:t> 생성가능</a:t>
            </a:r>
            <a:r>
              <a:rPr lang="en-US" altLang="ko-KR" sz="1000" b="0" dirty="0" smtClean="0">
                <a:latin typeface="굴림" pitchFamily="50" charset="-127"/>
              </a:rPr>
              <a:t>)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RESORT_HOME=</a:t>
            </a:r>
            <a:r>
              <a:rPr lang="en-US" altLang="ko-KR" sz="1000" b="0" dirty="0" err="1" smtClean="0">
                <a:latin typeface="굴림" pitchFamily="50" charset="-127"/>
              </a:rPr>
              <a:t>RESORT_home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RESORT_HOME_RULE=</a:t>
            </a:r>
            <a:r>
              <a:rPr lang="en-US" altLang="ko-KR" sz="1000" b="0" dirty="0" err="1">
                <a:latin typeface="굴림" pitchFamily="50" charset="-127"/>
              </a:rPr>
              <a:t>RESORT_home</a:t>
            </a:r>
            <a:r>
              <a:rPr lang="en-US" altLang="ko-KR" sz="1000" b="0" dirty="0" smtClean="0">
                <a:latin typeface="굴림" pitchFamily="50" charset="-127"/>
              </a:rPr>
              <a:t>/</a:t>
            </a:r>
            <a:r>
              <a:rPr lang="en-US" altLang="ko-KR" sz="1000" b="0" dirty="0" err="1" smtClean="0">
                <a:latin typeface="굴림" pitchFamily="50" charset="-127"/>
              </a:rPr>
              <a:t>ruleset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JOB_HOME=</a:t>
            </a:r>
            <a:r>
              <a:rPr lang="en-US" altLang="ko-KR" sz="1000" b="0" dirty="0" err="1" smtClean="0">
                <a:latin typeface="굴림" pitchFamily="50" charset="-127"/>
              </a:rPr>
              <a:t>jenkins_home</a:t>
            </a:r>
            <a:r>
              <a:rPr lang="en-US" altLang="ko-KR" sz="1000" b="0" dirty="0" smtClean="0">
                <a:latin typeface="굴림" pitchFamily="50" charset="-127"/>
              </a:rPr>
              <a:t>/jobs</a:t>
            </a:r>
            <a:r>
              <a:rPr lang="en-US" altLang="ko-KR" sz="1000" b="0" dirty="0">
                <a:latin typeface="굴림" pitchFamily="50" charset="-127"/>
              </a:rPr>
              <a:t>/$JOB_NAME</a:t>
            </a: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JOB_HOME_WORKSPACE=</a:t>
            </a:r>
            <a:r>
              <a:rPr lang="en-US" altLang="ko-KR" sz="1000" b="0" dirty="0" err="1" smtClean="0">
                <a:latin typeface="굴림" pitchFamily="50" charset="-127"/>
              </a:rPr>
              <a:t>jenkins_home</a:t>
            </a:r>
            <a:r>
              <a:rPr lang="en-US" altLang="ko-KR" sz="1000" b="0" dirty="0" smtClean="0">
                <a:latin typeface="굴림" pitchFamily="50" charset="-127"/>
              </a:rPr>
              <a:t>/jobs</a:t>
            </a:r>
            <a:r>
              <a:rPr lang="en-US" altLang="ko-KR" sz="1000" b="0" dirty="0">
                <a:latin typeface="굴림" pitchFamily="50" charset="-127"/>
              </a:rPr>
              <a:t>/$JOB_NAME/workspace</a:t>
            </a: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export COMMAND_ANALYSIS="-</a:t>
            </a:r>
            <a:r>
              <a:rPr lang="en-US" altLang="ko-KR" sz="1000" b="0" dirty="0" err="1" smtClean="0">
                <a:latin typeface="굴림" pitchFamily="50" charset="-127"/>
              </a:rPr>
              <a:t>disableProjectSaveMode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</a:rPr>
              <a:t>-java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smtClean="0">
                <a:latin typeface="굴림" pitchFamily="50" charset="-127"/>
              </a:rPr>
              <a:t>Timeout 60" </a:t>
            </a: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COMMAND_REPORT="-</a:t>
            </a:r>
            <a:r>
              <a:rPr lang="en-US" altLang="ko-KR" sz="1000" b="0" dirty="0" err="1">
                <a:latin typeface="굴림" pitchFamily="50" charset="-127"/>
              </a:rPr>
              <a:t>excelCodeCompliance</a:t>
            </a:r>
            <a:r>
              <a:rPr lang="en-US" altLang="ko-KR" sz="1000" b="0" dirty="0">
                <a:latin typeface="굴림" pitchFamily="50" charset="-127"/>
              </a:rPr>
              <a:t> $JOB_HOME_WORKSPACE/codeCompliance_$BUILD_NUMBER.xls   -</a:t>
            </a:r>
            <a:r>
              <a:rPr lang="en-US" altLang="ko-KR" sz="1000" b="0" dirty="0" err="1">
                <a:latin typeface="굴림" pitchFamily="50" charset="-127"/>
              </a:rPr>
              <a:t>excelCodeViolation</a:t>
            </a:r>
            <a:r>
              <a:rPr lang="en-US" altLang="ko-KR" sz="1000" b="0" dirty="0">
                <a:latin typeface="굴림" pitchFamily="50" charset="-127"/>
              </a:rPr>
              <a:t> $JOB_HOME_WORKSPACE/CodeViolation_$BUILD_NUMBER.xls -user </a:t>
            </a:r>
            <a:r>
              <a:rPr lang="ko-KR" altLang="en-US" sz="1000" b="0" dirty="0" smtClean="0">
                <a:latin typeface="굴림" pitchFamily="50" charset="-127"/>
              </a:rPr>
              <a:t>고객사</a:t>
            </a:r>
            <a:r>
              <a:rPr lang="ko-KR" altLang="en-US" sz="1000" b="0" dirty="0">
                <a:latin typeface="굴림" pitchFamily="50" charset="-127"/>
              </a:rPr>
              <a:t>명</a:t>
            </a:r>
            <a:r>
              <a:rPr lang="en-US" altLang="ko-KR" sz="1000" b="0" dirty="0" smtClean="0">
                <a:latin typeface="굴림" pitchFamily="50" charset="-127"/>
              </a:rPr>
              <a:t> 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projectAlias</a:t>
            </a:r>
            <a:r>
              <a:rPr lang="en-US" altLang="ko-KR" sz="1000" b="0" dirty="0">
                <a:latin typeface="굴림" pitchFamily="50" charset="-127"/>
              </a:rPr>
              <a:t> $JOB_NAME"</a:t>
            </a: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./</a:t>
            </a:r>
            <a:r>
              <a:rPr lang="en-US" altLang="ko-KR" sz="1000" b="0" dirty="0" smtClean="0">
                <a:latin typeface="굴림" pitchFamily="50" charset="-127"/>
              </a:rPr>
              <a:t>resortjava.sh </a:t>
            </a:r>
            <a:r>
              <a:rPr lang="en-US" altLang="ko-KR" sz="1000" b="0" dirty="0">
                <a:latin typeface="굴림" pitchFamily="50" charset="-127"/>
              </a:rPr>
              <a:t>-cc </a:t>
            </a:r>
            <a:r>
              <a:rPr lang="en-US" altLang="ko-KR" sz="1000" b="0" dirty="0" err="1">
                <a:latin typeface="굴림" pitchFamily="50" charset="-127"/>
              </a:rPr>
              <a:t>SRCProperties</a:t>
            </a:r>
            <a:r>
              <a:rPr lang="en-US" altLang="ko-KR" sz="1000" b="0" dirty="0">
                <a:latin typeface="굴림" pitchFamily="50" charset="-127"/>
              </a:rPr>
              <a:t>:$SRC_PROPERTIES  $JOB_HOME_WORKSPACE/resort.xml </a:t>
            </a:r>
            <a:r>
              <a:rPr lang="en-US" altLang="ko-KR" sz="1000" b="0" dirty="0" smtClean="0">
                <a:latin typeface="굴림" pitchFamily="50" charset="-127"/>
              </a:rPr>
              <a:t>-</a:t>
            </a:r>
            <a:r>
              <a:rPr lang="en-US" altLang="ko-KR" sz="1000" b="0" dirty="0">
                <a:latin typeface="굴림" pitchFamily="50" charset="-127"/>
              </a:rPr>
              <a:t>audit $RESORT_HOME_RULE</a:t>
            </a:r>
            <a:r>
              <a:rPr lang="en-US" altLang="ko-KR" sz="1000" b="0" dirty="0" smtClean="0">
                <a:latin typeface="굴림" pitchFamily="50" charset="-127"/>
              </a:rPr>
              <a:t>/~.</a:t>
            </a:r>
            <a:r>
              <a:rPr lang="en-US" altLang="ko-KR" sz="1000" b="0" dirty="0">
                <a:latin typeface="굴림" pitchFamily="50" charset="-127"/>
              </a:rPr>
              <a:t>rule  $COMMAND_ANALYSIS $COMMAND_REPORT</a:t>
            </a: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ko-KR" altLang="en-US" sz="1000" b="0" dirty="0">
                <a:latin typeface="굴림" pitchFamily="50" charset="-127"/>
              </a:rPr>
              <a:t>참고사항 </a:t>
            </a:r>
            <a:r>
              <a:rPr lang="en-US" altLang="ko-KR" sz="1000" b="0" dirty="0">
                <a:latin typeface="굴림" pitchFamily="50" charset="-127"/>
              </a:rPr>
              <a:t>: </a:t>
            </a:r>
            <a:r>
              <a:rPr lang="en-US" altLang="ko-KR" sz="1000" b="0" dirty="0" err="1">
                <a:latin typeface="굴림" pitchFamily="50" charset="-127"/>
              </a:rPr>
              <a:t>src.properties</a:t>
            </a:r>
            <a:r>
              <a:rPr lang="en-US" altLang="ko-KR" sz="1000" b="0" dirty="0">
                <a:latin typeface="굴림" pitchFamily="50" charset="-127"/>
              </a:rPr>
              <a:t>   </a:t>
            </a:r>
            <a:r>
              <a:rPr lang="en-US" altLang="ko-KR" sz="1000" b="0" dirty="0" smtClean="0">
                <a:latin typeface="굴림" pitchFamily="50" charset="-127"/>
              </a:rPr>
              <a:t>    // </a:t>
            </a:r>
            <a:r>
              <a:rPr lang="ko-KR" altLang="en-US" sz="1000" b="0" dirty="0" smtClean="0">
                <a:latin typeface="굴림" pitchFamily="50" charset="-127"/>
              </a:rPr>
              <a:t>분석 </a:t>
            </a:r>
            <a:r>
              <a:rPr lang="ko-KR" altLang="en-US" sz="1000" b="0" dirty="0">
                <a:latin typeface="굴림" pitchFamily="50" charset="-127"/>
              </a:rPr>
              <a:t>대상  </a:t>
            </a:r>
            <a:r>
              <a:rPr lang="ko-KR" altLang="en-US" sz="1000" b="0" dirty="0" smtClean="0">
                <a:latin typeface="굴림" pitchFamily="50" charset="-127"/>
              </a:rPr>
              <a:t>파일위치를 기술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          </a:t>
            </a: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z="1000" b="0" dirty="0" smtClean="0">
                <a:solidFill>
                  <a:srgbClr val="FF0000"/>
                </a:solidFill>
                <a:latin typeface="굴림" pitchFamily="50" charset="-127"/>
              </a:rPr>
              <a:t>          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</a:rPr>
              <a:t>※</a:t>
            </a:r>
            <a:r>
              <a:rPr lang="ko-KR" altLang="en-US" sz="1000" dirty="0" smtClean="0">
                <a:solidFill>
                  <a:srgbClr val="FF0000"/>
                </a:solidFill>
                <a:latin typeface="굴림" pitchFamily="50" charset="-127"/>
              </a:rPr>
              <a:t>복수경로 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구분은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new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line 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처리하며 끝에 세미콜론 기술</a:t>
            </a:r>
            <a:r>
              <a:rPr lang="en-US" altLang="ko-KR" sz="1000" b="0" dirty="0" smtClean="0">
                <a:latin typeface="굴림" pitchFamily="50" charset="-127"/>
              </a:rPr>
              <a:t>                            </a:t>
            </a: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         </a:t>
            </a:r>
            <a:endParaRPr lang="en-US" altLang="ko-KR" sz="1000" b="0" dirty="0">
              <a:latin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67514"/>
              </p:ext>
            </p:extLst>
          </p:nvPr>
        </p:nvGraphicFramePr>
        <p:xfrm>
          <a:off x="488504" y="4149080"/>
          <a:ext cx="87129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472"/>
                <a:gridCol w="570849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제품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languageOption</a:t>
                      </a:r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3433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 for Java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-java=&gt;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확장자가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java (xml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포함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 </a:t>
                      </a:r>
                    </a:p>
                    <a:p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=&gt;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확장자가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(xml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포함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05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10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job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생성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4487" y="1340768"/>
            <a:ext cx="9361041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Job </a:t>
            </a:r>
            <a:r>
              <a:rPr lang="ko-KR" altLang="en-US" sz="1600" dirty="0">
                <a:latin typeface="굴림" pitchFamily="50" charset="-127"/>
              </a:rPr>
              <a:t>생성</a:t>
            </a:r>
            <a:r>
              <a:rPr lang="en-US" altLang="ko-KR" sz="1600" dirty="0">
                <a:latin typeface="굴림" pitchFamily="50" charset="-127"/>
              </a:rPr>
              <a:t>(</a:t>
            </a:r>
            <a:r>
              <a:rPr lang="ko-KR" altLang="en-US" sz="1600" dirty="0">
                <a:latin typeface="굴림" pitchFamily="50" charset="-127"/>
              </a:rPr>
              <a:t>상세 내역 </a:t>
            </a:r>
            <a:r>
              <a:rPr lang="ko-KR" altLang="en-US" sz="1600" dirty="0" smtClean="0">
                <a:latin typeface="굴림" pitchFamily="50" charset="-127"/>
              </a:rPr>
              <a:t>설정 </a:t>
            </a:r>
            <a:r>
              <a:rPr lang="en-US" altLang="ko-KR" sz="1600" dirty="0" smtClean="0">
                <a:latin typeface="굴림" pitchFamily="50" charset="-127"/>
              </a:rPr>
              <a:t>- RESORT </a:t>
            </a:r>
            <a:r>
              <a:rPr lang="ko-KR" altLang="en-US" sz="1600" dirty="0" smtClean="0">
                <a:latin typeface="굴림" pitchFamily="50" charset="-127"/>
              </a:rPr>
              <a:t>수행 명령어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 err="1" smtClean="0">
                <a:latin typeface="굴림" pitchFamily="50" charset="-127"/>
              </a:rPr>
              <a:t>Java:windows</a:t>
            </a:r>
            <a:r>
              <a:rPr lang="en-US" altLang="ko-KR" sz="1600" dirty="0" smtClean="0">
                <a:latin typeface="굴림" pitchFamily="50" charset="-127"/>
              </a:rPr>
              <a:t>))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88" y="1340768"/>
            <a:ext cx="93431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latin typeface="굴림" pitchFamily="50" charset="-127"/>
              </a:rPr>
              <a:t>cd 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en-US" altLang="ko-KR" b="0" dirty="0" err="1" smtClean="0">
                <a:latin typeface="굴림" pitchFamily="50" charset="-127"/>
              </a:rPr>
              <a:t>RESORT_home</a:t>
            </a:r>
            <a:r>
              <a:rPr lang="en-US" altLang="ko-KR" b="0" dirty="0" smtClean="0">
                <a:latin typeface="굴림" pitchFamily="50" charset="-127"/>
              </a:rPr>
              <a:t>/bin</a:t>
            </a:r>
            <a:endParaRPr lang="en-US" altLang="ko-KR" b="0" dirty="0">
              <a:latin typeface="굴림" pitchFamily="50" charset="-127"/>
            </a:endParaRPr>
          </a:p>
          <a:p>
            <a:endParaRPr lang="en-US" altLang="ko-KR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</a:t>
            </a:r>
            <a:r>
              <a:rPr lang="en-US" altLang="ko-KR" sz="1000" b="0" dirty="0">
                <a:latin typeface="굴림" pitchFamily="50" charset="-127"/>
              </a:rPr>
              <a:t>SRC_PROPERTIES</a:t>
            </a:r>
            <a:r>
              <a:rPr lang="en-US" altLang="ko-KR" sz="1000" b="0" dirty="0" smtClean="0">
                <a:latin typeface="굴림" pitchFamily="50" charset="-127"/>
              </a:rPr>
              <a:t>=~/</a:t>
            </a: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</a:rPr>
              <a:t>src.properties</a:t>
            </a:r>
            <a:r>
              <a:rPr lang="en-US" altLang="ko-KR" sz="1000" b="0" dirty="0">
                <a:latin typeface="굴림" pitchFamily="50" charset="-127"/>
              </a:rPr>
              <a:t>  </a:t>
            </a:r>
            <a:r>
              <a:rPr lang="en-US" altLang="ko-KR" sz="1000" b="0" dirty="0" smtClean="0">
                <a:latin typeface="굴림" pitchFamily="50" charset="-127"/>
              </a:rPr>
              <a:t>                   //</a:t>
            </a:r>
            <a:r>
              <a:rPr lang="ko-KR" altLang="en-US" sz="1000" b="0" dirty="0">
                <a:latin typeface="굴림" pitchFamily="50" charset="-127"/>
              </a:rPr>
              <a:t>분석대상 소스 </a:t>
            </a:r>
            <a:r>
              <a:rPr lang="ko-KR" altLang="en-US" sz="1000" b="0" dirty="0" err="1">
                <a:latin typeface="굴림" pitchFamily="50" charset="-127"/>
              </a:rPr>
              <a:t>디렉토리</a:t>
            </a:r>
            <a:r>
              <a:rPr lang="en-US" altLang="ko-KR" sz="1000" b="0" dirty="0">
                <a:latin typeface="굴림" pitchFamily="50" charset="-127"/>
              </a:rPr>
              <a:t>(</a:t>
            </a:r>
            <a:r>
              <a:rPr lang="ko-KR" altLang="en-US" sz="1000" b="0" dirty="0">
                <a:latin typeface="굴림" pitchFamily="50" charset="-127"/>
              </a:rPr>
              <a:t>명칭은 </a:t>
            </a:r>
            <a:r>
              <a:rPr lang="ko-KR" altLang="en-US" sz="1000" b="0" dirty="0" smtClean="0">
                <a:latin typeface="굴림" pitchFamily="50" charset="-127"/>
              </a:rPr>
              <a:t>임</a:t>
            </a:r>
            <a:r>
              <a:rPr lang="ko-KR" altLang="en-US" sz="1000" b="0" dirty="0">
                <a:latin typeface="굴림" pitchFamily="50" charset="-127"/>
              </a:rPr>
              <a:t>의</a:t>
            </a:r>
            <a:r>
              <a:rPr lang="ko-KR" altLang="en-US" sz="1000" b="0" dirty="0" smtClean="0">
                <a:latin typeface="굴림" pitchFamily="50" charset="-127"/>
              </a:rPr>
              <a:t> 생성가능</a:t>
            </a:r>
            <a:r>
              <a:rPr lang="en-US" altLang="ko-KR" sz="1000" b="0" dirty="0" smtClean="0">
                <a:latin typeface="굴림" pitchFamily="50" charset="-127"/>
              </a:rPr>
              <a:t>)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RESORT_HOME=</a:t>
            </a:r>
            <a:r>
              <a:rPr lang="en-US" altLang="ko-KR" sz="1000" b="0" dirty="0" err="1" smtClean="0">
                <a:latin typeface="굴림" pitchFamily="50" charset="-127"/>
              </a:rPr>
              <a:t>RESORT_home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RESORT_HOME_RULE=</a:t>
            </a:r>
            <a:r>
              <a:rPr lang="en-US" altLang="ko-KR" sz="1000" b="0" dirty="0" err="1">
                <a:latin typeface="굴림" pitchFamily="50" charset="-127"/>
              </a:rPr>
              <a:t>RESORT_home</a:t>
            </a:r>
            <a:r>
              <a:rPr lang="en-US" altLang="ko-KR" sz="1000" b="0" dirty="0" smtClean="0">
                <a:latin typeface="굴림" pitchFamily="50" charset="-127"/>
              </a:rPr>
              <a:t>/</a:t>
            </a:r>
            <a:r>
              <a:rPr lang="en-US" altLang="ko-KR" sz="1000" b="0" dirty="0" err="1" smtClean="0">
                <a:latin typeface="굴림" pitchFamily="50" charset="-127"/>
              </a:rPr>
              <a:t>ruleset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JOB_HOME=</a:t>
            </a:r>
            <a:r>
              <a:rPr lang="en-US" altLang="ko-KR" sz="1000" b="0" dirty="0" err="1" smtClean="0">
                <a:latin typeface="굴림" pitchFamily="50" charset="-127"/>
              </a:rPr>
              <a:t>jenkins_home</a:t>
            </a:r>
            <a:r>
              <a:rPr lang="en-US" altLang="ko-KR" sz="1000" b="0" dirty="0" smtClean="0">
                <a:latin typeface="굴림" pitchFamily="50" charset="-127"/>
              </a:rPr>
              <a:t>/jobs/%JOB_NAME%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JOB_HOME_WORKSPACE=</a:t>
            </a:r>
            <a:r>
              <a:rPr lang="en-US" altLang="ko-KR" sz="1000" b="0" dirty="0" err="1" smtClean="0">
                <a:latin typeface="굴림" pitchFamily="50" charset="-127"/>
              </a:rPr>
              <a:t>jenkins_home</a:t>
            </a:r>
            <a:r>
              <a:rPr lang="en-US" altLang="ko-KR" sz="1000" b="0" dirty="0" smtClean="0">
                <a:latin typeface="굴림" pitchFamily="50" charset="-127"/>
              </a:rPr>
              <a:t>/jobs/%JOB_NAME%/workspace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COMMAND_ANALYSIS="-</a:t>
            </a:r>
            <a:r>
              <a:rPr lang="en-US" altLang="ko-KR" sz="1000" b="0" dirty="0" err="1" smtClean="0">
                <a:latin typeface="굴림" pitchFamily="50" charset="-127"/>
              </a:rPr>
              <a:t>disableProjectSaveMode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</a:rPr>
              <a:t>-java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smtClean="0">
                <a:latin typeface="굴림" pitchFamily="50" charset="-127"/>
              </a:rPr>
              <a:t>Timeout 60" </a:t>
            </a: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</a:t>
            </a:r>
            <a:r>
              <a:rPr lang="en-US" altLang="ko-KR" sz="1000" b="0" dirty="0">
                <a:latin typeface="굴림" pitchFamily="50" charset="-127"/>
              </a:rPr>
              <a:t>COMMAND_REPORT="-</a:t>
            </a:r>
            <a:r>
              <a:rPr lang="en-US" altLang="ko-KR" sz="1000" b="0" dirty="0" err="1">
                <a:latin typeface="굴림" pitchFamily="50" charset="-127"/>
              </a:rPr>
              <a:t>excelCodeCompliance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%JOB_HOME_WORKSPACE%/codeCompliance_%BUILD_NUMBER%.xls  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excelCodeViolation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%JOB_HOME_WORKSPACE%/CodeViolation_%BUILD_NUMBER%.xls </a:t>
            </a:r>
            <a:r>
              <a:rPr lang="en-US" altLang="ko-KR" sz="1000" b="0" dirty="0">
                <a:latin typeface="굴림" pitchFamily="50" charset="-127"/>
              </a:rPr>
              <a:t>-user </a:t>
            </a:r>
            <a:r>
              <a:rPr lang="ko-KR" altLang="en-US" sz="1000" b="0" dirty="0" smtClean="0">
                <a:latin typeface="굴림" pitchFamily="50" charset="-127"/>
              </a:rPr>
              <a:t>고객사</a:t>
            </a:r>
            <a:r>
              <a:rPr lang="ko-KR" altLang="en-US" sz="1000" b="0" dirty="0">
                <a:latin typeface="굴림" pitchFamily="50" charset="-127"/>
              </a:rPr>
              <a:t>명</a:t>
            </a:r>
            <a:r>
              <a:rPr lang="en-US" altLang="ko-KR" sz="1000" b="0" dirty="0" smtClean="0">
                <a:latin typeface="굴림" pitchFamily="50" charset="-127"/>
              </a:rPr>
              <a:t> 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projectAlias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%JOB_NAME%"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./</a:t>
            </a:r>
            <a:r>
              <a:rPr lang="en-US" altLang="ko-KR" sz="1000" b="0" dirty="0" smtClean="0">
                <a:latin typeface="굴림" pitchFamily="50" charset="-127"/>
              </a:rPr>
              <a:t>resortjava.sh </a:t>
            </a:r>
            <a:r>
              <a:rPr lang="en-US" altLang="ko-KR" sz="1000" b="0" dirty="0">
                <a:latin typeface="굴림" pitchFamily="50" charset="-127"/>
              </a:rPr>
              <a:t>-cc </a:t>
            </a:r>
            <a:r>
              <a:rPr lang="en-US" altLang="ko-KR" sz="1000" b="0" dirty="0" err="1" smtClean="0">
                <a:latin typeface="굴림" pitchFamily="50" charset="-127"/>
              </a:rPr>
              <a:t>SRCProperties</a:t>
            </a:r>
            <a:r>
              <a:rPr lang="en-US" altLang="ko-KR" sz="1000" b="0" dirty="0" smtClean="0">
                <a:latin typeface="굴림" pitchFamily="50" charset="-127"/>
              </a:rPr>
              <a:t>:%SRC_PROPERTIES%  </a:t>
            </a:r>
            <a:r>
              <a:rPr lang="en-US" altLang="ko-KR" sz="1000" b="0" dirty="0">
                <a:latin typeface="굴림" pitchFamily="50" charset="-127"/>
              </a:rPr>
              <a:t>%</a:t>
            </a:r>
            <a:r>
              <a:rPr lang="en-US" altLang="ko-KR" sz="1000" b="0" dirty="0" smtClean="0">
                <a:latin typeface="굴림" pitchFamily="50" charset="-127"/>
              </a:rPr>
              <a:t>JOB_HOME_WORKSPACE%/resort.xml -</a:t>
            </a:r>
            <a:r>
              <a:rPr lang="en-US" altLang="ko-KR" sz="1000" b="0" dirty="0">
                <a:latin typeface="굴림" pitchFamily="50" charset="-127"/>
              </a:rPr>
              <a:t>audit </a:t>
            </a:r>
            <a:r>
              <a:rPr lang="en-US" altLang="ko-KR" sz="1000" b="0" dirty="0" smtClean="0">
                <a:latin typeface="굴림" pitchFamily="50" charset="-127"/>
              </a:rPr>
              <a:t>%RESORT_HOME_RULE%/~.</a:t>
            </a:r>
            <a:r>
              <a:rPr lang="en-US" altLang="ko-KR" sz="1000" b="0" dirty="0">
                <a:latin typeface="굴림" pitchFamily="50" charset="-127"/>
              </a:rPr>
              <a:t>rule  </a:t>
            </a:r>
            <a:r>
              <a:rPr lang="en-US" altLang="ko-KR" sz="1000" b="0" dirty="0" smtClean="0">
                <a:latin typeface="굴림" pitchFamily="50" charset="-127"/>
              </a:rPr>
              <a:t>%COMMAND_ANALYSIS% </a:t>
            </a:r>
            <a:r>
              <a:rPr lang="en-US" altLang="ko-KR" sz="1000" b="0" dirty="0">
                <a:latin typeface="굴림" pitchFamily="50" charset="-127"/>
              </a:rPr>
              <a:t>%</a:t>
            </a:r>
            <a:r>
              <a:rPr lang="en-US" altLang="ko-KR" sz="1000" b="0" dirty="0" smtClean="0">
                <a:latin typeface="굴림" pitchFamily="50" charset="-127"/>
              </a:rPr>
              <a:t>COMMAND_REPORT%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ko-KR" altLang="en-US" sz="1000" b="0" dirty="0">
                <a:latin typeface="굴림" pitchFamily="50" charset="-127"/>
              </a:rPr>
              <a:t>참고사항 </a:t>
            </a:r>
            <a:r>
              <a:rPr lang="en-US" altLang="ko-KR" sz="1000" b="0" dirty="0">
                <a:latin typeface="굴림" pitchFamily="50" charset="-127"/>
              </a:rPr>
              <a:t>: </a:t>
            </a:r>
            <a:r>
              <a:rPr lang="en-US" altLang="ko-KR" sz="1000" b="0" dirty="0" err="1">
                <a:latin typeface="굴림" pitchFamily="50" charset="-127"/>
              </a:rPr>
              <a:t>src.properties</a:t>
            </a:r>
            <a:r>
              <a:rPr lang="en-US" altLang="ko-KR" sz="1000" b="0" dirty="0">
                <a:latin typeface="굴림" pitchFamily="50" charset="-127"/>
              </a:rPr>
              <a:t>   </a:t>
            </a:r>
            <a:r>
              <a:rPr lang="en-US" altLang="ko-KR" sz="1000" b="0" dirty="0" smtClean="0">
                <a:latin typeface="굴림" pitchFamily="50" charset="-127"/>
              </a:rPr>
              <a:t>    // </a:t>
            </a:r>
            <a:r>
              <a:rPr lang="ko-KR" altLang="en-US" sz="1000" b="0" dirty="0" smtClean="0">
                <a:latin typeface="굴림" pitchFamily="50" charset="-127"/>
              </a:rPr>
              <a:t>분석 </a:t>
            </a:r>
            <a:r>
              <a:rPr lang="ko-KR" altLang="en-US" sz="1000" b="0" dirty="0">
                <a:latin typeface="굴림" pitchFamily="50" charset="-127"/>
              </a:rPr>
              <a:t>대상  </a:t>
            </a:r>
            <a:r>
              <a:rPr lang="ko-KR" altLang="en-US" sz="1000" b="0" dirty="0" smtClean="0">
                <a:latin typeface="굴림" pitchFamily="50" charset="-127"/>
              </a:rPr>
              <a:t>파일위치를 기술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          </a:t>
            </a: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z="1000" b="0" dirty="0" smtClean="0">
                <a:solidFill>
                  <a:srgbClr val="FF0000"/>
                </a:solidFill>
                <a:latin typeface="굴림" pitchFamily="50" charset="-127"/>
              </a:rPr>
              <a:t>          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</a:rPr>
              <a:t>※</a:t>
            </a:r>
            <a:r>
              <a:rPr lang="ko-KR" altLang="en-US" sz="1000" dirty="0" smtClean="0">
                <a:solidFill>
                  <a:srgbClr val="FF0000"/>
                </a:solidFill>
                <a:latin typeface="굴림" pitchFamily="50" charset="-127"/>
              </a:rPr>
              <a:t>복수경로 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구분은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new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line 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처리하며 끝에 세미콜론 기술</a:t>
            </a:r>
            <a:r>
              <a:rPr lang="en-US" altLang="ko-KR" sz="1000" b="0" dirty="0" smtClean="0">
                <a:latin typeface="굴림" pitchFamily="50" charset="-127"/>
              </a:rPr>
              <a:t>                            </a:t>
            </a: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         </a:t>
            </a:r>
            <a:endParaRPr lang="en-US" altLang="ko-KR" sz="1000" b="0" dirty="0">
              <a:latin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3566"/>
              </p:ext>
            </p:extLst>
          </p:nvPr>
        </p:nvGraphicFramePr>
        <p:xfrm>
          <a:off x="488504" y="4149080"/>
          <a:ext cx="87129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472"/>
                <a:gridCol w="570849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제품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languageOption</a:t>
                      </a:r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3433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 for Java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-java=&gt;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확장자가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java (xml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포함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 </a:t>
                      </a:r>
                    </a:p>
                    <a:p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=&gt;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확장자가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(xml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포함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88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11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job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생성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Job </a:t>
            </a:r>
            <a:r>
              <a:rPr lang="ko-KR" altLang="en-US" sz="1600" dirty="0">
                <a:latin typeface="굴림" pitchFamily="50" charset="-127"/>
              </a:rPr>
              <a:t>생성</a:t>
            </a:r>
            <a:r>
              <a:rPr lang="en-US" altLang="ko-KR" sz="1600" dirty="0">
                <a:latin typeface="굴림" pitchFamily="50" charset="-127"/>
              </a:rPr>
              <a:t>(</a:t>
            </a:r>
            <a:r>
              <a:rPr lang="ko-KR" altLang="en-US" sz="1600" dirty="0">
                <a:latin typeface="굴림" pitchFamily="50" charset="-127"/>
              </a:rPr>
              <a:t>상세 내역 설정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Ⓓ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1486525"/>
            <a:ext cx="4752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D – Jenkins Plugin </a:t>
            </a:r>
            <a:r>
              <a:rPr lang="ko-KR" altLang="en-US" dirty="0" smtClean="0">
                <a:latin typeface="굴림" pitchFamily="50" charset="-127"/>
              </a:rPr>
              <a:t>이 분석할 대상 파일 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err="1" smtClean="0">
                <a:latin typeface="굴림" pitchFamily="50" charset="-127"/>
              </a:rPr>
              <a:t>빌드</a:t>
            </a:r>
            <a:r>
              <a:rPr lang="ko-KR" altLang="en-US" dirty="0" smtClean="0">
                <a:latin typeface="굴림" pitchFamily="50" charset="-127"/>
              </a:rPr>
              <a:t> 후 조치추가 </a:t>
            </a:r>
            <a:r>
              <a:rPr lang="en-US" altLang="ko-KR" dirty="0" smtClean="0">
                <a:latin typeface="굴림" pitchFamily="50" charset="-127"/>
              </a:rPr>
              <a:t>&gt; Publish RESORT analysis result </a:t>
            </a:r>
            <a:r>
              <a:rPr lang="ko-KR" altLang="en-US" dirty="0" smtClean="0">
                <a:latin typeface="굴림" pitchFamily="50" charset="-127"/>
              </a:rPr>
              <a:t>를 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선택 후 나오는 창에서  </a:t>
            </a:r>
            <a:r>
              <a:rPr lang="en-US" altLang="ko-KR" dirty="0" smtClean="0">
                <a:latin typeface="굴림" pitchFamily="50" charset="-127"/>
              </a:rPr>
              <a:t>RESORT result </a:t>
            </a:r>
            <a:r>
              <a:rPr lang="ko-KR" altLang="en-US" dirty="0" smtClean="0">
                <a:latin typeface="굴림" pitchFamily="50" charset="-127"/>
              </a:rPr>
              <a:t>에 </a:t>
            </a:r>
            <a:r>
              <a:rPr lang="en-US" altLang="ko-KR" dirty="0" smtClean="0">
                <a:latin typeface="굴림" pitchFamily="50" charset="-127"/>
              </a:rPr>
              <a:t>**/resort.xml </a:t>
            </a:r>
            <a:r>
              <a:rPr lang="ko-KR" altLang="en-US" dirty="0" smtClean="0">
                <a:latin typeface="굴림" pitchFamily="50" charset="-127"/>
              </a:rPr>
              <a:t>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smtClean="0">
                <a:latin typeface="굴림" pitchFamily="50" charset="-127"/>
              </a:rPr>
              <a:t>모든 설정이 완료되었으므로 </a:t>
            </a:r>
            <a:r>
              <a:rPr lang="en-US" altLang="ko-KR" dirty="0" smtClean="0">
                <a:latin typeface="굴림" pitchFamily="50" charset="-127"/>
              </a:rPr>
              <a:t>job </a:t>
            </a:r>
            <a:r>
              <a:rPr lang="ko-KR" altLang="en-US" dirty="0" smtClean="0">
                <a:latin typeface="굴림" pitchFamily="50" charset="-127"/>
              </a:rPr>
              <a:t>설정 내역 저장</a:t>
            </a:r>
            <a:r>
              <a:rPr lang="en-US" altLang="ko-KR" dirty="0" smtClean="0">
                <a:latin typeface="굴림" pitchFamily="50" charset="-127"/>
              </a:rPr>
              <a:t> 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17766"/>
            <a:ext cx="4176464" cy="31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1" y="4876665"/>
            <a:ext cx="403573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999316" y="4448073"/>
            <a:ext cx="619611" cy="2160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999316" y="3543199"/>
            <a:ext cx="1061406" cy="16230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8" name="꺾인 연결선 27"/>
          <p:cNvCxnSpPr/>
          <p:nvPr/>
        </p:nvCxnSpPr>
        <p:spPr bwMode="auto">
          <a:xfrm rot="16200000" flipH="1">
            <a:off x="2685266" y="4029019"/>
            <a:ext cx="1171166" cy="5241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직사각형 28"/>
          <p:cNvSpPr/>
          <p:nvPr/>
        </p:nvSpPr>
        <p:spPr bwMode="auto">
          <a:xfrm>
            <a:off x="580540" y="4869160"/>
            <a:ext cx="4300452" cy="979055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290531" y="5392257"/>
            <a:ext cx="619611" cy="2160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5877272"/>
            <a:ext cx="1102066" cy="35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560512" y="5904831"/>
            <a:ext cx="619611" cy="283341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48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12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정적분석수행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Jenkins Main </a:t>
            </a:r>
            <a:r>
              <a:rPr lang="ko-KR" altLang="en-US" sz="1600" dirty="0" smtClean="0">
                <a:latin typeface="굴림" pitchFamily="50" charset="-127"/>
              </a:rPr>
              <a:t>화면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1486525"/>
            <a:ext cx="47525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Main </a:t>
            </a:r>
            <a:r>
              <a:rPr lang="ko-KR" altLang="en-US" dirty="0" smtClean="0">
                <a:latin typeface="굴림" pitchFamily="50" charset="-127"/>
              </a:rPr>
              <a:t>화면의 주요 구성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</a:rPr>
              <a:t>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2" y="3573016"/>
            <a:ext cx="420177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52" y="3946045"/>
            <a:ext cx="1763044" cy="2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470" y="4505159"/>
            <a:ext cx="658155" cy="18895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12" name="꺾인 연결선 11"/>
          <p:cNvCxnSpPr/>
          <p:nvPr/>
        </p:nvCxnSpPr>
        <p:spPr bwMode="auto">
          <a:xfrm flipV="1">
            <a:off x="1224625" y="3027140"/>
            <a:ext cx="3584359" cy="1561030"/>
          </a:xfrm>
          <a:prstGeom prst="bentConnector3">
            <a:avLst>
              <a:gd name="adj1" fmla="val 102364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사각형 설명선 18"/>
          <p:cNvSpPr/>
          <p:nvPr/>
        </p:nvSpPr>
        <p:spPr bwMode="auto">
          <a:xfrm>
            <a:off x="3368824" y="4317159"/>
            <a:ext cx="1488469" cy="234533"/>
          </a:xfrm>
          <a:prstGeom prst="wedgeRectCallout">
            <a:avLst>
              <a:gd name="adj1" fmla="val -14693"/>
              <a:gd name="adj2" fmla="val 1798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hangingPunct="1">
              <a:lnSpc>
                <a:spcPct val="100000"/>
              </a:lnSpc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 err="1" smtClean="0">
                <a:latin typeface="굴림" pitchFamily="50" charset="-127"/>
              </a:rPr>
              <a:t>정적분석</a:t>
            </a:r>
            <a:r>
              <a:rPr lang="ko-KR" altLang="en-US" b="0" dirty="0" smtClean="0">
                <a:latin typeface="굴림" pitchFamily="50" charset="-127"/>
              </a:rPr>
              <a:t> 수행 </a:t>
            </a:r>
            <a:r>
              <a:rPr lang="ko-KR" altLang="en-US" b="0" dirty="0">
                <a:latin typeface="굴림" pitchFamily="50" charset="-127"/>
              </a:rPr>
              <a:t>메뉴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1" y="1669286"/>
            <a:ext cx="4322091" cy="175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4563347" y="2348879"/>
            <a:ext cx="237798" cy="108011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784648" y="2660975"/>
            <a:ext cx="432048" cy="13238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7" name="꺾인 연결선 26"/>
          <p:cNvCxnSpPr>
            <a:stCxn id="22" idx="2"/>
          </p:cNvCxnSpPr>
          <p:nvPr/>
        </p:nvCxnSpPr>
        <p:spPr bwMode="auto">
          <a:xfrm rot="16200000" flipH="1">
            <a:off x="1916521" y="2877510"/>
            <a:ext cx="779657" cy="6113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543158" y="2725153"/>
            <a:ext cx="881450" cy="70384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4960"/>
              </p:ext>
            </p:extLst>
          </p:nvPr>
        </p:nvGraphicFramePr>
        <p:xfrm>
          <a:off x="5241032" y="1823978"/>
          <a:ext cx="4176464" cy="230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880320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Name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등록된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명칭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최근 성공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최근 성공한  시점 후 경과한 시간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최근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실퍠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최근 실패한  시점 후 경과한 시간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91718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최근 소요시간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최근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수행시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정적분석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소요시간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빌드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대기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목록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정적분석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수행 대기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요청된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순서대로 수행되며 나중에 요청된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은 큐에서 대기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빌드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실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행 상태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현재 실행되고 있는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1784583" y="2210507"/>
            <a:ext cx="3016561" cy="13837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99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13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정적분석수행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Jenkins Main </a:t>
            </a:r>
            <a:r>
              <a:rPr lang="ko-KR" altLang="en-US" sz="1600" dirty="0" smtClean="0">
                <a:latin typeface="굴림" pitchFamily="50" charset="-127"/>
              </a:rPr>
              <a:t>화면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1486525"/>
            <a:ext cx="47525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B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특정 </a:t>
            </a:r>
            <a:r>
              <a:rPr lang="en-US" altLang="ko-KR" dirty="0" smtClean="0">
                <a:latin typeface="굴림" pitchFamily="50" charset="-127"/>
              </a:rPr>
              <a:t>job </a:t>
            </a:r>
            <a:r>
              <a:rPr lang="ko-KR" altLang="en-US" dirty="0" smtClean="0">
                <a:latin typeface="굴림" pitchFamily="50" charset="-127"/>
              </a:rPr>
              <a:t>에 대한 메뉴구성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</a:rPr>
              <a:t>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596716"/>
            <a:ext cx="4248472" cy="219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90123"/>
              </p:ext>
            </p:extLst>
          </p:nvPr>
        </p:nvGraphicFramePr>
        <p:xfrm>
          <a:off x="5241032" y="1823978"/>
          <a:ext cx="41764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448272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대시보드로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돌아가기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Jenkins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Main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이동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작업공간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정적분석수행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결과물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구성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설정내역보기 및 수정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Warnings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정적분석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결과 보기 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Trend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중요도별 결함추이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 bwMode="auto">
          <a:xfrm>
            <a:off x="594949" y="1860866"/>
            <a:ext cx="1045683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94950" y="2236948"/>
            <a:ext cx="1045683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02972" y="2596988"/>
            <a:ext cx="1045683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02973" y="2749388"/>
            <a:ext cx="1045683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6" y="2194647"/>
            <a:ext cx="140741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3368824" y="2151799"/>
            <a:ext cx="1440160" cy="81849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632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14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정적분석수행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결과보기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1486525"/>
            <a:ext cx="47525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상세보기</a:t>
            </a:r>
            <a:r>
              <a:rPr lang="en-US" altLang="ko-KR" dirty="0" smtClean="0">
                <a:latin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</a:rPr>
              <a:t>요약</a:t>
            </a:r>
            <a:r>
              <a:rPr lang="en-US" altLang="ko-KR" dirty="0" smtClean="0">
                <a:latin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</a:rPr>
              <a:t>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</a:rPr>
              <a:t>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41846"/>
              </p:ext>
            </p:extLst>
          </p:nvPr>
        </p:nvGraphicFramePr>
        <p:xfrm>
          <a:off x="5241032" y="1823978"/>
          <a:ext cx="41764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448272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Warnings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Trend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All Warnings: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전체결함수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	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New Warnings: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신규결함수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Fixed Warnings: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조치된결함수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Summary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Total: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전체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High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Priority:Critical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Normal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Priority:Major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Low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Priority:Minor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Types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검사항목 유형별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Details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특정 검사항목에 대한 상세 결함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4" y="1617766"/>
            <a:ext cx="4214035" cy="46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694320" y="2564904"/>
            <a:ext cx="3099330" cy="2160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710362" y="3068960"/>
            <a:ext cx="3083287" cy="2160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360713" y="3605100"/>
            <a:ext cx="288032" cy="10801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768606" y="3829054"/>
            <a:ext cx="3033064" cy="240825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5445224"/>
            <a:ext cx="417646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5241032" y="5589240"/>
            <a:ext cx="288032" cy="10801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768606" y="5087511"/>
            <a:ext cx="2104274" cy="10801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9" name="꺾인 연결선 28"/>
          <p:cNvCxnSpPr>
            <a:endCxn id="3074" idx="1"/>
          </p:cNvCxnSpPr>
          <p:nvPr/>
        </p:nvCxnSpPr>
        <p:spPr bwMode="auto">
          <a:xfrm>
            <a:off x="3872880" y="5133317"/>
            <a:ext cx="1368152" cy="7079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560512" y="2983178"/>
            <a:ext cx="708533" cy="2160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084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15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정적분석수행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결과보기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1486525"/>
            <a:ext cx="47525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B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상세보기</a:t>
            </a:r>
            <a:r>
              <a:rPr lang="en-US" altLang="ko-KR" dirty="0" smtClean="0">
                <a:latin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</a:rPr>
              <a:t>결함</a:t>
            </a:r>
            <a:r>
              <a:rPr lang="en-US" altLang="ko-KR" dirty="0" smtClean="0">
                <a:latin typeface="굴림" pitchFamily="50" charset="-127"/>
              </a:rPr>
              <a:t>)</a:t>
            </a: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err="1" smtClean="0">
                <a:latin typeface="굴림" pitchFamily="50" charset="-127"/>
              </a:rPr>
              <a:t>파일별</a:t>
            </a:r>
            <a:r>
              <a:rPr lang="ko-KR" altLang="en-US" dirty="0" smtClean="0">
                <a:latin typeface="굴림" pitchFamily="50" charset="-127"/>
              </a:rPr>
              <a:t> 결함내역 </a:t>
            </a:r>
            <a:r>
              <a:rPr lang="en-US" altLang="ko-KR" dirty="0" smtClean="0">
                <a:latin typeface="굴림" pitchFamily="50" charset="-127"/>
                <a:sym typeface="Wingdings" pitchFamily="2" charset="2"/>
              </a:rPr>
              <a:t> </a:t>
            </a:r>
            <a:r>
              <a:rPr lang="ko-KR" altLang="en-US" dirty="0" err="1" smtClean="0">
                <a:latin typeface="굴림" pitchFamily="50" charset="-127"/>
                <a:sym typeface="Wingdings" pitchFamily="2" charset="2"/>
              </a:rPr>
              <a:t>파일내</a:t>
            </a:r>
            <a:r>
              <a:rPr lang="ko-KR" altLang="en-US" dirty="0" smtClean="0">
                <a:latin typeface="굴림" pitchFamily="50" charset="-127"/>
                <a:sym typeface="Wingdings" pitchFamily="2" charset="2"/>
              </a:rPr>
              <a:t> 상세 결함리스트 </a:t>
            </a:r>
            <a:endParaRPr lang="en-US" altLang="ko-KR" dirty="0" smtClean="0">
              <a:latin typeface="굴림" pitchFamily="50" charset="-127"/>
              <a:sym typeface="Wingdings" pitchFamily="2" charset="2"/>
            </a:endParaRPr>
          </a:p>
          <a:p>
            <a:r>
              <a:rPr lang="en-US" altLang="ko-KR" dirty="0">
                <a:latin typeface="굴림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latin typeface="굴림" pitchFamily="50" charset="-127"/>
                <a:sym typeface="Wingdings" pitchFamily="2" charset="2"/>
              </a:rPr>
              <a:t>     </a:t>
            </a:r>
            <a:r>
              <a:rPr lang="ko-KR" altLang="en-US" dirty="0" smtClean="0">
                <a:latin typeface="굴림" pitchFamily="50" charset="-127"/>
                <a:sym typeface="Wingdings" pitchFamily="2" charset="2"/>
              </a:rPr>
              <a:t>특정 결함에 대한 소스연계 </a:t>
            </a:r>
            <a:r>
              <a:rPr lang="en-US" altLang="ko-KR" dirty="0" smtClean="0">
                <a:latin typeface="굴림" pitchFamily="50" charset="-127"/>
                <a:sym typeface="Wingdings" pitchFamily="2" charset="2"/>
              </a:rPr>
              <a:t> </a:t>
            </a:r>
            <a:r>
              <a:rPr lang="ko-KR" altLang="en-US" dirty="0" smtClean="0">
                <a:latin typeface="굴림" pitchFamily="50" charset="-127"/>
                <a:sym typeface="Wingdings" pitchFamily="2" charset="2"/>
              </a:rPr>
              <a:t>도움말 연계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  <a:r>
              <a:rPr lang="en-US" altLang="ko-KR" dirty="0">
                <a:latin typeface="굴림" pitchFamily="50" charset="-127"/>
              </a:rPr>
              <a:t>(</a:t>
            </a:r>
            <a:r>
              <a:rPr lang="ko-KR" altLang="en-US" dirty="0">
                <a:latin typeface="굴림" pitchFamily="50" charset="-127"/>
              </a:rPr>
              <a:t>주황색 블록에 마우스 가져다 놓으면 도움말 연계됨</a:t>
            </a:r>
            <a:r>
              <a:rPr lang="en-US" altLang="ko-KR" dirty="0">
                <a:latin typeface="굴림" pitchFamily="50" charset="-127"/>
              </a:rPr>
              <a:t>)</a:t>
            </a: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</a:rPr>
              <a:t>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17767"/>
            <a:ext cx="417646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661306" y="2172780"/>
            <a:ext cx="619285" cy="10801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5" y="2564905"/>
            <a:ext cx="4153871" cy="10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583106" y="3068960"/>
            <a:ext cx="309642" cy="10801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9" name="꺾인 연결선 28"/>
          <p:cNvCxnSpPr/>
          <p:nvPr/>
        </p:nvCxnSpPr>
        <p:spPr bwMode="auto">
          <a:xfrm rot="5400000">
            <a:off x="505682" y="2457830"/>
            <a:ext cx="788168" cy="434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632520" y="3392996"/>
            <a:ext cx="484292" cy="10801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6" y="3906978"/>
            <a:ext cx="4153870" cy="240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2150296" y="6093296"/>
            <a:ext cx="2258121" cy="2160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32" name="꺾인 연결선 31"/>
          <p:cNvCxnSpPr/>
          <p:nvPr/>
        </p:nvCxnSpPr>
        <p:spPr bwMode="auto">
          <a:xfrm rot="16200000" flipH="1">
            <a:off x="926603" y="3534841"/>
            <a:ext cx="601791" cy="5131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5" name="직사각형 34"/>
          <p:cNvSpPr/>
          <p:nvPr/>
        </p:nvSpPr>
        <p:spPr bwMode="auto">
          <a:xfrm>
            <a:off x="590124" y="1772816"/>
            <a:ext cx="248482" cy="10801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23" y="4372808"/>
            <a:ext cx="2677865" cy="197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꺾인 연결선 37"/>
          <p:cNvCxnSpPr/>
          <p:nvPr/>
        </p:nvCxnSpPr>
        <p:spPr bwMode="auto">
          <a:xfrm flipV="1">
            <a:off x="4408417" y="5589240"/>
            <a:ext cx="642306" cy="6120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5187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B3EAE1A9-C3B2-4645-900F-C50D2F5C3EC2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16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19463" name="직사각형 15"/>
          <p:cNvSpPr>
            <a:spLocks noChangeArrowheads="1"/>
          </p:cNvSpPr>
          <p:nvPr/>
        </p:nvSpPr>
        <p:spPr bwMode="auto">
          <a:xfrm>
            <a:off x="4875213" y="928688"/>
            <a:ext cx="184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ko-KR" sz="1400" dirty="0">
              <a:latin typeface="+mn-ea"/>
              <a:ea typeface="+mn-ea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54708" y="1236663"/>
            <a:ext cx="8409309" cy="4969023"/>
          </a:xfrm>
          <a:prstGeom prst="roundRect">
            <a:avLst>
              <a:gd name="adj" fmla="val 6556"/>
            </a:avLst>
          </a:prstGeom>
          <a:solidFill>
            <a:srgbClr val="C0C0C0"/>
          </a:solidFill>
          <a:ln w="1905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 latinLnBrk="1">
              <a:buFont typeface="Wingdings" pitchFamily="2" charset="2"/>
              <a:buNone/>
            </a:pPr>
            <a:endParaRPr lang="ko-KR" altLang="en-US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9600" dirty="0" smtClean="0">
                <a:solidFill>
                  <a:schemeClr val="bg1"/>
                </a:solidFill>
                <a:latin typeface="굴림" pitchFamily="50" charset="-127"/>
              </a:rPr>
              <a:t>Q&amp;A</a:t>
            </a:r>
            <a:endParaRPr lang="en-US" altLang="ko-KR" sz="96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ko-KR" altLang="en-US" sz="18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본사: 서울 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서초구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굴림" pitchFamily="50" charset="-127"/>
              </a:rPr>
              <a:t>서운로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1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길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34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한국산업기술보호협회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3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층</a:t>
            </a:r>
            <a:endParaRPr lang="ko-KR" altLang="en-US" sz="1800" b="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R&amp;D: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대전광역시 유성구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굴림" pitchFamily="50" charset="-127"/>
              </a:rPr>
              <a:t>가정로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218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ETRI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융합기술센터 501호</a:t>
            </a:r>
          </a:p>
          <a:p>
            <a:pPr algn="ctr" latinLnBrk="1">
              <a:buFont typeface="Wingdings" pitchFamily="2" charset="2"/>
              <a:buNone/>
            </a:pPr>
            <a:endParaRPr lang="ko-KR" altLang="en-US" sz="1800" b="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Tel : 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02-553-9463~4 </a:t>
            </a:r>
            <a:endParaRPr lang="ko-KR" altLang="en-US" sz="2000" b="0" dirty="0">
              <a:solidFill>
                <a:schemeClr val="bg1"/>
              </a:solidFill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37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17EDAFE0-AF64-4C8B-8931-3E9678D2F3CA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819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목차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4488" y="908720"/>
            <a:ext cx="81915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endParaRPr lang="en-US" altLang="ko-KR" dirty="0" smtClean="0">
              <a:latin typeface="가는각진제목체" charset="-127"/>
              <a:ea typeface="가는각진제목체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Jenkins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및  </a:t>
            </a: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Jenkins Plugin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설치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Jenkins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기본설정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Jenkins job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생성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ko-KR" altLang="en-US" sz="18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 수행</a:t>
            </a:r>
            <a:endParaRPr lang="en-US" altLang="ko-KR" sz="18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및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Jenkins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Plugin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사전준비사항 및 </a:t>
            </a:r>
            <a:r>
              <a:rPr lang="en-US" altLang="ko-KR" sz="1600" dirty="0" smtClean="0">
                <a:latin typeface="굴림" pitchFamily="50" charset="-127"/>
              </a:rPr>
              <a:t>Jenkins </a:t>
            </a:r>
            <a:r>
              <a:rPr lang="ko-KR" altLang="en-US" sz="1600" dirty="0" smtClean="0">
                <a:latin typeface="굴림" pitchFamily="50" charset="-127"/>
              </a:rPr>
              <a:t>설치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6947" y="278145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Tomcat </a:t>
            </a:r>
            <a:r>
              <a:rPr lang="ko-KR" altLang="en-US" dirty="0" smtClean="0">
                <a:latin typeface="굴림" pitchFamily="50" charset="-127"/>
              </a:rPr>
              <a:t>사전설치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※ Tomcat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설치 후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Tomcat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프로세스는 서비스에서 반드시 종료</a:t>
            </a:r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 – </a:t>
            </a:r>
            <a:r>
              <a:rPr lang="en-US" altLang="ko-KR" dirty="0" err="1" smtClean="0">
                <a:latin typeface="굴림" pitchFamily="50" charset="-127"/>
              </a:rPr>
              <a:t>jenkins.war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파일을 이하 위치에 복사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en-US" altLang="ko-KR" dirty="0" err="1" smtClean="0">
                <a:latin typeface="굴림" pitchFamily="50" charset="-127"/>
              </a:rPr>
              <a:t>Tomcat_home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webapps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C – </a:t>
            </a:r>
            <a:r>
              <a:rPr lang="ko-KR" altLang="en-US" dirty="0" smtClean="0">
                <a:latin typeface="굴림" pitchFamily="50" charset="-127"/>
              </a:rPr>
              <a:t>시스템 변수 등록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내 컴퓨터</a:t>
            </a:r>
            <a:r>
              <a:rPr lang="en-US" altLang="ko-KR" dirty="0" smtClean="0">
                <a:latin typeface="굴림" pitchFamily="50" charset="-127"/>
              </a:rPr>
              <a:t>&gt;</a:t>
            </a:r>
            <a:r>
              <a:rPr lang="ko-KR" altLang="en-US" dirty="0" smtClean="0">
                <a:latin typeface="굴림" pitchFamily="50" charset="-127"/>
              </a:rPr>
              <a:t>속성</a:t>
            </a:r>
            <a:r>
              <a:rPr lang="en-US" altLang="ko-KR" dirty="0" smtClean="0">
                <a:latin typeface="굴림" pitchFamily="50" charset="-127"/>
              </a:rPr>
              <a:t>&gt;</a:t>
            </a:r>
            <a:r>
              <a:rPr lang="ko-KR" altLang="en-US" dirty="0" smtClean="0">
                <a:latin typeface="굴림" pitchFamily="50" charset="-127"/>
              </a:rPr>
              <a:t>고급 탭</a:t>
            </a:r>
            <a:r>
              <a:rPr lang="en-US" altLang="ko-KR" dirty="0" smtClean="0">
                <a:latin typeface="굴림" pitchFamily="50" charset="-127"/>
              </a:rPr>
              <a:t>&gt;</a:t>
            </a:r>
            <a:r>
              <a:rPr lang="ko-KR" altLang="en-US" dirty="0" smtClean="0">
                <a:latin typeface="굴림" pitchFamily="50" charset="-127"/>
              </a:rPr>
              <a:t>환경변수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에서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시스템변수 부문에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새로 만들기를 버튼을 선택하여 이하 변수 등록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smtClean="0">
                <a:latin typeface="굴림" pitchFamily="50" charset="-127"/>
              </a:rPr>
              <a:t>변수 이름 </a:t>
            </a:r>
            <a:r>
              <a:rPr lang="en-US" altLang="ko-KR" dirty="0" smtClean="0">
                <a:latin typeface="굴림" pitchFamily="50" charset="-127"/>
              </a:rPr>
              <a:t>: JENKINS_HOME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변수 값 </a:t>
            </a:r>
            <a:r>
              <a:rPr lang="en-US" altLang="ko-KR" dirty="0" smtClean="0">
                <a:latin typeface="굴림" pitchFamily="50" charset="-127"/>
              </a:rPr>
              <a:t>: JENKINS </a:t>
            </a:r>
            <a:r>
              <a:rPr lang="ko-KR" altLang="en-US" dirty="0" smtClean="0">
                <a:latin typeface="굴림" pitchFamily="50" charset="-127"/>
              </a:rPr>
              <a:t>를 설치할 홈 </a:t>
            </a:r>
            <a:r>
              <a:rPr lang="ko-KR" altLang="en-US" dirty="0" err="1" smtClean="0">
                <a:latin typeface="굴림" pitchFamily="50" charset="-127"/>
              </a:rPr>
              <a:t>디렉토리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1617970"/>
            <a:ext cx="41814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1496616" y="2539071"/>
            <a:ext cx="3168352" cy="24688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4" y="3099792"/>
            <a:ext cx="4179177" cy="126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508651" y="4196603"/>
            <a:ext cx="3168352" cy="16862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4864" y="441758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Ⓒ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3" y="4679502"/>
            <a:ext cx="4188148" cy="162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꺾인 연결선 22"/>
          <p:cNvCxnSpPr/>
          <p:nvPr/>
        </p:nvCxnSpPr>
        <p:spPr bwMode="auto">
          <a:xfrm flipV="1">
            <a:off x="2530700" y="5969158"/>
            <a:ext cx="406076" cy="669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1208584" y="4764046"/>
            <a:ext cx="288032" cy="186051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918725" y="5969158"/>
            <a:ext cx="602036" cy="15002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827046" y="4886253"/>
            <a:ext cx="1914250" cy="550801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182135" y="5819135"/>
            <a:ext cx="602036" cy="15002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9" name="꺾인 연결선 28"/>
          <p:cNvCxnSpPr>
            <a:endCxn id="26" idx="2"/>
          </p:cNvCxnSpPr>
          <p:nvPr/>
        </p:nvCxnSpPr>
        <p:spPr bwMode="auto">
          <a:xfrm rot="5400000" flipH="1" flipV="1">
            <a:off x="3442622" y="5477586"/>
            <a:ext cx="382081" cy="3010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8003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3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및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Jenkins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Plugin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Jenkins Plugin </a:t>
            </a:r>
            <a:r>
              <a:rPr lang="ko-KR" altLang="en-US" sz="1600" dirty="0" smtClean="0">
                <a:latin typeface="굴림" pitchFamily="50" charset="-127"/>
              </a:rPr>
              <a:t>설치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RESORT for Jenkins Plugin </a:t>
            </a:r>
            <a:r>
              <a:rPr lang="ko-KR" altLang="en-US" dirty="0" smtClean="0">
                <a:latin typeface="굴림" pitchFamily="50" charset="-127"/>
              </a:rPr>
              <a:t>복사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</a:t>
            </a:r>
            <a:r>
              <a:rPr lang="en-US" altLang="ko-KR" dirty="0" err="1">
                <a:latin typeface="굴림" pitchFamily="50" charset="-127"/>
              </a:rPr>
              <a:t>Jenkins_home</a:t>
            </a:r>
            <a:r>
              <a:rPr lang="en-US" altLang="ko-KR" dirty="0">
                <a:latin typeface="굴림" pitchFamily="50" charset="-127"/>
              </a:rPr>
              <a:t>/plugins </a:t>
            </a:r>
            <a:r>
              <a:rPr lang="ko-KR" altLang="en-US" dirty="0" err="1">
                <a:latin typeface="굴림" pitchFamily="50" charset="-127"/>
              </a:rPr>
              <a:t>디렉토리에</a:t>
            </a:r>
            <a:r>
              <a:rPr lang="ko-KR" altLang="en-US" dirty="0">
                <a:latin typeface="굴림" pitchFamily="50" charset="-127"/>
              </a:rPr>
              <a:t> 이하 </a:t>
            </a:r>
            <a:r>
              <a:rPr lang="en-US" altLang="ko-KR" dirty="0">
                <a:latin typeface="굴림" pitchFamily="50" charset="-127"/>
              </a:rPr>
              <a:t>3</a:t>
            </a:r>
            <a:r>
              <a:rPr lang="ko-KR" altLang="en-US" dirty="0">
                <a:latin typeface="굴림" pitchFamily="50" charset="-127"/>
              </a:rPr>
              <a:t>개 파일 </a:t>
            </a:r>
            <a:r>
              <a:rPr lang="ko-KR" altLang="en-US" dirty="0" smtClean="0">
                <a:latin typeface="굴림" pitchFamily="50" charset="-127"/>
              </a:rPr>
              <a:t>복사</a:t>
            </a:r>
            <a:endParaRPr lang="en-US" altLang="ko-KR" dirty="0" smtClean="0">
              <a:latin typeface="가는각진제목체" pitchFamily="18" charset="-127"/>
            </a:endParaRPr>
          </a:p>
          <a:p>
            <a:r>
              <a:rPr lang="en-US" altLang="ko-KR" dirty="0">
                <a:latin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</a:rPr>
              <a:t>   </a:t>
            </a:r>
            <a:r>
              <a:rPr lang="en-US" altLang="ko-KR" dirty="0">
                <a:latin typeface="굴림" pitchFamily="50" charset="-127"/>
              </a:rPr>
              <a:t>analysis-</a:t>
            </a:r>
            <a:r>
              <a:rPr lang="en-US" altLang="ko-KR" dirty="0" err="1">
                <a:latin typeface="굴림" pitchFamily="50" charset="-127"/>
              </a:rPr>
              <a:t>collector.jpi</a:t>
            </a:r>
            <a:r>
              <a:rPr lang="en-US" altLang="ko-KR" dirty="0">
                <a:latin typeface="굴림" pitchFamily="50" charset="-127"/>
              </a:rPr>
              <a:t>, analysis-</a:t>
            </a:r>
            <a:r>
              <a:rPr lang="en-US" altLang="ko-KR" dirty="0" err="1">
                <a:latin typeface="굴림" pitchFamily="50" charset="-127"/>
              </a:rPr>
              <a:t>core.jpi</a:t>
            </a:r>
            <a:r>
              <a:rPr lang="en-US" altLang="ko-KR" dirty="0">
                <a:latin typeface="굴림" pitchFamily="50" charset="-127"/>
              </a:rPr>
              <a:t>, </a:t>
            </a:r>
            <a:r>
              <a:rPr lang="en-US" altLang="ko-KR" dirty="0" err="1" smtClean="0">
                <a:latin typeface="굴림" pitchFamily="50" charset="-127"/>
              </a:rPr>
              <a:t>resort.hpi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위 작업이 완료되면 서비스에서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Tomcat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서비스 기동</a:t>
            </a:r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1616753"/>
            <a:ext cx="4248472" cy="457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1094385" y="1864702"/>
            <a:ext cx="1112000" cy="20155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85" y="5301208"/>
            <a:ext cx="1295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528935" y="5298232"/>
            <a:ext cx="3168352" cy="555425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7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4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. Jenkins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기본설정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Jenkins </a:t>
            </a:r>
            <a:r>
              <a:rPr lang="ko-KR" altLang="en-US" sz="1600" dirty="0" smtClean="0">
                <a:latin typeface="굴림" pitchFamily="50" charset="-127"/>
              </a:rPr>
              <a:t>작업공간  및 동시수행 프로세스 설정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Jenkins </a:t>
            </a:r>
            <a:r>
              <a:rPr lang="ko-KR" altLang="en-US" dirty="0" smtClean="0">
                <a:latin typeface="굴림" pitchFamily="50" charset="-127"/>
              </a:rPr>
              <a:t>를 통한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수행 시 필요한 환경설정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1:Jenkins </a:t>
            </a:r>
            <a:r>
              <a:rPr lang="ko-KR" altLang="en-US" dirty="0" smtClean="0">
                <a:latin typeface="굴림" pitchFamily="50" charset="-127"/>
              </a:rPr>
              <a:t>관리</a:t>
            </a:r>
            <a:r>
              <a:rPr lang="en-US" altLang="ko-KR" dirty="0" smtClean="0">
                <a:latin typeface="굴림" pitchFamily="50" charset="-127"/>
              </a:rPr>
              <a:t>&gt;</a:t>
            </a:r>
            <a:r>
              <a:rPr lang="ko-KR" altLang="en-US" dirty="0" smtClean="0">
                <a:latin typeface="굴림" pitchFamily="50" charset="-127"/>
              </a:rPr>
              <a:t>시스템설정 메뉴를 통해서 나오는 화면에서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고급을 선택한 다음 이하 그림 파일처럼 작업공간 관련 경로 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2:Jenkins </a:t>
            </a:r>
            <a:r>
              <a:rPr lang="ko-KR" altLang="en-US" dirty="0">
                <a:latin typeface="굴림" pitchFamily="50" charset="-127"/>
              </a:rPr>
              <a:t>관리</a:t>
            </a:r>
            <a:r>
              <a:rPr lang="en-US" altLang="ko-KR" dirty="0">
                <a:latin typeface="굴림" pitchFamily="50" charset="-127"/>
              </a:rPr>
              <a:t>&gt;</a:t>
            </a:r>
            <a:r>
              <a:rPr lang="ko-KR" altLang="en-US" dirty="0">
                <a:latin typeface="굴림" pitchFamily="50" charset="-127"/>
              </a:rPr>
              <a:t>시스템설정 메뉴를 통해서 나오는 화면에서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</a:t>
            </a:r>
            <a:r>
              <a:rPr lang="en-US" altLang="ko-KR" dirty="0" smtClean="0">
                <a:latin typeface="굴림" pitchFamily="50" charset="-127"/>
              </a:rPr>
              <a:t>  of executors </a:t>
            </a:r>
            <a:r>
              <a:rPr lang="ko-KR" altLang="en-US" dirty="0" smtClean="0">
                <a:latin typeface="굴림" pitchFamily="50" charset="-127"/>
              </a:rPr>
              <a:t>에 동시수행프로세스의 값을 </a:t>
            </a:r>
            <a:r>
              <a:rPr lang="en-US" altLang="ko-KR" dirty="0" smtClean="0">
                <a:latin typeface="굴림" pitchFamily="50" charset="-127"/>
              </a:rPr>
              <a:t>1 </a:t>
            </a:r>
            <a:r>
              <a:rPr lang="ko-KR" altLang="en-US" dirty="0" smtClean="0">
                <a:latin typeface="굴림" pitchFamily="50" charset="-127"/>
              </a:rPr>
              <a:t>로 설정 </a:t>
            </a:r>
            <a:r>
              <a:rPr lang="en-US" altLang="ko-KR" dirty="0" smtClean="0">
                <a:latin typeface="굴림" pitchFamily="50" charset="-127"/>
              </a:rPr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1" y="1647584"/>
            <a:ext cx="4248472" cy="219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580391" y="2996952"/>
            <a:ext cx="1112000" cy="20155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0632" y="2040522"/>
            <a:ext cx="3207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http</a:t>
            </a:r>
            <a:r>
              <a:rPr lang="en-US" altLang="ko-KR" dirty="0" smtClean="0">
                <a:latin typeface="굴림" pitchFamily="50" charset="-127"/>
              </a:rPr>
              <a:t>://***.***.***.***:port/jenkins/manage</a:t>
            </a:r>
            <a:endParaRPr lang="ko-KR" altLang="en-US" dirty="0">
              <a:latin typeface="굴림" pitchFamily="50" charset="-127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26" y="5049181"/>
            <a:ext cx="34895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2" y="4089015"/>
            <a:ext cx="4189220" cy="213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2432720" y="3429000"/>
            <a:ext cx="1440160" cy="36004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1" name="꺾인 연결선 20"/>
          <p:cNvCxnSpPr/>
          <p:nvPr/>
        </p:nvCxnSpPr>
        <p:spPr bwMode="auto">
          <a:xfrm rot="16200000" flipH="1">
            <a:off x="3685548" y="3876499"/>
            <a:ext cx="1102732" cy="81694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4469008" y="4836336"/>
            <a:ext cx="352754" cy="32061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31" name="꺾인 연결선 30"/>
          <p:cNvCxnSpPr/>
          <p:nvPr/>
        </p:nvCxnSpPr>
        <p:spPr bwMode="auto">
          <a:xfrm>
            <a:off x="4828863" y="4978977"/>
            <a:ext cx="576064" cy="1779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1763628" y="5904450"/>
            <a:ext cx="1656184" cy="21898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04927" y="476404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6419" y="561828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830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5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job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생성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Job </a:t>
            </a:r>
            <a:r>
              <a:rPr lang="ko-KR" altLang="en-US" sz="1600" dirty="0" smtClean="0">
                <a:latin typeface="굴림" pitchFamily="50" charset="-127"/>
              </a:rPr>
              <a:t>생성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2" y="1617767"/>
            <a:ext cx="4204122" cy="461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44688" y="2020644"/>
            <a:ext cx="2642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http</a:t>
            </a:r>
            <a:r>
              <a:rPr lang="en-US" altLang="ko-KR" dirty="0" smtClean="0">
                <a:latin typeface="굴림" pitchFamily="50" charset="-127"/>
              </a:rPr>
              <a:t>://***.***.***.***:port/jenkins</a:t>
            </a:r>
            <a:endParaRPr lang="ko-KR" altLang="en-US" dirty="0">
              <a:latin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150922" y="2420888"/>
            <a:ext cx="2635835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856657" y="2823198"/>
            <a:ext cx="648072" cy="1967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856657" y="4965869"/>
            <a:ext cx="648072" cy="1967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124810" y="5207001"/>
            <a:ext cx="2376263" cy="233575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871773" y="5805264"/>
            <a:ext cx="297555" cy="36004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25795"/>
              </p:ext>
            </p:extLst>
          </p:nvPr>
        </p:nvGraphicFramePr>
        <p:xfrm>
          <a:off x="5241032" y="2204864"/>
          <a:ext cx="4176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4"/>
                <a:gridCol w="2784310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Item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이름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임의의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명칭 기술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Feestyle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Project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신규로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을 생성할 경우 선택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기존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Item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복사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신규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이 기존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의 설정 내역과</a:t>
                      </a:r>
                      <a:endParaRPr kumimoji="1" lang="en-US" altLang="ko-KR" sz="12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유사한 경우 선택하고 복사하려는 대상의 기존 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명칭을 기술  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53000" y="1486525"/>
            <a:ext cx="475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</a:t>
            </a:r>
            <a:r>
              <a:rPr lang="ko-KR" altLang="en-US" dirty="0" smtClean="0">
                <a:latin typeface="굴림" pitchFamily="50" charset="-127"/>
              </a:rPr>
              <a:t>신규 </a:t>
            </a:r>
            <a:r>
              <a:rPr lang="en-US" altLang="ko-KR" dirty="0" smtClean="0">
                <a:latin typeface="굴림" pitchFamily="50" charset="-127"/>
              </a:rPr>
              <a:t>job </a:t>
            </a:r>
            <a:r>
              <a:rPr lang="ko-KR" altLang="en-US" dirty="0" smtClean="0">
                <a:latin typeface="굴림" pitchFamily="50" charset="-127"/>
              </a:rPr>
              <a:t>생성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새로운 </a:t>
            </a:r>
            <a:r>
              <a:rPr lang="en-US" altLang="ko-KR" dirty="0" smtClean="0">
                <a:latin typeface="굴림" pitchFamily="50" charset="-127"/>
              </a:rPr>
              <a:t>Item </a:t>
            </a:r>
            <a:r>
              <a:rPr lang="ko-KR" altLang="en-US" dirty="0" smtClean="0">
                <a:latin typeface="굴림" pitchFamily="50" charset="-127"/>
              </a:rPr>
              <a:t>을 선택하여 신규 </a:t>
            </a:r>
            <a:r>
              <a:rPr lang="en-US" altLang="ko-KR" dirty="0" smtClean="0">
                <a:latin typeface="굴림" pitchFamily="50" charset="-127"/>
              </a:rPr>
              <a:t>job </a:t>
            </a:r>
            <a:r>
              <a:rPr lang="ko-KR" altLang="en-US" dirty="0" smtClean="0">
                <a:latin typeface="굴림" pitchFamily="50" charset="-127"/>
              </a:rPr>
              <a:t>의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대한 설정입력</a:t>
            </a:r>
            <a:endParaRPr lang="en-US" altLang="ko-KR" dirty="0">
              <a:latin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04862" y="2434625"/>
            <a:ext cx="648072" cy="1967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848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6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job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생성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Job </a:t>
            </a:r>
            <a:r>
              <a:rPr lang="ko-KR" altLang="en-US" sz="1600" dirty="0" smtClean="0">
                <a:latin typeface="굴림" pitchFamily="50" charset="-127"/>
              </a:rPr>
              <a:t>생성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</a:rPr>
              <a:t>상세 내역 설정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68674"/>
              </p:ext>
            </p:extLst>
          </p:nvPr>
        </p:nvGraphicFramePr>
        <p:xfrm>
          <a:off x="5241032" y="1916832"/>
          <a:ext cx="417646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4"/>
                <a:gridCol w="2784310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해당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Job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에 대한 설명 기술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Add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Build step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정적분석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수행시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필요한 일련의 명령어를 나열하는 인터페이스 제공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-Execute Windows batch command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(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윈도우 계열인 경우 선택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-Execute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shell </a:t>
                      </a:r>
                    </a:p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(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유닉스계열인 경우 선택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53000" y="1486525"/>
            <a:ext cx="4752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B – </a:t>
            </a:r>
            <a:r>
              <a:rPr lang="ko-KR" altLang="en-US" dirty="0" smtClean="0">
                <a:latin typeface="굴림" pitchFamily="50" charset="-127"/>
              </a:rPr>
              <a:t>신규 </a:t>
            </a:r>
            <a:r>
              <a:rPr lang="en-US" altLang="ko-KR" dirty="0" smtClean="0">
                <a:latin typeface="굴림" pitchFamily="50" charset="-127"/>
              </a:rPr>
              <a:t>job </a:t>
            </a:r>
            <a:r>
              <a:rPr lang="ko-KR" altLang="en-US" dirty="0" smtClean="0">
                <a:latin typeface="굴림" pitchFamily="50" charset="-127"/>
              </a:rPr>
              <a:t>에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대한 상세내역 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C -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수행시</a:t>
            </a:r>
            <a:r>
              <a:rPr lang="ko-KR" altLang="en-US" dirty="0" smtClean="0">
                <a:latin typeface="굴림" pitchFamily="50" charset="-127"/>
              </a:rPr>
              <a:t>  수행할 일련의 명령어를 입력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(</a:t>
            </a:r>
            <a:r>
              <a:rPr lang="ko-KR" altLang="en-US" dirty="0" smtClean="0">
                <a:latin typeface="굴림" pitchFamily="50" charset="-127"/>
              </a:rPr>
              <a:t>다음 페이지에 상세하게 설명</a:t>
            </a:r>
            <a:r>
              <a:rPr lang="en-US" altLang="ko-KR" dirty="0" smtClean="0">
                <a:latin typeface="굴림" pitchFamily="50" charset="-127"/>
              </a:rPr>
              <a:t>)</a:t>
            </a:r>
          </a:p>
          <a:p>
            <a:endParaRPr lang="en-US" altLang="ko-KR" dirty="0">
              <a:latin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6" y="1617767"/>
            <a:ext cx="4233408" cy="389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2317165" y="2204864"/>
            <a:ext cx="2563827" cy="486905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317165" y="4653136"/>
            <a:ext cx="619611" cy="2160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307418" y="4866204"/>
            <a:ext cx="1061406" cy="16230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7" y="5490863"/>
            <a:ext cx="4305416" cy="81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꺾인 연결선 24"/>
          <p:cNvCxnSpPr/>
          <p:nvPr/>
        </p:nvCxnSpPr>
        <p:spPr bwMode="auto">
          <a:xfrm rot="5400000">
            <a:off x="2809824" y="5265127"/>
            <a:ext cx="704750" cy="2315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575576" y="530120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Ⓒ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80540" y="5578207"/>
            <a:ext cx="4300452" cy="73111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93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7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job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생성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4487" y="1340768"/>
            <a:ext cx="9361041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Job </a:t>
            </a:r>
            <a:r>
              <a:rPr lang="ko-KR" altLang="en-US" sz="1600" dirty="0">
                <a:latin typeface="굴림" pitchFamily="50" charset="-127"/>
              </a:rPr>
              <a:t>생성</a:t>
            </a:r>
            <a:r>
              <a:rPr lang="en-US" altLang="ko-KR" sz="1600" dirty="0">
                <a:latin typeface="굴림" pitchFamily="50" charset="-127"/>
              </a:rPr>
              <a:t>(</a:t>
            </a:r>
            <a:r>
              <a:rPr lang="ko-KR" altLang="en-US" sz="1600" dirty="0">
                <a:latin typeface="굴림" pitchFamily="50" charset="-127"/>
              </a:rPr>
              <a:t>상세 내역 </a:t>
            </a:r>
            <a:r>
              <a:rPr lang="ko-KR" altLang="en-US" sz="1600" dirty="0" smtClean="0">
                <a:latin typeface="굴림" pitchFamily="50" charset="-127"/>
              </a:rPr>
              <a:t>설정 </a:t>
            </a:r>
            <a:r>
              <a:rPr lang="en-US" altLang="ko-KR" sz="1600" dirty="0" smtClean="0">
                <a:latin typeface="굴림" pitchFamily="50" charset="-127"/>
              </a:rPr>
              <a:t>- RESORT </a:t>
            </a:r>
            <a:r>
              <a:rPr lang="ko-KR" altLang="en-US" sz="1600" dirty="0" smtClean="0">
                <a:latin typeface="굴림" pitchFamily="50" charset="-127"/>
              </a:rPr>
              <a:t>수행 명령어</a:t>
            </a:r>
            <a:r>
              <a:rPr lang="en-US" altLang="ko-KR" sz="1600" dirty="0" smtClean="0">
                <a:latin typeface="굴림" pitchFamily="50" charset="-127"/>
              </a:rPr>
              <a:t>(C/C++:</a:t>
            </a:r>
            <a:r>
              <a:rPr lang="en-US" altLang="ko-KR" sz="1600" dirty="0" err="1" smtClean="0">
                <a:latin typeface="굴림" pitchFamily="50" charset="-127"/>
              </a:rPr>
              <a:t>linux</a:t>
            </a:r>
            <a:r>
              <a:rPr lang="en-US" altLang="ko-KR" sz="1600" dirty="0" smtClean="0">
                <a:latin typeface="굴림" pitchFamily="50" charset="-127"/>
              </a:rPr>
              <a:t>))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88" y="1344201"/>
            <a:ext cx="934312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latin typeface="굴림" pitchFamily="50" charset="-127"/>
              </a:rPr>
              <a:t>cd 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en-US" altLang="ko-KR" b="0" dirty="0" err="1" smtClean="0">
                <a:latin typeface="굴림" pitchFamily="50" charset="-127"/>
              </a:rPr>
              <a:t>RESORT_home</a:t>
            </a:r>
            <a:r>
              <a:rPr lang="en-US" altLang="ko-KR" b="0" dirty="0" smtClean="0">
                <a:latin typeface="굴림" pitchFamily="50" charset="-127"/>
              </a:rPr>
              <a:t>/bin</a:t>
            </a:r>
            <a:endParaRPr lang="en-US" altLang="ko-KR" b="0" dirty="0">
              <a:latin typeface="굴림" pitchFamily="50" charset="-127"/>
            </a:endParaRPr>
          </a:p>
          <a:p>
            <a:endParaRPr lang="en-US" altLang="ko-KR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SRC_PROPERTIES</a:t>
            </a:r>
            <a:r>
              <a:rPr lang="en-US" altLang="ko-KR" sz="1000" b="0" dirty="0" smtClean="0">
                <a:latin typeface="굴림" pitchFamily="50" charset="-127"/>
              </a:rPr>
              <a:t>=~/</a:t>
            </a: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</a:rPr>
              <a:t>src.properties</a:t>
            </a:r>
            <a:r>
              <a:rPr lang="en-US" altLang="ko-KR" sz="1000" b="0" dirty="0">
                <a:latin typeface="굴림" pitchFamily="50" charset="-127"/>
              </a:rPr>
              <a:t>  </a:t>
            </a:r>
            <a:r>
              <a:rPr lang="en-US" altLang="ko-KR" sz="1000" b="0" dirty="0" smtClean="0">
                <a:latin typeface="굴림" pitchFamily="50" charset="-127"/>
              </a:rPr>
              <a:t>                   //</a:t>
            </a:r>
            <a:r>
              <a:rPr lang="ko-KR" altLang="en-US" sz="1000" b="0" dirty="0">
                <a:latin typeface="굴림" pitchFamily="50" charset="-127"/>
              </a:rPr>
              <a:t>분석대상 소스 </a:t>
            </a:r>
            <a:r>
              <a:rPr lang="ko-KR" altLang="en-US" sz="1000" b="0" dirty="0" err="1">
                <a:latin typeface="굴림" pitchFamily="50" charset="-127"/>
              </a:rPr>
              <a:t>디렉토리</a:t>
            </a:r>
            <a:r>
              <a:rPr lang="en-US" altLang="ko-KR" sz="1000" b="0" dirty="0">
                <a:latin typeface="굴림" pitchFamily="50" charset="-127"/>
              </a:rPr>
              <a:t>(</a:t>
            </a:r>
            <a:r>
              <a:rPr lang="ko-KR" altLang="en-US" sz="1000" b="0" dirty="0">
                <a:latin typeface="굴림" pitchFamily="50" charset="-127"/>
              </a:rPr>
              <a:t>명칭은 </a:t>
            </a:r>
            <a:r>
              <a:rPr lang="ko-KR" altLang="en-US" sz="1000" b="0" dirty="0" smtClean="0">
                <a:latin typeface="굴림" pitchFamily="50" charset="-127"/>
              </a:rPr>
              <a:t>임</a:t>
            </a:r>
            <a:r>
              <a:rPr lang="ko-KR" altLang="en-US" sz="1000" b="0" dirty="0">
                <a:latin typeface="굴림" pitchFamily="50" charset="-127"/>
              </a:rPr>
              <a:t>의</a:t>
            </a:r>
            <a:r>
              <a:rPr lang="ko-KR" altLang="en-US" sz="1000" b="0" dirty="0" smtClean="0">
                <a:latin typeface="굴림" pitchFamily="50" charset="-127"/>
              </a:rPr>
              <a:t> 생성가능</a:t>
            </a:r>
            <a:r>
              <a:rPr lang="en-US" altLang="ko-KR" sz="1000" b="0" dirty="0" smtClean="0">
                <a:latin typeface="굴림" pitchFamily="50" charset="-127"/>
              </a:rPr>
              <a:t>)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HEADER_PROPERTIES</a:t>
            </a:r>
            <a:r>
              <a:rPr lang="en-US" altLang="ko-KR" sz="1000" b="0" dirty="0" smtClean="0">
                <a:latin typeface="굴림" pitchFamily="50" charset="-127"/>
              </a:rPr>
              <a:t>=~/</a:t>
            </a: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</a:rPr>
              <a:t>header.properties</a:t>
            </a:r>
            <a:r>
              <a:rPr lang="en-US" altLang="ko-KR" sz="1000" b="0" dirty="0">
                <a:latin typeface="굴림" pitchFamily="50" charset="-127"/>
              </a:rPr>
              <a:t>   </a:t>
            </a:r>
            <a:r>
              <a:rPr lang="en-US" altLang="ko-KR" sz="1000" b="0" dirty="0" smtClean="0">
                <a:latin typeface="굴림" pitchFamily="50" charset="-127"/>
              </a:rPr>
              <a:t>       //</a:t>
            </a:r>
            <a:r>
              <a:rPr lang="ko-KR" altLang="en-US" sz="1000" b="0" dirty="0">
                <a:latin typeface="굴림" pitchFamily="50" charset="-127"/>
              </a:rPr>
              <a:t>참조대상 헤더 </a:t>
            </a:r>
            <a:r>
              <a:rPr lang="ko-KR" altLang="en-US" sz="1000" b="0" dirty="0" err="1">
                <a:latin typeface="굴림" pitchFamily="50" charset="-127"/>
              </a:rPr>
              <a:t>디렉토리</a:t>
            </a:r>
            <a:r>
              <a:rPr lang="en-US" altLang="ko-KR" sz="1000" b="0" dirty="0">
                <a:latin typeface="굴림" pitchFamily="50" charset="-127"/>
              </a:rPr>
              <a:t> (</a:t>
            </a:r>
            <a:r>
              <a:rPr lang="ko-KR" altLang="en-US" sz="1000" b="0" dirty="0">
                <a:latin typeface="굴림" pitchFamily="50" charset="-127"/>
              </a:rPr>
              <a:t>명칭은 </a:t>
            </a:r>
            <a:r>
              <a:rPr lang="ko-KR" altLang="en-US" sz="1000" b="0" dirty="0" smtClean="0">
                <a:latin typeface="굴림" pitchFamily="50" charset="-127"/>
              </a:rPr>
              <a:t>임의 생성가능</a:t>
            </a:r>
            <a:r>
              <a:rPr lang="en-US" altLang="ko-KR" sz="1000" b="0" dirty="0" smtClean="0">
                <a:latin typeface="굴림" pitchFamily="50" charset="-127"/>
              </a:rPr>
              <a:t>)</a:t>
            </a: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MACRO_PROPERTIES=~/</a:t>
            </a:r>
            <a:r>
              <a:rPr lang="en-US" altLang="ko-KR" sz="1000" b="0" dirty="0" err="1" smtClean="0">
                <a:latin typeface="굴림" pitchFamily="50" charset="-127"/>
              </a:rPr>
              <a:t>macro.properties</a:t>
            </a:r>
            <a:r>
              <a:rPr lang="en-US" altLang="ko-KR" sz="1000" b="0" dirty="0" smtClean="0">
                <a:latin typeface="굴림" pitchFamily="50" charset="-127"/>
              </a:rPr>
              <a:t>            //</a:t>
            </a:r>
            <a:r>
              <a:rPr lang="ko-KR" altLang="en-US" sz="1000" b="0" dirty="0" smtClean="0">
                <a:latin typeface="굴림" pitchFamily="50" charset="-127"/>
              </a:rPr>
              <a:t>매크로 치환이 필요한 부문은 </a:t>
            </a:r>
            <a:r>
              <a:rPr lang="en-US" altLang="ko-KR" sz="1000" b="0" dirty="0" smtClean="0">
                <a:latin typeface="굴림" pitchFamily="50" charset="-127"/>
              </a:rPr>
              <a:t>key=value </a:t>
            </a:r>
            <a:r>
              <a:rPr lang="ko-KR" altLang="en-US" sz="1000" b="0" dirty="0" smtClean="0">
                <a:latin typeface="굴림" pitchFamily="50" charset="-127"/>
              </a:rPr>
              <a:t>형태로 나열 </a:t>
            </a:r>
            <a:r>
              <a:rPr lang="en-US" altLang="ko-KR" sz="1000" b="0" dirty="0" smtClean="0">
                <a:latin typeface="굴림" pitchFamily="50" charset="-127"/>
              </a:rPr>
              <a:t>(new line </a:t>
            </a:r>
            <a:r>
              <a:rPr lang="ko-KR" altLang="en-US" sz="1000" b="0" dirty="0" smtClean="0">
                <a:latin typeface="굴림" pitchFamily="50" charset="-127"/>
              </a:rPr>
              <a:t>으로 구분</a:t>
            </a:r>
            <a:r>
              <a:rPr lang="en-US" altLang="ko-KR" sz="1000" b="0" dirty="0" smtClean="0">
                <a:latin typeface="굴림" pitchFamily="50" charset="-127"/>
              </a:rPr>
              <a:t>)</a:t>
            </a:r>
            <a:endParaRPr lang="en-US" altLang="ko-KR" sz="1000" b="0" dirty="0" smtClean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RESORT_HOME=</a:t>
            </a:r>
            <a:r>
              <a:rPr lang="en-US" altLang="ko-KR" sz="1000" b="0" dirty="0" err="1" smtClean="0">
                <a:latin typeface="굴림" pitchFamily="50" charset="-127"/>
              </a:rPr>
              <a:t>RESORT_home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RESORT_HOME_RULE=</a:t>
            </a:r>
            <a:r>
              <a:rPr lang="en-US" altLang="ko-KR" sz="1000" b="0" dirty="0" err="1">
                <a:latin typeface="굴림" pitchFamily="50" charset="-127"/>
              </a:rPr>
              <a:t>RESORT_home</a:t>
            </a:r>
            <a:r>
              <a:rPr lang="en-US" altLang="ko-KR" sz="1000" b="0" dirty="0" smtClean="0">
                <a:latin typeface="굴림" pitchFamily="50" charset="-127"/>
              </a:rPr>
              <a:t>/</a:t>
            </a:r>
            <a:r>
              <a:rPr lang="en-US" altLang="ko-KR" sz="1000" b="0" dirty="0" err="1" smtClean="0">
                <a:latin typeface="굴림" pitchFamily="50" charset="-127"/>
              </a:rPr>
              <a:t>ruleset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JOB_HOME=</a:t>
            </a:r>
            <a:r>
              <a:rPr lang="en-US" altLang="ko-KR" sz="1000" b="0" dirty="0" err="1" smtClean="0">
                <a:latin typeface="굴림" pitchFamily="50" charset="-127"/>
              </a:rPr>
              <a:t>jenkins_home</a:t>
            </a:r>
            <a:r>
              <a:rPr lang="en-US" altLang="ko-KR" sz="1000" b="0" dirty="0" smtClean="0">
                <a:latin typeface="굴림" pitchFamily="50" charset="-127"/>
              </a:rPr>
              <a:t>/jobs</a:t>
            </a:r>
            <a:r>
              <a:rPr lang="en-US" altLang="ko-KR" sz="1000" b="0" dirty="0">
                <a:latin typeface="굴림" pitchFamily="50" charset="-127"/>
              </a:rPr>
              <a:t>/$JOB_NAME</a:t>
            </a:r>
          </a:p>
          <a:p>
            <a:r>
              <a:rPr lang="en-US" altLang="ko-KR" sz="1000" b="0" dirty="0">
                <a:latin typeface="굴림" pitchFamily="50" charset="-127"/>
              </a:rPr>
              <a:t>export </a:t>
            </a:r>
            <a:r>
              <a:rPr lang="en-US" altLang="ko-KR" sz="1000" b="0" dirty="0" smtClean="0">
                <a:latin typeface="굴림" pitchFamily="50" charset="-127"/>
              </a:rPr>
              <a:t>JOB_HOME_WORKSPACE=</a:t>
            </a:r>
            <a:r>
              <a:rPr lang="en-US" altLang="ko-KR" sz="1000" b="0" dirty="0" err="1" smtClean="0">
                <a:latin typeface="굴림" pitchFamily="50" charset="-127"/>
              </a:rPr>
              <a:t>jenkins_home</a:t>
            </a:r>
            <a:r>
              <a:rPr lang="en-US" altLang="ko-KR" sz="1000" b="0" dirty="0" smtClean="0">
                <a:latin typeface="굴림" pitchFamily="50" charset="-127"/>
              </a:rPr>
              <a:t>/jobs</a:t>
            </a:r>
            <a:r>
              <a:rPr lang="en-US" altLang="ko-KR" sz="1000" b="0" dirty="0">
                <a:latin typeface="굴림" pitchFamily="50" charset="-127"/>
              </a:rPr>
              <a:t>/$JOB_NAME/workspace</a:t>
            </a: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COMMAND_ANALYSIS="-</a:t>
            </a:r>
            <a:r>
              <a:rPr lang="en-US" altLang="ko-KR" sz="1000" b="0" dirty="0" err="1">
                <a:latin typeface="굴림" pitchFamily="50" charset="-127"/>
              </a:rPr>
              <a:t>disableProjectSaveMode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-</a:t>
            </a: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</a:rPr>
              <a:t>languageOption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 2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enableEmbeded</a:t>
            </a:r>
            <a:r>
              <a:rPr lang="en-US" altLang="ko-KR" sz="1000" b="0" dirty="0">
                <a:latin typeface="굴림" pitchFamily="50" charset="-127"/>
              </a:rPr>
              <a:t> -</a:t>
            </a:r>
            <a:r>
              <a:rPr lang="en-US" altLang="ko-KR" sz="1000" b="0" dirty="0" err="1">
                <a:latin typeface="굴림" pitchFamily="50" charset="-127"/>
              </a:rPr>
              <a:t>resolveHeaders</a:t>
            </a:r>
            <a:r>
              <a:rPr lang="en-US" altLang="ko-KR" sz="1000" b="0" dirty="0">
                <a:latin typeface="굴림" pitchFamily="50" charset="-127"/>
              </a:rPr>
              <a:t> true -</a:t>
            </a:r>
            <a:r>
              <a:rPr lang="en-US" altLang="ko-KR" sz="1000" b="0" dirty="0" err="1">
                <a:latin typeface="굴림" pitchFamily="50" charset="-127"/>
              </a:rPr>
              <a:t>applyResolvedHeaders</a:t>
            </a:r>
            <a:r>
              <a:rPr lang="en-US" altLang="ko-KR" sz="1000" b="0" dirty="0">
                <a:latin typeface="굴림" pitchFamily="50" charset="-127"/>
              </a:rPr>
              <a:t> true </a:t>
            </a:r>
            <a:r>
              <a:rPr lang="en-US" altLang="ko-KR" sz="1000" b="0" dirty="0" smtClean="0">
                <a:latin typeface="굴림" pitchFamily="50" charset="-127"/>
              </a:rPr>
              <a:t>-</a:t>
            </a:r>
            <a:r>
              <a:rPr lang="en-US" altLang="ko-KR" sz="1000" b="0" dirty="0">
                <a:latin typeface="굴림" pitchFamily="50" charset="-127"/>
              </a:rPr>
              <a:t>Timeout 60" </a:t>
            </a:r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export COMMAND_REPORT="-</a:t>
            </a:r>
            <a:r>
              <a:rPr lang="en-US" altLang="ko-KR" sz="1000" b="0" dirty="0" err="1">
                <a:latin typeface="굴림" pitchFamily="50" charset="-127"/>
              </a:rPr>
              <a:t>excelCodeCompliance</a:t>
            </a:r>
            <a:r>
              <a:rPr lang="en-US" altLang="ko-KR" sz="1000" b="0" dirty="0">
                <a:latin typeface="굴림" pitchFamily="50" charset="-127"/>
              </a:rPr>
              <a:t> $JOB_HOME_WORKSPACE/codeCompliance_$BUILD_NUMBER.xls   -</a:t>
            </a:r>
            <a:r>
              <a:rPr lang="en-US" altLang="ko-KR" sz="1000" b="0" dirty="0" err="1">
                <a:latin typeface="굴림" pitchFamily="50" charset="-127"/>
              </a:rPr>
              <a:t>excelCodeViolation</a:t>
            </a:r>
            <a:r>
              <a:rPr lang="en-US" altLang="ko-KR" sz="1000" b="0" dirty="0">
                <a:latin typeface="굴림" pitchFamily="50" charset="-127"/>
              </a:rPr>
              <a:t> $JOB_HOME_WORKSPACE/CodeViolation_$BUILD_NUMBER.xls -user </a:t>
            </a:r>
            <a:r>
              <a:rPr lang="ko-KR" altLang="en-US" sz="1000" b="0" dirty="0" smtClean="0">
                <a:latin typeface="굴림" pitchFamily="50" charset="-127"/>
              </a:rPr>
              <a:t>고객사명 </a:t>
            </a:r>
            <a:r>
              <a:rPr lang="en-US" altLang="ko-KR" sz="1000" b="0" dirty="0" smtClean="0">
                <a:latin typeface="굴림" pitchFamily="50" charset="-127"/>
              </a:rPr>
              <a:t>-</a:t>
            </a:r>
            <a:r>
              <a:rPr lang="en-US" altLang="ko-KR" sz="1000" b="0" dirty="0" err="1" smtClean="0">
                <a:latin typeface="굴림" pitchFamily="50" charset="-127"/>
              </a:rPr>
              <a:t>projectAlias</a:t>
            </a:r>
            <a:r>
              <a:rPr lang="en-US" altLang="ko-KR" sz="1000" b="0" dirty="0" smtClean="0">
                <a:latin typeface="굴림" pitchFamily="50" charset="-127"/>
              </a:rPr>
              <a:t> </a:t>
            </a:r>
            <a:r>
              <a:rPr lang="en-US" altLang="ko-KR" sz="1000" b="0" dirty="0">
                <a:latin typeface="굴림" pitchFamily="50" charset="-127"/>
              </a:rPr>
              <a:t>$JOB_NAME"</a:t>
            </a: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./</a:t>
            </a:r>
            <a:r>
              <a:rPr lang="en-US" altLang="ko-KR" sz="1000" b="0" dirty="0" smtClean="0">
                <a:latin typeface="굴림" pitchFamily="50" charset="-127"/>
              </a:rPr>
              <a:t>resortc[resortcpp].</a:t>
            </a:r>
            <a:r>
              <a:rPr lang="en-US" altLang="ko-KR" sz="1000" b="0" dirty="0">
                <a:latin typeface="굴림" pitchFamily="50" charset="-127"/>
              </a:rPr>
              <a:t>sh -cc </a:t>
            </a:r>
            <a:r>
              <a:rPr lang="en-US" altLang="ko-KR" sz="1000" b="0" dirty="0" err="1">
                <a:latin typeface="굴림" pitchFamily="50" charset="-127"/>
              </a:rPr>
              <a:t>SRCProperties</a:t>
            </a:r>
            <a:r>
              <a:rPr lang="en-US" altLang="ko-KR" sz="1000" b="0" dirty="0">
                <a:latin typeface="굴림" pitchFamily="50" charset="-127"/>
              </a:rPr>
              <a:t>:$SRC_PROPERTIES  $JOB_HOME_WORKSPACE/resort.xml  -</a:t>
            </a:r>
            <a:r>
              <a:rPr lang="en-US" altLang="ko-KR" sz="1000" b="0" dirty="0" err="1">
                <a:latin typeface="굴림" pitchFamily="50" charset="-127"/>
              </a:rPr>
              <a:t>IProperties</a:t>
            </a:r>
            <a:r>
              <a:rPr lang="en-US" altLang="ko-KR" sz="1000" b="0" dirty="0">
                <a:latin typeface="굴림" pitchFamily="50" charset="-127"/>
              </a:rPr>
              <a:t> $</a:t>
            </a:r>
            <a:r>
              <a:rPr lang="en-US" altLang="ko-KR" sz="1000" b="0" dirty="0" smtClean="0">
                <a:latin typeface="굴림" pitchFamily="50" charset="-127"/>
              </a:rPr>
              <a:t>HEADER_PROPERTIES –macro $MACRO_PROPERTIES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macroAll</a:t>
            </a:r>
            <a:r>
              <a:rPr lang="en-US" altLang="ko-KR" sz="1000" b="0" dirty="0">
                <a:latin typeface="굴림" pitchFamily="50" charset="-127"/>
              </a:rPr>
              <a:t> -audit $RESORT_HOME_RULE</a:t>
            </a:r>
            <a:r>
              <a:rPr lang="en-US" altLang="ko-KR" sz="1000" b="0" dirty="0" smtClean="0">
                <a:latin typeface="굴림" pitchFamily="50" charset="-127"/>
              </a:rPr>
              <a:t>/</a:t>
            </a:r>
            <a:r>
              <a:rPr lang="en-US" altLang="ko-KR" sz="1000" b="0" dirty="0" smtClean="0">
                <a:solidFill>
                  <a:srgbClr val="FF0000"/>
                </a:solidFill>
                <a:latin typeface="굴림" pitchFamily="50" charset="-127"/>
              </a:rPr>
              <a:t>~.</a:t>
            </a:r>
            <a:r>
              <a:rPr lang="en-US" altLang="ko-KR" sz="1000" b="0" dirty="0">
                <a:solidFill>
                  <a:srgbClr val="FF0000"/>
                </a:solidFill>
                <a:latin typeface="굴림" pitchFamily="50" charset="-127"/>
              </a:rPr>
              <a:t>rule</a:t>
            </a:r>
            <a:r>
              <a:rPr lang="en-US" altLang="ko-KR" sz="1000" b="0" dirty="0">
                <a:latin typeface="굴림" pitchFamily="50" charset="-127"/>
              </a:rPr>
              <a:t>  $COMMAND_ANALYSIS $COMMAND_REPORT</a:t>
            </a: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ko-KR" altLang="en-US" sz="1000" b="0" dirty="0">
                <a:latin typeface="굴림" pitchFamily="50" charset="-127"/>
              </a:rPr>
              <a:t>참고사항 </a:t>
            </a:r>
            <a:r>
              <a:rPr lang="en-US" altLang="ko-KR" sz="1000" b="0" dirty="0">
                <a:latin typeface="굴림" pitchFamily="50" charset="-127"/>
              </a:rPr>
              <a:t>: </a:t>
            </a:r>
            <a:r>
              <a:rPr lang="en-US" altLang="ko-KR" sz="1000" b="0" dirty="0" err="1">
                <a:latin typeface="굴림" pitchFamily="50" charset="-127"/>
              </a:rPr>
              <a:t>src.properties</a:t>
            </a:r>
            <a:r>
              <a:rPr lang="en-US" altLang="ko-KR" sz="1000" b="0" dirty="0">
                <a:latin typeface="굴림" pitchFamily="50" charset="-127"/>
              </a:rPr>
              <a:t>   </a:t>
            </a:r>
            <a:r>
              <a:rPr lang="en-US" altLang="ko-KR" sz="1000" b="0" dirty="0" smtClean="0">
                <a:latin typeface="굴림" pitchFamily="50" charset="-127"/>
              </a:rPr>
              <a:t>    // </a:t>
            </a:r>
            <a:r>
              <a:rPr lang="ko-KR" altLang="en-US" sz="1000" b="0" dirty="0" smtClean="0">
                <a:latin typeface="굴림" pitchFamily="50" charset="-127"/>
              </a:rPr>
              <a:t>분석 </a:t>
            </a:r>
            <a:r>
              <a:rPr lang="ko-KR" altLang="en-US" sz="1000" b="0" dirty="0">
                <a:latin typeface="굴림" pitchFamily="50" charset="-127"/>
              </a:rPr>
              <a:t>대상  </a:t>
            </a:r>
            <a:r>
              <a:rPr lang="ko-KR" altLang="en-US" sz="1000" b="0" dirty="0" smtClean="0">
                <a:latin typeface="굴림" pitchFamily="50" charset="-127"/>
              </a:rPr>
              <a:t>파일위치를 기술</a:t>
            </a:r>
            <a:endParaRPr lang="en-US" altLang="ko-KR" sz="1000" b="0" dirty="0" smtClean="0">
              <a:latin typeface="굴림" pitchFamily="50" charset="-127"/>
            </a:endParaRP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 smtClean="0">
                <a:latin typeface="굴림" pitchFamily="50" charset="-127"/>
              </a:rPr>
              <a:t>           </a:t>
            </a:r>
            <a:r>
              <a:rPr lang="en-US" altLang="ko-KR" sz="1000" b="0" dirty="0" err="1" smtClean="0">
                <a:latin typeface="굴림" pitchFamily="50" charset="-127"/>
              </a:rPr>
              <a:t>header.properties</a:t>
            </a:r>
            <a:r>
              <a:rPr lang="en-US" altLang="ko-KR" sz="1000" b="0" dirty="0" smtClean="0">
                <a:latin typeface="굴림" pitchFamily="50" charset="-127"/>
              </a:rPr>
              <a:t> // key=value </a:t>
            </a:r>
            <a:r>
              <a:rPr lang="ko-KR" altLang="en-US" sz="1000" b="0" dirty="0" smtClean="0">
                <a:latin typeface="굴림" pitchFamily="50" charset="-127"/>
              </a:rPr>
              <a:t>형태로 기술하여야 하며  </a:t>
            </a:r>
            <a:r>
              <a:rPr lang="en-US" altLang="ko-KR" sz="1000" b="0" dirty="0" smtClean="0">
                <a:latin typeface="굴림" pitchFamily="50" charset="-127"/>
              </a:rPr>
              <a:t>key</a:t>
            </a:r>
            <a:r>
              <a:rPr lang="ko-KR" altLang="en-US" sz="1000" b="0" dirty="0" smtClean="0">
                <a:latin typeface="굴림" pitchFamily="50" charset="-127"/>
              </a:rPr>
              <a:t>는</a:t>
            </a:r>
            <a:r>
              <a:rPr lang="en-US" altLang="ko-KR" sz="1000" b="0" dirty="0" smtClean="0">
                <a:latin typeface="굴림" pitchFamily="50" charset="-127"/>
              </a:rPr>
              <a:t> </a:t>
            </a:r>
            <a:r>
              <a:rPr lang="ko-KR" altLang="en-US" sz="1000" b="0" dirty="0" smtClean="0">
                <a:latin typeface="굴림" pitchFamily="50" charset="-127"/>
              </a:rPr>
              <a:t>상이해야 함</a:t>
            </a:r>
            <a:endParaRPr lang="en-US" altLang="ko-KR" sz="1000" b="0" dirty="0" smtClean="0">
              <a:latin typeface="굴림" pitchFamily="50" charset="-127"/>
            </a:endParaRP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 smtClean="0">
                <a:latin typeface="굴림" pitchFamily="50" charset="-127"/>
              </a:rPr>
              <a:t>          </a:t>
            </a: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z="1000" b="0" dirty="0" smtClean="0">
                <a:solidFill>
                  <a:srgbClr val="FF0000"/>
                </a:solidFill>
                <a:latin typeface="굴림" pitchFamily="50" charset="-127"/>
              </a:rPr>
              <a:t>          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</a:rPr>
              <a:t>※</a:t>
            </a:r>
            <a:r>
              <a:rPr lang="ko-KR" altLang="en-US" sz="1000" dirty="0" smtClean="0">
                <a:solidFill>
                  <a:srgbClr val="FF0000"/>
                </a:solidFill>
                <a:latin typeface="굴림" pitchFamily="50" charset="-127"/>
              </a:rPr>
              <a:t>복수경로 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구분은 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</a:rPr>
              <a:t>new </a:t>
            </a:r>
            <a:r>
              <a:rPr lang="ko-KR" altLang="en-US" sz="1000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line 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처리하며 끝에 세미콜론 기술</a:t>
            </a:r>
            <a:r>
              <a:rPr lang="en-US" altLang="ko-KR" sz="1000" b="0" dirty="0" smtClean="0">
                <a:latin typeface="굴림" pitchFamily="50" charset="-127"/>
              </a:rPr>
              <a:t>                            </a:t>
            </a: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         </a:t>
            </a:r>
            <a:endParaRPr lang="en-US" altLang="ko-KR" sz="1000" b="0" dirty="0">
              <a:latin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7502"/>
              </p:ext>
            </p:extLst>
          </p:nvPr>
        </p:nvGraphicFramePr>
        <p:xfrm>
          <a:off x="488504" y="4581128"/>
          <a:ext cx="87129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472"/>
                <a:gridCol w="570849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제품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languageOption</a:t>
                      </a:r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3433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 for C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latin typeface="굴림" pitchFamily="50" charset="-127"/>
                        </a:rPr>
                        <a:t>0 =&gt;C99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;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1=&gt;C99 -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ext_gnuc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 ;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2=&gt;C99 -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ext_gnuc_arm</a:t>
                      </a:r>
                      <a:endParaRPr lang="en-US" altLang="ko-KR" sz="1200" b="0" dirty="0" smtClean="0">
                        <a:latin typeface="굴림" pitchFamily="50" charset="-127"/>
                      </a:endParaRPr>
                    </a:p>
                    <a:p>
                      <a:r>
                        <a:rPr lang="en-US" altLang="ko-KR" sz="1200" b="0" dirty="0" smtClean="0">
                          <a:latin typeface="굴림" pitchFamily="50" charset="-127"/>
                        </a:rPr>
                        <a:t>3=&gt;C99 -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ext_msc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;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4=&gt;C99 -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ext_proc</a:t>
                      </a:r>
                      <a:endParaRPr lang="en-US" altLang="ko-KR" sz="1200" b="0" dirty="0" smtClean="0">
                        <a:latin typeface="굴림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 for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Cpp</a:t>
                      </a:r>
                      <a:endParaRPr kumimoji="1" lang="ko-KR" altLang="en-US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latin typeface="굴림" pitchFamily="50" charset="-127"/>
                        </a:rPr>
                        <a:t>0=&gt;CPP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;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1=&gt;CPP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ext_gnu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;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2=&gt;CPP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ext_ms</a:t>
                      </a:r>
                      <a:endParaRPr lang="en-US" altLang="ko-KR" sz="1200" b="0" dirty="0" smtClean="0">
                        <a:latin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6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8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Jenkins job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생성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4487" y="1340768"/>
            <a:ext cx="9361041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Job </a:t>
            </a:r>
            <a:r>
              <a:rPr lang="ko-KR" altLang="en-US" sz="1600" dirty="0">
                <a:latin typeface="굴림" pitchFamily="50" charset="-127"/>
              </a:rPr>
              <a:t>생성</a:t>
            </a:r>
            <a:r>
              <a:rPr lang="en-US" altLang="ko-KR" sz="1600" dirty="0">
                <a:latin typeface="굴림" pitchFamily="50" charset="-127"/>
              </a:rPr>
              <a:t>(</a:t>
            </a:r>
            <a:r>
              <a:rPr lang="ko-KR" altLang="en-US" sz="1600" dirty="0">
                <a:latin typeface="굴림" pitchFamily="50" charset="-127"/>
              </a:rPr>
              <a:t>상세 내역 </a:t>
            </a:r>
            <a:r>
              <a:rPr lang="ko-KR" altLang="en-US" sz="1600" dirty="0" smtClean="0">
                <a:latin typeface="굴림" pitchFamily="50" charset="-127"/>
              </a:rPr>
              <a:t>설정 </a:t>
            </a:r>
            <a:r>
              <a:rPr lang="en-US" altLang="ko-KR" sz="1600" dirty="0" smtClean="0">
                <a:latin typeface="굴림" pitchFamily="50" charset="-127"/>
              </a:rPr>
              <a:t>- RESORT </a:t>
            </a:r>
            <a:r>
              <a:rPr lang="ko-KR" altLang="en-US" sz="1600" dirty="0" smtClean="0">
                <a:latin typeface="굴림" pitchFamily="50" charset="-127"/>
              </a:rPr>
              <a:t>수행 명령어</a:t>
            </a:r>
            <a:r>
              <a:rPr lang="en-US" altLang="ko-KR" sz="1600" dirty="0" smtClean="0">
                <a:latin typeface="굴림" pitchFamily="50" charset="-127"/>
              </a:rPr>
              <a:t>(C/C++:windows))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88" y="1340768"/>
            <a:ext cx="93431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latin typeface="굴림" pitchFamily="50" charset="-127"/>
              </a:rPr>
              <a:t>cd 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en-US" altLang="ko-KR" b="0" dirty="0" err="1" smtClean="0">
                <a:latin typeface="굴림" pitchFamily="50" charset="-127"/>
              </a:rPr>
              <a:t>RESORT_home</a:t>
            </a:r>
            <a:r>
              <a:rPr lang="en-US" altLang="ko-KR" b="0" dirty="0" smtClean="0">
                <a:latin typeface="굴림" pitchFamily="50" charset="-127"/>
              </a:rPr>
              <a:t>/bin</a:t>
            </a:r>
            <a:endParaRPr lang="en-US" altLang="ko-KR" b="0" dirty="0">
              <a:latin typeface="굴림" pitchFamily="50" charset="-127"/>
            </a:endParaRPr>
          </a:p>
          <a:p>
            <a:endParaRPr lang="en-US" altLang="ko-KR" b="0" dirty="0" smtClean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SRC_PROPERTIES=~/</a:t>
            </a: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</a:rPr>
              <a:t>src.properties</a:t>
            </a:r>
            <a:r>
              <a:rPr lang="en-US" altLang="ko-KR" sz="1000" b="0" dirty="0">
                <a:latin typeface="굴림" pitchFamily="50" charset="-127"/>
              </a:rPr>
              <a:t>  </a:t>
            </a:r>
            <a:r>
              <a:rPr lang="en-US" altLang="ko-KR" sz="1000" b="0" dirty="0" smtClean="0">
                <a:latin typeface="굴림" pitchFamily="50" charset="-127"/>
              </a:rPr>
              <a:t>                   //</a:t>
            </a:r>
            <a:r>
              <a:rPr lang="ko-KR" altLang="en-US" sz="1000" b="0" dirty="0">
                <a:latin typeface="굴림" pitchFamily="50" charset="-127"/>
              </a:rPr>
              <a:t>분석대상 소스 </a:t>
            </a:r>
            <a:r>
              <a:rPr lang="ko-KR" altLang="en-US" sz="1000" b="0" dirty="0" err="1">
                <a:latin typeface="굴림" pitchFamily="50" charset="-127"/>
              </a:rPr>
              <a:t>디렉토리</a:t>
            </a:r>
            <a:r>
              <a:rPr lang="en-US" altLang="ko-KR" sz="1000" b="0" dirty="0">
                <a:latin typeface="굴림" pitchFamily="50" charset="-127"/>
              </a:rPr>
              <a:t>(</a:t>
            </a:r>
            <a:r>
              <a:rPr lang="ko-KR" altLang="en-US" sz="1000" b="0" dirty="0">
                <a:latin typeface="굴림" pitchFamily="50" charset="-127"/>
              </a:rPr>
              <a:t>명칭은 </a:t>
            </a:r>
            <a:r>
              <a:rPr lang="ko-KR" altLang="en-US" sz="1000" b="0" dirty="0" err="1">
                <a:latin typeface="굴림" pitchFamily="50" charset="-127"/>
              </a:rPr>
              <a:t>임으</a:t>
            </a:r>
            <a:r>
              <a:rPr lang="ko-KR" altLang="en-US" sz="1000" b="0" dirty="0">
                <a:latin typeface="굴림" pitchFamily="50" charset="-127"/>
              </a:rPr>
              <a:t> </a:t>
            </a:r>
            <a:r>
              <a:rPr lang="ko-KR" altLang="en-US" sz="1000" b="0" dirty="0" smtClean="0">
                <a:latin typeface="굴림" pitchFamily="50" charset="-127"/>
              </a:rPr>
              <a:t>생성가능</a:t>
            </a:r>
            <a:r>
              <a:rPr lang="en-US" altLang="ko-KR" sz="1000" b="0" dirty="0" smtClean="0">
                <a:latin typeface="굴림" pitchFamily="50" charset="-127"/>
              </a:rPr>
              <a:t>)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</a:t>
            </a:r>
            <a:r>
              <a:rPr lang="en-US" altLang="ko-KR" sz="1000" b="0" dirty="0">
                <a:latin typeface="굴림" pitchFamily="50" charset="-127"/>
              </a:rPr>
              <a:t>HEADER_PROPERTIES</a:t>
            </a:r>
            <a:r>
              <a:rPr lang="en-US" altLang="ko-KR" sz="1000" b="0" dirty="0" smtClean="0">
                <a:latin typeface="굴림" pitchFamily="50" charset="-127"/>
              </a:rPr>
              <a:t>=~/</a:t>
            </a: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</a:rPr>
              <a:t>header.properties</a:t>
            </a:r>
            <a:r>
              <a:rPr lang="en-US" altLang="ko-KR" sz="1000" b="0" dirty="0">
                <a:latin typeface="굴림" pitchFamily="50" charset="-127"/>
              </a:rPr>
              <a:t>   </a:t>
            </a:r>
            <a:r>
              <a:rPr lang="en-US" altLang="ko-KR" sz="1000" b="0" dirty="0" smtClean="0">
                <a:latin typeface="굴림" pitchFamily="50" charset="-127"/>
              </a:rPr>
              <a:t>      //</a:t>
            </a:r>
            <a:r>
              <a:rPr lang="ko-KR" altLang="en-US" sz="1000" b="0" dirty="0">
                <a:latin typeface="굴림" pitchFamily="50" charset="-127"/>
              </a:rPr>
              <a:t>참조대상 헤더 </a:t>
            </a:r>
            <a:r>
              <a:rPr lang="ko-KR" altLang="en-US" sz="1000" b="0" dirty="0" err="1">
                <a:latin typeface="굴림" pitchFamily="50" charset="-127"/>
              </a:rPr>
              <a:t>디렉토리</a:t>
            </a:r>
            <a:r>
              <a:rPr lang="en-US" altLang="ko-KR" sz="1000" b="0" dirty="0">
                <a:latin typeface="굴림" pitchFamily="50" charset="-127"/>
              </a:rPr>
              <a:t> (</a:t>
            </a:r>
            <a:r>
              <a:rPr lang="ko-KR" altLang="en-US" sz="1000" b="0" dirty="0">
                <a:latin typeface="굴림" pitchFamily="50" charset="-127"/>
              </a:rPr>
              <a:t>명칭은 임으로 생성가능</a:t>
            </a:r>
            <a:r>
              <a:rPr lang="en-US" altLang="ko-KR" sz="1000" b="0" dirty="0">
                <a:latin typeface="굴림" pitchFamily="50" charset="-127"/>
              </a:rPr>
              <a:t>,</a:t>
            </a:r>
            <a:r>
              <a:rPr lang="ko-KR" altLang="en-US" sz="1000" b="0" dirty="0">
                <a:latin typeface="굴림" pitchFamily="50" charset="-127"/>
              </a:rPr>
              <a:t>샘플참조</a:t>
            </a:r>
            <a:r>
              <a:rPr lang="en-US" altLang="ko-KR" sz="1000" b="0" dirty="0" smtClean="0">
                <a:latin typeface="굴림" pitchFamily="50" charset="-127"/>
              </a:rPr>
              <a:t>)</a:t>
            </a:r>
          </a:p>
          <a:p>
            <a:r>
              <a:rPr lang="en-US" altLang="ko-KR" sz="1000" b="0" dirty="0" smtClean="0">
                <a:latin typeface="굴림" pitchFamily="50" charset="-127"/>
              </a:rPr>
              <a:t>set MACRO_PROPERTIES</a:t>
            </a:r>
            <a:r>
              <a:rPr lang="en-US" altLang="ko-KR" sz="1000" b="0" dirty="0">
                <a:latin typeface="굴림" pitchFamily="50" charset="-127"/>
              </a:rPr>
              <a:t>=~/</a:t>
            </a:r>
            <a:r>
              <a:rPr lang="en-US" altLang="ko-KR" sz="1000" b="0" dirty="0" err="1">
                <a:latin typeface="굴림" pitchFamily="50" charset="-127"/>
              </a:rPr>
              <a:t>macro.properties</a:t>
            </a:r>
            <a:r>
              <a:rPr lang="en-US" altLang="ko-KR" sz="1000" b="0" dirty="0">
                <a:latin typeface="굴림" pitchFamily="50" charset="-127"/>
              </a:rPr>
              <a:t>            //</a:t>
            </a:r>
            <a:r>
              <a:rPr lang="ko-KR" altLang="en-US" sz="1000" b="0" dirty="0">
                <a:latin typeface="굴림" pitchFamily="50" charset="-127"/>
              </a:rPr>
              <a:t>매크로 치환이 필요한 부문은 </a:t>
            </a:r>
            <a:r>
              <a:rPr lang="en-US" altLang="ko-KR" sz="1000" b="0" dirty="0">
                <a:latin typeface="굴림" pitchFamily="50" charset="-127"/>
              </a:rPr>
              <a:t>key=value </a:t>
            </a:r>
            <a:r>
              <a:rPr lang="ko-KR" altLang="en-US" sz="1000" b="0" dirty="0">
                <a:latin typeface="굴림" pitchFamily="50" charset="-127"/>
              </a:rPr>
              <a:t>형태로 나열 </a:t>
            </a:r>
            <a:r>
              <a:rPr lang="en-US" altLang="ko-KR" sz="1000" b="0" dirty="0">
                <a:latin typeface="굴림" pitchFamily="50" charset="-127"/>
              </a:rPr>
              <a:t>(new line </a:t>
            </a:r>
            <a:r>
              <a:rPr lang="ko-KR" altLang="en-US" sz="1000" b="0" dirty="0">
                <a:latin typeface="굴림" pitchFamily="50" charset="-127"/>
              </a:rPr>
              <a:t>으로 구분</a:t>
            </a:r>
            <a:r>
              <a:rPr lang="en-US" altLang="ko-KR" sz="1000" b="0" dirty="0" smtClean="0">
                <a:latin typeface="굴림" pitchFamily="50" charset="-127"/>
              </a:rPr>
              <a:t>)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RESORT_HOME=</a:t>
            </a:r>
            <a:r>
              <a:rPr lang="en-US" altLang="ko-KR" sz="1000" b="0" dirty="0" err="1" smtClean="0">
                <a:latin typeface="굴림" pitchFamily="50" charset="-127"/>
              </a:rPr>
              <a:t>RESORT_home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RESORT_HOME_RULE=</a:t>
            </a:r>
            <a:r>
              <a:rPr lang="en-US" altLang="ko-KR" sz="1000" b="0" dirty="0" err="1">
                <a:latin typeface="굴림" pitchFamily="50" charset="-127"/>
              </a:rPr>
              <a:t>RESORT_home</a:t>
            </a:r>
            <a:r>
              <a:rPr lang="en-US" altLang="ko-KR" sz="1000" b="0" dirty="0" smtClean="0">
                <a:latin typeface="굴림" pitchFamily="50" charset="-127"/>
              </a:rPr>
              <a:t>/</a:t>
            </a:r>
            <a:r>
              <a:rPr lang="en-US" altLang="ko-KR" sz="1000" b="0" dirty="0" err="1" smtClean="0">
                <a:latin typeface="굴림" pitchFamily="50" charset="-127"/>
              </a:rPr>
              <a:t>ruleset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JOB_HOME=</a:t>
            </a:r>
            <a:r>
              <a:rPr lang="en-US" altLang="ko-KR" sz="1000" b="0" dirty="0" err="1" smtClean="0">
                <a:latin typeface="굴림" pitchFamily="50" charset="-127"/>
              </a:rPr>
              <a:t>jenkins_home</a:t>
            </a:r>
            <a:r>
              <a:rPr lang="en-US" altLang="ko-KR" sz="1000" b="0" dirty="0" smtClean="0">
                <a:latin typeface="굴림" pitchFamily="50" charset="-127"/>
              </a:rPr>
              <a:t>/jobs/%JOB_NAME%</a:t>
            </a:r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JOB_HOME_WORKSPACE=</a:t>
            </a:r>
            <a:r>
              <a:rPr lang="en-US" altLang="ko-KR" sz="1000" b="0" dirty="0" err="1" smtClean="0">
                <a:latin typeface="굴림" pitchFamily="50" charset="-127"/>
              </a:rPr>
              <a:t>jenkins_home</a:t>
            </a:r>
            <a:r>
              <a:rPr lang="en-US" altLang="ko-KR" sz="1000" b="0" dirty="0" smtClean="0">
                <a:latin typeface="굴림" pitchFamily="50" charset="-127"/>
              </a:rPr>
              <a:t>/jobs/%JOB_NAME%/workspace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</a:t>
            </a:r>
            <a:r>
              <a:rPr lang="en-US" altLang="ko-KR" sz="1000" b="0" dirty="0">
                <a:latin typeface="굴림" pitchFamily="50" charset="-127"/>
              </a:rPr>
              <a:t>COMMAND_ANALYSIS="-</a:t>
            </a:r>
            <a:r>
              <a:rPr lang="en-US" altLang="ko-KR" sz="1000" b="0" dirty="0" err="1">
                <a:latin typeface="굴림" pitchFamily="50" charset="-127"/>
              </a:rPr>
              <a:t>disableProjectSaveMode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-</a:t>
            </a:r>
            <a:r>
              <a:rPr lang="en-US" altLang="ko-KR" sz="1000" dirty="0" err="1">
                <a:solidFill>
                  <a:srgbClr val="FF0000"/>
                </a:solidFill>
                <a:latin typeface="굴림" pitchFamily="50" charset="-127"/>
              </a:rPr>
              <a:t>languageOption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 2</a:t>
            </a:r>
            <a:r>
              <a:rPr lang="en-US" altLang="ko-KR" sz="1000" b="0" dirty="0">
                <a:latin typeface="굴림" pitchFamily="50" charset="-127"/>
              </a:rPr>
              <a:t> -</a:t>
            </a:r>
            <a:r>
              <a:rPr lang="en-US" altLang="ko-KR" sz="1000" b="0" dirty="0" err="1">
                <a:latin typeface="굴림" pitchFamily="50" charset="-127"/>
              </a:rPr>
              <a:t>enableEmbeded</a:t>
            </a:r>
            <a:r>
              <a:rPr lang="en-US" altLang="ko-KR" sz="1000" b="0" dirty="0">
                <a:latin typeface="굴림" pitchFamily="50" charset="-127"/>
              </a:rPr>
              <a:t> -</a:t>
            </a:r>
            <a:r>
              <a:rPr lang="en-US" altLang="ko-KR" sz="1000" b="0" dirty="0" err="1">
                <a:latin typeface="굴림" pitchFamily="50" charset="-127"/>
              </a:rPr>
              <a:t>resolveHeaders</a:t>
            </a:r>
            <a:r>
              <a:rPr lang="en-US" altLang="ko-KR" sz="1000" b="0" dirty="0">
                <a:latin typeface="굴림" pitchFamily="50" charset="-127"/>
              </a:rPr>
              <a:t> true -</a:t>
            </a:r>
            <a:r>
              <a:rPr lang="en-US" altLang="ko-KR" sz="1000" b="0" dirty="0" err="1">
                <a:latin typeface="굴림" pitchFamily="50" charset="-127"/>
              </a:rPr>
              <a:t>applyResolvedHeaders</a:t>
            </a:r>
            <a:r>
              <a:rPr lang="en-US" altLang="ko-KR" sz="1000" b="0" dirty="0">
                <a:latin typeface="굴림" pitchFamily="50" charset="-127"/>
              </a:rPr>
              <a:t> true </a:t>
            </a:r>
            <a:r>
              <a:rPr lang="en-US" altLang="ko-KR" sz="1000" b="0" dirty="0" smtClean="0">
                <a:latin typeface="굴림" pitchFamily="50" charset="-127"/>
              </a:rPr>
              <a:t>-</a:t>
            </a:r>
            <a:r>
              <a:rPr lang="en-US" altLang="ko-KR" sz="1000" b="0" dirty="0">
                <a:latin typeface="굴림" pitchFamily="50" charset="-127"/>
              </a:rPr>
              <a:t>Timeout 60" </a:t>
            </a:r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 smtClean="0">
                <a:latin typeface="굴림" pitchFamily="50" charset="-127"/>
              </a:rPr>
              <a:t>set </a:t>
            </a:r>
            <a:r>
              <a:rPr lang="en-US" altLang="ko-KR" sz="1000" b="0" dirty="0">
                <a:latin typeface="굴림" pitchFamily="50" charset="-127"/>
              </a:rPr>
              <a:t>COMMAND_REPORT="-</a:t>
            </a:r>
            <a:r>
              <a:rPr lang="en-US" altLang="ko-KR" sz="1000" b="0" dirty="0" err="1">
                <a:latin typeface="굴림" pitchFamily="50" charset="-127"/>
              </a:rPr>
              <a:t>excelCodeCompliance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%JOB_HOME_WORKSPACE%/codeCompliance_%BUILD_NUMBER%.xls  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excelCodeViolation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%JOB_HOME_WORKSPACE%/CodeViolation_%BUILD_NUMBER%.xls </a:t>
            </a:r>
            <a:r>
              <a:rPr lang="en-US" altLang="ko-KR" sz="1000" b="0" dirty="0">
                <a:latin typeface="굴림" pitchFamily="50" charset="-127"/>
              </a:rPr>
              <a:t>-user </a:t>
            </a:r>
            <a:r>
              <a:rPr lang="ko-KR" altLang="en-US" sz="1000" b="0" dirty="0" smtClean="0">
                <a:latin typeface="굴림" pitchFamily="50" charset="-127"/>
              </a:rPr>
              <a:t>고객사</a:t>
            </a:r>
            <a:r>
              <a:rPr lang="ko-KR" altLang="en-US" sz="1000" b="0" dirty="0">
                <a:latin typeface="굴림" pitchFamily="50" charset="-127"/>
              </a:rPr>
              <a:t>명</a:t>
            </a:r>
            <a:r>
              <a:rPr lang="en-US" altLang="ko-KR" sz="1000" b="0" dirty="0" smtClean="0">
                <a:latin typeface="굴림" pitchFamily="50" charset="-127"/>
              </a:rPr>
              <a:t> 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projectAlias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%JOB_NAME%"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en-US" altLang="ko-KR" sz="1000" b="0" dirty="0">
                <a:latin typeface="굴림" pitchFamily="50" charset="-127"/>
              </a:rPr>
              <a:t>./</a:t>
            </a:r>
            <a:r>
              <a:rPr lang="en-US" altLang="ko-KR" sz="1000" b="0" dirty="0" smtClean="0">
                <a:latin typeface="굴림" pitchFamily="50" charset="-127"/>
              </a:rPr>
              <a:t>resortc[resortcpp].exe </a:t>
            </a:r>
            <a:r>
              <a:rPr lang="en-US" altLang="ko-KR" sz="1000" b="0" dirty="0">
                <a:latin typeface="굴림" pitchFamily="50" charset="-127"/>
              </a:rPr>
              <a:t>-cc </a:t>
            </a:r>
            <a:r>
              <a:rPr lang="en-US" altLang="ko-KR" sz="1000" b="0" dirty="0" err="1">
                <a:latin typeface="굴림" pitchFamily="50" charset="-127"/>
              </a:rPr>
              <a:t>SRCProperties</a:t>
            </a:r>
            <a:r>
              <a:rPr lang="en-US" altLang="ko-KR" sz="1000" b="0" dirty="0">
                <a:latin typeface="굴림" pitchFamily="50" charset="-127"/>
              </a:rPr>
              <a:t>:$SRC_PROPERTIES  </a:t>
            </a:r>
            <a:r>
              <a:rPr lang="en-US" altLang="ko-KR" sz="1000" b="0" dirty="0" smtClean="0">
                <a:latin typeface="굴림" pitchFamily="50" charset="-127"/>
              </a:rPr>
              <a:t>%JOB_HOME_WORKSPACE%/resort.xml 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IProperties</a:t>
            </a: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%HEADER_PROPERTIES%  </a:t>
            </a:r>
            <a:r>
              <a:rPr lang="en-US" altLang="ko-KR" sz="1000" b="0" dirty="0">
                <a:latin typeface="굴림" pitchFamily="50" charset="-127"/>
              </a:rPr>
              <a:t>–macro </a:t>
            </a:r>
            <a:r>
              <a:rPr lang="en-US" altLang="ko-KR" sz="1000" b="0" dirty="0" smtClean="0">
                <a:latin typeface="굴림" pitchFamily="50" charset="-127"/>
              </a:rPr>
              <a:t>%MACRO_PROPERTIES%  </a:t>
            </a:r>
            <a:r>
              <a:rPr lang="en-US" altLang="ko-KR" sz="1000" b="0" dirty="0">
                <a:latin typeface="굴림" pitchFamily="50" charset="-127"/>
              </a:rPr>
              <a:t>-</a:t>
            </a:r>
            <a:r>
              <a:rPr lang="en-US" altLang="ko-KR" sz="1000" b="0" dirty="0" err="1">
                <a:latin typeface="굴림" pitchFamily="50" charset="-127"/>
              </a:rPr>
              <a:t>macroAll</a:t>
            </a:r>
            <a:r>
              <a:rPr lang="en-US" altLang="ko-KR" sz="1000" b="0" dirty="0">
                <a:latin typeface="굴림" pitchFamily="50" charset="-127"/>
              </a:rPr>
              <a:t> -audit </a:t>
            </a:r>
            <a:r>
              <a:rPr lang="en-US" altLang="ko-KR" sz="1000" b="0" dirty="0" smtClean="0">
                <a:latin typeface="굴림" pitchFamily="50" charset="-127"/>
              </a:rPr>
              <a:t>%RESORT_HOME_RULE%/</a:t>
            </a:r>
            <a:r>
              <a:rPr lang="en-US" altLang="ko-KR" sz="1000" b="0" dirty="0" smtClean="0">
                <a:solidFill>
                  <a:srgbClr val="FF0000"/>
                </a:solidFill>
                <a:latin typeface="굴림" pitchFamily="50" charset="-127"/>
              </a:rPr>
              <a:t>~.</a:t>
            </a:r>
            <a:r>
              <a:rPr lang="en-US" altLang="ko-KR" sz="1000" b="0" dirty="0">
                <a:solidFill>
                  <a:srgbClr val="FF0000"/>
                </a:solidFill>
                <a:latin typeface="굴림" pitchFamily="50" charset="-127"/>
              </a:rPr>
              <a:t>rule</a:t>
            </a:r>
            <a:r>
              <a:rPr lang="en-US" altLang="ko-KR" sz="1000" b="0" dirty="0">
                <a:latin typeface="굴림" pitchFamily="50" charset="-127"/>
              </a:rPr>
              <a:t>  </a:t>
            </a:r>
            <a:r>
              <a:rPr lang="en-US" altLang="ko-KR" sz="1000" b="0" dirty="0" smtClean="0">
                <a:latin typeface="굴림" pitchFamily="50" charset="-127"/>
              </a:rPr>
              <a:t>%COMMAND_ANALYSIS% </a:t>
            </a:r>
            <a:r>
              <a:rPr lang="en-US" altLang="ko-KR" sz="1000" b="0" dirty="0">
                <a:latin typeface="굴림" pitchFamily="50" charset="-127"/>
              </a:rPr>
              <a:t>%</a:t>
            </a:r>
            <a:r>
              <a:rPr lang="en-US" altLang="ko-KR" sz="1000" b="0" dirty="0" smtClean="0">
                <a:latin typeface="굴림" pitchFamily="50" charset="-127"/>
              </a:rPr>
              <a:t>COMMAND_REPORT%</a:t>
            </a:r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 smtClean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endParaRPr lang="en-US" altLang="ko-KR" sz="1000" b="0" dirty="0">
              <a:latin typeface="굴림" pitchFamily="50" charset="-127"/>
            </a:endParaRPr>
          </a:p>
          <a:p>
            <a:r>
              <a:rPr lang="ko-KR" altLang="en-US" sz="1000" b="0" dirty="0">
                <a:latin typeface="굴림" pitchFamily="50" charset="-127"/>
              </a:rPr>
              <a:t>참고사항 </a:t>
            </a:r>
            <a:r>
              <a:rPr lang="en-US" altLang="ko-KR" sz="1000" b="0" dirty="0">
                <a:latin typeface="굴림" pitchFamily="50" charset="-127"/>
              </a:rPr>
              <a:t>: </a:t>
            </a:r>
            <a:r>
              <a:rPr lang="en-US" altLang="ko-KR" sz="1000" b="0" dirty="0" err="1">
                <a:latin typeface="굴림" pitchFamily="50" charset="-127"/>
              </a:rPr>
              <a:t>src.properties</a:t>
            </a:r>
            <a:r>
              <a:rPr lang="en-US" altLang="ko-KR" sz="1000" b="0" dirty="0">
                <a:latin typeface="굴림" pitchFamily="50" charset="-127"/>
              </a:rPr>
              <a:t>   </a:t>
            </a:r>
            <a:r>
              <a:rPr lang="en-US" altLang="ko-KR" sz="1000" b="0" dirty="0" smtClean="0">
                <a:latin typeface="굴림" pitchFamily="50" charset="-127"/>
              </a:rPr>
              <a:t>    // </a:t>
            </a:r>
            <a:r>
              <a:rPr lang="ko-KR" altLang="en-US" sz="1000" b="0" dirty="0" smtClean="0">
                <a:latin typeface="굴림" pitchFamily="50" charset="-127"/>
              </a:rPr>
              <a:t>분석 </a:t>
            </a:r>
            <a:r>
              <a:rPr lang="ko-KR" altLang="en-US" sz="1000" b="0" dirty="0">
                <a:latin typeface="굴림" pitchFamily="50" charset="-127"/>
              </a:rPr>
              <a:t>대상  </a:t>
            </a:r>
            <a:r>
              <a:rPr lang="ko-KR" altLang="en-US" sz="1000" b="0" dirty="0" smtClean="0">
                <a:latin typeface="굴림" pitchFamily="50" charset="-127"/>
              </a:rPr>
              <a:t>파일위치를 기술</a:t>
            </a:r>
            <a:endParaRPr lang="en-US" altLang="ko-KR" sz="1000" b="0" dirty="0" smtClean="0">
              <a:latin typeface="굴림" pitchFamily="50" charset="-127"/>
            </a:endParaRP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 smtClean="0">
                <a:latin typeface="굴림" pitchFamily="50" charset="-127"/>
              </a:rPr>
              <a:t>           </a:t>
            </a:r>
            <a:r>
              <a:rPr lang="en-US" altLang="ko-KR" sz="1000" b="0" dirty="0" err="1" smtClean="0">
                <a:latin typeface="굴림" pitchFamily="50" charset="-127"/>
              </a:rPr>
              <a:t>header.properties</a:t>
            </a:r>
            <a:r>
              <a:rPr lang="en-US" altLang="ko-KR" sz="1000" b="0" dirty="0" smtClean="0">
                <a:latin typeface="굴림" pitchFamily="50" charset="-127"/>
              </a:rPr>
              <a:t> // key=value </a:t>
            </a:r>
            <a:r>
              <a:rPr lang="ko-KR" altLang="en-US" sz="1000" b="0" dirty="0" smtClean="0">
                <a:latin typeface="굴림" pitchFamily="50" charset="-127"/>
              </a:rPr>
              <a:t>형태로 기술하여야 하며  </a:t>
            </a:r>
            <a:r>
              <a:rPr lang="en-US" altLang="ko-KR" sz="1000" b="0" dirty="0" smtClean="0">
                <a:latin typeface="굴림" pitchFamily="50" charset="-127"/>
              </a:rPr>
              <a:t>key</a:t>
            </a:r>
            <a:r>
              <a:rPr lang="ko-KR" altLang="en-US" sz="1000" b="0" dirty="0" smtClean="0">
                <a:latin typeface="굴림" pitchFamily="50" charset="-127"/>
              </a:rPr>
              <a:t>는</a:t>
            </a:r>
            <a:r>
              <a:rPr lang="en-US" altLang="ko-KR" sz="1000" b="0" dirty="0" smtClean="0">
                <a:latin typeface="굴림" pitchFamily="50" charset="-127"/>
              </a:rPr>
              <a:t> </a:t>
            </a:r>
            <a:r>
              <a:rPr lang="ko-KR" altLang="en-US" sz="1000" b="0" dirty="0" smtClean="0">
                <a:latin typeface="굴림" pitchFamily="50" charset="-127"/>
              </a:rPr>
              <a:t>상이해야 함</a:t>
            </a:r>
            <a:endParaRPr lang="en-US" altLang="ko-KR" sz="1000" b="0" dirty="0" smtClean="0">
              <a:latin typeface="굴림" pitchFamily="50" charset="-127"/>
            </a:endParaRP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 smtClean="0">
                <a:latin typeface="굴림" pitchFamily="50" charset="-127"/>
              </a:rPr>
              <a:t>          </a:t>
            </a: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z="1000" b="0" dirty="0" smtClean="0">
                <a:solidFill>
                  <a:srgbClr val="FF0000"/>
                </a:solidFill>
                <a:latin typeface="굴림" pitchFamily="50" charset="-127"/>
              </a:rPr>
              <a:t>          </a:t>
            </a:r>
            <a:r>
              <a:rPr lang="en-US" altLang="ko-KR" sz="1000" dirty="0" smtClean="0">
                <a:solidFill>
                  <a:srgbClr val="FF0000"/>
                </a:solidFill>
                <a:latin typeface="굴림" pitchFamily="50" charset="-127"/>
              </a:rPr>
              <a:t>※</a:t>
            </a:r>
            <a:r>
              <a:rPr lang="ko-KR" altLang="en-US" sz="1000" dirty="0" smtClean="0">
                <a:solidFill>
                  <a:srgbClr val="FF0000"/>
                </a:solidFill>
                <a:latin typeface="굴림" pitchFamily="50" charset="-127"/>
              </a:rPr>
              <a:t>복수경로 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구분은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new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굴림" pitchFamily="50" charset="-127"/>
              </a:rPr>
              <a:t>line </a:t>
            </a:r>
            <a:r>
              <a:rPr lang="ko-KR" altLang="en-US" sz="1000" dirty="0">
                <a:solidFill>
                  <a:srgbClr val="FF0000"/>
                </a:solidFill>
                <a:latin typeface="굴림" pitchFamily="50" charset="-127"/>
              </a:rPr>
              <a:t>처리하며 끝에 세미콜론 기술</a:t>
            </a:r>
            <a:r>
              <a:rPr lang="en-US" altLang="ko-KR" sz="1000" b="0" dirty="0" smtClean="0">
                <a:latin typeface="굴림" pitchFamily="50" charset="-127"/>
              </a:rPr>
              <a:t>                            </a:t>
            </a:r>
          </a:p>
          <a:p>
            <a:pPr marL="171450" indent="-171450">
              <a:buFont typeface="Optima" pitchFamily="2" charset="2"/>
              <a:buChar char=" "/>
            </a:pPr>
            <a:r>
              <a:rPr lang="en-US" altLang="ko-KR" sz="1000" b="0" dirty="0">
                <a:latin typeface="굴림" pitchFamily="50" charset="-127"/>
              </a:rPr>
              <a:t> </a:t>
            </a:r>
            <a:r>
              <a:rPr lang="en-US" altLang="ko-KR" sz="1000" b="0" dirty="0" smtClean="0">
                <a:latin typeface="굴림" pitchFamily="50" charset="-127"/>
              </a:rPr>
              <a:t>         </a:t>
            </a:r>
            <a:endParaRPr lang="en-US" altLang="ko-KR" sz="1000" b="0" dirty="0">
              <a:latin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68672"/>
              </p:ext>
            </p:extLst>
          </p:nvPr>
        </p:nvGraphicFramePr>
        <p:xfrm>
          <a:off x="488504" y="4581128"/>
          <a:ext cx="87129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472"/>
                <a:gridCol w="570849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제품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languageOption</a:t>
                      </a:r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3433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 for C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latin typeface="굴림" pitchFamily="50" charset="-127"/>
                        </a:rPr>
                        <a:t>0 =&gt;C99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;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1=&gt;C99 -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ext_gnuc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 ;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2=&gt;C99 -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ext_gnuc_arm</a:t>
                      </a:r>
                      <a:endParaRPr lang="en-US" altLang="ko-KR" sz="1200" b="0" dirty="0" smtClean="0">
                        <a:latin typeface="굴림" pitchFamily="50" charset="-127"/>
                      </a:endParaRPr>
                    </a:p>
                    <a:p>
                      <a:r>
                        <a:rPr lang="en-US" altLang="ko-KR" sz="1200" b="0" dirty="0" smtClean="0">
                          <a:latin typeface="굴림" pitchFamily="50" charset="-127"/>
                        </a:rPr>
                        <a:t>3=&gt;C99 -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ext_msc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;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4=&gt;C99 -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ext_proc</a:t>
                      </a:r>
                      <a:endParaRPr lang="en-US" altLang="ko-KR" sz="1200" b="0" dirty="0" smtClean="0">
                        <a:latin typeface="굴림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 for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Cpp</a:t>
                      </a:r>
                      <a:endParaRPr kumimoji="1" lang="ko-KR" altLang="en-US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latin typeface="굴림" pitchFamily="50" charset="-127"/>
                        </a:rPr>
                        <a:t>0=&gt;CPP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;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1=&gt;CPP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ext_gnu</a:t>
                      </a:r>
                      <a:r>
                        <a:rPr lang="en-US" altLang="ko-KR" sz="1200" b="0" baseline="0" dirty="0" smtClean="0">
                          <a:latin typeface="굴림" pitchFamily="50" charset="-127"/>
                        </a:rPr>
                        <a:t> ; </a:t>
                      </a:r>
                      <a:r>
                        <a:rPr lang="en-US" altLang="ko-KR" sz="1200" b="0" dirty="0" smtClean="0">
                          <a:latin typeface="굴림" pitchFamily="50" charset="-127"/>
                        </a:rPr>
                        <a:t>2=&gt;CPP -</a:t>
                      </a:r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ext_ms</a:t>
                      </a:r>
                      <a:endParaRPr lang="en-US" altLang="ko-KR" sz="1200" b="0" dirty="0" smtClean="0">
                        <a:latin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96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CS Template White Background">
  <a:themeElements>
    <a:clrScheme name="1_BCS Template White 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BCS Template White Background">
      <a:majorFont>
        <a:latin typeface="Optima"/>
        <a:ea typeface="가는각진제목체"/>
        <a:cs typeface="굴림"/>
      </a:majorFont>
      <a:minorFont>
        <a:latin typeface="Optima"/>
        <a:ea typeface="가는각진제목체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  <a:cs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BCS Template White 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16809</TotalTime>
  <Words>1554</Words>
  <Application>Microsoft Office PowerPoint</Application>
  <PresentationFormat>A4 용지(210x297mm)</PresentationFormat>
  <Paragraphs>471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Optima</vt:lpstr>
      <vt:lpstr>맑은 고딕</vt:lpstr>
      <vt:lpstr>Wingdings</vt:lpstr>
      <vt:lpstr>가는각진제목체</vt:lpstr>
      <vt:lpstr>1_BCS Template White Background</vt:lpstr>
      <vt:lpstr>RESORT Jenkins Plugin 사용자 가이드</vt:lpstr>
      <vt:lpstr>목차</vt:lpstr>
      <vt:lpstr>1. Jenkins 및 Jenkins Plugin 설치</vt:lpstr>
      <vt:lpstr>1. Jenkins 및 Jenkins Plugin 설치</vt:lpstr>
      <vt:lpstr>2. Jenkins 기본설정</vt:lpstr>
      <vt:lpstr>3. Jenkins job 생성</vt:lpstr>
      <vt:lpstr>3. Jenkins job 생성</vt:lpstr>
      <vt:lpstr>3. Jenkins job 생성</vt:lpstr>
      <vt:lpstr>3. Jenkins job 생성</vt:lpstr>
      <vt:lpstr>3. Jenkins job 생성</vt:lpstr>
      <vt:lpstr>3. Jenkins job 생성</vt:lpstr>
      <vt:lpstr>3. Jenkins job 생성</vt:lpstr>
      <vt:lpstr>4. 정적분석수행</vt:lpstr>
      <vt:lpstr>4. 정적분석수행</vt:lpstr>
      <vt:lpstr>4. 정적분석수행</vt:lpstr>
      <vt:lpstr>4. 정적분석수행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차세대 시스템 구축 TF팀을 위한  Mobilization Workshop</dc:title>
  <dc:creator>pds</dc:creator>
  <cp:lastModifiedBy>Macpro</cp:lastModifiedBy>
  <cp:revision>896</cp:revision>
  <dcterms:modified xsi:type="dcterms:W3CDTF">2018-11-20T06:29:39Z</dcterms:modified>
</cp:coreProperties>
</file>