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af714a6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af714a6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5070478b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5070478b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5070478b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5070478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5070478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5070478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8af714a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8af714a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5003198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5003198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8af714a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8af714a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5070478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5070478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8b13b532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8b13b532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8b13b532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8b13b532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b13b53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b13b53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8b13b53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8b13b53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8b13b532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8b13b532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8af714a6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8af714a6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5070478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5070478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5070478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5070478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網際網路程式設</a:t>
            </a:r>
            <a:r>
              <a:rPr lang="zh-TW" sz="3600"/>
              <a:t>計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8350" y="2797175"/>
            <a:ext cx="750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組員：1072010黃亮庭、1072044王雲緹、1072048賴</a:t>
            </a:r>
            <a:r>
              <a:rPr lang="zh-TW" sz="1100">
                <a:solidFill>
                  <a:schemeClr val="dk1"/>
                </a:solidFill>
              </a:rPr>
              <a:t>婉</a:t>
            </a:r>
            <a:r>
              <a:rPr lang="zh-TW" sz="1100">
                <a:solidFill>
                  <a:schemeClr val="dk1"/>
                </a:solidFill>
              </a:rPr>
              <a:t>馨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619800" y="4183175"/>
            <a:ext cx="7928425" cy="658800"/>
            <a:chOff x="619800" y="4183175"/>
            <a:chExt cx="7928425" cy="658800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2720850" y="4183175"/>
              <a:ext cx="3259800" cy="6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4200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YZUNOTE</a:t>
              </a:r>
              <a:endParaRPr sz="1500"/>
            </a:p>
          </p:txBody>
        </p:sp>
        <p:cxnSp>
          <p:nvCxnSpPr>
            <p:cNvPr id="58" name="Google Shape;58;p13"/>
            <p:cNvCxnSpPr/>
            <p:nvPr/>
          </p:nvCxnSpPr>
          <p:spPr>
            <a:xfrm rot="10800000">
              <a:off x="5490025" y="4768250"/>
              <a:ext cx="3058200" cy="6000"/>
            </a:xfrm>
            <a:prstGeom prst="straightConnector1">
              <a:avLst/>
            </a:prstGeom>
            <a:noFill/>
            <a:ln cap="flat" cmpd="sng" w="3810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 rot="10800000">
              <a:off x="619800" y="4768250"/>
              <a:ext cx="3058200" cy="6000"/>
            </a:xfrm>
            <a:prstGeom prst="straightConnector1">
              <a:avLst/>
            </a:prstGeom>
            <a:noFill/>
            <a:ln cap="flat" cmpd="sng" w="3810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207" name="Google Shape;207;p22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2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2"/>
          <p:cNvSpPr txBox="1"/>
          <p:nvPr/>
        </p:nvSpPr>
        <p:spPr>
          <a:xfrm>
            <a:off x="593925" y="1467963"/>
            <a:ext cx="2564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800">
                <a:solidFill>
                  <a:schemeClr val="dk1"/>
                </a:solidFill>
              </a:rPr>
              <a:t>個人頁：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課程</a:t>
            </a:r>
            <a:r>
              <a:rPr lang="zh-TW">
                <a:solidFill>
                  <a:schemeClr val="dk1"/>
                </a:solidFill>
              </a:rPr>
              <a:t>：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使用者可在此頁面查看這學期的課表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025" y="1467975"/>
            <a:ext cx="5498825" cy="3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/>
          <p:nvPr/>
        </p:nvSpPr>
        <p:spPr>
          <a:xfrm>
            <a:off x="3341550" y="1931775"/>
            <a:ext cx="480000" cy="28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4">
            <a:alphaModFix/>
          </a:blip>
          <a:srcRect b="64589" l="0" r="78062" t="4567"/>
          <a:stretch/>
        </p:blipFill>
        <p:spPr>
          <a:xfrm>
            <a:off x="1111450" y="3189025"/>
            <a:ext cx="1613595" cy="136364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/>
          <p:nvPr/>
        </p:nvSpPr>
        <p:spPr>
          <a:xfrm>
            <a:off x="1364511" y="3705135"/>
            <a:ext cx="556500" cy="331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219" name="Google Shape;219;p23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3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925" y="1566500"/>
            <a:ext cx="5124025" cy="29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718750" y="1673175"/>
            <a:ext cx="2564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800">
                <a:solidFill>
                  <a:schemeClr val="dk1"/>
                </a:solidFill>
              </a:rPr>
              <a:t>個人頁：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筆記清單</a:t>
            </a:r>
            <a:r>
              <a:rPr lang="zh-TW">
                <a:solidFill>
                  <a:schemeClr val="dk1"/>
                </a:solidFill>
              </a:rPr>
              <a:t>：使用者可以在這個頁面查看自己上傳的筆記</a:t>
            </a:r>
            <a:r>
              <a:rPr lang="zh-TW" sz="1100">
                <a:solidFill>
                  <a:schemeClr val="dk1"/>
                </a:solidFill>
              </a:rPr>
              <a:t>。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228" name="Google Shape;228;p24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4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4"/>
          <p:cNvSpPr txBox="1"/>
          <p:nvPr/>
        </p:nvSpPr>
        <p:spPr>
          <a:xfrm>
            <a:off x="603000" y="1609400"/>
            <a:ext cx="2564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800">
                <a:solidFill>
                  <a:schemeClr val="dk1"/>
                </a:solidFill>
              </a:rPr>
              <a:t>個人頁：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收藏清單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>
                <a:solidFill>
                  <a:schemeClr val="dk1"/>
                </a:solidFill>
              </a:rPr>
              <a:t>使用者可以查看收藏過的所有筆記。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075" y="1411350"/>
            <a:ext cx="5585326" cy="335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237" name="Google Shape;237;p25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5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325" y="1552200"/>
            <a:ext cx="5604275" cy="31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620225" y="1628400"/>
            <a:ext cx="2564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800">
                <a:solidFill>
                  <a:schemeClr val="dk1"/>
                </a:solidFill>
              </a:rPr>
              <a:t>個人頁：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代辦事項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>
                <a:solidFill>
                  <a:schemeClr val="dk1"/>
                </a:solidFill>
              </a:rPr>
              <a:t>使用者可以在此頁新增待辦事項，還可以「刪除」與「修改」待辦事項。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152168" y="2976256"/>
            <a:ext cx="357900" cy="346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27703" l="0" r="0" t="0"/>
          <a:stretch/>
        </p:blipFill>
        <p:spPr>
          <a:xfrm>
            <a:off x="3207400" y="1820600"/>
            <a:ext cx="5870100" cy="24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248" name="Google Shape;248;p26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6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6"/>
          <p:cNvSpPr txBox="1"/>
          <p:nvPr/>
        </p:nvSpPr>
        <p:spPr>
          <a:xfrm>
            <a:off x="689775" y="1820600"/>
            <a:ext cx="2564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zh-TW" sz="1700">
                <a:solidFill>
                  <a:schemeClr val="dk1"/>
                </a:solidFill>
              </a:rPr>
              <a:t>搜尋（貼文）頁：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各使用者上傳的筆記都可以在此頁面找到，此頁面可以收藏、搜尋以及閱覽其他使用者筆記，也可以選擇自己的課程來查看此課程中其他使用者上傳之筆記。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256" name="Google Shape;256;p27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7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7"/>
          <p:cNvSpPr txBox="1"/>
          <p:nvPr/>
        </p:nvSpPr>
        <p:spPr>
          <a:xfrm>
            <a:off x="285775" y="1581150"/>
            <a:ext cx="2474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zh-TW" sz="1700">
                <a:solidFill>
                  <a:schemeClr val="dk1"/>
                </a:solidFill>
              </a:rPr>
              <a:t>搜尋（貼文）頁：</a:t>
            </a:r>
            <a:endParaRPr b="1" sz="17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zh-TW" sz="1300">
                <a:solidFill>
                  <a:schemeClr val="dk1"/>
                </a:solidFill>
              </a:rPr>
              <a:t>點擊左方課程，顯示該課程之所有該課程的使用者的筆記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zh-TW" sz="1300">
                <a:solidFill>
                  <a:schemeClr val="dk1"/>
                </a:solidFill>
              </a:rPr>
              <a:t>點擊貼文愛心，可收藏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31290" l="0" r="0" t="0"/>
          <a:stretch/>
        </p:blipFill>
        <p:spPr>
          <a:xfrm>
            <a:off x="3367375" y="1082150"/>
            <a:ext cx="5700697" cy="220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 rotWithShape="1">
          <a:blip r:embed="rId4">
            <a:alphaModFix/>
          </a:blip>
          <a:srcRect b="31875" l="0" r="0" t="0"/>
          <a:stretch/>
        </p:blipFill>
        <p:spPr>
          <a:xfrm>
            <a:off x="2652025" y="3122250"/>
            <a:ext cx="5734747" cy="257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 rotWithShape="1">
          <a:blip r:embed="rId5">
            <a:alphaModFix/>
          </a:blip>
          <a:srcRect b="51484" l="87614" r="-890" t="0"/>
          <a:stretch/>
        </p:blipFill>
        <p:spPr>
          <a:xfrm>
            <a:off x="7600073" y="3122250"/>
            <a:ext cx="786701" cy="174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267" name="Google Shape;267;p28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8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8"/>
          <p:cNvSpPr txBox="1"/>
          <p:nvPr/>
        </p:nvSpPr>
        <p:spPr>
          <a:xfrm>
            <a:off x="385125" y="1729725"/>
            <a:ext cx="2564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500">
                <a:solidFill>
                  <a:schemeClr val="dk1"/>
                </a:solidFill>
              </a:rPr>
              <a:t>筆記頁：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作筆記的地方，可以選擇要將此筆記歸類在哪一個科目，儲存後則會新增在筆記清單頁。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17416" l="0" r="0" t="0"/>
          <a:stretch/>
        </p:blipFill>
        <p:spPr>
          <a:xfrm>
            <a:off x="2991800" y="1496775"/>
            <a:ext cx="5983026" cy="29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 rotWithShape="1">
          <a:blip r:embed="rId4">
            <a:alphaModFix/>
          </a:blip>
          <a:srcRect b="81396" l="31633" r="31812" t="0"/>
          <a:stretch/>
        </p:blipFill>
        <p:spPr>
          <a:xfrm>
            <a:off x="386475" y="3700398"/>
            <a:ext cx="2474400" cy="73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遇到困難</a:t>
            </a: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cxnSp>
        <p:nvCxnSpPr>
          <p:cNvPr id="277" name="Google Shape;277;p29"/>
          <p:cNvCxnSpPr/>
          <p:nvPr/>
        </p:nvCxnSpPr>
        <p:spPr>
          <a:xfrm rot="10800000">
            <a:off x="5175350" y="969750"/>
            <a:ext cx="3481500" cy="102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9"/>
          <p:cNvCxnSpPr/>
          <p:nvPr/>
        </p:nvCxnSpPr>
        <p:spPr>
          <a:xfrm rot="10800000">
            <a:off x="689825" y="974825"/>
            <a:ext cx="2690400" cy="6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9"/>
          <p:cNvSpPr txBox="1"/>
          <p:nvPr/>
        </p:nvSpPr>
        <p:spPr>
          <a:xfrm>
            <a:off x="765875" y="1465450"/>
            <a:ext cx="75381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zh-TW" sz="2200">
                <a:solidFill>
                  <a:schemeClr val="dk1"/>
                </a:solidFill>
              </a:rPr>
              <a:t>課表使用陣列存取要如何丟進資料庫，最後使用字串方式傳入在後端方隔開後丟進資料庫。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zh-TW" sz="2200">
                <a:solidFill>
                  <a:schemeClr val="dk1"/>
                </a:solidFill>
              </a:rPr>
              <a:t>如何存取筆記外掛程式的資料。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594375" y="352750"/>
            <a:ext cx="3248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主     題</a:t>
            </a:r>
            <a:endParaRPr sz="1500"/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5115650" y="980925"/>
            <a:ext cx="3058200" cy="60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rot="10800000">
            <a:off x="765875" y="974925"/>
            <a:ext cx="3058200" cy="60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765875" y="2130500"/>
            <a:ext cx="75381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</a:rPr>
              <a:t>一個以元智資傳系為主，讓學生寫筆記上傳且可以互相交流筆記的網站。</a:t>
            </a:r>
            <a:endParaRPr sz="2600"/>
          </a:p>
        </p:txBody>
      </p:sp>
      <p:sp>
        <p:nvSpPr>
          <p:cNvPr id="68" name="Google Shape;68;p14"/>
          <p:cNvSpPr txBox="1"/>
          <p:nvPr/>
        </p:nvSpPr>
        <p:spPr>
          <a:xfrm>
            <a:off x="725075" y="1300000"/>
            <a:ext cx="48276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名稱：</a:t>
            </a:r>
            <a:r>
              <a:rPr lang="zh-TW" sz="3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zh-TW" sz="3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YZUNOTE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594375" y="352750"/>
            <a:ext cx="3248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功能說明</a:t>
            </a:r>
            <a:endParaRPr sz="1500"/>
          </a:p>
        </p:txBody>
      </p:sp>
      <p:cxnSp>
        <p:nvCxnSpPr>
          <p:cNvPr id="74" name="Google Shape;74;p15"/>
          <p:cNvCxnSpPr/>
          <p:nvPr/>
        </p:nvCxnSpPr>
        <p:spPr>
          <a:xfrm rot="10800000">
            <a:off x="5344250" y="980925"/>
            <a:ext cx="3058200" cy="60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537275" y="974925"/>
            <a:ext cx="3058200" cy="60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917050" y="2733950"/>
            <a:ext cx="716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</a:t>
            </a:r>
            <a:r>
              <a:rPr lang="zh-TW"/>
              <a:t>筆記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50" y="1857962"/>
            <a:ext cx="594650" cy="5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713363" y="2658350"/>
            <a:ext cx="63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853050" y="2610200"/>
            <a:ext cx="63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登入登出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92925" y="2690425"/>
            <a:ext cx="63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搜尋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787550" y="2563475"/>
            <a:ext cx="63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收藏筆記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688513" y="2614225"/>
            <a:ext cx="63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代辦事項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867475" y="2610200"/>
            <a:ext cx="63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上傳筆記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570350" y="2614225"/>
            <a:ext cx="63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查看課表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313750" y="3948200"/>
            <a:ext cx="2102400" cy="361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查看</a:t>
            </a:r>
            <a:r>
              <a:rPr lang="zh-TW">
                <a:solidFill>
                  <a:srgbClr val="FFFFFF"/>
                </a:solidFill>
              </a:rPr>
              <a:t>其他課程筆記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708600" y="3948200"/>
            <a:ext cx="2204700" cy="361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查看自己的筆記清單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525" y="1844100"/>
            <a:ext cx="594650" cy="5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225" y="1811725"/>
            <a:ext cx="716700" cy="7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9427" y="1844100"/>
            <a:ext cx="657871" cy="6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970575" y="2021599"/>
            <a:ext cx="321300" cy="3315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5"/>
          <p:cNvCxnSpPr>
            <a:stCxn id="90" idx="5"/>
          </p:cNvCxnSpPr>
          <p:nvPr/>
        </p:nvCxnSpPr>
        <p:spPr>
          <a:xfrm>
            <a:off x="5244822" y="2304552"/>
            <a:ext cx="156900" cy="12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7550" y="1942450"/>
            <a:ext cx="519775" cy="5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6950" y="1811713"/>
            <a:ext cx="751276" cy="75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9338" y="1873400"/>
            <a:ext cx="657875" cy="6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741473" y="778713"/>
            <a:ext cx="7336892" cy="4137572"/>
            <a:chOff x="-1718550" y="0"/>
            <a:chExt cx="9176850" cy="5175200"/>
          </a:xfrm>
        </p:grpSpPr>
        <p:cxnSp>
          <p:nvCxnSpPr>
            <p:cNvPr id="100" name="Google Shape;100;p16"/>
            <p:cNvCxnSpPr/>
            <p:nvPr/>
          </p:nvCxnSpPr>
          <p:spPr>
            <a:xfrm>
              <a:off x="2841300" y="535800"/>
              <a:ext cx="0" cy="4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Google Shape;101;p16"/>
            <p:cNvSpPr/>
            <p:nvPr/>
          </p:nvSpPr>
          <p:spPr>
            <a:xfrm>
              <a:off x="6509100" y="3670200"/>
              <a:ext cx="949200" cy="535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登出</a:t>
              </a:r>
              <a:endParaRPr/>
            </a:p>
          </p:txBody>
        </p:sp>
        <p:grpSp>
          <p:nvGrpSpPr>
            <p:cNvPr id="102" name="Google Shape;102;p16"/>
            <p:cNvGrpSpPr/>
            <p:nvPr/>
          </p:nvGrpSpPr>
          <p:grpSpPr>
            <a:xfrm>
              <a:off x="1478850" y="0"/>
              <a:ext cx="2724900" cy="3259200"/>
              <a:chOff x="1478850" y="0"/>
              <a:chExt cx="2724900" cy="3259200"/>
            </a:xfrm>
          </p:grpSpPr>
          <p:grpSp>
            <p:nvGrpSpPr>
              <p:cNvPr id="103" name="Google Shape;103;p16"/>
              <p:cNvGrpSpPr/>
              <p:nvPr/>
            </p:nvGrpSpPr>
            <p:grpSpPr>
              <a:xfrm>
                <a:off x="1478850" y="0"/>
                <a:ext cx="2724900" cy="2848950"/>
                <a:chOff x="1478850" y="0"/>
                <a:chExt cx="2724900" cy="2848950"/>
              </a:xfrm>
            </p:grpSpPr>
            <p:sp>
              <p:nvSpPr>
                <p:cNvPr id="104" name="Google Shape;104;p16"/>
                <p:cNvSpPr/>
                <p:nvPr/>
              </p:nvSpPr>
              <p:spPr>
                <a:xfrm>
                  <a:off x="2366700" y="0"/>
                  <a:ext cx="949200" cy="535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首頁</a:t>
                  </a:r>
                  <a:endParaRPr/>
                </a:p>
              </p:txBody>
            </p:sp>
            <p:sp>
              <p:nvSpPr>
                <p:cNvPr id="105" name="Google Shape;105;p16"/>
                <p:cNvSpPr/>
                <p:nvPr/>
              </p:nvSpPr>
              <p:spPr>
                <a:xfrm>
                  <a:off x="1478850" y="1361700"/>
                  <a:ext cx="949200" cy="535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註冊</a:t>
                  </a:r>
                  <a:endParaRPr/>
                </a:p>
              </p:txBody>
            </p:sp>
            <p:sp>
              <p:nvSpPr>
                <p:cNvPr id="106" name="Google Shape;106;p16"/>
                <p:cNvSpPr/>
                <p:nvPr/>
              </p:nvSpPr>
              <p:spPr>
                <a:xfrm>
                  <a:off x="3254550" y="2313150"/>
                  <a:ext cx="949200" cy="535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個人頁</a:t>
                  </a:r>
                  <a:endParaRPr/>
                </a:p>
              </p:txBody>
            </p:sp>
            <p:sp>
              <p:nvSpPr>
                <p:cNvPr id="107" name="Google Shape;107;p16"/>
                <p:cNvSpPr/>
                <p:nvPr/>
              </p:nvSpPr>
              <p:spPr>
                <a:xfrm>
                  <a:off x="3254550" y="1363050"/>
                  <a:ext cx="949200" cy="535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登入</a:t>
                  </a:r>
                  <a:endParaRPr/>
                </a:p>
              </p:txBody>
            </p:sp>
            <p:cxnSp>
              <p:nvCxnSpPr>
                <p:cNvPr id="108" name="Google Shape;108;p16"/>
                <p:cNvCxnSpPr/>
                <p:nvPr/>
              </p:nvCxnSpPr>
              <p:spPr>
                <a:xfrm>
                  <a:off x="1953450" y="948750"/>
                  <a:ext cx="1775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6"/>
                <p:cNvCxnSpPr/>
                <p:nvPr/>
              </p:nvCxnSpPr>
              <p:spPr>
                <a:xfrm>
                  <a:off x="1953450" y="949200"/>
                  <a:ext cx="0" cy="413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6"/>
                <p:cNvCxnSpPr/>
                <p:nvPr/>
              </p:nvCxnSpPr>
              <p:spPr>
                <a:xfrm>
                  <a:off x="3729150" y="949200"/>
                  <a:ext cx="0" cy="413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6"/>
                <p:cNvCxnSpPr/>
                <p:nvPr/>
              </p:nvCxnSpPr>
              <p:spPr>
                <a:xfrm>
                  <a:off x="3729150" y="1897500"/>
                  <a:ext cx="0" cy="413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12" name="Google Shape;112;p16"/>
              <p:cNvCxnSpPr/>
              <p:nvPr/>
            </p:nvCxnSpPr>
            <p:spPr>
              <a:xfrm>
                <a:off x="3729150" y="2845800"/>
                <a:ext cx="0" cy="41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13" name="Google Shape;113;p16"/>
            <p:cNvCxnSpPr/>
            <p:nvPr/>
          </p:nvCxnSpPr>
          <p:spPr>
            <a:xfrm>
              <a:off x="-719475" y="3259575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4" name="Google Shape;114;p16"/>
            <p:cNvGrpSpPr/>
            <p:nvPr/>
          </p:nvGrpSpPr>
          <p:grpSpPr>
            <a:xfrm>
              <a:off x="0" y="3259575"/>
              <a:ext cx="949200" cy="946425"/>
              <a:chOff x="0" y="3259575"/>
              <a:chExt cx="949200" cy="946425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0" y="36702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課表</a:t>
                </a:r>
                <a:endParaRPr/>
              </a:p>
            </p:txBody>
          </p:sp>
          <p:cxnSp>
            <p:nvCxnSpPr>
              <p:cNvPr id="116" name="Google Shape;116;p16"/>
              <p:cNvCxnSpPr/>
              <p:nvPr/>
            </p:nvCxnSpPr>
            <p:spPr>
              <a:xfrm>
                <a:off x="483800" y="3259575"/>
                <a:ext cx="0" cy="41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7" name="Google Shape;117;p16"/>
            <p:cNvGrpSpPr/>
            <p:nvPr/>
          </p:nvGrpSpPr>
          <p:grpSpPr>
            <a:xfrm>
              <a:off x="-1191550" y="3259950"/>
              <a:ext cx="949200" cy="946425"/>
              <a:chOff x="1084850" y="3259575"/>
              <a:chExt cx="949200" cy="946425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1084850" y="36702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筆記清單</a:t>
                </a:r>
                <a:endParaRPr/>
              </a:p>
            </p:txBody>
          </p:sp>
          <p:cxnSp>
            <p:nvCxnSpPr>
              <p:cNvPr id="119" name="Google Shape;119;p16"/>
              <p:cNvCxnSpPr/>
              <p:nvPr/>
            </p:nvCxnSpPr>
            <p:spPr>
              <a:xfrm>
                <a:off x="1559450" y="3259575"/>
                <a:ext cx="0" cy="41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0" name="Google Shape;120;p16"/>
            <p:cNvGrpSpPr/>
            <p:nvPr/>
          </p:nvGrpSpPr>
          <p:grpSpPr>
            <a:xfrm>
              <a:off x="1191550" y="3259950"/>
              <a:ext cx="949200" cy="946425"/>
              <a:chOff x="2169700" y="3259575"/>
              <a:chExt cx="949200" cy="946425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2169700" y="36702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收藏</a:t>
                </a:r>
                <a:endParaRPr/>
              </a:p>
            </p:txBody>
          </p:sp>
          <p:cxnSp>
            <p:nvCxnSpPr>
              <p:cNvPr id="122" name="Google Shape;122;p16"/>
              <p:cNvCxnSpPr/>
              <p:nvPr/>
            </p:nvCxnSpPr>
            <p:spPr>
              <a:xfrm>
                <a:off x="2644300" y="3259575"/>
                <a:ext cx="0" cy="41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3" name="Google Shape;123;p16"/>
            <p:cNvGrpSpPr/>
            <p:nvPr/>
          </p:nvGrpSpPr>
          <p:grpSpPr>
            <a:xfrm>
              <a:off x="2765475" y="3259938"/>
              <a:ext cx="949200" cy="946063"/>
              <a:chOff x="2765475" y="3259938"/>
              <a:chExt cx="949200" cy="946063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2765475" y="36702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代辦事項</a:t>
                </a:r>
                <a:endParaRPr/>
              </a:p>
            </p:txBody>
          </p:sp>
          <p:cxnSp>
            <p:nvCxnSpPr>
              <p:cNvPr id="125" name="Google Shape;125;p16"/>
              <p:cNvCxnSpPr/>
              <p:nvPr/>
            </p:nvCxnSpPr>
            <p:spPr>
              <a:xfrm>
                <a:off x="3240075" y="3259938"/>
                <a:ext cx="0" cy="41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6" name="Google Shape;126;p16"/>
            <p:cNvGrpSpPr/>
            <p:nvPr/>
          </p:nvGrpSpPr>
          <p:grpSpPr>
            <a:xfrm>
              <a:off x="4339400" y="3259575"/>
              <a:ext cx="949200" cy="946425"/>
              <a:chOff x="4339400" y="3259575"/>
              <a:chExt cx="949200" cy="946425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4339400" y="36702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搜尋</a:t>
                </a:r>
                <a:endParaRPr/>
              </a:p>
            </p:txBody>
          </p:sp>
          <p:cxnSp>
            <p:nvCxnSpPr>
              <p:cNvPr id="128" name="Google Shape;128;p16"/>
              <p:cNvCxnSpPr/>
              <p:nvPr/>
            </p:nvCxnSpPr>
            <p:spPr>
              <a:xfrm>
                <a:off x="4814000" y="3259575"/>
                <a:ext cx="0" cy="41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" name="Google Shape;129;p16"/>
            <p:cNvGrpSpPr/>
            <p:nvPr/>
          </p:nvGrpSpPr>
          <p:grpSpPr>
            <a:xfrm>
              <a:off x="5424250" y="3259575"/>
              <a:ext cx="949200" cy="946425"/>
              <a:chOff x="5424250" y="3259575"/>
              <a:chExt cx="949200" cy="946425"/>
            </a:xfrm>
          </p:grpSpPr>
          <p:sp>
            <p:nvSpPr>
              <p:cNvPr id="130" name="Google Shape;130;p16"/>
              <p:cNvSpPr/>
              <p:nvPr/>
            </p:nvSpPr>
            <p:spPr>
              <a:xfrm>
                <a:off x="5424250" y="36702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寫筆記</a:t>
                </a:r>
                <a:endParaRPr/>
              </a:p>
            </p:txBody>
          </p:sp>
          <p:cxnSp>
            <p:nvCxnSpPr>
              <p:cNvPr id="131" name="Google Shape;131;p16"/>
              <p:cNvCxnSpPr/>
              <p:nvPr/>
            </p:nvCxnSpPr>
            <p:spPr>
              <a:xfrm>
                <a:off x="5898850" y="3259575"/>
                <a:ext cx="0" cy="41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2" name="Google Shape;132;p16"/>
            <p:cNvCxnSpPr/>
            <p:nvPr/>
          </p:nvCxnSpPr>
          <p:spPr>
            <a:xfrm>
              <a:off x="6983700" y="3259575"/>
              <a:ext cx="0" cy="4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>
              <a:off x="5921550" y="4206000"/>
              <a:ext cx="0" cy="4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6"/>
            <p:cNvSpPr/>
            <p:nvPr/>
          </p:nvSpPr>
          <p:spPr>
            <a:xfrm rot="-5400000">
              <a:off x="3406450" y="22925"/>
              <a:ext cx="3566400" cy="3705000"/>
            </a:xfrm>
            <a:prstGeom prst="bentUpArrow">
              <a:avLst>
                <a:gd fmla="val 1726" name="adj1"/>
                <a:gd fmla="val 4544" name="adj2"/>
                <a:gd fmla="val 4721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16"/>
            <p:cNvCxnSpPr/>
            <p:nvPr/>
          </p:nvCxnSpPr>
          <p:spPr>
            <a:xfrm>
              <a:off x="4852025" y="4206000"/>
              <a:ext cx="0" cy="4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16"/>
            <p:cNvSpPr/>
            <p:nvPr/>
          </p:nvSpPr>
          <p:spPr>
            <a:xfrm>
              <a:off x="4377425" y="4619400"/>
              <a:ext cx="949200" cy="535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搜尋頁</a:t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446950" y="4619400"/>
              <a:ext cx="949200" cy="535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上傳</a:t>
              </a:r>
              <a:endParaRPr/>
            </a:p>
          </p:txBody>
        </p:sp>
        <p:grpSp>
          <p:nvGrpSpPr>
            <p:cNvPr id="138" name="Google Shape;138;p16"/>
            <p:cNvGrpSpPr/>
            <p:nvPr/>
          </p:nvGrpSpPr>
          <p:grpSpPr>
            <a:xfrm>
              <a:off x="3323413" y="4422600"/>
              <a:ext cx="949200" cy="752600"/>
              <a:chOff x="3323413" y="4422600"/>
              <a:chExt cx="949200" cy="752600"/>
            </a:xfrm>
          </p:grpSpPr>
          <p:sp>
            <p:nvSpPr>
              <p:cNvPr id="139" name="Google Shape;139;p16"/>
              <p:cNvSpPr/>
              <p:nvPr/>
            </p:nvSpPr>
            <p:spPr>
              <a:xfrm>
                <a:off x="3323413" y="46394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新增</a:t>
                </a:r>
                <a:endParaRPr/>
              </a:p>
            </p:txBody>
          </p:sp>
          <p:cxnSp>
            <p:nvCxnSpPr>
              <p:cNvPr id="140" name="Google Shape;140;p16"/>
              <p:cNvCxnSpPr/>
              <p:nvPr/>
            </p:nvCxnSpPr>
            <p:spPr>
              <a:xfrm>
                <a:off x="3832350" y="4422600"/>
                <a:ext cx="0" cy="21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1" name="Google Shape;141;p16"/>
            <p:cNvCxnSpPr/>
            <p:nvPr/>
          </p:nvCxnSpPr>
          <p:spPr>
            <a:xfrm>
              <a:off x="2723975" y="4423775"/>
              <a:ext cx="111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3265300" y="4206000"/>
              <a:ext cx="0" cy="2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" name="Google Shape;143;p16"/>
            <p:cNvGrpSpPr/>
            <p:nvPr/>
          </p:nvGrpSpPr>
          <p:grpSpPr>
            <a:xfrm>
              <a:off x="2269425" y="4422588"/>
              <a:ext cx="949200" cy="752613"/>
              <a:chOff x="2269425" y="4422588"/>
              <a:chExt cx="949200" cy="752613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2269425" y="46394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刪除</a:t>
                </a:r>
                <a:endParaRPr/>
              </a:p>
            </p:txBody>
          </p:sp>
          <p:cxnSp>
            <p:nvCxnSpPr>
              <p:cNvPr id="145" name="Google Shape;145;p16"/>
              <p:cNvCxnSpPr/>
              <p:nvPr/>
            </p:nvCxnSpPr>
            <p:spPr>
              <a:xfrm>
                <a:off x="2744000" y="4422588"/>
                <a:ext cx="0" cy="21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6" name="Google Shape;146;p16"/>
            <p:cNvGrpSpPr/>
            <p:nvPr/>
          </p:nvGrpSpPr>
          <p:grpSpPr>
            <a:xfrm>
              <a:off x="-664562" y="4422600"/>
              <a:ext cx="949200" cy="752600"/>
              <a:chOff x="3323413" y="4422600"/>
              <a:chExt cx="949200" cy="7526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3323413" y="46394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新增</a:t>
                </a:r>
                <a:endParaRPr/>
              </a:p>
            </p:txBody>
          </p:sp>
          <p:cxnSp>
            <p:nvCxnSpPr>
              <p:cNvPr id="148" name="Google Shape;148;p16"/>
              <p:cNvCxnSpPr/>
              <p:nvPr/>
            </p:nvCxnSpPr>
            <p:spPr>
              <a:xfrm>
                <a:off x="3832350" y="4422600"/>
                <a:ext cx="0" cy="21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9" name="Google Shape;149;p16"/>
            <p:cNvCxnSpPr/>
            <p:nvPr/>
          </p:nvCxnSpPr>
          <p:spPr>
            <a:xfrm>
              <a:off x="-1264000" y="4423775"/>
              <a:ext cx="111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>
              <a:off x="-722675" y="4206000"/>
              <a:ext cx="0" cy="2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" name="Google Shape;151;p16"/>
            <p:cNvGrpSpPr/>
            <p:nvPr/>
          </p:nvGrpSpPr>
          <p:grpSpPr>
            <a:xfrm>
              <a:off x="-1718550" y="4422588"/>
              <a:ext cx="949200" cy="752613"/>
              <a:chOff x="2269425" y="4422588"/>
              <a:chExt cx="949200" cy="752613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2269425" y="4639400"/>
                <a:ext cx="949200" cy="535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刪除</a:t>
                </a:r>
                <a:endParaRPr/>
              </a:p>
            </p:txBody>
          </p:sp>
          <p:cxnSp>
            <p:nvCxnSpPr>
              <p:cNvPr id="153" name="Google Shape;153;p16"/>
              <p:cNvCxnSpPr/>
              <p:nvPr/>
            </p:nvCxnSpPr>
            <p:spPr>
              <a:xfrm>
                <a:off x="2744000" y="4422588"/>
                <a:ext cx="0" cy="21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4" name="Google Shape;154;p16"/>
            <p:cNvSpPr/>
            <p:nvPr/>
          </p:nvSpPr>
          <p:spPr>
            <a:xfrm>
              <a:off x="1215425" y="4619400"/>
              <a:ext cx="949200" cy="535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移除</a:t>
              </a:r>
              <a:endParaRPr/>
            </a:p>
          </p:txBody>
        </p:sp>
        <p:cxnSp>
          <p:nvCxnSpPr>
            <p:cNvPr id="155" name="Google Shape;155;p16"/>
            <p:cNvCxnSpPr/>
            <p:nvPr/>
          </p:nvCxnSpPr>
          <p:spPr>
            <a:xfrm>
              <a:off x="1699463" y="4206750"/>
              <a:ext cx="0" cy="4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16"/>
            <p:cNvSpPr/>
            <p:nvPr/>
          </p:nvSpPr>
          <p:spPr>
            <a:xfrm flipH="1" rot="5400000">
              <a:off x="2266725" y="1017500"/>
              <a:ext cx="1184700" cy="6007800"/>
            </a:xfrm>
            <a:prstGeom prst="bentUpArrow">
              <a:avLst>
                <a:gd fmla="val 1726" name="adj1"/>
                <a:gd fmla="val 4544" name="adj2"/>
                <a:gd fmla="val 4721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458650" y="1583700"/>
              <a:ext cx="765300" cy="9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152400" y="152400"/>
            <a:ext cx="8366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073763"/>
                </a:solidFill>
              </a:rPr>
              <a:t>網站平台系統架構圖：</a:t>
            </a:r>
            <a:endParaRPr sz="21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1826500" y="397150"/>
            <a:ext cx="4596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前端與後端 </a:t>
            </a:r>
            <a:endParaRPr sz="1500"/>
          </a:p>
        </p:txBody>
      </p:sp>
      <p:cxnSp>
        <p:nvCxnSpPr>
          <p:cNvPr id="164" name="Google Shape;164;p17"/>
          <p:cNvCxnSpPr/>
          <p:nvPr/>
        </p:nvCxnSpPr>
        <p:spPr>
          <a:xfrm rot="10800000">
            <a:off x="5633450" y="979650"/>
            <a:ext cx="2718600" cy="3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 rot="10800000">
            <a:off x="689825" y="974925"/>
            <a:ext cx="2402400" cy="201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7"/>
          <p:cNvSpPr txBox="1"/>
          <p:nvPr/>
        </p:nvSpPr>
        <p:spPr>
          <a:xfrm>
            <a:off x="614600" y="1728325"/>
            <a:ext cx="760440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可在前端中寫筆記，上傳至後端資料庫。</a:t>
            </a:r>
            <a:endParaRPr sz="1500">
              <a:solidFill>
                <a:schemeClr val="dk1"/>
              </a:solidFill>
            </a:endParaRPr>
          </a:p>
          <a:p>
            <a:pPr indent="-3238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可在搜尋頁面中搜尋在後端資料庫中的各個筆記。</a:t>
            </a:r>
            <a:endParaRPr sz="1500">
              <a:solidFill>
                <a:schemeClr val="dk1"/>
              </a:solidFill>
            </a:endParaRPr>
          </a:p>
          <a:p>
            <a:pPr indent="-3238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註冊後的帳號密碼會儲存到後端資料庫，供下次登入使用。</a:t>
            </a:r>
            <a:endParaRPr sz="1500">
              <a:solidFill>
                <a:schemeClr val="dk1"/>
              </a:solidFill>
            </a:endParaRPr>
          </a:p>
          <a:p>
            <a:pPr indent="-3238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代辦事項會存放到後端資料庫，下次打開還可以查看。</a:t>
            </a:r>
            <a:endParaRPr sz="1500">
              <a:solidFill>
                <a:schemeClr val="dk1"/>
              </a:solidFill>
            </a:endParaRPr>
          </a:p>
          <a:p>
            <a:pPr indent="-3238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收藏的筆記會存放到後端資料庫，下次打開收藏頁面也可查看。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2594375" y="352750"/>
            <a:ext cx="3248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動   機</a:t>
            </a:r>
            <a:endParaRPr sz="1500"/>
          </a:p>
        </p:txBody>
      </p:sp>
      <p:cxnSp>
        <p:nvCxnSpPr>
          <p:cNvPr id="172" name="Google Shape;172;p18"/>
          <p:cNvCxnSpPr/>
          <p:nvPr/>
        </p:nvCxnSpPr>
        <p:spPr>
          <a:xfrm rot="10800000">
            <a:off x="5115650" y="980925"/>
            <a:ext cx="3058200" cy="60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 rot="10800000">
            <a:off x="765875" y="974925"/>
            <a:ext cx="3058200" cy="60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/>
        </p:nvSpPr>
        <p:spPr>
          <a:xfrm>
            <a:off x="765875" y="1465450"/>
            <a:ext cx="75381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</a:rPr>
              <a:t>一般做筆記是只有自己看得到，除非拍照傳給別人，因此希望能利用ＹＺＵＮＯＴＥ分享自己的課堂筆記，讓同學之間可以互相交流自己的筆記，也讓學生培養出做筆記的習慣。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180" name="Google Shape;180;p19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9"/>
          <p:cNvSpPr txBox="1"/>
          <p:nvPr/>
        </p:nvSpPr>
        <p:spPr>
          <a:xfrm>
            <a:off x="689775" y="2091750"/>
            <a:ext cx="256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zh-TW" sz="1800">
                <a:solidFill>
                  <a:schemeClr val="dk1"/>
                </a:solidFill>
              </a:rPr>
              <a:t>首頁：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</a:rPr>
              <a:t>登入：</a:t>
            </a:r>
            <a:r>
              <a:rPr lang="zh-TW" sz="1500">
                <a:solidFill>
                  <a:schemeClr val="dk1"/>
                </a:solidFill>
              </a:rPr>
              <a:t>供使用者進行登入的動作。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600" y="1755028"/>
            <a:ext cx="5297250" cy="2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189" name="Google Shape;189;p20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0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0"/>
          <p:cNvSpPr txBox="1"/>
          <p:nvPr/>
        </p:nvSpPr>
        <p:spPr>
          <a:xfrm>
            <a:off x="689775" y="2091750"/>
            <a:ext cx="256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800">
                <a:solidFill>
                  <a:schemeClr val="dk1"/>
                </a:solidFill>
              </a:rPr>
              <a:t>首頁：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</a:rPr>
              <a:t>註冊：</a:t>
            </a:r>
            <a:r>
              <a:rPr lang="zh-TW" sz="1500">
                <a:solidFill>
                  <a:schemeClr val="dk1"/>
                </a:solidFill>
              </a:rPr>
              <a:t>使用者若尚未註冊也可以在此頁面進行註冊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13" y="1780350"/>
            <a:ext cx="5320418" cy="2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1305600" y="397150"/>
            <a:ext cx="5543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每個網頁負責功能 </a:t>
            </a:r>
            <a:endParaRPr sz="1100"/>
          </a:p>
        </p:txBody>
      </p:sp>
      <p:cxnSp>
        <p:nvCxnSpPr>
          <p:cNvPr id="198" name="Google Shape;198;p21"/>
          <p:cNvCxnSpPr/>
          <p:nvPr/>
        </p:nvCxnSpPr>
        <p:spPr>
          <a:xfrm flipH="1">
            <a:off x="6182450" y="979950"/>
            <a:ext cx="2474400" cy="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/>
          <p:nvPr/>
        </p:nvCxnSpPr>
        <p:spPr>
          <a:xfrm rot="10800000">
            <a:off x="689775" y="974900"/>
            <a:ext cx="2119200" cy="11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1"/>
          <p:cNvSpPr txBox="1"/>
          <p:nvPr/>
        </p:nvSpPr>
        <p:spPr>
          <a:xfrm>
            <a:off x="689775" y="2091750"/>
            <a:ext cx="25641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800">
                <a:solidFill>
                  <a:schemeClr val="dk1"/>
                </a:solidFill>
              </a:rPr>
              <a:t>首頁：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</a:rPr>
              <a:t>修改密碼：</a:t>
            </a:r>
            <a:r>
              <a:rPr lang="zh-TW" sz="1500">
                <a:solidFill>
                  <a:schemeClr val="dk1"/>
                </a:solidFill>
              </a:rPr>
              <a:t>可在此頁進行修正</a:t>
            </a:r>
            <a:r>
              <a:rPr lang="zh-TW" sz="1500">
                <a:solidFill>
                  <a:schemeClr val="dk1"/>
                </a:solidFill>
              </a:rPr>
              <a:t>密碼的動作</a:t>
            </a:r>
            <a:r>
              <a:rPr lang="zh-TW" sz="1500">
                <a:solidFill>
                  <a:schemeClr val="dk1"/>
                </a:solidFill>
              </a:rPr>
              <a:t>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600" y="1782613"/>
            <a:ext cx="5297250" cy="2533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