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원용" initials="윤" lastIdx="1" clrIdx="0">
    <p:extLst>
      <p:ext uri="{19B8F6BF-5375-455C-9EA6-DF929625EA0E}">
        <p15:presenceInfo xmlns:p15="http://schemas.microsoft.com/office/powerpoint/2012/main" userId="윤원용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3F88-A67E-4308-8CCF-5C972CADF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82E2A-66A4-4E65-9D57-2EACF503B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A3230-4340-44C5-883F-472224B2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9724A-35BF-4EB8-8026-54456DF5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2F4F0-9816-466C-9628-FC80C11C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96EF9-9819-40D2-A1FA-DCABBAD8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114DE7-B256-41D5-AA64-1D15EC83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6C9A0-4336-4FCB-8804-731540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2A830-B39F-4C69-A8E0-9747B1BC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375E1-8503-417A-BBAB-93E48B35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949244-3AA5-40E4-B56A-4432CA50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DE71D-9D2C-4268-BB0E-CAD488F7F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1B881-88D0-43B8-8480-ECC434F0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833CE-FF1C-4F49-A0A2-A65173A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2E9DD-B2FD-4C88-B8D3-FA777D90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8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B1A9B-B7D4-4941-AD37-B8C91A8C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5D683-3207-498A-AD81-56E35DFB4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2A25F-0BB4-417B-B899-1BA6A166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5A051-6759-4C1B-B173-31D706DB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C107A-E20F-4733-9D93-25BAEDA7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F2A80-4D5A-4E8D-A5CA-700E65A0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9121C-FDCB-4627-955B-836A00CF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930D1-2145-405C-AD7E-246C21B7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44A3-C25A-4807-9951-72F46DA5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BAAE3-53DD-4FB0-BC55-A7F43A0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75548-7185-40DF-9922-5092FC6F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0C724-8013-42CF-921D-E7C55809B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FC4DE-5A2C-415C-BDDE-F88AFE5E8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B93FB-9AF5-4EE5-A6CA-FB3893D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56A2E-7590-4EFF-B8B1-75FBC0F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BD62F-E283-4551-8518-427052B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BF7F0-5906-452A-9852-3322B004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88F69-5F93-4F5C-AF5D-4E729965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31A1F-4326-4F55-8A5D-635A7291C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B477BB-E32A-4768-BDA1-D25AED7FB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9A123-6B87-4574-B08D-643ED1CB1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7F205C-3571-4BF2-9296-731DA373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A1BFC-6804-4E83-B8E0-7E96022F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6EDC8-B1D9-4E32-91E4-917570AA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B92F5-EACE-4B95-8985-B2394B3E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AE11EF-3889-430D-829C-7E39B690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8AA12-E3C9-49AC-B646-FFFEF1AB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80019-6C02-413A-A95F-6E07664A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7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9AF508-0FA8-47E4-A488-10F0463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81C25C-FFFB-4E33-86C8-1507DE07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8AAD4-80D3-4253-B09D-7911CCB0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B1A35-CA53-4F98-B8A4-F2EE874E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6C20C-37EE-4910-B517-9E3B110C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62C79-BF08-49CE-9594-CDF676273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E8C5-5C7C-44A2-A259-6ACCA551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7979B-2B50-49D4-BD48-4F723BA3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546A7-8D61-4B3E-8FAA-27E630D6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419DA-AD8E-43DA-90FD-A8522718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6A6E0C-5454-4B57-8DC3-02BD44602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58FDE-17C9-46AF-A1D3-270CA1B8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1B811A-6F88-4C5E-A495-DB39A2F6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DE086-79F3-424D-8FD1-A8D1034F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97466-B1AA-4792-A74E-CEE6B186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8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BD9BA-5698-4C5B-A41E-8F568AEB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A372BB-DAB8-466F-8BA0-92A704BF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82EE5-33F2-4332-894E-A8C52A907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0D9F-409C-44EF-B62D-54B5A665433E}" type="datetimeFigureOut">
              <a:rPr lang="ko-KR" altLang="en-US" smtClean="0"/>
              <a:t>2022-01-09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68CE0-1624-4D09-BDCD-C68213AB4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347BA-FBFC-48FF-89FB-0D175551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9BE-61FA-40BD-867F-B3E766F7E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01D350-26CE-42CD-962F-5BBD3EB4ACD1}"/>
              </a:ext>
            </a:extLst>
          </p:cNvPr>
          <p:cNvSpPr txBox="1"/>
          <p:nvPr/>
        </p:nvSpPr>
        <p:spPr>
          <a:xfrm>
            <a:off x="2556953" y="2987217"/>
            <a:ext cx="8038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2     +     3    =   5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E2695-1C8E-45B0-A9F3-291618CCB130}"/>
              </a:ext>
            </a:extLst>
          </p:cNvPr>
          <p:cNvSpPr txBox="1"/>
          <p:nvPr/>
        </p:nvSpPr>
        <p:spPr>
          <a:xfrm>
            <a:off x="0" y="0"/>
            <a:ext cx="3551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연산자란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065C089-B6F5-470C-94F8-D0C228E94F9C}"/>
              </a:ext>
            </a:extLst>
          </p:cNvPr>
          <p:cNvSpPr/>
          <p:nvPr/>
        </p:nvSpPr>
        <p:spPr>
          <a:xfrm>
            <a:off x="4279961" y="3099670"/>
            <a:ext cx="789817" cy="8119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EE7602-F0A5-407A-A28A-9F2A19A28C42}"/>
              </a:ext>
            </a:extLst>
          </p:cNvPr>
          <p:cNvSpPr/>
          <p:nvPr/>
        </p:nvSpPr>
        <p:spPr>
          <a:xfrm>
            <a:off x="3966210" y="2177802"/>
            <a:ext cx="1417320" cy="5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연산자</a:t>
            </a:r>
            <a:br>
              <a:rPr lang="en-US" altLang="ko-KR" dirty="0"/>
            </a:br>
            <a:r>
              <a:rPr lang="en-US" altLang="ko-KR" dirty="0"/>
              <a:t>Operator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DE789B-CAB9-4B78-81EA-721C4A1AC88E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4674870" y="2708372"/>
            <a:ext cx="0" cy="39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07A9F3E-F5D1-4C9B-96EB-B83C8B366170}"/>
              </a:ext>
            </a:extLst>
          </p:cNvPr>
          <p:cNvSpPr/>
          <p:nvPr/>
        </p:nvSpPr>
        <p:spPr>
          <a:xfrm>
            <a:off x="2468880" y="3097531"/>
            <a:ext cx="789817" cy="8119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1ECADA3-CABD-4853-9CA7-BE63DA041FE3}"/>
              </a:ext>
            </a:extLst>
          </p:cNvPr>
          <p:cNvSpPr/>
          <p:nvPr/>
        </p:nvSpPr>
        <p:spPr>
          <a:xfrm>
            <a:off x="6091042" y="3089075"/>
            <a:ext cx="789817" cy="8119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D1074B-88B2-4BAB-A7E0-51817B6C500F}"/>
              </a:ext>
            </a:extLst>
          </p:cNvPr>
          <p:cNvSpPr/>
          <p:nvPr/>
        </p:nvSpPr>
        <p:spPr>
          <a:xfrm>
            <a:off x="2153983" y="2177802"/>
            <a:ext cx="1417320" cy="5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피연산자</a:t>
            </a:r>
            <a:br>
              <a:rPr lang="en-US" altLang="ko-KR" dirty="0"/>
            </a:br>
            <a:r>
              <a:rPr lang="en-US" altLang="ko-KR" dirty="0"/>
              <a:t>Operand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CCCD66-E590-490F-9108-DAEEF7EA1C22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H="1" flipV="1">
            <a:off x="2862643" y="2708372"/>
            <a:ext cx="1146" cy="38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6A6169-4E80-4505-A774-425CBD3F30A3}"/>
              </a:ext>
            </a:extLst>
          </p:cNvPr>
          <p:cNvSpPr/>
          <p:nvPr/>
        </p:nvSpPr>
        <p:spPr>
          <a:xfrm>
            <a:off x="5778437" y="2177802"/>
            <a:ext cx="1417320" cy="5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피연산자</a:t>
            </a:r>
            <a:br>
              <a:rPr lang="en-US" altLang="ko-KR" dirty="0"/>
            </a:br>
            <a:r>
              <a:rPr lang="en-US" altLang="ko-KR" dirty="0"/>
              <a:t>Operand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E5C71B-6776-445E-9471-82E7DA98170A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V="1">
            <a:off x="6485951" y="2708372"/>
            <a:ext cx="1146" cy="380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F2769549-D721-4EDC-B5F9-932E00295B02}"/>
              </a:ext>
            </a:extLst>
          </p:cNvPr>
          <p:cNvSpPr/>
          <p:nvPr/>
        </p:nvSpPr>
        <p:spPr>
          <a:xfrm>
            <a:off x="8924533" y="3089075"/>
            <a:ext cx="789817" cy="811946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3E19FA-C524-4DC5-80EA-551260CC76AB}"/>
              </a:ext>
            </a:extLst>
          </p:cNvPr>
          <p:cNvSpPr/>
          <p:nvPr/>
        </p:nvSpPr>
        <p:spPr>
          <a:xfrm>
            <a:off x="8610782" y="2177802"/>
            <a:ext cx="1417320" cy="5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  <a:br>
              <a:rPr lang="en-US" altLang="ko-KR" dirty="0"/>
            </a:br>
            <a:r>
              <a:rPr lang="en-US" altLang="ko-KR" dirty="0"/>
              <a:t>Evaluation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1228A5-3485-4768-9B4D-C69973F69587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V="1">
            <a:off x="9319442" y="2708372"/>
            <a:ext cx="0" cy="380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418FD818-27C8-4CD7-9DC9-C75D5C72783F}"/>
              </a:ext>
            </a:extLst>
          </p:cNvPr>
          <p:cNvSpPr/>
          <p:nvPr/>
        </p:nvSpPr>
        <p:spPr>
          <a:xfrm rot="16200000">
            <a:off x="4320539" y="1312173"/>
            <a:ext cx="708660" cy="476401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20F9AC4-FBFF-4C38-8D7C-581ABCE5D2CB}"/>
              </a:ext>
            </a:extLst>
          </p:cNvPr>
          <p:cNvSpPr/>
          <p:nvPr/>
        </p:nvSpPr>
        <p:spPr>
          <a:xfrm>
            <a:off x="3966209" y="4634360"/>
            <a:ext cx="1417320" cy="5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</a:t>
            </a:r>
            <a:br>
              <a:rPr lang="en-US" altLang="ko-KR" dirty="0"/>
            </a:br>
            <a:r>
              <a:rPr lang="en-US" altLang="ko-KR" dirty="0"/>
              <a:t>Expression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65B5F8C-6B33-465E-9A4D-993DE81CBD4C}"/>
              </a:ext>
            </a:extLst>
          </p:cNvPr>
          <p:cNvCxnSpPr>
            <a:cxnSpLocks/>
            <a:stCxn id="44" idx="1"/>
            <a:endCxn id="47" idx="0"/>
          </p:cNvCxnSpPr>
          <p:nvPr/>
        </p:nvCxnSpPr>
        <p:spPr>
          <a:xfrm>
            <a:off x="4674869" y="4048512"/>
            <a:ext cx="0" cy="585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3E2695-1C8E-45B0-A9F3-291618CCB130}"/>
              </a:ext>
            </a:extLst>
          </p:cNvPr>
          <p:cNvSpPr txBox="1"/>
          <p:nvPr/>
        </p:nvSpPr>
        <p:spPr>
          <a:xfrm>
            <a:off x="0" y="0"/>
            <a:ext cx="5069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연산자의 종류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83788A7-4E2E-4793-8843-33A434623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0148"/>
              </p:ext>
            </p:extLst>
          </p:nvPr>
        </p:nvGraphicFramePr>
        <p:xfrm>
          <a:off x="0" y="1015663"/>
          <a:ext cx="12192000" cy="4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0">
                  <a:extLst>
                    <a:ext uri="{9D8B030D-6E8A-4147-A177-3AD203B41FA5}">
                      <a16:colId xmlns:a16="http://schemas.microsoft.com/office/drawing/2014/main" val="4272857707"/>
                    </a:ext>
                  </a:extLst>
                </a:gridCol>
                <a:gridCol w="3577656">
                  <a:extLst>
                    <a:ext uri="{9D8B030D-6E8A-4147-A177-3AD203B41FA5}">
                      <a16:colId xmlns:a16="http://schemas.microsoft.com/office/drawing/2014/main" val="3848478641"/>
                    </a:ext>
                  </a:extLst>
                </a:gridCol>
                <a:gridCol w="1310982">
                  <a:extLst>
                    <a:ext uri="{9D8B030D-6E8A-4147-A177-3AD203B41FA5}">
                      <a16:colId xmlns:a16="http://schemas.microsoft.com/office/drawing/2014/main" val="1176690049"/>
                    </a:ext>
                  </a:extLst>
                </a:gridCol>
                <a:gridCol w="6411822">
                  <a:extLst>
                    <a:ext uri="{9D8B030D-6E8A-4147-A177-3AD203B41FA5}">
                      <a16:colId xmlns:a16="http://schemas.microsoft.com/office/drawing/2014/main" val="3844112670"/>
                    </a:ext>
                  </a:extLst>
                </a:gridCol>
              </a:tblGrid>
              <a:tr h="406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피연산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91343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 순서를 무시하고 최우선으로 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3708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+, -, *, /, 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사칙연산 및 나머지 계산</a:t>
                      </a:r>
                      <a:r>
                        <a:rPr lang="en-US" altLang="ko-KR" dirty="0"/>
                        <a:t>(+</a:t>
                      </a:r>
                      <a:r>
                        <a:rPr lang="ko-KR" altLang="en-US" dirty="0"/>
                        <a:t>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예외로 문자 연산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259505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+, 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음수와 양수의 부호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56631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증감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++,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단항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숫자를 저장한 변수의 값에서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증가 또는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78013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==, !=, &gt;, &lt;, &gt;=, &lt;=, instanceof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이항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Literal</a:t>
                      </a:r>
                      <a:r>
                        <a:rPr lang="ko-KR" altLang="en-US" dirty="0"/>
                        <a:t>비교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36189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!, &amp;, |, &amp;&amp;, ||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NOT, AND, OR </a:t>
                      </a:r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338412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~, &amp;, |, ^, &gt;&gt;, &gt;&gt;&gt;, &lt;&lt;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 </a:t>
                      </a:r>
                      <a:r>
                        <a:rPr lang="en-US" altLang="ko-KR" dirty="0"/>
                        <a:t>NOT, AND, OR, XOR </a:t>
                      </a:r>
                      <a:r>
                        <a:rPr lang="ko-KR" altLang="en-US" dirty="0"/>
                        <a:t>연산 및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9100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 :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조건에 의해 평가가 변경됨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573446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(type)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연산의 결과를 표현하는 바이트 단위를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53561"/>
                  </a:ext>
                </a:extLst>
              </a:tr>
              <a:tr h="4062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대입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=, +=, -=, /=, %=, *=, &amp;=, ^=,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|=, &lt;&lt;=, &gt;&gt;=, &gt;&gt;&gt;=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식의평가를 변수에 저장함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4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2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단항</a:t>
            </a:r>
            <a:r>
              <a:rPr lang="en-US" altLang="ko-KR" sz="3600" dirty="0"/>
              <a:t>(Unary)</a:t>
            </a:r>
            <a:r>
              <a:rPr lang="ko-KR" altLang="en-US" sz="3600" dirty="0"/>
              <a:t> 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+</a:t>
            </a:r>
            <a:r>
              <a:rPr lang="en-US" altLang="ko-KR" sz="3600" dirty="0"/>
              <a:t> (plus) -&gt; Unary plus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-</a:t>
            </a:r>
            <a:r>
              <a:rPr lang="en-US" altLang="ko-KR" sz="3600" dirty="0"/>
              <a:t> (minus) -&gt; Unary minus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++ </a:t>
            </a:r>
            <a:r>
              <a:rPr lang="en-US" altLang="ko-KR" sz="3600" dirty="0"/>
              <a:t>-&gt; Increment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--</a:t>
            </a:r>
            <a:r>
              <a:rPr lang="en-US" altLang="ko-KR" sz="3600" dirty="0"/>
              <a:t> -&gt; decrement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~</a:t>
            </a:r>
            <a:r>
              <a:rPr lang="en-US" altLang="ko-KR" sz="3600" dirty="0"/>
              <a:t>(tilde) -&gt; two’s complement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!</a:t>
            </a:r>
            <a:r>
              <a:rPr lang="en-US" altLang="ko-KR" sz="3600" dirty="0"/>
              <a:t> (exclamationPoint) -&gt; logical complement</a:t>
            </a:r>
          </a:p>
        </p:txBody>
      </p:sp>
    </p:spTree>
    <p:extLst>
      <p:ext uri="{BB962C8B-B14F-4D97-AF65-F5344CB8AC3E}">
        <p14:creationId xmlns:p14="http://schemas.microsoft.com/office/powerpoint/2010/main" val="7249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산술</a:t>
            </a:r>
            <a:r>
              <a:rPr lang="en-US" altLang="ko-KR" sz="3600" dirty="0"/>
              <a:t>(Arithmetic)</a:t>
            </a:r>
            <a:r>
              <a:rPr lang="ko-KR" altLang="en-US" sz="3600" dirty="0"/>
              <a:t> 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+</a:t>
            </a:r>
            <a:r>
              <a:rPr lang="en-US" altLang="ko-KR" sz="3600" dirty="0"/>
              <a:t> (plus) -&gt; additive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-</a:t>
            </a:r>
            <a:r>
              <a:rPr lang="en-US" altLang="ko-KR" sz="3600" dirty="0"/>
              <a:t> (minus) -&gt; subtraction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*</a:t>
            </a:r>
            <a:r>
              <a:rPr lang="en-US" altLang="ko-KR" sz="3600" dirty="0"/>
              <a:t> (asterisk) -&gt; multiplication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/</a:t>
            </a:r>
            <a:r>
              <a:rPr lang="en-US" altLang="ko-KR" sz="3600" dirty="0"/>
              <a:t> (slash) -&gt; division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%</a:t>
            </a:r>
            <a:r>
              <a:rPr lang="en-US" altLang="ko-KR" sz="3600" dirty="0"/>
              <a:t> (percent) -&gt; remainder</a:t>
            </a:r>
          </a:p>
        </p:txBody>
      </p:sp>
    </p:spTree>
    <p:extLst>
      <p:ext uri="{BB962C8B-B14F-4D97-AF65-F5344CB8AC3E}">
        <p14:creationId xmlns:p14="http://schemas.microsoft.com/office/powerpoint/2010/main" val="121177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등가 비교</a:t>
            </a:r>
            <a:r>
              <a:rPr lang="en-US" altLang="ko-KR" sz="3600" dirty="0"/>
              <a:t>(Equality)</a:t>
            </a:r>
            <a:r>
              <a:rPr lang="ko-KR" altLang="en-US" sz="3600" dirty="0"/>
              <a:t> 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==</a:t>
            </a:r>
            <a:r>
              <a:rPr lang="en-US" altLang="ko-KR" sz="3600" dirty="0"/>
              <a:t> -&gt; equal to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!=</a:t>
            </a:r>
            <a:r>
              <a:rPr lang="en-US" altLang="ko-KR" sz="3600" dirty="0"/>
              <a:t>  -&gt; not equal to</a:t>
            </a:r>
          </a:p>
        </p:txBody>
      </p:sp>
    </p:spTree>
    <p:extLst>
      <p:ext uri="{BB962C8B-B14F-4D97-AF65-F5344CB8AC3E}">
        <p14:creationId xmlns:p14="http://schemas.microsoft.com/office/powerpoint/2010/main" val="164510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대소 비교</a:t>
            </a:r>
            <a:r>
              <a:rPr lang="en-US" altLang="ko-KR" sz="3600" dirty="0"/>
              <a:t>(Relational)</a:t>
            </a:r>
            <a:r>
              <a:rPr lang="ko-KR" altLang="en-US" sz="3600" dirty="0"/>
              <a:t> 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&gt;</a:t>
            </a:r>
            <a:r>
              <a:rPr lang="en-US" altLang="ko-KR" sz="3600" dirty="0"/>
              <a:t>(greater than) -&gt; greater than 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&lt;</a:t>
            </a:r>
            <a:r>
              <a:rPr lang="en-US" altLang="ko-KR" sz="3600" dirty="0"/>
              <a:t>(less than)  -&gt; less than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&gt;= </a:t>
            </a:r>
            <a:r>
              <a:rPr lang="en-US" altLang="ko-KR" sz="3600" dirty="0"/>
              <a:t>-&gt; greater than or equal to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&lt;= </a:t>
            </a:r>
            <a:r>
              <a:rPr lang="en-US" altLang="ko-KR" sz="3600" dirty="0"/>
              <a:t>-&gt;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236970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논리</a:t>
            </a:r>
            <a:r>
              <a:rPr lang="en-US" altLang="ko-KR" sz="3600" dirty="0"/>
              <a:t>(Conditional)</a:t>
            </a:r>
            <a:r>
              <a:rPr lang="ko-KR" altLang="en-US" sz="3600" dirty="0"/>
              <a:t> 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&amp;&amp;</a:t>
            </a:r>
            <a:r>
              <a:rPr lang="en-US" altLang="ko-KR" sz="3600" dirty="0"/>
              <a:t>(ampersand) -&gt; conditional AND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||</a:t>
            </a:r>
            <a:r>
              <a:rPr lang="en-US" altLang="ko-KR" sz="3600" dirty="0"/>
              <a:t>(verticalBar, pipe)  -&gt; conditional OR</a:t>
            </a:r>
          </a:p>
        </p:txBody>
      </p:sp>
    </p:spTree>
    <p:extLst>
      <p:ext uri="{BB962C8B-B14F-4D97-AF65-F5344CB8AC3E}">
        <p14:creationId xmlns:p14="http://schemas.microsoft.com/office/powerpoint/2010/main" val="4252925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비트 </a:t>
            </a:r>
            <a:r>
              <a:rPr lang="en-US" altLang="ko-KR" sz="3600" dirty="0"/>
              <a:t>(Bit) </a:t>
            </a:r>
            <a:r>
              <a:rPr lang="ko-KR" altLang="en-US" sz="3600" dirty="0"/>
              <a:t>연산자</a:t>
            </a:r>
            <a:endParaRPr lang="en-US" altLang="ko-KR" sz="3600" dirty="0"/>
          </a:p>
          <a:p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3600" b="1" dirty="0"/>
              <a:t>&amp;</a:t>
            </a:r>
            <a:r>
              <a:rPr lang="en-US" altLang="ko-KR" sz="3600" dirty="0"/>
              <a:t>(ampersand) -&gt; AND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|</a:t>
            </a:r>
            <a:r>
              <a:rPr lang="en-US" altLang="ko-KR" sz="3600" dirty="0"/>
              <a:t>(verticalBar, pipe)  -&gt; OR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^</a:t>
            </a:r>
            <a:r>
              <a:rPr lang="en-US" altLang="ko-KR" sz="3600" dirty="0"/>
              <a:t>(circumflex) -&gt; exclusive OR[XOR]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~</a:t>
            </a:r>
            <a:r>
              <a:rPr lang="en-US" altLang="ko-KR" sz="3600" dirty="0"/>
              <a:t>(tilde) -&gt; two’s complement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&gt;&gt;</a:t>
            </a:r>
            <a:r>
              <a:rPr lang="en-US" altLang="ko-KR" sz="3600" dirty="0"/>
              <a:t> -&gt; right move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&gt;&gt;&gt;</a:t>
            </a:r>
            <a:r>
              <a:rPr lang="en-US" altLang="ko-KR" sz="3600" dirty="0"/>
              <a:t> -&gt; unsigned right move</a:t>
            </a:r>
          </a:p>
          <a:p>
            <a:pPr marL="1143000" indent="-1143000">
              <a:buAutoNum type="arabicPeriod"/>
            </a:pPr>
            <a:r>
              <a:rPr lang="en-US" altLang="ko-KR" sz="3600" b="1" dirty="0"/>
              <a:t>&lt;&lt;</a:t>
            </a:r>
            <a:r>
              <a:rPr lang="en-US" altLang="ko-KR" sz="3600" dirty="0"/>
              <a:t> -&gt; left move</a:t>
            </a:r>
          </a:p>
          <a:p>
            <a:pPr marL="1143000" indent="-1143000">
              <a:buAutoNum type="arabicPeriod"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98385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0BEE0-FE8C-4B04-BFEF-79DACB7FD04B}"/>
              </a:ext>
            </a:extLst>
          </p:cNvPr>
          <p:cNvSpPr txBox="1"/>
          <p:nvPr/>
        </p:nvSpPr>
        <p:spPr>
          <a:xfrm>
            <a:off x="0" y="0"/>
            <a:ext cx="119253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대입 </a:t>
            </a:r>
            <a:r>
              <a:rPr lang="en-US" altLang="ko-KR" sz="3600" dirty="0"/>
              <a:t>(Assignment) </a:t>
            </a:r>
            <a:r>
              <a:rPr lang="ko-KR" altLang="en-US" sz="3600" dirty="0"/>
              <a:t>연산자</a:t>
            </a:r>
            <a:r>
              <a:rPr lang="en-US" altLang="ko-KR" sz="3600" dirty="0"/>
              <a:t>,</a:t>
            </a:r>
          </a:p>
          <a:p>
            <a:r>
              <a:rPr lang="ko-KR" altLang="en-US" sz="3600" dirty="0"/>
              <a:t>복합 대입 </a:t>
            </a:r>
            <a:r>
              <a:rPr lang="en-US" altLang="ko-KR" sz="3600" dirty="0"/>
              <a:t>(Compound Assignment) </a:t>
            </a:r>
            <a:r>
              <a:rPr lang="ko-KR" altLang="en-US" sz="3600" dirty="0"/>
              <a:t>연산자</a:t>
            </a:r>
            <a:endParaRPr lang="en-US" altLang="ko-KR" sz="3600" dirty="0"/>
          </a:p>
          <a:p>
            <a:pPr marL="1143000" indent="-1143000">
              <a:buAutoNum type="arabicPeriod"/>
            </a:pPr>
            <a:r>
              <a:rPr lang="en-US" altLang="ko-KR" sz="2800" b="1" dirty="0"/>
              <a:t>=</a:t>
            </a:r>
            <a:endParaRPr lang="en-US" altLang="ko-KR" sz="2800" dirty="0"/>
          </a:p>
          <a:p>
            <a:pPr marL="1143000" indent="-1143000">
              <a:buAutoNum type="arabicPeriod"/>
            </a:pPr>
            <a:r>
              <a:rPr lang="en-US" altLang="ko-KR" sz="2800" b="1" dirty="0"/>
              <a:t>+=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-=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*=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%=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/=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|=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&amp;=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^=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&gt;&gt;=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&lt;&lt;=</a:t>
            </a:r>
          </a:p>
          <a:p>
            <a:pPr marL="1143000" indent="-1143000">
              <a:buAutoNum type="arabicPeriod"/>
            </a:pPr>
            <a:r>
              <a:rPr lang="en-US" altLang="ko-KR" sz="2800" b="1" dirty="0"/>
              <a:t>&gt;&gt;&gt;=</a:t>
            </a:r>
          </a:p>
          <a:p>
            <a:endParaRPr lang="en-US" altLang="ko-KR" sz="3600" b="1" dirty="0"/>
          </a:p>
          <a:p>
            <a:pPr marL="1143000" indent="-1143000">
              <a:buAutoNum type="arabicPeriod"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247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372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윤원용</dc:creator>
  <cp:lastModifiedBy>윤원용</cp:lastModifiedBy>
  <cp:revision>3</cp:revision>
  <dcterms:created xsi:type="dcterms:W3CDTF">2022-01-08T14:39:44Z</dcterms:created>
  <dcterms:modified xsi:type="dcterms:W3CDTF">2022-01-09T07:08:48Z</dcterms:modified>
</cp:coreProperties>
</file>