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7003375" cy="43205400"/>
  <p:notesSz cx="29456063" cy="411210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79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79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79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79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79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79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79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79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79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85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40" autoAdjust="0"/>
    <p:restoredTop sz="97556" autoAdjust="0"/>
  </p:normalViewPr>
  <p:slideViewPr>
    <p:cSldViewPr snapToObjects="1">
      <p:cViewPr varScale="1">
        <p:scale>
          <a:sx n="26" d="100"/>
          <a:sy n="26" d="100"/>
        </p:scale>
        <p:origin x="5202" y="228"/>
      </p:cViewPr>
      <p:guideLst>
        <p:guide orient="horz" pos="13608"/>
        <p:guide pos="85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25650" y="13422313"/>
            <a:ext cx="22952075" cy="92598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51300" y="24482425"/>
            <a:ext cx="18902363" cy="11042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6522A-1FDF-1943-C81C-140933215B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EE7920-C18A-D0D7-EB76-459E6A0F5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4D7B13-455E-EC69-D823-CDF5DED3E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4A4D7-591B-4C27-A26B-DB31537592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223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E487BB-ACD2-8F45-8CB7-13B374763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512A1E-130D-31ED-3F05-287B0843B0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698CAF-F11B-E31A-D88C-29C7E2AFA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9F850-C171-4F64-9681-C926F0064E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806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9578638" y="1730375"/>
            <a:ext cx="6075362" cy="368649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0963" y="1730375"/>
            <a:ext cx="18075275" cy="368649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7DFFA2-1943-2867-BA2E-375D0FB89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46B00A-28A7-B6BB-9AE6-9B7C9B3AF4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C5025E-1C60-48F6-9211-B26EC4728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D95A4-2752-4F9A-988E-F4F1163206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106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DE66F8-4BCA-F3C1-EDA2-C8D5E1B533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71A53-F9C3-EB5B-ABAE-96AD10E60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2D5B07-F5C9-8323-AB99-98486E915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0DE703-79AB-4FA0-A26D-FC570D763D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742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27763788"/>
            <a:ext cx="22952075" cy="85804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3600" y="18311813"/>
            <a:ext cx="22952075" cy="9451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3E911C-F207-7C6F-5F04-7051881349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5EE29A-CC7D-0F7F-C604-B4420FD199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98F170-777C-9B0A-874E-C4E10CEB8A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10B21-9645-4A7E-A39B-F4BEAF3A87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157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50963" y="10080625"/>
            <a:ext cx="12074525" cy="2851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577888" y="10080625"/>
            <a:ext cx="12076112" cy="2851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53AA5-7DB9-4179-58B9-D240C513D2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100FD-9393-A31D-C030-2C59D994B3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3ACC4-032D-FD55-031B-B0D7DE36F9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0C907-35DE-4692-AE9F-298DA0A6BC2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786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50963" y="9671050"/>
            <a:ext cx="11930062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50963" y="13701713"/>
            <a:ext cx="11930062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3717588" y="9671050"/>
            <a:ext cx="11936412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3717588" y="13701713"/>
            <a:ext cx="11936412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38F49E-974B-C583-7D52-2284C3D055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0E18F6-D593-A3E2-B3A8-983CF47299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622BC3-13CA-61FB-2CF6-7627DDD97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BC86C-8718-4101-B4E6-98031D6D0E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27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8C5A7ED-F451-E285-92EA-F4FC8FB342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C3D67F-2199-C864-EE94-A0A03E4D5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D8345C-12DA-E322-99FA-A945278CBF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0F1D2-FEF1-4A51-BC86-FD547AB14EB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006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6B131E-E172-60A4-38F4-6EBA84BC2B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B4F5BE-A4D4-650B-6724-18B6B93387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9396DA-EC13-DA1B-C271-AFC91D2B3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BE500-B8C2-412C-A87F-04C380F327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441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0963" y="1720850"/>
            <a:ext cx="8883650" cy="73199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56875" y="1720850"/>
            <a:ext cx="15097125" cy="36874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50963" y="9040813"/>
            <a:ext cx="8883650" cy="295544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DEBC3-3BB9-3109-7385-187F219688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318FF-0A69-9B79-A40D-E45C8AF7B0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A7C04-1DF2-0983-6FF8-86A9ABDB3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053C6-C714-4F9E-BA0B-685DADAD7B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7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92725" y="30243463"/>
            <a:ext cx="16202025" cy="357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292725" y="3860800"/>
            <a:ext cx="16202025" cy="2592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92725" y="33813750"/>
            <a:ext cx="16202025" cy="5070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66679E-B217-41CE-803E-70F24399E4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6FAA2-075C-31EE-A8AC-05BFE70DD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CBFE2-0EFE-80C1-FB65-B26CA462E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9C709-3398-4299-9CB6-7999BD1B5A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279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DB2BE6-48F0-D0FA-6747-A8402FB85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1730375"/>
            <a:ext cx="24303037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193" tIns="200597" rIns="401193" bIns="2005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E5ECB3-2D39-1031-BAFD-4346AB8EC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963" y="10080625"/>
            <a:ext cx="24303037" cy="285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193" tIns="200597" rIns="401193" bIns="200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FC9A8C-3878-B6D6-441F-19C3243729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0963" y="39344600"/>
            <a:ext cx="63007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193" tIns="200597" rIns="401193" bIns="200597" numCol="1" anchor="t" anchorCtr="0" compatLnSpc="1">
            <a:prstTxWarp prst="textNoShape">
              <a:avLst/>
            </a:prstTxWarp>
          </a:bodyPr>
          <a:lstStyle>
            <a:lvl1pPr defTabSz="4011613">
              <a:defRPr sz="61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037E4A1-F784-B6A2-C6BB-E4ED6B9C34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26550" y="39344600"/>
            <a:ext cx="8550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193" tIns="200597" rIns="401193" bIns="200597" numCol="1" anchor="t" anchorCtr="0" compatLnSpc="1">
            <a:prstTxWarp prst="textNoShape">
              <a:avLst/>
            </a:prstTxWarp>
          </a:bodyPr>
          <a:lstStyle>
            <a:lvl1pPr algn="ctr" defTabSz="4011613">
              <a:defRPr sz="61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485759-02AC-91FB-0955-AA51EE5335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53213" y="39344600"/>
            <a:ext cx="63007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193" tIns="200597" rIns="401193" bIns="200597" numCol="1" anchor="t" anchorCtr="0" compatLnSpc="1">
            <a:prstTxWarp prst="textNoShape">
              <a:avLst/>
            </a:prstTxWarp>
          </a:bodyPr>
          <a:lstStyle>
            <a:lvl1pPr algn="r" defTabSz="4011613">
              <a:defRPr sz="6100"/>
            </a:lvl1pPr>
          </a:lstStyle>
          <a:p>
            <a:fld id="{75BFE4EA-D205-48F3-864C-5E78636739E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11613" rtl="0" eaLnBrk="0" fontAlgn="base" hangingPunct="0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11613" rtl="0" eaLnBrk="0" fontAlgn="base" hangingPunct="0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defTabSz="4011613" rtl="0" eaLnBrk="0" fontAlgn="base" hangingPunct="0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defTabSz="4011613" rtl="0" eaLnBrk="0" fontAlgn="base" hangingPunct="0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defTabSz="4011613" rtl="0" eaLnBrk="0" fontAlgn="base" hangingPunct="0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1504950" indent="-1504950" algn="l" defTabSz="4011613" rtl="0" eaLnBrk="0" fontAlgn="base" hangingPunct="0">
        <a:spcBef>
          <a:spcPct val="20000"/>
        </a:spcBef>
        <a:spcAft>
          <a:spcPct val="0"/>
        </a:spcAft>
        <a:buChar char="•"/>
        <a:defRPr kumimoji="1" sz="14000">
          <a:solidFill>
            <a:schemeClr val="tx1"/>
          </a:solidFill>
          <a:latin typeface="+mn-lt"/>
          <a:ea typeface="+mn-ea"/>
          <a:cs typeface="+mn-cs"/>
        </a:defRPr>
      </a:lvl1pPr>
      <a:lvl2pPr marL="3259138" indent="-1252538" algn="l" defTabSz="4011613" rtl="0" eaLnBrk="0" fontAlgn="base" hangingPunct="0">
        <a:spcBef>
          <a:spcPct val="20000"/>
        </a:spcBef>
        <a:spcAft>
          <a:spcPct val="0"/>
        </a:spcAft>
        <a:buChar char="–"/>
        <a:defRPr kumimoji="1" sz="12300">
          <a:solidFill>
            <a:schemeClr val="tx1"/>
          </a:solidFill>
          <a:latin typeface="+mn-lt"/>
          <a:ea typeface="+mn-ea"/>
        </a:defRPr>
      </a:lvl2pPr>
      <a:lvl3pPr marL="5014913" indent="-1003300" algn="l" defTabSz="4011613" rtl="0" eaLnBrk="0" fontAlgn="base" hangingPunct="0">
        <a:spcBef>
          <a:spcPct val="20000"/>
        </a:spcBef>
        <a:spcAft>
          <a:spcPct val="0"/>
        </a:spcAft>
        <a:buChar char="•"/>
        <a:defRPr kumimoji="1" sz="10500">
          <a:solidFill>
            <a:schemeClr val="tx1"/>
          </a:solidFill>
          <a:latin typeface="+mn-lt"/>
          <a:ea typeface="+mn-ea"/>
        </a:defRPr>
      </a:lvl3pPr>
      <a:lvl4pPr marL="7021513" indent="-1003300" algn="l" defTabSz="4011613" rtl="0" eaLnBrk="0" fontAlgn="base" hangingPunct="0">
        <a:spcBef>
          <a:spcPct val="20000"/>
        </a:spcBef>
        <a:spcAft>
          <a:spcPct val="0"/>
        </a:spcAft>
        <a:buChar char="–"/>
        <a:defRPr kumimoji="1" sz="8800">
          <a:solidFill>
            <a:schemeClr val="tx1"/>
          </a:solidFill>
          <a:latin typeface="+mn-lt"/>
          <a:ea typeface="+mn-ea"/>
        </a:defRPr>
      </a:lvl4pPr>
      <a:lvl5pPr marL="9026525" indent="-1003300" algn="l" defTabSz="4011613" rtl="0" eaLnBrk="0" fontAlgn="base" hangingPunct="0">
        <a:spcBef>
          <a:spcPct val="20000"/>
        </a:spcBef>
        <a:spcAft>
          <a:spcPct val="0"/>
        </a:spcAft>
        <a:buChar char="»"/>
        <a:defRPr kumimoji="1" sz="8800">
          <a:solidFill>
            <a:schemeClr val="tx1"/>
          </a:solidFill>
          <a:latin typeface="+mn-lt"/>
          <a:ea typeface="+mn-ea"/>
        </a:defRPr>
      </a:lvl5pPr>
      <a:lvl6pPr marL="9483725" indent="-1003300" algn="l" defTabSz="4011613" rtl="0" fontAlgn="base">
        <a:spcBef>
          <a:spcPct val="20000"/>
        </a:spcBef>
        <a:spcAft>
          <a:spcPct val="0"/>
        </a:spcAft>
        <a:buChar char="»"/>
        <a:defRPr kumimoji="1" sz="8800">
          <a:solidFill>
            <a:schemeClr val="tx1"/>
          </a:solidFill>
          <a:latin typeface="+mn-lt"/>
          <a:ea typeface="+mn-ea"/>
        </a:defRPr>
      </a:lvl6pPr>
      <a:lvl7pPr marL="9940925" indent="-1003300" algn="l" defTabSz="4011613" rtl="0" fontAlgn="base">
        <a:spcBef>
          <a:spcPct val="20000"/>
        </a:spcBef>
        <a:spcAft>
          <a:spcPct val="0"/>
        </a:spcAft>
        <a:buChar char="»"/>
        <a:defRPr kumimoji="1" sz="8800">
          <a:solidFill>
            <a:schemeClr val="tx1"/>
          </a:solidFill>
          <a:latin typeface="+mn-lt"/>
          <a:ea typeface="+mn-ea"/>
        </a:defRPr>
      </a:lvl7pPr>
      <a:lvl8pPr marL="10398125" indent="-1003300" algn="l" defTabSz="4011613" rtl="0" fontAlgn="base">
        <a:spcBef>
          <a:spcPct val="20000"/>
        </a:spcBef>
        <a:spcAft>
          <a:spcPct val="0"/>
        </a:spcAft>
        <a:buChar char="»"/>
        <a:defRPr kumimoji="1" sz="8800">
          <a:solidFill>
            <a:schemeClr val="tx1"/>
          </a:solidFill>
          <a:latin typeface="+mn-lt"/>
          <a:ea typeface="+mn-ea"/>
        </a:defRPr>
      </a:lvl8pPr>
      <a:lvl9pPr marL="10855325" indent="-1003300" algn="l" defTabSz="4011613" rtl="0" fontAlgn="base">
        <a:spcBef>
          <a:spcPct val="20000"/>
        </a:spcBef>
        <a:spcAft>
          <a:spcPct val="0"/>
        </a:spcAft>
        <a:buChar char="»"/>
        <a:defRPr kumimoji="1" sz="8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11479-B8E3-13F8-E077-5B61CA064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4F245B71-B1DF-1672-18F3-F4BDFE155F10}"/>
              </a:ext>
            </a:extLst>
          </p:cNvPr>
          <p:cNvSpPr/>
          <p:nvPr/>
        </p:nvSpPr>
        <p:spPr bwMode="auto">
          <a:xfrm>
            <a:off x="11521434" y="26103275"/>
            <a:ext cx="3519972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011613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9A28FE-F0EE-927D-E14B-E4E891834DBF}"/>
              </a:ext>
            </a:extLst>
          </p:cNvPr>
          <p:cNvSpPr/>
          <p:nvPr/>
        </p:nvSpPr>
        <p:spPr bwMode="auto">
          <a:xfrm>
            <a:off x="0" y="16482569"/>
            <a:ext cx="27003375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011613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A300D9C-FE3A-2249-C582-13A44993C34D}"/>
              </a:ext>
            </a:extLst>
          </p:cNvPr>
          <p:cNvSpPr txBox="1"/>
          <p:nvPr/>
        </p:nvSpPr>
        <p:spPr>
          <a:xfrm>
            <a:off x="1793834" y="16338553"/>
            <a:ext cx="23406121" cy="1191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5400" b="1" dirty="0"/>
              <a:t>研究結果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93FBE10-1033-2EC5-099F-8F6919D4D61E}"/>
              </a:ext>
            </a:extLst>
          </p:cNvPr>
          <p:cNvSpPr txBox="1"/>
          <p:nvPr/>
        </p:nvSpPr>
        <p:spPr>
          <a:xfrm>
            <a:off x="769564" y="509111"/>
            <a:ext cx="255632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4600" b="1" dirty="0"/>
              <a:t>Python</a:t>
            </a:r>
            <a:r>
              <a:rPr lang="zh-TW" altLang="en-US" sz="4600" b="1" dirty="0"/>
              <a:t>答題機器人</a:t>
            </a:r>
            <a:r>
              <a:rPr lang="en-US" altLang="zh-TW" sz="4600" b="1" dirty="0"/>
              <a:t>--</a:t>
            </a:r>
            <a:r>
              <a:rPr lang="zh-TW" altLang="en-US" sz="4600" b="1" dirty="0"/>
              <a:t>分為兩次迭代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DE9C8-51DA-4247-9567-AE3B5607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74" y="2635919"/>
            <a:ext cx="12241564" cy="52850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6D9B3C-3A16-BB37-C76A-78816EF1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063" y="2565622"/>
            <a:ext cx="12404391" cy="535533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43CD29-DF17-77BC-0A1A-5AC5F4D365ED}"/>
              </a:ext>
            </a:extLst>
          </p:cNvPr>
          <p:cNvSpPr txBox="1"/>
          <p:nvPr/>
        </p:nvSpPr>
        <p:spPr>
          <a:xfrm>
            <a:off x="4207154" y="1727138"/>
            <a:ext cx="65738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600" dirty="0"/>
              <a:t>第一版本運行流程圖</a:t>
            </a:r>
            <a:r>
              <a:rPr lang="en-US" altLang="zh-TW" sz="4600" dirty="0"/>
              <a:t>			</a:t>
            </a:r>
            <a:endParaRPr lang="zh-TW" altLang="en-US" sz="4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B4A6B4-E807-3AA6-7800-F4434F880CFE}"/>
              </a:ext>
            </a:extLst>
          </p:cNvPr>
          <p:cNvSpPr txBox="1"/>
          <p:nvPr/>
        </p:nvSpPr>
        <p:spPr>
          <a:xfrm>
            <a:off x="17084149" y="1732249"/>
            <a:ext cx="65738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600" dirty="0"/>
              <a:t>第二版本運行流程圖</a:t>
            </a:r>
            <a:r>
              <a:rPr lang="en-US" altLang="zh-TW" sz="4600" dirty="0"/>
              <a:t>			</a:t>
            </a:r>
            <a:endParaRPr lang="zh-TW" altLang="en-US" sz="4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C15EAD1-23EA-66C5-AC22-BDF211FF1D6C}"/>
              </a:ext>
            </a:extLst>
          </p:cNvPr>
          <p:cNvSpPr txBox="1"/>
          <p:nvPr/>
        </p:nvSpPr>
        <p:spPr>
          <a:xfrm>
            <a:off x="360008" y="7888040"/>
            <a:ext cx="12704274" cy="9524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304800" algn="just">
              <a:lnSpc>
                <a:spcPct val="150000"/>
              </a:lnSpc>
            </a:pPr>
            <a:r>
              <a:rPr lang="zh-TW" altLang="en-US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第一版本</a:t>
            </a:r>
            <a:r>
              <a:rPr lang="zh-TW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答題過程中</a:t>
            </a:r>
            <a:r>
              <a:rPr lang="zh-TW" altLang="en-US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是</a:t>
            </a:r>
            <a:r>
              <a:rPr lang="zh-TW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確認出每一個按鈕在我螢幕上的</a:t>
            </a:r>
            <a:r>
              <a:rPr lang="en-US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X,Y</a:t>
            </a:r>
            <a:r>
              <a:rPr lang="zh-TW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軸座標</a:t>
            </a:r>
            <a:r>
              <a:rPr lang="zh-TW" altLang="en-US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並點擊</a:t>
            </a:r>
            <a:r>
              <a:rPr lang="zh-TW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。</a:t>
            </a:r>
            <a:endParaRPr lang="en-US" altLang="zh-TW" sz="4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304800" indent="304800" algn="just">
              <a:lnSpc>
                <a:spcPct val="150000"/>
              </a:lnSpc>
            </a:pPr>
            <a:r>
              <a:rPr lang="zh-TW" altLang="zh-TW" sz="46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問題點</a:t>
            </a:r>
          </a:p>
          <a:p>
            <a:pPr marL="304800" indent="609600" algn="just">
              <a:lnSpc>
                <a:spcPct val="150000"/>
              </a:lnSpc>
            </a:pPr>
            <a:r>
              <a:rPr lang="en-US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1.</a:t>
            </a:r>
            <a:r>
              <a:rPr lang="zh-TW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沒辦法將視窗縮小，監看終端機輸出</a:t>
            </a:r>
            <a:endParaRPr lang="en-US" altLang="zh-TW" sz="4600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04800" indent="609600" algn="just">
              <a:lnSpc>
                <a:spcPct val="150000"/>
              </a:lnSpc>
            </a:pPr>
            <a:r>
              <a:rPr lang="en-US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2.</a:t>
            </a:r>
            <a:r>
              <a:rPr lang="zh-TW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有時候定位不准會點擊歪掉</a:t>
            </a:r>
            <a:endParaRPr lang="en-US" altLang="zh-TW" sz="4600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04800" indent="609600" algn="just">
              <a:lnSpc>
                <a:spcPct val="150000"/>
              </a:lnSpc>
            </a:pPr>
            <a:r>
              <a:rPr lang="en-US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3.</a:t>
            </a:r>
            <a:r>
              <a:rPr lang="zh-TW" altLang="en-US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不同螢幕尺寸導致點擊定位問題。</a:t>
            </a:r>
            <a:endParaRPr lang="en-US" altLang="zh-TW" sz="4600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04800" indent="609600" algn="just">
              <a:lnSpc>
                <a:spcPct val="150000"/>
              </a:lnSpc>
            </a:pPr>
            <a:r>
              <a:rPr lang="zh-TW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基於以上三個問題我們決定更新版本。</a:t>
            </a:r>
          </a:p>
          <a:p>
            <a:pPr algn="just">
              <a:lnSpc>
                <a:spcPct val="150000"/>
              </a:lnSpc>
            </a:pPr>
            <a:r>
              <a:rPr lang="en-US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zh-TW" altLang="zh-TW" sz="4600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04800" indent="304800" algn="just">
              <a:lnSpc>
                <a:spcPct val="150000"/>
              </a:lnSpc>
            </a:pPr>
            <a:endParaRPr lang="zh-TW" altLang="zh-TW" sz="46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FAF24CC-7B40-7E73-3834-B6EE810390B1}"/>
              </a:ext>
            </a:extLst>
          </p:cNvPr>
          <p:cNvCxnSpPr/>
          <p:nvPr/>
        </p:nvCxnSpPr>
        <p:spPr bwMode="auto">
          <a:xfrm flipH="1" flipV="1">
            <a:off x="13424290" y="1531647"/>
            <a:ext cx="15484" cy="149509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9B497DB-CF02-386D-5C81-5DD52627DA51}"/>
              </a:ext>
            </a:extLst>
          </p:cNvPr>
          <p:cNvCxnSpPr/>
          <p:nvPr/>
        </p:nvCxnSpPr>
        <p:spPr bwMode="auto">
          <a:xfrm flipV="1">
            <a:off x="14287" y="1482418"/>
            <a:ext cx="27003375" cy="492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E8C0322-D194-501D-A936-9A67A1CEB1BA}"/>
              </a:ext>
            </a:extLst>
          </p:cNvPr>
          <p:cNvSpPr txBox="1"/>
          <p:nvPr/>
        </p:nvSpPr>
        <p:spPr>
          <a:xfrm>
            <a:off x="13515974" y="8280998"/>
            <a:ext cx="12883480" cy="6338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609600" algn="just">
              <a:lnSpc>
                <a:spcPct val="150000"/>
              </a:lnSpc>
            </a:pPr>
            <a:r>
              <a:rPr lang="zh-TW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第二個版本是在測試程式中意外發現的，測試中發現透過鍵盤上的</a:t>
            </a:r>
            <a:r>
              <a:rPr lang="en-US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Tab</a:t>
            </a:r>
            <a:r>
              <a:rPr lang="zh-TW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鍵可以切換選項，按下</a:t>
            </a:r>
            <a:r>
              <a:rPr lang="en-US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Enter</a:t>
            </a:r>
            <a:r>
              <a:rPr lang="zh-TW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鍵可以按下選項，於是基於此方式我們開發出了第二代的程式，第二代的不同在於每選一次選項，都會模擬快捷鍵</a:t>
            </a:r>
            <a:r>
              <a:rPr lang="en-US" altLang="zh-TW" sz="4600" dirty="0" err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Shift+Tab</a:t>
            </a:r>
            <a:r>
              <a:rPr lang="zh-TW" altLang="zh-TW" sz="46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來回到最上面的選項。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8AAFEE4A-FBB2-06E5-B779-58AA917CE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50"/>
          <a:stretch/>
        </p:blipFill>
        <p:spPr>
          <a:xfrm>
            <a:off x="6943301" y="27693080"/>
            <a:ext cx="5897383" cy="9361196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1330B24-0211-DA79-D117-AEE20A781E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71"/>
          <a:stretch/>
        </p:blipFill>
        <p:spPr>
          <a:xfrm>
            <a:off x="530703" y="27709554"/>
            <a:ext cx="5897529" cy="9393315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F883FFF2-573C-A5F5-F0EC-FB7CB27BB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5931" y="27693080"/>
            <a:ext cx="5897383" cy="9385920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4651AFC1-AC5D-3BDE-E885-F42CE0979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5120" y="27709554"/>
            <a:ext cx="5901339" cy="9393315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F4FFA1BB-EB83-A299-F274-1B08B6F984E6}"/>
              </a:ext>
            </a:extLst>
          </p:cNvPr>
          <p:cNvSpPr txBox="1"/>
          <p:nvPr/>
        </p:nvSpPr>
        <p:spPr>
          <a:xfrm>
            <a:off x="449524" y="17994002"/>
            <a:ext cx="26193842" cy="740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我們開發了一套基於</a:t>
            </a:r>
            <a:r>
              <a:rPr lang="en-US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Flutter</a:t>
            </a:r>
            <a:r>
              <a:rPr lang="zh-TW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框架的大數據適性測驗系統。系統根據答題紀錄，運用算法改變每題個難度值，使題目排序發生改變。</a:t>
            </a:r>
            <a:endParaRPr lang="zh-TW" altLang="zh-TW" sz="46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經多輪實驗測試後，我們發現以使用者回答過程為基礎校正</a:t>
            </a:r>
            <a:r>
              <a:rPr lang="en-US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lang="zh-TW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值可以更好評估他們的真實能力。</a:t>
            </a:r>
            <a:endParaRPr lang="en-US" altLang="zh-TW" sz="4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與原有使用全體測驗者無法更新</a:t>
            </a:r>
            <a:r>
              <a:rPr lang="en-US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lang="zh-TW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值的傳統系統相比，本系統運用大數據分析，能使題庫隨時調整難易程度，使測驗結果更加適性化。</a:t>
            </a:r>
            <a:endParaRPr lang="zh-TW" altLang="zh-TW" sz="46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從測試結果看，本系統在不同能力者上測試效果均得到提升。特別是對於能力水平落後的受測者，由於題目設定調整更合適，能更準確反映其水平。</a:t>
            </a:r>
            <a:endParaRPr lang="zh-TW" altLang="zh-TW" sz="46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A50CD0-FF6D-56A4-2D72-B59D5FDBA971}"/>
              </a:ext>
            </a:extLst>
          </p:cNvPr>
          <p:cNvSpPr txBox="1"/>
          <p:nvPr/>
        </p:nvSpPr>
        <p:spPr>
          <a:xfrm>
            <a:off x="530703" y="37593444"/>
            <a:ext cx="120708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600" dirty="0"/>
              <a:t>這是實際答題的狀況，答題時會顯示題目及選項。使用者根據選項自行判斷，並選取最正確的選項。同時使用者可以即時看到目前測驗進行到第幾題，以及目前自己的等級，答對等級會加一，答錯則扣一。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945A6A5-85BA-5225-7C14-FCA0738DA9DF}"/>
              </a:ext>
            </a:extLst>
          </p:cNvPr>
          <p:cNvSpPr txBox="1"/>
          <p:nvPr/>
        </p:nvSpPr>
        <p:spPr>
          <a:xfrm>
            <a:off x="13576661" y="37593443"/>
            <a:ext cx="12369798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600" dirty="0"/>
              <a:t>這是作答完的回饋，會顯示目前的等級，以及前</a:t>
            </a:r>
            <a:r>
              <a:rPr lang="en-US" altLang="zh-TW" sz="4600" dirty="0"/>
              <a:t>10</a:t>
            </a:r>
            <a:r>
              <a:rPr lang="zh-TW" altLang="en-US" sz="4600" dirty="0"/>
              <a:t>題答道的題目正確的選項及你選的選項，按下題目則會顯示題目內容，按下重新作題則會回到一開始的畫面。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4E1F664-463A-DE67-1EA0-0E2D9C3EC7F1}"/>
              </a:ext>
            </a:extLst>
          </p:cNvPr>
          <p:cNvSpPr txBox="1"/>
          <p:nvPr/>
        </p:nvSpPr>
        <p:spPr>
          <a:xfrm>
            <a:off x="1562875" y="26115542"/>
            <a:ext cx="23406121" cy="987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400" b="1" dirty="0"/>
              <a:t>使用者介面</a:t>
            </a:r>
          </a:p>
        </p:txBody>
      </p:sp>
    </p:spTree>
    <p:extLst>
      <p:ext uri="{BB962C8B-B14F-4D97-AF65-F5344CB8AC3E}">
        <p14:creationId xmlns:p14="http://schemas.microsoft.com/office/powerpoint/2010/main" val="573757724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11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7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11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7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422</Words>
  <Application>Microsoft Office PowerPoint</Application>
  <PresentationFormat>自訂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新細明體</vt:lpstr>
      <vt:lpstr>Calibri</vt:lpstr>
      <vt:lpstr>Times New Roman</vt:lpstr>
      <vt:lpstr>預設簡報設計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設備組</dc:creator>
  <cp:lastModifiedBy>熹 謝</cp:lastModifiedBy>
  <cp:revision>58</cp:revision>
  <dcterms:created xsi:type="dcterms:W3CDTF">2006-06-28T10:44:31Z</dcterms:created>
  <dcterms:modified xsi:type="dcterms:W3CDTF">2024-02-18T05:58:05Z</dcterms:modified>
</cp:coreProperties>
</file>