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3402925" cy="43205400"/>
  <p:notesSz cx="6858000" cy="9144000"/>
  <p:defaultTextStyle>
    <a:defPPr>
      <a:defRPr lang="zh-TW"/>
    </a:defPPr>
    <a:lvl1pPr algn="l" rtl="0" fontAlgn="base">
      <a:spcBef>
        <a:spcPct val="0"/>
      </a:spcBef>
      <a:spcAft>
        <a:spcPct val="0"/>
      </a:spcAft>
      <a:defRPr kumimoji="1" sz="7900"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sz="7900"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sz="7900"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sz="7900"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sz="79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79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79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79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79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13608">
          <p15:clr>
            <a:srgbClr val="A4A3A4"/>
          </p15:clr>
        </p15:guide>
        <p15:guide id="2" pos="73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468" autoAdjust="0"/>
    <p:restoredTop sz="96296" autoAdjust="0"/>
  </p:normalViewPr>
  <p:slideViewPr>
    <p:cSldViewPr snapToObjects="1">
      <p:cViewPr>
        <p:scale>
          <a:sx n="33" d="100"/>
          <a:sy n="33" d="100"/>
        </p:scale>
        <p:origin x="4962" y="24"/>
      </p:cViewPr>
      <p:guideLst>
        <p:guide orient="horz" pos="13608"/>
        <p:guide pos="737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755775" y="13422313"/>
            <a:ext cx="19891375" cy="9259887"/>
          </a:xfrm>
        </p:spPr>
        <p:txBody>
          <a:bodyPr/>
          <a:lstStyle/>
          <a:p>
            <a:r>
              <a:rPr lang="zh-TW" altLang="en-US"/>
              <a:t>按一下以編輯母片標題樣式</a:t>
            </a:r>
          </a:p>
        </p:txBody>
      </p:sp>
      <p:sp>
        <p:nvSpPr>
          <p:cNvPr id="3" name="副標題 2"/>
          <p:cNvSpPr>
            <a:spLocks noGrp="1"/>
          </p:cNvSpPr>
          <p:nvPr>
            <p:ph type="subTitle" idx="1"/>
          </p:nvPr>
        </p:nvSpPr>
        <p:spPr>
          <a:xfrm>
            <a:off x="3509963" y="24482425"/>
            <a:ext cx="16383000" cy="11042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BAC6A2DA-4A5A-4A1F-7DE8-83D1201A328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6317C5F-4B0C-D91E-B86B-38EE69903E9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BFC4FA35-BB50-7D15-584C-7E68C743B223}"/>
              </a:ext>
            </a:extLst>
          </p:cNvPr>
          <p:cNvSpPr>
            <a:spLocks noGrp="1" noChangeArrowheads="1"/>
          </p:cNvSpPr>
          <p:nvPr>
            <p:ph type="sldNum" sz="quarter" idx="12"/>
          </p:nvPr>
        </p:nvSpPr>
        <p:spPr>
          <a:ln/>
        </p:spPr>
        <p:txBody>
          <a:bodyPr/>
          <a:lstStyle>
            <a:lvl1pPr>
              <a:defRPr/>
            </a:lvl1pPr>
          </a:lstStyle>
          <a:p>
            <a:fld id="{CBA2F751-56C5-43DD-8D1F-8D54169C99D1}" type="slidenum">
              <a:rPr lang="en-US" altLang="zh-TW"/>
              <a:pPr/>
              <a:t>‹#›</a:t>
            </a:fld>
            <a:endParaRPr lang="en-US" altLang="zh-TW"/>
          </a:p>
        </p:txBody>
      </p:sp>
    </p:spTree>
    <p:extLst>
      <p:ext uri="{BB962C8B-B14F-4D97-AF65-F5344CB8AC3E}">
        <p14:creationId xmlns:p14="http://schemas.microsoft.com/office/powerpoint/2010/main" val="7039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7046265-F1F0-0AD7-009C-C92F5884152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1BC23A0-A627-70F9-8CE1-ED296829CD1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39ABC5F-6CB7-1392-AFC7-AE10E802A696}"/>
              </a:ext>
            </a:extLst>
          </p:cNvPr>
          <p:cNvSpPr>
            <a:spLocks noGrp="1" noChangeArrowheads="1"/>
          </p:cNvSpPr>
          <p:nvPr>
            <p:ph type="sldNum" sz="quarter" idx="12"/>
          </p:nvPr>
        </p:nvSpPr>
        <p:spPr>
          <a:ln/>
        </p:spPr>
        <p:txBody>
          <a:bodyPr/>
          <a:lstStyle>
            <a:lvl1pPr>
              <a:defRPr/>
            </a:lvl1pPr>
          </a:lstStyle>
          <a:p>
            <a:fld id="{770FAAD7-B8BB-4D24-9A55-E614082D7CAA}" type="slidenum">
              <a:rPr lang="en-US" altLang="zh-TW"/>
              <a:pPr/>
              <a:t>‹#›</a:t>
            </a:fld>
            <a:endParaRPr lang="en-US" altLang="zh-TW"/>
          </a:p>
        </p:txBody>
      </p:sp>
    </p:spTree>
    <p:extLst>
      <p:ext uri="{BB962C8B-B14F-4D97-AF65-F5344CB8AC3E}">
        <p14:creationId xmlns:p14="http://schemas.microsoft.com/office/powerpoint/2010/main" val="28868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6968788" y="1730375"/>
            <a:ext cx="5264150" cy="368649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171575" y="1730375"/>
            <a:ext cx="15644813" cy="368649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9AA05B5-2AE2-3BDE-12C4-0002F36FDD9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1F3B52E-C19D-EB35-7CD6-1CFF5A7868C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093B353-AAF5-EEFE-358C-02FE460C349F}"/>
              </a:ext>
            </a:extLst>
          </p:cNvPr>
          <p:cNvSpPr>
            <a:spLocks noGrp="1" noChangeArrowheads="1"/>
          </p:cNvSpPr>
          <p:nvPr>
            <p:ph type="sldNum" sz="quarter" idx="12"/>
          </p:nvPr>
        </p:nvSpPr>
        <p:spPr>
          <a:ln/>
        </p:spPr>
        <p:txBody>
          <a:bodyPr/>
          <a:lstStyle>
            <a:lvl1pPr>
              <a:defRPr/>
            </a:lvl1pPr>
          </a:lstStyle>
          <a:p>
            <a:fld id="{7F9AA515-C06B-4FC8-AF17-060268D9274B}" type="slidenum">
              <a:rPr lang="en-US" altLang="zh-TW"/>
              <a:pPr/>
              <a:t>‹#›</a:t>
            </a:fld>
            <a:endParaRPr lang="en-US" altLang="zh-TW"/>
          </a:p>
        </p:txBody>
      </p:sp>
    </p:spTree>
    <p:extLst>
      <p:ext uri="{BB962C8B-B14F-4D97-AF65-F5344CB8AC3E}">
        <p14:creationId xmlns:p14="http://schemas.microsoft.com/office/powerpoint/2010/main" val="192564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F3CE4576-02EA-5588-69CE-6B84DAAF455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60BEF6D-F8E3-5092-2096-0DF130464F4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110DF86-5940-88C6-6C40-AF2FF53149A5}"/>
              </a:ext>
            </a:extLst>
          </p:cNvPr>
          <p:cNvSpPr>
            <a:spLocks noGrp="1" noChangeArrowheads="1"/>
          </p:cNvSpPr>
          <p:nvPr>
            <p:ph type="sldNum" sz="quarter" idx="12"/>
          </p:nvPr>
        </p:nvSpPr>
        <p:spPr>
          <a:ln/>
        </p:spPr>
        <p:txBody>
          <a:bodyPr/>
          <a:lstStyle>
            <a:lvl1pPr>
              <a:defRPr/>
            </a:lvl1pPr>
          </a:lstStyle>
          <a:p>
            <a:fld id="{98A265C7-4758-475B-BA6E-3568AC4F2868}" type="slidenum">
              <a:rPr lang="en-US" altLang="zh-TW"/>
              <a:pPr/>
              <a:t>‹#›</a:t>
            </a:fld>
            <a:endParaRPr lang="en-US" altLang="zh-TW"/>
          </a:p>
        </p:txBody>
      </p:sp>
    </p:spTree>
    <p:extLst>
      <p:ext uri="{BB962C8B-B14F-4D97-AF65-F5344CB8AC3E}">
        <p14:creationId xmlns:p14="http://schemas.microsoft.com/office/powerpoint/2010/main" val="6602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849438" y="27763788"/>
            <a:ext cx="19891375" cy="8580437"/>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1849438" y="18311813"/>
            <a:ext cx="19891375" cy="94519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D246491D-F9FA-8A99-695B-7E10645CEBB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0CC29E5A-F44F-5120-FC5C-76AEEA29426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2DAD510-D4C1-E649-FAFA-89FB5EB9E475}"/>
              </a:ext>
            </a:extLst>
          </p:cNvPr>
          <p:cNvSpPr>
            <a:spLocks noGrp="1" noChangeArrowheads="1"/>
          </p:cNvSpPr>
          <p:nvPr>
            <p:ph type="sldNum" sz="quarter" idx="12"/>
          </p:nvPr>
        </p:nvSpPr>
        <p:spPr>
          <a:ln/>
        </p:spPr>
        <p:txBody>
          <a:bodyPr/>
          <a:lstStyle>
            <a:lvl1pPr>
              <a:defRPr/>
            </a:lvl1pPr>
          </a:lstStyle>
          <a:p>
            <a:fld id="{28AA3DF6-20A2-432A-BB42-F8462E2600BA}" type="slidenum">
              <a:rPr lang="en-US" altLang="zh-TW"/>
              <a:pPr/>
              <a:t>‹#›</a:t>
            </a:fld>
            <a:endParaRPr lang="en-US" altLang="zh-TW"/>
          </a:p>
        </p:txBody>
      </p:sp>
    </p:spTree>
    <p:extLst>
      <p:ext uri="{BB962C8B-B14F-4D97-AF65-F5344CB8AC3E}">
        <p14:creationId xmlns:p14="http://schemas.microsoft.com/office/powerpoint/2010/main" val="38851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171575" y="10080625"/>
            <a:ext cx="10453688" cy="2851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11777663" y="10080625"/>
            <a:ext cx="10455275" cy="2851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47FBDF82-58DB-77F0-9C28-5843E667D57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A5F22728-B263-8B4D-567F-1BF4F0495D3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AEF9D619-3F55-4D13-5B13-62B5014F6AA0}"/>
              </a:ext>
            </a:extLst>
          </p:cNvPr>
          <p:cNvSpPr>
            <a:spLocks noGrp="1" noChangeArrowheads="1"/>
          </p:cNvSpPr>
          <p:nvPr>
            <p:ph type="sldNum" sz="quarter" idx="12"/>
          </p:nvPr>
        </p:nvSpPr>
        <p:spPr>
          <a:ln/>
        </p:spPr>
        <p:txBody>
          <a:bodyPr/>
          <a:lstStyle>
            <a:lvl1pPr>
              <a:defRPr/>
            </a:lvl1pPr>
          </a:lstStyle>
          <a:p>
            <a:fld id="{733F45E1-3ACF-450E-A889-AC49A4556508}" type="slidenum">
              <a:rPr lang="en-US" altLang="zh-TW"/>
              <a:pPr/>
              <a:t>‹#›</a:t>
            </a:fld>
            <a:endParaRPr lang="en-US" altLang="zh-TW"/>
          </a:p>
        </p:txBody>
      </p:sp>
    </p:spTree>
    <p:extLst>
      <p:ext uri="{BB962C8B-B14F-4D97-AF65-F5344CB8AC3E}">
        <p14:creationId xmlns:p14="http://schemas.microsoft.com/office/powerpoint/2010/main" val="232891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69988" y="1730375"/>
            <a:ext cx="21062950" cy="72009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1169988" y="9671050"/>
            <a:ext cx="10340975" cy="40306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1169988" y="13701713"/>
            <a:ext cx="10340975" cy="24893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11888788" y="9671050"/>
            <a:ext cx="10344150" cy="40306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11888788" y="13701713"/>
            <a:ext cx="10344150" cy="24893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8077E40E-7028-0FCD-6D39-10FA381E7EA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206F3C6F-BB96-2686-B169-DC3D6269355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B096CCAD-5AF4-1AE3-73D5-1B92F7BF0331}"/>
              </a:ext>
            </a:extLst>
          </p:cNvPr>
          <p:cNvSpPr>
            <a:spLocks noGrp="1" noChangeArrowheads="1"/>
          </p:cNvSpPr>
          <p:nvPr>
            <p:ph type="sldNum" sz="quarter" idx="12"/>
          </p:nvPr>
        </p:nvSpPr>
        <p:spPr>
          <a:ln/>
        </p:spPr>
        <p:txBody>
          <a:bodyPr/>
          <a:lstStyle>
            <a:lvl1pPr>
              <a:defRPr/>
            </a:lvl1pPr>
          </a:lstStyle>
          <a:p>
            <a:fld id="{092344E2-4178-43F7-BF6D-B5B766F9DA8D}" type="slidenum">
              <a:rPr lang="en-US" altLang="zh-TW"/>
              <a:pPr/>
              <a:t>‹#›</a:t>
            </a:fld>
            <a:endParaRPr lang="en-US" altLang="zh-TW"/>
          </a:p>
        </p:txBody>
      </p:sp>
    </p:spTree>
    <p:extLst>
      <p:ext uri="{BB962C8B-B14F-4D97-AF65-F5344CB8AC3E}">
        <p14:creationId xmlns:p14="http://schemas.microsoft.com/office/powerpoint/2010/main" val="205546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4CE62B5F-CD94-56C1-2C65-35DACC91BD3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8C640569-C774-6B79-E4FA-B32330DA047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F0A5CDA8-77BA-22DA-4953-6A4C7DB14860}"/>
              </a:ext>
            </a:extLst>
          </p:cNvPr>
          <p:cNvSpPr>
            <a:spLocks noGrp="1" noChangeArrowheads="1"/>
          </p:cNvSpPr>
          <p:nvPr>
            <p:ph type="sldNum" sz="quarter" idx="12"/>
          </p:nvPr>
        </p:nvSpPr>
        <p:spPr>
          <a:ln/>
        </p:spPr>
        <p:txBody>
          <a:bodyPr/>
          <a:lstStyle>
            <a:lvl1pPr>
              <a:defRPr/>
            </a:lvl1pPr>
          </a:lstStyle>
          <a:p>
            <a:fld id="{115D9D18-70D1-4F7C-A900-6458A4448641}" type="slidenum">
              <a:rPr lang="en-US" altLang="zh-TW"/>
              <a:pPr/>
              <a:t>‹#›</a:t>
            </a:fld>
            <a:endParaRPr lang="en-US" altLang="zh-TW"/>
          </a:p>
        </p:txBody>
      </p:sp>
    </p:spTree>
    <p:extLst>
      <p:ext uri="{BB962C8B-B14F-4D97-AF65-F5344CB8AC3E}">
        <p14:creationId xmlns:p14="http://schemas.microsoft.com/office/powerpoint/2010/main" val="188827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6599599-A225-EA2E-321A-4600B79857E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4C2918EB-A517-C42C-1022-1A90A72E086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427C541F-2B17-F8BB-27EC-5276D594C946}"/>
              </a:ext>
            </a:extLst>
          </p:cNvPr>
          <p:cNvSpPr>
            <a:spLocks noGrp="1" noChangeArrowheads="1"/>
          </p:cNvSpPr>
          <p:nvPr>
            <p:ph type="sldNum" sz="quarter" idx="12"/>
          </p:nvPr>
        </p:nvSpPr>
        <p:spPr>
          <a:ln/>
        </p:spPr>
        <p:txBody>
          <a:bodyPr/>
          <a:lstStyle>
            <a:lvl1pPr>
              <a:defRPr/>
            </a:lvl1pPr>
          </a:lstStyle>
          <a:p>
            <a:fld id="{919BC7E3-B4A1-44F6-A904-483F6AC7430A}" type="slidenum">
              <a:rPr lang="en-US" altLang="zh-TW"/>
              <a:pPr/>
              <a:t>‹#›</a:t>
            </a:fld>
            <a:endParaRPr lang="en-US" altLang="zh-TW"/>
          </a:p>
        </p:txBody>
      </p:sp>
    </p:spTree>
    <p:extLst>
      <p:ext uri="{BB962C8B-B14F-4D97-AF65-F5344CB8AC3E}">
        <p14:creationId xmlns:p14="http://schemas.microsoft.com/office/powerpoint/2010/main" val="172964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169988" y="1720850"/>
            <a:ext cx="7699375" cy="7319963"/>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9150350" y="1720850"/>
            <a:ext cx="13082588" cy="36874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1169988" y="9040813"/>
            <a:ext cx="7699375" cy="29554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BE402C20-2AF1-08FA-DA3A-795FC49E30D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45F7AD7-D34D-6CD8-0EDB-85922EB4A12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22ED8F40-C33E-D819-24F2-F1D3FCF59DE4}"/>
              </a:ext>
            </a:extLst>
          </p:cNvPr>
          <p:cNvSpPr>
            <a:spLocks noGrp="1" noChangeArrowheads="1"/>
          </p:cNvSpPr>
          <p:nvPr>
            <p:ph type="sldNum" sz="quarter" idx="12"/>
          </p:nvPr>
        </p:nvSpPr>
        <p:spPr>
          <a:ln/>
        </p:spPr>
        <p:txBody>
          <a:bodyPr/>
          <a:lstStyle>
            <a:lvl1pPr>
              <a:defRPr/>
            </a:lvl1pPr>
          </a:lstStyle>
          <a:p>
            <a:fld id="{12ABAFE5-5AFC-41F3-B493-80BB4F7DF824}" type="slidenum">
              <a:rPr lang="en-US" altLang="zh-TW"/>
              <a:pPr/>
              <a:t>‹#›</a:t>
            </a:fld>
            <a:endParaRPr lang="en-US" altLang="zh-TW"/>
          </a:p>
        </p:txBody>
      </p:sp>
    </p:spTree>
    <p:extLst>
      <p:ext uri="{BB962C8B-B14F-4D97-AF65-F5344CB8AC3E}">
        <p14:creationId xmlns:p14="http://schemas.microsoft.com/office/powerpoint/2010/main" val="21022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87875" y="30243463"/>
            <a:ext cx="14041438" cy="3570287"/>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4587875" y="3860800"/>
            <a:ext cx="14041438" cy="259222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4587875" y="33813750"/>
            <a:ext cx="14041438" cy="5070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AC0764B5-736D-C0FF-F7F2-2FEE84C97C9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F35D9CC-F809-89C2-EAE1-D8B05F6A67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ECDD395C-D553-EC44-AF24-AA9440E61486}"/>
              </a:ext>
            </a:extLst>
          </p:cNvPr>
          <p:cNvSpPr>
            <a:spLocks noGrp="1" noChangeArrowheads="1"/>
          </p:cNvSpPr>
          <p:nvPr>
            <p:ph type="sldNum" sz="quarter" idx="12"/>
          </p:nvPr>
        </p:nvSpPr>
        <p:spPr>
          <a:ln/>
        </p:spPr>
        <p:txBody>
          <a:bodyPr/>
          <a:lstStyle>
            <a:lvl1pPr>
              <a:defRPr/>
            </a:lvl1pPr>
          </a:lstStyle>
          <a:p>
            <a:fld id="{BE693A2A-36BA-4F53-86E7-9ADEC89DB002}" type="slidenum">
              <a:rPr lang="en-US" altLang="zh-TW"/>
              <a:pPr/>
              <a:t>‹#›</a:t>
            </a:fld>
            <a:endParaRPr lang="en-US" altLang="zh-TW"/>
          </a:p>
        </p:txBody>
      </p:sp>
    </p:spTree>
    <p:extLst>
      <p:ext uri="{BB962C8B-B14F-4D97-AF65-F5344CB8AC3E}">
        <p14:creationId xmlns:p14="http://schemas.microsoft.com/office/powerpoint/2010/main" val="292248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9A4170F-55B5-7508-E820-BCA12B643560}"/>
              </a:ext>
            </a:extLst>
          </p:cNvPr>
          <p:cNvSpPr>
            <a:spLocks noGrp="1" noChangeArrowheads="1"/>
          </p:cNvSpPr>
          <p:nvPr>
            <p:ph type="title"/>
          </p:nvPr>
        </p:nvSpPr>
        <p:spPr bwMode="auto">
          <a:xfrm>
            <a:off x="1171575" y="1730375"/>
            <a:ext cx="21061363" cy="720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1193" tIns="200597" rIns="401193" bIns="200597"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374E45C2-015D-1A15-3F5E-0F11525330AD}"/>
              </a:ext>
            </a:extLst>
          </p:cNvPr>
          <p:cNvSpPr>
            <a:spLocks noGrp="1" noChangeArrowheads="1"/>
          </p:cNvSpPr>
          <p:nvPr>
            <p:ph type="body" idx="1"/>
          </p:nvPr>
        </p:nvSpPr>
        <p:spPr bwMode="auto">
          <a:xfrm>
            <a:off x="1171575" y="10080625"/>
            <a:ext cx="21061363" cy="285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1193" tIns="200597" rIns="401193" bIns="200597"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C1739203-B21C-5142-3D68-E1BC4F27C160}"/>
              </a:ext>
            </a:extLst>
          </p:cNvPr>
          <p:cNvSpPr>
            <a:spLocks noGrp="1" noChangeArrowheads="1"/>
          </p:cNvSpPr>
          <p:nvPr>
            <p:ph type="dt" sz="half" idx="2"/>
          </p:nvPr>
        </p:nvSpPr>
        <p:spPr bwMode="auto">
          <a:xfrm>
            <a:off x="1171575" y="39344600"/>
            <a:ext cx="54594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1193" tIns="200597" rIns="401193" bIns="200597" numCol="1" anchor="t" anchorCtr="0" compatLnSpc="1">
            <a:prstTxWarp prst="textNoShape">
              <a:avLst/>
            </a:prstTxWarp>
          </a:bodyPr>
          <a:lstStyle>
            <a:lvl1pPr defTabSz="4011613">
              <a:defRPr sz="6100" smtClean="0">
                <a:latin typeface="Arial" charset="0"/>
              </a:defRPr>
            </a:lvl1pPr>
          </a:lstStyle>
          <a:p>
            <a:pPr>
              <a:defRPr/>
            </a:pPr>
            <a:endParaRPr lang="en-US" altLang="zh-TW"/>
          </a:p>
        </p:txBody>
      </p:sp>
      <p:sp>
        <p:nvSpPr>
          <p:cNvPr id="1029" name="Rectangle 5">
            <a:extLst>
              <a:ext uri="{FF2B5EF4-FFF2-40B4-BE49-F238E27FC236}">
                <a16:creationId xmlns:a16="http://schemas.microsoft.com/office/drawing/2014/main" id="{94B270A2-796E-06AE-9AD3-3EB113E0439A}"/>
              </a:ext>
            </a:extLst>
          </p:cNvPr>
          <p:cNvSpPr>
            <a:spLocks noGrp="1" noChangeArrowheads="1"/>
          </p:cNvSpPr>
          <p:nvPr>
            <p:ph type="ftr" sz="quarter" idx="3"/>
          </p:nvPr>
        </p:nvSpPr>
        <p:spPr bwMode="auto">
          <a:xfrm>
            <a:off x="7996238" y="39344600"/>
            <a:ext cx="74104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1193" tIns="200597" rIns="401193" bIns="200597" numCol="1" anchor="t" anchorCtr="0" compatLnSpc="1">
            <a:prstTxWarp prst="textNoShape">
              <a:avLst/>
            </a:prstTxWarp>
          </a:bodyPr>
          <a:lstStyle>
            <a:lvl1pPr algn="ctr" defTabSz="4011613">
              <a:defRPr sz="6100" smtClean="0">
                <a:latin typeface="Arial" charset="0"/>
              </a:defRPr>
            </a:lvl1pPr>
          </a:lstStyle>
          <a:p>
            <a:pPr>
              <a:defRPr/>
            </a:pPr>
            <a:endParaRPr lang="en-US" altLang="zh-TW"/>
          </a:p>
        </p:txBody>
      </p:sp>
      <p:sp>
        <p:nvSpPr>
          <p:cNvPr id="1030" name="Rectangle 6">
            <a:extLst>
              <a:ext uri="{FF2B5EF4-FFF2-40B4-BE49-F238E27FC236}">
                <a16:creationId xmlns:a16="http://schemas.microsoft.com/office/drawing/2014/main" id="{25DFF512-894E-83B5-C2D5-38605B9DCFF2}"/>
              </a:ext>
            </a:extLst>
          </p:cNvPr>
          <p:cNvSpPr>
            <a:spLocks noGrp="1" noChangeArrowheads="1"/>
          </p:cNvSpPr>
          <p:nvPr>
            <p:ph type="sldNum" sz="quarter" idx="4"/>
          </p:nvPr>
        </p:nvSpPr>
        <p:spPr bwMode="auto">
          <a:xfrm>
            <a:off x="16773525" y="39344600"/>
            <a:ext cx="545941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1193" tIns="200597" rIns="401193" bIns="200597" numCol="1" anchor="t" anchorCtr="0" compatLnSpc="1">
            <a:prstTxWarp prst="textNoShape">
              <a:avLst/>
            </a:prstTxWarp>
          </a:bodyPr>
          <a:lstStyle>
            <a:lvl1pPr algn="r" defTabSz="4011613">
              <a:defRPr sz="6100"/>
            </a:lvl1pPr>
          </a:lstStyle>
          <a:p>
            <a:fld id="{637DB8DB-6CCC-4197-8A7C-ADAE217F2EB3}"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11613" rtl="0" eaLnBrk="0" fontAlgn="base" hangingPunct="0">
        <a:spcBef>
          <a:spcPct val="0"/>
        </a:spcBef>
        <a:spcAft>
          <a:spcPct val="0"/>
        </a:spcAft>
        <a:defRPr kumimoji="1" sz="19300">
          <a:solidFill>
            <a:schemeClr val="tx2"/>
          </a:solidFill>
          <a:latin typeface="+mj-lt"/>
          <a:ea typeface="+mj-ea"/>
          <a:cs typeface="+mj-cs"/>
        </a:defRPr>
      </a:lvl1pPr>
      <a:lvl2pPr algn="ctr" defTabSz="4011613" rtl="0" eaLnBrk="0" fontAlgn="base" hangingPunct="0">
        <a:spcBef>
          <a:spcPct val="0"/>
        </a:spcBef>
        <a:spcAft>
          <a:spcPct val="0"/>
        </a:spcAft>
        <a:defRPr kumimoji="1" sz="19300">
          <a:solidFill>
            <a:schemeClr val="tx2"/>
          </a:solidFill>
          <a:latin typeface="Arial" charset="0"/>
          <a:ea typeface="新細明體" pitchFamily="18" charset="-120"/>
        </a:defRPr>
      </a:lvl2pPr>
      <a:lvl3pPr algn="ctr" defTabSz="4011613" rtl="0" eaLnBrk="0" fontAlgn="base" hangingPunct="0">
        <a:spcBef>
          <a:spcPct val="0"/>
        </a:spcBef>
        <a:spcAft>
          <a:spcPct val="0"/>
        </a:spcAft>
        <a:defRPr kumimoji="1" sz="19300">
          <a:solidFill>
            <a:schemeClr val="tx2"/>
          </a:solidFill>
          <a:latin typeface="Arial" charset="0"/>
          <a:ea typeface="新細明體" pitchFamily="18" charset="-120"/>
        </a:defRPr>
      </a:lvl3pPr>
      <a:lvl4pPr algn="ctr" defTabSz="4011613" rtl="0" eaLnBrk="0" fontAlgn="base" hangingPunct="0">
        <a:spcBef>
          <a:spcPct val="0"/>
        </a:spcBef>
        <a:spcAft>
          <a:spcPct val="0"/>
        </a:spcAft>
        <a:defRPr kumimoji="1" sz="19300">
          <a:solidFill>
            <a:schemeClr val="tx2"/>
          </a:solidFill>
          <a:latin typeface="Arial" charset="0"/>
          <a:ea typeface="新細明體" pitchFamily="18" charset="-120"/>
        </a:defRPr>
      </a:lvl4pPr>
      <a:lvl5pPr algn="ctr" defTabSz="4011613" rtl="0" eaLnBrk="0" fontAlgn="base" hangingPunct="0">
        <a:spcBef>
          <a:spcPct val="0"/>
        </a:spcBef>
        <a:spcAft>
          <a:spcPct val="0"/>
        </a:spcAft>
        <a:defRPr kumimoji="1" sz="19300">
          <a:solidFill>
            <a:schemeClr val="tx2"/>
          </a:solidFill>
          <a:latin typeface="Arial" charset="0"/>
          <a:ea typeface="新細明體" pitchFamily="18" charset="-120"/>
        </a:defRPr>
      </a:lvl5pPr>
      <a:lvl6pPr marL="457200" algn="ctr" defTabSz="4011613" rtl="0" fontAlgn="base">
        <a:spcBef>
          <a:spcPct val="0"/>
        </a:spcBef>
        <a:spcAft>
          <a:spcPct val="0"/>
        </a:spcAft>
        <a:defRPr kumimoji="1" sz="19300">
          <a:solidFill>
            <a:schemeClr val="tx2"/>
          </a:solidFill>
          <a:latin typeface="Arial" charset="0"/>
          <a:ea typeface="新細明體" pitchFamily="18" charset="-120"/>
        </a:defRPr>
      </a:lvl6pPr>
      <a:lvl7pPr marL="914400" algn="ctr" defTabSz="4011613" rtl="0" fontAlgn="base">
        <a:spcBef>
          <a:spcPct val="0"/>
        </a:spcBef>
        <a:spcAft>
          <a:spcPct val="0"/>
        </a:spcAft>
        <a:defRPr kumimoji="1" sz="19300">
          <a:solidFill>
            <a:schemeClr val="tx2"/>
          </a:solidFill>
          <a:latin typeface="Arial" charset="0"/>
          <a:ea typeface="新細明體" pitchFamily="18" charset="-120"/>
        </a:defRPr>
      </a:lvl7pPr>
      <a:lvl8pPr marL="1371600" algn="ctr" defTabSz="4011613" rtl="0" fontAlgn="base">
        <a:spcBef>
          <a:spcPct val="0"/>
        </a:spcBef>
        <a:spcAft>
          <a:spcPct val="0"/>
        </a:spcAft>
        <a:defRPr kumimoji="1" sz="19300">
          <a:solidFill>
            <a:schemeClr val="tx2"/>
          </a:solidFill>
          <a:latin typeface="Arial" charset="0"/>
          <a:ea typeface="新細明體" pitchFamily="18" charset="-120"/>
        </a:defRPr>
      </a:lvl8pPr>
      <a:lvl9pPr marL="1828800" algn="ctr" defTabSz="4011613" rtl="0" fontAlgn="base">
        <a:spcBef>
          <a:spcPct val="0"/>
        </a:spcBef>
        <a:spcAft>
          <a:spcPct val="0"/>
        </a:spcAft>
        <a:defRPr kumimoji="1" sz="19300">
          <a:solidFill>
            <a:schemeClr val="tx2"/>
          </a:solidFill>
          <a:latin typeface="Arial" charset="0"/>
          <a:ea typeface="新細明體" pitchFamily="18" charset="-120"/>
        </a:defRPr>
      </a:lvl9pPr>
    </p:titleStyle>
    <p:bodyStyle>
      <a:lvl1pPr marL="1504950" indent="-1504950" algn="l" defTabSz="4011613" rtl="0" eaLnBrk="0" fontAlgn="base" hangingPunct="0">
        <a:spcBef>
          <a:spcPct val="20000"/>
        </a:spcBef>
        <a:spcAft>
          <a:spcPct val="0"/>
        </a:spcAft>
        <a:buChar char="•"/>
        <a:defRPr kumimoji="1" sz="14000">
          <a:solidFill>
            <a:schemeClr val="tx1"/>
          </a:solidFill>
          <a:latin typeface="+mn-lt"/>
          <a:ea typeface="+mn-ea"/>
          <a:cs typeface="+mn-cs"/>
        </a:defRPr>
      </a:lvl1pPr>
      <a:lvl2pPr marL="3259138" indent="-1252538" algn="l" defTabSz="4011613" rtl="0" eaLnBrk="0" fontAlgn="base" hangingPunct="0">
        <a:spcBef>
          <a:spcPct val="20000"/>
        </a:spcBef>
        <a:spcAft>
          <a:spcPct val="0"/>
        </a:spcAft>
        <a:buChar char="–"/>
        <a:defRPr kumimoji="1" sz="12300">
          <a:solidFill>
            <a:schemeClr val="tx1"/>
          </a:solidFill>
          <a:latin typeface="+mn-lt"/>
          <a:ea typeface="+mn-ea"/>
        </a:defRPr>
      </a:lvl2pPr>
      <a:lvl3pPr marL="5014913" indent="-1003300" algn="l" defTabSz="4011613" rtl="0" eaLnBrk="0" fontAlgn="base" hangingPunct="0">
        <a:spcBef>
          <a:spcPct val="20000"/>
        </a:spcBef>
        <a:spcAft>
          <a:spcPct val="0"/>
        </a:spcAft>
        <a:buChar char="•"/>
        <a:defRPr kumimoji="1" sz="10500">
          <a:solidFill>
            <a:schemeClr val="tx1"/>
          </a:solidFill>
          <a:latin typeface="+mn-lt"/>
          <a:ea typeface="+mn-ea"/>
        </a:defRPr>
      </a:lvl3pPr>
      <a:lvl4pPr marL="7021513" indent="-1003300" algn="l" defTabSz="4011613" rtl="0" eaLnBrk="0" fontAlgn="base" hangingPunct="0">
        <a:spcBef>
          <a:spcPct val="20000"/>
        </a:spcBef>
        <a:spcAft>
          <a:spcPct val="0"/>
        </a:spcAft>
        <a:buChar char="–"/>
        <a:defRPr kumimoji="1" sz="8800">
          <a:solidFill>
            <a:schemeClr val="tx1"/>
          </a:solidFill>
          <a:latin typeface="+mn-lt"/>
          <a:ea typeface="+mn-ea"/>
        </a:defRPr>
      </a:lvl4pPr>
      <a:lvl5pPr marL="9026525" indent="-1003300" algn="l" defTabSz="4011613" rtl="0" eaLnBrk="0" fontAlgn="base" hangingPunct="0">
        <a:spcBef>
          <a:spcPct val="20000"/>
        </a:spcBef>
        <a:spcAft>
          <a:spcPct val="0"/>
        </a:spcAft>
        <a:buChar char="»"/>
        <a:defRPr kumimoji="1" sz="8800">
          <a:solidFill>
            <a:schemeClr val="tx1"/>
          </a:solidFill>
          <a:latin typeface="+mn-lt"/>
          <a:ea typeface="+mn-ea"/>
        </a:defRPr>
      </a:lvl5pPr>
      <a:lvl6pPr marL="9483725" indent="-1003300" algn="l" defTabSz="4011613" rtl="0" fontAlgn="base">
        <a:spcBef>
          <a:spcPct val="20000"/>
        </a:spcBef>
        <a:spcAft>
          <a:spcPct val="0"/>
        </a:spcAft>
        <a:buChar char="»"/>
        <a:defRPr kumimoji="1" sz="8800">
          <a:solidFill>
            <a:schemeClr val="tx1"/>
          </a:solidFill>
          <a:latin typeface="+mn-lt"/>
          <a:ea typeface="+mn-ea"/>
        </a:defRPr>
      </a:lvl6pPr>
      <a:lvl7pPr marL="9940925" indent="-1003300" algn="l" defTabSz="4011613" rtl="0" fontAlgn="base">
        <a:spcBef>
          <a:spcPct val="20000"/>
        </a:spcBef>
        <a:spcAft>
          <a:spcPct val="0"/>
        </a:spcAft>
        <a:buChar char="»"/>
        <a:defRPr kumimoji="1" sz="8800">
          <a:solidFill>
            <a:schemeClr val="tx1"/>
          </a:solidFill>
          <a:latin typeface="+mn-lt"/>
          <a:ea typeface="+mn-ea"/>
        </a:defRPr>
      </a:lvl7pPr>
      <a:lvl8pPr marL="10398125" indent="-1003300" algn="l" defTabSz="4011613" rtl="0" fontAlgn="base">
        <a:spcBef>
          <a:spcPct val="20000"/>
        </a:spcBef>
        <a:spcAft>
          <a:spcPct val="0"/>
        </a:spcAft>
        <a:buChar char="»"/>
        <a:defRPr kumimoji="1" sz="8800">
          <a:solidFill>
            <a:schemeClr val="tx1"/>
          </a:solidFill>
          <a:latin typeface="+mn-lt"/>
          <a:ea typeface="+mn-ea"/>
        </a:defRPr>
      </a:lvl8pPr>
      <a:lvl9pPr marL="10855325" indent="-1003300" algn="l" defTabSz="4011613" rtl="0" fontAlgn="base">
        <a:spcBef>
          <a:spcPct val="20000"/>
        </a:spcBef>
        <a:spcAft>
          <a:spcPct val="0"/>
        </a:spcAft>
        <a:buChar char="»"/>
        <a:defRPr kumimoji="1" sz="8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群組 29">
            <a:extLst>
              <a:ext uri="{FF2B5EF4-FFF2-40B4-BE49-F238E27FC236}">
                <a16:creationId xmlns:a16="http://schemas.microsoft.com/office/drawing/2014/main" id="{6C7CEE3D-1D04-BBE5-20E1-3A6196A99036}"/>
              </a:ext>
            </a:extLst>
          </p:cNvPr>
          <p:cNvGrpSpPr/>
          <p:nvPr/>
        </p:nvGrpSpPr>
        <p:grpSpPr>
          <a:xfrm>
            <a:off x="9941476" y="441941"/>
            <a:ext cx="3519972" cy="1224136"/>
            <a:chOff x="9778701" y="720380"/>
            <a:chExt cx="3519972" cy="1224136"/>
          </a:xfrm>
        </p:grpSpPr>
        <p:sp>
          <p:nvSpPr>
            <p:cNvPr id="28" name="矩形 27">
              <a:extLst>
                <a:ext uri="{FF2B5EF4-FFF2-40B4-BE49-F238E27FC236}">
                  <a16:creationId xmlns:a16="http://schemas.microsoft.com/office/drawing/2014/main" id="{BBCB42D8-DE1B-193F-DD7D-894076DA36CF}"/>
                </a:ext>
              </a:extLst>
            </p:cNvPr>
            <p:cNvSpPr/>
            <p:nvPr/>
          </p:nvSpPr>
          <p:spPr bwMode="auto">
            <a:xfrm>
              <a:off x="9778701" y="720380"/>
              <a:ext cx="3519972" cy="122413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011613"/>
              <a:endParaRPr lang="zh-TW" altLang="en-US" dirty="0"/>
            </a:p>
          </p:txBody>
        </p:sp>
        <p:sp>
          <p:nvSpPr>
            <p:cNvPr id="29" name="文字方塊 28">
              <a:extLst>
                <a:ext uri="{FF2B5EF4-FFF2-40B4-BE49-F238E27FC236}">
                  <a16:creationId xmlns:a16="http://schemas.microsoft.com/office/drawing/2014/main" id="{C1ED8B21-5CB2-1591-7727-39F84D27DC40}"/>
                </a:ext>
              </a:extLst>
            </p:cNvPr>
            <p:cNvSpPr txBox="1"/>
            <p:nvPr/>
          </p:nvSpPr>
          <p:spPr>
            <a:xfrm>
              <a:off x="9918507" y="723447"/>
              <a:ext cx="3240360" cy="987706"/>
            </a:xfrm>
            <a:prstGeom prst="rect">
              <a:avLst/>
            </a:prstGeom>
            <a:noFill/>
          </p:spPr>
          <p:txBody>
            <a:bodyPr wrap="square">
              <a:spAutoFit/>
            </a:bodyPr>
            <a:lstStyle/>
            <a:p>
              <a:pPr algn="ctr">
                <a:lnSpc>
                  <a:spcPct val="150000"/>
                </a:lnSpc>
              </a:pPr>
              <a:r>
                <a:rPr lang="zh-TW" altLang="en-US" sz="4400" b="1" dirty="0"/>
                <a:t>數據結果</a:t>
              </a:r>
            </a:p>
          </p:txBody>
        </p:sp>
      </p:grpSp>
      <p:pic>
        <p:nvPicPr>
          <p:cNvPr id="31" name="圖片 30">
            <a:extLst>
              <a:ext uri="{FF2B5EF4-FFF2-40B4-BE49-F238E27FC236}">
                <a16:creationId xmlns:a16="http://schemas.microsoft.com/office/drawing/2014/main" id="{4E41DE07-CCB4-B29F-D549-066CD87458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214" y="1971828"/>
            <a:ext cx="13321480" cy="4752528"/>
          </a:xfrm>
          <a:prstGeom prst="rect">
            <a:avLst/>
          </a:prstGeom>
          <a:noFill/>
        </p:spPr>
      </p:pic>
      <p:pic>
        <p:nvPicPr>
          <p:cNvPr id="36" name="圖片 35">
            <a:extLst>
              <a:ext uri="{FF2B5EF4-FFF2-40B4-BE49-F238E27FC236}">
                <a16:creationId xmlns:a16="http://schemas.microsoft.com/office/drawing/2014/main" id="{AF7F719A-5358-4C3F-0054-BB06214571B0}"/>
              </a:ext>
            </a:extLst>
          </p:cNvPr>
          <p:cNvPicPr>
            <a:picLocks noChangeAspect="1"/>
          </p:cNvPicPr>
          <p:nvPr/>
        </p:nvPicPr>
        <p:blipFill>
          <a:blip r:embed="rId3"/>
          <a:stretch>
            <a:fillRect/>
          </a:stretch>
        </p:blipFill>
        <p:spPr>
          <a:xfrm>
            <a:off x="505823" y="6868372"/>
            <a:ext cx="13317405" cy="5018470"/>
          </a:xfrm>
          <a:prstGeom prst="rect">
            <a:avLst/>
          </a:prstGeom>
        </p:spPr>
      </p:pic>
      <p:pic>
        <p:nvPicPr>
          <p:cNvPr id="37" name="圖片 36">
            <a:extLst>
              <a:ext uri="{FF2B5EF4-FFF2-40B4-BE49-F238E27FC236}">
                <a16:creationId xmlns:a16="http://schemas.microsoft.com/office/drawing/2014/main" id="{B6AF56F7-C8CD-1087-6CC5-EA80C11478BA}"/>
              </a:ext>
            </a:extLst>
          </p:cNvPr>
          <p:cNvPicPr>
            <a:picLocks noChangeAspect="1"/>
          </p:cNvPicPr>
          <p:nvPr/>
        </p:nvPicPr>
        <p:blipFill>
          <a:blip r:embed="rId4"/>
          <a:stretch>
            <a:fillRect/>
          </a:stretch>
        </p:blipFill>
        <p:spPr>
          <a:xfrm>
            <a:off x="472289" y="12309408"/>
            <a:ext cx="13317405" cy="5328592"/>
          </a:xfrm>
          <a:prstGeom prst="rect">
            <a:avLst/>
          </a:prstGeom>
        </p:spPr>
      </p:pic>
      <p:sp>
        <p:nvSpPr>
          <p:cNvPr id="42" name="矩形 41">
            <a:extLst>
              <a:ext uri="{FF2B5EF4-FFF2-40B4-BE49-F238E27FC236}">
                <a16:creationId xmlns:a16="http://schemas.microsoft.com/office/drawing/2014/main" id="{AB6AAEB9-859C-1FA1-D3E8-D9FAA43E02A2}"/>
              </a:ext>
            </a:extLst>
          </p:cNvPr>
          <p:cNvSpPr/>
          <p:nvPr/>
        </p:nvSpPr>
        <p:spPr bwMode="auto">
          <a:xfrm>
            <a:off x="3196" y="18398051"/>
            <a:ext cx="23402925" cy="122413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011613"/>
            <a:endParaRPr lang="zh-TW" altLang="en-US" sz="7900" dirty="0"/>
          </a:p>
        </p:txBody>
      </p:sp>
      <p:sp>
        <p:nvSpPr>
          <p:cNvPr id="43" name="文字方塊 42">
            <a:extLst>
              <a:ext uri="{FF2B5EF4-FFF2-40B4-BE49-F238E27FC236}">
                <a16:creationId xmlns:a16="http://schemas.microsoft.com/office/drawing/2014/main" id="{91A70330-80A1-9A13-7E8E-123990548B63}"/>
              </a:ext>
            </a:extLst>
          </p:cNvPr>
          <p:cNvSpPr txBox="1"/>
          <p:nvPr/>
        </p:nvSpPr>
        <p:spPr>
          <a:xfrm>
            <a:off x="-6392" y="18254035"/>
            <a:ext cx="23406121" cy="1191224"/>
          </a:xfrm>
          <a:prstGeom prst="rect">
            <a:avLst/>
          </a:prstGeom>
          <a:noFill/>
        </p:spPr>
        <p:txBody>
          <a:bodyPr wrap="square">
            <a:spAutoFit/>
          </a:bodyPr>
          <a:lstStyle/>
          <a:p>
            <a:pPr algn="ctr">
              <a:lnSpc>
                <a:spcPct val="150000"/>
              </a:lnSpc>
            </a:pPr>
            <a:r>
              <a:rPr lang="zh-TW" altLang="en-US" sz="5400" b="1" dirty="0"/>
              <a:t>討論</a:t>
            </a:r>
          </a:p>
        </p:txBody>
      </p:sp>
      <p:sp>
        <p:nvSpPr>
          <p:cNvPr id="44" name="文字方塊 43">
            <a:extLst>
              <a:ext uri="{FF2B5EF4-FFF2-40B4-BE49-F238E27FC236}">
                <a16:creationId xmlns:a16="http://schemas.microsoft.com/office/drawing/2014/main" id="{D3FBE72D-C0B7-FDEA-2BD6-EEA0DE3AC822}"/>
              </a:ext>
            </a:extLst>
          </p:cNvPr>
          <p:cNvSpPr txBox="1"/>
          <p:nvPr/>
        </p:nvSpPr>
        <p:spPr>
          <a:xfrm>
            <a:off x="472289" y="19924400"/>
            <a:ext cx="22628867" cy="6338338"/>
          </a:xfrm>
          <a:prstGeom prst="rect">
            <a:avLst/>
          </a:prstGeom>
          <a:noFill/>
        </p:spPr>
        <p:txBody>
          <a:bodyPr wrap="square">
            <a:spAutoFit/>
          </a:bodyPr>
          <a:lstStyle/>
          <a:p>
            <a:pPr>
              <a:lnSpc>
                <a:spcPct val="150000"/>
              </a:lnSpc>
            </a:pP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通過分析測試結果和運行過程中的終端輸出，我們發現了一些改進和優化的空間</a:t>
            </a:r>
            <a:r>
              <a:rPr lang="zh-TW" altLang="en-US" sz="4600" dirty="0">
                <a:effectLst/>
                <a:latin typeface="Times New Roman" panose="02020603050405020304" pitchFamily="18" charset="0"/>
                <a:ea typeface="新細明體" panose="02020500000000000000" pitchFamily="18" charset="-120"/>
                <a:cs typeface="新細明體" panose="02020500000000000000" pitchFamily="18" charset="-120"/>
              </a:rPr>
              <a:t>。</a:t>
            </a:r>
            <a:endParaRPr lang="en-US" altLang="zh-TW" sz="4600" dirty="0">
              <a:effectLst/>
              <a:latin typeface="Times New Roman" panose="02020603050405020304" pitchFamily="18" charset="0"/>
              <a:ea typeface="新細明體" panose="02020500000000000000" pitchFamily="18" charset="-120"/>
              <a:cs typeface="新細明體" panose="02020500000000000000" pitchFamily="18" charset="-120"/>
            </a:endParaRPr>
          </a:p>
          <a:p>
            <a:pPr>
              <a:lnSpc>
                <a:spcPct val="150000"/>
              </a:lnSpc>
            </a:pP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一、將程式執行時的終端機輸出自動記錄成</a:t>
            </a:r>
            <a:r>
              <a:rPr lang="en-US" altLang="zh-TW" sz="4600" b="1" dirty="0">
                <a:latin typeface="Times New Roman" panose="02020603050405020304" pitchFamily="18" charset="0"/>
                <a:cs typeface="Times New Roman" panose="02020603050405020304" pitchFamily="18" charset="0"/>
              </a:rPr>
              <a:t>Excel</a:t>
            </a: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表格</a:t>
            </a:r>
            <a:endParaRPr lang="zh-TW" altLang="zh-TW" sz="4600" b="1"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二、此應用程式須改進之處</a:t>
            </a:r>
            <a:endParaRPr lang="zh-TW" altLang="zh-TW" sz="4600" b="1"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en-US"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	</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（一）程式加入存檔功能</a:t>
            </a:r>
            <a:r>
              <a:rPr lang="en-US" altLang="zh-TW" sz="4600" dirty="0">
                <a:latin typeface="新細明體" panose="02020500000000000000" pitchFamily="18" charset="-120"/>
                <a:cs typeface="新細明體" panose="02020500000000000000" pitchFamily="18" charset="-120"/>
              </a:rPr>
              <a:t>		</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（二）讓不同設備同步題庫難度</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en-US"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	</a:t>
            </a:r>
            <a:r>
              <a:rPr lang="zh-TW" altLang="en-US" sz="4600" dirty="0">
                <a:effectLst/>
                <a:latin typeface="Times New Roman" panose="02020603050405020304" pitchFamily="18" charset="0"/>
                <a:ea typeface="新細明體" panose="02020500000000000000" pitchFamily="18" charset="-120"/>
                <a:cs typeface="新細明體" panose="02020500000000000000" pitchFamily="18" charset="-120"/>
              </a:rPr>
              <a:t>（三）</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優化程式碼</a:t>
            </a:r>
            <a:r>
              <a:rPr lang="en-US" altLang="zh-TW" sz="4600" dirty="0">
                <a:latin typeface="新細明體" panose="02020500000000000000" pitchFamily="18" charset="-120"/>
                <a:cs typeface="新細明體" panose="02020500000000000000" pitchFamily="18" charset="-120"/>
              </a:rPr>
              <a:t>				</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（四）提供個人化回饋</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a:p>
            <a:pPr indent="304800">
              <a:lnSpc>
                <a:spcPct val="150000"/>
              </a:lnSpc>
            </a:pPr>
            <a:r>
              <a:rPr lang="en-US"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	</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（五）每次答題後將答對狀況自動繪製成折線圖</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45" name="矩形 44">
            <a:extLst>
              <a:ext uri="{FF2B5EF4-FFF2-40B4-BE49-F238E27FC236}">
                <a16:creationId xmlns:a16="http://schemas.microsoft.com/office/drawing/2014/main" id="{9E19F4A7-7BBE-B2D8-2E54-82A71DD10FF1}"/>
              </a:ext>
            </a:extLst>
          </p:cNvPr>
          <p:cNvSpPr/>
          <p:nvPr/>
        </p:nvSpPr>
        <p:spPr bwMode="auto">
          <a:xfrm>
            <a:off x="-26254" y="27111019"/>
            <a:ext cx="23402925" cy="122413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011613"/>
            <a:endParaRPr lang="zh-TW" altLang="en-US" sz="7900" dirty="0"/>
          </a:p>
        </p:txBody>
      </p:sp>
      <p:sp>
        <p:nvSpPr>
          <p:cNvPr id="46" name="文字方塊 45">
            <a:extLst>
              <a:ext uri="{FF2B5EF4-FFF2-40B4-BE49-F238E27FC236}">
                <a16:creationId xmlns:a16="http://schemas.microsoft.com/office/drawing/2014/main" id="{DDB9E973-759A-8F60-1B0F-9FDCFCB9C7EC}"/>
              </a:ext>
            </a:extLst>
          </p:cNvPr>
          <p:cNvSpPr txBox="1"/>
          <p:nvPr/>
        </p:nvSpPr>
        <p:spPr>
          <a:xfrm>
            <a:off x="-35842" y="26967003"/>
            <a:ext cx="23406121" cy="1191224"/>
          </a:xfrm>
          <a:prstGeom prst="rect">
            <a:avLst/>
          </a:prstGeom>
          <a:noFill/>
        </p:spPr>
        <p:txBody>
          <a:bodyPr wrap="square">
            <a:spAutoFit/>
          </a:bodyPr>
          <a:lstStyle/>
          <a:p>
            <a:pPr algn="ctr">
              <a:lnSpc>
                <a:spcPct val="150000"/>
              </a:lnSpc>
            </a:pPr>
            <a:r>
              <a:rPr lang="zh-TW" altLang="en-US" sz="5400" b="1" dirty="0"/>
              <a:t>結論</a:t>
            </a:r>
          </a:p>
        </p:txBody>
      </p:sp>
      <p:sp>
        <p:nvSpPr>
          <p:cNvPr id="47" name="文字方塊 46">
            <a:extLst>
              <a:ext uri="{FF2B5EF4-FFF2-40B4-BE49-F238E27FC236}">
                <a16:creationId xmlns:a16="http://schemas.microsoft.com/office/drawing/2014/main" id="{A6CF6B01-921D-1C07-39E8-BBBC27473F18}"/>
              </a:ext>
            </a:extLst>
          </p:cNvPr>
          <p:cNvSpPr txBox="1"/>
          <p:nvPr/>
        </p:nvSpPr>
        <p:spPr>
          <a:xfrm>
            <a:off x="324198" y="28418730"/>
            <a:ext cx="22150742" cy="9524402"/>
          </a:xfrm>
          <a:prstGeom prst="rect">
            <a:avLst/>
          </a:prstGeom>
          <a:noFill/>
        </p:spPr>
        <p:txBody>
          <a:bodyPr wrap="square">
            <a:spAutoFit/>
          </a:bodyPr>
          <a:lstStyle/>
          <a:p>
            <a:pPr>
              <a:lnSpc>
                <a:spcPct val="150000"/>
              </a:lnSpc>
            </a:pP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一、大數據電腦化適性測驗系統開發</a:t>
            </a:r>
            <a:endParaRPr lang="zh-TW" altLang="zh-TW" sz="4600" b="1" dirty="0">
              <a:effectLst/>
              <a:latin typeface="新細明體" panose="02020500000000000000" pitchFamily="18" charset="-120"/>
              <a:ea typeface="新細明體" panose="02020500000000000000" pitchFamily="18" charset="-120"/>
              <a:cs typeface="新細明體" panose="02020500000000000000" pitchFamily="18" charset="-120"/>
            </a:endParaRPr>
          </a:p>
          <a:p>
            <a:pPr indent="304800">
              <a:lnSpc>
                <a:spcPct val="150000"/>
              </a:lnSpc>
            </a:pP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我們成功開發了一套基於</a:t>
            </a:r>
            <a:r>
              <a:rPr lang="en-US"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Flutter</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框架的大數據電腦化適性測驗系統。該系統利用演算法根據使用者答題記錄動態調整題目難度，從而改變題目排序。</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zh-TW" altLang="en-US" sz="4600" b="1" dirty="0">
                <a:effectLst/>
                <a:latin typeface="Times New Roman" panose="02020603050405020304" pitchFamily="18" charset="0"/>
                <a:ea typeface="新細明體" panose="02020500000000000000" pitchFamily="18" charset="-120"/>
                <a:cs typeface="新細明體" panose="02020500000000000000" pitchFamily="18" charset="-120"/>
              </a:rPr>
              <a:t>二</a:t>
            </a: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、答題機器人作用</a:t>
            </a:r>
            <a:endParaRPr lang="en-US" altLang="zh-TW" sz="4600" b="1" dirty="0">
              <a:latin typeface="新細明體" panose="02020500000000000000" pitchFamily="18" charset="-120"/>
              <a:cs typeface="新細明體" panose="02020500000000000000" pitchFamily="18" charset="-120"/>
            </a:endParaRPr>
          </a:p>
          <a:p>
            <a:pPr>
              <a:lnSpc>
                <a:spcPct val="150000"/>
              </a:lnSpc>
            </a:pP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通過答題機器人的回答，驗證了系統背後的難度調整系統的可行性。</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zh-TW" altLang="en-US" sz="4600" b="1" dirty="0">
                <a:effectLst/>
                <a:latin typeface="Times New Roman" panose="02020603050405020304" pitchFamily="18" charset="0"/>
                <a:ea typeface="新細明體" panose="02020500000000000000" pitchFamily="18" charset="-120"/>
                <a:cs typeface="新細明體" panose="02020500000000000000" pitchFamily="18" charset="-120"/>
              </a:rPr>
              <a:t>三</a:t>
            </a:r>
            <a:r>
              <a:rPr lang="zh-TW" altLang="zh-TW" sz="4600" b="1" dirty="0">
                <a:effectLst/>
                <a:latin typeface="Times New Roman" panose="02020603050405020304" pitchFamily="18" charset="0"/>
                <a:ea typeface="新細明體" panose="02020500000000000000" pitchFamily="18" charset="-120"/>
                <a:cs typeface="新細明體" panose="02020500000000000000" pitchFamily="18" charset="-120"/>
              </a:rPr>
              <a:t>、真實母群題反應及答題機器人模擬反應</a:t>
            </a:r>
            <a:endParaRPr lang="en-US" altLang="zh-TW" sz="4600" b="1" dirty="0">
              <a:latin typeface="新細明體" panose="02020500000000000000" pitchFamily="18" charset="-120"/>
              <a:cs typeface="新細明體" panose="02020500000000000000" pitchFamily="18" charset="-120"/>
            </a:endParaRPr>
          </a:p>
          <a:p>
            <a:pPr>
              <a:lnSpc>
                <a:spcPct val="150000"/>
              </a:lnSpc>
            </a:pP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系統能夠根據題目的</a:t>
            </a:r>
            <a:r>
              <a:rPr lang="en-US" altLang="zh-TW" sz="4600" dirty="0">
                <a:latin typeface="Times New Roman" panose="02020603050405020304" pitchFamily="18" charset="0"/>
                <a:cs typeface="Times New Roman" panose="02020603050405020304" pitchFamily="18" charset="0"/>
              </a:rPr>
              <a:t>P</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值進行相應的難度調整。</a:t>
            </a:r>
            <a:endParaRPr lang="en-US" altLang="zh-TW" sz="4600" dirty="0">
              <a:latin typeface="新細明體" panose="02020500000000000000" pitchFamily="18" charset="-120"/>
              <a:cs typeface="新細明體" panose="02020500000000000000" pitchFamily="18" charset="-120"/>
            </a:endParaRPr>
          </a:p>
          <a:p>
            <a:pPr>
              <a:lnSpc>
                <a:spcPct val="150000"/>
              </a:lnSpc>
            </a:pP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綜上所述，我們的大數據適性測驗系統在題目難度調整和測試效果上取得了顯著的成果，為</a:t>
            </a:r>
            <a:r>
              <a:rPr lang="zh-TW" altLang="en-US" sz="4600" dirty="0">
                <a:effectLst/>
                <a:latin typeface="Times New Roman" panose="02020603050405020304" pitchFamily="18" charset="0"/>
                <a:ea typeface="新細明體" panose="02020500000000000000" pitchFamily="18" charset="-120"/>
                <a:cs typeface="新細明體" panose="02020500000000000000" pitchFamily="18" charset="-120"/>
              </a:rPr>
              <a:t>適性</a:t>
            </a:r>
            <a:r>
              <a:rPr lang="zh-TW" altLang="zh-TW" sz="4600" dirty="0">
                <a:effectLst/>
                <a:latin typeface="Times New Roman" panose="02020603050405020304" pitchFamily="18" charset="0"/>
                <a:ea typeface="新細明體" panose="02020500000000000000" pitchFamily="18" charset="-120"/>
                <a:cs typeface="新細明體" panose="02020500000000000000" pitchFamily="18" charset="-120"/>
              </a:rPr>
              <a:t>化教育提供了良好的改進方案。</a:t>
            </a:r>
            <a:endParaRPr lang="zh-TW" altLang="zh-TW" sz="46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50" name="矩形 49">
            <a:extLst>
              <a:ext uri="{FF2B5EF4-FFF2-40B4-BE49-F238E27FC236}">
                <a16:creationId xmlns:a16="http://schemas.microsoft.com/office/drawing/2014/main" id="{CDC49981-110F-0B84-A6CD-24C4A39509E3}"/>
              </a:ext>
            </a:extLst>
          </p:cNvPr>
          <p:cNvSpPr/>
          <p:nvPr/>
        </p:nvSpPr>
        <p:spPr bwMode="auto">
          <a:xfrm>
            <a:off x="-26254" y="38380564"/>
            <a:ext cx="23402925" cy="1224136"/>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4011613"/>
            <a:endParaRPr lang="zh-TW" altLang="en-US" sz="7900" dirty="0"/>
          </a:p>
        </p:txBody>
      </p:sp>
      <p:sp>
        <p:nvSpPr>
          <p:cNvPr id="51" name="文字方塊 50">
            <a:extLst>
              <a:ext uri="{FF2B5EF4-FFF2-40B4-BE49-F238E27FC236}">
                <a16:creationId xmlns:a16="http://schemas.microsoft.com/office/drawing/2014/main" id="{51DE3239-FE60-039F-E83C-0B291353DECA}"/>
              </a:ext>
            </a:extLst>
          </p:cNvPr>
          <p:cNvSpPr txBox="1"/>
          <p:nvPr/>
        </p:nvSpPr>
        <p:spPr>
          <a:xfrm>
            <a:off x="-35842" y="38236548"/>
            <a:ext cx="23406121" cy="1191224"/>
          </a:xfrm>
          <a:prstGeom prst="rect">
            <a:avLst/>
          </a:prstGeom>
          <a:noFill/>
        </p:spPr>
        <p:txBody>
          <a:bodyPr wrap="square">
            <a:spAutoFit/>
          </a:bodyPr>
          <a:lstStyle/>
          <a:p>
            <a:pPr algn="ctr">
              <a:lnSpc>
                <a:spcPct val="150000"/>
              </a:lnSpc>
            </a:pPr>
            <a:r>
              <a:rPr lang="zh-TW" altLang="en-US" sz="5400" b="1" dirty="0"/>
              <a:t>參考資料</a:t>
            </a:r>
          </a:p>
        </p:txBody>
      </p:sp>
      <p:sp>
        <p:nvSpPr>
          <p:cNvPr id="52" name="文字方塊 51">
            <a:extLst>
              <a:ext uri="{FF2B5EF4-FFF2-40B4-BE49-F238E27FC236}">
                <a16:creationId xmlns:a16="http://schemas.microsoft.com/office/drawing/2014/main" id="{5F2AC4FC-CFA7-C576-42AF-D98E3953116C}"/>
              </a:ext>
            </a:extLst>
          </p:cNvPr>
          <p:cNvSpPr txBox="1"/>
          <p:nvPr/>
        </p:nvSpPr>
        <p:spPr>
          <a:xfrm>
            <a:off x="324198" y="39528131"/>
            <a:ext cx="23081923" cy="3676969"/>
          </a:xfrm>
          <a:prstGeom prst="rect">
            <a:avLst/>
          </a:prstGeom>
          <a:noFill/>
        </p:spPr>
        <p:txBody>
          <a:bodyPr wrap="square">
            <a:spAutoFit/>
          </a:bodyPr>
          <a:lstStyle/>
          <a:p>
            <a:pPr>
              <a:lnSpc>
                <a:spcPct val="150000"/>
              </a:lnSpc>
            </a:pP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鄭育文、陳柏熹、宋曜廷、陳信豪、蕭孟筳（</a:t>
            </a:r>
            <a:r>
              <a:rPr lang="en-US"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2014</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）。電腦化適性職涯性向測驗編製研究。</a:t>
            </a:r>
            <a:r>
              <a:rPr lang="zh-TW"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教育心理學報，</a:t>
            </a:r>
            <a:r>
              <a:rPr lang="en-US"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46(2)</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a:t>
            </a:r>
            <a:r>
              <a:rPr lang="en-US"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271-288</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a:t>
            </a:r>
            <a:endParaRPr lang="zh-TW" altLang="zh-TW" sz="4000" dirty="0">
              <a:effectLst/>
              <a:latin typeface="新細明體" panose="02020500000000000000" pitchFamily="18" charset="-120"/>
              <a:ea typeface="新細明體" panose="02020500000000000000" pitchFamily="18" charset="-120"/>
              <a:cs typeface="新細明體" panose="02020500000000000000" pitchFamily="18" charset="-120"/>
            </a:endParaRPr>
          </a:p>
          <a:p>
            <a:pPr>
              <a:lnSpc>
                <a:spcPct val="150000"/>
              </a:lnSpc>
            </a:pP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陳新豐（</a:t>
            </a:r>
            <a:r>
              <a:rPr lang="en-US"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2007</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）。台灣學位電腦化測驗研究的回顧與展望。</a:t>
            </a:r>
            <a:r>
              <a:rPr lang="zh-TW"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教育研究與發展期刊，</a:t>
            </a:r>
            <a:r>
              <a:rPr lang="en-US"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3(4)</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a:t>
            </a:r>
            <a:r>
              <a:rPr lang="en-US"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217-248</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a:t>
            </a:r>
            <a:endParaRPr lang="en-US" altLang="zh-TW" sz="4000" dirty="0">
              <a:latin typeface="新細明體" panose="02020500000000000000" pitchFamily="18" charset="-120"/>
              <a:cs typeface="新細明體" panose="02020500000000000000" pitchFamily="18" charset="-120"/>
            </a:endParaRPr>
          </a:p>
          <a:p>
            <a:pPr>
              <a:lnSpc>
                <a:spcPct val="150000"/>
              </a:lnSpc>
            </a:pP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余民寧（</a:t>
            </a:r>
            <a:r>
              <a:rPr lang="en-US"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2009</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a:t>
            </a:r>
            <a:r>
              <a:rPr lang="zh-TW"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試題反應理論</a:t>
            </a:r>
            <a:r>
              <a:rPr lang="en-US"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IRT</a:t>
            </a:r>
            <a:r>
              <a:rPr lang="zh-TW" altLang="zh-TW" sz="4000" b="1" dirty="0">
                <a:effectLst/>
                <a:latin typeface="Times New Roman" panose="02020603050405020304" pitchFamily="18" charset="0"/>
                <a:ea typeface="新細明體" panose="02020500000000000000" pitchFamily="18" charset="-120"/>
                <a:cs typeface="新細明體" panose="02020500000000000000" pitchFamily="18" charset="-120"/>
              </a:rPr>
              <a:t>及其應用</a:t>
            </a:r>
            <a:r>
              <a:rPr lang="zh-TW" altLang="zh-TW" sz="4000" dirty="0">
                <a:effectLst/>
                <a:latin typeface="Times New Roman" panose="02020603050405020304" pitchFamily="18" charset="0"/>
                <a:ea typeface="新細明體" panose="02020500000000000000" pitchFamily="18" charset="-120"/>
                <a:cs typeface="新細明體" panose="02020500000000000000" pitchFamily="18" charset="-120"/>
              </a:rPr>
              <a:t>（初版）。臺北市：心理。</a:t>
            </a:r>
            <a:endParaRPr lang="zh-TW" altLang="zh-TW" sz="4000" dirty="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53" name="文字方塊 52">
            <a:extLst>
              <a:ext uri="{FF2B5EF4-FFF2-40B4-BE49-F238E27FC236}">
                <a16:creationId xmlns:a16="http://schemas.microsoft.com/office/drawing/2014/main" id="{EC4B9048-08E5-24F4-3DB6-641F732EEC3F}"/>
              </a:ext>
            </a:extLst>
          </p:cNvPr>
          <p:cNvSpPr txBox="1"/>
          <p:nvPr/>
        </p:nvSpPr>
        <p:spPr>
          <a:xfrm>
            <a:off x="14352722" y="2886153"/>
            <a:ext cx="8780902" cy="2923877"/>
          </a:xfrm>
          <a:prstGeom prst="rect">
            <a:avLst/>
          </a:prstGeom>
          <a:noFill/>
        </p:spPr>
        <p:txBody>
          <a:bodyPr wrap="square" rtlCol="0">
            <a:spAutoFit/>
          </a:bodyPr>
          <a:lstStyle/>
          <a:p>
            <a:r>
              <a:rPr lang="zh-TW" altLang="en-US" sz="4600" dirty="0"/>
              <a:t>此圖是在第</a:t>
            </a:r>
            <a:r>
              <a:rPr lang="en-US" altLang="zh-TW" sz="4600" dirty="0">
                <a:latin typeface="Times New Roman" panose="02020603050405020304" pitchFamily="18" charset="0"/>
                <a:cs typeface="Times New Roman" panose="02020603050405020304" pitchFamily="18" charset="0"/>
              </a:rPr>
              <a:t>25</a:t>
            </a:r>
            <a:r>
              <a:rPr lang="zh-TW" altLang="en-US" sz="4600" dirty="0"/>
              <a:t>次改變難度時每一題的</a:t>
            </a:r>
            <a:r>
              <a:rPr lang="en-US" altLang="zh-TW" sz="4600" dirty="0">
                <a:latin typeface="Times New Roman" panose="02020603050405020304" pitchFamily="18" charset="0"/>
                <a:cs typeface="Times New Roman" panose="02020603050405020304" pitchFamily="18" charset="0"/>
              </a:rPr>
              <a:t>P</a:t>
            </a:r>
            <a:r>
              <a:rPr lang="zh-TW" altLang="en-US" sz="4600" dirty="0"/>
              <a:t>值（藍色線）以及第</a:t>
            </a:r>
            <a:r>
              <a:rPr lang="en-US" altLang="zh-TW" sz="4600" dirty="0">
                <a:latin typeface="Times New Roman" panose="02020603050405020304" pitchFamily="18" charset="0"/>
                <a:cs typeface="Times New Roman" panose="02020603050405020304" pitchFamily="18" charset="0"/>
              </a:rPr>
              <a:t>45</a:t>
            </a:r>
            <a:r>
              <a:rPr lang="zh-TW" altLang="en-US" sz="4600" dirty="0"/>
              <a:t>次改變難度時的</a:t>
            </a:r>
            <a:r>
              <a:rPr lang="en-US" altLang="zh-TW" sz="4600" dirty="0">
                <a:latin typeface="Times New Roman" panose="02020603050405020304" pitchFamily="18" charset="0"/>
                <a:cs typeface="Times New Roman" panose="02020603050405020304" pitchFamily="18" charset="0"/>
              </a:rPr>
              <a:t>P</a:t>
            </a:r>
            <a:r>
              <a:rPr lang="zh-TW" altLang="en-US" sz="4600" dirty="0"/>
              <a:t>值（橘色線）</a:t>
            </a:r>
          </a:p>
          <a:p>
            <a:endParaRPr lang="zh-TW" altLang="en-US" sz="4600" dirty="0"/>
          </a:p>
        </p:txBody>
      </p:sp>
      <p:sp>
        <p:nvSpPr>
          <p:cNvPr id="54" name="文字方塊 53">
            <a:extLst>
              <a:ext uri="{FF2B5EF4-FFF2-40B4-BE49-F238E27FC236}">
                <a16:creationId xmlns:a16="http://schemas.microsoft.com/office/drawing/2014/main" id="{F38DB0DA-14C5-C5CC-DB8C-373CEE9C521B}"/>
              </a:ext>
            </a:extLst>
          </p:cNvPr>
          <p:cNvSpPr txBox="1"/>
          <p:nvPr/>
        </p:nvSpPr>
        <p:spPr>
          <a:xfrm>
            <a:off x="14352722" y="7589591"/>
            <a:ext cx="8762176" cy="2923877"/>
          </a:xfrm>
          <a:prstGeom prst="rect">
            <a:avLst/>
          </a:prstGeom>
          <a:noFill/>
        </p:spPr>
        <p:txBody>
          <a:bodyPr wrap="square" rtlCol="0">
            <a:spAutoFit/>
          </a:bodyPr>
          <a:lstStyle/>
          <a:p>
            <a:r>
              <a:rPr lang="zh-TW" altLang="en-US" sz="4600" dirty="0"/>
              <a:t>這是初始難度</a:t>
            </a:r>
            <a:r>
              <a:rPr lang="en-US" altLang="zh-TW" sz="4600" dirty="0">
                <a:latin typeface="Times New Roman" panose="02020603050405020304" pitchFamily="18" charset="0"/>
                <a:cs typeface="Times New Roman" panose="02020603050405020304" pitchFamily="18" charset="0"/>
              </a:rPr>
              <a:t>C1</a:t>
            </a:r>
            <a:r>
              <a:rPr lang="zh-TW" altLang="en-US" sz="4600" dirty="0"/>
              <a:t>和共</a:t>
            </a:r>
            <a:r>
              <a:rPr lang="en-US" altLang="zh-TW" sz="4600" dirty="0">
                <a:latin typeface="Times New Roman" panose="02020603050405020304" pitchFamily="18" charset="0"/>
                <a:cs typeface="Times New Roman" panose="02020603050405020304" pitchFamily="18" charset="0"/>
              </a:rPr>
              <a:t>45</a:t>
            </a:r>
            <a:r>
              <a:rPr lang="zh-TW" altLang="en-US" sz="4600" dirty="0"/>
              <a:t>次的回答後調整的難度</a:t>
            </a:r>
            <a:r>
              <a:rPr lang="en-US" altLang="zh-TW" sz="4600" dirty="0">
                <a:latin typeface="Times New Roman" panose="02020603050405020304" pitchFamily="18" charset="0"/>
                <a:cs typeface="Times New Roman" panose="02020603050405020304" pitchFamily="18" charset="0"/>
              </a:rPr>
              <a:t>C45</a:t>
            </a:r>
            <a:r>
              <a:rPr lang="zh-TW" altLang="en-US" sz="4600" dirty="0"/>
              <a:t>的折線圖，</a:t>
            </a:r>
            <a:r>
              <a:rPr lang="en-US" altLang="zh-TW" sz="4600" dirty="0">
                <a:latin typeface="Times New Roman" panose="02020603050405020304" pitchFamily="18" charset="0"/>
                <a:cs typeface="Times New Roman" panose="02020603050405020304" pitchFamily="18" charset="0"/>
              </a:rPr>
              <a:t>C1</a:t>
            </a:r>
            <a:r>
              <a:rPr lang="zh-TW" altLang="en-US" sz="4600" dirty="0"/>
              <a:t>初始難度為階梯狀，</a:t>
            </a:r>
            <a:r>
              <a:rPr lang="en-US" altLang="zh-TW" sz="4600" dirty="0">
                <a:latin typeface="Times New Roman" panose="02020603050405020304" pitchFamily="18" charset="0"/>
                <a:cs typeface="Times New Roman" panose="02020603050405020304" pitchFamily="18" charset="0"/>
              </a:rPr>
              <a:t>C45</a:t>
            </a:r>
            <a:r>
              <a:rPr lang="zh-TW" altLang="en-US" sz="4600" dirty="0"/>
              <a:t>調整後的難度比</a:t>
            </a:r>
            <a:r>
              <a:rPr lang="en-US" altLang="zh-TW" sz="4600" dirty="0">
                <a:latin typeface="Times New Roman" panose="02020603050405020304" pitchFamily="18" charset="0"/>
                <a:cs typeface="Times New Roman" panose="02020603050405020304" pitchFamily="18" charset="0"/>
              </a:rPr>
              <a:t>C1</a:t>
            </a:r>
            <a:r>
              <a:rPr lang="zh-TW" altLang="en-US" sz="4600" dirty="0"/>
              <a:t>更加起伏。</a:t>
            </a:r>
          </a:p>
        </p:txBody>
      </p:sp>
      <p:sp>
        <p:nvSpPr>
          <p:cNvPr id="55" name="文字方塊 54">
            <a:extLst>
              <a:ext uri="{FF2B5EF4-FFF2-40B4-BE49-F238E27FC236}">
                <a16:creationId xmlns:a16="http://schemas.microsoft.com/office/drawing/2014/main" id="{423176E3-F2DD-C2FE-F664-31DBC02B4AA1}"/>
              </a:ext>
            </a:extLst>
          </p:cNvPr>
          <p:cNvSpPr txBox="1"/>
          <p:nvPr/>
        </p:nvSpPr>
        <p:spPr>
          <a:xfrm>
            <a:off x="14352722" y="13069358"/>
            <a:ext cx="8577914" cy="3631763"/>
          </a:xfrm>
          <a:prstGeom prst="rect">
            <a:avLst/>
          </a:prstGeom>
          <a:noFill/>
        </p:spPr>
        <p:txBody>
          <a:bodyPr wrap="square" rtlCol="0">
            <a:spAutoFit/>
          </a:bodyPr>
          <a:lstStyle/>
          <a:p>
            <a:r>
              <a:rPr lang="zh-TW" altLang="en-US" sz="4600" dirty="0"/>
              <a:t>此圖為答題</a:t>
            </a:r>
            <a:r>
              <a:rPr lang="en-US" altLang="zh-TW" sz="4600" dirty="0">
                <a:latin typeface="Times New Roman" panose="02020603050405020304" pitchFamily="18" charset="0"/>
                <a:cs typeface="Times New Roman" panose="02020603050405020304" pitchFamily="18" charset="0"/>
              </a:rPr>
              <a:t>50</a:t>
            </a:r>
            <a:r>
              <a:rPr lang="zh-TW" altLang="en-US" sz="4600" dirty="0"/>
              <a:t>次後隨機選取兩題查看其題目難度變化情形，</a:t>
            </a:r>
            <a:r>
              <a:rPr lang="en-US" altLang="zh-TW" sz="4600" dirty="0">
                <a:latin typeface="Times New Roman" panose="02020603050405020304" pitchFamily="18" charset="0"/>
                <a:cs typeface="Times New Roman" panose="02020603050405020304" pitchFamily="18" charset="0"/>
              </a:rPr>
              <a:t>Q</a:t>
            </a:r>
            <a:r>
              <a:rPr lang="zh-TW" altLang="en-US" sz="4600" dirty="0"/>
              <a:t>為第幾題，</a:t>
            </a:r>
            <a:r>
              <a:rPr lang="en-US" altLang="zh-TW" sz="4600" dirty="0">
                <a:latin typeface="Times New Roman" panose="02020603050405020304" pitchFamily="18" charset="0"/>
                <a:cs typeface="Times New Roman" panose="02020603050405020304" pitchFamily="18" charset="0"/>
              </a:rPr>
              <a:t>C</a:t>
            </a:r>
            <a:r>
              <a:rPr lang="zh-TW" altLang="en-US" sz="4600" dirty="0"/>
              <a:t>為第幾次變換難度，可以看出題目會隨著該題的</a:t>
            </a:r>
            <a:r>
              <a:rPr lang="en-US" altLang="zh-TW" sz="4600" dirty="0">
                <a:latin typeface="Times New Roman" panose="02020603050405020304" pitchFamily="18" charset="0"/>
                <a:cs typeface="Times New Roman" panose="02020603050405020304" pitchFamily="18" charset="0"/>
              </a:rPr>
              <a:t>P</a:t>
            </a:r>
            <a:r>
              <a:rPr lang="zh-TW" altLang="en-US" sz="4600" dirty="0"/>
              <a:t>值，進而改變該題難度。</a:t>
            </a: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11613" rtl="0" eaLnBrk="1" fontAlgn="base" latinLnBrk="0" hangingPunct="1">
          <a:lnSpc>
            <a:spcPct val="100000"/>
          </a:lnSpc>
          <a:spcBef>
            <a:spcPct val="0"/>
          </a:spcBef>
          <a:spcAft>
            <a:spcPct val="0"/>
          </a:spcAft>
          <a:buClrTx/>
          <a:buSzTx/>
          <a:buFontTx/>
          <a:buNone/>
          <a:tabLst/>
          <a:defRPr kumimoji="1" lang="zh-TW" altLang="en-US" sz="79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011613" rtl="0" eaLnBrk="1" fontAlgn="base" latinLnBrk="0" hangingPunct="1">
          <a:lnSpc>
            <a:spcPct val="100000"/>
          </a:lnSpc>
          <a:spcBef>
            <a:spcPct val="0"/>
          </a:spcBef>
          <a:spcAft>
            <a:spcPct val="0"/>
          </a:spcAft>
          <a:buClrTx/>
          <a:buSzTx/>
          <a:buFontTx/>
          <a:buNone/>
          <a:tabLst/>
          <a:defRPr kumimoji="1" lang="zh-TW" altLang="en-US" sz="79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462</TotalTime>
  <Words>439</Words>
  <Application>Microsoft Office PowerPoint</Application>
  <PresentationFormat>自訂</PresentationFormat>
  <Paragraphs>23</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新細明體</vt:lpstr>
      <vt:lpstr>Calibri</vt:lpstr>
      <vt:lpstr>預設簡報設計</vt:lpstr>
      <vt:lpstr>PowerPoint 簡報</vt:lpstr>
    </vt:vector>
  </TitlesOfParts>
  <Company>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設備組</dc:creator>
  <cp:lastModifiedBy>熹 謝</cp:lastModifiedBy>
  <cp:revision>35</cp:revision>
  <dcterms:created xsi:type="dcterms:W3CDTF">2006-06-28T10:44:31Z</dcterms:created>
  <dcterms:modified xsi:type="dcterms:W3CDTF">2024-02-18T06:33:23Z</dcterms:modified>
</cp:coreProperties>
</file>