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978" y="-27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zh-TW" altLang="en-US"/>
              <a:t>按一下以編輯母片標題樣式</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3D5E500-84BA-44C7-B336-F9A4A4F76FDA}" type="datetimeFigureOut">
              <a:rPr lang="zh-TW" altLang="en-US" smtClean="0"/>
              <a:t>2024/2/19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2B2F32-0551-4514-8F5F-95737ECF3418}" type="slidenum">
              <a:rPr lang="zh-TW" altLang="en-US" smtClean="0"/>
              <a:t>‹#›</a:t>
            </a:fld>
            <a:endParaRPr lang="zh-TW" altLang="en-US"/>
          </a:p>
        </p:txBody>
      </p:sp>
    </p:spTree>
    <p:extLst>
      <p:ext uri="{BB962C8B-B14F-4D97-AF65-F5344CB8AC3E}">
        <p14:creationId xmlns:p14="http://schemas.microsoft.com/office/powerpoint/2010/main" val="3697978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3D5E500-84BA-44C7-B336-F9A4A4F76FDA}" type="datetimeFigureOut">
              <a:rPr lang="zh-TW" altLang="en-US" smtClean="0"/>
              <a:t>2024/2/19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2B2F32-0551-4514-8F5F-95737ECF3418}" type="slidenum">
              <a:rPr lang="zh-TW" altLang="en-US" smtClean="0"/>
              <a:t>‹#›</a:t>
            </a:fld>
            <a:endParaRPr lang="zh-TW" altLang="en-US"/>
          </a:p>
        </p:txBody>
      </p:sp>
    </p:spTree>
    <p:extLst>
      <p:ext uri="{BB962C8B-B14F-4D97-AF65-F5344CB8AC3E}">
        <p14:creationId xmlns:p14="http://schemas.microsoft.com/office/powerpoint/2010/main" val="1618351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3D5E500-84BA-44C7-B336-F9A4A4F76FDA}" type="datetimeFigureOut">
              <a:rPr lang="zh-TW" altLang="en-US" smtClean="0"/>
              <a:t>2024/2/19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2B2F32-0551-4514-8F5F-95737ECF3418}" type="slidenum">
              <a:rPr lang="zh-TW" altLang="en-US" smtClean="0"/>
              <a:t>‹#›</a:t>
            </a:fld>
            <a:endParaRPr lang="zh-TW" altLang="en-US"/>
          </a:p>
        </p:txBody>
      </p:sp>
    </p:spTree>
    <p:extLst>
      <p:ext uri="{BB962C8B-B14F-4D97-AF65-F5344CB8AC3E}">
        <p14:creationId xmlns:p14="http://schemas.microsoft.com/office/powerpoint/2010/main" val="18969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3D5E500-84BA-44C7-B336-F9A4A4F76FDA}" type="datetimeFigureOut">
              <a:rPr lang="zh-TW" altLang="en-US" smtClean="0"/>
              <a:t>2024/2/19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2B2F32-0551-4514-8F5F-95737ECF3418}" type="slidenum">
              <a:rPr lang="zh-TW" altLang="en-US" smtClean="0"/>
              <a:t>‹#›</a:t>
            </a:fld>
            <a:endParaRPr lang="zh-TW" altLang="en-US"/>
          </a:p>
        </p:txBody>
      </p:sp>
    </p:spTree>
    <p:extLst>
      <p:ext uri="{BB962C8B-B14F-4D97-AF65-F5344CB8AC3E}">
        <p14:creationId xmlns:p14="http://schemas.microsoft.com/office/powerpoint/2010/main" val="1597922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zh-TW" altLang="en-US"/>
              <a:t>按一下以編輯母片標題樣式</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3D5E500-84BA-44C7-B336-F9A4A4F76FDA}" type="datetimeFigureOut">
              <a:rPr lang="zh-TW" altLang="en-US" smtClean="0"/>
              <a:t>2024/2/19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2B2F32-0551-4514-8F5F-95737ECF3418}" type="slidenum">
              <a:rPr lang="zh-TW" altLang="en-US" smtClean="0"/>
              <a:t>‹#›</a:t>
            </a:fld>
            <a:endParaRPr lang="zh-TW" altLang="en-US"/>
          </a:p>
        </p:txBody>
      </p:sp>
    </p:spTree>
    <p:extLst>
      <p:ext uri="{BB962C8B-B14F-4D97-AF65-F5344CB8AC3E}">
        <p14:creationId xmlns:p14="http://schemas.microsoft.com/office/powerpoint/2010/main" val="393060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3D5E500-84BA-44C7-B336-F9A4A4F76FDA}" type="datetimeFigureOut">
              <a:rPr lang="zh-TW" altLang="en-US" smtClean="0"/>
              <a:t>2024/2/19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72B2F32-0551-4514-8F5F-95737ECF3418}" type="slidenum">
              <a:rPr lang="zh-TW" altLang="en-US" smtClean="0"/>
              <a:t>‹#›</a:t>
            </a:fld>
            <a:endParaRPr lang="zh-TW" altLang="en-US"/>
          </a:p>
        </p:txBody>
      </p:sp>
    </p:spTree>
    <p:extLst>
      <p:ext uri="{BB962C8B-B14F-4D97-AF65-F5344CB8AC3E}">
        <p14:creationId xmlns:p14="http://schemas.microsoft.com/office/powerpoint/2010/main" val="71127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a:t>按一下以編輯母片文字樣式</a:t>
            </a:r>
          </a:p>
        </p:txBody>
      </p:sp>
      <p:sp>
        <p:nvSpPr>
          <p:cNvPr id="4" name="Content Placeholder 3"/>
          <p:cNvSpPr>
            <a:spLocks noGrp="1"/>
          </p:cNvSpPr>
          <p:nvPr>
            <p:ph sz="half" idx="2"/>
          </p:nvPr>
        </p:nvSpPr>
        <p:spPr>
          <a:xfrm>
            <a:off x="2085368" y="15635264"/>
            <a:ext cx="12807832" cy="2299711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a:t>按一下以編輯母片文字樣式</a:t>
            </a:r>
          </a:p>
        </p:txBody>
      </p:sp>
      <p:sp>
        <p:nvSpPr>
          <p:cNvPr id="6" name="Content Placeholder 5"/>
          <p:cNvSpPr>
            <a:spLocks noGrp="1"/>
          </p:cNvSpPr>
          <p:nvPr>
            <p:ph sz="quarter" idx="4"/>
          </p:nvPr>
        </p:nvSpPr>
        <p:spPr>
          <a:xfrm>
            <a:off x="15326828" y="15635264"/>
            <a:ext cx="12870909" cy="2299711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3D5E500-84BA-44C7-B336-F9A4A4F76FDA}" type="datetimeFigureOut">
              <a:rPr lang="zh-TW" altLang="en-US" smtClean="0"/>
              <a:t>2024/2/19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72B2F32-0551-4514-8F5F-95737ECF3418}" type="slidenum">
              <a:rPr lang="zh-TW" altLang="en-US" smtClean="0"/>
              <a:t>‹#›</a:t>
            </a:fld>
            <a:endParaRPr lang="zh-TW" altLang="en-US"/>
          </a:p>
        </p:txBody>
      </p:sp>
    </p:spTree>
    <p:extLst>
      <p:ext uri="{BB962C8B-B14F-4D97-AF65-F5344CB8AC3E}">
        <p14:creationId xmlns:p14="http://schemas.microsoft.com/office/powerpoint/2010/main" val="139811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3D5E500-84BA-44C7-B336-F9A4A4F76FDA}" type="datetimeFigureOut">
              <a:rPr lang="zh-TW" altLang="en-US" smtClean="0"/>
              <a:t>2024/2/19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72B2F32-0551-4514-8F5F-95737ECF3418}" type="slidenum">
              <a:rPr lang="zh-TW" altLang="en-US" smtClean="0"/>
              <a:t>‹#›</a:t>
            </a:fld>
            <a:endParaRPr lang="zh-TW" altLang="en-US"/>
          </a:p>
        </p:txBody>
      </p:sp>
    </p:spTree>
    <p:extLst>
      <p:ext uri="{BB962C8B-B14F-4D97-AF65-F5344CB8AC3E}">
        <p14:creationId xmlns:p14="http://schemas.microsoft.com/office/powerpoint/2010/main" val="9287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5E500-84BA-44C7-B336-F9A4A4F76FDA}" type="datetimeFigureOut">
              <a:rPr lang="zh-TW" altLang="en-US" smtClean="0"/>
              <a:t>2024/2/19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72B2F32-0551-4514-8F5F-95737ECF3418}" type="slidenum">
              <a:rPr lang="zh-TW" altLang="en-US" smtClean="0"/>
              <a:t>‹#›</a:t>
            </a:fld>
            <a:endParaRPr lang="zh-TW" altLang="en-US"/>
          </a:p>
        </p:txBody>
      </p:sp>
    </p:spTree>
    <p:extLst>
      <p:ext uri="{BB962C8B-B14F-4D97-AF65-F5344CB8AC3E}">
        <p14:creationId xmlns:p14="http://schemas.microsoft.com/office/powerpoint/2010/main" val="3828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TW" altLang="en-US"/>
              <a:t>按一下以編輯母片標題樣式</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3D5E500-84BA-44C7-B336-F9A4A4F76FDA}" type="datetimeFigureOut">
              <a:rPr lang="zh-TW" altLang="en-US" smtClean="0"/>
              <a:t>2024/2/19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72B2F32-0551-4514-8F5F-95737ECF3418}" type="slidenum">
              <a:rPr lang="zh-TW" altLang="en-US" smtClean="0"/>
              <a:t>‹#›</a:t>
            </a:fld>
            <a:endParaRPr lang="zh-TW" altLang="en-US"/>
          </a:p>
        </p:txBody>
      </p:sp>
    </p:spTree>
    <p:extLst>
      <p:ext uri="{BB962C8B-B14F-4D97-AF65-F5344CB8AC3E}">
        <p14:creationId xmlns:p14="http://schemas.microsoft.com/office/powerpoint/2010/main" val="108741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zh-TW" altLang="en-US"/>
              <a:t>按一下圖示以新增圖片</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3D5E500-84BA-44C7-B336-F9A4A4F76FDA}" type="datetimeFigureOut">
              <a:rPr lang="zh-TW" altLang="en-US" smtClean="0"/>
              <a:t>2024/2/19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72B2F32-0551-4514-8F5F-95737ECF3418}" type="slidenum">
              <a:rPr lang="zh-TW" altLang="en-US" smtClean="0"/>
              <a:t>‹#›</a:t>
            </a:fld>
            <a:endParaRPr lang="zh-TW" altLang="en-US"/>
          </a:p>
        </p:txBody>
      </p:sp>
    </p:spTree>
    <p:extLst>
      <p:ext uri="{BB962C8B-B14F-4D97-AF65-F5344CB8AC3E}">
        <p14:creationId xmlns:p14="http://schemas.microsoft.com/office/powerpoint/2010/main" val="373536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3D5E500-84BA-44C7-B336-F9A4A4F76FDA}" type="datetimeFigureOut">
              <a:rPr lang="zh-TW" altLang="en-US" smtClean="0"/>
              <a:t>2024/2/19</a:t>
            </a:fld>
            <a:endParaRPr lang="zh-TW"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572B2F32-0551-4514-8F5F-95737ECF3418}" type="slidenum">
              <a:rPr lang="zh-TW" altLang="en-US" smtClean="0"/>
              <a:t>‹#›</a:t>
            </a:fld>
            <a:endParaRPr lang="zh-TW" altLang="en-US"/>
          </a:p>
        </p:txBody>
      </p:sp>
    </p:spTree>
    <p:extLst>
      <p:ext uri="{BB962C8B-B14F-4D97-AF65-F5344CB8AC3E}">
        <p14:creationId xmlns:p14="http://schemas.microsoft.com/office/powerpoint/2010/main" val="3810854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5">
            <a:extLst>
              <a:ext uri="{FF2B5EF4-FFF2-40B4-BE49-F238E27FC236}">
                <a16:creationId xmlns:a16="http://schemas.microsoft.com/office/drawing/2014/main" id="{8B1F05EF-9930-3FD5-E28E-8901423774EE}"/>
              </a:ext>
            </a:extLst>
          </p:cNvPr>
          <p:cNvSpPr>
            <a:spLocks noChangeArrowheads="1"/>
          </p:cNvSpPr>
          <p:nvPr/>
        </p:nvSpPr>
        <p:spPr bwMode="auto">
          <a:xfrm>
            <a:off x="3175" y="0"/>
            <a:ext cx="30272038" cy="45453300"/>
          </a:xfrm>
          <a:prstGeom prst="rect">
            <a:avLst/>
          </a:prstGeom>
          <a:solidFill>
            <a:schemeClr val="accent5">
              <a:lumMod val="60000"/>
              <a:lumOff val="40000"/>
            </a:schemeClr>
          </a:solidFill>
          <a:ln>
            <a:noFill/>
          </a:ln>
          <a:effectLst/>
        </p:spPr>
        <p:txBody>
          <a:bodyPr/>
          <a:lstStyle>
            <a:lvl1pPr defTabSz="4011613">
              <a:defRPr kumimoji="1" sz="7800">
                <a:solidFill>
                  <a:schemeClr val="tx1"/>
                </a:solidFill>
                <a:latin typeface="Arial" panose="020B0604020202020204" pitchFamily="34" charset="0"/>
                <a:ea typeface="新細明體" panose="02020500000000000000" pitchFamily="18" charset="-120"/>
              </a:defRPr>
            </a:lvl1pPr>
            <a:lvl2pPr marL="742950" indent="-285750" defTabSz="4011613">
              <a:defRPr kumimoji="1" sz="7800">
                <a:solidFill>
                  <a:schemeClr val="tx1"/>
                </a:solidFill>
                <a:latin typeface="Arial" panose="020B0604020202020204" pitchFamily="34" charset="0"/>
                <a:ea typeface="新細明體" panose="02020500000000000000" pitchFamily="18" charset="-120"/>
              </a:defRPr>
            </a:lvl2pPr>
            <a:lvl3pPr marL="1143000" indent="-228600" defTabSz="4011613">
              <a:defRPr kumimoji="1" sz="7800">
                <a:solidFill>
                  <a:schemeClr val="tx1"/>
                </a:solidFill>
                <a:latin typeface="Arial" panose="020B0604020202020204" pitchFamily="34" charset="0"/>
                <a:ea typeface="新細明體" panose="02020500000000000000" pitchFamily="18" charset="-120"/>
              </a:defRPr>
            </a:lvl3pPr>
            <a:lvl4pPr marL="1600200" indent="-228600" defTabSz="4011613">
              <a:defRPr kumimoji="1" sz="7800">
                <a:solidFill>
                  <a:schemeClr val="tx1"/>
                </a:solidFill>
                <a:latin typeface="Arial" panose="020B0604020202020204" pitchFamily="34" charset="0"/>
                <a:ea typeface="新細明體" panose="02020500000000000000" pitchFamily="18" charset="-120"/>
              </a:defRPr>
            </a:lvl4pPr>
            <a:lvl5pPr marL="2057400" indent="-228600" defTabSz="4011613">
              <a:defRPr kumimoji="1" sz="7800">
                <a:solidFill>
                  <a:schemeClr val="tx1"/>
                </a:solidFill>
                <a:latin typeface="Arial" panose="020B0604020202020204" pitchFamily="34" charset="0"/>
                <a:ea typeface="新細明體" panose="02020500000000000000" pitchFamily="18" charset="-120"/>
              </a:defRPr>
            </a:lvl5pPr>
            <a:lvl6pPr marL="2514600" indent="-228600" defTabSz="4011613" eaLnBrk="0" fontAlgn="base" hangingPunct="0">
              <a:spcBef>
                <a:spcPct val="0"/>
              </a:spcBef>
              <a:spcAft>
                <a:spcPct val="0"/>
              </a:spcAft>
              <a:defRPr kumimoji="1" sz="7800">
                <a:solidFill>
                  <a:schemeClr val="tx1"/>
                </a:solidFill>
                <a:latin typeface="Arial" panose="020B0604020202020204" pitchFamily="34" charset="0"/>
                <a:ea typeface="新細明體" panose="02020500000000000000" pitchFamily="18" charset="-120"/>
              </a:defRPr>
            </a:lvl6pPr>
            <a:lvl7pPr marL="2971800" indent="-228600" defTabSz="4011613" eaLnBrk="0" fontAlgn="base" hangingPunct="0">
              <a:spcBef>
                <a:spcPct val="0"/>
              </a:spcBef>
              <a:spcAft>
                <a:spcPct val="0"/>
              </a:spcAft>
              <a:defRPr kumimoji="1" sz="7800">
                <a:solidFill>
                  <a:schemeClr val="tx1"/>
                </a:solidFill>
                <a:latin typeface="Arial" panose="020B0604020202020204" pitchFamily="34" charset="0"/>
                <a:ea typeface="新細明體" panose="02020500000000000000" pitchFamily="18" charset="-120"/>
              </a:defRPr>
            </a:lvl7pPr>
            <a:lvl8pPr marL="3429000" indent="-228600" defTabSz="4011613" eaLnBrk="0" fontAlgn="base" hangingPunct="0">
              <a:spcBef>
                <a:spcPct val="0"/>
              </a:spcBef>
              <a:spcAft>
                <a:spcPct val="0"/>
              </a:spcAft>
              <a:defRPr kumimoji="1" sz="7800">
                <a:solidFill>
                  <a:schemeClr val="tx1"/>
                </a:solidFill>
                <a:latin typeface="Arial" panose="020B0604020202020204" pitchFamily="34" charset="0"/>
                <a:ea typeface="新細明體" panose="02020500000000000000" pitchFamily="18" charset="-120"/>
              </a:defRPr>
            </a:lvl8pPr>
            <a:lvl9pPr marL="3886200" indent="-228600" defTabSz="4011613" eaLnBrk="0" fontAlgn="base" hangingPunct="0">
              <a:spcBef>
                <a:spcPct val="0"/>
              </a:spcBef>
              <a:spcAft>
                <a:spcPct val="0"/>
              </a:spcAft>
              <a:defRPr kumimoji="1" sz="7800">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sz="7900" dirty="0"/>
          </a:p>
        </p:txBody>
      </p:sp>
      <p:sp>
        <p:nvSpPr>
          <p:cNvPr id="6" name="文字方塊 5">
            <a:extLst>
              <a:ext uri="{FF2B5EF4-FFF2-40B4-BE49-F238E27FC236}">
                <a16:creationId xmlns:a16="http://schemas.microsoft.com/office/drawing/2014/main" id="{94CEA5B1-7541-CE1F-B800-18D6B7EA76F4}"/>
              </a:ext>
            </a:extLst>
          </p:cNvPr>
          <p:cNvSpPr txBox="1"/>
          <p:nvPr/>
        </p:nvSpPr>
        <p:spPr>
          <a:xfrm>
            <a:off x="4425933" y="774656"/>
            <a:ext cx="21423346" cy="2308324"/>
          </a:xfrm>
          <a:prstGeom prst="rect">
            <a:avLst/>
          </a:prstGeom>
          <a:noFill/>
        </p:spPr>
        <p:txBody>
          <a:bodyPr wrap="square" rtlCol="0">
            <a:spAutoFit/>
          </a:bodyPr>
          <a:lstStyle/>
          <a:p>
            <a:pPr algn="ctr"/>
            <a:r>
              <a:rPr lang="en-US" altLang="zh-TW" sz="7200" b="1" i="0" u="none" strike="noStrike" dirty="0">
                <a:solidFill>
                  <a:srgbClr val="000000"/>
                </a:solidFill>
                <a:effectLst/>
                <a:latin typeface="Times New Roman" panose="02020603050405020304" pitchFamily="18" charset="0"/>
                <a:cs typeface="Times New Roman" panose="02020603050405020304" pitchFamily="18" charset="0"/>
              </a:rPr>
              <a:t>Improvement of Computerized Adaptive Testing System by Big Data</a:t>
            </a:r>
            <a:endParaRPr lang="zh-TW" altLang="en-US" sz="7200" b="1" dirty="0">
              <a:latin typeface="Times New Roman" panose="02020603050405020304" pitchFamily="18" charset="0"/>
              <a:cs typeface="Times New Roman" panose="02020603050405020304" pitchFamily="18" charset="0"/>
            </a:endParaRPr>
          </a:p>
        </p:txBody>
      </p:sp>
      <p:pic>
        <p:nvPicPr>
          <p:cNvPr id="1026" name="Picture 2" descr="國旗">
            <a:extLst>
              <a:ext uri="{FF2B5EF4-FFF2-40B4-BE49-F238E27FC236}">
                <a16:creationId xmlns:a16="http://schemas.microsoft.com/office/drawing/2014/main" id="{1F39EA66-BF8E-09B8-5171-FC8673CEA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2310" y="902596"/>
            <a:ext cx="2419872" cy="16205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臺北市立永春高級中學- 維基百科，自由的百科全書">
            <a:extLst>
              <a:ext uri="{FF2B5EF4-FFF2-40B4-BE49-F238E27FC236}">
                <a16:creationId xmlns:a16="http://schemas.microsoft.com/office/drawing/2014/main" id="{208729FC-C0B8-4A6D-C1B4-7C37A08FF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507" y="1188652"/>
            <a:ext cx="2668984" cy="266898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圓角 6">
            <a:extLst>
              <a:ext uri="{FF2B5EF4-FFF2-40B4-BE49-F238E27FC236}">
                <a16:creationId xmlns:a16="http://schemas.microsoft.com/office/drawing/2014/main" id="{F6784166-2D1D-886B-47A7-5C115A415E57}"/>
              </a:ext>
            </a:extLst>
          </p:cNvPr>
          <p:cNvSpPr/>
          <p:nvPr/>
        </p:nvSpPr>
        <p:spPr>
          <a:xfrm>
            <a:off x="1495234" y="5355248"/>
            <a:ext cx="27284744" cy="7018359"/>
          </a:xfrm>
          <a:prstGeom prst="roundRect">
            <a:avLst>
              <a:gd name="adj" fmla="val 642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90FE0126-539F-9C88-AD69-C472ABA4C590}"/>
              </a:ext>
            </a:extLst>
          </p:cNvPr>
          <p:cNvSpPr txBox="1"/>
          <p:nvPr/>
        </p:nvSpPr>
        <p:spPr>
          <a:xfrm>
            <a:off x="1802798" y="4214978"/>
            <a:ext cx="6557385" cy="861774"/>
          </a:xfrm>
          <a:prstGeom prst="rect">
            <a:avLst/>
          </a:prstGeom>
          <a:noFill/>
        </p:spPr>
        <p:txBody>
          <a:bodyPr wrap="square" rtlCol="0">
            <a:spAutoFit/>
          </a:bodyPr>
          <a:lstStyle/>
          <a:p>
            <a:r>
              <a:rPr lang="en-US" altLang="zh-TW" sz="5000" b="1" i="0" u="none" strike="noStrike" dirty="0">
                <a:solidFill>
                  <a:srgbClr val="000000"/>
                </a:solidFill>
                <a:effectLst/>
                <a:latin typeface="Times New Roman" panose="02020603050405020304" pitchFamily="18" charset="0"/>
                <a:cs typeface="Times New Roman" panose="02020603050405020304" pitchFamily="18" charset="0"/>
              </a:rPr>
              <a:t>Abstract</a:t>
            </a:r>
            <a:endParaRPr lang="zh-TW" altLang="en-US" sz="5000" dirty="0">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F401615D-B7B9-A85C-A47A-B329F6BFCA01}"/>
              </a:ext>
            </a:extLst>
          </p:cNvPr>
          <p:cNvSpPr txBox="1"/>
          <p:nvPr/>
        </p:nvSpPr>
        <p:spPr>
          <a:xfrm>
            <a:off x="2349141" y="5654966"/>
            <a:ext cx="25576930" cy="6463308"/>
          </a:xfrm>
          <a:prstGeom prst="rect">
            <a:avLst/>
          </a:prstGeom>
          <a:noFill/>
        </p:spPr>
        <p:txBody>
          <a:bodyPr wrap="square">
            <a:spAutoFit/>
          </a:bodyPr>
          <a:lstStyle/>
          <a:p>
            <a:r>
              <a:rPr lang="en-US" altLang="zh-TW" sz="4600" dirty="0">
                <a:latin typeface="Times New Roman" panose="02020603050405020304" pitchFamily="18" charset="0"/>
                <a:cs typeface="Times New Roman" panose="02020603050405020304" pitchFamily="18" charset="0"/>
              </a:rPr>
              <a:t>The adaptive test is based on Item Response Theory (IRT) and is divided into six levels of difficulty based on the P-value of each question (students who answered correctly/all test takers). Each P-value is divided into difficulty levels, usually based on the difficulty level of the pre-test. Test takers began with a medium-difficulty question. Based on their correctness, subsequent questions were randomly selected from higher or lower difficulty levels. However, the preliminary results of this study showed that the subjects, regardless of the number of subjects, were unable to re-respond to the P-values of the test questions based on the true population of questions, so it can be seen that it is difficult to check the true validity of the traditional Computerized Adaptive Testing program as well. Therefore, the purpose of this study is to correct the P-values of the regression questions and to improve the validity of the computerized adaptive test.</a:t>
            </a:r>
            <a:endParaRPr lang="zh-TW" altLang="en-US" sz="4600" dirty="0">
              <a:latin typeface="Times New Roman" panose="02020603050405020304" pitchFamily="18" charset="0"/>
              <a:cs typeface="Times New Roman" panose="02020603050405020304" pitchFamily="18" charset="0"/>
            </a:endParaRPr>
          </a:p>
        </p:txBody>
      </p:sp>
      <p:sp>
        <p:nvSpPr>
          <p:cNvPr id="13" name="矩形: 圓角 12">
            <a:extLst>
              <a:ext uri="{FF2B5EF4-FFF2-40B4-BE49-F238E27FC236}">
                <a16:creationId xmlns:a16="http://schemas.microsoft.com/office/drawing/2014/main" id="{199AC6C3-DC84-D3EC-6D60-493AA559FD77}"/>
              </a:ext>
            </a:extLst>
          </p:cNvPr>
          <p:cNvSpPr/>
          <p:nvPr/>
        </p:nvSpPr>
        <p:spPr>
          <a:xfrm>
            <a:off x="1559143" y="13707746"/>
            <a:ext cx="27284744" cy="4526171"/>
          </a:xfrm>
          <a:prstGeom prst="roundRect">
            <a:avLst>
              <a:gd name="adj" fmla="val 642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文字方塊 13">
            <a:extLst>
              <a:ext uri="{FF2B5EF4-FFF2-40B4-BE49-F238E27FC236}">
                <a16:creationId xmlns:a16="http://schemas.microsoft.com/office/drawing/2014/main" id="{55F06779-6EE2-137E-3D53-A3774FD76C9A}"/>
              </a:ext>
            </a:extLst>
          </p:cNvPr>
          <p:cNvSpPr txBox="1"/>
          <p:nvPr/>
        </p:nvSpPr>
        <p:spPr>
          <a:xfrm>
            <a:off x="1866707" y="12567476"/>
            <a:ext cx="8988106" cy="861774"/>
          </a:xfrm>
          <a:prstGeom prst="rect">
            <a:avLst/>
          </a:prstGeom>
          <a:noFill/>
        </p:spPr>
        <p:txBody>
          <a:bodyPr wrap="square" rtlCol="0">
            <a:spAutoFit/>
          </a:bodyPr>
          <a:lstStyle/>
          <a:p>
            <a:r>
              <a:rPr lang="en-US" altLang="zh-TW" sz="5000" b="1" i="0" u="none" strike="noStrike" dirty="0">
                <a:solidFill>
                  <a:srgbClr val="000000"/>
                </a:solidFill>
                <a:effectLst/>
                <a:latin typeface="Times New Roman" panose="02020603050405020304" pitchFamily="18" charset="0"/>
                <a:cs typeface="Times New Roman" panose="02020603050405020304" pitchFamily="18" charset="0"/>
              </a:rPr>
              <a:t>Motivation for Research</a:t>
            </a:r>
            <a:endParaRPr lang="zh-TW" altLang="en-US" sz="5000" dirty="0">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51A0BF8A-F9AA-F0F1-BDDD-02F2E015A21B}"/>
              </a:ext>
            </a:extLst>
          </p:cNvPr>
          <p:cNvSpPr txBox="1"/>
          <p:nvPr/>
        </p:nvSpPr>
        <p:spPr>
          <a:xfrm>
            <a:off x="2413050" y="14154949"/>
            <a:ext cx="25576930" cy="3631763"/>
          </a:xfrm>
          <a:prstGeom prst="rect">
            <a:avLst/>
          </a:prstGeom>
          <a:noFill/>
        </p:spPr>
        <p:txBody>
          <a:bodyPr wrap="square">
            <a:spAutoFit/>
          </a:bodyPr>
          <a:lstStyle/>
          <a:p>
            <a:r>
              <a:rPr lang="zh-TW" altLang="en-US" sz="4600" dirty="0">
                <a:latin typeface="Times New Roman" panose="02020603050405020304" pitchFamily="18" charset="0"/>
                <a:cs typeface="Times New Roman" panose="02020603050405020304" pitchFamily="18" charset="0"/>
              </a:rPr>
              <a:t>In Taiwan, the problem of inequality of educational resources between urban and rural areas has always existed, and students in rural areas often lack good learning opportunities. Item parameters of the current Computerized Adaptive Testing (CAT) may be outdated, which may affect the validity of the test. In order to improve this situation, this study aims to investigate how to improve the effectiveness of the Computerized Adaptive Testing (CAT) in enhancing the English learning of students in rural areas.</a:t>
            </a:r>
          </a:p>
        </p:txBody>
      </p:sp>
      <p:sp>
        <p:nvSpPr>
          <p:cNvPr id="16" name="矩形: 圓角 15">
            <a:extLst>
              <a:ext uri="{FF2B5EF4-FFF2-40B4-BE49-F238E27FC236}">
                <a16:creationId xmlns:a16="http://schemas.microsoft.com/office/drawing/2014/main" id="{D6C8A417-1DEB-8F12-9CEE-4A741A3E0643}"/>
              </a:ext>
            </a:extLst>
          </p:cNvPr>
          <p:cNvSpPr/>
          <p:nvPr/>
        </p:nvSpPr>
        <p:spPr>
          <a:xfrm>
            <a:off x="1682046" y="19788998"/>
            <a:ext cx="27284744" cy="2923878"/>
          </a:xfrm>
          <a:prstGeom prst="roundRect">
            <a:avLst>
              <a:gd name="adj" fmla="val 642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文字方塊 16">
            <a:extLst>
              <a:ext uri="{FF2B5EF4-FFF2-40B4-BE49-F238E27FC236}">
                <a16:creationId xmlns:a16="http://schemas.microsoft.com/office/drawing/2014/main" id="{06E78667-B7F2-5F05-342B-9C295D793241}"/>
              </a:ext>
            </a:extLst>
          </p:cNvPr>
          <p:cNvSpPr txBox="1"/>
          <p:nvPr/>
        </p:nvSpPr>
        <p:spPr>
          <a:xfrm>
            <a:off x="1989610" y="18648727"/>
            <a:ext cx="8988106" cy="861774"/>
          </a:xfrm>
          <a:prstGeom prst="rect">
            <a:avLst/>
          </a:prstGeom>
          <a:noFill/>
        </p:spPr>
        <p:txBody>
          <a:bodyPr wrap="square" rtlCol="0">
            <a:spAutoFit/>
          </a:bodyPr>
          <a:lstStyle/>
          <a:p>
            <a:r>
              <a:rPr lang="en-US" altLang="zh-TW" sz="5000" b="1" i="0" u="none" strike="noStrike" dirty="0">
                <a:solidFill>
                  <a:srgbClr val="000000"/>
                </a:solidFill>
                <a:effectLst/>
                <a:latin typeface="Times New Roman" panose="02020603050405020304" pitchFamily="18" charset="0"/>
                <a:cs typeface="Times New Roman" panose="02020603050405020304" pitchFamily="18" charset="0"/>
              </a:rPr>
              <a:t>Research Objectives</a:t>
            </a:r>
            <a:endParaRPr lang="zh-TW" altLang="en-US" sz="5000" dirty="0">
              <a:latin typeface="Times New Roman" panose="02020603050405020304" pitchFamily="18" charset="0"/>
              <a:cs typeface="Times New Roman" panose="02020603050405020304" pitchFamily="18" charset="0"/>
            </a:endParaRPr>
          </a:p>
        </p:txBody>
      </p:sp>
      <p:sp>
        <p:nvSpPr>
          <p:cNvPr id="18" name="文字方塊 17">
            <a:extLst>
              <a:ext uri="{FF2B5EF4-FFF2-40B4-BE49-F238E27FC236}">
                <a16:creationId xmlns:a16="http://schemas.microsoft.com/office/drawing/2014/main" id="{AFD230EC-0D0E-0C13-667D-E78A3244C4AC}"/>
              </a:ext>
            </a:extLst>
          </p:cNvPr>
          <p:cNvSpPr txBox="1"/>
          <p:nvPr/>
        </p:nvSpPr>
        <p:spPr>
          <a:xfrm>
            <a:off x="2476959" y="20059218"/>
            <a:ext cx="25576930" cy="2923877"/>
          </a:xfrm>
          <a:prstGeom prst="rect">
            <a:avLst/>
          </a:prstGeom>
          <a:noFill/>
        </p:spPr>
        <p:txBody>
          <a:bodyPr wrap="square">
            <a:spAutoFit/>
          </a:bodyPr>
          <a:lstStyle/>
          <a:p>
            <a:pPr marL="914400" indent="-914400">
              <a:buAutoNum type="arabicPeriod"/>
            </a:pPr>
            <a:r>
              <a:rPr lang="en-US" altLang="zh-TW" sz="4600" dirty="0">
                <a:latin typeface="Times New Roman" panose="02020603050405020304" pitchFamily="18" charset="0"/>
                <a:cs typeface="Times New Roman" panose="02020603050405020304" pitchFamily="18" charset="0"/>
              </a:rPr>
              <a:t>Addressing the gap in Computerized Adaptive Testing to accommodate changes in test-taker populations</a:t>
            </a:r>
          </a:p>
          <a:p>
            <a:pPr marL="914400" indent="-914400">
              <a:buAutoNum type="arabicPeriod"/>
            </a:pPr>
            <a:r>
              <a:rPr lang="en-US" altLang="zh-TW" sz="4600" dirty="0">
                <a:latin typeface="Times New Roman" panose="02020603050405020304" pitchFamily="18" charset="0"/>
                <a:cs typeface="Times New Roman" panose="02020603050405020304" pitchFamily="18" charset="0"/>
              </a:rPr>
              <a:t>Provide a personalized learning experience and instant feedback.</a:t>
            </a:r>
          </a:p>
          <a:p>
            <a:pPr marL="914400" indent="-914400">
              <a:buAutoNum type="arabicPeriod"/>
            </a:pPr>
            <a:r>
              <a:rPr lang="en-US" altLang="zh-TW" sz="4600" dirty="0">
                <a:latin typeface="Times New Roman" panose="02020603050405020304" pitchFamily="18" charset="0"/>
                <a:cs typeface="Times New Roman" panose="02020603050405020304" pitchFamily="18" charset="0"/>
              </a:rPr>
              <a:t>Allow Computerized Adaptive Testing to automatically adjust the difficulty levels of the questions.</a:t>
            </a:r>
          </a:p>
          <a:p>
            <a:pPr marL="914400" indent="-914400">
              <a:buAutoNum type="arabicPeriod"/>
            </a:pPr>
            <a:endParaRPr lang="zh-TW" altLang="en-US" sz="4600" dirty="0">
              <a:latin typeface="Times New Roman" panose="02020603050405020304" pitchFamily="18" charset="0"/>
              <a:cs typeface="Times New Roman" panose="02020603050405020304" pitchFamily="18" charset="0"/>
            </a:endParaRPr>
          </a:p>
        </p:txBody>
      </p:sp>
      <p:sp>
        <p:nvSpPr>
          <p:cNvPr id="19" name="矩形: 圓角 18">
            <a:extLst>
              <a:ext uri="{FF2B5EF4-FFF2-40B4-BE49-F238E27FC236}">
                <a16:creationId xmlns:a16="http://schemas.microsoft.com/office/drawing/2014/main" id="{F065DD3E-51E0-D662-3810-4767950F3593}"/>
              </a:ext>
            </a:extLst>
          </p:cNvPr>
          <p:cNvSpPr/>
          <p:nvPr/>
        </p:nvSpPr>
        <p:spPr>
          <a:xfrm>
            <a:off x="1775452" y="24011954"/>
            <a:ext cx="27284744" cy="2923878"/>
          </a:xfrm>
          <a:prstGeom prst="roundRect">
            <a:avLst>
              <a:gd name="adj" fmla="val 642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文字方塊 19">
            <a:extLst>
              <a:ext uri="{FF2B5EF4-FFF2-40B4-BE49-F238E27FC236}">
                <a16:creationId xmlns:a16="http://schemas.microsoft.com/office/drawing/2014/main" id="{DA9981B2-BDCD-9179-BD52-14A57C23D8E4}"/>
              </a:ext>
            </a:extLst>
          </p:cNvPr>
          <p:cNvSpPr txBox="1"/>
          <p:nvPr/>
        </p:nvSpPr>
        <p:spPr>
          <a:xfrm>
            <a:off x="2083016" y="22871683"/>
            <a:ext cx="8988106" cy="861774"/>
          </a:xfrm>
          <a:prstGeom prst="rect">
            <a:avLst/>
          </a:prstGeom>
          <a:noFill/>
        </p:spPr>
        <p:txBody>
          <a:bodyPr wrap="square" rtlCol="0">
            <a:spAutoFit/>
          </a:bodyPr>
          <a:lstStyle/>
          <a:p>
            <a:r>
              <a:rPr lang="en-US" altLang="zh-TW" sz="5000" b="1" i="0" u="none" strike="noStrike" dirty="0">
                <a:solidFill>
                  <a:srgbClr val="000000"/>
                </a:solidFill>
                <a:effectLst/>
                <a:latin typeface="Times New Roman" panose="02020603050405020304" pitchFamily="18" charset="0"/>
                <a:cs typeface="Times New Roman" panose="02020603050405020304" pitchFamily="18" charset="0"/>
              </a:rPr>
              <a:t>Research Objectives</a:t>
            </a:r>
            <a:endParaRPr lang="zh-TW" altLang="en-US" sz="5000" dirty="0">
              <a:latin typeface="Times New Roman" panose="02020603050405020304" pitchFamily="18" charset="0"/>
              <a:cs typeface="Times New Roman" panose="02020603050405020304" pitchFamily="18" charset="0"/>
            </a:endParaRPr>
          </a:p>
        </p:txBody>
      </p:sp>
      <p:sp>
        <p:nvSpPr>
          <p:cNvPr id="21" name="文字方塊 20">
            <a:extLst>
              <a:ext uri="{FF2B5EF4-FFF2-40B4-BE49-F238E27FC236}">
                <a16:creationId xmlns:a16="http://schemas.microsoft.com/office/drawing/2014/main" id="{27D7B3EF-D179-5F3C-E4E9-1D3CE0C27939}"/>
              </a:ext>
            </a:extLst>
          </p:cNvPr>
          <p:cNvSpPr txBox="1"/>
          <p:nvPr/>
        </p:nvSpPr>
        <p:spPr>
          <a:xfrm>
            <a:off x="2570365" y="24282174"/>
            <a:ext cx="25576930" cy="2923877"/>
          </a:xfrm>
          <a:prstGeom prst="rect">
            <a:avLst/>
          </a:prstGeom>
          <a:noFill/>
        </p:spPr>
        <p:txBody>
          <a:bodyPr wrap="square">
            <a:spAutoFit/>
          </a:bodyPr>
          <a:lstStyle/>
          <a:p>
            <a:pPr marL="914400" indent="-914400">
              <a:buAutoNum type="arabicPeriod"/>
            </a:pPr>
            <a:r>
              <a:rPr lang="en-US" altLang="zh-TW" sz="4600" dirty="0">
                <a:latin typeface="Times New Roman" panose="02020603050405020304" pitchFamily="18" charset="0"/>
                <a:cs typeface="Times New Roman" panose="02020603050405020304" pitchFamily="18" charset="0"/>
              </a:rPr>
              <a:t>Addressing the gap in Computerized Adaptive Testing to accommodate changes in test-taker populations</a:t>
            </a:r>
          </a:p>
          <a:p>
            <a:pPr marL="914400" indent="-914400">
              <a:buAutoNum type="arabicPeriod"/>
            </a:pPr>
            <a:r>
              <a:rPr lang="en-US" altLang="zh-TW" sz="4600" dirty="0">
                <a:latin typeface="Times New Roman" panose="02020603050405020304" pitchFamily="18" charset="0"/>
                <a:cs typeface="Times New Roman" panose="02020603050405020304" pitchFamily="18" charset="0"/>
              </a:rPr>
              <a:t>Provide a personalized learning experience and instant feedback.</a:t>
            </a:r>
          </a:p>
          <a:p>
            <a:pPr marL="914400" indent="-914400">
              <a:buAutoNum type="arabicPeriod"/>
            </a:pPr>
            <a:r>
              <a:rPr lang="en-US" altLang="zh-TW" sz="4600" dirty="0">
                <a:latin typeface="Times New Roman" panose="02020603050405020304" pitchFamily="18" charset="0"/>
                <a:cs typeface="Times New Roman" panose="02020603050405020304" pitchFamily="18" charset="0"/>
              </a:rPr>
              <a:t>Allow Computerized Adaptive Testing to automatically adjust the difficulty levels of the questions.</a:t>
            </a:r>
          </a:p>
          <a:p>
            <a:pPr marL="914400" indent="-914400">
              <a:buAutoNum type="arabicPeriod"/>
            </a:pPr>
            <a:endParaRPr lang="zh-TW" altLang="en-US" sz="4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09953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TotalTime>
  <Words>343</Words>
  <Application>Microsoft Office PowerPoint</Application>
  <PresentationFormat>自訂</PresentationFormat>
  <Paragraphs>13</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Arial</vt:lpstr>
      <vt:lpstr>Calibri</vt:lpstr>
      <vt:lpstr>Calibri Light</vt:lpstr>
      <vt:lpstr>Times New Roman</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熹 謝</dc:creator>
  <cp:lastModifiedBy>熹 謝</cp:lastModifiedBy>
  <cp:revision>4</cp:revision>
  <dcterms:created xsi:type="dcterms:W3CDTF">2024-02-19T05:23:44Z</dcterms:created>
  <dcterms:modified xsi:type="dcterms:W3CDTF">2024-02-19T07:57:57Z</dcterms:modified>
</cp:coreProperties>
</file>