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371" r:id="rId2"/>
    <p:sldId id="372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368" r:id="rId32"/>
    <p:sldId id="262" r:id="rId33"/>
    <p:sldId id="266" r:id="rId34"/>
    <p:sldId id="267" r:id="rId35"/>
    <p:sldId id="268" r:id="rId36"/>
    <p:sldId id="269" r:id="rId37"/>
    <p:sldId id="270" r:id="rId38"/>
    <p:sldId id="322" r:id="rId39"/>
    <p:sldId id="271" r:id="rId40"/>
    <p:sldId id="354" r:id="rId41"/>
    <p:sldId id="272" r:id="rId42"/>
    <p:sldId id="273" r:id="rId43"/>
    <p:sldId id="274" r:id="rId44"/>
    <p:sldId id="275" r:id="rId45"/>
    <p:sldId id="284" r:id="rId46"/>
    <p:sldId id="285" r:id="rId47"/>
    <p:sldId id="286" r:id="rId48"/>
    <p:sldId id="324" r:id="rId49"/>
    <p:sldId id="287" r:id="rId50"/>
    <p:sldId id="288" r:id="rId51"/>
    <p:sldId id="289" r:id="rId52"/>
    <p:sldId id="369" r:id="rId53"/>
    <p:sldId id="370" r:id="rId54"/>
    <p:sldId id="356" r:id="rId55"/>
    <p:sldId id="357" r:id="rId56"/>
    <p:sldId id="358" r:id="rId57"/>
    <p:sldId id="360" r:id="rId58"/>
    <p:sldId id="361" r:id="rId59"/>
    <p:sldId id="362" r:id="rId60"/>
    <p:sldId id="363" r:id="rId61"/>
    <p:sldId id="364" r:id="rId62"/>
    <p:sldId id="365" r:id="rId63"/>
    <p:sldId id="366" r:id="rId64"/>
    <p:sldId id="367" r:id="rId65"/>
    <p:sldId id="401" r:id="rId66"/>
    <p:sldId id="402" r:id="rId67"/>
    <p:sldId id="403" r:id="rId68"/>
    <p:sldId id="404" r:id="rId69"/>
    <p:sldId id="405" r:id="rId70"/>
    <p:sldId id="406" r:id="rId71"/>
    <p:sldId id="407" r:id="rId72"/>
    <p:sldId id="408" r:id="rId73"/>
    <p:sldId id="409" r:id="rId74"/>
    <p:sldId id="410" r:id="rId75"/>
    <p:sldId id="411" r:id="rId76"/>
    <p:sldId id="412" r:id="rId77"/>
    <p:sldId id="413" r:id="rId78"/>
    <p:sldId id="414" r:id="rId79"/>
    <p:sldId id="415" r:id="rId80"/>
    <p:sldId id="416" r:id="rId81"/>
    <p:sldId id="417" r:id="rId82"/>
  </p:sldIdLst>
  <p:sldSz cx="9144000" cy="6858000" type="screen4x3"/>
  <p:notesSz cx="6646863" cy="97774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66FF33"/>
    <a:srgbClr val="FFFFCC"/>
    <a:srgbClr val="0000CC"/>
    <a:srgbClr val="FF6600"/>
    <a:srgbClr val="CC9900"/>
    <a:srgbClr val="FF3300"/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346" autoAdjust="0"/>
    <p:restoredTop sz="94660"/>
  </p:normalViewPr>
  <p:slideViewPr>
    <p:cSldViewPr>
      <p:cViewPr varScale="1">
        <p:scale>
          <a:sx n="67" d="100"/>
          <a:sy n="67" d="100"/>
        </p:scale>
        <p:origin x="-148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8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Relationship Id="rId14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0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39.wmf"/><Relationship Id="rId5" Type="http://schemas.openxmlformats.org/officeDocument/2006/relationships/image" Target="../media/image36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36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54.wmf"/><Relationship Id="rId2" Type="http://schemas.openxmlformats.org/officeDocument/2006/relationships/image" Target="../media/image38.wmf"/><Relationship Id="rId1" Type="http://schemas.openxmlformats.org/officeDocument/2006/relationships/image" Target="../media/image50.wmf"/><Relationship Id="rId6" Type="http://schemas.openxmlformats.org/officeDocument/2006/relationships/image" Target="../media/image42.wmf"/><Relationship Id="rId11" Type="http://schemas.openxmlformats.org/officeDocument/2006/relationships/image" Target="../media/image53.wmf"/><Relationship Id="rId5" Type="http://schemas.openxmlformats.org/officeDocument/2006/relationships/image" Target="../media/image41.wmf"/><Relationship Id="rId10" Type="http://schemas.openxmlformats.org/officeDocument/2006/relationships/image" Target="../media/image52.wmf"/><Relationship Id="rId4" Type="http://schemas.openxmlformats.org/officeDocument/2006/relationships/image" Target="../media/image40.wmf"/><Relationship Id="rId9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3.wmf"/><Relationship Id="rId4" Type="http://schemas.openxmlformats.org/officeDocument/2006/relationships/image" Target="../media/image9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97.wmf"/><Relationship Id="rId1" Type="http://schemas.openxmlformats.org/officeDocument/2006/relationships/image" Target="../media/image104.wmf"/><Relationship Id="rId4" Type="http://schemas.openxmlformats.org/officeDocument/2006/relationships/image" Target="../media/image10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57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3" Type="http://schemas.openxmlformats.org/officeDocument/2006/relationships/image" Target="../media/image121.emf"/><Relationship Id="rId7" Type="http://schemas.openxmlformats.org/officeDocument/2006/relationships/image" Target="../media/image125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6" Type="http://schemas.openxmlformats.org/officeDocument/2006/relationships/image" Target="../media/image124.emf"/><Relationship Id="rId5" Type="http://schemas.openxmlformats.org/officeDocument/2006/relationships/image" Target="../media/image123.emf"/><Relationship Id="rId4" Type="http://schemas.openxmlformats.org/officeDocument/2006/relationships/image" Target="../media/image122.emf"/><Relationship Id="rId9" Type="http://schemas.openxmlformats.org/officeDocument/2006/relationships/image" Target="../media/image12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51.wmf"/><Relationship Id="rId18" Type="http://schemas.openxmlformats.org/officeDocument/2006/relationships/image" Target="../media/image156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12" Type="http://schemas.openxmlformats.org/officeDocument/2006/relationships/image" Target="../media/image150.wmf"/><Relationship Id="rId17" Type="http://schemas.openxmlformats.org/officeDocument/2006/relationships/image" Target="../media/image155.wmf"/><Relationship Id="rId2" Type="http://schemas.openxmlformats.org/officeDocument/2006/relationships/image" Target="../media/image140.wmf"/><Relationship Id="rId16" Type="http://schemas.openxmlformats.org/officeDocument/2006/relationships/image" Target="../media/image154.wmf"/><Relationship Id="rId1" Type="http://schemas.openxmlformats.org/officeDocument/2006/relationships/image" Target="../media/image134.wmf"/><Relationship Id="rId6" Type="http://schemas.openxmlformats.org/officeDocument/2006/relationships/image" Target="../media/image144.wmf"/><Relationship Id="rId11" Type="http://schemas.openxmlformats.org/officeDocument/2006/relationships/image" Target="../media/image149.wmf"/><Relationship Id="rId5" Type="http://schemas.openxmlformats.org/officeDocument/2006/relationships/image" Target="../media/image143.wmf"/><Relationship Id="rId15" Type="http://schemas.openxmlformats.org/officeDocument/2006/relationships/image" Target="../media/image153.wmf"/><Relationship Id="rId10" Type="http://schemas.openxmlformats.org/officeDocument/2006/relationships/image" Target="../media/image148.wmf"/><Relationship Id="rId19" Type="http://schemas.openxmlformats.org/officeDocument/2006/relationships/image" Target="../media/image157.wmf"/><Relationship Id="rId4" Type="http://schemas.openxmlformats.org/officeDocument/2006/relationships/image" Target="../media/image142.wmf"/><Relationship Id="rId9" Type="http://schemas.openxmlformats.org/officeDocument/2006/relationships/image" Target="../media/image147.wmf"/><Relationship Id="rId14" Type="http://schemas.openxmlformats.org/officeDocument/2006/relationships/image" Target="../media/image15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image" Target="../media/image169.wmf"/><Relationship Id="rId3" Type="http://schemas.openxmlformats.org/officeDocument/2006/relationships/image" Target="../media/image165.wmf"/><Relationship Id="rId7" Type="http://schemas.openxmlformats.org/officeDocument/2006/relationships/image" Target="../media/image147.wmf"/><Relationship Id="rId12" Type="http://schemas.openxmlformats.org/officeDocument/2006/relationships/image" Target="../media/image168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46.wmf"/><Relationship Id="rId11" Type="http://schemas.openxmlformats.org/officeDocument/2006/relationships/image" Target="../media/image159.wmf"/><Relationship Id="rId5" Type="http://schemas.openxmlformats.org/officeDocument/2006/relationships/image" Target="../media/image145.wmf"/><Relationship Id="rId10" Type="http://schemas.openxmlformats.org/officeDocument/2006/relationships/image" Target="../media/image167.wmf"/><Relationship Id="rId4" Type="http://schemas.openxmlformats.org/officeDocument/2006/relationships/image" Target="../media/image144.wmf"/><Relationship Id="rId9" Type="http://schemas.openxmlformats.org/officeDocument/2006/relationships/image" Target="../media/image16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6537" cy="43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6875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CCC8CDA-9C17-4858-8645-E82796A739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0613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A0074E-B8DC-4BA3-9DB0-D1113A948C6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9D16F2-D4CA-4A7D-B050-BD609E7A472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ED113-049E-4355-A91C-B9F9E4CA356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0DAAF-BD07-4249-AAAA-2400464B2583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EFCC5-ABD2-42F6-A8D1-E1B6AF1A1F8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156A2-3D47-4525-B853-CA4F1AB2A8F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A33298-7C82-4D2A-8A55-2DEEF8302B8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8A0ECA-3E1B-4086-806D-C2ADB424685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08433-40DE-47F5-B5F1-B585AF2D806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49A3D2-08D1-448B-B4C9-5AF77B633546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701C2-8FBE-4F12-8560-D420C950E6C0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9AC34-7F6D-478C-895F-30155F67A78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9443F8-0D3D-4555-978E-71B58D7C4E1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E0C4B-A161-4A3C-AED8-203775F289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3382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0AC5A-A3F3-404F-8B1D-045F78F6E5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9153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24514-8D4F-4990-9834-FEF92ADD6C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77623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E049D31-B05C-4328-9BBA-F85E986809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9827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33B95-4D7F-43AB-A1E3-1C16EB3348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2118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67460-900A-430A-A2A9-8B711E200C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7194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A2BD3-43C9-40A2-9138-D02BECA539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4935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5FB26-98C5-4CD6-AF6D-A512DC7123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4695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E8ABC-BD1A-4346-A011-FA29834609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4289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F31F8-2C24-4BA3-9793-26A0360CF1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4085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8899E-174D-4EA3-9785-3E67A9E602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0822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29745-33BC-46A7-B70E-7C80E87F89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89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D4922697-B5D0-45F3-B117-871212A856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5" Type="http://schemas.openxmlformats.org/officeDocument/2006/relationships/image" Target="../media/image12.jpeg"/><Relationship Id="rId10" Type="http://schemas.openxmlformats.org/officeDocument/2006/relationships/image" Target="../media/image7.jpeg"/><Relationship Id="rId4" Type="http://schemas.openxmlformats.org/officeDocument/2006/relationships/image" Target="../media/image1.gif"/><Relationship Id="rId9" Type="http://schemas.openxmlformats.org/officeDocument/2006/relationships/image" Target="../media/image6.jpeg"/><Relationship Id="rId1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1.bin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notesSlide" Target="../notesSlides/notesSlide12.xml"/><Relationship Id="rId9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1.gif"/><Relationship Id="rId7" Type="http://schemas.openxmlformats.org/officeDocument/2006/relationships/image" Target="../media/image5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10.jpeg"/><Relationship Id="rId5" Type="http://schemas.openxmlformats.org/officeDocument/2006/relationships/image" Target="../media/image3.jpeg"/><Relationship Id="rId10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ecoder" TargetMode="Externa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8.bin"/><Relationship Id="rId18" Type="http://schemas.openxmlformats.org/officeDocument/2006/relationships/oleObject" Target="../embeddings/oleObject43.bin"/><Relationship Id="rId26" Type="http://schemas.openxmlformats.org/officeDocument/2006/relationships/oleObject" Target="../embeddings/oleObject51.bin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7.bin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5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6.bin"/><Relationship Id="rId24" Type="http://schemas.openxmlformats.org/officeDocument/2006/relationships/oleObject" Target="../embeddings/oleObject49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8.bin"/><Relationship Id="rId10" Type="http://schemas.openxmlformats.org/officeDocument/2006/relationships/oleObject" Target="../embeddings/oleObject35.bin"/><Relationship Id="rId19" Type="http://schemas.openxmlformats.org/officeDocument/2006/relationships/oleObject" Target="../embeddings/oleObject44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4.bin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oleObject" Target="../embeddings/oleObject73.bin"/><Relationship Id="rId18" Type="http://schemas.openxmlformats.org/officeDocument/2006/relationships/oleObject" Target="../embeddings/oleObject78.bin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67.bin"/><Relationship Id="rId12" Type="http://schemas.openxmlformats.org/officeDocument/2006/relationships/oleObject" Target="../embeddings/oleObject72.bin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80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6.bin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5.bin"/><Relationship Id="rId10" Type="http://schemas.openxmlformats.org/officeDocument/2006/relationships/oleObject" Target="../embeddings/oleObject70.bin"/><Relationship Id="rId19" Type="http://schemas.openxmlformats.org/officeDocument/2006/relationships/oleObject" Target="../embeddings/oleObject79.bin"/><Relationship Id="rId4" Type="http://schemas.openxmlformats.org/officeDocument/2006/relationships/oleObject" Target="../embeddings/oleObject64.bin"/><Relationship Id="rId9" Type="http://schemas.openxmlformats.org/officeDocument/2006/relationships/oleObject" Target="../embeddings/oleObject69.bin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8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8.png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1.gif"/><Relationship Id="rId10" Type="http://schemas.openxmlformats.org/officeDocument/2006/relationships/oleObject" Target="../embeddings/oleObject1.bin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oleObject" Target="../embeddings/oleObject88.bin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89.bin"/><Relationship Id="rId9" Type="http://schemas.openxmlformats.org/officeDocument/2006/relationships/oleObject" Target="../embeddings/oleObject9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10.bin"/><Relationship Id="rId12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9.bin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08.bin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07.bin"/><Relationship Id="rId9" Type="http://schemas.openxmlformats.org/officeDocument/2006/relationships/oleObject" Target="../embeddings/oleObject112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hyperlink" Target="http://en.wikipedia.org/wiki/Anod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n.wikipedia.org/wiki/Cathode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binational_logi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117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ultiplexing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99.png"/><Relationship Id="rId4" Type="http://schemas.openxmlformats.org/officeDocument/2006/relationships/oleObject" Target="../embeddings/oleObject123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99.png"/><Relationship Id="rId4" Type="http://schemas.openxmlformats.org/officeDocument/2006/relationships/oleObject" Target="../embeddings/oleObject127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94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3" Type="http://schemas.openxmlformats.org/officeDocument/2006/relationships/oleObject" Target="../embeddings/oleObject130.bin"/><Relationship Id="rId7" Type="http://schemas.openxmlformats.org/officeDocument/2006/relationships/image" Target="../media/image9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33.bin"/><Relationship Id="rId5" Type="http://schemas.openxmlformats.org/officeDocument/2006/relationships/oleObject" Target="../embeddings/oleObject132.bin"/><Relationship Id="rId4" Type="http://schemas.openxmlformats.org/officeDocument/2006/relationships/oleObject" Target="../embeddings/oleObject13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38.bin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4.bin"/><Relationship Id="rId12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43.bin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2.bin"/><Relationship Id="rId10" Type="http://schemas.openxmlformats.org/officeDocument/2006/relationships/oleObject" Target="../embeddings/oleObject147.bin"/><Relationship Id="rId4" Type="http://schemas.openxmlformats.org/officeDocument/2006/relationships/oleObject" Target="../embeddings/oleObject141.bin"/><Relationship Id="rId9" Type="http://schemas.openxmlformats.org/officeDocument/2006/relationships/oleObject" Target="../embeddings/oleObject146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54.bin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3.bin"/><Relationship Id="rId10" Type="http://schemas.openxmlformats.org/officeDocument/2006/relationships/oleObject" Target="../embeddings/oleObject158.bin"/><Relationship Id="rId4" Type="http://schemas.openxmlformats.org/officeDocument/2006/relationships/oleObject" Target="../embeddings/oleObject152.bin"/><Relationship Id="rId9" Type="http://schemas.openxmlformats.org/officeDocument/2006/relationships/oleObject" Target="../embeddings/oleObject157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163.bin"/><Relationship Id="rId4" Type="http://schemas.openxmlformats.org/officeDocument/2006/relationships/oleObject" Target="../embeddings/oleObject162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dder_(electronics)" TargetMode="Externa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69.bin"/><Relationship Id="rId5" Type="http://schemas.openxmlformats.org/officeDocument/2006/relationships/oleObject" Target="../embeddings/oleObject168.bin"/><Relationship Id="rId4" Type="http://schemas.openxmlformats.org/officeDocument/2006/relationships/oleObject" Target="../embeddings/oleObject167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oleObject" Target="../embeddings/oleObject171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oleObject" Target="../embeddings/oleObject182.bin"/><Relationship Id="rId18" Type="http://schemas.openxmlformats.org/officeDocument/2006/relationships/oleObject" Target="../embeddings/oleObject187.bin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90.bin"/><Relationship Id="rId7" Type="http://schemas.openxmlformats.org/officeDocument/2006/relationships/oleObject" Target="../embeddings/oleObject176.bin"/><Relationship Id="rId12" Type="http://schemas.openxmlformats.org/officeDocument/2006/relationships/oleObject" Target="../embeddings/oleObject181.bin"/><Relationship Id="rId17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5.bin"/><Relationship Id="rId20" Type="http://schemas.openxmlformats.org/officeDocument/2006/relationships/oleObject" Target="../embeddings/oleObject189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75.bin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84.bin"/><Relationship Id="rId10" Type="http://schemas.openxmlformats.org/officeDocument/2006/relationships/oleObject" Target="../embeddings/oleObject179.bin"/><Relationship Id="rId19" Type="http://schemas.openxmlformats.org/officeDocument/2006/relationships/oleObject" Target="../embeddings/oleObject188.bin"/><Relationship Id="rId4" Type="http://schemas.openxmlformats.org/officeDocument/2006/relationships/oleObject" Target="../embeddings/oleObject173.bin"/><Relationship Id="rId9" Type="http://schemas.openxmlformats.org/officeDocument/2006/relationships/oleObject" Target="../embeddings/oleObject178.bin"/><Relationship Id="rId14" Type="http://schemas.openxmlformats.org/officeDocument/2006/relationships/oleObject" Target="../embeddings/oleObject183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94.bin"/><Relationship Id="rId5" Type="http://schemas.openxmlformats.org/officeDocument/2006/relationships/oleObject" Target="../embeddings/oleObject193.bin"/><Relationship Id="rId4" Type="http://schemas.openxmlformats.org/officeDocument/2006/relationships/oleObject" Target="../embeddings/oleObject192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oleObject" Target="../embeddings/oleObject206.bin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200.bin"/><Relationship Id="rId12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99.bin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8.bin"/><Relationship Id="rId10" Type="http://schemas.openxmlformats.org/officeDocument/2006/relationships/oleObject" Target="../embeddings/oleObject203.bin"/><Relationship Id="rId4" Type="http://schemas.openxmlformats.org/officeDocument/2006/relationships/oleObject" Target="../embeddings/oleObject197.bin"/><Relationship Id="rId9" Type="http://schemas.openxmlformats.org/officeDocument/2006/relationships/oleObject" Target="../embeddings/oleObject202.bin"/><Relationship Id="rId14" Type="http://schemas.openxmlformats.org/officeDocument/2006/relationships/oleObject" Target="../embeddings/oleObject207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6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7124-F54C-4DE3-9550-7228E760140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914400" y="1066800"/>
            <a:ext cx="72390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latin typeface="Verdana" pitchFamily="34" charset="0"/>
              </a:rPr>
              <a:t>Chapter 4. Combinational Logic Circuit</a:t>
            </a:r>
          </a:p>
          <a:p>
            <a:pPr algn="ctr"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第四章</a:t>
            </a:r>
            <a:r>
              <a:rPr lang="en-US" altLang="zh-CN" sz="3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组合逻辑电路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8E2-9910-4DF0-940B-F582ADAE7C84}" type="slidenum">
              <a:rPr lang="en-US" altLang="zh-CN"/>
              <a:pPr/>
              <a:t>10</a:t>
            </a:fld>
            <a:endParaRPr lang="en-US" altLang="zh-CN"/>
          </a:p>
        </p:txBody>
      </p:sp>
      <p:pic>
        <p:nvPicPr>
          <p:cNvPr id="50" name="Picture 144" descr="tc04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392" t="7060" r="9106" b="2942"/>
          <a:stretch>
            <a:fillRect/>
          </a:stretch>
        </p:blipFill>
        <p:spPr bwMode="auto">
          <a:xfrm>
            <a:off x="539750" y="1196752"/>
            <a:ext cx="4265812" cy="281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453630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0033CC"/>
                </a:solidFill>
                <a:latin typeface="Calibri" pitchFamily="34" charset="0"/>
              </a:rPr>
              <a:t>E.g.2 </a:t>
            </a:r>
            <a:r>
              <a:rPr lang="en-US" altLang="zh-CN" b="1" dirty="0">
                <a:solidFill>
                  <a:srgbClr val="0033CC"/>
                </a:solidFill>
                <a:latin typeface="Calibri" pitchFamily="34" charset="0"/>
              </a:rPr>
              <a:t>analyze the following circuit</a:t>
            </a:r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2398112" y="2636912"/>
            <a:ext cx="302289" cy="30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altLang="zh-CN" sz="2000" b="1" i="1" baseline="-25000" dirty="0">
                <a:solidFill>
                  <a:srgbClr val="FF0000"/>
                </a:solidFill>
                <a:latin typeface="Calibri" pitchFamily="34" charset="0"/>
              </a:rPr>
              <a:t>1</a:t>
            </a:r>
            <a:endParaRPr lang="en-US" altLang="zh-CN" sz="2000" b="1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2398112" y="3689736"/>
            <a:ext cx="302289" cy="30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i="1" dirty="0" smtClean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altLang="zh-CN" sz="2000" b="1" i="1" baseline="-25000" dirty="0" smtClean="0">
                <a:solidFill>
                  <a:srgbClr val="FF0000"/>
                </a:solidFill>
                <a:latin typeface="Calibri" pitchFamily="34" charset="0"/>
              </a:rPr>
              <a:t>2</a:t>
            </a:r>
            <a:endParaRPr lang="en-US" altLang="zh-CN" sz="2000" b="1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3319959" y="3024248"/>
            <a:ext cx="302289" cy="30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i="1" dirty="0" smtClean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altLang="zh-CN" sz="2000" b="1" i="1" baseline="-25000" dirty="0" smtClean="0">
                <a:solidFill>
                  <a:srgbClr val="FF0000"/>
                </a:solidFill>
                <a:latin typeface="Calibri" pitchFamily="34" charset="0"/>
              </a:rPr>
              <a:t>3</a:t>
            </a:r>
            <a:endParaRPr lang="en-US" altLang="zh-CN" sz="2000" b="1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5" name="Text Box 61"/>
          <p:cNvSpPr txBox="1">
            <a:spLocks noChangeArrowheads="1"/>
          </p:cNvSpPr>
          <p:nvPr/>
        </p:nvSpPr>
        <p:spPr bwMode="auto">
          <a:xfrm>
            <a:off x="5183857" y="1187109"/>
            <a:ext cx="3780631" cy="164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rgbClr val="D60093"/>
                </a:solidFill>
                <a:latin typeface="Calibri" pitchFamily="34" charset="0"/>
                <a:ea typeface="黑体" pitchFamily="49" charset="-122"/>
              </a:rPr>
              <a:t>Solution: </a:t>
            </a:r>
            <a:endParaRPr lang="en-US" altLang="zh-CN" sz="2200" b="1" dirty="0" smtClean="0">
              <a:solidFill>
                <a:srgbClr val="D60093"/>
              </a:solidFill>
              <a:latin typeface="Calibri" pitchFamily="34" charset="0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 smtClean="0">
                <a:latin typeface="Calibri" pitchFamily="34" charset="0"/>
                <a:ea typeface="黑体" pitchFamily="49" charset="-122"/>
              </a:rPr>
              <a:t>1</a:t>
            </a:r>
            <a:r>
              <a:rPr lang="en-US" altLang="zh-CN" sz="2200" b="1" dirty="0">
                <a:latin typeface="Calibri" pitchFamily="34" charset="0"/>
                <a:ea typeface="黑体" pitchFamily="49" charset="-122"/>
              </a:rPr>
              <a:t>. List symbols for the outputs of all logic gates </a:t>
            </a:r>
            <a:r>
              <a:rPr lang="zh-CN" altLang="en-US" sz="2200" b="1" dirty="0" smtClean="0">
                <a:latin typeface="Calibri" pitchFamily="34" charset="0"/>
                <a:ea typeface="黑体" pitchFamily="49" charset="-122"/>
              </a:rPr>
              <a:t>写出</a:t>
            </a:r>
            <a:r>
              <a:rPr lang="zh-CN" altLang="en-US" sz="2200" b="1" dirty="0">
                <a:latin typeface="Calibri" pitchFamily="34" charset="0"/>
                <a:ea typeface="黑体" pitchFamily="49" charset="-122"/>
              </a:rPr>
              <a:t>各个逻辑门的</a:t>
            </a:r>
            <a:r>
              <a:rPr lang="zh-CN" altLang="en-US" sz="2200" b="1" dirty="0" smtClean="0">
                <a:latin typeface="Calibri" pitchFamily="34" charset="0"/>
                <a:ea typeface="黑体" pitchFamily="49" charset="-122"/>
              </a:rPr>
              <a:t>输出</a:t>
            </a:r>
            <a:endParaRPr lang="en-US" altLang="zh-CN" sz="2200" b="1" baseline="-25000" dirty="0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57" name="Text Box 63"/>
          <p:cNvSpPr txBox="1">
            <a:spLocks noChangeArrowheads="1"/>
          </p:cNvSpPr>
          <p:nvPr/>
        </p:nvSpPr>
        <p:spPr bwMode="auto">
          <a:xfrm>
            <a:off x="5120768" y="2884000"/>
            <a:ext cx="4023232" cy="114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Calibri" pitchFamily="34" charset="0"/>
                <a:ea typeface="黑体" pitchFamily="49" charset="-122"/>
              </a:rPr>
              <a:t> 2. </a:t>
            </a:r>
            <a:r>
              <a:rPr lang="en-US" altLang="zh-CN" sz="2200" b="1" dirty="0" smtClean="0">
                <a:latin typeface="Calibri" pitchFamily="34" charset="0"/>
                <a:ea typeface="黑体" pitchFamily="49" charset="-122"/>
              </a:rPr>
              <a:t>Logic </a:t>
            </a:r>
            <a:r>
              <a:rPr lang="en-US" altLang="zh-CN" sz="2200" b="1" dirty="0">
                <a:latin typeface="Calibri" pitchFamily="34" charset="0"/>
                <a:ea typeface="黑体" pitchFamily="49" charset="-122"/>
              </a:rPr>
              <a:t>functions </a:t>
            </a:r>
            <a:r>
              <a:rPr lang="en-US" altLang="zh-CN" sz="2200" b="1" dirty="0" smtClean="0">
                <a:latin typeface="Calibri" pitchFamily="34" charset="0"/>
                <a:ea typeface="黑体" pitchFamily="49" charset="-122"/>
              </a:rPr>
              <a:t>of all logic gate outputs and simplifications. </a:t>
            </a:r>
            <a:endParaRPr lang="en-US" altLang="zh-CN" sz="2200" b="1" dirty="0">
              <a:latin typeface="Calibri" pitchFamily="34" charset="0"/>
              <a:ea typeface="黑体" pitchFamily="49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200" b="1" dirty="0" smtClean="0">
                <a:latin typeface="Calibri" pitchFamily="34" charset="0"/>
                <a:ea typeface="黑体" pitchFamily="49" charset="-122"/>
              </a:rPr>
              <a:t>写出逻辑门输出表达式</a:t>
            </a:r>
            <a:r>
              <a:rPr lang="zh-CN" altLang="en-US" sz="2200" b="1" dirty="0">
                <a:latin typeface="Calibri" pitchFamily="34" charset="0"/>
                <a:ea typeface="黑体" pitchFamily="49" charset="-122"/>
              </a:rPr>
              <a:t>并化简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8" name="TextBox 57"/>
              <p:cNvSpPr txBox="1"/>
              <p:nvPr/>
            </p:nvSpPr>
            <p:spPr>
              <a:xfrm>
                <a:off x="610949" y="4365104"/>
                <a:ext cx="1800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S</a:t>
                </a:r>
                <a:r>
                  <a:rPr lang="en-US" altLang="zh-CN" b="1" baseline="-25000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0</a:t>
                </a:r>
                <a:r>
                  <a:rPr lang="en-US" altLang="zh-CN" b="1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 = A</a:t>
                </a:r>
                <a:r>
                  <a:rPr lang="en-US" altLang="zh-CN" b="1" baseline="-25000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0</a:t>
                </a:r>
                <a:r>
                  <a:rPr lang="en-US" altLang="zh-CN" b="1" dirty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  <a:cs typeface="Ebrima" pitchFamily="2" charset="0"/>
                      </a:rPr>
                      <m:t>⊕</m:t>
                    </m:r>
                  </m:oMath>
                </a14:m>
                <a:r>
                  <a:rPr lang="en-US" altLang="zh-CN" b="1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 B</a:t>
                </a:r>
                <a:r>
                  <a:rPr lang="en-US" altLang="zh-CN" b="1" baseline="-25000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0</a:t>
                </a:r>
                <a:endParaRPr lang="zh-CN" altLang="en-US" b="1" dirty="0">
                  <a:solidFill>
                    <a:srgbClr val="0000CC"/>
                  </a:solidFill>
                  <a:latin typeface="Calibri" pitchFamily="34" charset="0"/>
                  <a:cs typeface="Ebrima" pitchFamily="2" charset="0"/>
                </a:endParaRP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49" y="4365104"/>
                <a:ext cx="180081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6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0" name="TextBox 59"/>
              <p:cNvSpPr txBox="1"/>
              <p:nvPr/>
            </p:nvSpPr>
            <p:spPr>
              <a:xfrm>
                <a:off x="2626564" y="4365104"/>
                <a:ext cx="1800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C</a:t>
                </a:r>
                <a:r>
                  <a:rPr lang="en-US" altLang="zh-CN" b="1" baseline="-25000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1</a:t>
                </a:r>
                <a:r>
                  <a:rPr lang="en-US" altLang="zh-CN" b="1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 = A</a:t>
                </a:r>
                <a:r>
                  <a:rPr lang="en-US" altLang="zh-CN" b="1" baseline="-25000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0</a:t>
                </a:r>
                <a:r>
                  <a:rPr lang="en-US" altLang="zh-CN" b="1" dirty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  <a:cs typeface="Ebrima" pitchFamily="2" charset="0"/>
                      </a:rPr>
                      <m:t>∙ </m:t>
                    </m:r>
                  </m:oMath>
                </a14:m>
                <a:r>
                  <a:rPr lang="en-US" altLang="zh-CN" b="1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B</a:t>
                </a:r>
                <a:r>
                  <a:rPr lang="en-US" altLang="zh-CN" b="1" baseline="-25000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0</a:t>
                </a:r>
                <a:endParaRPr lang="zh-CN" altLang="en-US" b="1" dirty="0">
                  <a:solidFill>
                    <a:srgbClr val="0000CC"/>
                  </a:solidFill>
                  <a:latin typeface="Calibri" pitchFamily="34" charset="0"/>
                  <a:cs typeface="Ebrima" pitchFamily="2" charset="0"/>
                </a:endParaRPr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564" y="4365104"/>
                <a:ext cx="180081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42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3" name="TextBox 62"/>
              <p:cNvSpPr txBox="1"/>
              <p:nvPr/>
            </p:nvSpPr>
            <p:spPr>
              <a:xfrm>
                <a:off x="608401" y="5157192"/>
                <a:ext cx="1800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6600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S</a:t>
                </a:r>
                <a:r>
                  <a:rPr lang="en-US" altLang="zh-CN" b="1" baseline="-25000" dirty="0" smtClean="0">
                    <a:solidFill>
                      <a:srgbClr val="006600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1</a:t>
                </a:r>
                <a:r>
                  <a:rPr lang="en-US" altLang="zh-CN" b="1" dirty="0" smtClean="0">
                    <a:solidFill>
                      <a:srgbClr val="006600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 = T</a:t>
                </a:r>
                <a:r>
                  <a:rPr lang="en-US" altLang="zh-CN" b="1" baseline="-25000" dirty="0" smtClean="0">
                    <a:solidFill>
                      <a:srgbClr val="006600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1</a:t>
                </a:r>
                <a:r>
                  <a:rPr lang="en-US" altLang="zh-CN" b="1" dirty="0" smtClean="0">
                    <a:solidFill>
                      <a:srgbClr val="006600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  <a:cs typeface="Ebrima" pitchFamily="2" charset="0"/>
                      </a:rPr>
                      <m:t>⊕</m:t>
                    </m:r>
                  </m:oMath>
                </a14:m>
                <a:r>
                  <a:rPr lang="en-US" altLang="zh-CN" b="1" dirty="0" smtClean="0">
                    <a:solidFill>
                      <a:srgbClr val="006600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 C</a:t>
                </a:r>
                <a:r>
                  <a:rPr lang="en-US" altLang="zh-CN" b="1" baseline="-25000" dirty="0" smtClean="0">
                    <a:solidFill>
                      <a:srgbClr val="006600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1</a:t>
                </a:r>
                <a:endParaRPr lang="zh-CN" altLang="en-US" b="1" dirty="0">
                  <a:solidFill>
                    <a:srgbClr val="006600"/>
                  </a:solidFill>
                  <a:latin typeface="Calibri" pitchFamily="34" charset="0"/>
                  <a:cs typeface="Ebrima" pitchFamily="2" charset="0"/>
                </a:endParaRPr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01" y="5157192"/>
                <a:ext cx="180081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42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4" name="TextBox 63"/>
              <p:cNvSpPr txBox="1"/>
              <p:nvPr/>
            </p:nvSpPr>
            <p:spPr>
              <a:xfrm>
                <a:off x="922998" y="5632505"/>
                <a:ext cx="21057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6600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= A</a:t>
                </a:r>
                <a:r>
                  <a:rPr lang="en-US" altLang="zh-CN" b="1" baseline="-25000" dirty="0" smtClean="0">
                    <a:solidFill>
                      <a:srgbClr val="006600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  <a:cs typeface="Ebrima" pitchFamily="2" charset="0"/>
                      </a:rPr>
                      <m:t>⊕</m:t>
                    </m:r>
                    <m:r>
                      <a:rPr lang="en-US" altLang="zh-CN" b="1" i="0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  <a:cs typeface="Ebrima" pitchFamily="2" charset="0"/>
                      </a:rPr>
                      <m:t> </m:t>
                    </m:r>
                  </m:oMath>
                </a14:m>
                <a:r>
                  <a:rPr lang="en-US" altLang="zh-CN" b="1" dirty="0" smtClean="0">
                    <a:solidFill>
                      <a:srgbClr val="006600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B</a:t>
                </a:r>
                <a:r>
                  <a:rPr lang="en-US" altLang="zh-CN" b="1" baseline="-25000" dirty="0" smtClean="0">
                    <a:solidFill>
                      <a:srgbClr val="006600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  <a:cs typeface="Ebrima" pitchFamily="2" charset="0"/>
                      </a:rPr>
                      <m:t>⊕</m:t>
                    </m:r>
                  </m:oMath>
                </a14:m>
                <a:r>
                  <a:rPr lang="en-US" altLang="zh-CN" b="1" dirty="0" smtClean="0">
                    <a:solidFill>
                      <a:srgbClr val="006600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 C</a:t>
                </a:r>
                <a:r>
                  <a:rPr lang="en-US" altLang="zh-CN" b="1" baseline="-25000" dirty="0" smtClean="0">
                    <a:solidFill>
                      <a:srgbClr val="006600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1</a:t>
                </a:r>
                <a:endParaRPr lang="zh-CN" altLang="en-US" b="1" dirty="0">
                  <a:solidFill>
                    <a:srgbClr val="006600"/>
                  </a:solidFill>
                  <a:latin typeface="Calibri" pitchFamily="34" charset="0"/>
                  <a:cs typeface="Ebrima" pitchFamily="2" charset="0"/>
                </a:endParaRPr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98" y="5632505"/>
                <a:ext cx="210577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433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3131840" y="5157192"/>
            <a:ext cx="180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C</a:t>
            </a:r>
            <a:r>
              <a:rPr lang="en-US" altLang="zh-CN" b="1" baseline="-25000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2</a:t>
            </a:r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 = T</a:t>
            </a:r>
            <a:r>
              <a:rPr lang="en-US" altLang="zh-CN" b="1" baseline="-25000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2</a:t>
            </a:r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 + T</a:t>
            </a:r>
            <a:r>
              <a:rPr lang="en-US" altLang="zh-CN" b="1" baseline="-25000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3</a:t>
            </a:r>
            <a:endParaRPr lang="zh-CN" altLang="en-US" b="1" dirty="0">
              <a:solidFill>
                <a:srgbClr val="006600"/>
              </a:solidFill>
              <a:latin typeface="Calibri" pitchFamily="34" charset="0"/>
              <a:cs typeface="Ebrima" pitchFamily="2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81612" y="5632506"/>
            <a:ext cx="2657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= </a:t>
            </a:r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A</a:t>
            </a:r>
            <a:r>
              <a:rPr lang="en-US" altLang="zh-CN" b="1" baseline="-25000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1</a:t>
            </a:r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B</a:t>
            </a:r>
            <a:r>
              <a:rPr lang="en-US" altLang="zh-CN" b="1" baseline="-25000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1</a:t>
            </a:r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 + A</a:t>
            </a:r>
            <a:r>
              <a:rPr lang="en-US" altLang="zh-CN" b="1" baseline="-25000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1</a:t>
            </a:r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C</a:t>
            </a:r>
            <a:r>
              <a:rPr lang="en-US" altLang="zh-CN" b="1" baseline="-25000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1</a:t>
            </a:r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+ </a:t>
            </a:r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B</a:t>
            </a:r>
            <a:r>
              <a:rPr lang="en-US" altLang="zh-CN" b="1" baseline="-25000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1</a:t>
            </a:r>
            <a:r>
              <a:rPr lang="en-US" altLang="zh-CN" b="1" dirty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C</a:t>
            </a:r>
            <a:r>
              <a:rPr lang="en-US" altLang="zh-CN" b="1" baseline="-25000" dirty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1</a:t>
            </a:r>
            <a:endParaRPr lang="zh-CN" altLang="en-US" b="1" dirty="0">
              <a:solidFill>
                <a:srgbClr val="006600"/>
              </a:solidFill>
              <a:latin typeface="Calibri" pitchFamily="34" charset="0"/>
              <a:cs typeface="Ebrima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8" name="TextBox 67"/>
              <p:cNvSpPr txBox="1"/>
              <p:nvPr/>
            </p:nvSpPr>
            <p:spPr>
              <a:xfrm>
                <a:off x="6876256" y="4437112"/>
                <a:ext cx="1800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T</a:t>
                </a:r>
                <a:r>
                  <a:rPr lang="en-US" altLang="zh-CN" baseline="-25000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1</a:t>
                </a:r>
                <a:r>
                  <a:rPr lang="en-US" altLang="zh-CN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 = A</a:t>
                </a:r>
                <a:r>
                  <a:rPr lang="en-US" altLang="zh-CN" baseline="-25000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1</a:t>
                </a:r>
                <a:r>
                  <a:rPr lang="en-US" altLang="zh-CN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  <a:cs typeface="Ebrima" pitchFamily="2" charset="0"/>
                      </a:rPr>
                      <m:t>⊕</m:t>
                    </m:r>
                  </m:oMath>
                </a14:m>
                <a:r>
                  <a:rPr lang="en-US" altLang="zh-CN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 B</a:t>
                </a:r>
                <a:r>
                  <a:rPr lang="en-US" altLang="zh-CN" baseline="-25000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1</a:t>
                </a:r>
                <a:endParaRPr lang="zh-CN" altLang="en-US" dirty="0">
                  <a:latin typeface="Calibri" pitchFamily="34" charset="0"/>
                  <a:cs typeface="Ebrima" pitchFamily="2" charset="0"/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437112"/>
                <a:ext cx="180081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542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9" name="TextBox 68"/>
              <p:cNvSpPr txBox="1"/>
              <p:nvPr/>
            </p:nvSpPr>
            <p:spPr>
              <a:xfrm>
                <a:off x="6890639" y="4941900"/>
                <a:ext cx="1512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T</a:t>
                </a:r>
                <a:r>
                  <a:rPr lang="en-US" altLang="zh-CN" baseline="-25000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2</a:t>
                </a:r>
                <a:r>
                  <a:rPr lang="en-US" altLang="zh-CN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 = A</a:t>
                </a:r>
                <a:r>
                  <a:rPr lang="en-US" altLang="zh-CN" baseline="-25000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1</a:t>
                </a:r>
                <a:r>
                  <a:rPr lang="en-US" altLang="zh-CN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  <a:cs typeface="Ebrima" pitchFamily="2" charset="0"/>
                      </a:rPr>
                      <m:t>⋅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cs typeface="Ebrima" pitchFamily="2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B</a:t>
                </a:r>
                <a:r>
                  <a:rPr lang="en-US" altLang="zh-CN" baseline="-25000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1</a:t>
                </a:r>
                <a:endParaRPr lang="zh-CN" altLang="en-US" dirty="0">
                  <a:latin typeface="Calibri" pitchFamily="34" charset="0"/>
                  <a:cs typeface="Ebrima" pitchFamily="2" charset="0"/>
                </a:endParaRPr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639" y="4941900"/>
                <a:ext cx="1512778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6024" t="-10667" r="-803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0" name="TextBox 69"/>
              <p:cNvSpPr txBox="1"/>
              <p:nvPr/>
            </p:nvSpPr>
            <p:spPr>
              <a:xfrm>
                <a:off x="6893672" y="5458052"/>
                <a:ext cx="1553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T</a:t>
                </a:r>
                <a:r>
                  <a:rPr lang="en-US" altLang="zh-CN" baseline="-25000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3</a:t>
                </a:r>
                <a:r>
                  <a:rPr lang="en-US" altLang="zh-CN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 = </a:t>
                </a:r>
                <a:r>
                  <a:rPr lang="en-US" altLang="zh-CN" dirty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T</a:t>
                </a:r>
                <a:r>
                  <a:rPr lang="en-US" altLang="zh-CN" baseline="-25000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1</a:t>
                </a:r>
                <a:r>
                  <a:rPr lang="en-US" altLang="zh-CN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  <a:cs typeface="Ebrima" pitchFamily="2" charset="0"/>
                      </a:rPr>
                      <m:t>⋅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cs typeface="Ebrima" pitchFamily="2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C</a:t>
                </a:r>
                <a:r>
                  <a:rPr lang="en-US" altLang="zh-CN" baseline="-25000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1</a:t>
                </a:r>
                <a:endParaRPr lang="zh-CN" altLang="en-US" dirty="0">
                  <a:latin typeface="Calibri" pitchFamily="34" charset="0"/>
                  <a:cs typeface="Ebrima" pitchFamily="2" charset="0"/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72" y="5458052"/>
                <a:ext cx="1553722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627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2510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 autoUpdateAnimBg="0"/>
      <p:bldP spid="57" grpId="0" autoUpdateAnimBg="0"/>
      <p:bldP spid="58" grpId="0" animBg="1"/>
      <p:bldP spid="60" grpId="0" animBg="1"/>
      <p:bldP spid="63" grpId="0" animBg="1"/>
      <p:bldP spid="64" grpId="0" animBg="1"/>
      <p:bldP spid="65" grpId="0"/>
      <p:bldP spid="66" grpId="0"/>
      <p:bldP spid="68" grpId="0" animBg="1"/>
      <p:bldP spid="69" grpId="0" animBg="1"/>
      <p:bldP spid="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8E2-9910-4DF0-940B-F582ADAE7C8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2840" name="Text Box 72"/>
          <p:cNvSpPr txBox="1">
            <a:spLocks noChangeArrowheads="1"/>
          </p:cNvSpPr>
          <p:nvPr/>
        </p:nvSpPr>
        <p:spPr bwMode="auto">
          <a:xfrm>
            <a:off x="609600" y="381000"/>
            <a:ext cx="19285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alibri" pitchFamily="34" charset="0"/>
                <a:ea typeface="黑体" pitchFamily="49" charset="-122"/>
              </a:rPr>
              <a:t>3. Truth table</a:t>
            </a:r>
          </a:p>
        </p:txBody>
      </p:sp>
      <p:sp>
        <p:nvSpPr>
          <p:cNvPr id="32862" name="Rectangle 94"/>
          <p:cNvSpPr>
            <a:spLocks noChangeArrowheads="1"/>
          </p:cNvSpPr>
          <p:nvPr/>
        </p:nvSpPr>
        <p:spPr bwMode="auto">
          <a:xfrm>
            <a:off x="597912" y="3645024"/>
            <a:ext cx="26401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alibri" pitchFamily="34" charset="0"/>
                <a:ea typeface="黑体" pitchFamily="49" charset="-122"/>
              </a:rPr>
              <a:t>4. function analysis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0" name="TextBox 49"/>
              <p:cNvSpPr txBox="1"/>
              <p:nvPr/>
            </p:nvSpPr>
            <p:spPr>
              <a:xfrm>
                <a:off x="610949" y="908720"/>
                <a:ext cx="1800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S</a:t>
                </a:r>
                <a:r>
                  <a:rPr lang="en-US" altLang="zh-CN" b="1" baseline="-25000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0</a:t>
                </a:r>
                <a:r>
                  <a:rPr lang="en-US" altLang="zh-CN" b="1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 = A</a:t>
                </a:r>
                <a:r>
                  <a:rPr lang="en-US" altLang="zh-CN" b="1" baseline="-25000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0</a:t>
                </a:r>
                <a:r>
                  <a:rPr lang="en-US" altLang="zh-CN" b="1" dirty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  <a:cs typeface="Ebrima" pitchFamily="2" charset="0"/>
                      </a:rPr>
                      <m:t>⊕</m:t>
                    </m:r>
                  </m:oMath>
                </a14:m>
                <a:r>
                  <a:rPr lang="en-US" altLang="zh-CN" b="1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 B</a:t>
                </a:r>
                <a:r>
                  <a:rPr lang="en-US" altLang="zh-CN" b="1" baseline="-25000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0</a:t>
                </a:r>
                <a:endParaRPr lang="zh-CN" altLang="en-US" b="1" dirty="0">
                  <a:solidFill>
                    <a:srgbClr val="0000CC"/>
                  </a:solidFill>
                  <a:latin typeface="Calibri" pitchFamily="34" charset="0"/>
                  <a:cs typeface="Ebrima" pitchFamily="2" charset="0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49" y="908720"/>
                <a:ext cx="180081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506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" name="TextBox 50"/>
              <p:cNvSpPr txBox="1"/>
              <p:nvPr/>
            </p:nvSpPr>
            <p:spPr>
              <a:xfrm>
                <a:off x="594144" y="1343089"/>
                <a:ext cx="1800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C</a:t>
                </a:r>
                <a:r>
                  <a:rPr lang="en-US" altLang="zh-CN" b="1" baseline="-25000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1</a:t>
                </a:r>
                <a:r>
                  <a:rPr lang="en-US" altLang="zh-CN" b="1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 = A</a:t>
                </a:r>
                <a:r>
                  <a:rPr lang="en-US" altLang="zh-CN" b="1" baseline="-25000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0</a:t>
                </a:r>
                <a:r>
                  <a:rPr lang="en-US" altLang="zh-CN" b="1" dirty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  <a:cs typeface="Ebrima" pitchFamily="2" charset="0"/>
                      </a:rPr>
                      <m:t>∙ </m:t>
                    </m:r>
                  </m:oMath>
                </a14:m>
                <a:r>
                  <a:rPr lang="en-US" altLang="zh-CN" b="1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B</a:t>
                </a:r>
                <a:r>
                  <a:rPr lang="en-US" altLang="zh-CN" b="1" baseline="-25000" dirty="0" smtClean="0">
                    <a:solidFill>
                      <a:srgbClr val="0000CC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0</a:t>
                </a:r>
                <a:endParaRPr lang="zh-CN" altLang="en-US" b="1" dirty="0">
                  <a:solidFill>
                    <a:srgbClr val="0000CC"/>
                  </a:solidFill>
                  <a:latin typeface="Calibri" pitchFamily="34" charset="0"/>
                  <a:cs typeface="Ebrima" pitchFamily="2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4" y="1343089"/>
                <a:ext cx="180081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6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2" name="TextBox 51"/>
              <p:cNvSpPr txBox="1"/>
              <p:nvPr/>
            </p:nvSpPr>
            <p:spPr>
              <a:xfrm>
                <a:off x="608400" y="1853069"/>
                <a:ext cx="22927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6600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S</a:t>
                </a:r>
                <a:r>
                  <a:rPr lang="en-US" altLang="zh-CN" b="1" baseline="-25000" dirty="0" smtClean="0">
                    <a:solidFill>
                      <a:srgbClr val="006600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1</a:t>
                </a:r>
                <a:r>
                  <a:rPr lang="en-US" altLang="zh-CN" b="1" dirty="0">
                    <a:solidFill>
                      <a:srgbClr val="006600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 = </a:t>
                </a:r>
                <a:r>
                  <a:rPr lang="en-US" altLang="zh-CN" b="1" dirty="0" smtClean="0">
                    <a:solidFill>
                      <a:srgbClr val="006600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A</a:t>
                </a:r>
                <a:r>
                  <a:rPr lang="en-US" altLang="zh-CN" b="1" baseline="-25000" dirty="0" smtClean="0">
                    <a:solidFill>
                      <a:srgbClr val="006600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  <a:cs typeface="Ebrima" pitchFamily="2" charset="0"/>
                      </a:rPr>
                      <m:t>⊕</m:t>
                    </m:r>
                    <m:r>
                      <a:rPr lang="en-US" altLang="zh-CN" b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  <a:cs typeface="Ebrima" pitchFamily="2" charset="0"/>
                      </a:rPr>
                      <m:t> </m:t>
                    </m:r>
                  </m:oMath>
                </a14:m>
                <a:r>
                  <a:rPr lang="en-US" altLang="zh-CN" b="1" dirty="0" smtClean="0">
                    <a:solidFill>
                      <a:srgbClr val="006600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B</a:t>
                </a:r>
                <a:r>
                  <a:rPr lang="en-US" altLang="zh-CN" b="1" baseline="-25000" dirty="0" smtClean="0">
                    <a:solidFill>
                      <a:srgbClr val="006600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  <a:cs typeface="Ebrima" pitchFamily="2" charset="0"/>
                      </a:rPr>
                      <m:t>⊕</m:t>
                    </m:r>
                  </m:oMath>
                </a14:m>
                <a:r>
                  <a:rPr lang="en-US" altLang="zh-CN" b="1" dirty="0" smtClean="0">
                    <a:solidFill>
                      <a:srgbClr val="006600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 C</a:t>
                </a:r>
                <a:r>
                  <a:rPr lang="en-US" altLang="zh-CN" b="1" baseline="-25000" dirty="0">
                    <a:solidFill>
                      <a:srgbClr val="006600"/>
                    </a:solidFill>
                    <a:latin typeface="Calibri" pitchFamily="34" charset="0"/>
                    <a:ea typeface="Ebrima" pitchFamily="2" charset="0"/>
                    <a:cs typeface="Ebrima" pitchFamily="2" charset="0"/>
                  </a:rPr>
                  <a:t>1</a:t>
                </a:r>
                <a:endParaRPr lang="zh-CN" altLang="en-US" b="1" dirty="0">
                  <a:solidFill>
                    <a:srgbClr val="006600"/>
                  </a:solidFill>
                  <a:latin typeface="Calibri" pitchFamily="34" charset="0"/>
                  <a:cs typeface="Ebrima" pitchFamily="2" charset="0"/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00" y="1853069"/>
                <a:ext cx="229278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255" t="-10526" r="-106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587126" y="2351201"/>
            <a:ext cx="313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C</a:t>
            </a:r>
            <a:r>
              <a:rPr lang="en-US" altLang="zh-CN" b="1" baseline="-25000" dirty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2</a:t>
            </a:r>
            <a:r>
              <a:rPr lang="en-US" altLang="zh-CN" b="1" dirty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= A</a:t>
            </a:r>
            <a:r>
              <a:rPr lang="en-US" altLang="zh-CN" b="1" baseline="-25000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1</a:t>
            </a:r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B</a:t>
            </a:r>
            <a:r>
              <a:rPr lang="en-US" altLang="zh-CN" b="1" baseline="-25000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1</a:t>
            </a:r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 + A</a:t>
            </a:r>
            <a:r>
              <a:rPr lang="en-US" altLang="zh-CN" b="1" baseline="-25000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1</a:t>
            </a:r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C</a:t>
            </a:r>
            <a:r>
              <a:rPr lang="en-US" altLang="zh-CN" b="1" baseline="-25000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1</a:t>
            </a:r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+ </a:t>
            </a:r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B</a:t>
            </a:r>
            <a:r>
              <a:rPr lang="en-US" altLang="zh-CN" b="1" baseline="-25000" dirty="0" smtClean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1</a:t>
            </a:r>
            <a:r>
              <a:rPr lang="en-US" altLang="zh-CN" b="1" dirty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C</a:t>
            </a:r>
            <a:r>
              <a:rPr lang="en-US" altLang="zh-CN" b="1" baseline="-25000" dirty="0">
                <a:solidFill>
                  <a:srgbClr val="0066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1</a:t>
            </a:r>
            <a:endParaRPr lang="zh-CN" altLang="en-US" b="1" dirty="0">
              <a:solidFill>
                <a:srgbClr val="006600"/>
              </a:solidFill>
              <a:latin typeface="Calibri" pitchFamily="34" charset="0"/>
              <a:cs typeface="Ebrima" pitchFamily="2" charset="0"/>
            </a:endParaRPr>
          </a:p>
        </p:txBody>
      </p:sp>
      <p:sp>
        <p:nvSpPr>
          <p:cNvPr id="67" name="Text Box 79"/>
          <p:cNvSpPr txBox="1">
            <a:spLocks noChangeArrowheads="1"/>
          </p:cNvSpPr>
          <p:nvPr/>
        </p:nvSpPr>
        <p:spPr bwMode="auto">
          <a:xfrm>
            <a:off x="4966872" y="868357"/>
            <a:ext cx="792088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0    0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1    0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1    0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0    1</a:t>
            </a:r>
            <a:endParaRPr lang="en-US" altLang="zh-CN" b="1" dirty="0">
              <a:solidFill>
                <a:srgbClr val="0000CC"/>
              </a:solidFill>
              <a:latin typeface="Calibri" pitchFamily="34" charset="0"/>
              <a:ea typeface="黑体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70636" y="427885"/>
            <a:ext cx="1997508" cy="2308324"/>
            <a:chOff x="3870636" y="427885"/>
            <a:chExt cx="1997508" cy="2308324"/>
          </a:xfrm>
        </p:grpSpPr>
        <p:sp>
          <p:nvSpPr>
            <p:cNvPr id="32847" name="Text Box 79"/>
            <p:cNvSpPr txBox="1">
              <a:spLocks noChangeArrowheads="1"/>
            </p:cNvSpPr>
            <p:nvPr/>
          </p:nvSpPr>
          <p:spPr bwMode="auto">
            <a:xfrm>
              <a:off x="3870636" y="427885"/>
              <a:ext cx="1939148" cy="2308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A</a:t>
              </a:r>
              <a:r>
                <a:rPr lang="en-US" altLang="zh-CN" b="1" baseline="-25000" dirty="0" smtClean="0">
                  <a:latin typeface="Calibri" pitchFamily="34" charset="0"/>
                  <a:ea typeface="黑体" pitchFamily="49" charset="-122"/>
                </a:rPr>
                <a:t>0</a:t>
              </a:r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   B</a:t>
              </a:r>
              <a:r>
                <a:rPr lang="en-US" altLang="zh-CN" b="1" baseline="-25000" dirty="0" smtClean="0">
                  <a:latin typeface="Calibri" pitchFamily="34" charset="0"/>
                  <a:ea typeface="黑体" pitchFamily="49" charset="-122"/>
                </a:rPr>
                <a:t>0      </a:t>
              </a:r>
              <a:endParaRPr lang="en-US" altLang="zh-CN" b="1" dirty="0" smtClean="0">
                <a:latin typeface="Calibri" pitchFamily="34" charset="0"/>
                <a:ea typeface="黑体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 0    0     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 0    1     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 1    0      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 1    1     </a:t>
              </a:r>
              <a:endParaRPr lang="en-US" altLang="zh-CN" b="1" dirty="0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>
              <a:off x="3884284" y="940382"/>
              <a:ext cx="1939148" cy="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>
              <a:off x="4856264" y="521770"/>
              <a:ext cx="0" cy="2119491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59" name="Line 83"/>
            <p:cNvSpPr>
              <a:spLocks noChangeShapeType="1"/>
            </p:cNvSpPr>
            <p:nvPr/>
          </p:nvSpPr>
          <p:spPr bwMode="auto">
            <a:xfrm>
              <a:off x="3882984" y="2641261"/>
              <a:ext cx="1939148" cy="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60" name="Line 83"/>
            <p:cNvSpPr>
              <a:spLocks noChangeShapeType="1"/>
            </p:cNvSpPr>
            <p:nvPr/>
          </p:nvSpPr>
          <p:spPr bwMode="auto">
            <a:xfrm>
              <a:off x="3892864" y="508317"/>
              <a:ext cx="1939148" cy="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958921" y="467373"/>
              <a:ext cx="9092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S</a:t>
              </a:r>
              <a:r>
                <a:rPr lang="en-US" altLang="zh-CN" b="1" baseline="-25000" dirty="0" smtClean="0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0</a:t>
              </a:r>
              <a:r>
                <a:rPr lang="en-US" altLang="zh-CN" b="1" dirty="0" smtClean="0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  C</a:t>
              </a:r>
              <a:r>
                <a:rPr lang="en-US" altLang="zh-CN" b="1" baseline="-25000" dirty="0" smtClean="0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1</a:t>
              </a:r>
              <a:r>
                <a:rPr lang="en-US" altLang="zh-CN" b="1" dirty="0" smtClean="0">
                  <a:solidFill>
                    <a:srgbClr val="000000"/>
                  </a:solidFill>
                  <a:latin typeface="Calibri" pitchFamily="34" charset="0"/>
                  <a:ea typeface="黑体" pitchFamily="49" charset="-122"/>
                </a:rPr>
                <a:t> </a:t>
              </a:r>
              <a:endParaRPr lang="zh-CN" altLang="en-US" dirty="0"/>
            </a:p>
          </p:txBody>
        </p:sp>
      </p:grpSp>
      <p:sp>
        <p:nvSpPr>
          <p:cNvPr id="69" name="Text Box 79"/>
          <p:cNvSpPr txBox="1">
            <a:spLocks noChangeArrowheads="1"/>
          </p:cNvSpPr>
          <p:nvPr/>
        </p:nvSpPr>
        <p:spPr bwMode="auto">
          <a:xfrm>
            <a:off x="7676668" y="487582"/>
            <a:ext cx="927780" cy="349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  </a:t>
            </a:r>
            <a:endParaRPr lang="en-US" altLang="zh-CN" b="1" dirty="0">
              <a:solidFill>
                <a:srgbClr val="006600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0    0   </a:t>
            </a:r>
            <a:endParaRPr lang="en-US" altLang="zh-CN" b="1" dirty="0">
              <a:solidFill>
                <a:srgbClr val="006600"/>
              </a:solidFill>
              <a:latin typeface="Calibri" pitchFamily="34" charset="0"/>
              <a:ea typeface="黑体" pitchFamily="49" charset="-122"/>
            </a:endParaRPr>
          </a:p>
          <a:p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1    0</a:t>
            </a:r>
            <a:endParaRPr lang="en-US" altLang="zh-CN" b="1" dirty="0">
              <a:solidFill>
                <a:srgbClr val="006600"/>
              </a:solidFill>
              <a:latin typeface="Calibri" pitchFamily="34" charset="0"/>
              <a:ea typeface="黑体" pitchFamily="49" charset="-122"/>
            </a:endParaRPr>
          </a:p>
          <a:p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1    0</a:t>
            </a:r>
            <a:endParaRPr lang="en-US" altLang="zh-CN" b="1" dirty="0">
              <a:solidFill>
                <a:srgbClr val="006600"/>
              </a:solidFill>
              <a:latin typeface="Calibri" pitchFamily="34" charset="0"/>
              <a:ea typeface="黑体" pitchFamily="49" charset="-122"/>
            </a:endParaRPr>
          </a:p>
          <a:p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0    1</a:t>
            </a:r>
            <a:endParaRPr lang="en-US" altLang="zh-CN" b="1" dirty="0">
              <a:solidFill>
                <a:srgbClr val="006600"/>
              </a:solidFill>
              <a:latin typeface="Calibri" pitchFamily="34" charset="0"/>
              <a:ea typeface="黑体" pitchFamily="49" charset="-122"/>
            </a:endParaRPr>
          </a:p>
          <a:p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1    0</a:t>
            </a:r>
            <a:endParaRPr lang="en-US" altLang="zh-CN" b="1" dirty="0">
              <a:solidFill>
                <a:srgbClr val="006600"/>
              </a:solidFill>
              <a:latin typeface="Calibri" pitchFamily="34" charset="0"/>
              <a:ea typeface="黑体" pitchFamily="49" charset="-122"/>
            </a:endParaRPr>
          </a:p>
          <a:p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0    1</a:t>
            </a:r>
            <a:endParaRPr lang="en-US" altLang="zh-CN" b="1" dirty="0">
              <a:solidFill>
                <a:srgbClr val="006600"/>
              </a:solidFill>
              <a:latin typeface="Calibri" pitchFamily="34" charset="0"/>
              <a:ea typeface="黑体" pitchFamily="49" charset="-122"/>
            </a:endParaRPr>
          </a:p>
          <a:p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0    1</a:t>
            </a:r>
            <a:endParaRPr lang="en-US" altLang="zh-CN" b="1" dirty="0">
              <a:solidFill>
                <a:srgbClr val="006600"/>
              </a:solidFill>
              <a:latin typeface="Calibri" pitchFamily="34" charset="0"/>
              <a:ea typeface="黑体" pitchFamily="49" charset="-122"/>
            </a:endParaRPr>
          </a:p>
          <a:p>
            <a:r>
              <a:rPr lang="en-US" altLang="zh-CN" b="1" dirty="0" smtClean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1    1</a:t>
            </a:r>
            <a:endParaRPr lang="en-US" altLang="zh-CN" b="1" dirty="0">
              <a:solidFill>
                <a:srgbClr val="006600"/>
              </a:solidFill>
              <a:latin typeface="Calibri" pitchFamily="34" charset="0"/>
              <a:ea typeface="黑体" pitchFamily="49" charset="-122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1836440" y="4162728"/>
            <a:ext cx="1295400" cy="1223665"/>
            <a:chOff x="1836440" y="4162728"/>
            <a:chExt cx="1295400" cy="1223665"/>
          </a:xfrm>
        </p:grpSpPr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2522240" y="4162728"/>
              <a:ext cx="47307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A</a:t>
              </a:r>
              <a:r>
                <a:rPr lang="en-US" altLang="zh-CN" b="1" baseline="-25000" dirty="0" smtClean="0">
                  <a:latin typeface="Calibri" pitchFamily="34" charset="0"/>
                  <a:ea typeface="黑体" pitchFamily="49" charset="-122"/>
                </a:rPr>
                <a:t>0</a:t>
              </a:r>
              <a:endParaRPr lang="en-US" altLang="zh-CN" b="1" baseline="-25000" dirty="0"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B</a:t>
              </a:r>
              <a:r>
                <a:rPr lang="en-US" altLang="zh-CN" b="1" baseline="-25000" dirty="0" smtClean="0">
                  <a:latin typeface="Calibri" pitchFamily="34" charset="0"/>
                  <a:ea typeface="黑体" pitchFamily="49" charset="-122"/>
                </a:rPr>
                <a:t>0</a:t>
              </a:r>
              <a:endParaRPr lang="en-US" altLang="zh-CN" b="1" baseline="-25000" dirty="0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73" name="Text Box 63"/>
            <p:cNvSpPr txBox="1">
              <a:spLocks noChangeArrowheads="1"/>
            </p:cNvSpPr>
            <p:nvPr/>
          </p:nvSpPr>
          <p:spPr bwMode="auto">
            <a:xfrm>
              <a:off x="1912640" y="4467528"/>
              <a:ext cx="3968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Calibri" pitchFamily="34" charset="0"/>
                  <a:ea typeface="黑体" pitchFamily="49" charset="-122"/>
                </a:rPr>
                <a:t>+</a:t>
              </a:r>
            </a:p>
          </p:txBody>
        </p:sp>
        <p:sp>
          <p:nvSpPr>
            <p:cNvPr id="74" name="Line 64"/>
            <p:cNvSpPr>
              <a:spLocks noChangeShapeType="1"/>
            </p:cNvSpPr>
            <p:nvPr/>
          </p:nvSpPr>
          <p:spPr bwMode="auto">
            <a:xfrm>
              <a:off x="1836440" y="4965672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</a:endParaRPr>
            </a:p>
          </p:txBody>
        </p:sp>
        <p:sp>
          <p:nvSpPr>
            <p:cNvPr id="75" name="Text Box 65"/>
            <p:cNvSpPr txBox="1">
              <a:spLocks noChangeArrowheads="1"/>
            </p:cNvSpPr>
            <p:nvPr/>
          </p:nvSpPr>
          <p:spPr bwMode="auto">
            <a:xfrm>
              <a:off x="2522240" y="4924728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dirty="0" smtClean="0">
                  <a:solidFill>
                    <a:srgbClr val="FF3300"/>
                  </a:solidFill>
                  <a:latin typeface="Calibri" pitchFamily="34" charset="0"/>
                  <a:ea typeface="黑体" pitchFamily="49" charset="-122"/>
                </a:rPr>
                <a:t>S</a:t>
              </a:r>
              <a:r>
                <a:rPr lang="en-US" altLang="zh-CN" b="1" baseline="-25000" dirty="0" smtClean="0">
                  <a:solidFill>
                    <a:srgbClr val="FF3300"/>
                  </a:solidFill>
                  <a:latin typeface="Calibri" pitchFamily="34" charset="0"/>
                  <a:ea typeface="黑体" pitchFamily="49" charset="-122"/>
                </a:rPr>
                <a:t>0</a:t>
              </a:r>
              <a:endParaRPr lang="en-US" altLang="zh-CN" b="1" baseline="-25000" dirty="0">
                <a:solidFill>
                  <a:srgbClr val="FF3300"/>
                </a:solidFill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76" name="Text Box 66"/>
            <p:cNvSpPr txBox="1">
              <a:spLocks noChangeArrowheads="1"/>
            </p:cNvSpPr>
            <p:nvPr/>
          </p:nvSpPr>
          <p:spPr bwMode="auto">
            <a:xfrm>
              <a:off x="1912640" y="4924728"/>
              <a:ext cx="6254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dirty="0" smtClean="0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C</a:t>
              </a:r>
              <a:r>
                <a:rPr lang="en-US" altLang="zh-CN" b="1" baseline="-25000" dirty="0" smtClean="0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1</a:t>
              </a:r>
              <a:endParaRPr lang="en-US" altLang="zh-CN" b="1" dirty="0">
                <a:solidFill>
                  <a:srgbClr val="0000CC"/>
                </a:solidFill>
                <a:latin typeface="Calibri" pitchFamily="34" charset="0"/>
                <a:ea typeface="黑体" pitchFamily="49" charset="-122"/>
              </a:endParaRPr>
            </a:p>
          </p:txBody>
        </p:sp>
      </p:grpSp>
      <p:grpSp>
        <p:nvGrpSpPr>
          <p:cNvPr id="6" name="组合 6"/>
          <p:cNvGrpSpPr/>
          <p:nvPr/>
        </p:nvGrpSpPr>
        <p:grpSpPr>
          <a:xfrm>
            <a:off x="846502" y="4923752"/>
            <a:ext cx="2285338" cy="1313560"/>
            <a:chOff x="846502" y="4923752"/>
            <a:chExt cx="2285338" cy="1313560"/>
          </a:xfrm>
        </p:grpSpPr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1326099" y="4923752"/>
              <a:ext cx="47307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A</a:t>
              </a:r>
              <a:r>
                <a:rPr lang="en-US" altLang="zh-CN" b="1" baseline="-25000" dirty="0" smtClean="0">
                  <a:latin typeface="Calibri" pitchFamily="34" charset="0"/>
                  <a:ea typeface="黑体" pitchFamily="49" charset="-122"/>
                </a:rPr>
                <a:t>1</a:t>
              </a:r>
              <a:endParaRPr lang="en-US" altLang="zh-CN" b="1" baseline="-25000" dirty="0"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B</a:t>
              </a:r>
              <a:r>
                <a:rPr lang="en-US" altLang="zh-CN" b="1" baseline="-25000" dirty="0" smtClean="0">
                  <a:latin typeface="Calibri" pitchFamily="34" charset="0"/>
                  <a:ea typeface="黑体" pitchFamily="49" charset="-122"/>
                </a:rPr>
                <a:t>1</a:t>
              </a:r>
              <a:endParaRPr lang="en-US" altLang="zh-CN" b="1" baseline="-25000" dirty="0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78" name="Text Box 63"/>
            <p:cNvSpPr txBox="1">
              <a:spLocks noChangeArrowheads="1"/>
            </p:cNvSpPr>
            <p:nvPr/>
          </p:nvSpPr>
          <p:spPr bwMode="auto">
            <a:xfrm>
              <a:off x="945364" y="5270144"/>
              <a:ext cx="3968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Calibri" pitchFamily="34" charset="0"/>
                  <a:ea typeface="黑体" pitchFamily="49" charset="-122"/>
                </a:rPr>
                <a:t>+</a:t>
              </a:r>
            </a:p>
          </p:txBody>
        </p:sp>
        <p:sp>
          <p:nvSpPr>
            <p:cNvPr id="79" name="Line 64"/>
            <p:cNvSpPr>
              <a:spLocks noChangeShapeType="1"/>
            </p:cNvSpPr>
            <p:nvPr/>
          </p:nvSpPr>
          <p:spPr bwMode="auto">
            <a:xfrm>
              <a:off x="846502" y="5781936"/>
              <a:ext cx="2285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</a:endParaRPr>
            </a:p>
          </p:txBody>
        </p:sp>
        <p:sp>
          <p:nvSpPr>
            <p:cNvPr id="80" name="Text Box 65"/>
            <p:cNvSpPr txBox="1">
              <a:spLocks noChangeArrowheads="1"/>
            </p:cNvSpPr>
            <p:nvPr/>
          </p:nvSpPr>
          <p:spPr bwMode="auto">
            <a:xfrm>
              <a:off x="1349102" y="5775647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dirty="0" smtClean="0">
                  <a:solidFill>
                    <a:srgbClr val="006600"/>
                  </a:solidFill>
                  <a:latin typeface="Calibri" pitchFamily="34" charset="0"/>
                  <a:ea typeface="黑体" pitchFamily="49" charset="-122"/>
                </a:rPr>
                <a:t>S</a:t>
              </a:r>
              <a:r>
                <a:rPr lang="en-US" altLang="zh-CN" b="1" baseline="-25000" dirty="0" smtClean="0">
                  <a:solidFill>
                    <a:srgbClr val="006600"/>
                  </a:solidFill>
                  <a:latin typeface="Calibri" pitchFamily="34" charset="0"/>
                  <a:ea typeface="黑体" pitchFamily="49" charset="-122"/>
                </a:rPr>
                <a:t>1</a:t>
              </a:r>
              <a:endParaRPr lang="en-US" altLang="zh-CN" b="1" baseline="-25000" dirty="0">
                <a:solidFill>
                  <a:srgbClr val="006600"/>
                </a:solidFill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81" name="Text Box 66"/>
            <p:cNvSpPr txBox="1">
              <a:spLocks noChangeArrowheads="1"/>
            </p:cNvSpPr>
            <p:nvPr/>
          </p:nvSpPr>
          <p:spPr bwMode="auto">
            <a:xfrm>
              <a:off x="890772" y="5777879"/>
              <a:ext cx="6254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dirty="0" smtClean="0">
                  <a:solidFill>
                    <a:srgbClr val="FF3300"/>
                  </a:solidFill>
                  <a:latin typeface="Calibri" pitchFamily="34" charset="0"/>
                  <a:ea typeface="黑体" pitchFamily="49" charset="-122"/>
                </a:rPr>
                <a:t>C</a:t>
              </a:r>
              <a:r>
                <a:rPr lang="en-US" altLang="zh-CN" b="1" baseline="-25000" dirty="0" smtClean="0">
                  <a:solidFill>
                    <a:srgbClr val="FF3300"/>
                  </a:solidFill>
                  <a:latin typeface="Calibri" pitchFamily="34" charset="0"/>
                  <a:ea typeface="黑体" pitchFamily="49" charset="-122"/>
                </a:rPr>
                <a:t>2</a:t>
              </a:r>
              <a:endParaRPr lang="en-US" altLang="zh-CN" b="1" dirty="0">
                <a:solidFill>
                  <a:srgbClr val="FF3300"/>
                </a:solidFill>
                <a:latin typeface="Calibri" pitchFamily="34" charset="0"/>
                <a:ea typeface="黑体" pitchFamily="49" charset="-122"/>
              </a:endParaRPr>
            </a:p>
          </p:txBody>
        </p:sp>
      </p:grpSp>
      <p:sp>
        <p:nvSpPr>
          <p:cNvPr id="88" name="Text Box 149"/>
          <p:cNvSpPr txBox="1">
            <a:spLocks noChangeArrowheads="1"/>
          </p:cNvSpPr>
          <p:nvPr/>
        </p:nvSpPr>
        <p:spPr bwMode="auto">
          <a:xfrm>
            <a:off x="4220766" y="4140007"/>
            <a:ext cx="41995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SzPct val="80000"/>
              <a:buFont typeface="Wingdings" pitchFamily="2" charset="2"/>
              <a:buChar char="l"/>
            </a:pPr>
            <a:r>
              <a:rPr lang="en-US" altLang="zh-CN" sz="2000" b="1" dirty="0" smtClean="0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For  S</a:t>
            </a:r>
            <a:r>
              <a:rPr lang="en-US" altLang="zh-CN" sz="2000" b="1" baseline="-25000" dirty="0" smtClean="0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0</a:t>
            </a:r>
            <a:r>
              <a:rPr lang="en-US" altLang="zh-CN" sz="2000" b="1" dirty="0" smtClean="0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  and C</a:t>
            </a:r>
            <a:r>
              <a:rPr lang="en-US" altLang="zh-CN" sz="2000" b="1" baseline="-25000" dirty="0" smtClean="0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1</a:t>
            </a:r>
            <a:r>
              <a:rPr lang="en-US" altLang="zh-CN" sz="2000" b="1" dirty="0" smtClean="0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 : One-bit half adder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zh-CN" sz="2000" b="1" dirty="0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     - C</a:t>
            </a:r>
            <a:r>
              <a:rPr lang="en-US" altLang="zh-CN" sz="2000" b="1" baseline="-25000" dirty="0" smtClean="0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1</a:t>
            </a:r>
            <a:r>
              <a:rPr lang="en-US" altLang="zh-CN" sz="2000" b="1" dirty="0" smtClean="0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: </a:t>
            </a:r>
            <a:r>
              <a:rPr lang="zh-CN" altLang="en-US" sz="2000" b="1" dirty="0" smtClean="0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向高位的进位</a:t>
            </a:r>
            <a:endParaRPr lang="zh-CN" altLang="en-US" sz="2000" b="1" dirty="0">
              <a:solidFill>
                <a:srgbClr val="0000CC"/>
              </a:solidFill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89" name="Text Box 149"/>
          <p:cNvSpPr txBox="1">
            <a:spLocks noChangeArrowheads="1"/>
          </p:cNvSpPr>
          <p:nvPr/>
        </p:nvSpPr>
        <p:spPr bwMode="auto">
          <a:xfrm>
            <a:off x="4225608" y="5077633"/>
            <a:ext cx="41995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342900" indent="-342900" eaLnBrk="1" hangingPunct="1">
              <a:buSzPct val="80000"/>
              <a:buFont typeface="Wingdings" pitchFamily="2" charset="2"/>
              <a:buChar char="l"/>
            </a:pPr>
            <a:r>
              <a:rPr lang="en-US" altLang="zh-CN" sz="2000" b="1" dirty="0" smtClean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For  S</a:t>
            </a:r>
            <a:r>
              <a:rPr lang="en-US" altLang="zh-CN" sz="2000" b="1" baseline="-25000" dirty="0" smtClean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1</a:t>
            </a:r>
            <a:r>
              <a:rPr lang="en-US" altLang="zh-CN" sz="2000" b="1" dirty="0" smtClean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  and C</a:t>
            </a:r>
            <a:r>
              <a:rPr lang="en-US" altLang="zh-CN" sz="2000" b="1" baseline="-25000" dirty="0" smtClean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2</a:t>
            </a:r>
            <a:r>
              <a:rPr lang="en-US" altLang="zh-CN" sz="2000" b="1" dirty="0" smtClean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 : One-bit full adder</a:t>
            </a:r>
          </a:p>
          <a:p>
            <a:pPr eaLnBrk="1" hangingPunct="1">
              <a:buSzPct val="80000"/>
            </a:pPr>
            <a:r>
              <a:rPr lang="en-US" altLang="zh-CN" sz="2000" b="1" dirty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     - C</a:t>
            </a:r>
            <a:r>
              <a:rPr lang="en-US" altLang="zh-CN" sz="2000" b="1" baseline="-25000" dirty="0" smtClean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1</a:t>
            </a:r>
            <a:r>
              <a:rPr lang="en-US" altLang="zh-CN" sz="2000" b="1" dirty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: </a:t>
            </a:r>
            <a:r>
              <a:rPr lang="zh-CN" altLang="en-US" sz="2000" b="1" dirty="0" smtClean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来自低位的进位</a:t>
            </a:r>
            <a:endParaRPr lang="en-US" altLang="zh-CN" sz="2000" b="1" dirty="0" smtClean="0">
              <a:solidFill>
                <a:srgbClr val="006600"/>
              </a:solidFill>
              <a:latin typeface="Calibri" pitchFamily="34" charset="0"/>
              <a:ea typeface="黑体" pitchFamily="49" charset="-122"/>
            </a:endParaRPr>
          </a:p>
          <a:p>
            <a:pPr eaLnBrk="1" hangingPunct="1">
              <a:buSzPct val="80000"/>
            </a:pPr>
            <a:r>
              <a:rPr lang="en-US" altLang="zh-CN" sz="2000" b="1" dirty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     - C</a:t>
            </a:r>
            <a:r>
              <a:rPr lang="en-US" altLang="zh-CN" sz="2000" b="1" baseline="-25000" dirty="0" smtClean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2</a:t>
            </a:r>
            <a:r>
              <a:rPr lang="en-US" altLang="zh-CN" sz="2000" b="1" dirty="0" smtClean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: </a:t>
            </a:r>
            <a:r>
              <a:rPr lang="zh-CN" altLang="en-US" sz="2000" b="1" dirty="0" smtClean="0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向高位的进位</a:t>
            </a:r>
            <a:endParaRPr lang="zh-CN" altLang="en-US" sz="2000" b="1" dirty="0">
              <a:solidFill>
                <a:srgbClr val="006600"/>
              </a:solidFill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90" name="Text Box 149"/>
          <p:cNvSpPr txBox="1">
            <a:spLocks noChangeArrowheads="1"/>
          </p:cNvSpPr>
          <p:nvPr/>
        </p:nvSpPr>
        <p:spPr bwMode="auto">
          <a:xfrm>
            <a:off x="4225608" y="6021288"/>
            <a:ext cx="30656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342900" indent="-342900" eaLnBrk="1" hangingPunct="1">
              <a:buSzPct val="80000"/>
              <a:buFont typeface="Wingdings" pitchFamily="2" charset="2"/>
              <a:buChar char="l"/>
            </a:pPr>
            <a:r>
              <a:rPr lang="en-US" altLang="zh-CN" sz="2000" b="1" dirty="0" smtClean="0">
                <a:solidFill>
                  <a:srgbClr val="660066"/>
                </a:solidFill>
                <a:latin typeface="Calibri" pitchFamily="34" charset="0"/>
                <a:ea typeface="黑体" pitchFamily="49" charset="-122"/>
              </a:rPr>
              <a:t>All: 2-bit half adder</a:t>
            </a:r>
            <a:endParaRPr lang="zh-CN" altLang="en-US" sz="2000" b="1" dirty="0">
              <a:solidFill>
                <a:srgbClr val="660066"/>
              </a:solidFill>
              <a:latin typeface="Calibri" pitchFamily="34" charset="0"/>
              <a:ea typeface="黑体" pitchFamily="49" charset="-122"/>
            </a:endParaRPr>
          </a:p>
        </p:txBody>
      </p:sp>
      <p:grpSp>
        <p:nvGrpSpPr>
          <p:cNvPr id="7" name="组合 4"/>
          <p:cNvGrpSpPr/>
          <p:nvPr/>
        </p:nvGrpSpPr>
        <p:grpSpPr>
          <a:xfrm>
            <a:off x="6287844" y="486245"/>
            <a:ext cx="2275660" cy="3490186"/>
            <a:chOff x="6287844" y="486245"/>
            <a:chExt cx="2275660" cy="3490186"/>
          </a:xfrm>
        </p:grpSpPr>
        <p:sp>
          <p:nvSpPr>
            <p:cNvPr id="57" name="Text Box 79"/>
            <p:cNvSpPr txBox="1">
              <a:spLocks noChangeArrowheads="1"/>
            </p:cNvSpPr>
            <p:nvPr/>
          </p:nvSpPr>
          <p:spPr bwMode="auto">
            <a:xfrm>
              <a:off x="6327488" y="486245"/>
              <a:ext cx="1368152" cy="3490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A</a:t>
              </a:r>
              <a:r>
                <a:rPr lang="en-US" altLang="zh-CN" b="1" baseline="-25000" dirty="0" smtClean="0">
                  <a:latin typeface="Calibri" pitchFamily="34" charset="0"/>
                  <a:ea typeface="黑体" pitchFamily="49" charset="-122"/>
                </a:rPr>
                <a:t>1</a:t>
              </a:r>
              <a:r>
                <a:rPr lang="en-US" altLang="zh-CN" b="1" dirty="0">
                  <a:latin typeface="Calibri" pitchFamily="34" charset="0"/>
                  <a:ea typeface="黑体" pitchFamily="49" charset="-122"/>
                </a:rPr>
                <a:t> </a:t>
              </a:r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 B</a:t>
              </a:r>
              <a:r>
                <a:rPr lang="en-US" altLang="zh-CN" b="1" baseline="-25000" dirty="0" smtClean="0">
                  <a:latin typeface="Calibri" pitchFamily="34" charset="0"/>
                  <a:ea typeface="黑体" pitchFamily="49" charset="-122"/>
                </a:rPr>
                <a:t>1</a:t>
              </a:r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  C</a:t>
              </a:r>
              <a:r>
                <a:rPr lang="en-US" altLang="zh-CN" b="1" baseline="-25000" dirty="0" smtClean="0">
                  <a:latin typeface="Calibri" pitchFamily="34" charset="0"/>
                  <a:ea typeface="黑体" pitchFamily="49" charset="-122"/>
                </a:rPr>
                <a:t>1</a:t>
              </a:r>
              <a:endParaRPr lang="en-US" altLang="zh-CN" b="1" dirty="0">
                <a:solidFill>
                  <a:srgbClr val="006600"/>
                </a:solidFill>
                <a:latin typeface="Calibri" pitchFamily="34" charset="0"/>
                <a:ea typeface="黑体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0    </a:t>
              </a:r>
              <a:r>
                <a:rPr lang="en-US" altLang="zh-CN" b="1" dirty="0">
                  <a:latin typeface="Calibri" pitchFamily="34" charset="0"/>
                  <a:ea typeface="黑体" pitchFamily="49" charset="-122"/>
                </a:rPr>
                <a:t>0    </a:t>
              </a:r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0     </a:t>
              </a:r>
              <a:endParaRPr lang="en-US" altLang="zh-CN" b="1" dirty="0"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0    </a:t>
              </a:r>
              <a:r>
                <a:rPr lang="en-US" altLang="zh-CN" b="1" dirty="0">
                  <a:latin typeface="Calibri" pitchFamily="34" charset="0"/>
                  <a:ea typeface="黑体" pitchFamily="49" charset="-122"/>
                </a:rPr>
                <a:t>0    1   </a:t>
              </a:r>
            </a:p>
            <a:p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0    </a:t>
              </a:r>
              <a:r>
                <a:rPr lang="en-US" altLang="zh-CN" b="1" dirty="0">
                  <a:latin typeface="Calibri" pitchFamily="34" charset="0"/>
                  <a:ea typeface="黑体" pitchFamily="49" charset="-122"/>
                </a:rPr>
                <a:t>1    0   </a:t>
              </a:r>
            </a:p>
            <a:p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0    </a:t>
              </a:r>
              <a:r>
                <a:rPr lang="en-US" altLang="zh-CN" b="1" dirty="0">
                  <a:latin typeface="Calibri" pitchFamily="34" charset="0"/>
                  <a:ea typeface="黑体" pitchFamily="49" charset="-122"/>
                </a:rPr>
                <a:t>1    </a:t>
              </a:r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1   </a:t>
              </a:r>
              <a:endParaRPr lang="en-US" altLang="zh-CN" b="1" dirty="0"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1    </a:t>
              </a:r>
              <a:r>
                <a:rPr lang="en-US" altLang="zh-CN" b="1" dirty="0">
                  <a:latin typeface="Calibri" pitchFamily="34" charset="0"/>
                  <a:ea typeface="黑体" pitchFamily="49" charset="-122"/>
                </a:rPr>
                <a:t>0    </a:t>
              </a:r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0   </a:t>
              </a:r>
              <a:endParaRPr lang="en-US" altLang="zh-CN" b="1" dirty="0"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1    </a:t>
              </a:r>
              <a:r>
                <a:rPr lang="en-US" altLang="zh-CN" b="1" dirty="0">
                  <a:latin typeface="Calibri" pitchFamily="34" charset="0"/>
                  <a:ea typeface="黑体" pitchFamily="49" charset="-122"/>
                </a:rPr>
                <a:t>0    </a:t>
              </a:r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1   </a:t>
              </a:r>
              <a:endParaRPr lang="en-US" altLang="zh-CN" b="1" dirty="0"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1    </a:t>
              </a:r>
              <a:r>
                <a:rPr lang="en-US" altLang="zh-CN" b="1" dirty="0">
                  <a:latin typeface="Calibri" pitchFamily="34" charset="0"/>
                  <a:ea typeface="黑体" pitchFamily="49" charset="-122"/>
                </a:rPr>
                <a:t>1    </a:t>
              </a:r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0   </a:t>
              </a:r>
              <a:endParaRPr lang="en-US" altLang="zh-CN" b="1" dirty="0"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1    1    1   </a:t>
              </a:r>
              <a:endParaRPr lang="en-US" altLang="zh-CN" b="1" dirty="0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62" name="Line 84"/>
            <p:cNvSpPr>
              <a:spLocks noChangeShapeType="1"/>
            </p:cNvSpPr>
            <p:nvPr/>
          </p:nvSpPr>
          <p:spPr bwMode="auto">
            <a:xfrm>
              <a:off x="7578920" y="507718"/>
              <a:ext cx="0" cy="3384393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63" name="Line 83"/>
            <p:cNvSpPr>
              <a:spLocks noChangeShapeType="1"/>
            </p:cNvSpPr>
            <p:nvPr/>
          </p:nvSpPr>
          <p:spPr bwMode="auto">
            <a:xfrm>
              <a:off x="6287844" y="507719"/>
              <a:ext cx="2110204" cy="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65" name="Line 83"/>
            <p:cNvSpPr>
              <a:spLocks noChangeShapeType="1"/>
            </p:cNvSpPr>
            <p:nvPr/>
          </p:nvSpPr>
          <p:spPr bwMode="auto">
            <a:xfrm>
              <a:off x="6291868" y="939784"/>
              <a:ext cx="2110204" cy="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66" name="Line 83"/>
            <p:cNvSpPr>
              <a:spLocks noChangeShapeType="1"/>
            </p:cNvSpPr>
            <p:nvPr/>
          </p:nvSpPr>
          <p:spPr bwMode="auto">
            <a:xfrm>
              <a:off x="6313840" y="3892112"/>
              <a:ext cx="2110204" cy="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7652677" y="490320"/>
              <a:ext cx="9108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6600"/>
                  </a:solidFill>
                  <a:latin typeface="Calibri" pitchFamily="34" charset="0"/>
                  <a:ea typeface="黑体" pitchFamily="49" charset="-122"/>
                </a:rPr>
                <a:t>S</a:t>
              </a:r>
              <a:r>
                <a:rPr lang="en-US" altLang="zh-CN" b="1" baseline="-25000" dirty="0">
                  <a:solidFill>
                    <a:srgbClr val="006600"/>
                  </a:solidFill>
                  <a:latin typeface="Calibri" pitchFamily="34" charset="0"/>
                  <a:ea typeface="黑体" pitchFamily="49" charset="-122"/>
                </a:rPr>
                <a:t>1   </a:t>
              </a:r>
              <a:r>
                <a:rPr lang="en-US" altLang="zh-CN" b="1" dirty="0">
                  <a:solidFill>
                    <a:srgbClr val="006600"/>
                  </a:solidFill>
                  <a:latin typeface="Calibri" pitchFamily="34" charset="0"/>
                  <a:ea typeface="黑体" pitchFamily="49" charset="-122"/>
                </a:rPr>
                <a:t>C</a:t>
              </a:r>
              <a:r>
                <a:rPr lang="en-US" altLang="zh-CN" b="1" baseline="-25000" dirty="0">
                  <a:solidFill>
                    <a:srgbClr val="006600"/>
                  </a:solidFill>
                  <a:latin typeface="Calibri" pitchFamily="34" charset="0"/>
                  <a:ea typeface="黑体" pitchFamily="49" charset="-122"/>
                </a:rPr>
                <a:t>2</a:t>
              </a:r>
              <a:r>
                <a:rPr lang="en-US" altLang="zh-CN" b="1" dirty="0">
                  <a:solidFill>
                    <a:srgbClr val="006600"/>
                  </a:solidFill>
                  <a:latin typeface="Calibri" pitchFamily="34" charset="0"/>
                  <a:ea typeface="黑体" pitchFamily="49" charset="-122"/>
                </a:rPr>
                <a:t>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04912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62" grpId="0"/>
      <p:bldP spid="50" grpId="0" animBg="1"/>
      <p:bldP spid="51" grpId="0" animBg="1"/>
      <p:bldP spid="52" grpId="0" animBg="1"/>
      <p:bldP spid="55" grpId="0"/>
      <p:bldP spid="88" grpId="0"/>
      <p:bldP spid="89" grpId="0"/>
      <p:bldP spid="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03F4-633E-4F2F-A9FA-68F135E195C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66688" y="4327525"/>
            <a:ext cx="166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Main steps:</a:t>
            </a:r>
          </a:p>
        </p:txBody>
      </p:sp>
      <p:sp>
        <p:nvSpPr>
          <p:cNvPr id="33798" name="AutoShape 6"/>
          <p:cNvSpPr>
            <a:spLocks/>
          </p:cNvSpPr>
          <p:nvPr/>
        </p:nvSpPr>
        <p:spPr bwMode="auto">
          <a:xfrm>
            <a:off x="2368550" y="3386138"/>
            <a:ext cx="142875" cy="2735262"/>
          </a:xfrm>
          <a:prstGeom prst="leftBrace">
            <a:avLst>
              <a:gd name="adj1" fmla="val 159537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524125" y="3259138"/>
            <a:ext cx="642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b="1" dirty="0">
                <a:latin typeface="Calibri" pitchFamily="34" charset="0"/>
              </a:rPr>
              <a:t>  List the inputs and outputs, and their relations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514600" y="4051300"/>
            <a:ext cx="334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b="1">
                <a:latin typeface="Calibri" pitchFamily="34" charset="0"/>
              </a:rPr>
              <a:t>  Truth table</a:t>
            </a:r>
            <a:endParaRPr lang="en-US" altLang="zh-CN" b="1" baseline="-25000">
              <a:latin typeface="Calibri" pitchFamily="34" charset="0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514600" y="4772025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b="1">
                <a:latin typeface="Calibri" pitchFamily="34" charset="0"/>
              </a:rPr>
              <a:t>  Logic function minimization (Chapter 3)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514600" y="5659438"/>
            <a:ext cx="6378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b="1">
                <a:latin typeface="Calibri" pitchFamily="34" charset="0"/>
              </a:rPr>
              <a:t>  Draw Logic circuits with the obtained logic function (Chapter 2)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4787900" y="2316163"/>
            <a:ext cx="180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Calibri" pitchFamily="34" charset="0"/>
              </a:rPr>
              <a:t>Functions</a:t>
            </a:r>
          </a:p>
        </p:txBody>
      </p:sp>
      <p:sp>
        <p:nvSpPr>
          <p:cNvPr id="33806" name="AutoShape 14"/>
          <p:cNvSpPr>
            <a:spLocks noChangeArrowheads="1"/>
          </p:cNvSpPr>
          <p:nvPr/>
        </p:nvSpPr>
        <p:spPr bwMode="auto">
          <a:xfrm>
            <a:off x="3886200" y="1676400"/>
            <a:ext cx="800100" cy="247650"/>
          </a:xfrm>
          <a:prstGeom prst="leftRightArrow">
            <a:avLst>
              <a:gd name="adj1" fmla="val 50000"/>
              <a:gd name="adj2" fmla="val 64615"/>
            </a:avLst>
          </a:prstGeom>
          <a:solidFill>
            <a:srgbClr val="FFFFFF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3733800" y="2514600"/>
            <a:ext cx="9144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>
            <a:off x="3733800" y="2667000"/>
            <a:ext cx="91440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1887538" y="2347913"/>
            <a:ext cx="1122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alibri" pitchFamily="34" charset="0"/>
              </a:rPr>
              <a:t>Circuits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1752600" y="1554163"/>
            <a:ext cx="122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CC3399"/>
                </a:solidFill>
                <a:latin typeface="Calibri" pitchFamily="34" charset="0"/>
              </a:rPr>
              <a:t>Analysis</a:t>
            </a:r>
            <a:endParaRPr lang="en-US" altLang="zh-CN" b="1" baseline="-25000">
              <a:solidFill>
                <a:srgbClr val="CC3399"/>
              </a:solidFill>
              <a:latin typeface="Calibri" pitchFamily="34" charset="0"/>
            </a:endParaRP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5257800" y="1554163"/>
            <a:ext cx="103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CC3399"/>
                </a:solidFill>
                <a:latin typeface="Calibri" pitchFamily="34" charset="0"/>
              </a:rPr>
              <a:t>Design</a:t>
            </a:r>
            <a:endParaRPr lang="en-US" altLang="zh-CN" b="1" baseline="-25000">
              <a:solidFill>
                <a:srgbClr val="CC3399"/>
              </a:solidFill>
              <a:latin typeface="Calibri" pitchFamily="34" charset="0"/>
            </a:endParaRP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3708400" y="21336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Calibri" pitchFamily="34" charset="0"/>
              </a:rPr>
              <a:t>Analysis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3733800" y="2667000"/>
            <a:ext cx="1198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</a:rPr>
              <a:t>Design</a:t>
            </a: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468313" y="404813"/>
            <a:ext cx="8207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Calibri" pitchFamily="34" charset="0"/>
              </a:rPr>
              <a:t>§4.3  Design of combinational logic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utoUpdateAnimBg="0"/>
      <p:bldP spid="33798" grpId="0" animBg="1"/>
      <p:bldP spid="33799" grpId="0" autoUpdateAnimBg="0"/>
      <p:bldP spid="33800" grpId="0" autoUpdateAnimBg="0"/>
      <p:bldP spid="33801" grpId="0" autoUpdateAnimBg="0"/>
      <p:bldP spid="33802" grpId="0" autoUpdateAnimBg="0"/>
      <p:bldP spid="33803" grpId="0" autoUpdateAnimBg="0"/>
      <p:bldP spid="33806" grpId="0" animBg="1"/>
      <p:bldP spid="33807" grpId="0" animBg="1"/>
      <p:bldP spid="33808" grpId="0" animBg="1"/>
      <p:bldP spid="33809" grpId="0" autoUpdateAnimBg="0"/>
      <p:bldP spid="33810" grpId="0" autoUpdateAnimBg="0"/>
      <p:bldP spid="33811" grpId="0" autoUpdateAnimBg="0"/>
      <p:bldP spid="33812" grpId="0" autoUpdateAnimBg="0"/>
      <p:bldP spid="33813" grpId="0" autoUpdateAnimBg="0"/>
      <p:bldP spid="3381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DD69-179C-42B8-BCBD-9007940231E6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89522" name="Text Box 50"/>
          <p:cNvSpPr txBox="1">
            <a:spLocks noChangeArrowheads="1"/>
          </p:cNvSpPr>
          <p:nvPr/>
        </p:nvSpPr>
        <p:spPr bwMode="auto">
          <a:xfrm>
            <a:off x="457200" y="2276475"/>
            <a:ext cx="723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1. 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功能分析</a:t>
            </a: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列出输出变量在输入变量所有取值情况下的取值</a:t>
            </a: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730250" y="2952750"/>
            <a:ext cx="4311650" cy="930275"/>
            <a:chOff x="356" y="1614"/>
            <a:chExt cx="2716" cy="586"/>
          </a:xfrm>
        </p:grpSpPr>
        <p:sp>
          <p:nvSpPr>
            <p:cNvPr id="172037" name="Text Box 51"/>
            <p:cNvSpPr txBox="1">
              <a:spLocks noChangeArrowheads="1"/>
            </p:cNvSpPr>
            <p:nvPr/>
          </p:nvSpPr>
          <p:spPr bwMode="auto">
            <a:xfrm>
              <a:off x="356" y="1786"/>
              <a:ext cx="127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200" b="1">
                  <a:latin typeface="Calibri" pitchFamily="34" charset="0"/>
                  <a:ea typeface="黑体" pitchFamily="49" charset="-122"/>
                </a:rPr>
                <a:t>输入</a:t>
              </a:r>
              <a:r>
                <a:rPr lang="en-US" altLang="zh-CN" sz="2200" b="1">
                  <a:latin typeface="Calibri" pitchFamily="34" charset="0"/>
                  <a:ea typeface="黑体" pitchFamily="49" charset="-122"/>
                </a:rPr>
                <a:t>: A, B, C</a:t>
              </a:r>
            </a:p>
          </p:txBody>
        </p:sp>
        <p:sp>
          <p:nvSpPr>
            <p:cNvPr id="172038" name="AutoShape 52"/>
            <p:cNvSpPr>
              <a:spLocks/>
            </p:cNvSpPr>
            <p:nvPr/>
          </p:nvSpPr>
          <p:spPr bwMode="auto">
            <a:xfrm>
              <a:off x="1744" y="1713"/>
              <a:ext cx="144" cy="43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 sz="1800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72039" name="Text Box 53"/>
            <p:cNvSpPr txBox="1">
              <a:spLocks noChangeArrowheads="1"/>
            </p:cNvSpPr>
            <p:nvPr/>
          </p:nvSpPr>
          <p:spPr bwMode="auto">
            <a:xfrm>
              <a:off x="1893" y="1614"/>
              <a:ext cx="89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FF33CC"/>
                  </a:solidFill>
                  <a:latin typeface="Calibri" pitchFamily="34" charset="0"/>
                  <a:ea typeface="黑体" pitchFamily="49" charset="-122"/>
                </a:rPr>
                <a:t>1   agree</a:t>
              </a:r>
            </a:p>
          </p:txBody>
        </p:sp>
        <p:sp>
          <p:nvSpPr>
            <p:cNvPr id="172040" name="Text Box 54"/>
            <p:cNvSpPr txBox="1">
              <a:spLocks noChangeArrowheads="1"/>
            </p:cNvSpPr>
            <p:nvPr/>
          </p:nvSpPr>
          <p:spPr bwMode="auto">
            <a:xfrm>
              <a:off x="1893" y="1931"/>
              <a:ext cx="117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0000FF"/>
                  </a:solidFill>
                  <a:latin typeface="Calibri" pitchFamily="34" charset="0"/>
                  <a:ea typeface="黑体" pitchFamily="49" charset="-122"/>
                </a:rPr>
                <a:t>0   against</a:t>
              </a:r>
            </a:p>
          </p:txBody>
        </p:sp>
      </p:grp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696913" y="3971925"/>
            <a:ext cx="4335462" cy="996950"/>
            <a:chOff x="335" y="2256"/>
            <a:chExt cx="2731" cy="628"/>
          </a:xfrm>
        </p:grpSpPr>
        <p:sp>
          <p:nvSpPr>
            <p:cNvPr id="172042" name="Text Box 55"/>
            <p:cNvSpPr txBox="1">
              <a:spLocks noChangeArrowheads="1"/>
            </p:cNvSpPr>
            <p:nvPr/>
          </p:nvSpPr>
          <p:spPr bwMode="auto">
            <a:xfrm>
              <a:off x="335" y="2476"/>
              <a:ext cx="101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200" b="1">
                  <a:latin typeface="Calibri" pitchFamily="34" charset="0"/>
                  <a:ea typeface="黑体" pitchFamily="49" charset="-122"/>
                  <a:cs typeface="Times New Roman" pitchFamily="18" charset="0"/>
                </a:rPr>
                <a:t>输出</a:t>
              </a:r>
              <a:r>
                <a:rPr lang="en-US" altLang="zh-CN" sz="2200" b="1">
                  <a:latin typeface="Calibri" pitchFamily="34" charset="0"/>
                  <a:ea typeface="黑体" pitchFamily="49" charset="-122"/>
                  <a:cs typeface="Times New Roman" pitchFamily="18" charset="0"/>
                </a:rPr>
                <a:t>: F</a:t>
              </a:r>
            </a:p>
          </p:txBody>
        </p:sp>
        <p:sp>
          <p:nvSpPr>
            <p:cNvPr id="172043" name="Text Box 57"/>
            <p:cNvSpPr txBox="1">
              <a:spLocks noChangeArrowheads="1"/>
            </p:cNvSpPr>
            <p:nvPr/>
          </p:nvSpPr>
          <p:spPr bwMode="auto">
            <a:xfrm>
              <a:off x="1866" y="2256"/>
              <a:ext cx="120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en-US" altLang="zh-CN" sz="2200" b="1">
                  <a:solidFill>
                    <a:srgbClr val="FF33CC"/>
                  </a:solidFill>
                  <a:latin typeface="Calibri" pitchFamily="34" charset="0"/>
                  <a:ea typeface="黑体" pitchFamily="49" charset="-122"/>
                </a:rPr>
                <a:t>1   succeed</a:t>
              </a:r>
            </a:p>
            <a:p>
              <a:pPr>
                <a:lnSpc>
                  <a:spcPct val="135000"/>
                </a:lnSpc>
              </a:pPr>
              <a:r>
                <a:rPr lang="en-US" altLang="zh-CN" sz="2200" b="1">
                  <a:solidFill>
                    <a:srgbClr val="0033CC"/>
                  </a:solidFill>
                  <a:latin typeface="Calibri" pitchFamily="34" charset="0"/>
                  <a:ea typeface="黑体" pitchFamily="49" charset="-122"/>
                </a:rPr>
                <a:t>0   fail</a:t>
              </a:r>
            </a:p>
          </p:txBody>
        </p:sp>
        <p:sp>
          <p:nvSpPr>
            <p:cNvPr id="172044" name="AutoShape 58"/>
            <p:cNvSpPr>
              <a:spLocks/>
            </p:cNvSpPr>
            <p:nvPr/>
          </p:nvSpPr>
          <p:spPr bwMode="auto">
            <a:xfrm>
              <a:off x="1750" y="2401"/>
              <a:ext cx="144" cy="43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 sz="1800" b="1">
                <a:latin typeface="Calibri" pitchFamily="34" charset="0"/>
                <a:ea typeface="黑体" pitchFamily="49" charset="-122"/>
              </a:endParaRPr>
            </a:p>
          </p:txBody>
        </p:sp>
      </p:grpSp>
      <p:sp>
        <p:nvSpPr>
          <p:cNvPr id="489551" name="Text Box 79"/>
          <p:cNvSpPr txBox="1">
            <a:spLocks noChangeArrowheads="1"/>
          </p:cNvSpPr>
          <p:nvPr/>
        </p:nvSpPr>
        <p:spPr bwMode="auto">
          <a:xfrm>
            <a:off x="6515100" y="3206750"/>
            <a:ext cx="1143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Calibri" pitchFamily="34" charset="0"/>
                <a:ea typeface="黑体" pitchFamily="49" charset="-122"/>
              </a:rPr>
              <a:t>0   0   0</a:t>
            </a:r>
          </a:p>
        </p:txBody>
      </p:sp>
      <p:sp>
        <p:nvSpPr>
          <p:cNvPr id="489552" name="Text Box 80"/>
          <p:cNvSpPr txBox="1">
            <a:spLocks noChangeArrowheads="1"/>
          </p:cNvSpPr>
          <p:nvPr/>
        </p:nvSpPr>
        <p:spPr bwMode="auto">
          <a:xfrm>
            <a:off x="6515100" y="3521075"/>
            <a:ext cx="1143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0   0   1</a:t>
            </a:r>
          </a:p>
        </p:txBody>
      </p:sp>
      <p:sp>
        <p:nvSpPr>
          <p:cNvPr id="489553" name="Text Box 81"/>
          <p:cNvSpPr txBox="1">
            <a:spLocks noChangeArrowheads="1"/>
          </p:cNvSpPr>
          <p:nvPr/>
        </p:nvSpPr>
        <p:spPr bwMode="auto">
          <a:xfrm>
            <a:off x="6515100" y="3865563"/>
            <a:ext cx="1143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0   1   0</a:t>
            </a:r>
          </a:p>
        </p:txBody>
      </p:sp>
      <p:sp>
        <p:nvSpPr>
          <p:cNvPr id="489554" name="Text Box 82"/>
          <p:cNvSpPr txBox="1">
            <a:spLocks noChangeArrowheads="1"/>
          </p:cNvSpPr>
          <p:nvPr/>
        </p:nvSpPr>
        <p:spPr bwMode="auto">
          <a:xfrm>
            <a:off x="6515100" y="4206875"/>
            <a:ext cx="1143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0   1   1</a:t>
            </a:r>
          </a:p>
        </p:txBody>
      </p:sp>
      <p:sp>
        <p:nvSpPr>
          <p:cNvPr id="489555" name="Text Box 83"/>
          <p:cNvSpPr txBox="1">
            <a:spLocks noChangeArrowheads="1"/>
          </p:cNvSpPr>
          <p:nvPr/>
        </p:nvSpPr>
        <p:spPr bwMode="auto">
          <a:xfrm>
            <a:off x="6515100" y="4578350"/>
            <a:ext cx="1143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1   0   0</a:t>
            </a:r>
          </a:p>
        </p:txBody>
      </p:sp>
      <p:sp>
        <p:nvSpPr>
          <p:cNvPr id="489556" name="Text Box 84"/>
          <p:cNvSpPr txBox="1">
            <a:spLocks noChangeArrowheads="1"/>
          </p:cNvSpPr>
          <p:nvPr/>
        </p:nvSpPr>
        <p:spPr bwMode="auto">
          <a:xfrm>
            <a:off x="6515100" y="4940300"/>
            <a:ext cx="1143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1   0   1</a:t>
            </a:r>
          </a:p>
        </p:txBody>
      </p:sp>
      <p:sp>
        <p:nvSpPr>
          <p:cNvPr id="489557" name="Text Box 85"/>
          <p:cNvSpPr txBox="1">
            <a:spLocks noChangeArrowheads="1"/>
          </p:cNvSpPr>
          <p:nvPr/>
        </p:nvSpPr>
        <p:spPr bwMode="auto">
          <a:xfrm>
            <a:off x="6515100" y="5294313"/>
            <a:ext cx="1143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1   1   0</a:t>
            </a:r>
          </a:p>
        </p:txBody>
      </p:sp>
      <p:sp>
        <p:nvSpPr>
          <p:cNvPr id="489558" name="Text Box 86"/>
          <p:cNvSpPr txBox="1">
            <a:spLocks noChangeArrowheads="1"/>
          </p:cNvSpPr>
          <p:nvPr/>
        </p:nvSpPr>
        <p:spPr bwMode="auto">
          <a:xfrm>
            <a:off x="6515100" y="5665788"/>
            <a:ext cx="1143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solidFill>
                  <a:srgbClr val="006600"/>
                </a:solidFill>
                <a:latin typeface="Calibri" pitchFamily="34" charset="0"/>
                <a:ea typeface="黑体" pitchFamily="49" charset="-122"/>
              </a:rPr>
              <a:t>1   1   1</a:t>
            </a:r>
          </a:p>
        </p:txBody>
      </p: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6400800" y="2768600"/>
            <a:ext cx="1981200" cy="3181350"/>
            <a:chOff x="3840" y="1488"/>
            <a:chExt cx="1248" cy="2004"/>
          </a:xfrm>
        </p:grpSpPr>
        <p:sp>
          <p:nvSpPr>
            <p:cNvPr id="172054" name="Line 75"/>
            <p:cNvSpPr>
              <a:spLocks noChangeShapeType="1"/>
            </p:cNvSpPr>
            <p:nvPr/>
          </p:nvSpPr>
          <p:spPr bwMode="auto">
            <a:xfrm>
              <a:off x="3840" y="1764"/>
              <a:ext cx="124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55" name="Line 77"/>
            <p:cNvSpPr>
              <a:spLocks noChangeShapeType="1"/>
            </p:cNvSpPr>
            <p:nvPr/>
          </p:nvSpPr>
          <p:spPr bwMode="auto">
            <a:xfrm>
              <a:off x="4656" y="1524"/>
              <a:ext cx="0" cy="196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56" name="Text Box 78"/>
            <p:cNvSpPr txBox="1">
              <a:spLocks noChangeArrowheads="1"/>
            </p:cNvSpPr>
            <p:nvPr/>
          </p:nvSpPr>
          <p:spPr bwMode="auto">
            <a:xfrm>
              <a:off x="3888" y="1488"/>
              <a:ext cx="6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chemeClr val="accent2"/>
                  </a:solidFill>
                  <a:latin typeface="Calibri" pitchFamily="34" charset="0"/>
                  <a:ea typeface="黑体" pitchFamily="49" charset="-122"/>
                </a:rPr>
                <a:t>A  B  C</a:t>
              </a:r>
            </a:p>
          </p:txBody>
        </p:sp>
        <p:sp>
          <p:nvSpPr>
            <p:cNvPr id="172057" name="Text Box 87"/>
            <p:cNvSpPr txBox="1">
              <a:spLocks noChangeArrowheads="1"/>
            </p:cNvSpPr>
            <p:nvPr/>
          </p:nvSpPr>
          <p:spPr bwMode="auto">
            <a:xfrm>
              <a:off x="4752" y="1488"/>
              <a:ext cx="2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800080"/>
                  </a:solidFill>
                  <a:latin typeface="Calibri" pitchFamily="34" charset="0"/>
                  <a:ea typeface="黑体" pitchFamily="49" charset="-122"/>
                </a:rPr>
                <a:t>F</a:t>
              </a:r>
            </a:p>
          </p:txBody>
        </p:sp>
      </p:grpSp>
      <p:sp>
        <p:nvSpPr>
          <p:cNvPr id="489560" name="Text Box 88"/>
          <p:cNvSpPr txBox="1">
            <a:spLocks noChangeArrowheads="1"/>
          </p:cNvSpPr>
          <p:nvPr/>
        </p:nvSpPr>
        <p:spPr bwMode="auto">
          <a:xfrm>
            <a:off x="7858125" y="3206750"/>
            <a:ext cx="371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489561" name="Text Box 89"/>
          <p:cNvSpPr txBox="1">
            <a:spLocks noChangeArrowheads="1"/>
          </p:cNvSpPr>
          <p:nvPr/>
        </p:nvSpPr>
        <p:spPr bwMode="auto">
          <a:xfrm>
            <a:off x="7858125" y="3522663"/>
            <a:ext cx="3714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489562" name="Text Box 90"/>
          <p:cNvSpPr txBox="1">
            <a:spLocks noChangeArrowheads="1"/>
          </p:cNvSpPr>
          <p:nvPr/>
        </p:nvSpPr>
        <p:spPr bwMode="auto">
          <a:xfrm>
            <a:off x="7858125" y="3863975"/>
            <a:ext cx="371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489563" name="Text Box 91"/>
          <p:cNvSpPr txBox="1">
            <a:spLocks noChangeArrowheads="1"/>
          </p:cNvSpPr>
          <p:nvPr/>
        </p:nvSpPr>
        <p:spPr bwMode="auto">
          <a:xfrm>
            <a:off x="7858125" y="4208463"/>
            <a:ext cx="3714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489564" name="Text Box 92"/>
          <p:cNvSpPr txBox="1">
            <a:spLocks noChangeArrowheads="1"/>
          </p:cNvSpPr>
          <p:nvPr/>
        </p:nvSpPr>
        <p:spPr bwMode="auto">
          <a:xfrm>
            <a:off x="7858125" y="4587875"/>
            <a:ext cx="371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489565" name="Text Box 93"/>
          <p:cNvSpPr txBox="1">
            <a:spLocks noChangeArrowheads="1"/>
          </p:cNvSpPr>
          <p:nvPr/>
        </p:nvSpPr>
        <p:spPr bwMode="auto">
          <a:xfrm>
            <a:off x="7858125" y="4951413"/>
            <a:ext cx="3714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489566" name="Text Box 94"/>
          <p:cNvSpPr txBox="1">
            <a:spLocks noChangeArrowheads="1"/>
          </p:cNvSpPr>
          <p:nvPr/>
        </p:nvSpPr>
        <p:spPr bwMode="auto">
          <a:xfrm>
            <a:off x="7858125" y="5292725"/>
            <a:ext cx="371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489567" name="Text Box 95"/>
          <p:cNvSpPr txBox="1">
            <a:spLocks noChangeArrowheads="1"/>
          </p:cNvSpPr>
          <p:nvPr/>
        </p:nvSpPr>
        <p:spPr bwMode="auto">
          <a:xfrm>
            <a:off x="7858125" y="5675313"/>
            <a:ext cx="3714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5" name="Text Box 50"/>
          <p:cNvSpPr txBox="1">
            <a:spLocks noChangeArrowheads="1"/>
          </p:cNvSpPr>
          <p:nvPr/>
        </p:nvSpPr>
        <p:spPr bwMode="auto">
          <a:xfrm>
            <a:off x="4572000" y="541655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rgbClr val="D60093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真值表</a:t>
            </a:r>
          </a:p>
        </p:txBody>
      </p:sp>
      <p:sp>
        <p:nvSpPr>
          <p:cNvPr id="172067" name="Text Box 35"/>
          <p:cNvSpPr txBox="1">
            <a:spLocks noChangeArrowheads="1"/>
          </p:cNvSpPr>
          <p:nvPr/>
        </p:nvSpPr>
        <p:spPr bwMode="auto">
          <a:xfrm>
            <a:off x="539750" y="333375"/>
            <a:ext cx="8208963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6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e.g.1: Design a three-inputs voting circuits</a:t>
            </a:r>
          </a:p>
          <a:p>
            <a:r>
              <a:rPr lang="zh-CN" altLang="en-US" sz="26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设计一个三人选举投票电路</a:t>
            </a:r>
          </a:p>
        </p:txBody>
      </p:sp>
      <p:sp>
        <p:nvSpPr>
          <p:cNvPr id="172068" name="Text Box 36"/>
          <p:cNvSpPr txBox="1">
            <a:spLocks noChangeArrowheads="1"/>
          </p:cNvSpPr>
          <p:nvPr/>
        </p:nvSpPr>
        <p:spPr bwMode="auto">
          <a:xfrm>
            <a:off x="468313" y="1268413"/>
            <a:ext cx="820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>
                <a:latin typeface="Calibri" pitchFamily="34" charset="0"/>
                <a:ea typeface="黑体" pitchFamily="49" charset="-122"/>
              </a:rPr>
              <a:t>    </a:t>
            </a:r>
            <a:r>
              <a:rPr lang="zh-CN" altLang="en-US" sz="2000" b="1">
                <a:latin typeface="Calibri" pitchFamily="34" charset="0"/>
                <a:ea typeface="黑体" pitchFamily="49" charset="-122"/>
              </a:rPr>
              <a:t>三人通过投票选举小组领导，</a:t>
            </a:r>
            <a:r>
              <a:rPr lang="en-US" altLang="zh-CN" sz="2000" b="1">
                <a:latin typeface="Calibri" pitchFamily="34" charset="0"/>
                <a:ea typeface="黑体" pitchFamily="49" charset="-122"/>
              </a:rPr>
              <a:t>1 </a:t>
            </a:r>
            <a:r>
              <a:rPr lang="zh-CN" altLang="en-US" sz="2000" b="1">
                <a:latin typeface="Calibri" pitchFamily="34" charset="0"/>
                <a:ea typeface="黑体" pitchFamily="49" charset="-122"/>
              </a:rPr>
              <a:t>和 </a:t>
            </a:r>
            <a:r>
              <a:rPr lang="en-US" altLang="zh-CN" sz="2000" b="1">
                <a:latin typeface="Calibri" pitchFamily="34" charset="0"/>
                <a:ea typeface="黑体" pitchFamily="49" charset="-122"/>
              </a:rPr>
              <a:t>0 </a:t>
            </a:r>
            <a:r>
              <a:rPr lang="zh-CN" altLang="en-US" sz="2000" b="1">
                <a:latin typeface="Calibri" pitchFamily="34" charset="0"/>
                <a:ea typeface="黑体" pitchFamily="49" charset="-122"/>
              </a:rPr>
              <a:t>分别代表同意与反对；若两人或三人同意则该候选人当选 </a:t>
            </a:r>
            <a:r>
              <a:rPr lang="en-US" altLang="zh-CN" sz="2000" b="1">
                <a:latin typeface="Calibri" pitchFamily="34" charset="0"/>
                <a:ea typeface="黑体" pitchFamily="49" charset="-122"/>
              </a:rPr>
              <a:t>(logic 1)</a:t>
            </a:r>
            <a:r>
              <a:rPr lang="zh-CN" altLang="en-US" sz="2000" b="1">
                <a:latin typeface="Calibri" pitchFamily="34" charset="0"/>
                <a:ea typeface="黑体" pitchFamily="49" charset="-122"/>
              </a:rPr>
              <a:t>，否则落选</a:t>
            </a:r>
            <a:r>
              <a:rPr lang="en-US" altLang="zh-CN" sz="2000" b="1">
                <a:latin typeface="Calibri" pitchFamily="34" charset="0"/>
                <a:ea typeface="黑体" pitchFamily="49" charset="-122"/>
              </a:rPr>
              <a:t>(logic 0).</a:t>
            </a:r>
          </a:p>
        </p:txBody>
      </p:sp>
    </p:spTree>
    <p:custDataLst>
      <p:tags r:id="rId1"/>
    </p:custDataLst>
  </p:cSld>
  <p:clrMapOvr>
    <a:masterClrMapping/>
  </p:clrMapOvr>
  <p:transition advTm="1879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9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8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8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8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4895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1" dur="indefinite"/>
                                        <p:tgtEl>
                                          <p:spTgt spid="48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4895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48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4895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48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4895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48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4895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48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4895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48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4895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48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489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489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489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8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4895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" dur="indefinite"/>
                                        <p:tgtEl>
                                          <p:spTgt spid="48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4895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" dur="indefinite"/>
                                        <p:tgtEl>
                                          <p:spTgt spid="48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4895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48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489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6" dur="indefinite"/>
                                        <p:tgtEl>
                                          <p:spTgt spid="489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4895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9" dur="indefinite"/>
                                        <p:tgtEl>
                                          <p:spTgt spid="48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48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48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48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48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48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500" fill="hold"/>
                                        <p:tgtEl>
                                          <p:spTgt spid="48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35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48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5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500" fill="hold"/>
                                        <p:tgtEl>
                                          <p:spTgt spid="48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35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48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8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8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8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mph" presetSubtype="0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4895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48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4895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8" dur="indefinite"/>
                                        <p:tgtEl>
                                          <p:spTgt spid="48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4895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48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4895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48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6" dur="indefinite"/>
                                        <p:tgtEl>
                                          <p:spTgt spid="4895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48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9" dur="indefinite"/>
                                        <p:tgtEl>
                                          <p:spTgt spid="4895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48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2" dur="indefinite"/>
                                        <p:tgtEl>
                                          <p:spTgt spid="4895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3" dur="indefinite"/>
                                        <p:tgtEl>
                                          <p:spTgt spid="48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4895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6" dur="indefinite"/>
                                        <p:tgtEl>
                                          <p:spTgt spid="48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8" dur="indefinite"/>
                                        <p:tgtEl>
                                          <p:spTgt spid="4895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9" dur="indefinite"/>
                                        <p:tgtEl>
                                          <p:spTgt spid="48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48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3" dur="500" fill="hold"/>
                                        <p:tgtEl>
                                          <p:spTgt spid="48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 fill="hold"/>
                                        <p:tgtEl>
                                          <p:spTgt spid="48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8" dur="500" fill="hold"/>
                                        <p:tgtEl>
                                          <p:spTgt spid="48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500" fill="hold"/>
                                        <p:tgtEl>
                                          <p:spTgt spid="48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500" fill="hold"/>
                                        <p:tgtEl>
                                          <p:spTgt spid="48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35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48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35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7" dur="500" fill="hold"/>
                                        <p:tgtEl>
                                          <p:spTgt spid="48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35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48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48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48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48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mph" presetSubtype="0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4" dur="indefinite"/>
                                        <p:tgtEl>
                                          <p:spTgt spid="4895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5" dur="indefinite"/>
                                        <p:tgtEl>
                                          <p:spTgt spid="48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7" dur="indefinite"/>
                                        <p:tgtEl>
                                          <p:spTgt spid="4895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8" dur="indefinite"/>
                                        <p:tgtEl>
                                          <p:spTgt spid="48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0" dur="indefinite"/>
                                        <p:tgtEl>
                                          <p:spTgt spid="4895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1" dur="indefinite"/>
                                        <p:tgtEl>
                                          <p:spTgt spid="48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3" dur="indefinite"/>
                                        <p:tgtEl>
                                          <p:spTgt spid="4895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4" dur="indefinite"/>
                                        <p:tgtEl>
                                          <p:spTgt spid="48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6" dur="indefinite"/>
                                        <p:tgtEl>
                                          <p:spTgt spid="4895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7" dur="indefinite"/>
                                        <p:tgtEl>
                                          <p:spTgt spid="48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9" dur="indefinite"/>
                                        <p:tgtEl>
                                          <p:spTgt spid="4895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0" dur="indefinite"/>
                                        <p:tgtEl>
                                          <p:spTgt spid="48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2" dur="indefinite"/>
                                        <p:tgtEl>
                                          <p:spTgt spid="4895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3" dur="indefinite"/>
                                        <p:tgtEl>
                                          <p:spTgt spid="48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5" dur="500" fill="hold"/>
                                        <p:tgtEl>
                                          <p:spTgt spid="48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8" dur="500" fill="hold"/>
                                        <p:tgtEl>
                                          <p:spTgt spid="48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35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1" dur="500" fill="hold"/>
                                        <p:tgtEl>
                                          <p:spTgt spid="48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48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522" grpId="0"/>
      <p:bldP spid="489551" grpId="0" build="allAtOnce"/>
      <p:bldP spid="489552" grpId="0"/>
      <p:bldP spid="489552" grpId="1"/>
      <p:bldP spid="489552" grpId="2"/>
      <p:bldP spid="489552" grpId="3"/>
      <p:bldP spid="489552" grpId="4"/>
      <p:bldP spid="489552" grpId="5"/>
      <p:bldP spid="489552" grpId="6"/>
      <p:bldP spid="489553" grpId="0"/>
      <p:bldP spid="489553" grpId="1"/>
      <p:bldP spid="489553" grpId="2"/>
      <p:bldP spid="489553" grpId="3"/>
      <p:bldP spid="489553" grpId="4"/>
      <p:bldP spid="489553" grpId="5"/>
      <p:bldP spid="489553" grpId="6"/>
      <p:bldP spid="489554" grpId="0"/>
      <p:bldP spid="489554" grpId="1"/>
      <p:bldP spid="489554" grpId="2"/>
      <p:bldP spid="489554" grpId="3"/>
      <p:bldP spid="489554" grpId="4"/>
      <p:bldP spid="489554" grpId="5"/>
      <p:bldP spid="489554" grpId="6"/>
      <p:bldP spid="489555" grpId="0"/>
      <p:bldP spid="489555" grpId="1"/>
      <p:bldP spid="489555" grpId="2"/>
      <p:bldP spid="489555" grpId="3"/>
      <p:bldP spid="489555" grpId="4"/>
      <p:bldP spid="489555" grpId="5"/>
      <p:bldP spid="489555" grpId="6"/>
      <p:bldP spid="489556" grpId="0"/>
      <p:bldP spid="489556" grpId="1"/>
      <p:bldP spid="489556" grpId="2"/>
      <p:bldP spid="489556" grpId="3"/>
      <p:bldP spid="489556" grpId="4"/>
      <p:bldP spid="489556" grpId="5"/>
      <p:bldP spid="489556" grpId="6"/>
      <p:bldP spid="489557" grpId="0"/>
      <p:bldP spid="489557" grpId="1"/>
      <p:bldP spid="489557" grpId="2"/>
      <p:bldP spid="489557" grpId="3"/>
      <p:bldP spid="489557" grpId="4"/>
      <p:bldP spid="489557" grpId="5"/>
      <p:bldP spid="489557" grpId="6"/>
      <p:bldP spid="489558" grpId="0"/>
      <p:bldP spid="489558" grpId="1"/>
      <p:bldP spid="489558" grpId="2"/>
      <p:bldP spid="489558" grpId="3"/>
      <p:bldP spid="489558" grpId="4"/>
      <p:bldP spid="489558" grpId="5"/>
      <p:bldP spid="489560" grpId="0"/>
      <p:bldP spid="489560" grpId="1"/>
      <p:bldP spid="489561" grpId="0"/>
      <p:bldP spid="489561" grpId="1"/>
      <p:bldP spid="489562" grpId="0"/>
      <p:bldP spid="489562" grpId="1"/>
      <p:bldP spid="489563" grpId="0"/>
      <p:bldP spid="489563" grpId="1"/>
      <p:bldP spid="489564" grpId="0"/>
      <p:bldP spid="489564" grpId="1"/>
      <p:bldP spid="489565" grpId="0"/>
      <p:bldP spid="489565" grpId="1"/>
      <p:bldP spid="489566" grpId="0"/>
      <p:bldP spid="489566" grpId="1"/>
      <p:bldP spid="489567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25A3-1528-413A-BD3A-77B7A284515E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02789" name="Text Box 5"/>
          <p:cNvSpPr txBox="1">
            <a:spLocks noChangeArrowheads="1"/>
          </p:cNvSpPr>
          <p:nvPr/>
        </p:nvSpPr>
        <p:spPr bwMode="auto">
          <a:xfrm>
            <a:off x="457200" y="304800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</a:t>
            </a:r>
            <a:r>
              <a:rPr lang="zh-CN" altLang="en-US" sz="2000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由真值表获得逻辑函数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98846" y="303521"/>
            <a:ext cx="1662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真值表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281238" y="304800"/>
            <a:ext cx="2697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逻辑函数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447800" y="2438400"/>
            <a:ext cx="1671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真值表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0" y="24384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逻辑函数</a:t>
            </a:r>
          </a:p>
        </p:txBody>
      </p:sp>
      <p:sp>
        <p:nvSpPr>
          <p:cNvPr id="174087" name="Line 7"/>
          <p:cNvSpPr>
            <a:spLocks noChangeShapeType="1"/>
          </p:cNvSpPr>
          <p:nvPr/>
        </p:nvSpPr>
        <p:spPr bwMode="auto">
          <a:xfrm>
            <a:off x="2743200" y="2682875"/>
            <a:ext cx="3276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733800" y="391636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卡诺图</a:t>
            </a:r>
          </a:p>
        </p:txBody>
      </p:sp>
      <p:sp>
        <p:nvSpPr>
          <p:cNvPr id="174089" name="Line 9"/>
          <p:cNvSpPr>
            <a:spLocks noChangeShapeType="1"/>
          </p:cNvSpPr>
          <p:nvPr/>
        </p:nvSpPr>
        <p:spPr bwMode="auto">
          <a:xfrm>
            <a:off x="2438400" y="3140075"/>
            <a:ext cx="1295400" cy="914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 bwMode="auto">
          <a:xfrm flipV="1">
            <a:off x="5029200" y="3140075"/>
            <a:ext cx="1447800" cy="914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4953000" y="533400"/>
            <a:ext cx="3886200" cy="1358900"/>
            <a:chOff x="3094" y="288"/>
            <a:chExt cx="2448" cy="856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094" y="288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SzPct val="80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66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真值表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752" y="288"/>
              <a:ext cx="7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SzPct val="80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80008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逻辑函数</a:t>
              </a:r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3702" y="432"/>
              <a:ext cx="102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894" y="894"/>
              <a:ext cx="6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SzPct val="80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卡诺图</a:t>
              </a:r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3558" y="655"/>
              <a:ext cx="407" cy="30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097" name="Line 17"/>
            <p:cNvSpPr>
              <a:spLocks noChangeShapeType="1"/>
            </p:cNvSpPr>
            <p:nvPr/>
          </p:nvSpPr>
          <p:spPr bwMode="auto">
            <a:xfrm flipV="1">
              <a:off x="4486" y="655"/>
              <a:ext cx="455" cy="30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1447800" y="2438400"/>
            <a:ext cx="6705600" cy="1997075"/>
            <a:chOff x="1008" y="2486"/>
            <a:chExt cx="4224" cy="1258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008" y="2486"/>
              <a:ext cx="10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SzPct val="80000"/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0066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真值表</a:t>
              </a: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936" y="2486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SzPct val="80000"/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80008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逻辑函数</a:t>
              </a:r>
            </a:p>
          </p:txBody>
        </p:sp>
        <p:sp>
          <p:nvSpPr>
            <p:cNvPr id="174101" name="Line 21"/>
            <p:cNvSpPr>
              <a:spLocks noChangeShapeType="1"/>
            </p:cNvSpPr>
            <p:nvPr/>
          </p:nvSpPr>
          <p:spPr bwMode="auto">
            <a:xfrm>
              <a:off x="1824" y="2640"/>
              <a:ext cx="206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2448" y="3417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SzPct val="80000"/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卡诺图</a:t>
              </a:r>
            </a:p>
          </p:txBody>
        </p:sp>
        <p:sp>
          <p:nvSpPr>
            <p:cNvPr id="174103" name="Line 23"/>
            <p:cNvSpPr>
              <a:spLocks noChangeShapeType="1"/>
            </p:cNvSpPr>
            <p:nvPr/>
          </p:nvSpPr>
          <p:spPr bwMode="auto">
            <a:xfrm>
              <a:off x="1632" y="2928"/>
              <a:ext cx="816" cy="5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04" name="Line 24"/>
            <p:cNvSpPr>
              <a:spLocks noChangeShapeType="1"/>
            </p:cNvSpPr>
            <p:nvPr/>
          </p:nvSpPr>
          <p:spPr bwMode="auto">
            <a:xfrm flipV="1">
              <a:off x="3264" y="2928"/>
              <a:ext cx="912" cy="5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 advTm="252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44167 0.3222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16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07407E-6 L 0.07569 0.3303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1650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4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4" calcmode="lin" valueType="num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25833 -0.34444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-1722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71000" y="71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2" grpId="1" build="allAtOnce"/>
      <p:bldP spid="3" grpId="0" build="allAtOnce"/>
      <p:bldP spid="3" grpId="1" build="allAtOnce"/>
      <p:bldP spid="4" grpId="0"/>
      <p:bldP spid="4" grpId="1"/>
      <p:bldP spid="5" grpId="0"/>
      <p:bldP spid="5" grpId="1"/>
      <p:bldP spid="174087" grpId="0" animBg="1"/>
      <p:bldP spid="174087" grpId="1" animBg="1"/>
      <p:bldP spid="174087" grpId="2" animBg="1"/>
      <p:bldP spid="6" grpId="0"/>
      <p:bldP spid="6" grpId="1"/>
      <p:bldP spid="174089" grpId="0" animBg="1"/>
      <p:bldP spid="174089" grpId="1" animBg="1"/>
      <p:bldP spid="174090" grpId="0" animBg="1"/>
      <p:bldP spid="17409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AF43-9B4D-4EE5-A8E8-75031520FF4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02789" name="Text Box 5"/>
          <p:cNvSpPr txBox="1">
            <a:spLocks noChangeArrowheads="1"/>
          </p:cNvSpPr>
          <p:nvPr/>
        </p:nvSpPr>
        <p:spPr bwMode="auto">
          <a:xfrm>
            <a:off x="457200" y="304800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</a:t>
            </a:r>
            <a:r>
              <a:rPr lang="zh-CN" altLang="en-US" sz="2000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由真值表获得逻辑函数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953000" y="5334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zh-CN" altLang="en-US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真值表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85075" y="533400"/>
            <a:ext cx="125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逻辑函数</a:t>
            </a:r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>
            <a:off x="5918200" y="762000"/>
            <a:ext cx="1633538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223000" y="1495425"/>
            <a:ext cx="989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zh-CN" altLang="en-US" sz="2000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卡诺图</a:t>
            </a:r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>
            <a:off x="5689600" y="1116013"/>
            <a:ext cx="646113" cy="4841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 flipV="1">
            <a:off x="7162800" y="1116013"/>
            <a:ext cx="722313" cy="4841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914400" y="990600"/>
            <a:ext cx="1981200" cy="3276600"/>
            <a:chOff x="396" y="528"/>
            <a:chExt cx="1248" cy="2064"/>
          </a:xfrm>
        </p:grpSpPr>
        <p:sp>
          <p:nvSpPr>
            <p:cNvPr id="176138" name="Line 13"/>
            <p:cNvSpPr>
              <a:spLocks noChangeShapeType="1"/>
            </p:cNvSpPr>
            <p:nvPr/>
          </p:nvSpPr>
          <p:spPr bwMode="auto">
            <a:xfrm>
              <a:off x="396" y="768"/>
              <a:ext cx="124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6139" name="Line 14"/>
            <p:cNvSpPr>
              <a:spLocks noChangeShapeType="1"/>
            </p:cNvSpPr>
            <p:nvPr/>
          </p:nvSpPr>
          <p:spPr bwMode="auto">
            <a:xfrm>
              <a:off x="1212" y="528"/>
              <a:ext cx="0" cy="196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6140" name="Text Box 16"/>
            <p:cNvSpPr txBox="1">
              <a:spLocks noChangeArrowheads="1"/>
            </p:cNvSpPr>
            <p:nvPr/>
          </p:nvSpPr>
          <p:spPr bwMode="auto">
            <a:xfrm>
              <a:off x="468" y="768"/>
              <a:ext cx="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latin typeface="Times New Roman" pitchFamily="18" charset="0"/>
                  <a:ea typeface="黑体" pitchFamily="49" charset="-122"/>
                </a:rPr>
                <a:t>0   0   0</a:t>
              </a:r>
            </a:p>
          </p:txBody>
        </p:sp>
        <p:sp>
          <p:nvSpPr>
            <p:cNvPr id="176141" name="Text Box 17"/>
            <p:cNvSpPr txBox="1">
              <a:spLocks noChangeArrowheads="1"/>
            </p:cNvSpPr>
            <p:nvPr/>
          </p:nvSpPr>
          <p:spPr bwMode="auto">
            <a:xfrm>
              <a:off x="468" y="966"/>
              <a:ext cx="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chemeClr val="accent2"/>
                  </a:solidFill>
                  <a:latin typeface="Times New Roman" pitchFamily="18" charset="0"/>
                  <a:ea typeface="黑体" pitchFamily="49" charset="-122"/>
                </a:rPr>
                <a:t>0   0   1</a:t>
              </a:r>
            </a:p>
          </p:txBody>
        </p:sp>
        <p:sp>
          <p:nvSpPr>
            <p:cNvPr id="176142" name="Text Box 18"/>
            <p:cNvSpPr txBox="1">
              <a:spLocks noChangeArrowheads="1"/>
            </p:cNvSpPr>
            <p:nvPr/>
          </p:nvSpPr>
          <p:spPr bwMode="auto">
            <a:xfrm>
              <a:off x="468" y="1183"/>
              <a:ext cx="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chemeClr val="accent2"/>
                  </a:solidFill>
                  <a:latin typeface="Times New Roman" pitchFamily="18" charset="0"/>
                  <a:ea typeface="黑体" pitchFamily="49" charset="-122"/>
                </a:rPr>
                <a:t>0   1   0</a:t>
              </a:r>
            </a:p>
          </p:txBody>
        </p:sp>
        <p:sp>
          <p:nvSpPr>
            <p:cNvPr id="176143" name="Text Box 19"/>
            <p:cNvSpPr txBox="1">
              <a:spLocks noChangeArrowheads="1"/>
            </p:cNvSpPr>
            <p:nvPr/>
          </p:nvSpPr>
          <p:spPr bwMode="auto">
            <a:xfrm>
              <a:off x="468" y="1398"/>
              <a:ext cx="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0   1   1</a:t>
              </a:r>
            </a:p>
          </p:txBody>
        </p:sp>
        <p:sp>
          <p:nvSpPr>
            <p:cNvPr id="176144" name="Text Box 20"/>
            <p:cNvSpPr txBox="1">
              <a:spLocks noChangeArrowheads="1"/>
            </p:cNvSpPr>
            <p:nvPr/>
          </p:nvSpPr>
          <p:spPr bwMode="auto">
            <a:xfrm>
              <a:off x="468" y="1632"/>
              <a:ext cx="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chemeClr val="accent2"/>
                  </a:solidFill>
                  <a:latin typeface="Times New Roman" pitchFamily="18" charset="0"/>
                  <a:ea typeface="黑体" pitchFamily="49" charset="-122"/>
                </a:rPr>
                <a:t>1   0   0</a:t>
              </a:r>
            </a:p>
          </p:txBody>
        </p:sp>
        <p:sp>
          <p:nvSpPr>
            <p:cNvPr id="176145" name="Text Box 21"/>
            <p:cNvSpPr txBox="1">
              <a:spLocks noChangeArrowheads="1"/>
            </p:cNvSpPr>
            <p:nvPr/>
          </p:nvSpPr>
          <p:spPr bwMode="auto">
            <a:xfrm>
              <a:off x="468" y="1860"/>
              <a:ext cx="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1   0   1</a:t>
              </a:r>
            </a:p>
          </p:txBody>
        </p:sp>
        <p:sp>
          <p:nvSpPr>
            <p:cNvPr id="176146" name="Text Box 22"/>
            <p:cNvSpPr txBox="1">
              <a:spLocks noChangeArrowheads="1"/>
            </p:cNvSpPr>
            <p:nvPr/>
          </p:nvSpPr>
          <p:spPr bwMode="auto">
            <a:xfrm>
              <a:off x="468" y="2083"/>
              <a:ext cx="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1   1   0</a:t>
              </a:r>
            </a:p>
          </p:txBody>
        </p:sp>
        <p:sp>
          <p:nvSpPr>
            <p:cNvPr id="176147" name="Text Box 23"/>
            <p:cNvSpPr txBox="1">
              <a:spLocks noChangeArrowheads="1"/>
            </p:cNvSpPr>
            <p:nvPr/>
          </p:nvSpPr>
          <p:spPr bwMode="auto">
            <a:xfrm>
              <a:off x="468" y="2317"/>
              <a:ext cx="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006600"/>
                  </a:solidFill>
                  <a:latin typeface="Times New Roman" pitchFamily="18" charset="0"/>
                  <a:ea typeface="黑体" pitchFamily="49" charset="-122"/>
                </a:rPr>
                <a:t>1   1   1</a:t>
              </a:r>
            </a:p>
          </p:txBody>
        </p:sp>
        <p:sp>
          <p:nvSpPr>
            <p:cNvPr id="176148" name="Text Box 25"/>
            <p:cNvSpPr txBox="1">
              <a:spLocks noChangeArrowheads="1"/>
            </p:cNvSpPr>
            <p:nvPr/>
          </p:nvSpPr>
          <p:spPr bwMode="auto">
            <a:xfrm>
              <a:off x="1314" y="768"/>
              <a:ext cx="23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latin typeface="Times New Roman" pitchFamily="18" charset="0"/>
                  <a:ea typeface="黑体" pitchFamily="49" charset="-122"/>
                </a:rPr>
                <a:t>0</a:t>
              </a:r>
            </a:p>
          </p:txBody>
        </p:sp>
        <p:sp>
          <p:nvSpPr>
            <p:cNvPr id="176149" name="Text Box 26"/>
            <p:cNvSpPr txBox="1">
              <a:spLocks noChangeArrowheads="1"/>
            </p:cNvSpPr>
            <p:nvPr/>
          </p:nvSpPr>
          <p:spPr bwMode="auto">
            <a:xfrm>
              <a:off x="1314" y="967"/>
              <a:ext cx="23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latin typeface="Times New Roman" pitchFamily="18" charset="0"/>
                  <a:ea typeface="黑体" pitchFamily="49" charset="-122"/>
                </a:rPr>
                <a:t>0</a:t>
              </a:r>
            </a:p>
          </p:txBody>
        </p:sp>
        <p:sp>
          <p:nvSpPr>
            <p:cNvPr id="176150" name="Text Box 27"/>
            <p:cNvSpPr txBox="1">
              <a:spLocks noChangeArrowheads="1"/>
            </p:cNvSpPr>
            <p:nvPr/>
          </p:nvSpPr>
          <p:spPr bwMode="auto">
            <a:xfrm>
              <a:off x="1314" y="1182"/>
              <a:ext cx="23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latin typeface="Times New Roman" pitchFamily="18" charset="0"/>
                  <a:ea typeface="黑体" pitchFamily="49" charset="-122"/>
                </a:rPr>
                <a:t>0</a:t>
              </a:r>
            </a:p>
          </p:txBody>
        </p:sp>
        <p:sp>
          <p:nvSpPr>
            <p:cNvPr id="176151" name="Text Box 28"/>
            <p:cNvSpPr txBox="1">
              <a:spLocks noChangeArrowheads="1"/>
            </p:cNvSpPr>
            <p:nvPr/>
          </p:nvSpPr>
          <p:spPr bwMode="auto">
            <a:xfrm>
              <a:off x="1314" y="1399"/>
              <a:ext cx="23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latin typeface="Times New Roman" pitchFamily="18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176152" name="Text Box 29"/>
            <p:cNvSpPr txBox="1">
              <a:spLocks noChangeArrowheads="1"/>
            </p:cNvSpPr>
            <p:nvPr/>
          </p:nvSpPr>
          <p:spPr bwMode="auto">
            <a:xfrm>
              <a:off x="1314" y="1638"/>
              <a:ext cx="23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latin typeface="Times New Roman" pitchFamily="18" charset="0"/>
                  <a:ea typeface="黑体" pitchFamily="49" charset="-122"/>
                </a:rPr>
                <a:t>0</a:t>
              </a:r>
            </a:p>
          </p:txBody>
        </p:sp>
        <p:sp>
          <p:nvSpPr>
            <p:cNvPr id="176153" name="Text Box 30"/>
            <p:cNvSpPr txBox="1">
              <a:spLocks noChangeArrowheads="1"/>
            </p:cNvSpPr>
            <p:nvPr/>
          </p:nvSpPr>
          <p:spPr bwMode="auto">
            <a:xfrm>
              <a:off x="1314" y="1867"/>
              <a:ext cx="23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latin typeface="Times New Roman" pitchFamily="18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176154" name="Text Box 31"/>
            <p:cNvSpPr txBox="1">
              <a:spLocks noChangeArrowheads="1"/>
            </p:cNvSpPr>
            <p:nvPr/>
          </p:nvSpPr>
          <p:spPr bwMode="auto">
            <a:xfrm>
              <a:off x="1314" y="2082"/>
              <a:ext cx="23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latin typeface="Times New Roman" pitchFamily="18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176155" name="Text Box 32"/>
            <p:cNvSpPr txBox="1">
              <a:spLocks noChangeArrowheads="1"/>
            </p:cNvSpPr>
            <p:nvPr/>
          </p:nvSpPr>
          <p:spPr bwMode="auto">
            <a:xfrm>
              <a:off x="1314" y="2323"/>
              <a:ext cx="23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latin typeface="Times New Roman" pitchFamily="18" charset="0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3" name="Group 196"/>
          <p:cNvGrpSpPr>
            <a:grpSpLocks/>
          </p:cNvGrpSpPr>
          <p:nvPr/>
        </p:nvGrpSpPr>
        <p:grpSpPr bwMode="auto">
          <a:xfrm>
            <a:off x="6108700" y="2667000"/>
            <a:ext cx="1924050" cy="1038225"/>
            <a:chOff x="3624" y="2016"/>
            <a:chExt cx="1212" cy="654"/>
          </a:xfrm>
        </p:grpSpPr>
        <p:sp>
          <p:nvSpPr>
            <p:cNvPr id="176157" name="Text Box 70"/>
            <p:cNvSpPr txBox="1">
              <a:spLocks noChangeArrowheads="1"/>
            </p:cNvSpPr>
            <p:nvPr/>
          </p:nvSpPr>
          <p:spPr bwMode="auto">
            <a:xfrm>
              <a:off x="3624" y="2400"/>
              <a:ext cx="23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176158" name="Text Box 71"/>
            <p:cNvSpPr txBox="1">
              <a:spLocks noChangeArrowheads="1"/>
            </p:cNvSpPr>
            <p:nvPr/>
          </p:nvSpPr>
          <p:spPr bwMode="auto">
            <a:xfrm>
              <a:off x="4116" y="2016"/>
              <a:ext cx="23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176159" name="Text Box 72"/>
            <p:cNvSpPr txBox="1">
              <a:spLocks noChangeArrowheads="1"/>
            </p:cNvSpPr>
            <p:nvPr/>
          </p:nvSpPr>
          <p:spPr bwMode="auto">
            <a:xfrm>
              <a:off x="4116" y="2401"/>
              <a:ext cx="23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176160" name="Text Box 73"/>
            <p:cNvSpPr txBox="1">
              <a:spLocks noChangeArrowheads="1"/>
            </p:cNvSpPr>
            <p:nvPr/>
          </p:nvSpPr>
          <p:spPr bwMode="auto">
            <a:xfrm>
              <a:off x="4602" y="2400"/>
              <a:ext cx="23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</a:p>
          </p:txBody>
        </p:sp>
      </p:grpSp>
      <p:sp>
        <p:nvSpPr>
          <p:cNvPr id="502858" name="Text Box 74"/>
          <p:cNvSpPr txBox="1">
            <a:spLocks noChangeArrowheads="1"/>
          </p:cNvSpPr>
          <p:nvPr/>
        </p:nvSpPr>
        <p:spPr bwMode="auto">
          <a:xfrm>
            <a:off x="5346700" y="2667000"/>
            <a:ext cx="371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Times New Roman" pitchFamily="18" charset="0"/>
                <a:ea typeface="黑体" pitchFamily="49" charset="-122"/>
              </a:rPr>
              <a:t>0</a:t>
            </a:r>
          </a:p>
        </p:txBody>
      </p:sp>
      <p:sp>
        <p:nvSpPr>
          <p:cNvPr id="502859" name="Text Box 75"/>
          <p:cNvSpPr txBox="1">
            <a:spLocks noChangeArrowheads="1"/>
          </p:cNvSpPr>
          <p:nvPr/>
        </p:nvSpPr>
        <p:spPr bwMode="auto">
          <a:xfrm>
            <a:off x="5346700" y="3287713"/>
            <a:ext cx="3714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Times New Roman" pitchFamily="18" charset="0"/>
                <a:ea typeface="黑体" pitchFamily="49" charset="-122"/>
              </a:rPr>
              <a:t>0</a:t>
            </a:r>
          </a:p>
        </p:txBody>
      </p:sp>
      <p:sp>
        <p:nvSpPr>
          <p:cNvPr id="502860" name="Text Box 76"/>
          <p:cNvSpPr txBox="1">
            <a:spLocks noChangeArrowheads="1"/>
          </p:cNvSpPr>
          <p:nvPr/>
        </p:nvSpPr>
        <p:spPr bwMode="auto">
          <a:xfrm>
            <a:off x="6118225" y="2667000"/>
            <a:ext cx="371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Times New Roman" pitchFamily="18" charset="0"/>
                <a:ea typeface="黑体" pitchFamily="49" charset="-122"/>
              </a:rPr>
              <a:t>0</a:t>
            </a:r>
          </a:p>
        </p:txBody>
      </p:sp>
      <p:sp>
        <p:nvSpPr>
          <p:cNvPr id="502861" name="Text Box 77"/>
          <p:cNvSpPr txBox="1">
            <a:spLocks noChangeArrowheads="1"/>
          </p:cNvSpPr>
          <p:nvPr/>
        </p:nvSpPr>
        <p:spPr bwMode="auto">
          <a:xfrm>
            <a:off x="7680325" y="2667000"/>
            <a:ext cx="371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Times New Roman" pitchFamily="18" charset="0"/>
                <a:ea typeface="黑体" pitchFamily="49" charset="-122"/>
              </a:rPr>
              <a:t>0</a:t>
            </a:r>
          </a:p>
        </p:txBody>
      </p:sp>
      <p:grpSp>
        <p:nvGrpSpPr>
          <p:cNvPr id="6" name="Group 183"/>
          <p:cNvGrpSpPr>
            <a:grpSpLocks/>
          </p:cNvGrpSpPr>
          <p:nvPr/>
        </p:nvGrpSpPr>
        <p:grpSpPr bwMode="auto">
          <a:xfrm>
            <a:off x="1028700" y="2371725"/>
            <a:ext cx="1143000" cy="1885950"/>
            <a:chOff x="468" y="1398"/>
            <a:chExt cx="720" cy="1188"/>
          </a:xfrm>
        </p:grpSpPr>
        <p:sp>
          <p:nvSpPr>
            <p:cNvPr id="176166" name="Text Box 114"/>
            <p:cNvSpPr txBox="1">
              <a:spLocks noChangeArrowheads="1"/>
            </p:cNvSpPr>
            <p:nvPr/>
          </p:nvSpPr>
          <p:spPr bwMode="auto">
            <a:xfrm>
              <a:off x="468" y="1398"/>
              <a:ext cx="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0   1   1</a:t>
              </a:r>
            </a:p>
          </p:txBody>
        </p:sp>
        <p:sp>
          <p:nvSpPr>
            <p:cNvPr id="176167" name="Text Box 116"/>
            <p:cNvSpPr txBox="1">
              <a:spLocks noChangeArrowheads="1"/>
            </p:cNvSpPr>
            <p:nvPr/>
          </p:nvSpPr>
          <p:spPr bwMode="auto">
            <a:xfrm>
              <a:off x="468" y="1860"/>
              <a:ext cx="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1   0   1</a:t>
              </a:r>
            </a:p>
          </p:txBody>
        </p:sp>
        <p:sp>
          <p:nvSpPr>
            <p:cNvPr id="176168" name="Text Box 117"/>
            <p:cNvSpPr txBox="1">
              <a:spLocks noChangeArrowheads="1"/>
            </p:cNvSpPr>
            <p:nvPr/>
          </p:nvSpPr>
          <p:spPr bwMode="auto">
            <a:xfrm>
              <a:off x="468" y="2083"/>
              <a:ext cx="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1   1   0</a:t>
              </a:r>
            </a:p>
          </p:txBody>
        </p:sp>
        <p:sp>
          <p:nvSpPr>
            <p:cNvPr id="176169" name="Text Box 118"/>
            <p:cNvSpPr txBox="1">
              <a:spLocks noChangeArrowheads="1"/>
            </p:cNvSpPr>
            <p:nvPr/>
          </p:nvSpPr>
          <p:spPr bwMode="auto">
            <a:xfrm>
              <a:off x="468" y="2317"/>
              <a:ext cx="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006600"/>
                  </a:solidFill>
                  <a:latin typeface="Times New Roman" pitchFamily="18" charset="0"/>
                  <a:ea typeface="黑体" pitchFamily="49" charset="-122"/>
                </a:rPr>
                <a:t>1   1   1</a:t>
              </a:r>
            </a:p>
          </p:txBody>
        </p:sp>
      </p:grpSp>
      <p:grpSp>
        <p:nvGrpSpPr>
          <p:cNvPr id="7" name="Group 188"/>
          <p:cNvGrpSpPr>
            <a:grpSpLocks/>
          </p:cNvGrpSpPr>
          <p:nvPr/>
        </p:nvGrpSpPr>
        <p:grpSpPr bwMode="auto">
          <a:xfrm>
            <a:off x="2371725" y="2373313"/>
            <a:ext cx="371475" cy="1893887"/>
            <a:chOff x="1314" y="1399"/>
            <a:chExt cx="234" cy="1193"/>
          </a:xfrm>
        </p:grpSpPr>
        <p:sp>
          <p:nvSpPr>
            <p:cNvPr id="176171" name="Text Box 123"/>
            <p:cNvSpPr txBox="1">
              <a:spLocks noChangeArrowheads="1"/>
            </p:cNvSpPr>
            <p:nvPr/>
          </p:nvSpPr>
          <p:spPr bwMode="auto">
            <a:xfrm>
              <a:off x="1314" y="1399"/>
              <a:ext cx="23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latin typeface="Times New Roman" pitchFamily="18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176172" name="Text Box 125"/>
            <p:cNvSpPr txBox="1">
              <a:spLocks noChangeArrowheads="1"/>
            </p:cNvSpPr>
            <p:nvPr/>
          </p:nvSpPr>
          <p:spPr bwMode="auto">
            <a:xfrm>
              <a:off x="1314" y="1867"/>
              <a:ext cx="23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latin typeface="Times New Roman" pitchFamily="18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176173" name="Text Box 126"/>
            <p:cNvSpPr txBox="1">
              <a:spLocks noChangeArrowheads="1"/>
            </p:cNvSpPr>
            <p:nvPr/>
          </p:nvSpPr>
          <p:spPr bwMode="auto">
            <a:xfrm>
              <a:off x="1314" y="2082"/>
              <a:ext cx="23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latin typeface="Times New Roman" pitchFamily="18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176174" name="Text Box 127"/>
            <p:cNvSpPr txBox="1">
              <a:spLocks noChangeArrowheads="1"/>
            </p:cNvSpPr>
            <p:nvPr/>
          </p:nvSpPr>
          <p:spPr bwMode="auto">
            <a:xfrm>
              <a:off x="1314" y="2323"/>
              <a:ext cx="23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latin typeface="Times New Roman" pitchFamily="18" charset="0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8" name="Group 175"/>
          <p:cNvGrpSpPr>
            <a:grpSpLocks/>
          </p:cNvGrpSpPr>
          <p:nvPr/>
        </p:nvGrpSpPr>
        <p:grpSpPr bwMode="auto">
          <a:xfrm>
            <a:off x="914400" y="942975"/>
            <a:ext cx="1981200" cy="3171825"/>
            <a:chOff x="396" y="498"/>
            <a:chExt cx="1248" cy="1998"/>
          </a:xfrm>
        </p:grpSpPr>
        <p:grpSp>
          <p:nvGrpSpPr>
            <p:cNvPr id="10" name="Group 152"/>
            <p:cNvGrpSpPr>
              <a:grpSpLocks/>
            </p:cNvGrpSpPr>
            <p:nvPr/>
          </p:nvGrpSpPr>
          <p:grpSpPr bwMode="auto">
            <a:xfrm>
              <a:off x="456" y="498"/>
              <a:ext cx="1152" cy="270"/>
              <a:chOff x="4512" y="336"/>
              <a:chExt cx="1152" cy="270"/>
            </a:xfrm>
          </p:grpSpPr>
          <p:sp>
            <p:nvSpPr>
              <p:cNvPr id="176177" name="Text Box 149"/>
              <p:cNvSpPr txBox="1">
                <a:spLocks noChangeArrowheads="1"/>
              </p:cNvSpPr>
              <p:nvPr/>
            </p:nvSpPr>
            <p:spPr bwMode="auto">
              <a:xfrm>
                <a:off x="4512" y="336"/>
                <a:ext cx="67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200" b="1">
                    <a:solidFill>
                      <a:schemeClr val="accent2"/>
                    </a:solidFill>
                    <a:latin typeface="Times New Roman" pitchFamily="18" charset="0"/>
                    <a:ea typeface="黑体" pitchFamily="49" charset="-122"/>
                  </a:rPr>
                  <a:t>A  B  C</a:t>
                </a:r>
              </a:p>
            </p:txBody>
          </p:sp>
          <p:sp>
            <p:nvSpPr>
              <p:cNvPr id="176178" name="Text Box 150"/>
              <p:cNvSpPr txBox="1">
                <a:spLocks noChangeArrowheads="1"/>
              </p:cNvSpPr>
              <p:nvPr/>
            </p:nvSpPr>
            <p:spPr bwMode="auto">
              <a:xfrm>
                <a:off x="5376" y="337"/>
                <a:ext cx="28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200" b="1">
                    <a:solidFill>
                      <a:srgbClr val="800080"/>
                    </a:solidFill>
                    <a:latin typeface="Times New Roman" pitchFamily="18" charset="0"/>
                    <a:ea typeface="黑体" pitchFamily="49" charset="-122"/>
                  </a:rPr>
                  <a:t>F</a:t>
                </a:r>
              </a:p>
            </p:txBody>
          </p:sp>
        </p:grpSp>
        <p:grpSp>
          <p:nvGrpSpPr>
            <p:cNvPr id="11" name="Group 174"/>
            <p:cNvGrpSpPr>
              <a:grpSpLocks/>
            </p:cNvGrpSpPr>
            <p:nvPr/>
          </p:nvGrpSpPr>
          <p:grpSpPr bwMode="auto">
            <a:xfrm>
              <a:off x="396" y="528"/>
              <a:ext cx="1248" cy="1968"/>
              <a:chOff x="4800" y="0"/>
              <a:chExt cx="1248" cy="1968"/>
            </a:xfrm>
          </p:grpSpPr>
          <p:sp>
            <p:nvSpPr>
              <p:cNvPr id="176180" name="Line 172"/>
              <p:cNvSpPr>
                <a:spLocks noChangeShapeType="1"/>
              </p:cNvSpPr>
              <p:nvPr/>
            </p:nvSpPr>
            <p:spPr bwMode="auto">
              <a:xfrm>
                <a:off x="4800" y="240"/>
                <a:ext cx="124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6181" name="Line 173"/>
              <p:cNvSpPr>
                <a:spLocks noChangeShapeType="1"/>
              </p:cNvSpPr>
              <p:nvPr/>
            </p:nvSpPr>
            <p:spPr bwMode="auto">
              <a:xfrm>
                <a:off x="5616" y="0"/>
                <a:ext cx="0" cy="196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02990" name="Text Box 206"/>
          <p:cNvSpPr txBox="1">
            <a:spLocks noChangeArrowheads="1"/>
          </p:cNvSpPr>
          <p:nvPr/>
        </p:nvSpPr>
        <p:spPr bwMode="auto">
          <a:xfrm>
            <a:off x="2378075" y="2373313"/>
            <a:ext cx="3714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502991" name="Text Box 207"/>
          <p:cNvSpPr txBox="1">
            <a:spLocks noChangeArrowheads="1"/>
          </p:cNvSpPr>
          <p:nvPr/>
        </p:nvSpPr>
        <p:spPr bwMode="auto">
          <a:xfrm>
            <a:off x="2378075" y="3116263"/>
            <a:ext cx="3714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502992" name="Text Box 208"/>
          <p:cNvSpPr txBox="1">
            <a:spLocks noChangeArrowheads="1"/>
          </p:cNvSpPr>
          <p:nvPr/>
        </p:nvSpPr>
        <p:spPr bwMode="auto">
          <a:xfrm>
            <a:off x="2378075" y="3457575"/>
            <a:ext cx="371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502993" name="Text Box 209"/>
          <p:cNvSpPr txBox="1">
            <a:spLocks noChangeArrowheads="1"/>
          </p:cNvSpPr>
          <p:nvPr/>
        </p:nvSpPr>
        <p:spPr bwMode="auto">
          <a:xfrm>
            <a:off x="2378075" y="3840163"/>
            <a:ext cx="3714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grpSp>
        <p:nvGrpSpPr>
          <p:cNvPr id="12" name="Group 58"/>
          <p:cNvGrpSpPr>
            <a:grpSpLocks/>
          </p:cNvGrpSpPr>
          <p:nvPr/>
        </p:nvGrpSpPr>
        <p:grpSpPr bwMode="auto">
          <a:xfrm>
            <a:off x="4343400" y="1828800"/>
            <a:ext cx="3848100" cy="2454275"/>
            <a:chOff x="2388" y="480"/>
            <a:chExt cx="2424" cy="1546"/>
          </a:xfrm>
        </p:grpSpPr>
        <p:grpSp>
          <p:nvGrpSpPr>
            <p:cNvPr id="13" name="Group 59"/>
            <p:cNvGrpSpPr>
              <a:grpSpLocks/>
            </p:cNvGrpSpPr>
            <p:nvPr/>
          </p:nvGrpSpPr>
          <p:grpSpPr bwMode="auto">
            <a:xfrm>
              <a:off x="2388" y="480"/>
              <a:ext cx="2424" cy="1248"/>
              <a:chOff x="2514" y="480"/>
              <a:chExt cx="2424" cy="1248"/>
            </a:xfrm>
          </p:grpSpPr>
          <p:sp>
            <p:nvSpPr>
              <p:cNvPr id="176188" name="Line 60"/>
              <p:cNvSpPr>
                <a:spLocks noChangeShapeType="1"/>
              </p:cNvSpPr>
              <p:nvPr/>
            </p:nvSpPr>
            <p:spPr bwMode="auto">
              <a:xfrm flipH="1" flipV="1">
                <a:off x="2736" y="672"/>
                <a:ext cx="288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89" name="Text Box 61"/>
              <p:cNvSpPr txBox="1">
                <a:spLocks noChangeArrowheads="1"/>
              </p:cNvSpPr>
              <p:nvPr/>
            </p:nvSpPr>
            <p:spPr bwMode="auto">
              <a:xfrm>
                <a:off x="2514" y="480"/>
                <a:ext cx="28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200" b="1">
                    <a:ea typeface="黑体" pitchFamily="49" charset="-122"/>
                  </a:rPr>
                  <a:t> F</a:t>
                </a:r>
              </a:p>
            </p:txBody>
          </p:sp>
          <p:sp>
            <p:nvSpPr>
              <p:cNvPr id="176190" name="Text Box 62"/>
              <p:cNvSpPr txBox="1">
                <a:spLocks noChangeArrowheads="1"/>
              </p:cNvSpPr>
              <p:nvPr/>
            </p:nvSpPr>
            <p:spPr bwMode="auto">
              <a:xfrm>
                <a:off x="3078" y="6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ea typeface="黑体" pitchFamily="49" charset="-122"/>
                  </a:rPr>
                  <a:t>00</a:t>
                </a:r>
              </a:p>
            </p:txBody>
          </p:sp>
          <p:sp>
            <p:nvSpPr>
              <p:cNvPr id="176191" name="Text Box 63"/>
              <p:cNvSpPr txBox="1">
                <a:spLocks noChangeArrowheads="1"/>
              </p:cNvSpPr>
              <p:nvPr/>
            </p:nvSpPr>
            <p:spPr bwMode="auto">
              <a:xfrm>
                <a:off x="2760" y="100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ea typeface="黑体" pitchFamily="49" charset="-122"/>
                  </a:rPr>
                  <a:t>0</a:t>
                </a:r>
              </a:p>
            </p:txBody>
          </p:sp>
          <p:sp>
            <p:nvSpPr>
              <p:cNvPr id="176192" name="Rectangle 64"/>
              <p:cNvSpPr>
                <a:spLocks noChangeArrowheads="1"/>
              </p:cNvSpPr>
              <p:nvPr/>
            </p:nvSpPr>
            <p:spPr bwMode="auto">
              <a:xfrm>
                <a:off x="3018" y="960"/>
                <a:ext cx="480" cy="38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6193" name="Rectangle 65"/>
              <p:cNvSpPr>
                <a:spLocks noChangeArrowheads="1"/>
              </p:cNvSpPr>
              <p:nvPr/>
            </p:nvSpPr>
            <p:spPr bwMode="auto">
              <a:xfrm>
                <a:off x="3018" y="1344"/>
                <a:ext cx="480" cy="38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6194" name="Rectangle 66"/>
              <p:cNvSpPr>
                <a:spLocks noChangeArrowheads="1"/>
              </p:cNvSpPr>
              <p:nvPr/>
            </p:nvSpPr>
            <p:spPr bwMode="auto">
              <a:xfrm>
                <a:off x="3498" y="960"/>
                <a:ext cx="480" cy="38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6195" name="Rectangle 67"/>
              <p:cNvSpPr>
                <a:spLocks noChangeArrowheads="1"/>
              </p:cNvSpPr>
              <p:nvPr/>
            </p:nvSpPr>
            <p:spPr bwMode="auto">
              <a:xfrm>
                <a:off x="3498" y="1344"/>
                <a:ext cx="480" cy="38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6196" name="Rectangle 68"/>
              <p:cNvSpPr>
                <a:spLocks noChangeArrowheads="1"/>
              </p:cNvSpPr>
              <p:nvPr/>
            </p:nvSpPr>
            <p:spPr bwMode="auto">
              <a:xfrm>
                <a:off x="3978" y="960"/>
                <a:ext cx="480" cy="38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6197" name="Rectangle 69"/>
              <p:cNvSpPr>
                <a:spLocks noChangeArrowheads="1"/>
              </p:cNvSpPr>
              <p:nvPr/>
            </p:nvSpPr>
            <p:spPr bwMode="auto">
              <a:xfrm>
                <a:off x="3978" y="1344"/>
                <a:ext cx="480" cy="38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6198" name="Rectangle 70"/>
              <p:cNvSpPr>
                <a:spLocks noChangeArrowheads="1"/>
              </p:cNvSpPr>
              <p:nvPr/>
            </p:nvSpPr>
            <p:spPr bwMode="auto">
              <a:xfrm>
                <a:off x="4458" y="960"/>
                <a:ext cx="480" cy="38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6199" name="Rectangle 71"/>
              <p:cNvSpPr>
                <a:spLocks noChangeArrowheads="1"/>
              </p:cNvSpPr>
              <p:nvPr/>
            </p:nvSpPr>
            <p:spPr bwMode="auto">
              <a:xfrm>
                <a:off x="4458" y="1344"/>
                <a:ext cx="480" cy="38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6200" name="Text Box 72"/>
              <p:cNvSpPr txBox="1">
                <a:spLocks noChangeArrowheads="1"/>
              </p:cNvSpPr>
              <p:nvPr/>
            </p:nvSpPr>
            <p:spPr bwMode="auto">
              <a:xfrm>
                <a:off x="2760" y="139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ea typeface="黑体" pitchFamily="49" charset="-122"/>
                  </a:rPr>
                  <a:t>1</a:t>
                </a:r>
              </a:p>
            </p:txBody>
          </p:sp>
          <p:sp>
            <p:nvSpPr>
              <p:cNvPr id="176201" name="Text Box 73"/>
              <p:cNvSpPr txBox="1">
                <a:spLocks noChangeArrowheads="1"/>
              </p:cNvSpPr>
              <p:nvPr/>
            </p:nvSpPr>
            <p:spPr bwMode="auto">
              <a:xfrm>
                <a:off x="3582" y="6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ea typeface="黑体" pitchFamily="49" charset="-122"/>
                  </a:rPr>
                  <a:t>01</a:t>
                </a:r>
              </a:p>
            </p:txBody>
          </p:sp>
          <p:sp>
            <p:nvSpPr>
              <p:cNvPr id="176202" name="Text Box 74"/>
              <p:cNvSpPr txBox="1">
                <a:spLocks noChangeArrowheads="1"/>
              </p:cNvSpPr>
              <p:nvPr/>
            </p:nvSpPr>
            <p:spPr bwMode="auto">
              <a:xfrm>
                <a:off x="4068" y="6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ea typeface="黑体" pitchFamily="49" charset="-122"/>
                  </a:rPr>
                  <a:t>11</a:t>
                </a:r>
              </a:p>
            </p:txBody>
          </p:sp>
          <p:sp>
            <p:nvSpPr>
              <p:cNvPr id="176203" name="Text Box 75"/>
              <p:cNvSpPr txBox="1">
                <a:spLocks noChangeArrowheads="1"/>
              </p:cNvSpPr>
              <p:nvPr/>
            </p:nvSpPr>
            <p:spPr bwMode="auto">
              <a:xfrm>
                <a:off x="4554" y="6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ea typeface="黑体" pitchFamily="49" charset="-122"/>
                  </a:rPr>
                  <a:t>10</a:t>
                </a:r>
              </a:p>
            </p:txBody>
          </p:sp>
          <p:sp>
            <p:nvSpPr>
              <p:cNvPr id="176204" name="Text Box 76"/>
              <p:cNvSpPr txBox="1">
                <a:spLocks noChangeArrowheads="1"/>
              </p:cNvSpPr>
              <p:nvPr/>
            </p:nvSpPr>
            <p:spPr bwMode="auto">
              <a:xfrm>
                <a:off x="2784" y="517"/>
                <a:ext cx="432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200" b="1">
                    <a:ea typeface="黑体" pitchFamily="49" charset="-122"/>
                  </a:rPr>
                  <a:t>A B</a:t>
                </a:r>
              </a:p>
            </p:txBody>
          </p:sp>
          <p:sp>
            <p:nvSpPr>
              <p:cNvPr id="176205" name="Text Box 77"/>
              <p:cNvSpPr txBox="1">
                <a:spLocks noChangeArrowheads="1"/>
              </p:cNvSpPr>
              <p:nvPr/>
            </p:nvSpPr>
            <p:spPr bwMode="auto">
              <a:xfrm>
                <a:off x="2652" y="763"/>
                <a:ext cx="24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200" b="1">
                    <a:ea typeface="黑体" pitchFamily="49" charset="-122"/>
                  </a:rPr>
                  <a:t>C</a:t>
                </a:r>
              </a:p>
            </p:txBody>
          </p:sp>
        </p:grpSp>
        <p:sp>
          <p:nvSpPr>
            <p:cNvPr id="176206" name="Text Box 78"/>
            <p:cNvSpPr txBox="1">
              <a:spLocks noChangeArrowheads="1"/>
            </p:cNvSpPr>
            <p:nvPr/>
          </p:nvSpPr>
          <p:spPr bwMode="auto">
            <a:xfrm>
              <a:off x="3228" y="1776"/>
              <a:ext cx="1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SzPct val="80000"/>
                <a:buFont typeface="Wingdings" pitchFamily="2" charset="2"/>
                <a:buNone/>
              </a:pPr>
              <a:endParaRPr lang="zh-CN" altLang="zh-CN" sz="2000" b="1">
                <a:solidFill>
                  <a:srgbClr val="800080"/>
                </a:solidFill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4" name="Group 79"/>
          <p:cNvGrpSpPr>
            <a:grpSpLocks/>
          </p:cNvGrpSpPr>
          <p:nvPr/>
        </p:nvGrpSpPr>
        <p:grpSpPr bwMode="auto">
          <a:xfrm>
            <a:off x="5918200" y="2590800"/>
            <a:ext cx="2286000" cy="1219200"/>
            <a:chOff x="3372" y="2736"/>
            <a:chExt cx="1440" cy="768"/>
          </a:xfrm>
        </p:grpSpPr>
        <p:sp>
          <p:nvSpPr>
            <p:cNvPr id="176208" name="Rectangle 80"/>
            <p:cNvSpPr>
              <a:spLocks noChangeArrowheads="1"/>
            </p:cNvSpPr>
            <p:nvPr/>
          </p:nvSpPr>
          <p:spPr bwMode="auto">
            <a:xfrm>
              <a:off x="3372" y="3120"/>
              <a:ext cx="480" cy="3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6209" name="Rectangle 81"/>
            <p:cNvSpPr>
              <a:spLocks noChangeArrowheads="1"/>
            </p:cNvSpPr>
            <p:nvPr/>
          </p:nvSpPr>
          <p:spPr bwMode="auto">
            <a:xfrm>
              <a:off x="4332" y="3120"/>
              <a:ext cx="480" cy="3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6210" name="Rectangle 82"/>
            <p:cNvSpPr>
              <a:spLocks noChangeArrowheads="1"/>
            </p:cNvSpPr>
            <p:nvPr/>
          </p:nvSpPr>
          <p:spPr bwMode="auto">
            <a:xfrm>
              <a:off x="3852" y="3120"/>
              <a:ext cx="480" cy="3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6211" name="Rectangle 83"/>
            <p:cNvSpPr>
              <a:spLocks noChangeArrowheads="1"/>
            </p:cNvSpPr>
            <p:nvPr/>
          </p:nvSpPr>
          <p:spPr bwMode="auto">
            <a:xfrm>
              <a:off x="3852" y="2736"/>
              <a:ext cx="480" cy="3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 advTm="640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33333E-6 L 0.40295 0.13403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5029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39" y="669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85185E-6 L 0.58055 0.0254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502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28" y="127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0.49722 -0.1132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502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61" y="-567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0.49722 -0.08009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502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61" y="-400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0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0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0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0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5" grpId="0"/>
      <p:bldP spid="176133" grpId="0" animBg="1"/>
      <p:bldP spid="9" grpId="0"/>
      <p:bldP spid="9" grpId="1"/>
      <p:bldP spid="9" grpId="2"/>
      <p:bldP spid="176135" grpId="0" animBg="1"/>
      <p:bldP spid="176135" grpId="1" animBg="1"/>
      <p:bldP spid="176135" grpId="2" animBg="1"/>
      <p:bldP spid="176136" grpId="0" animBg="1"/>
      <p:bldP spid="502858" grpId="0"/>
      <p:bldP spid="502859" grpId="0"/>
      <p:bldP spid="502860" grpId="0"/>
      <p:bldP spid="502861" grpId="0"/>
      <p:bldP spid="502990" grpId="0"/>
      <p:bldP spid="502990" grpId="1"/>
      <p:bldP spid="502990" grpId="2"/>
      <p:bldP spid="502991" grpId="0" build="allAtOnce"/>
      <p:bldP spid="502991" grpId="1" build="allAtOnce"/>
      <p:bldP spid="502992" grpId="0" build="allAtOnce"/>
      <p:bldP spid="502992" grpId="1" build="allAtOnce"/>
      <p:bldP spid="502993" grpId="0" build="allAtOnce"/>
      <p:bldP spid="502993" grpI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33AE-9951-4A1B-B55C-BF131A4FED4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02789" name="Text Box 5"/>
          <p:cNvSpPr txBox="1">
            <a:spLocks noChangeArrowheads="1"/>
          </p:cNvSpPr>
          <p:nvPr/>
        </p:nvSpPr>
        <p:spPr bwMode="auto">
          <a:xfrm>
            <a:off x="457200" y="304800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</a:t>
            </a:r>
            <a:r>
              <a:rPr lang="zh-CN" altLang="en-US" sz="2000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由真值表获得逻辑函数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953000" y="5334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zh-CN" altLang="en-US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真值表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85075" y="533400"/>
            <a:ext cx="125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逻辑函数</a:t>
            </a:r>
          </a:p>
        </p:txBody>
      </p:sp>
      <p:sp>
        <p:nvSpPr>
          <p:cNvPr id="178181" name="Line 5"/>
          <p:cNvSpPr>
            <a:spLocks noChangeShapeType="1"/>
          </p:cNvSpPr>
          <p:nvPr/>
        </p:nvSpPr>
        <p:spPr bwMode="auto">
          <a:xfrm>
            <a:off x="5918200" y="762000"/>
            <a:ext cx="1633538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223000" y="1495425"/>
            <a:ext cx="989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zh-CN" altLang="en-US" sz="2000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卡诺图</a:t>
            </a:r>
          </a:p>
        </p:txBody>
      </p:sp>
      <p:sp>
        <p:nvSpPr>
          <p:cNvPr id="178183" name="Line 7"/>
          <p:cNvSpPr>
            <a:spLocks noChangeShapeType="1"/>
          </p:cNvSpPr>
          <p:nvPr/>
        </p:nvSpPr>
        <p:spPr bwMode="auto">
          <a:xfrm>
            <a:off x="5689600" y="1116013"/>
            <a:ext cx="646113" cy="4841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8184" name="Line 8"/>
          <p:cNvSpPr>
            <a:spLocks noChangeShapeType="1"/>
          </p:cNvSpPr>
          <p:nvPr/>
        </p:nvSpPr>
        <p:spPr bwMode="auto">
          <a:xfrm flipV="1">
            <a:off x="7162800" y="1116013"/>
            <a:ext cx="722313" cy="4841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" name="Group 196"/>
          <p:cNvGrpSpPr>
            <a:grpSpLocks/>
          </p:cNvGrpSpPr>
          <p:nvPr/>
        </p:nvGrpSpPr>
        <p:grpSpPr bwMode="auto">
          <a:xfrm>
            <a:off x="6108700" y="2667000"/>
            <a:ext cx="1924050" cy="1038225"/>
            <a:chOff x="3624" y="2016"/>
            <a:chExt cx="1212" cy="654"/>
          </a:xfrm>
        </p:grpSpPr>
        <p:sp>
          <p:nvSpPr>
            <p:cNvPr id="178186" name="Text Box 70"/>
            <p:cNvSpPr txBox="1">
              <a:spLocks noChangeArrowheads="1"/>
            </p:cNvSpPr>
            <p:nvPr/>
          </p:nvSpPr>
          <p:spPr bwMode="auto">
            <a:xfrm>
              <a:off x="3624" y="2400"/>
              <a:ext cx="23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178187" name="Text Box 71"/>
            <p:cNvSpPr txBox="1">
              <a:spLocks noChangeArrowheads="1"/>
            </p:cNvSpPr>
            <p:nvPr/>
          </p:nvSpPr>
          <p:spPr bwMode="auto">
            <a:xfrm>
              <a:off x="4116" y="2016"/>
              <a:ext cx="23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178188" name="Text Box 72"/>
            <p:cNvSpPr txBox="1">
              <a:spLocks noChangeArrowheads="1"/>
            </p:cNvSpPr>
            <p:nvPr/>
          </p:nvSpPr>
          <p:spPr bwMode="auto">
            <a:xfrm>
              <a:off x="4116" y="2401"/>
              <a:ext cx="23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178189" name="Text Box 73"/>
            <p:cNvSpPr txBox="1">
              <a:spLocks noChangeArrowheads="1"/>
            </p:cNvSpPr>
            <p:nvPr/>
          </p:nvSpPr>
          <p:spPr bwMode="auto">
            <a:xfrm>
              <a:off x="4602" y="2400"/>
              <a:ext cx="23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</a:p>
          </p:txBody>
        </p:sp>
      </p:grpSp>
      <p:sp>
        <p:nvSpPr>
          <p:cNvPr id="502858" name="Text Box 74"/>
          <p:cNvSpPr txBox="1">
            <a:spLocks noChangeArrowheads="1"/>
          </p:cNvSpPr>
          <p:nvPr/>
        </p:nvSpPr>
        <p:spPr bwMode="auto">
          <a:xfrm>
            <a:off x="5346700" y="2667000"/>
            <a:ext cx="371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Times New Roman" pitchFamily="18" charset="0"/>
                <a:ea typeface="黑体" pitchFamily="49" charset="-122"/>
              </a:rPr>
              <a:t>0</a:t>
            </a:r>
          </a:p>
        </p:txBody>
      </p:sp>
      <p:sp>
        <p:nvSpPr>
          <p:cNvPr id="502859" name="Text Box 75"/>
          <p:cNvSpPr txBox="1">
            <a:spLocks noChangeArrowheads="1"/>
          </p:cNvSpPr>
          <p:nvPr/>
        </p:nvSpPr>
        <p:spPr bwMode="auto">
          <a:xfrm>
            <a:off x="5346700" y="3287713"/>
            <a:ext cx="3714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Times New Roman" pitchFamily="18" charset="0"/>
                <a:ea typeface="黑体" pitchFamily="49" charset="-122"/>
              </a:rPr>
              <a:t>0</a:t>
            </a:r>
          </a:p>
        </p:txBody>
      </p:sp>
      <p:sp>
        <p:nvSpPr>
          <p:cNvPr id="502860" name="Text Box 76"/>
          <p:cNvSpPr txBox="1">
            <a:spLocks noChangeArrowheads="1"/>
          </p:cNvSpPr>
          <p:nvPr/>
        </p:nvSpPr>
        <p:spPr bwMode="auto">
          <a:xfrm>
            <a:off x="6118225" y="2667000"/>
            <a:ext cx="371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Times New Roman" pitchFamily="18" charset="0"/>
                <a:ea typeface="黑体" pitchFamily="49" charset="-122"/>
              </a:rPr>
              <a:t>0</a:t>
            </a:r>
          </a:p>
        </p:txBody>
      </p:sp>
      <p:sp>
        <p:nvSpPr>
          <p:cNvPr id="502861" name="Text Box 77"/>
          <p:cNvSpPr txBox="1">
            <a:spLocks noChangeArrowheads="1"/>
          </p:cNvSpPr>
          <p:nvPr/>
        </p:nvSpPr>
        <p:spPr bwMode="auto">
          <a:xfrm>
            <a:off x="7680325" y="2667000"/>
            <a:ext cx="371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Times New Roman" pitchFamily="18" charset="0"/>
                <a:ea typeface="黑体" pitchFamily="49" charset="-122"/>
              </a:rPr>
              <a:t>0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4343400" y="1828800"/>
            <a:ext cx="3848100" cy="2454275"/>
            <a:chOff x="2388" y="480"/>
            <a:chExt cx="2424" cy="1546"/>
          </a:xfrm>
        </p:grpSpPr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2388" y="480"/>
              <a:ext cx="2424" cy="1248"/>
              <a:chOff x="2514" y="480"/>
              <a:chExt cx="2424" cy="1248"/>
            </a:xfrm>
          </p:grpSpPr>
          <p:sp>
            <p:nvSpPr>
              <p:cNvPr id="178196" name="Line 20"/>
              <p:cNvSpPr>
                <a:spLocks noChangeShapeType="1"/>
              </p:cNvSpPr>
              <p:nvPr/>
            </p:nvSpPr>
            <p:spPr bwMode="auto">
              <a:xfrm flipH="1" flipV="1">
                <a:off x="2736" y="672"/>
                <a:ext cx="288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197" name="Text Box 21"/>
              <p:cNvSpPr txBox="1">
                <a:spLocks noChangeArrowheads="1"/>
              </p:cNvSpPr>
              <p:nvPr/>
            </p:nvSpPr>
            <p:spPr bwMode="auto">
              <a:xfrm>
                <a:off x="2514" y="480"/>
                <a:ext cx="28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200" b="1">
                    <a:ea typeface="黑体" pitchFamily="49" charset="-122"/>
                  </a:rPr>
                  <a:t> F</a:t>
                </a:r>
              </a:p>
            </p:txBody>
          </p:sp>
          <p:sp>
            <p:nvSpPr>
              <p:cNvPr id="178198" name="Text Box 22"/>
              <p:cNvSpPr txBox="1">
                <a:spLocks noChangeArrowheads="1"/>
              </p:cNvSpPr>
              <p:nvPr/>
            </p:nvSpPr>
            <p:spPr bwMode="auto">
              <a:xfrm>
                <a:off x="3078" y="6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ea typeface="黑体" pitchFamily="49" charset="-122"/>
                  </a:rPr>
                  <a:t>00</a:t>
                </a:r>
              </a:p>
            </p:txBody>
          </p:sp>
          <p:sp>
            <p:nvSpPr>
              <p:cNvPr id="178199" name="Text Box 23"/>
              <p:cNvSpPr txBox="1">
                <a:spLocks noChangeArrowheads="1"/>
              </p:cNvSpPr>
              <p:nvPr/>
            </p:nvSpPr>
            <p:spPr bwMode="auto">
              <a:xfrm>
                <a:off x="2760" y="100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ea typeface="黑体" pitchFamily="49" charset="-122"/>
                  </a:rPr>
                  <a:t>0</a:t>
                </a:r>
              </a:p>
            </p:txBody>
          </p:sp>
          <p:sp>
            <p:nvSpPr>
              <p:cNvPr id="178200" name="Rectangle 24"/>
              <p:cNvSpPr>
                <a:spLocks noChangeArrowheads="1"/>
              </p:cNvSpPr>
              <p:nvPr/>
            </p:nvSpPr>
            <p:spPr bwMode="auto">
              <a:xfrm>
                <a:off x="3018" y="960"/>
                <a:ext cx="480" cy="38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8201" name="Rectangle 25"/>
              <p:cNvSpPr>
                <a:spLocks noChangeArrowheads="1"/>
              </p:cNvSpPr>
              <p:nvPr/>
            </p:nvSpPr>
            <p:spPr bwMode="auto">
              <a:xfrm>
                <a:off x="3018" y="1344"/>
                <a:ext cx="480" cy="38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8202" name="Rectangle 26"/>
              <p:cNvSpPr>
                <a:spLocks noChangeArrowheads="1"/>
              </p:cNvSpPr>
              <p:nvPr/>
            </p:nvSpPr>
            <p:spPr bwMode="auto">
              <a:xfrm>
                <a:off x="3498" y="960"/>
                <a:ext cx="480" cy="38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8203" name="Rectangle 27"/>
              <p:cNvSpPr>
                <a:spLocks noChangeArrowheads="1"/>
              </p:cNvSpPr>
              <p:nvPr/>
            </p:nvSpPr>
            <p:spPr bwMode="auto">
              <a:xfrm>
                <a:off x="3498" y="1344"/>
                <a:ext cx="480" cy="38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8204" name="Rectangle 28"/>
              <p:cNvSpPr>
                <a:spLocks noChangeArrowheads="1"/>
              </p:cNvSpPr>
              <p:nvPr/>
            </p:nvSpPr>
            <p:spPr bwMode="auto">
              <a:xfrm>
                <a:off x="3978" y="960"/>
                <a:ext cx="480" cy="38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8205" name="Rectangle 29"/>
              <p:cNvSpPr>
                <a:spLocks noChangeArrowheads="1"/>
              </p:cNvSpPr>
              <p:nvPr/>
            </p:nvSpPr>
            <p:spPr bwMode="auto">
              <a:xfrm>
                <a:off x="3978" y="1344"/>
                <a:ext cx="480" cy="38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8206" name="Rectangle 30"/>
              <p:cNvSpPr>
                <a:spLocks noChangeArrowheads="1"/>
              </p:cNvSpPr>
              <p:nvPr/>
            </p:nvSpPr>
            <p:spPr bwMode="auto">
              <a:xfrm>
                <a:off x="4458" y="960"/>
                <a:ext cx="480" cy="38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8207" name="Rectangle 31"/>
              <p:cNvSpPr>
                <a:spLocks noChangeArrowheads="1"/>
              </p:cNvSpPr>
              <p:nvPr/>
            </p:nvSpPr>
            <p:spPr bwMode="auto">
              <a:xfrm>
                <a:off x="4458" y="1344"/>
                <a:ext cx="480" cy="38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8208" name="Text Box 32"/>
              <p:cNvSpPr txBox="1">
                <a:spLocks noChangeArrowheads="1"/>
              </p:cNvSpPr>
              <p:nvPr/>
            </p:nvSpPr>
            <p:spPr bwMode="auto">
              <a:xfrm>
                <a:off x="2760" y="139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ea typeface="黑体" pitchFamily="49" charset="-122"/>
                  </a:rPr>
                  <a:t>1</a:t>
                </a:r>
              </a:p>
            </p:txBody>
          </p:sp>
          <p:sp>
            <p:nvSpPr>
              <p:cNvPr id="178209" name="Text Box 33"/>
              <p:cNvSpPr txBox="1">
                <a:spLocks noChangeArrowheads="1"/>
              </p:cNvSpPr>
              <p:nvPr/>
            </p:nvSpPr>
            <p:spPr bwMode="auto">
              <a:xfrm>
                <a:off x="3582" y="6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ea typeface="黑体" pitchFamily="49" charset="-122"/>
                  </a:rPr>
                  <a:t>01</a:t>
                </a:r>
              </a:p>
            </p:txBody>
          </p:sp>
          <p:sp>
            <p:nvSpPr>
              <p:cNvPr id="178210" name="Text Box 34"/>
              <p:cNvSpPr txBox="1">
                <a:spLocks noChangeArrowheads="1"/>
              </p:cNvSpPr>
              <p:nvPr/>
            </p:nvSpPr>
            <p:spPr bwMode="auto">
              <a:xfrm>
                <a:off x="4068" y="6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ea typeface="黑体" pitchFamily="49" charset="-122"/>
                  </a:rPr>
                  <a:t>11</a:t>
                </a:r>
              </a:p>
            </p:txBody>
          </p:sp>
          <p:sp>
            <p:nvSpPr>
              <p:cNvPr id="178211" name="Text Box 35"/>
              <p:cNvSpPr txBox="1">
                <a:spLocks noChangeArrowheads="1"/>
              </p:cNvSpPr>
              <p:nvPr/>
            </p:nvSpPr>
            <p:spPr bwMode="auto">
              <a:xfrm>
                <a:off x="4554" y="6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ea typeface="黑体" pitchFamily="49" charset="-122"/>
                  </a:rPr>
                  <a:t>10</a:t>
                </a:r>
              </a:p>
            </p:txBody>
          </p:sp>
          <p:sp>
            <p:nvSpPr>
              <p:cNvPr id="178212" name="Text Box 36"/>
              <p:cNvSpPr txBox="1">
                <a:spLocks noChangeArrowheads="1"/>
              </p:cNvSpPr>
              <p:nvPr/>
            </p:nvSpPr>
            <p:spPr bwMode="auto">
              <a:xfrm>
                <a:off x="2784" y="517"/>
                <a:ext cx="432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200" b="1">
                    <a:ea typeface="黑体" pitchFamily="49" charset="-122"/>
                  </a:rPr>
                  <a:t>A B</a:t>
                </a:r>
              </a:p>
            </p:txBody>
          </p:sp>
          <p:sp>
            <p:nvSpPr>
              <p:cNvPr id="178213" name="Text Box 37"/>
              <p:cNvSpPr txBox="1">
                <a:spLocks noChangeArrowheads="1"/>
              </p:cNvSpPr>
              <p:nvPr/>
            </p:nvSpPr>
            <p:spPr bwMode="auto">
              <a:xfrm>
                <a:off x="2652" y="763"/>
                <a:ext cx="24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200" b="1">
                    <a:ea typeface="黑体" pitchFamily="49" charset="-122"/>
                  </a:rPr>
                  <a:t>C</a:t>
                </a:r>
              </a:p>
            </p:txBody>
          </p:sp>
        </p:grpSp>
        <p:sp>
          <p:nvSpPr>
            <p:cNvPr id="178214" name="Text Box 38"/>
            <p:cNvSpPr txBox="1">
              <a:spLocks noChangeArrowheads="1"/>
            </p:cNvSpPr>
            <p:nvPr/>
          </p:nvSpPr>
          <p:spPr bwMode="auto">
            <a:xfrm>
              <a:off x="3228" y="1776"/>
              <a:ext cx="1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SzPct val="80000"/>
                <a:buFont typeface="Wingdings" pitchFamily="2" charset="2"/>
                <a:buNone/>
              </a:pPr>
              <a:endParaRPr lang="zh-CN" altLang="zh-CN" sz="2000" b="1">
                <a:solidFill>
                  <a:srgbClr val="800080"/>
                </a:solidFill>
                <a:ea typeface="黑体" pitchFamily="49" charset="-122"/>
                <a:cs typeface="Times New Roman" pitchFamily="18" charset="0"/>
              </a:endParaRPr>
            </a:p>
          </p:txBody>
        </p:sp>
      </p:grp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23900" y="914400"/>
            <a:ext cx="2781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zh-CN" altLang="en-US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利用相邻方格的逻辑相邻关系进行项的合并</a:t>
            </a:r>
          </a:p>
        </p:txBody>
      </p:sp>
      <p:grpSp>
        <p:nvGrpSpPr>
          <p:cNvPr id="21" name="Group 40"/>
          <p:cNvGrpSpPr>
            <a:grpSpLocks/>
          </p:cNvGrpSpPr>
          <p:nvPr/>
        </p:nvGrpSpPr>
        <p:grpSpPr bwMode="auto">
          <a:xfrm>
            <a:off x="6667500" y="3200400"/>
            <a:ext cx="1524000" cy="609600"/>
            <a:chOff x="1440" y="3312"/>
            <a:chExt cx="960" cy="384"/>
          </a:xfrm>
        </p:grpSpPr>
        <p:sp>
          <p:nvSpPr>
            <p:cNvPr id="178217" name="Rectangle 41"/>
            <p:cNvSpPr>
              <a:spLocks noChangeArrowheads="1"/>
            </p:cNvSpPr>
            <p:nvPr/>
          </p:nvSpPr>
          <p:spPr bwMode="auto">
            <a:xfrm>
              <a:off x="1920" y="3312"/>
              <a:ext cx="480" cy="3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8218" name="Rectangle 42"/>
            <p:cNvSpPr>
              <a:spLocks noChangeArrowheads="1"/>
            </p:cNvSpPr>
            <p:nvPr/>
          </p:nvSpPr>
          <p:spPr bwMode="auto">
            <a:xfrm>
              <a:off x="1440" y="3312"/>
              <a:ext cx="480" cy="3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" name="Text Box 77"/>
          <p:cNvSpPr txBox="1">
            <a:spLocks noChangeArrowheads="1"/>
          </p:cNvSpPr>
          <p:nvPr/>
        </p:nvSpPr>
        <p:spPr bwMode="auto">
          <a:xfrm>
            <a:off x="6680200" y="449580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Times New Roman" pitchFamily="18" charset="0"/>
                <a:ea typeface="黑体" pitchFamily="49" charset="-122"/>
              </a:rPr>
              <a:t>111</a:t>
            </a:r>
          </a:p>
        </p:txBody>
      </p:sp>
      <p:sp>
        <p:nvSpPr>
          <p:cNvPr id="178220" name="Line 44"/>
          <p:cNvSpPr>
            <a:spLocks noChangeShapeType="1"/>
          </p:cNvSpPr>
          <p:nvPr/>
        </p:nvSpPr>
        <p:spPr bwMode="auto">
          <a:xfrm>
            <a:off x="6972300" y="3708400"/>
            <a:ext cx="0" cy="7620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8221" name="Line 45"/>
          <p:cNvSpPr>
            <a:spLocks noChangeShapeType="1"/>
          </p:cNvSpPr>
          <p:nvPr/>
        </p:nvSpPr>
        <p:spPr bwMode="auto">
          <a:xfrm>
            <a:off x="7912100" y="3708400"/>
            <a:ext cx="0" cy="7620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Text Box 77"/>
          <p:cNvSpPr txBox="1">
            <a:spLocks noChangeArrowheads="1"/>
          </p:cNvSpPr>
          <p:nvPr/>
        </p:nvSpPr>
        <p:spPr bwMode="auto">
          <a:xfrm>
            <a:off x="7607300" y="449580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Times New Roman" pitchFamily="18" charset="0"/>
                <a:ea typeface="黑体" pitchFamily="49" charset="-122"/>
              </a:rPr>
              <a:t>101</a:t>
            </a:r>
          </a:p>
        </p:txBody>
      </p:sp>
      <p:sp>
        <p:nvSpPr>
          <p:cNvPr id="9" name="Text Box 77"/>
          <p:cNvSpPr txBox="1">
            <a:spLocks noChangeArrowheads="1"/>
          </p:cNvSpPr>
          <p:nvPr/>
        </p:nvSpPr>
        <p:spPr bwMode="auto">
          <a:xfrm>
            <a:off x="6591300" y="4500563"/>
            <a:ext cx="838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Times New Roman" pitchFamily="18" charset="0"/>
                <a:ea typeface="黑体" pitchFamily="49" charset="-122"/>
              </a:rPr>
              <a:t>ABC</a:t>
            </a:r>
          </a:p>
        </p:txBody>
      </p:sp>
      <p:grpSp>
        <p:nvGrpSpPr>
          <p:cNvPr id="22" name="Group 48"/>
          <p:cNvGrpSpPr>
            <a:grpSpLocks/>
          </p:cNvGrpSpPr>
          <p:nvPr/>
        </p:nvGrpSpPr>
        <p:grpSpPr bwMode="auto">
          <a:xfrm>
            <a:off x="7531100" y="4500563"/>
            <a:ext cx="825500" cy="427037"/>
            <a:chOff x="4744" y="3187"/>
            <a:chExt cx="520" cy="269"/>
          </a:xfrm>
        </p:grpSpPr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4744" y="3187"/>
              <a:ext cx="5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latin typeface="Times New Roman" pitchFamily="18" charset="0"/>
                  <a:ea typeface="黑体" pitchFamily="49" charset="-122"/>
                </a:rPr>
                <a:t>ABC</a:t>
              </a:r>
            </a:p>
          </p:txBody>
        </p:sp>
        <p:sp>
          <p:nvSpPr>
            <p:cNvPr id="178226" name="Line 50"/>
            <p:cNvSpPr>
              <a:spLocks noChangeShapeType="1"/>
            </p:cNvSpPr>
            <p:nvPr/>
          </p:nvSpPr>
          <p:spPr bwMode="auto">
            <a:xfrm>
              <a:off x="4928" y="322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 Box 77"/>
          <p:cNvSpPr txBox="1">
            <a:spLocks noChangeArrowheads="1"/>
          </p:cNvSpPr>
          <p:nvPr/>
        </p:nvSpPr>
        <p:spPr bwMode="auto">
          <a:xfrm>
            <a:off x="7137400" y="4495800"/>
            <a:ext cx="609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200" b="1">
                <a:latin typeface="Times New Roman" pitchFamily="18" charset="0"/>
                <a:ea typeface="黑体" pitchFamily="49" charset="-122"/>
              </a:rPr>
              <a:t>AC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23900" y="1752600"/>
            <a:ext cx="36195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Char char="l"/>
            </a:pPr>
            <a:r>
              <a:rPr lang="en-US" altLang="zh-CN" sz="20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画矩形圈，圈上</a:t>
            </a:r>
            <a:r>
              <a:rPr lang="en-US" altLang="zh-CN" sz="20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2000" b="1" baseline="30000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zh-CN" altLang="en-US" sz="20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个相邻“</a:t>
            </a:r>
            <a:r>
              <a:rPr lang="en-US" altLang="zh-CN" sz="20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1”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Char char="l"/>
            </a:pPr>
            <a:r>
              <a:rPr lang="en-US" altLang="zh-CN" sz="20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矩形圈的数目越少越好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Char char="l"/>
            </a:pPr>
            <a:r>
              <a:rPr lang="zh-CN" altLang="en-US" sz="20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矩形圈的大小越大越好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Char char="l"/>
            </a:pPr>
            <a:r>
              <a:rPr lang="zh-CN" altLang="en-US" sz="20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同一个圈内，消去取值改变的变量，剩余变量求“与”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Char char="l"/>
            </a:pPr>
            <a:r>
              <a:rPr lang="zh-CN" altLang="en-US" sz="20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不同圈用“或”连接</a:t>
            </a:r>
          </a:p>
        </p:txBody>
      </p:sp>
      <p:sp>
        <p:nvSpPr>
          <p:cNvPr id="503002" name="Oval 218"/>
          <p:cNvSpPr>
            <a:spLocks noChangeArrowheads="1"/>
          </p:cNvSpPr>
          <p:nvPr/>
        </p:nvSpPr>
        <p:spPr bwMode="auto">
          <a:xfrm>
            <a:off x="6769100" y="2641600"/>
            <a:ext cx="609600" cy="1066800"/>
          </a:xfrm>
          <a:prstGeom prst="ellips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zh-CN" sz="1800">
              <a:ea typeface="黑体" pitchFamily="49" charset="-122"/>
            </a:endParaRPr>
          </a:p>
        </p:txBody>
      </p:sp>
      <p:sp>
        <p:nvSpPr>
          <p:cNvPr id="503003" name="Oval 219"/>
          <p:cNvSpPr>
            <a:spLocks noChangeArrowheads="1"/>
          </p:cNvSpPr>
          <p:nvPr/>
        </p:nvSpPr>
        <p:spPr bwMode="auto">
          <a:xfrm>
            <a:off x="6854825" y="3241675"/>
            <a:ext cx="1219200" cy="5334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zh-CN" sz="1800">
              <a:ea typeface="黑体" pitchFamily="49" charset="-122"/>
            </a:endParaRPr>
          </a:p>
        </p:txBody>
      </p:sp>
      <p:sp>
        <p:nvSpPr>
          <p:cNvPr id="503004" name="Oval 220"/>
          <p:cNvSpPr>
            <a:spLocks noChangeArrowheads="1"/>
          </p:cNvSpPr>
          <p:nvPr/>
        </p:nvSpPr>
        <p:spPr bwMode="auto">
          <a:xfrm>
            <a:off x="6064250" y="3241675"/>
            <a:ext cx="1219200" cy="533400"/>
          </a:xfrm>
          <a:prstGeom prst="ellipse">
            <a:avLst/>
          </a:prstGeom>
          <a:noFill/>
          <a:ln w="254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zh-CN" sz="1800">
              <a:ea typeface="黑体" pitchFamily="49" charset="-122"/>
            </a:endParaRPr>
          </a:p>
        </p:txBody>
      </p:sp>
      <p:sp>
        <p:nvSpPr>
          <p:cNvPr id="503013" name="Text Box 229"/>
          <p:cNvSpPr txBox="1">
            <a:spLocks noChangeArrowheads="1"/>
          </p:cNvSpPr>
          <p:nvPr/>
        </p:nvSpPr>
        <p:spPr bwMode="auto">
          <a:xfrm>
            <a:off x="5943600" y="3810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BC</a:t>
            </a:r>
          </a:p>
        </p:txBody>
      </p:sp>
      <p:sp>
        <p:nvSpPr>
          <p:cNvPr id="13" name="Text Box 229"/>
          <p:cNvSpPr txBox="1">
            <a:spLocks noChangeArrowheads="1"/>
          </p:cNvSpPr>
          <p:nvPr/>
        </p:nvSpPr>
        <p:spPr bwMode="auto">
          <a:xfrm>
            <a:off x="7162800" y="22701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AB</a:t>
            </a:r>
          </a:p>
        </p:txBody>
      </p:sp>
      <p:sp>
        <p:nvSpPr>
          <p:cNvPr id="14" name="Text Box 229"/>
          <p:cNvSpPr txBox="1">
            <a:spLocks noChangeArrowheads="1"/>
          </p:cNvSpPr>
          <p:nvPr/>
        </p:nvSpPr>
        <p:spPr bwMode="auto">
          <a:xfrm>
            <a:off x="7162800" y="3810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AC</a:t>
            </a:r>
          </a:p>
        </p:txBody>
      </p:sp>
      <p:sp>
        <p:nvSpPr>
          <p:cNvPr id="15" name="Text Box 229"/>
          <p:cNvSpPr txBox="1">
            <a:spLocks noChangeArrowheads="1"/>
          </p:cNvSpPr>
          <p:nvPr/>
        </p:nvSpPr>
        <p:spPr bwMode="auto">
          <a:xfrm>
            <a:off x="3048000" y="48768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 = AB + AC + BC</a:t>
            </a:r>
          </a:p>
        </p:txBody>
      </p:sp>
      <p:sp>
        <p:nvSpPr>
          <p:cNvPr id="16" name="Text Box 229"/>
          <p:cNvSpPr txBox="1">
            <a:spLocks noChangeArrowheads="1"/>
          </p:cNvSpPr>
          <p:nvPr/>
        </p:nvSpPr>
        <p:spPr bwMode="auto">
          <a:xfrm>
            <a:off x="3451225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AB</a:t>
            </a:r>
          </a:p>
        </p:txBody>
      </p:sp>
      <p:sp>
        <p:nvSpPr>
          <p:cNvPr id="17" name="Text Box 229"/>
          <p:cNvSpPr txBox="1">
            <a:spLocks noChangeArrowheads="1"/>
          </p:cNvSpPr>
          <p:nvPr/>
        </p:nvSpPr>
        <p:spPr bwMode="auto">
          <a:xfrm>
            <a:off x="407035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AC</a:t>
            </a:r>
          </a:p>
        </p:txBody>
      </p:sp>
      <p:sp>
        <p:nvSpPr>
          <p:cNvPr id="18" name="Text Box 229"/>
          <p:cNvSpPr txBox="1">
            <a:spLocks noChangeArrowheads="1"/>
          </p:cNvSpPr>
          <p:nvPr/>
        </p:nvSpPr>
        <p:spPr bwMode="auto">
          <a:xfrm>
            <a:off x="4708525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BC</a:t>
            </a:r>
          </a:p>
        </p:txBody>
      </p:sp>
    </p:spTree>
    <p:custDataLst>
      <p:tags r:id="rId1"/>
    </p:custDataLst>
  </p:cSld>
  <p:clrMapOvr>
    <a:masterClrMapping/>
  </p:clrMapOvr>
  <p:transition advTm="2075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1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17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6 0 " pathEditMode="relative" ptsTypes="AA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5 3.33333E-6 " pathEditMode="relative" ptsTypes="AA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178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178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7" dur="500"/>
                                        <p:tgtEl>
                                          <p:spTgt spid="50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50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50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50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C -0.02275 -0.00209 -0.04132 -0.01181 -0.0625 -0.01991 C -0.09358 -0.03125 -0.12466 -0.03635 -0.15643 -0.03982 C -0.17309 -0.03889 -0.19271 -0.03982 -0.20938 -0.03426 C -0.21789 -0.03496 -0.22604 -0.03658 -0.23455 -0.03611 C -0.24809 -0.03542 -0.25868 -0.01806 -0.2717 -0.01436 C -0.28177 -0.0007 -0.29184 0.01551 -0.3007 0.03078 C -0.30955 0.04606 -0.30209 0.03796 -0.31007 0.04537 C -0.31476 0.06412 -0.32361 0.07731 -0.33264 0.09236 C -0.33768 0.10069 -0.34115 0.11064 -0.34584 0.11944 C -0.34861 0.13009 -0.35486 0.14097 -0.35903 0.15023 C -0.3632 0.15926 -0.36563 0.1662 -0.37101 0.17361 C -0.37309 0.18171 -0.37726 0.18981 -0.38039 0.19722 C -0.38177 0.20092 -0.38455 0.20393 -0.38559 0.2081 C -0.38959 0.22407 -0.39323 0.24051 -0.39618 0.25694 C -0.39861 0.29606 -0.4 0.33541 -0.4 0.37453 " pathEditMode="relative" rAng="0" ptsTypes="fffffffffffffffA">
                                      <p:cBhvr>
                                        <p:cTn id="1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0" y="16736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023 C -0.02969 -0.00671 -0.04514 -0.00694 -0.08229 -0.0081 C -0.11232 -0.0118 -0.12066 -0.01111 -0.16059 -0.00995 C -0.17326 -0.0037 -0.16111 -0.00903 -0.19097 -0.00602 C -0.21285 -0.00393 -0.23142 -0.00139 -0.25469 -0.00023 C -0.26823 0.00949 -0.28351 0.0081 -0.29844 0.01134 C -0.3033 0.01574 -0.30885 0.02014 -0.31441 0.02269 C -0.31562 0.02546 -0.31684 0.02824 -0.3184 0.03079 C -0.31944 0.03218 -0.32135 0.03241 -0.32239 0.03449 C -0.32378 0.0375 -0.32673 0.04815 -0.3276 0.05162 C -0.32864 0.08218 -0.33021 0.10232 -0.32899 0.13264 C -0.32951 0.13773 -0.33021 0.14815 -0.33021 0.14884 " pathEditMode="relative" rAng="0" ptsTypes="fffffffffffA">
                                      <p:cBhvr>
                                        <p:cTn id="17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10" y="6875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C -0.01753 0.0007 -0.03507 0.00023 -0.0526 0.00185 C -0.06493 0.00301 -0.07604 0.01806 -0.08715 0.02361 C -0.09323 0.03125 -0.09861 0.03495 -0.10503 0.04167 C -0.10972 0.0463 -0.11145 0.0544 -0.11406 0.06134 C -0.12066 0.07894 -0.12586 0.09653 -0.12812 0.1169 C -0.12951 0.14468 -0.12951 0.13403 -0.12951 0.14884 " pathEditMode="relative" rAng="0" ptsTypes="ffffffA">
                                      <p:cBhvr>
                                        <p:cTn id="180" dur="1000" fill="hold"/>
                                        <p:tgtEl>
                                          <p:spTgt spid="50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6" y="7431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4" grpId="2"/>
      <p:bldP spid="178181" grpId="0" animBg="1"/>
      <p:bldP spid="5" grpId="0"/>
      <p:bldP spid="5" grpId="1"/>
      <p:bldP spid="5" grpId="2"/>
      <p:bldP spid="178183" grpId="0" animBg="1"/>
      <p:bldP spid="178184" grpId="0" animBg="1"/>
      <p:bldP spid="178184" grpId="1" animBg="1"/>
      <p:bldP spid="178184" grpId="2" animBg="1"/>
      <p:bldP spid="6" grpId="0"/>
      <p:bldP spid="7" grpId="0"/>
      <p:bldP spid="7" grpId="1"/>
      <p:bldP spid="7" grpId="2"/>
      <p:bldP spid="178220" grpId="0" animBg="1"/>
      <p:bldP spid="178220" grpId="1" animBg="1"/>
      <p:bldP spid="178221" grpId="0" animBg="1"/>
      <p:bldP spid="178221" grpId="1" animBg="1"/>
      <p:bldP spid="8" grpId="0"/>
      <p:bldP spid="8" grpId="1"/>
      <p:bldP spid="8" grpId="2"/>
      <p:bldP spid="9" grpId="0"/>
      <p:bldP spid="9" grpId="1"/>
      <p:bldP spid="9" grpId="2"/>
      <p:bldP spid="9" grpId="3"/>
      <p:bldP spid="11" grpId="0"/>
      <p:bldP spid="11" grpId="1"/>
      <p:bldP spid="503002" grpId="0" animBg="1"/>
      <p:bldP spid="503003" grpId="0" animBg="1"/>
      <p:bldP spid="503004" grpId="0" animBg="1"/>
      <p:bldP spid="503013" grpId="0" build="allAtOnce"/>
      <p:bldP spid="503013" grpId="1" build="allAtOnce"/>
      <p:bldP spid="13" grpId="0"/>
      <p:bldP spid="13" grpId="1"/>
      <p:bldP spid="13" grpId="2"/>
      <p:bldP spid="14" grpId="0" build="allAtOnce"/>
      <p:bldP spid="14" grpId="1" build="allAtOnce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FE34-DF76-40D3-B19B-EC2FE9C6F34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02789" name="Text Box 5"/>
          <p:cNvSpPr txBox="1">
            <a:spLocks noChangeArrowheads="1"/>
          </p:cNvSpPr>
          <p:nvPr/>
        </p:nvSpPr>
        <p:spPr bwMode="auto">
          <a:xfrm>
            <a:off x="457200" y="304800"/>
            <a:ext cx="350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 </a:t>
            </a:r>
            <a:r>
              <a:rPr lang="zh-CN" altLang="en-US" sz="2000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检查逻辑表达式，画电路图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133600" y="1438275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Char char="l"/>
            </a:pPr>
            <a:r>
              <a:rPr lang="en-US" altLang="zh-CN" sz="20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评委</a:t>
            </a:r>
            <a:r>
              <a:rPr lang="en-US" altLang="zh-CN" sz="20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A, B </a:t>
            </a:r>
            <a:r>
              <a:rPr lang="zh-CN" altLang="en-US" sz="20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同意</a:t>
            </a:r>
          </a:p>
        </p:txBody>
      </p:sp>
      <p:sp>
        <p:nvSpPr>
          <p:cNvPr id="503013" name="Text Box 229"/>
          <p:cNvSpPr txBox="1">
            <a:spLocks noChangeArrowheads="1"/>
          </p:cNvSpPr>
          <p:nvPr/>
        </p:nvSpPr>
        <p:spPr bwMode="auto">
          <a:xfrm>
            <a:off x="879351" y="8382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 = AB + AC + BC</a:t>
            </a:r>
          </a:p>
        </p:txBody>
      </p:sp>
      <p:sp>
        <p:nvSpPr>
          <p:cNvPr id="3" name="Text Box 229"/>
          <p:cNvSpPr txBox="1">
            <a:spLocks noChangeArrowheads="1"/>
          </p:cNvSpPr>
          <p:nvPr/>
        </p:nvSpPr>
        <p:spPr bwMode="auto">
          <a:xfrm>
            <a:off x="1104900" y="838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</a:t>
            </a:r>
          </a:p>
        </p:txBody>
      </p:sp>
      <p:sp>
        <p:nvSpPr>
          <p:cNvPr id="4" name="Text Box 229"/>
          <p:cNvSpPr txBox="1">
            <a:spLocks noChangeArrowheads="1"/>
          </p:cNvSpPr>
          <p:nvPr/>
        </p:nvSpPr>
        <p:spPr bwMode="auto">
          <a:xfrm>
            <a:off x="1352550" y="838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AB</a:t>
            </a:r>
          </a:p>
        </p:txBody>
      </p:sp>
      <p:sp>
        <p:nvSpPr>
          <p:cNvPr id="5" name="Text Box 229"/>
          <p:cNvSpPr txBox="1">
            <a:spLocks noChangeArrowheads="1"/>
          </p:cNvSpPr>
          <p:nvPr/>
        </p:nvSpPr>
        <p:spPr bwMode="auto">
          <a:xfrm>
            <a:off x="2101850" y="838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AC</a:t>
            </a:r>
          </a:p>
        </p:txBody>
      </p:sp>
      <p:sp>
        <p:nvSpPr>
          <p:cNvPr id="6" name="Text Box 229"/>
          <p:cNvSpPr txBox="1">
            <a:spLocks noChangeArrowheads="1"/>
          </p:cNvSpPr>
          <p:nvPr/>
        </p:nvSpPr>
        <p:spPr bwMode="auto">
          <a:xfrm>
            <a:off x="2867025" y="838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BC</a:t>
            </a:r>
          </a:p>
        </p:txBody>
      </p:sp>
      <p:sp>
        <p:nvSpPr>
          <p:cNvPr id="7" name="Text Box 229"/>
          <p:cNvSpPr txBox="1">
            <a:spLocks noChangeArrowheads="1"/>
          </p:cNvSpPr>
          <p:nvPr/>
        </p:nvSpPr>
        <p:spPr bwMode="auto">
          <a:xfrm>
            <a:off x="1854200" y="838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8" name="Text Box 229"/>
          <p:cNvSpPr txBox="1">
            <a:spLocks noChangeArrowheads="1"/>
          </p:cNvSpPr>
          <p:nvPr/>
        </p:nvSpPr>
        <p:spPr bwMode="auto">
          <a:xfrm>
            <a:off x="876300" y="838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</a:p>
        </p:txBody>
      </p:sp>
      <p:sp>
        <p:nvSpPr>
          <p:cNvPr id="9" name="Text Box 229"/>
          <p:cNvSpPr txBox="1">
            <a:spLocks noChangeArrowheads="1"/>
          </p:cNvSpPr>
          <p:nvPr/>
        </p:nvSpPr>
        <p:spPr bwMode="auto">
          <a:xfrm>
            <a:off x="2616200" y="838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10" name="Text Box 229"/>
          <p:cNvSpPr txBox="1">
            <a:spLocks noChangeArrowheads="1"/>
          </p:cNvSpPr>
          <p:nvPr/>
        </p:nvSpPr>
        <p:spPr bwMode="auto">
          <a:xfrm>
            <a:off x="1352550" y="838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AB</a:t>
            </a:r>
          </a:p>
        </p:txBody>
      </p:sp>
      <p:sp>
        <p:nvSpPr>
          <p:cNvPr id="11" name="Text Box 229"/>
          <p:cNvSpPr txBox="1">
            <a:spLocks noChangeArrowheads="1"/>
          </p:cNvSpPr>
          <p:nvPr/>
        </p:nvSpPr>
        <p:spPr bwMode="auto">
          <a:xfrm>
            <a:off x="2101850" y="838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AC</a:t>
            </a:r>
          </a:p>
        </p:txBody>
      </p:sp>
      <p:sp>
        <p:nvSpPr>
          <p:cNvPr id="12" name="Text Box 229"/>
          <p:cNvSpPr txBox="1">
            <a:spLocks noChangeArrowheads="1"/>
          </p:cNvSpPr>
          <p:nvPr/>
        </p:nvSpPr>
        <p:spPr bwMode="auto">
          <a:xfrm>
            <a:off x="2867025" y="838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BC</a:t>
            </a:r>
          </a:p>
        </p:txBody>
      </p:sp>
      <p:sp>
        <p:nvSpPr>
          <p:cNvPr id="13" name="Text Box 229"/>
          <p:cNvSpPr txBox="1">
            <a:spLocks noChangeArrowheads="1"/>
          </p:cNvSpPr>
          <p:nvPr/>
        </p:nvSpPr>
        <p:spPr bwMode="auto">
          <a:xfrm>
            <a:off x="1854200" y="838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14" name="Text Box 229"/>
          <p:cNvSpPr txBox="1">
            <a:spLocks noChangeArrowheads="1"/>
          </p:cNvSpPr>
          <p:nvPr/>
        </p:nvSpPr>
        <p:spPr bwMode="auto">
          <a:xfrm>
            <a:off x="2616200" y="838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882900" y="20066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Char char="l"/>
            </a:pPr>
            <a:r>
              <a:rPr lang="en-US" altLang="zh-CN" sz="2000" b="1">
                <a:solidFill>
                  <a:srgbClr val="000099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000099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评委</a:t>
            </a:r>
            <a:r>
              <a:rPr lang="en-US" altLang="zh-CN" sz="2000" b="1">
                <a:solidFill>
                  <a:srgbClr val="000099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A, C </a:t>
            </a:r>
            <a:r>
              <a:rPr lang="zh-CN" altLang="en-US" sz="2000" b="1">
                <a:solidFill>
                  <a:srgbClr val="000099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同意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657600" y="25908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Char char="l"/>
            </a:pPr>
            <a:r>
              <a:rPr lang="en-US" altLang="zh-CN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评委</a:t>
            </a:r>
            <a:r>
              <a:rPr lang="en-US" altLang="zh-CN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B, C </a:t>
            </a:r>
            <a:r>
              <a:rPr lang="zh-CN" altLang="en-US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同意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406900" y="3133725"/>
            <a:ext cx="2755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Char char="l"/>
            </a:pPr>
            <a:r>
              <a:rPr lang="en-US" altLang="zh-CN" sz="20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0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评委</a:t>
            </a:r>
            <a:r>
              <a:rPr lang="en-US" altLang="zh-CN" sz="20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A, B, C </a:t>
            </a:r>
            <a:r>
              <a:rPr lang="zh-CN" altLang="en-US" sz="20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同意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429000" y="2844800"/>
            <a:ext cx="106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  </a:t>
            </a:r>
          </a:p>
          <a:p>
            <a:pPr>
              <a:buSzPct val="80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ABC</a:t>
            </a:r>
          </a:p>
        </p:txBody>
      </p:sp>
    </p:spTree>
    <p:custDataLst>
      <p:tags r:id="rId1"/>
    </p:custDataLst>
  </p:cSld>
  <p:clrMapOvr>
    <a:masterClrMapping/>
  </p:clrMapOvr>
  <p:transition advTm="1242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5030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50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888 " pathEditMode="relative" ptsTypes="AA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66 " pathEditMode="relative" ptsTypes="AA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555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2222 " pathEditMode="relative" ptsTypes="AA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 " pathEditMode="relative" ptsTypes="AA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65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6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888 " pathEditMode="relative" rAng="0" ptsTypes="AA">
                                      <p:cBhvr>
                                        <p:cTn id="99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66 " pathEditMode="relative" rAng="0" ptsTypes="AA">
                                      <p:cBhvr>
                                        <p:cTn id="103" dur="500" spd="-100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555 " pathEditMode="relative" rAng="0" ptsTypes="AA">
                                      <p:cBhvr>
                                        <p:cTn id="107" dur="500" spd="-100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2222 " pathEditMode="relative" rAng="0" ptsTypes="AA">
                                      <p:cBhvr>
                                        <p:cTn id="111" dur="500" spd="-100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 " pathEditMode="relative" rAng="0" ptsTypes="AA">
                                      <p:cBhvr>
                                        <p:cTn id="115" dur="500" spd="-100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8889 " pathEditMode="relative" ptsTypes="AA">
                                      <p:cBhvr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5030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4" dur="indefinite"/>
                                        <p:tgtEl>
                                          <p:spTgt spid="50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03013" grpId="0"/>
      <p:bldP spid="503013" grpId="1"/>
      <p:bldP spid="503013" grpId="2"/>
      <p:bldP spid="3" grpId="0"/>
      <p:bldP spid="4" grpId="0"/>
      <p:bldP spid="4" grpId="1"/>
      <p:bldP spid="4" grpId="2"/>
      <p:bldP spid="5" grpId="0" build="allAtOnce"/>
      <p:bldP spid="5" grpId="1" build="allAtOnce"/>
      <p:bldP spid="5" grpId="2" build="allAtOnce"/>
      <p:bldP spid="6" grpId="0" build="allAtOnce"/>
      <p:bldP spid="6" grpId="1" build="allAtOnce"/>
      <p:bldP spid="7" grpId="0" build="allAtOnce"/>
      <p:bldP spid="7" grpId="1" build="allAtOnce"/>
      <p:bldP spid="8" grpId="0" build="allAtOnce"/>
      <p:bldP spid="9" grpId="0" build="allAtOnce"/>
      <p:bldP spid="9" grpId="1" build="allAtOnce"/>
      <p:bldP spid="10" grpId="0"/>
      <p:bldP spid="10" grpId="1"/>
      <p:bldP spid="11" grpId="0" build="allAtOnce"/>
      <p:bldP spid="11" grpId="1" build="allAtOnce"/>
      <p:bldP spid="12" grpId="0" build="allAtOnce"/>
      <p:bldP spid="13" grpId="0" build="allAtOnce"/>
      <p:bldP spid="14" grpId="0" build="allAtOnce"/>
      <p:bldP spid="15" grpId="0"/>
      <p:bldP spid="15" grpId="1"/>
      <p:bldP spid="16" grpId="0"/>
      <p:bldP spid="16" grpId="1"/>
      <p:bldP spid="17" grpId="0"/>
      <p:bldP spid="17" grpId="1"/>
      <p:bldP spid="17" grpId="2"/>
      <p:bldP spid="17" grpId="3"/>
      <p:bldP spid="17" grpId="4"/>
      <p:bldP spid="17" grpId="5"/>
      <p:bldP spid="18" grpId="0"/>
      <p:bldP spid="18" grpId="1"/>
      <p:bldP spid="18" grpId="2"/>
      <p:bldP spid="18" grpId="3"/>
      <p:bldP spid="18" grpId="4"/>
      <p:bldP spid="18" grpId="5"/>
      <p:bldP spid="18" grpId="6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EE0E-348E-4AEC-A951-7B1C162F3AF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02789" name="Text Box 5"/>
          <p:cNvSpPr txBox="1">
            <a:spLocks noChangeArrowheads="1"/>
          </p:cNvSpPr>
          <p:nvPr/>
        </p:nvSpPr>
        <p:spPr bwMode="auto">
          <a:xfrm>
            <a:off x="457200" y="304800"/>
            <a:ext cx="350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 </a:t>
            </a:r>
            <a:r>
              <a:rPr lang="zh-CN" altLang="en-US" sz="2000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检查逻辑表达式，画电路图</a:t>
            </a:r>
          </a:p>
        </p:txBody>
      </p:sp>
      <p:sp>
        <p:nvSpPr>
          <p:cNvPr id="503013" name="Text Box 229"/>
          <p:cNvSpPr txBox="1">
            <a:spLocks noChangeArrowheads="1"/>
          </p:cNvSpPr>
          <p:nvPr/>
        </p:nvSpPr>
        <p:spPr bwMode="auto">
          <a:xfrm>
            <a:off x="880423" y="8382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 = AB + AC + BC</a:t>
            </a:r>
          </a:p>
        </p:txBody>
      </p:sp>
      <p:sp>
        <p:nvSpPr>
          <p:cNvPr id="2" name="Text Box 229"/>
          <p:cNvSpPr txBox="1">
            <a:spLocks noChangeArrowheads="1"/>
          </p:cNvSpPr>
          <p:nvPr/>
        </p:nvSpPr>
        <p:spPr bwMode="auto">
          <a:xfrm>
            <a:off x="1104900" y="838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</a:t>
            </a:r>
          </a:p>
        </p:txBody>
      </p:sp>
      <p:sp>
        <p:nvSpPr>
          <p:cNvPr id="3" name="Text Box 229"/>
          <p:cNvSpPr txBox="1">
            <a:spLocks noChangeArrowheads="1"/>
          </p:cNvSpPr>
          <p:nvPr/>
        </p:nvSpPr>
        <p:spPr bwMode="auto">
          <a:xfrm>
            <a:off x="1359848" y="838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AB</a:t>
            </a:r>
          </a:p>
        </p:txBody>
      </p:sp>
      <p:sp>
        <p:nvSpPr>
          <p:cNvPr id="4" name="Text Box 229"/>
          <p:cNvSpPr txBox="1">
            <a:spLocks noChangeArrowheads="1"/>
          </p:cNvSpPr>
          <p:nvPr/>
        </p:nvSpPr>
        <p:spPr bwMode="auto">
          <a:xfrm>
            <a:off x="2101850" y="838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AC</a:t>
            </a:r>
          </a:p>
        </p:txBody>
      </p:sp>
      <p:sp>
        <p:nvSpPr>
          <p:cNvPr id="5" name="Text Box 229"/>
          <p:cNvSpPr txBox="1">
            <a:spLocks noChangeArrowheads="1"/>
          </p:cNvSpPr>
          <p:nvPr/>
        </p:nvSpPr>
        <p:spPr bwMode="auto">
          <a:xfrm>
            <a:off x="2863850" y="838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BC</a:t>
            </a:r>
          </a:p>
        </p:txBody>
      </p:sp>
      <p:sp>
        <p:nvSpPr>
          <p:cNvPr id="6" name="Text Box 229"/>
          <p:cNvSpPr txBox="1">
            <a:spLocks noChangeArrowheads="1"/>
          </p:cNvSpPr>
          <p:nvPr/>
        </p:nvSpPr>
        <p:spPr bwMode="auto">
          <a:xfrm>
            <a:off x="1854200" y="838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7" name="Text Box 229"/>
          <p:cNvSpPr txBox="1">
            <a:spLocks noChangeArrowheads="1"/>
          </p:cNvSpPr>
          <p:nvPr/>
        </p:nvSpPr>
        <p:spPr bwMode="auto">
          <a:xfrm>
            <a:off x="880423" y="838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</a:p>
        </p:txBody>
      </p:sp>
      <p:sp>
        <p:nvSpPr>
          <p:cNvPr id="8" name="Text Box 229"/>
          <p:cNvSpPr txBox="1">
            <a:spLocks noChangeArrowheads="1"/>
          </p:cNvSpPr>
          <p:nvPr/>
        </p:nvSpPr>
        <p:spPr bwMode="auto">
          <a:xfrm>
            <a:off x="2616200" y="838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</a:p>
        </p:txBody>
      </p: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850900" y="3454400"/>
            <a:ext cx="3200400" cy="1282700"/>
            <a:chOff x="536" y="2160"/>
            <a:chExt cx="2016" cy="808"/>
          </a:xfrm>
        </p:grpSpPr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1256" y="2304"/>
              <a:ext cx="576" cy="5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1976" y="2304"/>
              <a:ext cx="576" cy="5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536" y="2304"/>
              <a:ext cx="576" cy="5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229"/>
            <p:cNvSpPr txBox="1">
              <a:spLocks noChangeArrowheads="1"/>
            </p:cNvSpPr>
            <p:nvPr/>
          </p:nvSpPr>
          <p:spPr bwMode="auto">
            <a:xfrm>
              <a:off x="552" y="232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&amp;</a:t>
              </a:r>
            </a:p>
          </p:txBody>
        </p:sp>
        <p:sp>
          <p:nvSpPr>
            <p:cNvPr id="10" name="Text Box 229"/>
            <p:cNvSpPr txBox="1">
              <a:spLocks noChangeArrowheads="1"/>
            </p:cNvSpPr>
            <p:nvPr/>
          </p:nvSpPr>
          <p:spPr bwMode="auto">
            <a:xfrm>
              <a:off x="1280" y="232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&amp;</a:t>
              </a:r>
            </a:p>
          </p:txBody>
        </p:sp>
        <p:sp>
          <p:nvSpPr>
            <p:cNvPr id="11" name="Text Box 229"/>
            <p:cNvSpPr txBox="1">
              <a:spLocks noChangeArrowheads="1"/>
            </p:cNvSpPr>
            <p:nvPr/>
          </p:nvSpPr>
          <p:spPr bwMode="auto">
            <a:xfrm>
              <a:off x="2008" y="232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&amp;</a:t>
              </a:r>
            </a:p>
          </p:txBody>
        </p:sp>
        <p:sp>
          <p:nvSpPr>
            <p:cNvPr id="182290" name="Line 18"/>
            <p:cNvSpPr>
              <a:spLocks noChangeShapeType="1"/>
            </p:cNvSpPr>
            <p:nvPr/>
          </p:nvSpPr>
          <p:spPr bwMode="auto">
            <a:xfrm flipV="1">
              <a:off x="816" y="2160"/>
              <a:ext cx="0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2291" name="Line 19"/>
            <p:cNvSpPr>
              <a:spLocks noChangeShapeType="1"/>
            </p:cNvSpPr>
            <p:nvPr/>
          </p:nvSpPr>
          <p:spPr bwMode="auto">
            <a:xfrm flipV="1">
              <a:off x="1536" y="2160"/>
              <a:ext cx="0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2292" name="Line 20"/>
            <p:cNvSpPr>
              <a:spLocks noChangeShapeType="1"/>
            </p:cNvSpPr>
            <p:nvPr/>
          </p:nvSpPr>
          <p:spPr bwMode="auto">
            <a:xfrm flipV="1">
              <a:off x="2256" y="2160"/>
              <a:ext cx="0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2293" name="Line 21"/>
            <p:cNvSpPr>
              <a:spLocks noChangeShapeType="1"/>
            </p:cNvSpPr>
            <p:nvPr/>
          </p:nvSpPr>
          <p:spPr bwMode="auto">
            <a:xfrm flipV="1">
              <a:off x="648" y="2824"/>
              <a:ext cx="0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2294" name="Line 22"/>
            <p:cNvSpPr>
              <a:spLocks noChangeShapeType="1"/>
            </p:cNvSpPr>
            <p:nvPr/>
          </p:nvSpPr>
          <p:spPr bwMode="auto">
            <a:xfrm flipV="1">
              <a:off x="1000" y="2824"/>
              <a:ext cx="0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2295" name="Line 23"/>
            <p:cNvSpPr>
              <a:spLocks noChangeShapeType="1"/>
            </p:cNvSpPr>
            <p:nvPr/>
          </p:nvSpPr>
          <p:spPr bwMode="auto">
            <a:xfrm flipV="1">
              <a:off x="1376" y="2824"/>
              <a:ext cx="0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2296" name="Line 24"/>
            <p:cNvSpPr>
              <a:spLocks noChangeShapeType="1"/>
            </p:cNvSpPr>
            <p:nvPr/>
          </p:nvSpPr>
          <p:spPr bwMode="auto">
            <a:xfrm flipV="1">
              <a:off x="1728" y="2824"/>
              <a:ext cx="0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2297" name="Line 25"/>
            <p:cNvSpPr>
              <a:spLocks noChangeShapeType="1"/>
            </p:cNvSpPr>
            <p:nvPr/>
          </p:nvSpPr>
          <p:spPr bwMode="auto">
            <a:xfrm flipV="1">
              <a:off x="2096" y="2824"/>
              <a:ext cx="0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2298" name="Line 26"/>
            <p:cNvSpPr>
              <a:spLocks noChangeShapeType="1"/>
            </p:cNvSpPr>
            <p:nvPr/>
          </p:nvSpPr>
          <p:spPr bwMode="auto">
            <a:xfrm flipV="1">
              <a:off x="2448" y="2824"/>
              <a:ext cx="0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" name="Group 27"/>
          <p:cNvGrpSpPr>
            <a:grpSpLocks/>
          </p:cNvGrpSpPr>
          <p:nvPr/>
        </p:nvGrpSpPr>
        <p:grpSpPr bwMode="auto">
          <a:xfrm>
            <a:off x="1308100" y="2171700"/>
            <a:ext cx="2286000" cy="1295400"/>
            <a:chOff x="824" y="1296"/>
            <a:chExt cx="1440" cy="816"/>
          </a:xfrm>
        </p:grpSpPr>
        <p:sp>
          <p:nvSpPr>
            <p:cNvPr id="182300" name="Rectangle 28"/>
            <p:cNvSpPr>
              <a:spLocks noChangeArrowheads="1"/>
            </p:cNvSpPr>
            <p:nvPr/>
          </p:nvSpPr>
          <p:spPr bwMode="auto">
            <a:xfrm>
              <a:off x="824" y="1440"/>
              <a:ext cx="1440" cy="5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Text Box 229"/>
            <p:cNvSpPr txBox="1">
              <a:spLocks noChangeArrowheads="1"/>
            </p:cNvSpPr>
            <p:nvPr/>
          </p:nvSpPr>
          <p:spPr bwMode="auto">
            <a:xfrm>
              <a:off x="864" y="1440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≧1</a:t>
              </a:r>
            </a:p>
          </p:txBody>
        </p:sp>
        <p:sp>
          <p:nvSpPr>
            <p:cNvPr id="182302" name="Line 30"/>
            <p:cNvSpPr>
              <a:spLocks noChangeShapeType="1"/>
            </p:cNvSpPr>
            <p:nvPr/>
          </p:nvSpPr>
          <p:spPr bwMode="auto">
            <a:xfrm flipV="1">
              <a:off x="1536" y="1296"/>
              <a:ext cx="0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2303" name="Line 31"/>
            <p:cNvSpPr>
              <a:spLocks noChangeShapeType="1"/>
            </p:cNvSpPr>
            <p:nvPr/>
          </p:nvSpPr>
          <p:spPr bwMode="auto">
            <a:xfrm flipV="1">
              <a:off x="1536" y="1960"/>
              <a:ext cx="0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2304" name="Line 32"/>
            <p:cNvSpPr>
              <a:spLocks noChangeShapeType="1"/>
            </p:cNvSpPr>
            <p:nvPr/>
          </p:nvSpPr>
          <p:spPr bwMode="auto">
            <a:xfrm flipV="1">
              <a:off x="2064" y="1960"/>
              <a:ext cx="0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2305" name="Line 33"/>
            <p:cNvSpPr>
              <a:spLocks noChangeShapeType="1"/>
            </p:cNvSpPr>
            <p:nvPr/>
          </p:nvSpPr>
          <p:spPr bwMode="auto">
            <a:xfrm flipV="1">
              <a:off x="1016" y="1968"/>
              <a:ext cx="0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" name="Text Box 229"/>
          <p:cNvSpPr txBox="1">
            <a:spLocks noChangeArrowheads="1"/>
          </p:cNvSpPr>
          <p:nvPr/>
        </p:nvSpPr>
        <p:spPr bwMode="auto">
          <a:xfrm>
            <a:off x="838200" y="48260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     B    </a:t>
            </a:r>
            <a:r>
              <a:rPr lang="en-US" altLang="zh-CN" sz="14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    </a:t>
            </a:r>
            <a:r>
              <a:rPr lang="en-US" altLang="zh-CN" sz="16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     B    </a:t>
            </a:r>
            <a:r>
              <a:rPr lang="en-US" altLang="zh-CN" sz="14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</a:p>
        </p:txBody>
      </p:sp>
      <p:sp>
        <p:nvSpPr>
          <p:cNvPr id="182307" name="Line 35"/>
          <p:cNvSpPr>
            <a:spLocks noChangeShapeType="1"/>
          </p:cNvSpPr>
          <p:nvPr/>
        </p:nvSpPr>
        <p:spPr bwMode="auto">
          <a:xfrm>
            <a:off x="1295400" y="3441700"/>
            <a:ext cx="304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308" name="Line 36"/>
          <p:cNvSpPr>
            <a:spLocks noChangeShapeType="1"/>
          </p:cNvSpPr>
          <p:nvPr/>
        </p:nvSpPr>
        <p:spPr bwMode="auto">
          <a:xfrm>
            <a:off x="3276600" y="3441700"/>
            <a:ext cx="304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Text Box 229"/>
          <p:cNvSpPr txBox="1">
            <a:spLocks noChangeArrowheads="1"/>
          </p:cNvSpPr>
          <p:nvPr/>
        </p:nvSpPr>
        <p:spPr bwMode="auto">
          <a:xfrm>
            <a:off x="2514600" y="1752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</a:p>
        </p:txBody>
      </p:sp>
      <p:grpSp>
        <p:nvGrpSpPr>
          <p:cNvPr id="21" name="Group 38"/>
          <p:cNvGrpSpPr>
            <a:grpSpLocks/>
          </p:cNvGrpSpPr>
          <p:nvPr/>
        </p:nvGrpSpPr>
        <p:grpSpPr bwMode="auto">
          <a:xfrm>
            <a:off x="5791200" y="2133600"/>
            <a:ext cx="2895600" cy="3111500"/>
            <a:chOff x="3408" y="1344"/>
            <a:chExt cx="1824" cy="1960"/>
          </a:xfrm>
        </p:grpSpPr>
        <p:sp>
          <p:nvSpPr>
            <p:cNvPr id="182311" name="Rectangle 39"/>
            <p:cNvSpPr>
              <a:spLocks noChangeArrowheads="1"/>
            </p:cNvSpPr>
            <p:nvPr/>
          </p:nvSpPr>
          <p:spPr bwMode="auto">
            <a:xfrm>
              <a:off x="3984" y="2304"/>
              <a:ext cx="576" cy="5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2312" name="Rectangle 40"/>
            <p:cNvSpPr>
              <a:spLocks noChangeArrowheads="1"/>
            </p:cNvSpPr>
            <p:nvPr/>
          </p:nvSpPr>
          <p:spPr bwMode="auto">
            <a:xfrm>
              <a:off x="4560" y="2304"/>
              <a:ext cx="576" cy="5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2313" name="Rectangle 41"/>
            <p:cNvSpPr>
              <a:spLocks noChangeArrowheads="1"/>
            </p:cNvSpPr>
            <p:nvPr/>
          </p:nvSpPr>
          <p:spPr bwMode="auto">
            <a:xfrm>
              <a:off x="3408" y="2304"/>
              <a:ext cx="576" cy="5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Text Box 229"/>
            <p:cNvSpPr txBox="1">
              <a:spLocks noChangeArrowheads="1"/>
            </p:cNvSpPr>
            <p:nvPr/>
          </p:nvSpPr>
          <p:spPr bwMode="auto">
            <a:xfrm>
              <a:off x="3424" y="232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&amp;</a:t>
              </a:r>
            </a:p>
          </p:txBody>
        </p:sp>
        <p:sp>
          <p:nvSpPr>
            <p:cNvPr id="182315" name="Line 43"/>
            <p:cNvSpPr>
              <a:spLocks noChangeShapeType="1"/>
            </p:cNvSpPr>
            <p:nvPr/>
          </p:nvSpPr>
          <p:spPr bwMode="auto">
            <a:xfrm flipV="1">
              <a:off x="3568" y="2824"/>
              <a:ext cx="0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2316" name="Line 44"/>
            <p:cNvSpPr>
              <a:spLocks noChangeShapeType="1"/>
            </p:cNvSpPr>
            <p:nvPr/>
          </p:nvSpPr>
          <p:spPr bwMode="auto">
            <a:xfrm flipV="1">
              <a:off x="3840" y="2824"/>
              <a:ext cx="0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2317" name="Line 45"/>
            <p:cNvSpPr>
              <a:spLocks noChangeShapeType="1"/>
            </p:cNvSpPr>
            <p:nvPr/>
          </p:nvSpPr>
          <p:spPr bwMode="auto">
            <a:xfrm flipV="1">
              <a:off x="4128" y="2824"/>
              <a:ext cx="0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2318" name="Line 46"/>
            <p:cNvSpPr>
              <a:spLocks noChangeShapeType="1"/>
            </p:cNvSpPr>
            <p:nvPr/>
          </p:nvSpPr>
          <p:spPr bwMode="auto">
            <a:xfrm flipV="1">
              <a:off x="4432" y="2824"/>
              <a:ext cx="0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2319" name="Line 47"/>
            <p:cNvSpPr>
              <a:spLocks noChangeShapeType="1"/>
            </p:cNvSpPr>
            <p:nvPr/>
          </p:nvSpPr>
          <p:spPr bwMode="auto">
            <a:xfrm flipV="1">
              <a:off x="4712" y="2824"/>
              <a:ext cx="0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2320" name="Line 48"/>
            <p:cNvSpPr>
              <a:spLocks noChangeShapeType="1"/>
            </p:cNvSpPr>
            <p:nvPr/>
          </p:nvSpPr>
          <p:spPr bwMode="auto">
            <a:xfrm flipV="1">
              <a:off x="5000" y="2824"/>
              <a:ext cx="0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2321" name="Rectangle 49"/>
            <p:cNvSpPr>
              <a:spLocks noChangeArrowheads="1"/>
            </p:cNvSpPr>
            <p:nvPr/>
          </p:nvSpPr>
          <p:spPr bwMode="auto">
            <a:xfrm>
              <a:off x="3408" y="1776"/>
              <a:ext cx="1728" cy="5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229"/>
            <p:cNvSpPr txBox="1">
              <a:spLocks noChangeArrowheads="1"/>
            </p:cNvSpPr>
            <p:nvPr/>
          </p:nvSpPr>
          <p:spPr bwMode="auto">
            <a:xfrm>
              <a:off x="3408" y="1776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≧1</a:t>
              </a:r>
            </a:p>
          </p:txBody>
        </p:sp>
        <p:sp>
          <p:nvSpPr>
            <p:cNvPr id="182323" name="Line 51"/>
            <p:cNvSpPr>
              <a:spLocks noChangeShapeType="1"/>
            </p:cNvSpPr>
            <p:nvPr/>
          </p:nvSpPr>
          <p:spPr bwMode="auto">
            <a:xfrm flipV="1">
              <a:off x="4272" y="1632"/>
              <a:ext cx="0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Text Box 229"/>
            <p:cNvSpPr txBox="1">
              <a:spLocks noChangeArrowheads="1"/>
            </p:cNvSpPr>
            <p:nvPr/>
          </p:nvSpPr>
          <p:spPr bwMode="auto">
            <a:xfrm>
              <a:off x="3448" y="3016"/>
              <a:ext cx="17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A   B   A   </a:t>
              </a:r>
              <a:r>
                <a:rPr lang="en-US" altLang="zh-CN" sz="1600" b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 </a:t>
              </a:r>
              <a:r>
                <a:rPr lang="en-US" altLang="zh-CN" b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C   B   </a:t>
              </a:r>
              <a:r>
                <a:rPr lang="en-US" altLang="zh-CN" sz="1400" b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 </a:t>
              </a:r>
              <a:r>
                <a:rPr lang="en-US" altLang="zh-CN" b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8" name="Text Box 229"/>
            <p:cNvSpPr txBox="1">
              <a:spLocks noChangeArrowheads="1"/>
            </p:cNvSpPr>
            <p:nvPr/>
          </p:nvSpPr>
          <p:spPr bwMode="auto">
            <a:xfrm>
              <a:off x="4128" y="134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F</a:t>
              </a:r>
            </a:p>
          </p:txBody>
        </p:sp>
      </p:grpSp>
      <p:sp>
        <p:nvSpPr>
          <p:cNvPr id="182326" name="AutoShape 54"/>
          <p:cNvSpPr>
            <a:spLocks noChangeArrowheads="1"/>
          </p:cNvSpPr>
          <p:nvPr/>
        </p:nvSpPr>
        <p:spPr bwMode="auto">
          <a:xfrm>
            <a:off x="4495800" y="3429000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accent1">
              <a:alpha val="0"/>
            </a:schemeClr>
          </a:solidFill>
          <a:ln w="317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252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7917 0.355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-0.04306 0.3555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3" y="17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44444E-6 L -0.08194 0.3555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7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8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3" grpId="0"/>
      <p:bldP spid="182307" grpId="0" animBg="1"/>
      <p:bldP spid="182308" grpId="0" animBg="1"/>
      <p:bldP spid="14" grpId="0"/>
      <p:bldP spid="14" grpId="1"/>
      <p:bldP spid="14" grpId="2"/>
      <p:bldP spid="14" grpId="3"/>
      <p:bldP spid="1823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EC8C-61C5-4D95-851C-C66C76AA998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95288" y="47625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33CC"/>
                </a:solidFill>
                <a:latin typeface="Calibri" pitchFamily="34" charset="0"/>
              </a:rPr>
              <a:t>e.g.2: Design a logic circuits to monitor the states of traffic lights </a:t>
            </a:r>
            <a:r>
              <a:rPr lang="zh-CN" altLang="en-US" b="1">
                <a:solidFill>
                  <a:srgbClr val="0033CC"/>
                </a:solidFill>
                <a:latin typeface="Calibri" pitchFamily="34" charset="0"/>
                <a:ea typeface="黑体" pitchFamily="49" charset="-122"/>
              </a:rPr>
              <a:t>设计一个监视交通信号灯工作状态的逻辑电路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95288" y="1412875"/>
            <a:ext cx="822801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交通信号系统中有三种不同颜色的灯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红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黄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绿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b="1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b="1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工作状态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b="1">
                <a:solidFill>
                  <a:srgbClr val="FF33CC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有且仅有一个灯是亮着的</a:t>
            </a:r>
            <a:r>
              <a:rPr lang="en-US" altLang="zh-CN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否则为故障状态</a:t>
            </a:r>
            <a:r>
              <a:rPr lang="en-US" altLang="zh-CN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需发出故障信号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.</a:t>
            </a:r>
            <a:endParaRPr lang="en-US" altLang="zh-CN" b="1">
              <a:solidFill>
                <a:srgbClr val="3333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429000" y="5318125"/>
            <a:ext cx="329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8080"/>
                </a:solidFill>
                <a:latin typeface="Calibri" pitchFamily="34" charset="0"/>
              </a:rPr>
              <a:t>Wrong states: </a:t>
            </a:r>
            <a:r>
              <a:rPr lang="en-US" altLang="zh-CN" b="1">
                <a:latin typeface="Calibri" pitchFamily="34" charset="0"/>
              </a:rPr>
              <a:t>otherwise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81000" y="3087688"/>
            <a:ext cx="450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00FF"/>
                </a:solidFill>
                <a:latin typeface="Calibri" pitchFamily="34" charset="0"/>
              </a:rPr>
              <a:t>Working state:</a:t>
            </a:r>
            <a:r>
              <a:rPr lang="en-US" altLang="zh-CN" b="1">
                <a:solidFill>
                  <a:srgbClr val="FF33CC"/>
                </a:solidFill>
                <a:latin typeface="Calibri" pitchFamily="34" charset="0"/>
              </a:rPr>
              <a:t> </a:t>
            </a:r>
            <a:r>
              <a:rPr lang="en-GB" altLang="zh-CN" b="1">
                <a:latin typeface="Calibri" pitchFamily="34" charset="0"/>
              </a:rPr>
              <a:t>only</a:t>
            </a:r>
            <a:r>
              <a:rPr lang="en-GB" altLang="zh-CN" b="1">
                <a:solidFill>
                  <a:srgbClr val="FF33CC"/>
                </a:solidFill>
                <a:latin typeface="Calibri" pitchFamily="34" charset="0"/>
              </a:rPr>
              <a:t> </a:t>
            </a:r>
            <a:r>
              <a:rPr lang="en-US" altLang="zh-CN" b="1">
                <a:latin typeface="Calibri" pitchFamily="34" charset="0"/>
              </a:rPr>
              <a:t>one light is on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09600" y="3865563"/>
            <a:ext cx="1676400" cy="685800"/>
            <a:chOff x="384" y="2304"/>
            <a:chExt cx="1056" cy="432"/>
          </a:xfrm>
        </p:grpSpPr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384" y="2304"/>
              <a:ext cx="105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432" y="2400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768" y="2400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104" y="2400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590800" y="3865563"/>
            <a:ext cx="1676400" cy="685800"/>
            <a:chOff x="1632" y="2304"/>
            <a:chExt cx="1056" cy="432"/>
          </a:xfrm>
        </p:grpSpPr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1632" y="2304"/>
              <a:ext cx="105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Oval 17"/>
            <p:cNvSpPr>
              <a:spLocks noChangeArrowheads="1"/>
            </p:cNvSpPr>
            <p:nvPr/>
          </p:nvSpPr>
          <p:spPr bwMode="auto">
            <a:xfrm>
              <a:off x="1680" y="2400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Oval 18"/>
            <p:cNvSpPr>
              <a:spLocks noChangeArrowheads="1"/>
            </p:cNvSpPr>
            <p:nvPr/>
          </p:nvSpPr>
          <p:spPr bwMode="auto">
            <a:xfrm>
              <a:off x="2016" y="2400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" name="Oval 19"/>
            <p:cNvSpPr>
              <a:spLocks noChangeArrowheads="1"/>
            </p:cNvSpPr>
            <p:nvPr/>
          </p:nvSpPr>
          <p:spPr bwMode="auto">
            <a:xfrm>
              <a:off x="2352" y="2400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495800" y="3865563"/>
            <a:ext cx="1676400" cy="685800"/>
            <a:chOff x="2832" y="2304"/>
            <a:chExt cx="1056" cy="432"/>
          </a:xfrm>
        </p:grpSpPr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2832" y="2304"/>
              <a:ext cx="105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Oval 22"/>
            <p:cNvSpPr>
              <a:spLocks noChangeArrowheads="1"/>
            </p:cNvSpPr>
            <p:nvPr/>
          </p:nvSpPr>
          <p:spPr bwMode="auto">
            <a:xfrm>
              <a:off x="2880" y="2400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Oval 23"/>
            <p:cNvSpPr>
              <a:spLocks noChangeArrowheads="1"/>
            </p:cNvSpPr>
            <p:nvPr/>
          </p:nvSpPr>
          <p:spPr bwMode="auto">
            <a:xfrm>
              <a:off x="3216" y="2400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Oval 24"/>
            <p:cNvSpPr>
              <a:spLocks noChangeArrowheads="1"/>
            </p:cNvSpPr>
            <p:nvPr/>
          </p:nvSpPr>
          <p:spPr bwMode="auto">
            <a:xfrm>
              <a:off x="3552" y="2400"/>
              <a:ext cx="240" cy="24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685800" y="4627563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lang="en-US" altLang="zh-CN" b="1">
                <a:latin typeface="Calibri" pitchFamily="34" charset="0"/>
              </a:rPr>
              <a:t>    </a:t>
            </a:r>
            <a:r>
              <a:rPr lang="en-US" altLang="zh-CN" b="1">
                <a:solidFill>
                  <a:srgbClr val="CC9900"/>
                </a:solidFill>
                <a:latin typeface="Calibri" pitchFamily="34" charset="0"/>
              </a:rPr>
              <a:t>Y</a:t>
            </a:r>
            <a:r>
              <a:rPr lang="en-US" altLang="zh-CN" b="1">
                <a:solidFill>
                  <a:srgbClr val="FFCC00"/>
                </a:solidFill>
                <a:latin typeface="Calibri" pitchFamily="34" charset="0"/>
              </a:rPr>
              <a:t> </a:t>
            </a:r>
            <a:r>
              <a:rPr lang="en-US" altLang="zh-CN" b="1">
                <a:latin typeface="Calibri" pitchFamily="34" charset="0"/>
              </a:rPr>
              <a:t>   </a:t>
            </a:r>
            <a:r>
              <a:rPr lang="en-US" altLang="zh-CN" b="1">
                <a:solidFill>
                  <a:srgbClr val="008080"/>
                </a:solidFill>
                <a:latin typeface="Calibri" pitchFamily="34" charset="0"/>
              </a:rPr>
              <a:t>G</a:t>
            </a: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2743200" y="4627563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lang="en-US" altLang="zh-CN" b="1">
                <a:latin typeface="Calibri" pitchFamily="34" charset="0"/>
              </a:rPr>
              <a:t>    </a:t>
            </a:r>
            <a:r>
              <a:rPr lang="en-US" altLang="zh-CN" b="1">
                <a:solidFill>
                  <a:srgbClr val="CC9900"/>
                </a:solidFill>
                <a:latin typeface="Calibri" pitchFamily="34" charset="0"/>
              </a:rPr>
              <a:t>Y</a:t>
            </a:r>
            <a:r>
              <a:rPr lang="en-US" altLang="zh-CN" b="1">
                <a:latin typeface="Calibri" pitchFamily="34" charset="0"/>
              </a:rPr>
              <a:t>    </a:t>
            </a:r>
            <a:r>
              <a:rPr lang="en-US" altLang="zh-CN" b="1">
                <a:solidFill>
                  <a:srgbClr val="008080"/>
                </a:solidFill>
                <a:latin typeface="Calibri" pitchFamily="34" charset="0"/>
              </a:rPr>
              <a:t>G</a:t>
            </a: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4572000" y="4627563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lang="en-US" altLang="zh-CN" b="1">
                <a:latin typeface="Calibri" pitchFamily="34" charset="0"/>
              </a:rPr>
              <a:t>    </a:t>
            </a:r>
            <a:r>
              <a:rPr lang="en-US" altLang="zh-CN" b="1">
                <a:solidFill>
                  <a:srgbClr val="CC9900"/>
                </a:solidFill>
                <a:latin typeface="Calibri" pitchFamily="34" charset="0"/>
              </a:rPr>
              <a:t>Y</a:t>
            </a:r>
            <a:r>
              <a:rPr lang="en-US" altLang="zh-CN" b="1">
                <a:latin typeface="Calibri" pitchFamily="34" charset="0"/>
              </a:rPr>
              <a:t>    </a:t>
            </a:r>
            <a:r>
              <a:rPr lang="en-US" altLang="zh-CN" b="1">
                <a:solidFill>
                  <a:srgbClr val="008080"/>
                </a:solidFill>
                <a:latin typeface="Calibri" pitchFamily="34" charset="0"/>
              </a:rPr>
              <a:t>G</a:t>
            </a:r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7620000" y="4267200"/>
            <a:ext cx="914400" cy="381000"/>
            <a:chOff x="4800" y="2688"/>
            <a:chExt cx="576" cy="240"/>
          </a:xfrm>
        </p:grpSpPr>
        <p:sp>
          <p:nvSpPr>
            <p:cNvPr id="2080" name="Rectangle 32"/>
            <p:cNvSpPr>
              <a:spLocks noChangeArrowheads="1"/>
            </p:cNvSpPr>
            <p:nvPr/>
          </p:nvSpPr>
          <p:spPr bwMode="auto">
            <a:xfrm>
              <a:off x="4800" y="2688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Oval 33"/>
            <p:cNvSpPr>
              <a:spLocks noChangeArrowheads="1"/>
            </p:cNvSpPr>
            <p:nvPr/>
          </p:nvSpPr>
          <p:spPr bwMode="auto">
            <a:xfrm>
              <a:off x="4826" y="2741"/>
              <a:ext cx="131" cy="1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2" name="Oval 34"/>
            <p:cNvSpPr>
              <a:spLocks noChangeArrowheads="1"/>
            </p:cNvSpPr>
            <p:nvPr/>
          </p:nvSpPr>
          <p:spPr bwMode="auto">
            <a:xfrm>
              <a:off x="5009" y="2741"/>
              <a:ext cx="131" cy="13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3" name="Oval 35"/>
            <p:cNvSpPr>
              <a:spLocks noChangeArrowheads="1"/>
            </p:cNvSpPr>
            <p:nvPr/>
          </p:nvSpPr>
          <p:spPr bwMode="auto">
            <a:xfrm>
              <a:off x="5193" y="2741"/>
              <a:ext cx="131" cy="1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CC33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7620000" y="3733800"/>
            <a:ext cx="914400" cy="381000"/>
            <a:chOff x="4464" y="2832"/>
            <a:chExt cx="576" cy="240"/>
          </a:xfrm>
        </p:grpSpPr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4464" y="2832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2" name="Oval 44"/>
            <p:cNvSpPr>
              <a:spLocks noChangeArrowheads="1"/>
            </p:cNvSpPr>
            <p:nvPr/>
          </p:nvSpPr>
          <p:spPr bwMode="auto">
            <a:xfrm>
              <a:off x="4490" y="2885"/>
              <a:ext cx="131" cy="1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3" name="Oval 45"/>
            <p:cNvSpPr>
              <a:spLocks noChangeArrowheads="1"/>
            </p:cNvSpPr>
            <p:nvPr/>
          </p:nvSpPr>
          <p:spPr bwMode="auto">
            <a:xfrm>
              <a:off x="4673" y="2885"/>
              <a:ext cx="131" cy="1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4" name="Oval 46"/>
            <p:cNvSpPr>
              <a:spLocks noChangeArrowheads="1"/>
            </p:cNvSpPr>
            <p:nvPr/>
          </p:nvSpPr>
          <p:spPr bwMode="auto">
            <a:xfrm>
              <a:off x="4857" y="2885"/>
              <a:ext cx="131" cy="1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CC33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7620000" y="4800600"/>
            <a:ext cx="914400" cy="381000"/>
            <a:chOff x="4800" y="3024"/>
            <a:chExt cx="576" cy="240"/>
          </a:xfrm>
        </p:grpSpPr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4800" y="3024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7" name="Oval 49"/>
            <p:cNvSpPr>
              <a:spLocks noChangeArrowheads="1"/>
            </p:cNvSpPr>
            <p:nvPr/>
          </p:nvSpPr>
          <p:spPr bwMode="auto">
            <a:xfrm>
              <a:off x="4826" y="3077"/>
              <a:ext cx="131" cy="1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8" name="Oval 50"/>
            <p:cNvSpPr>
              <a:spLocks noChangeArrowheads="1"/>
            </p:cNvSpPr>
            <p:nvPr/>
          </p:nvSpPr>
          <p:spPr bwMode="auto">
            <a:xfrm>
              <a:off x="5009" y="3077"/>
              <a:ext cx="131" cy="13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" name="Oval 51"/>
            <p:cNvSpPr>
              <a:spLocks noChangeArrowheads="1"/>
            </p:cNvSpPr>
            <p:nvPr/>
          </p:nvSpPr>
          <p:spPr bwMode="auto">
            <a:xfrm>
              <a:off x="5184" y="3072"/>
              <a:ext cx="131" cy="134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7620000" y="5334000"/>
            <a:ext cx="914400" cy="381000"/>
            <a:chOff x="4800" y="3360"/>
            <a:chExt cx="576" cy="240"/>
          </a:xfrm>
        </p:grpSpPr>
        <p:sp>
          <p:nvSpPr>
            <p:cNvPr id="2101" name="Rectangle 53"/>
            <p:cNvSpPr>
              <a:spLocks noChangeArrowheads="1"/>
            </p:cNvSpPr>
            <p:nvPr/>
          </p:nvSpPr>
          <p:spPr bwMode="auto">
            <a:xfrm>
              <a:off x="4800" y="3360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2" name="Oval 54"/>
            <p:cNvSpPr>
              <a:spLocks noChangeArrowheads="1"/>
            </p:cNvSpPr>
            <p:nvPr/>
          </p:nvSpPr>
          <p:spPr bwMode="auto">
            <a:xfrm>
              <a:off x="4826" y="3413"/>
              <a:ext cx="131" cy="1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3" name="Oval 55"/>
            <p:cNvSpPr>
              <a:spLocks noChangeArrowheads="1"/>
            </p:cNvSpPr>
            <p:nvPr/>
          </p:nvSpPr>
          <p:spPr bwMode="auto">
            <a:xfrm>
              <a:off x="5009" y="3413"/>
              <a:ext cx="131" cy="1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4" name="Oval 56"/>
            <p:cNvSpPr>
              <a:spLocks noChangeArrowheads="1"/>
            </p:cNvSpPr>
            <p:nvPr/>
          </p:nvSpPr>
          <p:spPr bwMode="auto">
            <a:xfrm>
              <a:off x="5184" y="3408"/>
              <a:ext cx="131" cy="134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7620000" y="5867400"/>
            <a:ext cx="914400" cy="381000"/>
            <a:chOff x="4800" y="3696"/>
            <a:chExt cx="576" cy="240"/>
          </a:xfrm>
        </p:grpSpPr>
        <p:sp>
          <p:nvSpPr>
            <p:cNvPr id="2106" name="Rectangle 58"/>
            <p:cNvSpPr>
              <a:spLocks noChangeArrowheads="1"/>
            </p:cNvSpPr>
            <p:nvPr/>
          </p:nvSpPr>
          <p:spPr bwMode="auto">
            <a:xfrm>
              <a:off x="4800" y="3696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7" name="Oval 59"/>
            <p:cNvSpPr>
              <a:spLocks noChangeArrowheads="1"/>
            </p:cNvSpPr>
            <p:nvPr/>
          </p:nvSpPr>
          <p:spPr bwMode="auto">
            <a:xfrm>
              <a:off x="4848" y="3744"/>
              <a:ext cx="131" cy="1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8" name="Oval 60"/>
            <p:cNvSpPr>
              <a:spLocks noChangeArrowheads="1"/>
            </p:cNvSpPr>
            <p:nvPr/>
          </p:nvSpPr>
          <p:spPr bwMode="auto">
            <a:xfrm>
              <a:off x="5009" y="3749"/>
              <a:ext cx="131" cy="13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" name="Oval 61"/>
            <p:cNvSpPr>
              <a:spLocks noChangeArrowheads="1"/>
            </p:cNvSpPr>
            <p:nvPr/>
          </p:nvSpPr>
          <p:spPr bwMode="auto">
            <a:xfrm>
              <a:off x="5184" y="3744"/>
              <a:ext cx="131" cy="134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10" name="AutoShape 62"/>
          <p:cNvSpPr>
            <a:spLocks/>
          </p:cNvSpPr>
          <p:nvPr/>
        </p:nvSpPr>
        <p:spPr bwMode="auto">
          <a:xfrm>
            <a:off x="7010400" y="3962400"/>
            <a:ext cx="228600" cy="2209800"/>
          </a:xfrm>
          <a:prstGeom prst="leftBrace">
            <a:avLst>
              <a:gd name="adj1" fmla="val 805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utoUpdateAnimBg="0"/>
      <p:bldP spid="2055" grpId="0" autoUpdateAnimBg="0"/>
      <p:bldP spid="2056" grpId="0" autoUpdateAnimBg="0"/>
      <p:bldP spid="2057" grpId="0" autoUpdateAnimBg="0"/>
      <p:bldP spid="2073" grpId="0" autoUpdateAnimBg="0"/>
      <p:bldP spid="2074" grpId="0" autoUpdateAnimBg="0"/>
      <p:bldP spid="2075" grpId="0" autoUpdateAnimBg="0"/>
      <p:bldP spid="21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3C-FE35-48B1-AD83-37F5C7A2BAD4}" type="slidenum">
              <a:rPr lang="en-US" altLang="zh-CN"/>
              <a:pPr/>
              <a:t>2</a:t>
            </a:fld>
            <a:endParaRPr lang="en-US" altLang="zh-CN"/>
          </a:p>
        </p:txBody>
      </p:sp>
      <p:grpSp>
        <p:nvGrpSpPr>
          <p:cNvPr id="2" name="组合 49"/>
          <p:cNvGrpSpPr>
            <a:grpSpLocks/>
          </p:cNvGrpSpPr>
          <p:nvPr/>
        </p:nvGrpSpPr>
        <p:grpSpPr bwMode="auto">
          <a:xfrm>
            <a:off x="3360738" y="3662363"/>
            <a:ext cx="2201862" cy="1130300"/>
            <a:chOff x="3360148" y="4209990"/>
            <a:chExt cx="2202452" cy="1130400"/>
          </a:xfrm>
        </p:grpSpPr>
        <p:pic>
          <p:nvPicPr>
            <p:cNvPr id="185348" name="Picture 7" descr="Traffic_light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148" y="4209990"/>
              <a:ext cx="446088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349" name="图片 5" descr="Elevator-Braille-ADA-Sign-SB-1002.gif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8898" t="4724" r="21732" b="4724"/>
            <a:stretch>
              <a:fillRect/>
            </a:stretch>
          </p:blipFill>
          <p:spPr bwMode="auto">
            <a:xfrm>
              <a:off x="4045948" y="4209990"/>
              <a:ext cx="741159" cy="113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350" name="图片 6" descr="vending-machine.jp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215" t="1933" r="8215" b="5800"/>
            <a:stretch>
              <a:fillRect/>
            </a:stretch>
          </p:blipFill>
          <p:spPr bwMode="auto">
            <a:xfrm>
              <a:off x="4960348" y="4209990"/>
              <a:ext cx="602252" cy="113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7" descr="imagesCAXWNI35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09763"/>
            <a:ext cx="104298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MUX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6600" y="1909763"/>
            <a:ext cx="101123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73400" y="127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数字电路分析与设计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098800" y="3128963"/>
            <a:ext cx="271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SzPct val="80000"/>
              <a:buFont typeface="Wingdings" pitchFamily="2" charset="2"/>
              <a:buChar char="l"/>
            </a:pPr>
            <a:r>
              <a:rPr lang="en-US" altLang="zh-CN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组合逻辑电路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098800" y="4830763"/>
            <a:ext cx="271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SzPct val="80000"/>
              <a:buFont typeface="Wingdings" pitchFamily="2" charset="2"/>
              <a:buChar char="l"/>
            </a:pPr>
            <a:r>
              <a:rPr lang="en-US" altLang="zh-CN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时序逻辑电路</a:t>
            </a:r>
          </a:p>
        </p:txBody>
      </p:sp>
      <p:grpSp>
        <p:nvGrpSpPr>
          <p:cNvPr id="3" name="组合 41"/>
          <p:cNvGrpSpPr>
            <a:grpSpLocks/>
          </p:cNvGrpSpPr>
          <p:nvPr/>
        </p:nvGrpSpPr>
        <p:grpSpPr bwMode="auto">
          <a:xfrm>
            <a:off x="4724400" y="2909888"/>
            <a:ext cx="4152900" cy="2257425"/>
            <a:chOff x="4724400" y="3457575"/>
            <a:chExt cx="4152900" cy="2257425"/>
          </a:xfrm>
        </p:grpSpPr>
        <p:pic>
          <p:nvPicPr>
            <p:cNvPr id="185357" name="图片 39" descr="imagesCAXWNI35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3457575"/>
              <a:ext cx="2057400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358" name="图片 40" descr="MUX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3457575"/>
              <a:ext cx="2019300" cy="225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46"/>
          <p:cNvGrpSpPr>
            <a:grpSpLocks/>
          </p:cNvGrpSpPr>
          <p:nvPr/>
        </p:nvGrpSpPr>
        <p:grpSpPr bwMode="auto">
          <a:xfrm>
            <a:off x="4267200" y="2805113"/>
            <a:ext cx="4876800" cy="2667000"/>
            <a:chOff x="5683624" y="-990600"/>
            <a:chExt cx="4876800" cy="2667000"/>
          </a:xfrm>
        </p:grpSpPr>
        <p:pic>
          <p:nvPicPr>
            <p:cNvPr id="185360" name="Picture 7" descr="Traffic_light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624" y="-914400"/>
              <a:ext cx="9637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361" name="图片 44" descr="Residence_Elevator_SNR__95190152_std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5524" y="-914400"/>
              <a:ext cx="1917383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362" name="图片 45" descr="vending-machin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-990600"/>
              <a:ext cx="1568824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52"/>
          <p:cNvGrpSpPr>
            <a:grpSpLocks/>
          </p:cNvGrpSpPr>
          <p:nvPr/>
        </p:nvGrpSpPr>
        <p:grpSpPr bwMode="auto">
          <a:xfrm>
            <a:off x="5689600" y="1268413"/>
            <a:ext cx="2908300" cy="4048125"/>
            <a:chOff x="5689600" y="1816100"/>
            <a:chExt cx="2908300" cy="4048125"/>
          </a:xfrm>
        </p:grpSpPr>
        <p:grpSp>
          <p:nvGrpSpPr>
            <p:cNvPr id="6" name="组合 51"/>
            <p:cNvGrpSpPr>
              <a:grpSpLocks/>
            </p:cNvGrpSpPr>
            <p:nvPr/>
          </p:nvGrpSpPr>
          <p:grpSpPr bwMode="auto">
            <a:xfrm>
              <a:off x="6388100" y="1816100"/>
              <a:ext cx="2209800" cy="4048125"/>
              <a:chOff x="6388100" y="1816100"/>
              <a:chExt cx="2209800" cy="4048125"/>
            </a:xfrm>
          </p:grpSpPr>
          <p:sp>
            <p:nvSpPr>
              <p:cNvPr id="185365" name="Text Box 5"/>
              <p:cNvSpPr txBox="1">
                <a:spLocks noChangeArrowheads="1"/>
              </p:cNvSpPr>
              <p:nvPr/>
            </p:nvSpPr>
            <p:spPr bwMode="auto">
              <a:xfrm>
                <a:off x="6388100" y="1816100"/>
                <a:ext cx="18415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6600"/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其它</a:t>
                </a:r>
              </a:p>
            </p:txBody>
          </p:sp>
          <p:sp>
            <p:nvSpPr>
              <p:cNvPr id="185366" name="Text Box 5"/>
              <p:cNvSpPr txBox="1">
                <a:spLocks noChangeArrowheads="1"/>
              </p:cNvSpPr>
              <p:nvPr/>
            </p:nvSpPr>
            <p:spPr bwMode="auto">
              <a:xfrm>
                <a:off x="6604000" y="3175000"/>
                <a:ext cx="13843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SzPct val="80000"/>
                  <a:buFont typeface="Wingdings" pitchFamily="2" charset="2"/>
                  <a:buChar char="l"/>
                </a:pPr>
                <a:r>
                  <a:rPr lang="en-US" altLang="zh-CN" sz="2000" b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 </a:t>
                </a:r>
                <a:r>
                  <a:rPr lang="zh-CN" altLang="en-US" sz="2000" b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存储器</a:t>
                </a:r>
              </a:p>
            </p:txBody>
          </p:sp>
          <p:sp>
            <p:nvSpPr>
              <p:cNvPr id="185367" name="Text Box 5"/>
              <p:cNvSpPr txBox="1">
                <a:spLocks noChangeArrowheads="1"/>
              </p:cNvSpPr>
              <p:nvPr/>
            </p:nvSpPr>
            <p:spPr bwMode="auto">
              <a:xfrm>
                <a:off x="6604000" y="4318000"/>
                <a:ext cx="16891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SzPct val="80000"/>
                  <a:buFont typeface="Wingdings" pitchFamily="2" charset="2"/>
                  <a:buChar char="l"/>
                </a:pPr>
                <a:r>
                  <a:rPr lang="en-US" altLang="zh-CN" sz="2000" b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 A/D, D/A</a:t>
                </a:r>
              </a:p>
            </p:txBody>
          </p:sp>
          <p:sp>
            <p:nvSpPr>
              <p:cNvPr id="185368" name="Text Box 5"/>
              <p:cNvSpPr txBox="1">
                <a:spLocks noChangeArrowheads="1"/>
              </p:cNvSpPr>
              <p:nvPr/>
            </p:nvSpPr>
            <p:spPr bwMode="auto">
              <a:xfrm>
                <a:off x="6604000" y="5467350"/>
                <a:ext cx="19939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SzPct val="80000"/>
                  <a:buFont typeface="Wingdings" pitchFamily="2" charset="2"/>
                  <a:buChar char="l"/>
                </a:pPr>
                <a:r>
                  <a:rPr lang="en-US" altLang="zh-CN" sz="2000" b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 </a:t>
                </a:r>
                <a:r>
                  <a:rPr lang="zh-CN" altLang="en-US" sz="2000" b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硬件描述语言</a:t>
                </a:r>
              </a:p>
            </p:txBody>
          </p:sp>
          <p:grpSp>
            <p:nvGrpSpPr>
              <p:cNvPr id="7" name="组合 33"/>
              <p:cNvGrpSpPr>
                <a:grpSpLocks/>
              </p:cNvGrpSpPr>
              <p:nvPr/>
            </p:nvGrpSpPr>
            <p:grpSpPr bwMode="auto">
              <a:xfrm>
                <a:off x="6740200" y="4766400"/>
                <a:ext cx="1159200" cy="720000"/>
                <a:chOff x="5486400" y="-228600"/>
                <a:chExt cx="2590800" cy="1762125"/>
              </a:xfrm>
            </p:grpSpPr>
            <p:pic>
              <p:nvPicPr>
                <p:cNvPr id="185370" name="图片 30" descr="VHDL.jpg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86400" y="-228600"/>
                  <a:ext cx="2590800" cy="1762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5371" name="Picture 8" descr="C:\Users\dell\AppData\Roaming\Tencent\Users\51574683\QQ\WinTemp\RichOle\)}P`NEYF3B6{S4ON%0URBNG.jpg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67600" y="1295400"/>
                  <a:ext cx="304800" cy="1706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5372" name="Picture 8" descr="C:\Users\dell\AppData\Roaming\Tencent\Users\51574683\QQ\WinTemp\RichOle\)}P`NEYF3B6{S4ON%0URBNG.jpg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1295400"/>
                  <a:ext cx="304800" cy="1706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85373" name="图片 34" descr="13-digital-camera-memory-cards.jp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4535" b="33260"/>
              <a:stretch>
                <a:fillRect/>
              </a:stretch>
            </p:blipFill>
            <p:spPr bwMode="auto">
              <a:xfrm>
                <a:off x="6718300" y="2362200"/>
                <a:ext cx="1162800" cy="722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74" name="图片 36" descr="Analog-Digital-Converter-1312439.jpg"/>
              <p:cNvPicPr>
                <a:picLocks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1000" y="3594100"/>
                <a:ext cx="1159200" cy="7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5375" name="右箭头 47"/>
            <p:cNvSpPr>
              <a:spLocks noChangeArrowheads="1"/>
            </p:cNvSpPr>
            <p:nvPr/>
          </p:nvSpPr>
          <p:spPr bwMode="auto">
            <a:xfrm>
              <a:off x="5689600" y="3303588"/>
              <a:ext cx="838200" cy="650875"/>
            </a:xfrm>
            <a:prstGeom prst="rightArrow">
              <a:avLst>
                <a:gd name="adj1" fmla="val 50000"/>
                <a:gd name="adj2" fmla="val 35122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zh-CN" altLang="zh-CN" sz="1800">
                <a:ea typeface="黑体" pitchFamily="49" charset="-122"/>
              </a:endParaRPr>
            </a:p>
          </p:txBody>
        </p:sp>
      </p:grpSp>
      <p:grpSp>
        <p:nvGrpSpPr>
          <p:cNvPr id="12" name="组合 50"/>
          <p:cNvGrpSpPr>
            <a:grpSpLocks/>
          </p:cNvGrpSpPr>
          <p:nvPr/>
        </p:nvGrpSpPr>
        <p:grpSpPr bwMode="auto">
          <a:xfrm>
            <a:off x="457200" y="1268413"/>
            <a:ext cx="2513013" cy="4048125"/>
            <a:chOff x="457200" y="1816100"/>
            <a:chExt cx="2513013" cy="4048125"/>
          </a:xfrm>
        </p:grpSpPr>
        <p:pic>
          <p:nvPicPr>
            <p:cNvPr id="185377" name="图片 15" descr="ist2_4610923-binary-code.jp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40" y="2451100"/>
              <a:ext cx="115776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378" name="图片 17" descr="dickson-logic-gates.jp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799" t="28851" r="26997" b="7213"/>
            <a:stretch>
              <a:fillRect/>
            </a:stretch>
          </p:blipFill>
          <p:spPr bwMode="auto">
            <a:xfrm>
              <a:off x="798039" y="3594100"/>
              <a:ext cx="115776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379" name="图片 18" descr="boolean_logic.png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40" y="4749800"/>
              <a:ext cx="115703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380" name="Text Box 5"/>
            <p:cNvSpPr txBox="1">
              <a:spLocks noChangeArrowheads="1"/>
            </p:cNvSpPr>
            <p:nvPr/>
          </p:nvSpPr>
          <p:spPr bwMode="auto">
            <a:xfrm>
              <a:off x="457200" y="1816100"/>
              <a:ext cx="2057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7030A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基础知识</a:t>
              </a:r>
            </a:p>
          </p:txBody>
        </p:sp>
        <p:sp>
          <p:nvSpPr>
            <p:cNvPr id="185381" name="Text Box 5"/>
            <p:cNvSpPr txBox="1">
              <a:spLocks noChangeArrowheads="1"/>
            </p:cNvSpPr>
            <p:nvPr/>
          </p:nvSpPr>
          <p:spPr bwMode="auto">
            <a:xfrm>
              <a:off x="673100" y="3175000"/>
              <a:ext cx="1384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SzPct val="80000"/>
                <a:buFont typeface="Wingdings" pitchFamily="2" charset="2"/>
                <a:buChar char="l"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 </a:t>
              </a:r>
              <a:r>
                <a:rPr lang="zh-CN" altLang="en-US" sz="2000" b="1">
                  <a:solidFill>
                    <a:srgbClr val="00206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二进制</a:t>
              </a:r>
            </a:p>
          </p:txBody>
        </p:sp>
        <p:sp>
          <p:nvSpPr>
            <p:cNvPr id="185382" name="Text Box 5"/>
            <p:cNvSpPr txBox="1">
              <a:spLocks noChangeArrowheads="1"/>
            </p:cNvSpPr>
            <p:nvPr/>
          </p:nvSpPr>
          <p:spPr bwMode="auto">
            <a:xfrm>
              <a:off x="673100" y="4318000"/>
              <a:ext cx="16891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SzPct val="80000"/>
                <a:buFont typeface="Wingdings" pitchFamily="2" charset="2"/>
                <a:buChar char="l"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 </a:t>
              </a:r>
              <a:r>
                <a:rPr lang="zh-CN" altLang="en-US" sz="2000" b="1">
                  <a:solidFill>
                    <a:srgbClr val="00206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逻辑门</a:t>
              </a:r>
            </a:p>
          </p:txBody>
        </p:sp>
        <p:sp>
          <p:nvSpPr>
            <p:cNvPr id="185383" name="Text Box 5"/>
            <p:cNvSpPr txBox="1">
              <a:spLocks noChangeArrowheads="1"/>
            </p:cNvSpPr>
            <p:nvPr/>
          </p:nvSpPr>
          <p:spPr bwMode="auto">
            <a:xfrm>
              <a:off x="673100" y="5467350"/>
              <a:ext cx="19939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SzPct val="80000"/>
                <a:buFont typeface="Wingdings" pitchFamily="2" charset="2"/>
                <a:buChar char="l"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 </a:t>
              </a:r>
              <a:r>
                <a:rPr lang="zh-CN" altLang="en-US" sz="2000" b="1">
                  <a:solidFill>
                    <a:srgbClr val="00206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逻辑代数</a:t>
              </a:r>
            </a:p>
          </p:txBody>
        </p:sp>
        <p:sp>
          <p:nvSpPr>
            <p:cNvPr id="185384" name="右箭头 48"/>
            <p:cNvSpPr>
              <a:spLocks noChangeArrowheads="1"/>
            </p:cNvSpPr>
            <p:nvPr/>
          </p:nvSpPr>
          <p:spPr bwMode="auto">
            <a:xfrm rot="10800000">
              <a:off x="2132013" y="3208338"/>
              <a:ext cx="838200" cy="650875"/>
            </a:xfrm>
            <a:prstGeom prst="rightArrow">
              <a:avLst>
                <a:gd name="adj1" fmla="val 50000"/>
                <a:gd name="adj2" fmla="val 35122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>
              <a:spAutoFit/>
            </a:bodyPr>
            <a:lstStyle/>
            <a:p>
              <a:pPr eaLnBrk="0" hangingPunct="0"/>
              <a:endParaRPr lang="zh-CN" altLang="zh-CN" sz="1800">
                <a:ea typeface="黑体" pitchFamily="49" charset="-122"/>
              </a:endParaRPr>
            </a:p>
          </p:txBody>
        </p:sp>
      </p:grpSp>
      <p:sp>
        <p:nvSpPr>
          <p:cNvPr id="185385" name="Text Box 41"/>
          <p:cNvSpPr txBox="1">
            <a:spLocks noChangeArrowheads="1"/>
          </p:cNvSpPr>
          <p:nvPr/>
        </p:nvSpPr>
        <p:spPr bwMode="auto">
          <a:xfrm>
            <a:off x="323850" y="404813"/>
            <a:ext cx="8640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§4.1 Overview </a:t>
            </a:r>
            <a:r>
              <a:rPr lang="zh-CN" altLang="en-US" sz="2800"/>
              <a:t>概述</a:t>
            </a:r>
          </a:p>
        </p:txBody>
      </p:sp>
    </p:spTree>
    <p:custDataLst>
      <p:tags r:id="rId1"/>
    </p:custDataLst>
  </p:cSld>
  <p:clrMapOvr>
    <a:masterClrMapping/>
  </p:clrMapOvr>
  <p:transition advTm="510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022E-16 L -0.25208 -0.2354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-1178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25 -0.00555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27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4409-AC90-4520-9201-0133C092B85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791200" y="457200"/>
            <a:ext cx="2519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Calibri" pitchFamily="34" charset="0"/>
                <a:ea typeface="黑体" pitchFamily="49" charset="-122"/>
              </a:rPr>
              <a:t>2.Truth table: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5943600" y="1524000"/>
            <a:ext cx="1981200" cy="3695700"/>
            <a:chOff x="528" y="288"/>
            <a:chExt cx="1248" cy="2328"/>
          </a:xfrm>
        </p:grpSpPr>
        <p:sp>
          <p:nvSpPr>
            <p:cNvPr id="3151" name="Rectangle 79"/>
            <p:cNvSpPr>
              <a:spLocks noChangeArrowheads="1"/>
            </p:cNvSpPr>
            <p:nvPr/>
          </p:nvSpPr>
          <p:spPr bwMode="auto">
            <a:xfrm>
              <a:off x="1450" y="314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33CC"/>
                  </a:solidFill>
                  <a:latin typeface="Calibri" pitchFamily="34" charset="0"/>
                  <a:ea typeface="黑体" pitchFamily="49" charset="-122"/>
                </a:rPr>
                <a:t>F</a:t>
              </a:r>
              <a:endParaRPr lang="en-US" altLang="zh-CN" b="1" baseline="-25000">
                <a:solidFill>
                  <a:srgbClr val="FF33CC"/>
                </a:solidFill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3152" name="Text Box 80"/>
            <p:cNvSpPr txBox="1">
              <a:spLocks noChangeArrowheads="1"/>
            </p:cNvSpPr>
            <p:nvPr/>
          </p:nvSpPr>
          <p:spPr bwMode="auto">
            <a:xfrm>
              <a:off x="528" y="288"/>
              <a:ext cx="874" cy="2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Calibri" pitchFamily="34" charset="0"/>
                  <a:ea typeface="黑体" pitchFamily="49" charset="-122"/>
                </a:rPr>
                <a:t>R  Y  G</a:t>
              </a:r>
            </a:p>
            <a:p>
              <a:endParaRPr lang="en-US" altLang="zh-CN" b="1" baseline="-25000"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b="1" baseline="-25000">
                  <a:latin typeface="Calibri" pitchFamily="34" charset="0"/>
                  <a:ea typeface="黑体" pitchFamily="49" charset="-122"/>
                </a:rPr>
                <a:t> </a:t>
              </a: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0    0    0   </a:t>
              </a:r>
            </a:p>
            <a:p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 0    0    1   </a:t>
              </a:r>
            </a:p>
            <a:p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 0    1    0     </a:t>
              </a:r>
            </a:p>
            <a:p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 0    1    1</a:t>
              </a:r>
            </a:p>
            <a:p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 1    0    0</a:t>
              </a:r>
            </a:p>
            <a:p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 1    0    1</a:t>
              </a:r>
            </a:p>
            <a:p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 1    1    0</a:t>
              </a:r>
            </a:p>
            <a:p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 1    1    1</a:t>
              </a:r>
            </a:p>
          </p:txBody>
        </p:sp>
        <p:sp>
          <p:nvSpPr>
            <p:cNvPr id="3153" name="Line 81"/>
            <p:cNvSpPr>
              <a:spLocks noChangeShapeType="1"/>
            </p:cNvSpPr>
            <p:nvPr/>
          </p:nvSpPr>
          <p:spPr bwMode="auto">
            <a:xfrm>
              <a:off x="1402" y="404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Line 82"/>
            <p:cNvSpPr>
              <a:spLocks noChangeShapeType="1"/>
            </p:cNvSpPr>
            <p:nvPr/>
          </p:nvSpPr>
          <p:spPr bwMode="auto">
            <a:xfrm>
              <a:off x="576" y="163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Line 83"/>
            <p:cNvSpPr>
              <a:spLocks noChangeShapeType="1"/>
            </p:cNvSpPr>
            <p:nvPr/>
          </p:nvSpPr>
          <p:spPr bwMode="auto">
            <a:xfrm>
              <a:off x="576" y="261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6" name="Line 84"/>
            <p:cNvSpPr>
              <a:spLocks noChangeShapeType="1"/>
            </p:cNvSpPr>
            <p:nvPr/>
          </p:nvSpPr>
          <p:spPr bwMode="auto">
            <a:xfrm>
              <a:off x="576" y="67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57" name="Text Box 85"/>
          <p:cNvSpPr txBox="1">
            <a:spLocks noChangeArrowheads="1"/>
          </p:cNvSpPr>
          <p:nvPr/>
        </p:nvSpPr>
        <p:spPr bwMode="auto">
          <a:xfrm>
            <a:off x="7467600" y="2209800"/>
            <a:ext cx="3206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FF33CC"/>
                </a:solidFill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3158" name="Text Box 86"/>
          <p:cNvSpPr txBox="1">
            <a:spLocks noChangeArrowheads="1"/>
          </p:cNvSpPr>
          <p:nvPr/>
        </p:nvSpPr>
        <p:spPr bwMode="auto">
          <a:xfrm>
            <a:off x="7467600" y="2590800"/>
            <a:ext cx="22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FF33CC"/>
                </a:solidFill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3159" name="Text Box 87"/>
          <p:cNvSpPr txBox="1">
            <a:spLocks noChangeArrowheads="1"/>
          </p:cNvSpPr>
          <p:nvPr/>
        </p:nvSpPr>
        <p:spPr bwMode="auto">
          <a:xfrm>
            <a:off x="7467600" y="2971800"/>
            <a:ext cx="22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FF33CC"/>
                </a:solidFill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3160" name="Text Box 88"/>
          <p:cNvSpPr txBox="1">
            <a:spLocks noChangeArrowheads="1"/>
          </p:cNvSpPr>
          <p:nvPr/>
        </p:nvSpPr>
        <p:spPr bwMode="auto">
          <a:xfrm>
            <a:off x="7467600" y="3276600"/>
            <a:ext cx="22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FF33CC"/>
                </a:solidFill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3161" name="Text Box 89"/>
          <p:cNvSpPr txBox="1">
            <a:spLocks noChangeArrowheads="1"/>
          </p:cNvSpPr>
          <p:nvPr/>
        </p:nvSpPr>
        <p:spPr bwMode="auto">
          <a:xfrm>
            <a:off x="7467600" y="3657600"/>
            <a:ext cx="22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FF33CC"/>
                </a:solidFill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3162" name="Text Box 90"/>
          <p:cNvSpPr txBox="1">
            <a:spLocks noChangeArrowheads="1"/>
          </p:cNvSpPr>
          <p:nvPr/>
        </p:nvSpPr>
        <p:spPr bwMode="auto">
          <a:xfrm>
            <a:off x="7467600" y="4038600"/>
            <a:ext cx="22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FF33CC"/>
                </a:solidFill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3163" name="Text Box 91"/>
          <p:cNvSpPr txBox="1">
            <a:spLocks noChangeArrowheads="1"/>
          </p:cNvSpPr>
          <p:nvPr/>
        </p:nvSpPr>
        <p:spPr bwMode="auto">
          <a:xfrm>
            <a:off x="7467600" y="4419600"/>
            <a:ext cx="152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FF33CC"/>
                </a:solidFill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3164" name="Text Box 92"/>
          <p:cNvSpPr txBox="1">
            <a:spLocks noChangeArrowheads="1"/>
          </p:cNvSpPr>
          <p:nvPr/>
        </p:nvSpPr>
        <p:spPr bwMode="auto">
          <a:xfrm>
            <a:off x="7467600" y="4800600"/>
            <a:ext cx="22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FF33CC"/>
                </a:solidFill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3166" name="Rectangle 94"/>
          <p:cNvSpPr>
            <a:spLocks noChangeArrowheads="1"/>
          </p:cNvSpPr>
          <p:nvPr/>
        </p:nvSpPr>
        <p:spPr bwMode="auto">
          <a:xfrm>
            <a:off x="609600" y="51117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解：</a:t>
            </a:r>
          </a:p>
        </p:txBody>
      </p:sp>
      <p:sp>
        <p:nvSpPr>
          <p:cNvPr id="3167" name="Rectangle 95"/>
          <p:cNvSpPr>
            <a:spLocks noChangeArrowheads="1"/>
          </p:cNvSpPr>
          <p:nvPr/>
        </p:nvSpPr>
        <p:spPr bwMode="auto">
          <a:xfrm>
            <a:off x="685800" y="14478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Calibri" pitchFamily="34" charset="0"/>
                <a:ea typeface="黑体" pitchFamily="49" charset="-122"/>
              </a:rPr>
              <a:t>1. Analysis</a:t>
            </a:r>
          </a:p>
        </p:txBody>
      </p:sp>
      <p:sp>
        <p:nvSpPr>
          <p:cNvPr id="3168" name="Rectangle 96"/>
          <p:cNvSpPr>
            <a:spLocks noChangeArrowheads="1"/>
          </p:cNvSpPr>
          <p:nvPr/>
        </p:nvSpPr>
        <p:spPr bwMode="auto">
          <a:xfrm>
            <a:off x="762000" y="2133600"/>
            <a:ext cx="12192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u="sng">
                <a:latin typeface="Calibri" pitchFamily="34" charset="0"/>
                <a:ea typeface="黑体" pitchFamily="49" charset="-122"/>
              </a:rPr>
              <a:t>Inputs</a:t>
            </a:r>
          </a:p>
          <a:p>
            <a:endParaRPr lang="en-US" altLang="zh-CN" sz="900" b="1" u="sng">
              <a:latin typeface="Calibri" pitchFamily="34" charset="0"/>
              <a:ea typeface="黑体" pitchFamily="49" charset="-122"/>
            </a:endParaRPr>
          </a:p>
          <a:p>
            <a:r>
              <a:rPr lang="en-US" altLang="zh-CN" sz="28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R Y G</a:t>
            </a:r>
            <a:r>
              <a:rPr lang="en-US" altLang="zh-CN" sz="2800" b="1"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3169" name="AutoShape 97"/>
          <p:cNvSpPr>
            <a:spLocks/>
          </p:cNvSpPr>
          <p:nvPr/>
        </p:nvSpPr>
        <p:spPr bwMode="auto">
          <a:xfrm>
            <a:off x="1905000" y="23622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0" name="Rectangle 98"/>
          <p:cNvSpPr>
            <a:spLocks noChangeArrowheads="1"/>
          </p:cNvSpPr>
          <p:nvPr/>
        </p:nvSpPr>
        <p:spPr bwMode="auto">
          <a:xfrm>
            <a:off x="2209800" y="2144713"/>
            <a:ext cx="827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 on</a:t>
            </a:r>
          </a:p>
        </p:txBody>
      </p:sp>
      <p:sp>
        <p:nvSpPr>
          <p:cNvPr id="3171" name="Rectangle 99"/>
          <p:cNvSpPr>
            <a:spLocks noChangeArrowheads="1"/>
          </p:cNvSpPr>
          <p:nvPr/>
        </p:nvSpPr>
        <p:spPr bwMode="auto">
          <a:xfrm>
            <a:off x="2209800" y="2754313"/>
            <a:ext cx="862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Calibri" pitchFamily="34" charset="0"/>
                <a:ea typeface="黑体" pitchFamily="49" charset="-122"/>
              </a:rPr>
              <a:t>0 off</a:t>
            </a:r>
          </a:p>
        </p:txBody>
      </p:sp>
      <p:sp>
        <p:nvSpPr>
          <p:cNvPr id="3172" name="Rectangle 100"/>
          <p:cNvSpPr>
            <a:spLocks noChangeArrowheads="1"/>
          </p:cNvSpPr>
          <p:nvPr/>
        </p:nvSpPr>
        <p:spPr bwMode="auto">
          <a:xfrm>
            <a:off x="685800" y="3581400"/>
            <a:ext cx="1798638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u="sng">
                <a:latin typeface="Calibri" pitchFamily="34" charset="0"/>
                <a:ea typeface="黑体" pitchFamily="49" charset="-122"/>
              </a:rPr>
              <a:t>outputs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故障信号</a:t>
            </a:r>
            <a:endParaRPr lang="zh-CN" altLang="en-US" sz="900" b="1" u="sng">
              <a:latin typeface="Calibri" pitchFamily="34" charset="0"/>
              <a:ea typeface="黑体" pitchFamily="49" charset="-122"/>
            </a:endParaRPr>
          </a:p>
          <a:p>
            <a:pPr algn="ctr">
              <a:spcBef>
                <a:spcPct val="20000"/>
              </a:spcBef>
            </a:pPr>
            <a:r>
              <a:rPr lang="en-US" altLang="zh-CN" sz="28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F</a:t>
            </a:r>
          </a:p>
        </p:txBody>
      </p:sp>
      <p:sp>
        <p:nvSpPr>
          <p:cNvPr id="3173" name="AutoShape 101"/>
          <p:cNvSpPr>
            <a:spLocks/>
          </p:cNvSpPr>
          <p:nvPr/>
        </p:nvSpPr>
        <p:spPr bwMode="auto">
          <a:xfrm>
            <a:off x="2555875" y="44577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" name="Rectangle 102"/>
          <p:cNvSpPr>
            <a:spLocks noChangeArrowheads="1"/>
          </p:cNvSpPr>
          <p:nvPr/>
        </p:nvSpPr>
        <p:spPr bwMode="auto">
          <a:xfrm>
            <a:off x="2860675" y="4240213"/>
            <a:ext cx="1517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 </a:t>
            </a:r>
            <a:r>
              <a:rPr lang="zh-CN" altLang="en-US" sz="28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有故障</a:t>
            </a:r>
          </a:p>
        </p:txBody>
      </p:sp>
      <p:sp>
        <p:nvSpPr>
          <p:cNvPr id="3175" name="Rectangle 103"/>
          <p:cNvSpPr>
            <a:spLocks noChangeArrowheads="1"/>
          </p:cNvSpPr>
          <p:nvPr/>
        </p:nvSpPr>
        <p:spPr bwMode="auto">
          <a:xfrm>
            <a:off x="2857500" y="4926013"/>
            <a:ext cx="1517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Calibri" pitchFamily="34" charset="0"/>
                <a:ea typeface="黑体" pitchFamily="49" charset="-122"/>
              </a:rPr>
              <a:t>0 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无故障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  <p:bldP spid="3157" grpId="0" autoUpdateAnimBg="0"/>
      <p:bldP spid="3158" grpId="0" autoUpdateAnimBg="0"/>
      <p:bldP spid="3159" grpId="0" autoUpdateAnimBg="0"/>
      <p:bldP spid="3160" grpId="0" autoUpdateAnimBg="0"/>
      <p:bldP spid="3161" grpId="0" autoUpdateAnimBg="0"/>
      <p:bldP spid="3162" grpId="0" autoUpdateAnimBg="0"/>
      <p:bldP spid="3163" grpId="0" autoUpdateAnimBg="0"/>
      <p:bldP spid="3164" grpId="0" autoUpdateAnimBg="0"/>
      <p:bldP spid="3166" grpId="0" autoUpdateAnimBg="0"/>
      <p:bldP spid="3167" grpId="0" autoUpdateAnimBg="0"/>
      <p:bldP spid="3168" grpId="0" autoUpdateAnimBg="0"/>
      <p:bldP spid="3169" grpId="0" animBg="1"/>
      <p:bldP spid="3170" grpId="0" autoUpdateAnimBg="0"/>
      <p:bldP spid="3171" grpId="0" autoUpdateAnimBg="0"/>
      <p:bldP spid="3172" grpId="0" autoUpdateAnimBg="0"/>
      <p:bldP spid="3173" grpId="0" animBg="1"/>
      <p:bldP spid="3174" grpId="0" autoUpdateAnimBg="0"/>
      <p:bldP spid="317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A304-7460-479E-9D6B-4F7C90EF1BF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1268" name="Text Box 1028"/>
          <p:cNvSpPr txBox="1">
            <a:spLocks noChangeArrowheads="1"/>
          </p:cNvSpPr>
          <p:nvPr/>
        </p:nvSpPr>
        <p:spPr bwMode="auto">
          <a:xfrm>
            <a:off x="539750" y="350043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Calibri" pitchFamily="34" charset="0"/>
              </a:rPr>
              <a:t>4. Circuits</a:t>
            </a:r>
          </a:p>
        </p:txBody>
      </p:sp>
      <p:graphicFrame>
        <p:nvGraphicFramePr>
          <p:cNvPr id="11406" name="Object 1166"/>
          <p:cNvGraphicFramePr>
            <a:graphicFrameLocks noChangeAspect="1"/>
          </p:cNvGraphicFramePr>
          <p:nvPr/>
        </p:nvGraphicFramePr>
        <p:xfrm>
          <a:off x="4787900" y="3644900"/>
          <a:ext cx="3968750" cy="500063"/>
        </p:xfrm>
        <a:graphic>
          <a:graphicData uri="http://schemas.openxmlformats.org/presentationml/2006/ole">
            <p:oleObj spid="_x0000_s184322" name="Equation" r:id="rId3" imgW="1511300" imgH="190500" progId="Equation.DSMT4">
              <p:embed/>
            </p:oleObj>
          </a:graphicData>
        </a:graphic>
      </p:graphicFrame>
      <p:sp>
        <p:nvSpPr>
          <p:cNvPr id="11407" name="Text Box 1167"/>
          <p:cNvSpPr txBox="1">
            <a:spLocks noChangeArrowheads="1"/>
          </p:cNvSpPr>
          <p:nvPr/>
        </p:nvSpPr>
        <p:spPr bwMode="auto">
          <a:xfrm>
            <a:off x="4572000" y="404813"/>
            <a:ext cx="457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Calibri" pitchFamily="34" charset="0"/>
              </a:rPr>
              <a:t>3.logic function minimization</a:t>
            </a:r>
          </a:p>
        </p:txBody>
      </p:sp>
      <p:grpSp>
        <p:nvGrpSpPr>
          <p:cNvPr id="2" name="Group 1168"/>
          <p:cNvGrpSpPr>
            <a:grpSpLocks/>
          </p:cNvGrpSpPr>
          <p:nvPr/>
        </p:nvGrpSpPr>
        <p:grpSpPr bwMode="auto">
          <a:xfrm>
            <a:off x="4356100" y="1241425"/>
            <a:ext cx="4267200" cy="2076450"/>
            <a:chOff x="432" y="672"/>
            <a:chExt cx="2688" cy="1200"/>
          </a:xfrm>
        </p:grpSpPr>
        <p:sp>
          <p:nvSpPr>
            <p:cNvPr id="11409" name="Rectangle 1169"/>
            <p:cNvSpPr>
              <a:spLocks noChangeArrowheads="1"/>
            </p:cNvSpPr>
            <p:nvPr/>
          </p:nvSpPr>
          <p:spPr bwMode="auto">
            <a:xfrm>
              <a:off x="2376" y="1488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11410" name="Rectangle 1170"/>
            <p:cNvSpPr>
              <a:spLocks noChangeArrowheads="1"/>
            </p:cNvSpPr>
            <p:nvPr/>
          </p:nvSpPr>
          <p:spPr bwMode="auto">
            <a:xfrm>
              <a:off x="1872" y="1488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11411" name="Rectangle 1171"/>
            <p:cNvSpPr>
              <a:spLocks noChangeArrowheads="1"/>
            </p:cNvSpPr>
            <p:nvPr/>
          </p:nvSpPr>
          <p:spPr bwMode="auto">
            <a:xfrm>
              <a:off x="1368" y="1488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11412" name="Rectangle 1172"/>
            <p:cNvSpPr>
              <a:spLocks noChangeArrowheads="1"/>
            </p:cNvSpPr>
            <p:nvPr/>
          </p:nvSpPr>
          <p:spPr bwMode="auto">
            <a:xfrm>
              <a:off x="864" y="1488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11413" name="Rectangle 1173"/>
            <p:cNvSpPr>
              <a:spLocks noChangeArrowheads="1"/>
            </p:cNvSpPr>
            <p:nvPr/>
          </p:nvSpPr>
          <p:spPr bwMode="auto">
            <a:xfrm>
              <a:off x="2376" y="1104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11414" name="Rectangle 1174"/>
            <p:cNvSpPr>
              <a:spLocks noChangeArrowheads="1"/>
            </p:cNvSpPr>
            <p:nvPr/>
          </p:nvSpPr>
          <p:spPr bwMode="auto">
            <a:xfrm>
              <a:off x="1872" y="1104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11415" name="Rectangle 1175"/>
            <p:cNvSpPr>
              <a:spLocks noChangeArrowheads="1"/>
            </p:cNvSpPr>
            <p:nvPr/>
          </p:nvSpPr>
          <p:spPr bwMode="auto">
            <a:xfrm>
              <a:off x="1368" y="1104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11416" name="Rectangle 1176"/>
            <p:cNvSpPr>
              <a:spLocks noChangeArrowheads="1"/>
            </p:cNvSpPr>
            <p:nvPr/>
          </p:nvSpPr>
          <p:spPr bwMode="auto">
            <a:xfrm>
              <a:off x="864" y="1104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11417" name="Line 1177"/>
            <p:cNvSpPr>
              <a:spLocks noChangeShapeType="1"/>
            </p:cNvSpPr>
            <p:nvPr/>
          </p:nvSpPr>
          <p:spPr bwMode="auto">
            <a:xfrm>
              <a:off x="864" y="1104"/>
              <a:ext cx="20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8" name="Line 1178"/>
            <p:cNvSpPr>
              <a:spLocks noChangeShapeType="1"/>
            </p:cNvSpPr>
            <p:nvPr/>
          </p:nvSpPr>
          <p:spPr bwMode="auto">
            <a:xfrm>
              <a:off x="864" y="1488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9" name="Line 1179"/>
            <p:cNvSpPr>
              <a:spLocks noChangeShapeType="1"/>
            </p:cNvSpPr>
            <p:nvPr/>
          </p:nvSpPr>
          <p:spPr bwMode="auto">
            <a:xfrm>
              <a:off x="864" y="1872"/>
              <a:ext cx="20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0" name="Line 1180"/>
            <p:cNvSpPr>
              <a:spLocks noChangeShapeType="1"/>
            </p:cNvSpPr>
            <p:nvPr/>
          </p:nvSpPr>
          <p:spPr bwMode="auto">
            <a:xfrm>
              <a:off x="864" y="1104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1" name="Line 1181"/>
            <p:cNvSpPr>
              <a:spLocks noChangeShapeType="1"/>
            </p:cNvSpPr>
            <p:nvPr/>
          </p:nvSpPr>
          <p:spPr bwMode="auto">
            <a:xfrm>
              <a:off x="1368" y="1104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2" name="Line 1182"/>
            <p:cNvSpPr>
              <a:spLocks noChangeShapeType="1"/>
            </p:cNvSpPr>
            <p:nvPr/>
          </p:nvSpPr>
          <p:spPr bwMode="auto">
            <a:xfrm>
              <a:off x="1872" y="1104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3" name="Line 1183"/>
            <p:cNvSpPr>
              <a:spLocks noChangeShapeType="1"/>
            </p:cNvSpPr>
            <p:nvPr/>
          </p:nvSpPr>
          <p:spPr bwMode="auto">
            <a:xfrm>
              <a:off x="2376" y="1104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4" name="Line 1184"/>
            <p:cNvSpPr>
              <a:spLocks noChangeShapeType="1"/>
            </p:cNvSpPr>
            <p:nvPr/>
          </p:nvSpPr>
          <p:spPr bwMode="auto">
            <a:xfrm>
              <a:off x="2880" y="1104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5" name="Line 1185"/>
            <p:cNvSpPr>
              <a:spLocks noChangeShapeType="1"/>
            </p:cNvSpPr>
            <p:nvPr/>
          </p:nvSpPr>
          <p:spPr bwMode="auto">
            <a:xfrm flipH="1" flipV="1">
              <a:off x="576" y="8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6" name="Text Box 1186"/>
            <p:cNvSpPr txBox="1">
              <a:spLocks noChangeArrowheads="1"/>
            </p:cNvSpPr>
            <p:nvPr/>
          </p:nvSpPr>
          <p:spPr bwMode="auto">
            <a:xfrm>
              <a:off x="432" y="672"/>
              <a:ext cx="72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latin typeface="Calibri" pitchFamily="34" charset="0"/>
                </a:rPr>
                <a:t>F   RY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latin typeface="Calibri" pitchFamily="34" charset="0"/>
                </a:rPr>
                <a:t>G</a:t>
              </a:r>
            </a:p>
          </p:txBody>
        </p:sp>
        <p:sp>
          <p:nvSpPr>
            <p:cNvPr id="11427" name="Text Box 1187"/>
            <p:cNvSpPr txBox="1">
              <a:spLocks noChangeArrowheads="1"/>
            </p:cNvSpPr>
            <p:nvPr/>
          </p:nvSpPr>
          <p:spPr bwMode="auto">
            <a:xfrm>
              <a:off x="864" y="864"/>
              <a:ext cx="225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Calibri" pitchFamily="34" charset="0"/>
                </a:rPr>
                <a:t>00       01        11       10</a:t>
              </a:r>
            </a:p>
          </p:txBody>
        </p:sp>
        <p:sp>
          <p:nvSpPr>
            <p:cNvPr id="11428" name="Text Box 1188"/>
            <p:cNvSpPr txBox="1">
              <a:spLocks noChangeArrowheads="1"/>
            </p:cNvSpPr>
            <p:nvPr/>
          </p:nvSpPr>
          <p:spPr bwMode="auto">
            <a:xfrm>
              <a:off x="624" y="1152"/>
              <a:ext cx="288" cy="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Calibri" pitchFamily="34" charset="0"/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11429" name="Text Box 1189"/>
          <p:cNvSpPr txBox="1">
            <a:spLocks noChangeArrowheads="1"/>
          </p:cNvSpPr>
          <p:nvPr/>
        </p:nvSpPr>
        <p:spPr bwMode="auto">
          <a:xfrm>
            <a:off x="5270500" y="21336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1</a:t>
            </a:r>
          </a:p>
        </p:txBody>
      </p:sp>
      <p:sp>
        <p:nvSpPr>
          <p:cNvPr id="11430" name="Text Box 1190"/>
          <p:cNvSpPr txBox="1">
            <a:spLocks noChangeArrowheads="1"/>
          </p:cNvSpPr>
          <p:nvPr/>
        </p:nvSpPr>
        <p:spPr bwMode="auto">
          <a:xfrm>
            <a:off x="5270500" y="27432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0</a:t>
            </a:r>
          </a:p>
        </p:txBody>
      </p:sp>
      <p:sp>
        <p:nvSpPr>
          <p:cNvPr id="11431" name="Text Box 1191"/>
          <p:cNvSpPr txBox="1">
            <a:spLocks noChangeArrowheads="1"/>
          </p:cNvSpPr>
          <p:nvPr/>
        </p:nvSpPr>
        <p:spPr bwMode="auto">
          <a:xfrm>
            <a:off x="6032500" y="2133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0</a:t>
            </a:r>
          </a:p>
        </p:txBody>
      </p:sp>
      <p:sp>
        <p:nvSpPr>
          <p:cNvPr id="11432" name="Text Box 1192"/>
          <p:cNvSpPr txBox="1">
            <a:spLocks noChangeArrowheads="1"/>
          </p:cNvSpPr>
          <p:nvPr/>
        </p:nvSpPr>
        <p:spPr bwMode="auto">
          <a:xfrm>
            <a:off x="6032500" y="27432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1</a:t>
            </a:r>
          </a:p>
        </p:txBody>
      </p:sp>
      <p:sp>
        <p:nvSpPr>
          <p:cNvPr id="11433" name="Text Box 1193"/>
          <p:cNvSpPr txBox="1">
            <a:spLocks noChangeArrowheads="1"/>
          </p:cNvSpPr>
          <p:nvPr/>
        </p:nvSpPr>
        <p:spPr bwMode="auto">
          <a:xfrm>
            <a:off x="7632700" y="2133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0</a:t>
            </a:r>
          </a:p>
        </p:txBody>
      </p:sp>
      <p:sp>
        <p:nvSpPr>
          <p:cNvPr id="11434" name="Text Box 1194"/>
          <p:cNvSpPr txBox="1">
            <a:spLocks noChangeArrowheads="1"/>
          </p:cNvSpPr>
          <p:nvPr/>
        </p:nvSpPr>
        <p:spPr bwMode="auto">
          <a:xfrm>
            <a:off x="7632700" y="27432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1</a:t>
            </a:r>
          </a:p>
        </p:txBody>
      </p:sp>
      <p:sp>
        <p:nvSpPr>
          <p:cNvPr id="11435" name="Text Box 1195"/>
          <p:cNvSpPr txBox="1">
            <a:spLocks noChangeArrowheads="1"/>
          </p:cNvSpPr>
          <p:nvPr/>
        </p:nvSpPr>
        <p:spPr bwMode="auto">
          <a:xfrm>
            <a:off x="6870700" y="21336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1</a:t>
            </a:r>
          </a:p>
        </p:txBody>
      </p:sp>
      <p:sp>
        <p:nvSpPr>
          <p:cNvPr id="11436" name="Text Box 1196"/>
          <p:cNvSpPr txBox="1">
            <a:spLocks noChangeArrowheads="1"/>
          </p:cNvSpPr>
          <p:nvPr/>
        </p:nvSpPr>
        <p:spPr bwMode="auto">
          <a:xfrm>
            <a:off x="6870700" y="27432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1</a:t>
            </a:r>
          </a:p>
        </p:txBody>
      </p:sp>
      <p:sp>
        <p:nvSpPr>
          <p:cNvPr id="11439" name="Oval 1199"/>
          <p:cNvSpPr>
            <a:spLocks noChangeArrowheads="1"/>
          </p:cNvSpPr>
          <p:nvPr/>
        </p:nvSpPr>
        <p:spPr bwMode="auto">
          <a:xfrm>
            <a:off x="6794500" y="2743200"/>
            <a:ext cx="1295400" cy="498475"/>
          </a:xfrm>
          <a:prstGeom prst="ellipse">
            <a:avLst/>
          </a:prstGeom>
          <a:noFill/>
          <a:ln w="19050">
            <a:solidFill>
              <a:srgbClr val="66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0" name="Oval 1200"/>
          <p:cNvSpPr>
            <a:spLocks noChangeArrowheads="1"/>
          </p:cNvSpPr>
          <p:nvPr/>
        </p:nvSpPr>
        <p:spPr bwMode="auto">
          <a:xfrm>
            <a:off x="6794500" y="2071688"/>
            <a:ext cx="533400" cy="1246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1" name="Oval 1201"/>
          <p:cNvSpPr>
            <a:spLocks noChangeArrowheads="1"/>
          </p:cNvSpPr>
          <p:nvPr/>
        </p:nvSpPr>
        <p:spPr bwMode="auto">
          <a:xfrm>
            <a:off x="5956300" y="2660650"/>
            <a:ext cx="1371600" cy="5810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2" name="Oval 1202"/>
          <p:cNvSpPr>
            <a:spLocks noChangeArrowheads="1"/>
          </p:cNvSpPr>
          <p:nvPr/>
        </p:nvSpPr>
        <p:spPr bwMode="auto">
          <a:xfrm>
            <a:off x="5118100" y="2133600"/>
            <a:ext cx="533400" cy="4984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55650" y="333375"/>
            <a:ext cx="1655763" cy="2835275"/>
            <a:chOff x="567" y="436"/>
            <a:chExt cx="1043" cy="1786"/>
          </a:xfrm>
        </p:grpSpPr>
        <p:sp>
          <p:nvSpPr>
            <p:cNvPr id="4118" name="Text Box 22"/>
            <p:cNvSpPr txBox="1">
              <a:spLocks noChangeArrowheads="1"/>
            </p:cNvSpPr>
            <p:nvPr/>
          </p:nvSpPr>
          <p:spPr bwMode="auto">
            <a:xfrm>
              <a:off x="567" y="436"/>
              <a:ext cx="743" cy="1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Calibri" pitchFamily="34" charset="0"/>
                </a:rPr>
                <a:t>R  Y  G</a:t>
              </a:r>
              <a:endParaRPr lang="en-US" altLang="zh-CN" sz="2000" b="1" baseline="-25000">
                <a:latin typeface="Calibri" pitchFamily="34" charset="0"/>
              </a:endParaRPr>
            </a:p>
            <a:p>
              <a:r>
                <a:rPr lang="en-US" altLang="zh-CN" sz="2000" b="1" baseline="-25000">
                  <a:latin typeface="Calibri" pitchFamily="34" charset="0"/>
                </a:rPr>
                <a:t> </a:t>
              </a:r>
              <a:r>
                <a:rPr lang="en-US" altLang="zh-CN" sz="2000" b="1">
                  <a:latin typeface="Calibri" pitchFamily="34" charset="0"/>
                </a:rPr>
                <a:t>0   0   0   </a:t>
              </a:r>
            </a:p>
            <a:p>
              <a:r>
                <a:rPr lang="en-US" altLang="zh-CN" sz="2000" b="1">
                  <a:latin typeface="Calibri" pitchFamily="34" charset="0"/>
                </a:rPr>
                <a:t> 0   0   1   </a:t>
              </a:r>
            </a:p>
            <a:p>
              <a:r>
                <a:rPr lang="en-US" altLang="zh-CN" sz="2000" b="1">
                  <a:latin typeface="Calibri" pitchFamily="34" charset="0"/>
                </a:rPr>
                <a:t> 0   1   0     </a:t>
              </a:r>
            </a:p>
            <a:p>
              <a:r>
                <a:rPr lang="en-US" altLang="zh-CN" sz="2000" b="1">
                  <a:latin typeface="Calibri" pitchFamily="34" charset="0"/>
                </a:rPr>
                <a:t> 0   1   1</a:t>
              </a:r>
            </a:p>
            <a:p>
              <a:r>
                <a:rPr lang="en-US" altLang="zh-CN" sz="2000" b="1">
                  <a:latin typeface="Calibri" pitchFamily="34" charset="0"/>
                </a:rPr>
                <a:t> 1   0   0</a:t>
              </a:r>
            </a:p>
            <a:p>
              <a:r>
                <a:rPr lang="en-US" altLang="zh-CN" sz="2000" b="1">
                  <a:latin typeface="Calibri" pitchFamily="34" charset="0"/>
                </a:rPr>
                <a:t> 1   0   1</a:t>
              </a:r>
            </a:p>
            <a:p>
              <a:r>
                <a:rPr lang="en-US" altLang="zh-CN" sz="2000" b="1">
                  <a:latin typeface="Calibri" pitchFamily="34" charset="0"/>
                </a:rPr>
                <a:t> 1   1   0</a:t>
              </a:r>
            </a:p>
            <a:p>
              <a:r>
                <a:rPr lang="en-US" altLang="zh-CN" sz="2000" b="1">
                  <a:latin typeface="Calibri" pitchFamily="34" charset="0"/>
                </a:rPr>
                <a:t> 1   1   1</a:t>
              </a:r>
            </a:p>
          </p:txBody>
        </p:sp>
        <p:sp>
          <p:nvSpPr>
            <p:cNvPr id="4119" name="Line 23"/>
            <p:cNvSpPr>
              <a:spLocks noChangeShapeType="1"/>
            </p:cNvSpPr>
            <p:nvPr/>
          </p:nvSpPr>
          <p:spPr bwMode="auto">
            <a:xfrm>
              <a:off x="1247" y="436"/>
              <a:ext cx="0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Line 24"/>
            <p:cNvSpPr>
              <a:spLocks noChangeShapeType="1"/>
            </p:cNvSpPr>
            <p:nvPr/>
          </p:nvSpPr>
          <p:spPr bwMode="auto">
            <a:xfrm>
              <a:off x="612" y="2205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Line 25"/>
            <p:cNvSpPr>
              <a:spLocks noChangeShapeType="1"/>
            </p:cNvSpPr>
            <p:nvPr/>
          </p:nvSpPr>
          <p:spPr bwMode="auto">
            <a:xfrm>
              <a:off x="567" y="1434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Text Box 26"/>
            <p:cNvSpPr txBox="1">
              <a:spLocks noChangeArrowheads="1"/>
            </p:cNvSpPr>
            <p:nvPr/>
          </p:nvSpPr>
          <p:spPr bwMode="auto">
            <a:xfrm>
              <a:off x="1292" y="436"/>
              <a:ext cx="318" cy="1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D60093"/>
                  </a:solidFill>
                  <a:latin typeface="Calibri" pitchFamily="34" charset="0"/>
                </a:rPr>
                <a:t>F</a:t>
              </a:r>
              <a:endParaRPr lang="en-US" altLang="zh-CN" sz="2000" b="1" baseline="-25000">
                <a:latin typeface="Calibri" pitchFamily="34" charset="0"/>
              </a:endParaRPr>
            </a:p>
            <a:p>
              <a:r>
                <a:rPr lang="en-US" altLang="zh-CN" sz="2000" b="1" baseline="-25000">
                  <a:latin typeface="Calibri" pitchFamily="34" charset="0"/>
                </a:rPr>
                <a:t> </a:t>
              </a:r>
              <a:r>
                <a:rPr lang="en-US" altLang="zh-CN" sz="2000" b="1">
                  <a:latin typeface="Calibri" pitchFamily="34" charset="0"/>
                </a:rPr>
                <a:t>1</a:t>
              </a:r>
            </a:p>
            <a:p>
              <a:r>
                <a:rPr lang="en-US" altLang="zh-CN" sz="2000" b="1">
                  <a:latin typeface="Calibri" pitchFamily="34" charset="0"/>
                </a:rPr>
                <a:t> 0</a:t>
              </a:r>
            </a:p>
            <a:p>
              <a:r>
                <a:rPr lang="en-US" altLang="zh-CN" sz="2000" b="1">
                  <a:latin typeface="Calibri" pitchFamily="34" charset="0"/>
                </a:rPr>
                <a:t> 0</a:t>
              </a:r>
            </a:p>
            <a:p>
              <a:r>
                <a:rPr lang="en-US" altLang="zh-CN" sz="2000" b="1">
                  <a:latin typeface="Calibri" pitchFamily="34" charset="0"/>
                </a:rPr>
                <a:t> 1</a:t>
              </a:r>
            </a:p>
            <a:p>
              <a:r>
                <a:rPr lang="en-US" altLang="zh-CN" sz="2000" b="1">
                  <a:latin typeface="Calibri" pitchFamily="34" charset="0"/>
                </a:rPr>
                <a:t> 0</a:t>
              </a:r>
            </a:p>
            <a:p>
              <a:r>
                <a:rPr lang="en-US" altLang="zh-CN" sz="2000" b="1">
                  <a:latin typeface="Calibri" pitchFamily="34" charset="0"/>
                </a:rPr>
                <a:t> 1</a:t>
              </a:r>
            </a:p>
            <a:p>
              <a:r>
                <a:rPr lang="en-US" altLang="zh-CN" sz="2000" b="1">
                  <a:latin typeface="Calibri" pitchFamily="34" charset="0"/>
                </a:rPr>
                <a:t> 1 </a:t>
              </a:r>
            </a:p>
            <a:p>
              <a:r>
                <a:rPr lang="en-US" altLang="zh-CN" sz="2000" b="1">
                  <a:latin typeface="Calibri" pitchFamily="34" charset="0"/>
                </a:rPr>
                <a:t> 1 </a:t>
              </a:r>
            </a:p>
          </p:txBody>
        </p:sp>
        <p:sp>
          <p:nvSpPr>
            <p:cNvPr id="4123" name="Line 27"/>
            <p:cNvSpPr>
              <a:spLocks noChangeShapeType="1"/>
            </p:cNvSpPr>
            <p:nvPr/>
          </p:nvSpPr>
          <p:spPr bwMode="auto">
            <a:xfrm>
              <a:off x="612" y="663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468313" y="3357563"/>
            <a:ext cx="3816350" cy="2628900"/>
            <a:chOff x="295" y="2115"/>
            <a:chExt cx="2404" cy="1656"/>
          </a:xfrm>
        </p:grpSpPr>
        <p:sp>
          <p:nvSpPr>
            <p:cNvPr id="11281" name="Text Box 1041"/>
            <p:cNvSpPr txBox="1">
              <a:spLocks noChangeArrowheads="1"/>
            </p:cNvSpPr>
            <p:nvPr/>
          </p:nvSpPr>
          <p:spPr bwMode="auto">
            <a:xfrm>
              <a:off x="295" y="3521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D60093"/>
                  </a:solidFill>
                  <a:latin typeface="Calibri" pitchFamily="34" charset="0"/>
                </a:rPr>
                <a:t>G</a:t>
              </a:r>
            </a:p>
          </p:txBody>
        </p:sp>
        <p:sp>
          <p:nvSpPr>
            <p:cNvPr id="11269" name="Rectangle 1029"/>
            <p:cNvSpPr>
              <a:spLocks noChangeArrowheads="1"/>
            </p:cNvSpPr>
            <p:nvPr/>
          </p:nvSpPr>
          <p:spPr bwMode="auto">
            <a:xfrm>
              <a:off x="1701" y="288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latin typeface="Calibri" pitchFamily="34" charset="0"/>
                </a:rPr>
                <a:t>＆</a:t>
              </a:r>
            </a:p>
          </p:txBody>
        </p:sp>
        <p:sp>
          <p:nvSpPr>
            <p:cNvPr id="11271" name="Rectangle 1031"/>
            <p:cNvSpPr>
              <a:spLocks noChangeArrowheads="1"/>
            </p:cNvSpPr>
            <p:nvPr/>
          </p:nvSpPr>
          <p:spPr bwMode="auto">
            <a:xfrm>
              <a:off x="2018" y="2886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latin typeface="Calibri" pitchFamily="34" charset="0"/>
                </a:rPr>
                <a:t>＆</a:t>
              </a:r>
            </a:p>
          </p:txBody>
        </p:sp>
        <p:sp>
          <p:nvSpPr>
            <p:cNvPr id="11272" name="Rectangle 1032"/>
            <p:cNvSpPr>
              <a:spLocks noChangeArrowheads="1"/>
            </p:cNvSpPr>
            <p:nvPr/>
          </p:nvSpPr>
          <p:spPr bwMode="auto">
            <a:xfrm>
              <a:off x="1338" y="2841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latin typeface="Calibri" pitchFamily="34" charset="0"/>
                </a:rPr>
                <a:t>＆</a:t>
              </a:r>
            </a:p>
          </p:txBody>
        </p:sp>
        <p:sp>
          <p:nvSpPr>
            <p:cNvPr id="11273" name="Rectangle 1033"/>
            <p:cNvSpPr>
              <a:spLocks noChangeArrowheads="1"/>
            </p:cNvSpPr>
            <p:nvPr/>
          </p:nvSpPr>
          <p:spPr bwMode="auto">
            <a:xfrm>
              <a:off x="2336" y="2886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latin typeface="Calibri" pitchFamily="34" charset="0"/>
                </a:rPr>
                <a:t>＆</a:t>
              </a:r>
            </a:p>
          </p:txBody>
        </p:sp>
        <p:sp>
          <p:nvSpPr>
            <p:cNvPr id="11276" name="Rectangle 1036"/>
            <p:cNvSpPr>
              <a:spLocks noChangeArrowheads="1"/>
            </p:cNvSpPr>
            <p:nvPr/>
          </p:nvSpPr>
          <p:spPr bwMode="auto">
            <a:xfrm>
              <a:off x="884" y="3068"/>
              <a:ext cx="137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Calibri" pitchFamily="34" charset="0"/>
                </a:rPr>
                <a:t>1</a:t>
              </a:r>
            </a:p>
          </p:txBody>
        </p:sp>
        <p:sp>
          <p:nvSpPr>
            <p:cNvPr id="11278" name="Line 1038"/>
            <p:cNvSpPr>
              <a:spLocks noChangeShapeType="1"/>
            </p:cNvSpPr>
            <p:nvPr/>
          </p:nvSpPr>
          <p:spPr bwMode="auto">
            <a:xfrm>
              <a:off x="612" y="3294"/>
              <a:ext cx="2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1043"/>
            <p:cNvSpPr>
              <a:spLocks noChangeShapeType="1"/>
            </p:cNvSpPr>
            <p:nvPr/>
          </p:nvSpPr>
          <p:spPr bwMode="auto">
            <a:xfrm>
              <a:off x="2472" y="270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1044"/>
            <p:cNvSpPr>
              <a:spLocks noChangeShapeType="1"/>
            </p:cNvSpPr>
            <p:nvPr/>
          </p:nvSpPr>
          <p:spPr bwMode="auto">
            <a:xfrm>
              <a:off x="2200" y="270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1045"/>
            <p:cNvSpPr>
              <a:spLocks noChangeShapeType="1"/>
            </p:cNvSpPr>
            <p:nvPr/>
          </p:nvSpPr>
          <p:spPr bwMode="auto">
            <a:xfrm>
              <a:off x="1474" y="2659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1046"/>
            <p:cNvSpPr>
              <a:spLocks noChangeShapeType="1"/>
            </p:cNvSpPr>
            <p:nvPr/>
          </p:nvSpPr>
          <p:spPr bwMode="auto">
            <a:xfrm>
              <a:off x="2200" y="256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1047"/>
            <p:cNvSpPr>
              <a:spLocks noChangeShapeType="1"/>
            </p:cNvSpPr>
            <p:nvPr/>
          </p:nvSpPr>
          <p:spPr bwMode="auto">
            <a:xfrm>
              <a:off x="1837" y="2795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1049"/>
            <p:cNvSpPr>
              <a:spLocks noChangeShapeType="1"/>
            </p:cNvSpPr>
            <p:nvPr/>
          </p:nvSpPr>
          <p:spPr bwMode="auto">
            <a:xfrm>
              <a:off x="2154" y="256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1051"/>
            <p:cNvSpPr>
              <a:spLocks noChangeShapeType="1"/>
            </p:cNvSpPr>
            <p:nvPr/>
          </p:nvSpPr>
          <p:spPr bwMode="auto">
            <a:xfrm>
              <a:off x="612" y="3703"/>
              <a:ext cx="2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1052"/>
            <p:cNvSpPr>
              <a:spLocks noChangeShapeType="1"/>
            </p:cNvSpPr>
            <p:nvPr/>
          </p:nvSpPr>
          <p:spPr bwMode="auto">
            <a:xfrm>
              <a:off x="1383" y="3022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1053"/>
            <p:cNvSpPr>
              <a:spLocks noChangeShapeType="1"/>
            </p:cNvSpPr>
            <p:nvPr/>
          </p:nvSpPr>
          <p:spPr bwMode="auto">
            <a:xfrm>
              <a:off x="1066" y="3120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Text Box 1054"/>
            <p:cNvSpPr txBox="1">
              <a:spLocks noChangeArrowheads="1"/>
            </p:cNvSpPr>
            <p:nvPr/>
          </p:nvSpPr>
          <p:spPr bwMode="auto">
            <a:xfrm>
              <a:off x="312" y="3340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D60093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1295" name="Text Box 1055"/>
            <p:cNvSpPr txBox="1">
              <a:spLocks noChangeArrowheads="1"/>
            </p:cNvSpPr>
            <p:nvPr/>
          </p:nvSpPr>
          <p:spPr bwMode="auto">
            <a:xfrm>
              <a:off x="295" y="3158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D60093"/>
                  </a:solidFill>
                  <a:latin typeface="Calibri" pitchFamily="34" charset="0"/>
                </a:rPr>
                <a:t>R</a:t>
              </a:r>
            </a:p>
          </p:txBody>
        </p:sp>
        <p:sp>
          <p:nvSpPr>
            <p:cNvPr id="11298" name="Line 1058"/>
            <p:cNvSpPr>
              <a:spLocks noChangeShapeType="1"/>
            </p:cNvSpPr>
            <p:nvPr/>
          </p:nvSpPr>
          <p:spPr bwMode="auto">
            <a:xfrm>
              <a:off x="2064" y="256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Line 1059"/>
            <p:cNvSpPr>
              <a:spLocks noChangeShapeType="1"/>
            </p:cNvSpPr>
            <p:nvPr/>
          </p:nvSpPr>
          <p:spPr bwMode="auto">
            <a:xfrm flipH="1">
              <a:off x="703" y="3113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Line 1139"/>
            <p:cNvSpPr>
              <a:spLocks noChangeShapeType="1"/>
            </p:cNvSpPr>
            <p:nvPr/>
          </p:nvSpPr>
          <p:spPr bwMode="auto">
            <a:xfrm>
              <a:off x="1837" y="2795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" name="Line 1141"/>
            <p:cNvSpPr>
              <a:spLocks noChangeShapeType="1"/>
            </p:cNvSpPr>
            <p:nvPr/>
          </p:nvSpPr>
          <p:spPr bwMode="auto">
            <a:xfrm>
              <a:off x="1474" y="265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" name="Line 1142"/>
            <p:cNvSpPr>
              <a:spLocks noChangeShapeType="1"/>
            </p:cNvSpPr>
            <p:nvPr/>
          </p:nvSpPr>
          <p:spPr bwMode="auto">
            <a:xfrm>
              <a:off x="703" y="3113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" name="Line 1143"/>
            <p:cNvSpPr>
              <a:spLocks noChangeShapeType="1"/>
            </p:cNvSpPr>
            <p:nvPr/>
          </p:nvSpPr>
          <p:spPr bwMode="auto">
            <a:xfrm>
              <a:off x="612" y="3476"/>
              <a:ext cx="2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" name="Oval 1144"/>
            <p:cNvSpPr>
              <a:spLocks noChangeArrowheads="1"/>
            </p:cNvSpPr>
            <p:nvPr/>
          </p:nvSpPr>
          <p:spPr bwMode="auto">
            <a:xfrm flipH="1">
              <a:off x="1722" y="3263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1">
                <a:latin typeface="Calibri" pitchFamily="34" charset="0"/>
              </a:endParaRPr>
            </a:p>
          </p:txBody>
        </p:sp>
        <p:sp>
          <p:nvSpPr>
            <p:cNvPr id="11392" name="Oval 1152"/>
            <p:cNvSpPr>
              <a:spLocks noChangeArrowheads="1"/>
            </p:cNvSpPr>
            <p:nvPr/>
          </p:nvSpPr>
          <p:spPr bwMode="auto">
            <a:xfrm>
              <a:off x="1020" y="3099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93" name="Line 1153"/>
            <p:cNvSpPr>
              <a:spLocks noChangeShapeType="1"/>
            </p:cNvSpPr>
            <p:nvPr/>
          </p:nvSpPr>
          <p:spPr bwMode="auto">
            <a:xfrm>
              <a:off x="1882" y="3068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5" name="Line 1155"/>
            <p:cNvSpPr>
              <a:spLocks noChangeShapeType="1"/>
            </p:cNvSpPr>
            <p:nvPr/>
          </p:nvSpPr>
          <p:spPr bwMode="auto">
            <a:xfrm>
              <a:off x="2109" y="3068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7" name="Line 1157"/>
            <p:cNvSpPr>
              <a:spLocks noChangeShapeType="1"/>
            </p:cNvSpPr>
            <p:nvPr/>
          </p:nvSpPr>
          <p:spPr bwMode="auto">
            <a:xfrm>
              <a:off x="2200" y="3068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2" name="Text Box 1162"/>
            <p:cNvSpPr txBox="1">
              <a:spLocks noChangeArrowheads="1"/>
            </p:cNvSpPr>
            <p:nvPr/>
          </p:nvSpPr>
          <p:spPr bwMode="auto">
            <a:xfrm>
              <a:off x="1791" y="2115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D60093"/>
                  </a:solidFill>
                  <a:latin typeface="Calibri" pitchFamily="34" charset="0"/>
                </a:rPr>
                <a:t>F</a:t>
              </a:r>
            </a:p>
          </p:txBody>
        </p: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1928" y="2251"/>
              <a:ext cx="318" cy="317"/>
              <a:chOff x="4967" y="2432"/>
              <a:chExt cx="318" cy="317"/>
            </a:xfrm>
          </p:grpSpPr>
          <p:sp>
            <p:nvSpPr>
              <p:cNvPr id="11277" name="Rectangle 1037"/>
              <p:cNvSpPr>
                <a:spLocks noChangeArrowheads="1"/>
              </p:cNvSpPr>
              <p:nvPr/>
            </p:nvSpPr>
            <p:spPr bwMode="auto">
              <a:xfrm>
                <a:off x="4967" y="2568"/>
                <a:ext cx="318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800" b="1">
                    <a:latin typeface="Calibri" pitchFamily="34" charset="0"/>
                  </a:rPr>
                  <a:t>≥1</a:t>
                </a:r>
              </a:p>
            </p:txBody>
          </p:sp>
          <p:sp>
            <p:nvSpPr>
              <p:cNvPr id="4124" name="Line 28"/>
              <p:cNvSpPr>
                <a:spLocks noChangeShapeType="1"/>
              </p:cNvSpPr>
              <p:nvPr/>
            </p:nvSpPr>
            <p:spPr bwMode="auto">
              <a:xfrm flipV="1">
                <a:off x="5117" y="243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126" name="Rectangle 30"/>
            <p:cNvSpPr>
              <a:spLocks noChangeArrowheads="1"/>
            </p:cNvSpPr>
            <p:nvPr/>
          </p:nvSpPr>
          <p:spPr bwMode="auto">
            <a:xfrm>
              <a:off x="975" y="3315"/>
              <a:ext cx="137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Calibri" pitchFamily="34" charset="0"/>
                </a:rPr>
                <a:t>1</a:t>
              </a: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auto">
            <a:xfrm>
              <a:off x="1111" y="3521"/>
              <a:ext cx="137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Calibri" pitchFamily="34" charset="0"/>
                </a:rPr>
                <a:t>1</a:t>
              </a:r>
            </a:p>
          </p:txBody>
        </p:sp>
        <p:sp>
          <p:nvSpPr>
            <p:cNvPr id="4128" name="Line 32"/>
            <p:cNvSpPr>
              <a:spLocks noChangeShapeType="1"/>
            </p:cNvSpPr>
            <p:nvPr/>
          </p:nvSpPr>
          <p:spPr bwMode="auto">
            <a:xfrm flipH="1">
              <a:off x="839" y="338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Line 33"/>
            <p:cNvSpPr>
              <a:spLocks noChangeShapeType="1"/>
            </p:cNvSpPr>
            <p:nvPr/>
          </p:nvSpPr>
          <p:spPr bwMode="auto">
            <a:xfrm>
              <a:off x="839" y="3385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Line 34"/>
            <p:cNvSpPr>
              <a:spLocks noChangeShapeType="1"/>
            </p:cNvSpPr>
            <p:nvPr/>
          </p:nvSpPr>
          <p:spPr bwMode="auto">
            <a:xfrm flipH="1">
              <a:off x="975" y="356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Line 35"/>
            <p:cNvSpPr>
              <a:spLocks noChangeShapeType="1"/>
            </p:cNvSpPr>
            <p:nvPr/>
          </p:nvSpPr>
          <p:spPr bwMode="auto">
            <a:xfrm>
              <a:off x="975" y="356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Line 36"/>
            <p:cNvSpPr>
              <a:spLocks noChangeShapeType="1"/>
            </p:cNvSpPr>
            <p:nvPr/>
          </p:nvSpPr>
          <p:spPr bwMode="auto">
            <a:xfrm flipH="1">
              <a:off x="1473" y="3022"/>
              <a:ext cx="1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Line 37"/>
            <p:cNvSpPr>
              <a:spLocks noChangeShapeType="1"/>
            </p:cNvSpPr>
            <p:nvPr/>
          </p:nvSpPr>
          <p:spPr bwMode="auto">
            <a:xfrm>
              <a:off x="1156" y="338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1110" y="3364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Line 39"/>
            <p:cNvSpPr>
              <a:spLocks noChangeShapeType="1"/>
            </p:cNvSpPr>
            <p:nvPr/>
          </p:nvSpPr>
          <p:spPr bwMode="auto">
            <a:xfrm flipH="1">
              <a:off x="1565" y="3022"/>
              <a:ext cx="1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Line 40"/>
            <p:cNvSpPr>
              <a:spLocks noChangeShapeType="1"/>
            </p:cNvSpPr>
            <p:nvPr/>
          </p:nvSpPr>
          <p:spPr bwMode="auto">
            <a:xfrm>
              <a:off x="1292" y="356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auto">
            <a:xfrm>
              <a:off x="1246" y="3546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" name="Line 42"/>
            <p:cNvSpPr>
              <a:spLocks noChangeShapeType="1"/>
            </p:cNvSpPr>
            <p:nvPr/>
          </p:nvSpPr>
          <p:spPr bwMode="auto">
            <a:xfrm>
              <a:off x="1973" y="2569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Line 43"/>
            <p:cNvSpPr>
              <a:spLocks noChangeShapeType="1"/>
            </p:cNvSpPr>
            <p:nvPr/>
          </p:nvSpPr>
          <p:spPr bwMode="auto">
            <a:xfrm>
              <a:off x="1746" y="3068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40" name="Line 44"/>
            <p:cNvSpPr>
              <a:spLocks noChangeShapeType="1"/>
            </p:cNvSpPr>
            <p:nvPr/>
          </p:nvSpPr>
          <p:spPr bwMode="auto">
            <a:xfrm>
              <a:off x="2517" y="3068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Line 45"/>
            <p:cNvSpPr>
              <a:spLocks noChangeShapeType="1"/>
            </p:cNvSpPr>
            <p:nvPr/>
          </p:nvSpPr>
          <p:spPr bwMode="auto">
            <a:xfrm>
              <a:off x="2426" y="3068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auto">
            <a:xfrm flipH="1">
              <a:off x="1858" y="3445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1">
                <a:latin typeface="Calibri" pitchFamily="34" charset="0"/>
              </a:endParaRPr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auto">
            <a:xfrm flipH="1">
              <a:off x="2078" y="3263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1">
                <a:latin typeface="Calibri" pitchFamily="34" charset="0"/>
              </a:endParaRPr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auto">
            <a:xfrm flipH="1">
              <a:off x="2168" y="367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1">
                <a:latin typeface="Calibri" pitchFamily="34" charset="0"/>
              </a:endParaRPr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auto">
            <a:xfrm flipH="1">
              <a:off x="2405" y="3455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1">
                <a:latin typeface="Calibri" pitchFamily="34" charset="0"/>
              </a:endParaRPr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auto">
            <a:xfrm flipH="1">
              <a:off x="2493" y="3671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1">
                <a:latin typeface="Calibri" pitchFamily="34" charset="0"/>
              </a:endParaRPr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auto">
            <a:xfrm flipH="1">
              <a:off x="678" y="3263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1">
                <a:latin typeface="Calibri" pitchFamily="34" charset="0"/>
              </a:endParaRPr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auto">
            <a:xfrm flipH="1">
              <a:off x="818" y="3445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1">
                <a:latin typeface="Calibri" pitchFamily="34" charset="0"/>
              </a:endParaRPr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auto">
            <a:xfrm flipH="1">
              <a:off x="944" y="3678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1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1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407" grpId="0" autoUpdateAnimBg="0"/>
      <p:bldP spid="11429" grpId="0" autoUpdateAnimBg="0"/>
      <p:bldP spid="11430" grpId="0" autoUpdateAnimBg="0"/>
      <p:bldP spid="11431" grpId="0" autoUpdateAnimBg="0"/>
      <p:bldP spid="11432" grpId="0" autoUpdateAnimBg="0"/>
      <p:bldP spid="11433" grpId="0" autoUpdateAnimBg="0"/>
      <p:bldP spid="11434" grpId="0" autoUpdateAnimBg="0"/>
      <p:bldP spid="11435" grpId="0" autoUpdateAnimBg="0"/>
      <p:bldP spid="11436" grpId="0" autoUpdateAnimBg="0"/>
      <p:bldP spid="11439" grpId="0" animBg="1"/>
      <p:bldP spid="11440" grpId="0" animBg="1"/>
      <p:bldP spid="11441" grpId="0" animBg="1"/>
      <p:bldP spid="114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8A65-4E26-4DEA-B78B-50A7DEF3603D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89521" name="Text Box 49"/>
          <p:cNvSpPr txBox="1">
            <a:spLocks noChangeArrowheads="1"/>
          </p:cNvSpPr>
          <p:nvPr/>
        </p:nvSpPr>
        <p:spPr bwMode="auto">
          <a:xfrm>
            <a:off x="34925" y="260350"/>
            <a:ext cx="92170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e.g.3: Design a pump system control circuit (</a:t>
            </a:r>
            <a:r>
              <a:rPr lang="zh-CN" altLang="en-US" sz="28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水泵控制电路</a:t>
            </a:r>
            <a:r>
              <a:rPr lang="en-US" altLang="zh-CN" sz="28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Char char="l"/>
            </a:pPr>
            <a:r>
              <a:rPr lang="en-US" altLang="zh-CN" sz="2200" b="1" i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2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M</a:t>
            </a:r>
            <a:r>
              <a:rPr lang="en-US" altLang="zh-CN" sz="2200" b="1" baseline="-25000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L</a:t>
            </a:r>
            <a:r>
              <a:rPr lang="zh-CN" altLang="en-US" sz="22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：大水泵；</a:t>
            </a:r>
            <a:r>
              <a:rPr lang="en-US" altLang="zh-CN" sz="22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M</a:t>
            </a:r>
            <a:r>
              <a:rPr lang="en-US" altLang="zh-CN" sz="2200" b="1" baseline="-25000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S</a:t>
            </a:r>
            <a:r>
              <a:rPr lang="zh-CN" altLang="en-US" sz="22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：小水泵；</a:t>
            </a:r>
            <a:r>
              <a:rPr lang="en-US" altLang="zh-CN" sz="22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2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表示水泵工作；</a:t>
            </a:r>
            <a:r>
              <a:rPr lang="en-US" altLang="zh-CN" sz="22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sz="22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表示水泵不工作；</a:t>
            </a:r>
            <a:endParaRPr lang="zh-CN" altLang="en-US" sz="2200" b="1" i="1">
              <a:solidFill>
                <a:srgbClr val="000099"/>
              </a:solidFill>
              <a:latin typeface="Calibri" pitchFamily="34" charset="0"/>
              <a:ea typeface="黑体" pitchFamily="49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Char char="l"/>
            </a:pPr>
            <a:r>
              <a:rPr lang="zh-CN" altLang="en-US" sz="2200" b="1" i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2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zh-CN" altLang="en-US" sz="22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zh-CN" altLang="en-US" sz="22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zh-CN" altLang="en-US" sz="22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：决定水泵工作状态的水平面高度；</a:t>
            </a:r>
            <a:r>
              <a:rPr lang="en-US" altLang="zh-CN" sz="22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2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表示水平面低于该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zh-CN" altLang="en-US" sz="22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   </a:t>
            </a:r>
            <a:r>
              <a:rPr lang="zh-CN" altLang="en-US" sz="2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   </a:t>
            </a:r>
            <a:r>
              <a:rPr lang="zh-CN" altLang="en-US" sz="22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点，</a:t>
            </a:r>
            <a:r>
              <a:rPr lang="en-US" altLang="zh-CN" sz="22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sz="2200" b="1">
                <a:solidFill>
                  <a:srgbClr val="000099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表示水平面高于该点</a:t>
            </a:r>
            <a:endParaRPr lang="zh-CN" altLang="en-US" sz="2200" b="1" i="1">
              <a:solidFill>
                <a:srgbClr val="000099"/>
              </a:solidFill>
              <a:latin typeface="Calibri" pitchFamily="34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5891" name="Line 3"/>
          <p:cNvSpPr>
            <a:spLocks noChangeShapeType="1"/>
          </p:cNvSpPr>
          <p:nvPr/>
        </p:nvSpPr>
        <p:spPr bwMode="auto">
          <a:xfrm>
            <a:off x="4494213" y="5376863"/>
            <a:ext cx="4095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>
            <a:off x="4494213" y="5376863"/>
            <a:ext cx="0" cy="4048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>
            <a:off x="4494213" y="5781675"/>
            <a:ext cx="6826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894" name="Line 6"/>
          <p:cNvSpPr>
            <a:spLocks noChangeShapeType="1"/>
          </p:cNvSpPr>
          <p:nvPr/>
        </p:nvSpPr>
        <p:spPr bwMode="auto">
          <a:xfrm>
            <a:off x="4903788" y="5376863"/>
            <a:ext cx="0" cy="2016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>
            <a:off x="4903788" y="5578475"/>
            <a:ext cx="1365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896" name="Line 8"/>
          <p:cNvSpPr>
            <a:spLocks noChangeShapeType="1"/>
          </p:cNvSpPr>
          <p:nvPr/>
        </p:nvSpPr>
        <p:spPr bwMode="auto">
          <a:xfrm flipV="1">
            <a:off x="5040313" y="4025900"/>
            <a:ext cx="0" cy="155257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897" name="Line 9"/>
          <p:cNvSpPr>
            <a:spLocks noChangeShapeType="1"/>
          </p:cNvSpPr>
          <p:nvPr/>
        </p:nvSpPr>
        <p:spPr bwMode="auto">
          <a:xfrm>
            <a:off x="5040313" y="4025900"/>
            <a:ext cx="9556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898" name="Line 10"/>
          <p:cNvSpPr>
            <a:spLocks noChangeShapeType="1"/>
          </p:cNvSpPr>
          <p:nvPr/>
        </p:nvSpPr>
        <p:spPr bwMode="auto">
          <a:xfrm flipV="1">
            <a:off x="5176838" y="4160838"/>
            <a:ext cx="0" cy="16208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899" name="Line 11"/>
          <p:cNvSpPr>
            <a:spLocks noChangeShapeType="1"/>
          </p:cNvSpPr>
          <p:nvPr/>
        </p:nvSpPr>
        <p:spPr bwMode="auto">
          <a:xfrm>
            <a:off x="5176838" y="4160838"/>
            <a:ext cx="6826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0" name="Line 12"/>
          <p:cNvSpPr>
            <a:spLocks noChangeShapeType="1"/>
          </p:cNvSpPr>
          <p:nvPr/>
        </p:nvSpPr>
        <p:spPr bwMode="auto">
          <a:xfrm>
            <a:off x="5586413" y="4295775"/>
            <a:ext cx="0" cy="182245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1" name="Line 13"/>
          <p:cNvSpPr>
            <a:spLocks noChangeShapeType="1"/>
          </p:cNvSpPr>
          <p:nvPr/>
        </p:nvSpPr>
        <p:spPr bwMode="auto">
          <a:xfrm>
            <a:off x="5586413" y="6118225"/>
            <a:ext cx="17049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>
            <a:off x="7291388" y="4364038"/>
            <a:ext cx="0" cy="14176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3" name="Line 15"/>
          <p:cNvSpPr>
            <a:spLocks noChangeShapeType="1"/>
          </p:cNvSpPr>
          <p:nvPr/>
        </p:nvSpPr>
        <p:spPr bwMode="auto">
          <a:xfrm>
            <a:off x="7291388" y="5781675"/>
            <a:ext cx="4095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4" name="Line 16"/>
          <p:cNvSpPr>
            <a:spLocks noChangeShapeType="1"/>
          </p:cNvSpPr>
          <p:nvPr/>
        </p:nvSpPr>
        <p:spPr bwMode="auto">
          <a:xfrm>
            <a:off x="7291388" y="5916613"/>
            <a:ext cx="2730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5" name="Line 17"/>
          <p:cNvSpPr>
            <a:spLocks noChangeShapeType="1"/>
          </p:cNvSpPr>
          <p:nvPr/>
        </p:nvSpPr>
        <p:spPr bwMode="auto">
          <a:xfrm>
            <a:off x="7291388" y="5916613"/>
            <a:ext cx="0" cy="2016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6" name="Line 18"/>
          <p:cNvSpPr>
            <a:spLocks noChangeShapeType="1"/>
          </p:cNvSpPr>
          <p:nvPr/>
        </p:nvSpPr>
        <p:spPr bwMode="auto">
          <a:xfrm>
            <a:off x="7564438" y="5916613"/>
            <a:ext cx="0" cy="26987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7" name="Line 19"/>
          <p:cNvSpPr>
            <a:spLocks noChangeShapeType="1"/>
          </p:cNvSpPr>
          <p:nvPr/>
        </p:nvSpPr>
        <p:spPr bwMode="auto">
          <a:xfrm>
            <a:off x="7700963" y="5781675"/>
            <a:ext cx="0" cy="4048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8" name="Line 20"/>
          <p:cNvSpPr>
            <a:spLocks noChangeShapeType="1"/>
          </p:cNvSpPr>
          <p:nvPr/>
        </p:nvSpPr>
        <p:spPr bwMode="auto">
          <a:xfrm>
            <a:off x="5859463" y="4160838"/>
            <a:ext cx="0" cy="53975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9" name="Line 21"/>
          <p:cNvSpPr>
            <a:spLocks noChangeShapeType="1"/>
          </p:cNvSpPr>
          <p:nvPr/>
        </p:nvSpPr>
        <p:spPr bwMode="auto">
          <a:xfrm>
            <a:off x="5995988" y="4025900"/>
            <a:ext cx="0" cy="6746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0" name="Line 22"/>
          <p:cNvSpPr>
            <a:spLocks noChangeShapeType="1"/>
          </p:cNvSpPr>
          <p:nvPr/>
        </p:nvSpPr>
        <p:spPr bwMode="auto">
          <a:xfrm>
            <a:off x="6745288" y="4025900"/>
            <a:ext cx="0" cy="6746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1" name="Line 23"/>
          <p:cNvSpPr>
            <a:spLocks noChangeShapeType="1"/>
          </p:cNvSpPr>
          <p:nvPr/>
        </p:nvSpPr>
        <p:spPr bwMode="auto">
          <a:xfrm>
            <a:off x="6745288" y="4025900"/>
            <a:ext cx="12287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2" name="Line 24"/>
          <p:cNvSpPr>
            <a:spLocks noChangeShapeType="1"/>
          </p:cNvSpPr>
          <p:nvPr/>
        </p:nvSpPr>
        <p:spPr bwMode="auto">
          <a:xfrm>
            <a:off x="6881813" y="4160838"/>
            <a:ext cx="0" cy="53975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3" name="Line 25"/>
          <p:cNvSpPr>
            <a:spLocks noChangeShapeType="1"/>
          </p:cNvSpPr>
          <p:nvPr/>
        </p:nvSpPr>
        <p:spPr bwMode="auto">
          <a:xfrm>
            <a:off x="6881813" y="4160838"/>
            <a:ext cx="9556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4" name="Line 26"/>
          <p:cNvSpPr>
            <a:spLocks noChangeShapeType="1"/>
          </p:cNvSpPr>
          <p:nvPr/>
        </p:nvSpPr>
        <p:spPr bwMode="auto">
          <a:xfrm>
            <a:off x="7837488" y="4160838"/>
            <a:ext cx="0" cy="16208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5" name="Line 27"/>
          <p:cNvSpPr>
            <a:spLocks noChangeShapeType="1"/>
          </p:cNvSpPr>
          <p:nvPr/>
        </p:nvSpPr>
        <p:spPr bwMode="auto">
          <a:xfrm>
            <a:off x="7974013" y="4025900"/>
            <a:ext cx="0" cy="14859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6" name="Line 28"/>
          <p:cNvSpPr>
            <a:spLocks noChangeShapeType="1"/>
          </p:cNvSpPr>
          <p:nvPr/>
        </p:nvSpPr>
        <p:spPr bwMode="auto">
          <a:xfrm>
            <a:off x="7974013" y="5511800"/>
            <a:ext cx="1365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7" name="Line 29"/>
          <p:cNvSpPr>
            <a:spLocks noChangeShapeType="1"/>
          </p:cNvSpPr>
          <p:nvPr/>
        </p:nvSpPr>
        <p:spPr bwMode="auto">
          <a:xfrm>
            <a:off x="8110538" y="5308600"/>
            <a:ext cx="0" cy="203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8" name="Line 30"/>
          <p:cNvSpPr>
            <a:spLocks noChangeShapeType="1"/>
          </p:cNvSpPr>
          <p:nvPr/>
        </p:nvSpPr>
        <p:spPr bwMode="auto">
          <a:xfrm>
            <a:off x="8110538" y="5308600"/>
            <a:ext cx="4095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9" name="Line 31"/>
          <p:cNvSpPr>
            <a:spLocks noChangeShapeType="1"/>
          </p:cNvSpPr>
          <p:nvPr/>
        </p:nvSpPr>
        <p:spPr bwMode="auto">
          <a:xfrm>
            <a:off x="7837488" y="5781675"/>
            <a:ext cx="6826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20" name="Line 32"/>
          <p:cNvSpPr>
            <a:spLocks noChangeShapeType="1"/>
          </p:cNvSpPr>
          <p:nvPr/>
        </p:nvSpPr>
        <p:spPr bwMode="auto">
          <a:xfrm>
            <a:off x="8520113" y="5308600"/>
            <a:ext cx="0" cy="47307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21" name="Text Box 33"/>
          <p:cNvSpPr txBox="1">
            <a:spLocks noChangeArrowheads="1"/>
          </p:cNvSpPr>
          <p:nvPr/>
        </p:nvSpPr>
        <p:spPr bwMode="auto">
          <a:xfrm>
            <a:off x="4468813" y="5346700"/>
            <a:ext cx="609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200" b="1">
                <a:ea typeface="黑体" pitchFamily="49" charset="-122"/>
              </a:rPr>
              <a:t>M</a:t>
            </a:r>
            <a:r>
              <a:rPr lang="en-US" altLang="zh-CN" sz="2200" b="1" baseline="-25000">
                <a:ea typeface="黑体" pitchFamily="49" charset="-122"/>
              </a:rPr>
              <a:t>L</a:t>
            </a:r>
            <a:endParaRPr lang="en-US" altLang="zh-CN" sz="2200" b="1">
              <a:ea typeface="黑体" pitchFamily="49" charset="-122"/>
            </a:endParaRPr>
          </a:p>
        </p:txBody>
      </p:sp>
      <p:sp>
        <p:nvSpPr>
          <p:cNvPr id="165922" name="Text Box 34"/>
          <p:cNvSpPr txBox="1">
            <a:spLocks noChangeArrowheads="1"/>
          </p:cNvSpPr>
          <p:nvPr/>
        </p:nvSpPr>
        <p:spPr bwMode="auto">
          <a:xfrm>
            <a:off x="8050213" y="5321300"/>
            <a:ext cx="5603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200" b="1">
                <a:ea typeface="黑体" pitchFamily="49" charset="-122"/>
              </a:rPr>
              <a:t>M</a:t>
            </a:r>
            <a:r>
              <a:rPr lang="en-US" altLang="zh-CN" sz="2200" b="1" baseline="-25000">
                <a:ea typeface="黑体" pitchFamily="49" charset="-122"/>
              </a:rPr>
              <a:t>S</a:t>
            </a:r>
            <a:endParaRPr lang="en-US" altLang="zh-CN" sz="2200" b="1">
              <a:ea typeface="黑体" pitchFamily="49" charset="-122"/>
            </a:endParaRPr>
          </a:p>
        </p:txBody>
      </p:sp>
      <p:sp>
        <p:nvSpPr>
          <p:cNvPr id="165923" name="Text Box 35"/>
          <p:cNvSpPr txBox="1">
            <a:spLocks noChangeArrowheads="1"/>
          </p:cNvSpPr>
          <p:nvPr/>
        </p:nvSpPr>
        <p:spPr bwMode="auto">
          <a:xfrm>
            <a:off x="7402513" y="4686300"/>
            <a:ext cx="28733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200" b="1">
                <a:ea typeface="黑体" pitchFamily="49" charset="-122"/>
              </a:rPr>
              <a:t>C</a:t>
            </a:r>
          </a:p>
          <a:p>
            <a:r>
              <a:rPr lang="en-US" altLang="zh-CN" sz="2200" b="1">
                <a:ea typeface="黑体" pitchFamily="49" charset="-122"/>
              </a:rPr>
              <a:t>B</a:t>
            </a:r>
          </a:p>
          <a:p>
            <a:r>
              <a:rPr lang="en-US" altLang="zh-CN" sz="2200" b="1">
                <a:ea typeface="黑体" pitchFamily="49" charset="-122"/>
              </a:rPr>
              <a:t>A</a:t>
            </a:r>
          </a:p>
        </p:txBody>
      </p:sp>
      <p:sp>
        <p:nvSpPr>
          <p:cNvPr id="165924" name="Line 36"/>
          <p:cNvSpPr>
            <a:spLocks noChangeShapeType="1"/>
          </p:cNvSpPr>
          <p:nvPr/>
        </p:nvSpPr>
        <p:spPr bwMode="auto">
          <a:xfrm>
            <a:off x="7291388" y="4889500"/>
            <a:ext cx="1365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25" name="Line 37"/>
          <p:cNvSpPr>
            <a:spLocks noChangeShapeType="1"/>
          </p:cNvSpPr>
          <p:nvPr/>
        </p:nvSpPr>
        <p:spPr bwMode="auto">
          <a:xfrm>
            <a:off x="7291388" y="5241925"/>
            <a:ext cx="1365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26" name="Line 38"/>
          <p:cNvSpPr>
            <a:spLocks noChangeShapeType="1"/>
          </p:cNvSpPr>
          <p:nvPr/>
        </p:nvSpPr>
        <p:spPr bwMode="auto">
          <a:xfrm>
            <a:off x="7291388" y="5575300"/>
            <a:ext cx="1365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5927" name="Object 39"/>
          <p:cNvGraphicFramePr>
            <a:graphicFrameLocks noChangeAspect="1"/>
          </p:cNvGraphicFramePr>
          <p:nvPr/>
        </p:nvGraphicFramePr>
        <p:xfrm>
          <a:off x="5614988" y="4635500"/>
          <a:ext cx="1676400" cy="411163"/>
        </p:xfrm>
        <a:graphic>
          <a:graphicData uri="http://schemas.openxmlformats.org/presentationml/2006/ole">
            <p:oleObj spid="_x0000_s185346" name="Visio" r:id="rId5" imgW="754717" imgH="754704" progId="">
              <p:embed/>
            </p:oleObj>
          </a:graphicData>
        </a:graphic>
      </p:graphicFrame>
      <p:graphicFrame>
        <p:nvGraphicFramePr>
          <p:cNvPr id="165928" name="Object 40"/>
          <p:cNvGraphicFramePr>
            <a:graphicFrameLocks noChangeAspect="1"/>
          </p:cNvGraphicFramePr>
          <p:nvPr/>
        </p:nvGraphicFramePr>
        <p:xfrm>
          <a:off x="5613400" y="5037138"/>
          <a:ext cx="1676400" cy="307975"/>
        </p:xfrm>
        <a:graphic>
          <a:graphicData uri="http://schemas.openxmlformats.org/presentationml/2006/ole">
            <p:oleObj spid="_x0000_s185347" name="Visio" r:id="rId6" imgW="754717" imgH="754704" progId="">
              <p:embed/>
            </p:oleObj>
          </a:graphicData>
        </a:graphic>
      </p:graphicFrame>
      <p:graphicFrame>
        <p:nvGraphicFramePr>
          <p:cNvPr id="165929" name="Object 41"/>
          <p:cNvGraphicFramePr>
            <a:graphicFrameLocks noChangeAspect="1"/>
          </p:cNvGraphicFramePr>
          <p:nvPr/>
        </p:nvGraphicFramePr>
        <p:xfrm>
          <a:off x="5613400" y="5343525"/>
          <a:ext cx="1676400" cy="585788"/>
        </p:xfrm>
        <a:graphic>
          <a:graphicData uri="http://schemas.openxmlformats.org/presentationml/2006/ole">
            <p:oleObj spid="_x0000_s185348" name="Visio" r:id="rId7" imgW="754717" imgH="754704" progId="">
              <p:embed/>
            </p:oleObj>
          </a:graphicData>
        </a:graphic>
      </p:graphicFrame>
      <p:graphicFrame>
        <p:nvGraphicFramePr>
          <p:cNvPr id="165930" name="Object 42"/>
          <p:cNvGraphicFramePr>
            <a:graphicFrameLocks noChangeAspect="1"/>
          </p:cNvGraphicFramePr>
          <p:nvPr/>
        </p:nvGraphicFramePr>
        <p:xfrm>
          <a:off x="5613400" y="5926138"/>
          <a:ext cx="1676400" cy="169862"/>
        </p:xfrm>
        <a:graphic>
          <a:graphicData uri="http://schemas.openxmlformats.org/presentationml/2006/ole">
            <p:oleObj spid="_x0000_s185349" name="Visio" r:id="rId8" imgW="754717" imgH="754704" progId="">
              <p:embed/>
            </p:oleObj>
          </a:graphicData>
        </a:graphic>
      </p:graphicFrame>
      <p:sp>
        <p:nvSpPr>
          <p:cNvPr id="165931" name="Rectangle 43"/>
          <p:cNvSpPr>
            <a:spLocks noChangeArrowheads="1"/>
          </p:cNvSpPr>
          <p:nvPr/>
        </p:nvSpPr>
        <p:spPr bwMode="auto">
          <a:xfrm>
            <a:off x="749300" y="2060575"/>
            <a:ext cx="56388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80000"/>
              <a:buFont typeface="Wingdings" pitchFamily="2" charset="2"/>
              <a:buNone/>
            </a:pPr>
            <a:r>
              <a:rPr lang="en-US" altLang="zh-CN" sz="2200" b="1">
                <a:solidFill>
                  <a:srgbClr val="800080"/>
                </a:solidFill>
                <a:latin typeface="Calibri" pitchFamily="34" charset="0"/>
                <a:ea typeface="黑体" pitchFamily="49" charset="-122"/>
              </a:rPr>
              <a:t>- </a:t>
            </a:r>
            <a:r>
              <a:rPr lang="zh-CN" altLang="en-US" sz="2200" b="1">
                <a:solidFill>
                  <a:srgbClr val="800080"/>
                </a:solidFill>
                <a:latin typeface="Calibri" pitchFamily="34" charset="0"/>
                <a:ea typeface="黑体" pitchFamily="49" charset="-122"/>
              </a:rPr>
              <a:t>水平面降至</a:t>
            </a:r>
            <a:r>
              <a:rPr lang="en-US" altLang="zh-CN" sz="2200" b="1">
                <a:solidFill>
                  <a:srgbClr val="800080"/>
                </a:solidFill>
                <a:latin typeface="Calibri" pitchFamily="34" charset="0"/>
                <a:ea typeface="黑体" pitchFamily="49" charset="-122"/>
              </a:rPr>
              <a:t>C</a:t>
            </a:r>
            <a:r>
              <a:rPr lang="zh-CN" altLang="en-US" sz="2200" b="1">
                <a:solidFill>
                  <a:srgbClr val="800080"/>
                </a:solidFill>
                <a:latin typeface="Calibri" pitchFamily="34" charset="0"/>
                <a:ea typeface="黑体" pitchFamily="49" charset="-122"/>
              </a:rPr>
              <a:t>点时，小水泵</a:t>
            </a:r>
            <a:r>
              <a:rPr lang="en-US" altLang="zh-CN" sz="2200" b="1">
                <a:solidFill>
                  <a:srgbClr val="800080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M</a:t>
            </a:r>
            <a:r>
              <a:rPr lang="en-US" altLang="zh-CN" sz="2200" b="1" baseline="-25000">
                <a:solidFill>
                  <a:srgbClr val="800080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S</a:t>
            </a:r>
            <a:r>
              <a:rPr lang="zh-CN" altLang="en-US" sz="2200" b="1">
                <a:solidFill>
                  <a:srgbClr val="800080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独自工作；</a:t>
            </a:r>
          </a:p>
          <a:p>
            <a:pPr>
              <a:spcBef>
                <a:spcPct val="50000"/>
              </a:spcBef>
              <a:buSzPct val="80000"/>
              <a:buFont typeface="Wingdings" pitchFamily="2" charset="2"/>
              <a:buNone/>
            </a:pPr>
            <a:r>
              <a:rPr lang="en-US" altLang="zh-CN" sz="2200" b="1">
                <a:solidFill>
                  <a:srgbClr val="800080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- </a:t>
            </a:r>
            <a:r>
              <a:rPr lang="zh-CN" altLang="en-US" sz="2200" b="1">
                <a:solidFill>
                  <a:srgbClr val="800080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水平面降至</a:t>
            </a:r>
            <a:r>
              <a:rPr lang="en-US" altLang="zh-CN" sz="2200" b="1">
                <a:solidFill>
                  <a:srgbClr val="800080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zh-CN" altLang="en-US" sz="2200" b="1">
                <a:solidFill>
                  <a:srgbClr val="800080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点时，大水泵</a:t>
            </a:r>
            <a:r>
              <a:rPr lang="en-US" altLang="zh-CN" sz="2200" b="1">
                <a:solidFill>
                  <a:srgbClr val="800080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M</a:t>
            </a:r>
            <a:r>
              <a:rPr lang="en-US" altLang="zh-CN" sz="2200" b="1" baseline="-25000">
                <a:solidFill>
                  <a:srgbClr val="800080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L</a:t>
            </a:r>
            <a:r>
              <a:rPr lang="zh-CN" altLang="en-US" sz="2200" b="1">
                <a:solidFill>
                  <a:srgbClr val="800080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独自工作；</a:t>
            </a:r>
          </a:p>
          <a:p>
            <a:pPr>
              <a:spcBef>
                <a:spcPct val="50000"/>
              </a:spcBef>
              <a:buSzPct val="80000"/>
              <a:buFont typeface="Wingdings" pitchFamily="2" charset="2"/>
              <a:buNone/>
            </a:pPr>
            <a:r>
              <a:rPr lang="en-US" altLang="zh-CN" sz="2200" b="1">
                <a:solidFill>
                  <a:srgbClr val="800080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- </a:t>
            </a:r>
            <a:r>
              <a:rPr lang="zh-CN" altLang="en-US" sz="2200" b="1">
                <a:solidFill>
                  <a:srgbClr val="800080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水平面降至</a:t>
            </a:r>
            <a:r>
              <a:rPr lang="en-US" altLang="zh-CN" sz="2200" b="1">
                <a:solidFill>
                  <a:srgbClr val="800080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zh-CN" altLang="en-US" sz="2200" b="1">
                <a:solidFill>
                  <a:srgbClr val="800080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点时，大小水泵同时工作；</a:t>
            </a:r>
          </a:p>
        </p:txBody>
      </p:sp>
      <p:sp>
        <p:nvSpPr>
          <p:cNvPr id="165932" name="Line 44"/>
          <p:cNvSpPr>
            <a:spLocks noChangeShapeType="1"/>
          </p:cNvSpPr>
          <p:nvPr/>
        </p:nvSpPr>
        <p:spPr bwMode="auto">
          <a:xfrm flipV="1">
            <a:off x="8215313" y="3733800"/>
            <a:ext cx="0" cy="1447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5933" name="Line 45"/>
          <p:cNvSpPr>
            <a:spLocks noChangeShapeType="1"/>
          </p:cNvSpPr>
          <p:nvPr/>
        </p:nvSpPr>
        <p:spPr bwMode="auto">
          <a:xfrm>
            <a:off x="6705600" y="3733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5934" name="Line 46"/>
          <p:cNvSpPr>
            <a:spLocks noChangeShapeType="1"/>
          </p:cNvSpPr>
          <p:nvPr/>
        </p:nvSpPr>
        <p:spPr bwMode="auto">
          <a:xfrm>
            <a:off x="6615113" y="3733800"/>
            <a:ext cx="1600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5935" name="Line 47"/>
          <p:cNvSpPr>
            <a:spLocks noChangeShapeType="1"/>
          </p:cNvSpPr>
          <p:nvPr/>
        </p:nvSpPr>
        <p:spPr bwMode="auto">
          <a:xfrm>
            <a:off x="6615113" y="3733800"/>
            <a:ext cx="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5936" name="Line 48"/>
          <p:cNvSpPr>
            <a:spLocks noChangeShapeType="1"/>
          </p:cNvSpPr>
          <p:nvPr/>
        </p:nvSpPr>
        <p:spPr bwMode="auto">
          <a:xfrm flipV="1">
            <a:off x="4648200" y="3733800"/>
            <a:ext cx="0" cy="144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5937" name="Line 49"/>
          <p:cNvSpPr>
            <a:spLocks noChangeShapeType="1"/>
          </p:cNvSpPr>
          <p:nvPr/>
        </p:nvSpPr>
        <p:spPr bwMode="auto">
          <a:xfrm>
            <a:off x="928688" y="3886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5938" name="Line 50"/>
          <p:cNvSpPr>
            <a:spLocks noChangeShapeType="1"/>
          </p:cNvSpPr>
          <p:nvPr/>
        </p:nvSpPr>
        <p:spPr bwMode="auto">
          <a:xfrm>
            <a:off x="4648200" y="3733800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5939" name="Line 51"/>
          <p:cNvSpPr>
            <a:spLocks noChangeShapeType="1"/>
          </p:cNvSpPr>
          <p:nvPr/>
        </p:nvSpPr>
        <p:spPr bwMode="auto">
          <a:xfrm>
            <a:off x="6248400" y="3733800"/>
            <a:ext cx="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792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65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" dur="500"/>
                                        <p:tgtEl>
                                          <p:spTgt spid="165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500"/>
                                        <p:tgtEl>
                                          <p:spTgt spid="1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6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6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65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" dur="500"/>
                                        <p:tgtEl>
                                          <p:spTgt spid="165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65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6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65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5" dur="500"/>
                                        <p:tgtEl>
                                          <p:spTgt spid="16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6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165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0" dur="500"/>
                                        <p:tgtEl>
                                          <p:spTgt spid="165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165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65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65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9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16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9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8" dur="500"/>
                                        <p:tgtEl>
                                          <p:spTgt spid="1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8" presetClass="entr" presetSubtype="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16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16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16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32" grpId="0" animBg="1"/>
      <p:bldP spid="165932" grpId="1" animBg="1"/>
      <p:bldP spid="165932" grpId="2" animBg="1"/>
      <p:bldP spid="165934" grpId="0" animBg="1"/>
      <p:bldP spid="165934" grpId="1" animBg="1"/>
      <p:bldP spid="165934" grpId="2" animBg="1"/>
      <p:bldP spid="165935" grpId="0" animBg="1"/>
      <p:bldP spid="165935" grpId="1" animBg="1"/>
      <p:bldP spid="165935" grpId="2" animBg="1"/>
      <p:bldP spid="165936" grpId="0" animBg="1"/>
      <p:bldP spid="165936" grpId="1" animBg="1"/>
      <p:bldP spid="165936" grpId="2" animBg="1"/>
      <p:bldP spid="165938" grpId="0" animBg="1"/>
      <p:bldP spid="165938" grpId="1" animBg="1"/>
      <p:bldP spid="165938" grpId="2" animBg="1"/>
      <p:bldP spid="165939" grpId="0" animBg="1"/>
      <p:bldP spid="165939" grpId="1" animBg="1"/>
      <p:bldP spid="165939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26D8-A968-48A4-944B-827D623797E8}" type="slidenum">
              <a:rPr lang="en-US" altLang="zh-CN"/>
              <a:pPr/>
              <a:t>23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68813" y="3733800"/>
            <a:ext cx="4141787" cy="2452688"/>
            <a:chOff x="2815" y="2352"/>
            <a:chExt cx="2609" cy="1545"/>
          </a:xfrm>
        </p:grpSpPr>
        <p:sp>
          <p:nvSpPr>
            <p:cNvPr id="167939" name="Line 3"/>
            <p:cNvSpPr>
              <a:spLocks noChangeShapeType="1"/>
            </p:cNvSpPr>
            <p:nvPr/>
          </p:nvSpPr>
          <p:spPr bwMode="auto">
            <a:xfrm>
              <a:off x="2831" y="3387"/>
              <a:ext cx="25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0" name="Line 4"/>
            <p:cNvSpPr>
              <a:spLocks noChangeShapeType="1"/>
            </p:cNvSpPr>
            <p:nvPr/>
          </p:nvSpPr>
          <p:spPr bwMode="auto">
            <a:xfrm>
              <a:off x="2831" y="3387"/>
              <a:ext cx="0" cy="25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1" name="Line 5"/>
            <p:cNvSpPr>
              <a:spLocks noChangeShapeType="1"/>
            </p:cNvSpPr>
            <p:nvPr/>
          </p:nvSpPr>
          <p:spPr bwMode="auto">
            <a:xfrm>
              <a:off x="2831" y="3642"/>
              <a:ext cx="43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2" name="Line 6"/>
            <p:cNvSpPr>
              <a:spLocks noChangeShapeType="1"/>
            </p:cNvSpPr>
            <p:nvPr/>
          </p:nvSpPr>
          <p:spPr bwMode="auto">
            <a:xfrm>
              <a:off x="3089" y="3387"/>
              <a:ext cx="0" cy="12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>
              <a:off x="3089" y="3514"/>
              <a:ext cx="8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4" name="Line 8"/>
            <p:cNvSpPr>
              <a:spLocks noChangeShapeType="1"/>
            </p:cNvSpPr>
            <p:nvPr/>
          </p:nvSpPr>
          <p:spPr bwMode="auto">
            <a:xfrm flipV="1">
              <a:off x="3175" y="2536"/>
              <a:ext cx="0" cy="97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5" name="Line 9"/>
            <p:cNvSpPr>
              <a:spLocks noChangeShapeType="1"/>
            </p:cNvSpPr>
            <p:nvPr/>
          </p:nvSpPr>
          <p:spPr bwMode="auto">
            <a:xfrm>
              <a:off x="3175" y="2536"/>
              <a:ext cx="60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6" name="Line 10"/>
            <p:cNvSpPr>
              <a:spLocks noChangeShapeType="1"/>
            </p:cNvSpPr>
            <p:nvPr/>
          </p:nvSpPr>
          <p:spPr bwMode="auto">
            <a:xfrm flipV="1">
              <a:off x="3261" y="2621"/>
              <a:ext cx="0" cy="10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7" name="Line 11"/>
            <p:cNvSpPr>
              <a:spLocks noChangeShapeType="1"/>
            </p:cNvSpPr>
            <p:nvPr/>
          </p:nvSpPr>
          <p:spPr bwMode="auto">
            <a:xfrm>
              <a:off x="3261" y="2621"/>
              <a:ext cx="43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8" name="Line 12"/>
            <p:cNvSpPr>
              <a:spLocks noChangeShapeType="1"/>
            </p:cNvSpPr>
            <p:nvPr/>
          </p:nvSpPr>
          <p:spPr bwMode="auto">
            <a:xfrm>
              <a:off x="3519" y="2706"/>
              <a:ext cx="0" cy="11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9" name="Line 13"/>
            <p:cNvSpPr>
              <a:spLocks noChangeShapeType="1"/>
            </p:cNvSpPr>
            <p:nvPr/>
          </p:nvSpPr>
          <p:spPr bwMode="auto">
            <a:xfrm>
              <a:off x="3519" y="3854"/>
              <a:ext cx="107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0" name="Line 14"/>
            <p:cNvSpPr>
              <a:spLocks noChangeShapeType="1"/>
            </p:cNvSpPr>
            <p:nvPr/>
          </p:nvSpPr>
          <p:spPr bwMode="auto">
            <a:xfrm>
              <a:off x="4593" y="2749"/>
              <a:ext cx="0" cy="89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1" name="Line 15"/>
            <p:cNvSpPr>
              <a:spLocks noChangeShapeType="1"/>
            </p:cNvSpPr>
            <p:nvPr/>
          </p:nvSpPr>
          <p:spPr bwMode="auto">
            <a:xfrm>
              <a:off x="4593" y="3642"/>
              <a:ext cx="25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2" name="Line 16"/>
            <p:cNvSpPr>
              <a:spLocks noChangeShapeType="1"/>
            </p:cNvSpPr>
            <p:nvPr/>
          </p:nvSpPr>
          <p:spPr bwMode="auto">
            <a:xfrm>
              <a:off x="4593" y="3727"/>
              <a:ext cx="1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3" name="Line 17"/>
            <p:cNvSpPr>
              <a:spLocks noChangeShapeType="1"/>
            </p:cNvSpPr>
            <p:nvPr/>
          </p:nvSpPr>
          <p:spPr bwMode="auto">
            <a:xfrm>
              <a:off x="4593" y="3727"/>
              <a:ext cx="0" cy="12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4" name="Line 18"/>
            <p:cNvSpPr>
              <a:spLocks noChangeShapeType="1"/>
            </p:cNvSpPr>
            <p:nvPr/>
          </p:nvSpPr>
          <p:spPr bwMode="auto">
            <a:xfrm>
              <a:off x="4765" y="3727"/>
              <a:ext cx="0" cy="17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5" name="Line 19"/>
            <p:cNvSpPr>
              <a:spLocks noChangeShapeType="1"/>
            </p:cNvSpPr>
            <p:nvPr/>
          </p:nvSpPr>
          <p:spPr bwMode="auto">
            <a:xfrm>
              <a:off x="4851" y="3642"/>
              <a:ext cx="0" cy="25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6" name="Line 20"/>
            <p:cNvSpPr>
              <a:spLocks noChangeShapeType="1"/>
            </p:cNvSpPr>
            <p:nvPr/>
          </p:nvSpPr>
          <p:spPr bwMode="auto">
            <a:xfrm>
              <a:off x="3691" y="2621"/>
              <a:ext cx="0" cy="3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7" name="Line 21"/>
            <p:cNvSpPr>
              <a:spLocks noChangeShapeType="1"/>
            </p:cNvSpPr>
            <p:nvPr/>
          </p:nvSpPr>
          <p:spPr bwMode="auto">
            <a:xfrm>
              <a:off x="3777" y="2536"/>
              <a:ext cx="0" cy="42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8" name="Line 22"/>
            <p:cNvSpPr>
              <a:spLocks noChangeShapeType="1"/>
            </p:cNvSpPr>
            <p:nvPr/>
          </p:nvSpPr>
          <p:spPr bwMode="auto">
            <a:xfrm>
              <a:off x="4249" y="2536"/>
              <a:ext cx="0" cy="42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9" name="Line 23"/>
            <p:cNvSpPr>
              <a:spLocks noChangeShapeType="1"/>
            </p:cNvSpPr>
            <p:nvPr/>
          </p:nvSpPr>
          <p:spPr bwMode="auto">
            <a:xfrm>
              <a:off x="4249" y="2536"/>
              <a:ext cx="77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60" name="Line 24"/>
            <p:cNvSpPr>
              <a:spLocks noChangeShapeType="1"/>
            </p:cNvSpPr>
            <p:nvPr/>
          </p:nvSpPr>
          <p:spPr bwMode="auto">
            <a:xfrm>
              <a:off x="4335" y="2621"/>
              <a:ext cx="0" cy="3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61" name="Line 25"/>
            <p:cNvSpPr>
              <a:spLocks noChangeShapeType="1"/>
            </p:cNvSpPr>
            <p:nvPr/>
          </p:nvSpPr>
          <p:spPr bwMode="auto">
            <a:xfrm>
              <a:off x="4335" y="2621"/>
              <a:ext cx="60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62" name="Line 26"/>
            <p:cNvSpPr>
              <a:spLocks noChangeShapeType="1"/>
            </p:cNvSpPr>
            <p:nvPr/>
          </p:nvSpPr>
          <p:spPr bwMode="auto">
            <a:xfrm>
              <a:off x="4937" y="2621"/>
              <a:ext cx="0" cy="102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63" name="Line 27"/>
            <p:cNvSpPr>
              <a:spLocks noChangeShapeType="1"/>
            </p:cNvSpPr>
            <p:nvPr/>
          </p:nvSpPr>
          <p:spPr bwMode="auto">
            <a:xfrm>
              <a:off x="5023" y="2536"/>
              <a:ext cx="0" cy="93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64" name="Line 28"/>
            <p:cNvSpPr>
              <a:spLocks noChangeShapeType="1"/>
            </p:cNvSpPr>
            <p:nvPr/>
          </p:nvSpPr>
          <p:spPr bwMode="auto">
            <a:xfrm>
              <a:off x="5023" y="3472"/>
              <a:ext cx="8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65" name="Line 29"/>
            <p:cNvSpPr>
              <a:spLocks noChangeShapeType="1"/>
            </p:cNvSpPr>
            <p:nvPr/>
          </p:nvSpPr>
          <p:spPr bwMode="auto">
            <a:xfrm>
              <a:off x="5109" y="3344"/>
              <a:ext cx="0" cy="1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66" name="Line 30"/>
            <p:cNvSpPr>
              <a:spLocks noChangeShapeType="1"/>
            </p:cNvSpPr>
            <p:nvPr/>
          </p:nvSpPr>
          <p:spPr bwMode="auto">
            <a:xfrm>
              <a:off x="5109" y="3344"/>
              <a:ext cx="25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67" name="Line 31"/>
            <p:cNvSpPr>
              <a:spLocks noChangeShapeType="1"/>
            </p:cNvSpPr>
            <p:nvPr/>
          </p:nvSpPr>
          <p:spPr bwMode="auto">
            <a:xfrm>
              <a:off x="4937" y="3642"/>
              <a:ext cx="43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68" name="Line 32"/>
            <p:cNvSpPr>
              <a:spLocks noChangeShapeType="1"/>
            </p:cNvSpPr>
            <p:nvPr/>
          </p:nvSpPr>
          <p:spPr bwMode="auto">
            <a:xfrm>
              <a:off x="5367" y="3344"/>
              <a:ext cx="0" cy="29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69" name="Text Box 33"/>
            <p:cNvSpPr txBox="1">
              <a:spLocks noChangeArrowheads="1"/>
            </p:cNvSpPr>
            <p:nvPr/>
          </p:nvSpPr>
          <p:spPr bwMode="auto">
            <a:xfrm>
              <a:off x="2815" y="3368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200" b="1">
                  <a:ea typeface="黑体" pitchFamily="49" charset="-122"/>
                </a:rPr>
                <a:t>M</a:t>
              </a:r>
              <a:r>
                <a:rPr lang="en-US" altLang="zh-CN" sz="2200" b="1" baseline="-25000">
                  <a:ea typeface="黑体" pitchFamily="49" charset="-122"/>
                </a:rPr>
                <a:t>L</a:t>
              </a:r>
              <a:endParaRPr lang="en-US" altLang="zh-CN" sz="2200" b="1">
                <a:ea typeface="黑体" pitchFamily="49" charset="-122"/>
              </a:endParaRPr>
            </a:p>
          </p:txBody>
        </p:sp>
        <p:sp>
          <p:nvSpPr>
            <p:cNvPr id="167970" name="Text Box 34"/>
            <p:cNvSpPr txBox="1">
              <a:spLocks noChangeArrowheads="1"/>
            </p:cNvSpPr>
            <p:nvPr/>
          </p:nvSpPr>
          <p:spPr bwMode="auto">
            <a:xfrm>
              <a:off x="5071" y="3352"/>
              <a:ext cx="35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200" b="1">
                  <a:ea typeface="黑体" pitchFamily="49" charset="-122"/>
                </a:rPr>
                <a:t>M</a:t>
              </a:r>
              <a:r>
                <a:rPr lang="en-US" altLang="zh-CN" sz="2200" b="1" baseline="-25000">
                  <a:ea typeface="黑体" pitchFamily="49" charset="-122"/>
                </a:rPr>
                <a:t>S</a:t>
              </a:r>
              <a:endParaRPr lang="en-US" altLang="zh-CN" sz="2200" b="1">
                <a:ea typeface="黑体" pitchFamily="49" charset="-122"/>
              </a:endParaRPr>
            </a:p>
          </p:txBody>
        </p:sp>
        <p:sp>
          <p:nvSpPr>
            <p:cNvPr id="167971" name="Text Box 35"/>
            <p:cNvSpPr txBox="1">
              <a:spLocks noChangeArrowheads="1"/>
            </p:cNvSpPr>
            <p:nvPr/>
          </p:nvSpPr>
          <p:spPr bwMode="auto">
            <a:xfrm>
              <a:off x="4663" y="2952"/>
              <a:ext cx="181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200" b="1">
                  <a:ea typeface="黑体" pitchFamily="49" charset="-122"/>
                </a:rPr>
                <a:t>C</a:t>
              </a:r>
            </a:p>
            <a:p>
              <a:r>
                <a:rPr lang="en-US" altLang="zh-CN" sz="2200" b="1">
                  <a:ea typeface="黑体" pitchFamily="49" charset="-122"/>
                </a:rPr>
                <a:t>B</a:t>
              </a:r>
            </a:p>
            <a:p>
              <a:r>
                <a:rPr lang="en-US" altLang="zh-CN" sz="2200" b="1">
                  <a:ea typeface="黑体" pitchFamily="49" charset="-122"/>
                </a:rPr>
                <a:t>A</a:t>
              </a:r>
            </a:p>
          </p:txBody>
        </p:sp>
        <p:sp>
          <p:nvSpPr>
            <p:cNvPr id="167972" name="Line 36"/>
            <p:cNvSpPr>
              <a:spLocks noChangeShapeType="1"/>
            </p:cNvSpPr>
            <p:nvPr/>
          </p:nvSpPr>
          <p:spPr bwMode="auto">
            <a:xfrm>
              <a:off x="4593" y="3080"/>
              <a:ext cx="8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73" name="Line 37"/>
            <p:cNvSpPr>
              <a:spLocks noChangeShapeType="1"/>
            </p:cNvSpPr>
            <p:nvPr/>
          </p:nvSpPr>
          <p:spPr bwMode="auto">
            <a:xfrm>
              <a:off x="4593" y="3302"/>
              <a:ext cx="8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74" name="Line 38"/>
            <p:cNvSpPr>
              <a:spLocks noChangeShapeType="1"/>
            </p:cNvSpPr>
            <p:nvPr/>
          </p:nvSpPr>
          <p:spPr bwMode="auto">
            <a:xfrm>
              <a:off x="4593" y="3512"/>
              <a:ext cx="8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7975" name="Object 39"/>
            <p:cNvGraphicFramePr>
              <a:graphicFrameLocks noChangeAspect="1"/>
            </p:cNvGraphicFramePr>
            <p:nvPr/>
          </p:nvGraphicFramePr>
          <p:xfrm>
            <a:off x="3537" y="2920"/>
            <a:ext cx="1056" cy="259"/>
          </p:xfrm>
          <a:graphic>
            <a:graphicData uri="http://schemas.openxmlformats.org/presentationml/2006/ole">
              <p:oleObj spid="_x0000_s186370" name="Visio" r:id="rId5" imgW="754717" imgH="754704" progId="">
                <p:embed/>
              </p:oleObj>
            </a:graphicData>
          </a:graphic>
        </p:graphicFrame>
        <p:graphicFrame>
          <p:nvGraphicFramePr>
            <p:cNvPr id="167976" name="Object 40"/>
            <p:cNvGraphicFramePr>
              <a:graphicFrameLocks noChangeAspect="1"/>
            </p:cNvGraphicFramePr>
            <p:nvPr/>
          </p:nvGraphicFramePr>
          <p:xfrm>
            <a:off x="3536" y="3173"/>
            <a:ext cx="1056" cy="194"/>
          </p:xfrm>
          <a:graphic>
            <a:graphicData uri="http://schemas.openxmlformats.org/presentationml/2006/ole">
              <p:oleObj spid="_x0000_s186371" name="Visio" r:id="rId6" imgW="754717" imgH="754704" progId="">
                <p:embed/>
              </p:oleObj>
            </a:graphicData>
          </a:graphic>
        </p:graphicFrame>
        <p:graphicFrame>
          <p:nvGraphicFramePr>
            <p:cNvPr id="167977" name="Object 41"/>
            <p:cNvGraphicFramePr>
              <a:graphicFrameLocks noChangeAspect="1"/>
            </p:cNvGraphicFramePr>
            <p:nvPr/>
          </p:nvGraphicFramePr>
          <p:xfrm>
            <a:off x="3536" y="3366"/>
            <a:ext cx="1056" cy="369"/>
          </p:xfrm>
          <a:graphic>
            <a:graphicData uri="http://schemas.openxmlformats.org/presentationml/2006/ole">
              <p:oleObj spid="_x0000_s186372" name="Visio" r:id="rId7" imgW="754717" imgH="754704" progId="">
                <p:embed/>
              </p:oleObj>
            </a:graphicData>
          </a:graphic>
        </p:graphicFrame>
        <p:graphicFrame>
          <p:nvGraphicFramePr>
            <p:cNvPr id="167978" name="Object 42"/>
            <p:cNvGraphicFramePr>
              <a:graphicFrameLocks noChangeAspect="1"/>
            </p:cNvGraphicFramePr>
            <p:nvPr/>
          </p:nvGraphicFramePr>
          <p:xfrm>
            <a:off x="3536" y="3733"/>
            <a:ext cx="1056" cy="107"/>
          </p:xfrm>
          <a:graphic>
            <a:graphicData uri="http://schemas.openxmlformats.org/presentationml/2006/ole">
              <p:oleObj spid="_x0000_s186373" name="Visio" r:id="rId8" imgW="754717" imgH="754704" progId="">
                <p:embed/>
              </p:oleObj>
            </a:graphicData>
          </a:graphic>
        </p:graphicFrame>
        <p:sp>
          <p:nvSpPr>
            <p:cNvPr id="167979" name="Line 43"/>
            <p:cNvSpPr>
              <a:spLocks noChangeShapeType="1"/>
            </p:cNvSpPr>
            <p:nvPr/>
          </p:nvSpPr>
          <p:spPr bwMode="auto">
            <a:xfrm>
              <a:off x="4224" y="235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5805488" y="0"/>
            <a:ext cx="3338512" cy="1906588"/>
            <a:chOff x="3657" y="0"/>
            <a:chExt cx="2103" cy="1201"/>
          </a:xfrm>
        </p:grpSpPr>
        <p:sp>
          <p:nvSpPr>
            <p:cNvPr id="167981" name="Line 45"/>
            <p:cNvSpPr>
              <a:spLocks noChangeShapeType="1"/>
            </p:cNvSpPr>
            <p:nvPr/>
          </p:nvSpPr>
          <p:spPr bwMode="auto">
            <a:xfrm>
              <a:off x="4098" y="120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7982" name="Line 46"/>
            <p:cNvSpPr>
              <a:spLocks noChangeShapeType="1"/>
            </p:cNvSpPr>
            <p:nvPr/>
          </p:nvSpPr>
          <p:spPr bwMode="auto">
            <a:xfrm>
              <a:off x="3669" y="804"/>
              <a:ext cx="2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83" name="Line 47"/>
            <p:cNvSpPr>
              <a:spLocks noChangeShapeType="1"/>
            </p:cNvSpPr>
            <p:nvPr/>
          </p:nvSpPr>
          <p:spPr bwMode="auto">
            <a:xfrm>
              <a:off x="3669" y="804"/>
              <a:ext cx="0" cy="19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84" name="Line 48"/>
            <p:cNvSpPr>
              <a:spLocks noChangeShapeType="1"/>
            </p:cNvSpPr>
            <p:nvPr/>
          </p:nvSpPr>
          <p:spPr bwMode="auto">
            <a:xfrm>
              <a:off x="3669" y="1002"/>
              <a:ext cx="33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85" name="Line 49"/>
            <p:cNvSpPr>
              <a:spLocks noChangeShapeType="1"/>
            </p:cNvSpPr>
            <p:nvPr/>
          </p:nvSpPr>
          <p:spPr bwMode="auto">
            <a:xfrm>
              <a:off x="3869" y="804"/>
              <a:ext cx="0" cy="9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86" name="Line 50"/>
            <p:cNvSpPr>
              <a:spLocks noChangeShapeType="1"/>
            </p:cNvSpPr>
            <p:nvPr/>
          </p:nvSpPr>
          <p:spPr bwMode="auto">
            <a:xfrm>
              <a:off x="3869" y="903"/>
              <a:ext cx="6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87" name="Line 51"/>
            <p:cNvSpPr>
              <a:spLocks noChangeShapeType="1"/>
            </p:cNvSpPr>
            <p:nvPr/>
          </p:nvSpPr>
          <p:spPr bwMode="auto">
            <a:xfrm flipV="1">
              <a:off x="3935" y="143"/>
              <a:ext cx="0" cy="7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88" name="Line 52"/>
            <p:cNvSpPr>
              <a:spLocks noChangeShapeType="1"/>
            </p:cNvSpPr>
            <p:nvPr/>
          </p:nvSpPr>
          <p:spPr bwMode="auto">
            <a:xfrm>
              <a:off x="3935" y="143"/>
              <a:ext cx="46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89" name="Line 53"/>
            <p:cNvSpPr>
              <a:spLocks noChangeShapeType="1"/>
            </p:cNvSpPr>
            <p:nvPr/>
          </p:nvSpPr>
          <p:spPr bwMode="auto">
            <a:xfrm flipV="1">
              <a:off x="4002" y="209"/>
              <a:ext cx="0" cy="79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90" name="Line 54"/>
            <p:cNvSpPr>
              <a:spLocks noChangeShapeType="1"/>
            </p:cNvSpPr>
            <p:nvPr/>
          </p:nvSpPr>
          <p:spPr bwMode="auto">
            <a:xfrm>
              <a:off x="4002" y="209"/>
              <a:ext cx="33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91" name="Line 55"/>
            <p:cNvSpPr>
              <a:spLocks noChangeShapeType="1"/>
            </p:cNvSpPr>
            <p:nvPr/>
          </p:nvSpPr>
          <p:spPr bwMode="auto">
            <a:xfrm>
              <a:off x="4201" y="275"/>
              <a:ext cx="0" cy="8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92" name="Line 56"/>
            <p:cNvSpPr>
              <a:spLocks noChangeShapeType="1"/>
            </p:cNvSpPr>
            <p:nvPr/>
          </p:nvSpPr>
          <p:spPr bwMode="auto">
            <a:xfrm>
              <a:off x="4201" y="1167"/>
              <a:ext cx="83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93" name="Line 57"/>
            <p:cNvSpPr>
              <a:spLocks noChangeShapeType="1"/>
            </p:cNvSpPr>
            <p:nvPr/>
          </p:nvSpPr>
          <p:spPr bwMode="auto">
            <a:xfrm>
              <a:off x="5031" y="309"/>
              <a:ext cx="0" cy="69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94" name="Line 58"/>
            <p:cNvSpPr>
              <a:spLocks noChangeShapeType="1"/>
            </p:cNvSpPr>
            <p:nvPr/>
          </p:nvSpPr>
          <p:spPr bwMode="auto">
            <a:xfrm>
              <a:off x="5031" y="1002"/>
              <a:ext cx="19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95" name="Line 59"/>
            <p:cNvSpPr>
              <a:spLocks noChangeShapeType="1"/>
            </p:cNvSpPr>
            <p:nvPr/>
          </p:nvSpPr>
          <p:spPr bwMode="auto">
            <a:xfrm>
              <a:off x="5031" y="1069"/>
              <a:ext cx="13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96" name="Line 60"/>
            <p:cNvSpPr>
              <a:spLocks noChangeShapeType="1"/>
            </p:cNvSpPr>
            <p:nvPr/>
          </p:nvSpPr>
          <p:spPr bwMode="auto">
            <a:xfrm>
              <a:off x="5031" y="1069"/>
              <a:ext cx="0" cy="9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97" name="Line 61"/>
            <p:cNvSpPr>
              <a:spLocks noChangeShapeType="1"/>
            </p:cNvSpPr>
            <p:nvPr/>
          </p:nvSpPr>
          <p:spPr bwMode="auto">
            <a:xfrm>
              <a:off x="5164" y="1069"/>
              <a:ext cx="0" cy="1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98" name="Line 62"/>
            <p:cNvSpPr>
              <a:spLocks noChangeShapeType="1"/>
            </p:cNvSpPr>
            <p:nvPr/>
          </p:nvSpPr>
          <p:spPr bwMode="auto">
            <a:xfrm>
              <a:off x="5230" y="1002"/>
              <a:ext cx="0" cy="19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99" name="Line 63"/>
            <p:cNvSpPr>
              <a:spLocks noChangeShapeType="1"/>
            </p:cNvSpPr>
            <p:nvPr/>
          </p:nvSpPr>
          <p:spPr bwMode="auto">
            <a:xfrm>
              <a:off x="4334" y="209"/>
              <a:ext cx="0" cy="2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000" name="Line 64"/>
            <p:cNvSpPr>
              <a:spLocks noChangeShapeType="1"/>
            </p:cNvSpPr>
            <p:nvPr/>
          </p:nvSpPr>
          <p:spPr bwMode="auto">
            <a:xfrm>
              <a:off x="4400" y="143"/>
              <a:ext cx="0" cy="33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001" name="Line 65"/>
            <p:cNvSpPr>
              <a:spLocks noChangeShapeType="1"/>
            </p:cNvSpPr>
            <p:nvPr/>
          </p:nvSpPr>
          <p:spPr bwMode="auto">
            <a:xfrm>
              <a:off x="4765" y="143"/>
              <a:ext cx="0" cy="33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002" name="Line 66"/>
            <p:cNvSpPr>
              <a:spLocks noChangeShapeType="1"/>
            </p:cNvSpPr>
            <p:nvPr/>
          </p:nvSpPr>
          <p:spPr bwMode="auto">
            <a:xfrm>
              <a:off x="4765" y="143"/>
              <a:ext cx="59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003" name="Line 67"/>
            <p:cNvSpPr>
              <a:spLocks noChangeShapeType="1"/>
            </p:cNvSpPr>
            <p:nvPr/>
          </p:nvSpPr>
          <p:spPr bwMode="auto">
            <a:xfrm>
              <a:off x="4832" y="209"/>
              <a:ext cx="0" cy="2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004" name="Line 68"/>
            <p:cNvSpPr>
              <a:spLocks noChangeShapeType="1"/>
            </p:cNvSpPr>
            <p:nvPr/>
          </p:nvSpPr>
          <p:spPr bwMode="auto">
            <a:xfrm>
              <a:off x="4832" y="209"/>
              <a:ext cx="46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005" name="Line 69"/>
            <p:cNvSpPr>
              <a:spLocks noChangeShapeType="1"/>
            </p:cNvSpPr>
            <p:nvPr/>
          </p:nvSpPr>
          <p:spPr bwMode="auto">
            <a:xfrm>
              <a:off x="5297" y="209"/>
              <a:ext cx="0" cy="79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006" name="Line 70"/>
            <p:cNvSpPr>
              <a:spLocks noChangeShapeType="1"/>
            </p:cNvSpPr>
            <p:nvPr/>
          </p:nvSpPr>
          <p:spPr bwMode="auto">
            <a:xfrm>
              <a:off x="5363" y="143"/>
              <a:ext cx="0" cy="72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007" name="Line 71"/>
            <p:cNvSpPr>
              <a:spLocks noChangeShapeType="1"/>
            </p:cNvSpPr>
            <p:nvPr/>
          </p:nvSpPr>
          <p:spPr bwMode="auto">
            <a:xfrm>
              <a:off x="5363" y="870"/>
              <a:ext cx="6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008" name="Line 72"/>
            <p:cNvSpPr>
              <a:spLocks noChangeShapeType="1"/>
            </p:cNvSpPr>
            <p:nvPr/>
          </p:nvSpPr>
          <p:spPr bwMode="auto">
            <a:xfrm>
              <a:off x="5430" y="771"/>
              <a:ext cx="0" cy="9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009" name="Line 73"/>
            <p:cNvSpPr>
              <a:spLocks noChangeShapeType="1"/>
            </p:cNvSpPr>
            <p:nvPr/>
          </p:nvSpPr>
          <p:spPr bwMode="auto">
            <a:xfrm>
              <a:off x="5430" y="771"/>
              <a:ext cx="19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010" name="Line 74"/>
            <p:cNvSpPr>
              <a:spLocks noChangeShapeType="1"/>
            </p:cNvSpPr>
            <p:nvPr/>
          </p:nvSpPr>
          <p:spPr bwMode="auto">
            <a:xfrm>
              <a:off x="5297" y="1002"/>
              <a:ext cx="33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011" name="Line 75"/>
            <p:cNvSpPr>
              <a:spLocks noChangeShapeType="1"/>
            </p:cNvSpPr>
            <p:nvPr/>
          </p:nvSpPr>
          <p:spPr bwMode="auto">
            <a:xfrm>
              <a:off x="5629" y="771"/>
              <a:ext cx="0" cy="23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012" name="Text Box 76"/>
            <p:cNvSpPr txBox="1">
              <a:spLocks noChangeArrowheads="1"/>
            </p:cNvSpPr>
            <p:nvPr/>
          </p:nvSpPr>
          <p:spPr bwMode="auto">
            <a:xfrm>
              <a:off x="3657" y="790"/>
              <a:ext cx="29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ea typeface="黑体" pitchFamily="49" charset="-122"/>
                </a:rPr>
                <a:t>M</a:t>
              </a:r>
              <a:r>
                <a:rPr lang="en-US" altLang="zh-CN" sz="1600" b="1" baseline="-25000">
                  <a:ea typeface="黑体" pitchFamily="49" charset="-122"/>
                </a:rPr>
                <a:t>L</a:t>
              </a:r>
              <a:endParaRPr lang="en-US" altLang="zh-CN" sz="1600" b="1">
                <a:ea typeface="黑体" pitchFamily="49" charset="-122"/>
              </a:endParaRPr>
            </a:p>
          </p:txBody>
        </p:sp>
        <p:sp>
          <p:nvSpPr>
            <p:cNvPr id="168013" name="Text Box 77"/>
            <p:cNvSpPr txBox="1">
              <a:spLocks noChangeArrowheads="1"/>
            </p:cNvSpPr>
            <p:nvPr/>
          </p:nvSpPr>
          <p:spPr bwMode="auto">
            <a:xfrm>
              <a:off x="5391" y="777"/>
              <a:ext cx="3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ea typeface="黑体" pitchFamily="49" charset="-122"/>
                </a:rPr>
                <a:t>M</a:t>
              </a:r>
              <a:r>
                <a:rPr lang="en-US" altLang="zh-CN" sz="1600" b="1" baseline="-25000">
                  <a:ea typeface="黑体" pitchFamily="49" charset="-122"/>
                </a:rPr>
                <a:t>S</a:t>
              </a:r>
              <a:endParaRPr lang="en-US" altLang="zh-CN" sz="1600" b="1">
                <a:ea typeface="黑体" pitchFamily="49" charset="-122"/>
              </a:endParaRPr>
            </a:p>
          </p:txBody>
        </p:sp>
        <p:sp>
          <p:nvSpPr>
            <p:cNvPr id="168014" name="Text Box 78"/>
            <p:cNvSpPr txBox="1">
              <a:spLocks noChangeArrowheads="1"/>
            </p:cNvSpPr>
            <p:nvPr/>
          </p:nvSpPr>
          <p:spPr bwMode="auto">
            <a:xfrm>
              <a:off x="5085" y="466"/>
              <a:ext cx="14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ea typeface="黑体" pitchFamily="49" charset="-122"/>
                </a:rPr>
                <a:t>C</a:t>
              </a:r>
            </a:p>
            <a:p>
              <a:r>
                <a:rPr lang="en-US" altLang="zh-CN" sz="1600" b="1">
                  <a:ea typeface="黑体" pitchFamily="49" charset="-122"/>
                </a:rPr>
                <a:t>B</a:t>
              </a:r>
            </a:p>
            <a:p>
              <a:r>
                <a:rPr lang="en-US" altLang="zh-CN" sz="1600" b="1">
                  <a:ea typeface="黑体" pitchFamily="49" charset="-122"/>
                </a:rPr>
                <a:t>A</a:t>
              </a:r>
            </a:p>
          </p:txBody>
        </p:sp>
        <p:sp>
          <p:nvSpPr>
            <p:cNvPr id="168015" name="Line 79"/>
            <p:cNvSpPr>
              <a:spLocks noChangeShapeType="1"/>
            </p:cNvSpPr>
            <p:nvPr/>
          </p:nvSpPr>
          <p:spPr bwMode="auto">
            <a:xfrm>
              <a:off x="5031" y="566"/>
              <a:ext cx="6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016" name="Line 80"/>
            <p:cNvSpPr>
              <a:spLocks noChangeShapeType="1"/>
            </p:cNvSpPr>
            <p:nvPr/>
          </p:nvSpPr>
          <p:spPr bwMode="auto">
            <a:xfrm>
              <a:off x="5031" y="738"/>
              <a:ext cx="6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017" name="Line 81"/>
            <p:cNvSpPr>
              <a:spLocks noChangeShapeType="1"/>
            </p:cNvSpPr>
            <p:nvPr/>
          </p:nvSpPr>
          <p:spPr bwMode="auto">
            <a:xfrm>
              <a:off x="5031" y="901"/>
              <a:ext cx="6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8018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235337245"/>
                </p:ext>
              </p:extLst>
            </p:nvPr>
          </p:nvGraphicFramePr>
          <p:xfrm>
            <a:off x="4216" y="441"/>
            <a:ext cx="816" cy="202"/>
          </p:xfrm>
          <a:graphic>
            <a:graphicData uri="http://schemas.openxmlformats.org/presentationml/2006/ole">
              <p:oleObj spid="_x0000_s186374" name="Visio" r:id="rId9" imgW="754717" imgH="754704" progId="">
                <p:embed/>
              </p:oleObj>
            </a:graphicData>
          </a:graphic>
        </p:graphicFrame>
        <p:graphicFrame>
          <p:nvGraphicFramePr>
            <p:cNvPr id="168019" name="Object 83"/>
            <p:cNvGraphicFramePr>
              <a:graphicFrameLocks noChangeAspect="1"/>
            </p:cNvGraphicFramePr>
            <p:nvPr/>
          </p:nvGraphicFramePr>
          <p:xfrm>
            <a:off x="4214" y="638"/>
            <a:ext cx="816" cy="151"/>
          </p:xfrm>
          <a:graphic>
            <a:graphicData uri="http://schemas.openxmlformats.org/presentationml/2006/ole">
              <p:oleObj spid="_x0000_s186375" name="Visio" r:id="rId10" imgW="754717" imgH="754704" progId="">
                <p:embed/>
              </p:oleObj>
            </a:graphicData>
          </a:graphic>
        </p:graphicFrame>
        <p:graphicFrame>
          <p:nvGraphicFramePr>
            <p:cNvPr id="168020" name="Object 84"/>
            <p:cNvGraphicFramePr>
              <a:graphicFrameLocks noChangeAspect="1"/>
            </p:cNvGraphicFramePr>
            <p:nvPr/>
          </p:nvGraphicFramePr>
          <p:xfrm>
            <a:off x="4214" y="788"/>
            <a:ext cx="816" cy="287"/>
          </p:xfrm>
          <a:graphic>
            <a:graphicData uri="http://schemas.openxmlformats.org/presentationml/2006/ole">
              <p:oleObj spid="_x0000_s186376" name="Visio" r:id="rId11" imgW="754717" imgH="754704" progId="">
                <p:embed/>
              </p:oleObj>
            </a:graphicData>
          </a:graphic>
        </p:graphicFrame>
        <p:graphicFrame>
          <p:nvGraphicFramePr>
            <p:cNvPr id="168021" name="Object 85"/>
            <p:cNvGraphicFramePr>
              <a:graphicFrameLocks noChangeAspect="1"/>
            </p:cNvGraphicFramePr>
            <p:nvPr/>
          </p:nvGraphicFramePr>
          <p:xfrm>
            <a:off x="4214" y="1073"/>
            <a:ext cx="816" cy="83"/>
          </p:xfrm>
          <a:graphic>
            <a:graphicData uri="http://schemas.openxmlformats.org/presentationml/2006/ole">
              <p:oleObj spid="_x0000_s186377" name="Visio" r:id="rId12" imgW="754717" imgH="754704" progId="">
                <p:embed/>
              </p:oleObj>
            </a:graphicData>
          </a:graphic>
        </p:graphicFrame>
        <p:sp>
          <p:nvSpPr>
            <p:cNvPr id="168022" name="Line 86"/>
            <p:cNvSpPr>
              <a:spLocks noChangeShapeType="1"/>
            </p:cNvSpPr>
            <p:nvPr/>
          </p:nvSpPr>
          <p:spPr bwMode="auto">
            <a:xfrm>
              <a:off x="4746" y="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542925" y="523875"/>
            <a:ext cx="4376738" cy="895350"/>
            <a:chOff x="342" y="330"/>
            <a:chExt cx="2757" cy="564"/>
          </a:xfrm>
        </p:grpSpPr>
        <p:sp>
          <p:nvSpPr>
            <p:cNvPr id="168024" name="Text Box 88"/>
            <p:cNvSpPr txBox="1">
              <a:spLocks noChangeArrowheads="1"/>
            </p:cNvSpPr>
            <p:nvPr/>
          </p:nvSpPr>
          <p:spPr bwMode="auto">
            <a:xfrm>
              <a:off x="342" y="360"/>
              <a:ext cx="76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latin typeface="Calibri" pitchFamily="34" charset="0"/>
                  <a:ea typeface="黑体" pitchFamily="49" charset="-122"/>
                </a:rPr>
                <a:t>Inputs</a:t>
              </a:r>
            </a:p>
            <a:p>
              <a:r>
                <a:rPr lang="en-US" altLang="zh-CN" b="1">
                  <a:solidFill>
                    <a:schemeClr val="accent2"/>
                  </a:solidFill>
                  <a:latin typeface="Calibri" pitchFamily="34" charset="0"/>
                  <a:ea typeface="黑体" pitchFamily="49" charset="-122"/>
                </a:rPr>
                <a:t>A, B, C</a:t>
              </a:r>
            </a:p>
          </p:txBody>
        </p:sp>
        <p:sp>
          <p:nvSpPr>
            <p:cNvPr id="168025" name="AutoShape 89"/>
            <p:cNvSpPr>
              <a:spLocks/>
            </p:cNvSpPr>
            <p:nvPr/>
          </p:nvSpPr>
          <p:spPr bwMode="auto">
            <a:xfrm>
              <a:off x="1035" y="417"/>
              <a:ext cx="103" cy="384"/>
            </a:xfrm>
            <a:prstGeom prst="leftBrace">
              <a:avLst>
                <a:gd name="adj1" fmla="val 31068"/>
                <a:gd name="adj2" fmla="val 50000"/>
              </a:avLst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26" name="Text Box 90"/>
            <p:cNvSpPr txBox="1">
              <a:spLocks noChangeArrowheads="1"/>
            </p:cNvSpPr>
            <p:nvPr/>
          </p:nvSpPr>
          <p:spPr bwMode="auto">
            <a:xfrm>
              <a:off x="1170" y="330"/>
              <a:ext cx="1929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latin typeface="Calibri" pitchFamily="34" charset="0"/>
                  <a:ea typeface="黑体" pitchFamily="49" charset="-122"/>
                </a:rPr>
                <a:t>= 1  Water is lower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Calibri" pitchFamily="34" charset="0"/>
                  <a:ea typeface="黑体" pitchFamily="49" charset="-122"/>
                </a:rPr>
                <a:t>= 0  Otherwise</a:t>
              </a:r>
            </a:p>
          </p:txBody>
        </p:sp>
      </p:grp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533400" y="1543050"/>
            <a:ext cx="3090863" cy="895350"/>
            <a:chOff x="336" y="972"/>
            <a:chExt cx="1947" cy="564"/>
          </a:xfrm>
        </p:grpSpPr>
        <p:sp>
          <p:nvSpPr>
            <p:cNvPr id="168028" name="Text Box 92"/>
            <p:cNvSpPr txBox="1">
              <a:spLocks noChangeArrowheads="1"/>
            </p:cNvSpPr>
            <p:nvPr/>
          </p:nvSpPr>
          <p:spPr bwMode="auto">
            <a:xfrm>
              <a:off x="336" y="1011"/>
              <a:ext cx="81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Outputs</a:t>
              </a:r>
            </a:p>
            <a:p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M</a:t>
              </a:r>
              <a:r>
                <a:rPr lang="en-US" altLang="zh-CN" b="1" baseline="-25000">
                  <a:latin typeface="Calibri" pitchFamily="34" charset="0"/>
                  <a:ea typeface="黑体" pitchFamily="49" charset="-122"/>
                </a:rPr>
                <a:t>S</a:t>
              </a: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, M</a:t>
              </a:r>
              <a:r>
                <a:rPr lang="en-US" altLang="zh-CN" b="1" baseline="-25000">
                  <a:latin typeface="Calibri" pitchFamily="34" charset="0"/>
                  <a:ea typeface="黑体" pitchFamily="49" charset="-122"/>
                </a:rPr>
                <a:t>L</a:t>
              </a:r>
              <a:endParaRPr lang="en-US" altLang="zh-CN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68029" name="Text Box 93"/>
            <p:cNvSpPr txBox="1">
              <a:spLocks noChangeArrowheads="1"/>
            </p:cNvSpPr>
            <p:nvPr/>
          </p:nvSpPr>
          <p:spPr bwMode="auto">
            <a:xfrm>
              <a:off x="1169" y="972"/>
              <a:ext cx="1114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= 1  On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= 0  Off</a:t>
              </a:r>
            </a:p>
          </p:txBody>
        </p:sp>
        <p:sp>
          <p:nvSpPr>
            <p:cNvPr id="168030" name="AutoShape 94"/>
            <p:cNvSpPr>
              <a:spLocks/>
            </p:cNvSpPr>
            <p:nvPr/>
          </p:nvSpPr>
          <p:spPr bwMode="auto">
            <a:xfrm>
              <a:off x="1035" y="1071"/>
              <a:ext cx="103" cy="384"/>
            </a:xfrm>
            <a:prstGeom prst="leftBrace">
              <a:avLst>
                <a:gd name="adj1" fmla="val 31068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  <p:transition advTm="756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13873E-6 L 0.09323 -0.5780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3" y="-289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1C4-23B7-47D3-A2D3-1F31D9AFD332}" type="slidenum">
              <a:rPr lang="en-US" altLang="zh-CN"/>
              <a:pPr/>
              <a:t>24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805488" y="0"/>
            <a:ext cx="3338512" cy="1906588"/>
            <a:chOff x="3657" y="0"/>
            <a:chExt cx="2103" cy="1201"/>
          </a:xfrm>
        </p:grpSpPr>
        <p:sp>
          <p:nvSpPr>
            <p:cNvPr id="169987" name="Line 3"/>
            <p:cNvSpPr>
              <a:spLocks noChangeShapeType="1"/>
            </p:cNvSpPr>
            <p:nvPr/>
          </p:nvSpPr>
          <p:spPr bwMode="auto">
            <a:xfrm>
              <a:off x="4098" y="120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988" name="Line 4"/>
            <p:cNvSpPr>
              <a:spLocks noChangeShapeType="1"/>
            </p:cNvSpPr>
            <p:nvPr/>
          </p:nvSpPr>
          <p:spPr bwMode="auto">
            <a:xfrm>
              <a:off x="3669" y="804"/>
              <a:ext cx="2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89" name="Line 5"/>
            <p:cNvSpPr>
              <a:spLocks noChangeShapeType="1"/>
            </p:cNvSpPr>
            <p:nvPr/>
          </p:nvSpPr>
          <p:spPr bwMode="auto">
            <a:xfrm>
              <a:off x="3669" y="804"/>
              <a:ext cx="0" cy="19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0" name="Line 6"/>
            <p:cNvSpPr>
              <a:spLocks noChangeShapeType="1"/>
            </p:cNvSpPr>
            <p:nvPr/>
          </p:nvSpPr>
          <p:spPr bwMode="auto">
            <a:xfrm>
              <a:off x="3669" y="1002"/>
              <a:ext cx="33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1" name="Line 7"/>
            <p:cNvSpPr>
              <a:spLocks noChangeShapeType="1"/>
            </p:cNvSpPr>
            <p:nvPr/>
          </p:nvSpPr>
          <p:spPr bwMode="auto">
            <a:xfrm>
              <a:off x="3869" y="804"/>
              <a:ext cx="0" cy="9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2" name="Line 8"/>
            <p:cNvSpPr>
              <a:spLocks noChangeShapeType="1"/>
            </p:cNvSpPr>
            <p:nvPr/>
          </p:nvSpPr>
          <p:spPr bwMode="auto">
            <a:xfrm>
              <a:off x="3869" y="903"/>
              <a:ext cx="6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3" name="Line 9"/>
            <p:cNvSpPr>
              <a:spLocks noChangeShapeType="1"/>
            </p:cNvSpPr>
            <p:nvPr/>
          </p:nvSpPr>
          <p:spPr bwMode="auto">
            <a:xfrm flipV="1">
              <a:off x="3935" y="143"/>
              <a:ext cx="0" cy="7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4" name="Line 10"/>
            <p:cNvSpPr>
              <a:spLocks noChangeShapeType="1"/>
            </p:cNvSpPr>
            <p:nvPr/>
          </p:nvSpPr>
          <p:spPr bwMode="auto">
            <a:xfrm>
              <a:off x="3935" y="143"/>
              <a:ext cx="46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5" name="Line 11"/>
            <p:cNvSpPr>
              <a:spLocks noChangeShapeType="1"/>
            </p:cNvSpPr>
            <p:nvPr/>
          </p:nvSpPr>
          <p:spPr bwMode="auto">
            <a:xfrm flipV="1">
              <a:off x="4002" y="209"/>
              <a:ext cx="0" cy="79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6" name="Line 12"/>
            <p:cNvSpPr>
              <a:spLocks noChangeShapeType="1"/>
            </p:cNvSpPr>
            <p:nvPr/>
          </p:nvSpPr>
          <p:spPr bwMode="auto">
            <a:xfrm>
              <a:off x="4002" y="209"/>
              <a:ext cx="33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7" name="Line 13"/>
            <p:cNvSpPr>
              <a:spLocks noChangeShapeType="1"/>
            </p:cNvSpPr>
            <p:nvPr/>
          </p:nvSpPr>
          <p:spPr bwMode="auto">
            <a:xfrm>
              <a:off x="4201" y="275"/>
              <a:ext cx="0" cy="8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8" name="Line 14"/>
            <p:cNvSpPr>
              <a:spLocks noChangeShapeType="1"/>
            </p:cNvSpPr>
            <p:nvPr/>
          </p:nvSpPr>
          <p:spPr bwMode="auto">
            <a:xfrm>
              <a:off x="4201" y="1167"/>
              <a:ext cx="83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9" name="Line 15"/>
            <p:cNvSpPr>
              <a:spLocks noChangeShapeType="1"/>
            </p:cNvSpPr>
            <p:nvPr/>
          </p:nvSpPr>
          <p:spPr bwMode="auto">
            <a:xfrm>
              <a:off x="5031" y="309"/>
              <a:ext cx="0" cy="69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0" name="Line 16"/>
            <p:cNvSpPr>
              <a:spLocks noChangeShapeType="1"/>
            </p:cNvSpPr>
            <p:nvPr/>
          </p:nvSpPr>
          <p:spPr bwMode="auto">
            <a:xfrm>
              <a:off x="5031" y="1002"/>
              <a:ext cx="19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>
              <a:off x="5031" y="1069"/>
              <a:ext cx="13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2" name="Line 18"/>
            <p:cNvSpPr>
              <a:spLocks noChangeShapeType="1"/>
            </p:cNvSpPr>
            <p:nvPr/>
          </p:nvSpPr>
          <p:spPr bwMode="auto">
            <a:xfrm>
              <a:off x="5031" y="1069"/>
              <a:ext cx="0" cy="9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3" name="Line 19"/>
            <p:cNvSpPr>
              <a:spLocks noChangeShapeType="1"/>
            </p:cNvSpPr>
            <p:nvPr/>
          </p:nvSpPr>
          <p:spPr bwMode="auto">
            <a:xfrm>
              <a:off x="5164" y="1069"/>
              <a:ext cx="0" cy="1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4" name="Line 20"/>
            <p:cNvSpPr>
              <a:spLocks noChangeShapeType="1"/>
            </p:cNvSpPr>
            <p:nvPr/>
          </p:nvSpPr>
          <p:spPr bwMode="auto">
            <a:xfrm>
              <a:off x="5230" y="1002"/>
              <a:ext cx="0" cy="19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5" name="Line 21"/>
            <p:cNvSpPr>
              <a:spLocks noChangeShapeType="1"/>
            </p:cNvSpPr>
            <p:nvPr/>
          </p:nvSpPr>
          <p:spPr bwMode="auto">
            <a:xfrm>
              <a:off x="4334" y="209"/>
              <a:ext cx="0" cy="2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6" name="Line 22"/>
            <p:cNvSpPr>
              <a:spLocks noChangeShapeType="1"/>
            </p:cNvSpPr>
            <p:nvPr/>
          </p:nvSpPr>
          <p:spPr bwMode="auto">
            <a:xfrm>
              <a:off x="4400" y="143"/>
              <a:ext cx="0" cy="33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7" name="Line 23"/>
            <p:cNvSpPr>
              <a:spLocks noChangeShapeType="1"/>
            </p:cNvSpPr>
            <p:nvPr/>
          </p:nvSpPr>
          <p:spPr bwMode="auto">
            <a:xfrm>
              <a:off x="4765" y="143"/>
              <a:ext cx="0" cy="33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8" name="Line 24"/>
            <p:cNvSpPr>
              <a:spLocks noChangeShapeType="1"/>
            </p:cNvSpPr>
            <p:nvPr/>
          </p:nvSpPr>
          <p:spPr bwMode="auto">
            <a:xfrm>
              <a:off x="4765" y="143"/>
              <a:ext cx="59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9" name="Line 25"/>
            <p:cNvSpPr>
              <a:spLocks noChangeShapeType="1"/>
            </p:cNvSpPr>
            <p:nvPr/>
          </p:nvSpPr>
          <p:spPr bwMode="auto">
            <a:xfrm>
              <a:off x="4832" y="209"/>
              <a:ext cx="0" cy="2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10" name="Line 26"/>
            <p:cNvSpPr>
              <a:spLocks noChangeShapeType="1"/>
            </p:cNvSpPr>
            <p:nvPr/>
          </p:nvSpPr>
          <p:spPr bwMode="auto">
            <a:xfrm>
              <a:off x="4832" y="209"/>
              <a:ext cx="46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11" name="Line 27"/>
            <p:cNvSpPr>
              <a:spLocks noChangeShapeType="1"/>
            </p:cNvSpPr>
            <p:nvPr/>
          </p:nvSpPr>
          <p:spPr bwMode="auto">
            <a:xfrm>
              <a:off x="5297" y="209"/>
              <a:ext cx="0" cy="79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12" name="Line 28"/>
            <p:cNvSpPr>
              <a:spLocks noChangeShapeType="1"/>
            </p:cNvSpPr>
            <p:nvPr/>
          </p:nvSpPr>
          <p:spPr bwMode="auto">
            <a:xfrm>
              <a:off x="5363" y="143"/>
              <a:ext cx="0" cy="72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13" name="Line 29"/>
            <p:cNvSpPr>
              <a:spLocks noChangeShapeType="1"/>
            </p:cNvSpPr>
            <p:nvPr/>
          </p:nvSpPr>
          <p:spPr bwMode="auto">
            <a:xfrm>
              <a:off x="5363" y="870"/>
              <a:ext cx="6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14" name="Line 30"/>
            <p:cNvSpPr>
              <a:spLocks noChangeShapeType="1"/>
            </p:cNvSpPr>
            <p:nvPr/>
          </p:nvSpPr>
          <p:spPr bwMode="auto">
            <a:xfrm>
              <a:off x="5430" y="771"/>
              <a:ext cx="0" cy="9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15" name="Line 31"/>
            <p:cNvSpPr>
              <a:spLocks noChangeShapeType="1"/>
            </p:cNvSpPr>
            <p:nvPr/>
          </p:nvSpPr>
          <p:spPr bwMode="auto">
            <a:xfrm>
              <a:off x="5430" y="771"/>
              <a:ext cx="19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16" name="Line 32"/>
            <p:cNvSpPr>
              <a:spLocks noChangeShapeType="1"/>
            </p:cNvSpPr>
            <p:nvPr/>
          </p:nvSpPr>
          <p:spPr bwMode="auto">
            <a:xfrm>
              <a:off x="5297" y="1002"/>
              <a:ext cx="33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17" name="Line 33"/>
            <p:cNvSpPr>
              <a:spLocks noChangeShapeType="1"/>
            </p:cNvSpPr>
            <p:nvPr/>
          </p:nvSpPr>
          <p:spPr bwMode="auto">
            <a:xfrm>
              <a:off x="5629" y="771"/>
              <a:ext cx="0" cy="23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18" name="Text Box 34"/>
            <p:cNvSpPr txBox="1">
              <a:spLocks noChangeArrowheads="1"/>
            </p:cNvSpPr>
            <p:nvPr/>
          </p:nvSpPr>
          <p:spPr bwMode="auto">
            <a:xfrm>
              <a:off x="3657" y="790"/>
              <a:ext cx="29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ea typeface="黑体" pitchFamily="49" charset="-122"/>
                </a:rPr>
                <a:t>M</a:t>
              </a:r>
              <a:r>
                <a:rPr lang="en-US" altLang="zh-CN" sz="1600" b="1" baseline="-25000">
                  <a:ea typeface="黑体" pitchFamily="49" charset="-122"/>
                </a:rPr>
                <a:t>L</a:t>
              </a:r>
              <a:endParaRPr lang="en-US" altLang="zh-CN" sz="1600" b="1">
                <a:ea typeface="黑体" pitchFamily="49" charset="-122"/>
              </a:endParaRPr>
            </a:p>
          </p:txBody>
        </p:sp>
        <p:sp>
          <p:nvSpPr>
            <p:cNvPr id="170019" name="Text Box 35"/>
            <p:cNvSpPr txBox="1">
              <a:spLocks noChangeArrowheads="1"/>
            </p:cNvSpPr>
            <p:nvPr/>
          </p:nvSpPr>
          <p:spPr bwMode="auto">
            <a:xfrm>
              <a:off x="5391" y="777"/>
              <a:ext cx="3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ea typeface="黑体" pitchFamily="49" charset="-122"/>
                </a:rPr>
                <a:t>M</a:t>
              </a:r>
              <a:r>
                <a:rPr lang="en-US" altLang="zh-CN" sz="1600" b="1" baseline="-25000">
                  <a:ea typeface="黑体" pitchFamily="49" charset="-122"/>
                </a:rPr>
                <a:t>S</a:t>
              </a:r>
              <a:endParaRPr lang="en-US" altLang="zh-CN" sz="1600" b="1">
                <a:ea typeface="黑体" pitchFamily="49" charset="-122"/>
              </a:endParaRPr>
            </a:p>
          </p:txBody>
        </p:sp>
        <p:sp>
          <p:nvSpPr>
            <p:cNvPr id="170020" name="Text Box 36"/>
            <p:cNvSpPr txBox="1">
              <a:spLocks noChangeArrowheads="1"/>
            </p:cNvSpPr>
            <p:nvPr/>
          </p:nvSpPr>
          <p:spPr bwMode="auto">
            <a:xfrm>
              <a:off x="5085" y="466"/>
              <a:ext cx="14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ea typeface="黑体" pitchFamily="49" charset="-122"/>
                </a:rPr>
                <a:t>C</a:t>
              </a:r>
            </a:p>
            <a:p>
              <a:r>
                <a:rPr lang="en-US" altLang="zh-CN" sz="1600" b="1">
                  <a:ea typeface="黑体" pitchFamily="49" charset="-122"/>
                </a:rPr>
                <a:t>B</a:t>
              </a:r>
            </a:p>
            <a:p>
              <a:r>
                <a:rPr lang="en-US" altLang="zh-CN" sz="1600" b="1">
                  <a:ea typeface="黑体" pitchFamily="49" charset="-122"/>
                </a:rPr>
                <a:t>A</a:t>
              </a:r>
            </a:p>
          </p:txBody>
        </p:sp>
        <p:sp>
          <p:nvSpPr>
            <p:cNvPr id="170021" name="Line 37"/>
            <p:cNvSpPr>
              <a:spLocks noChangeShapeType="1"/>
            </p:cNvSpPr>
            <p:nvPr/>
          </p:nvSpPr>
          <p:spPr bwMode="auto">
            <a:xfrm>
              <a:off x="5031" y="566"/>
              <a:ext cx="6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22" name="Line 38"/>
            <p:cNvSpPr>
              <a:spLocks noChangeShapeType="1"/>
            </p:cNvSpPr>
            <p:nvPr/>
          </p:nvSpPr>
          <p:spPr bwMode="auto">
            <a:xfrm>
              <a:off x="5031" y="738"/>
              <a:ext cx="6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23" name="Line 39"/>
            <p:cNvSpPr>
              <a:spLocks noChangeShapeType="1"/>
            </p:cNvSpPr>
            <p:nvPr/>
          </p:nvSpPr>
          <p:spPr bwMode="auto">
            <a:xfrm>
              <a:off x="5031" y="901"/>
              <a:ext cx="6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0024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050723684"/>
                </p:ext>
              </p:extLst>
            </p:nvPr>
          </p:nvGraphicFramePr>
          <p:xfrm>
            <a:off x="4216" y="441"/>
            <a:ext cx="816" cy="202"/>
          </p:xfrm>
          <a:graphic>
            <a:graphicData uri="http://schemas.openxmlformats.org/presentationml/2006/ole">
              <p:oleObj spid="_x0000_s187394" name="Visio" r:id="rId5" imgW="754717" imgH="754704" progId="">
                <p:embed/>
              </p:oleObj>
            </a:graphicData>
          </a:graphic>
        </p:graphicFrame>
        <p:graphicFrame>
          <p:nvGraphicFramePr>
            <p:cNvPr id="170025" name="Object 41"/>
            <p:cNvGraphicFramePr>
              <a:graphicFrameLocks noChangeAspect="1"/>
            </p:cNvGraphicFramePr>
            <p:nvPr/>
          </p:nvGraphicFramePr>
          <p:xfrm>
            <a:off x="4214" y="638"/>
            <a:ext cx="816" cy="151"/>
          </p:xfrm>
          <a:graphic>
            <a:graphicData uri="http://schemas.openxmlformats.org/presentationml/2006/ole">
              <p:oleObj spid="_x0000_s187395" name="Visio" r:id="rId6" imgW="754717" imgH="754704" progId="">
                <p:embed/>
              </p:oleObj>
            </a:graphicData>
          </a:graphic>
        </p:graphicFrame>
        <p:graphicFrame>
          <p:nvGraphicFramePr>
            <p:cNvPr id="170026" name="Object 42"/>
            <p:cNvGraphicFramePr>
              <a:graphicFrameLocks noChangeAspect="1"/>
            </p:cNvGraphicFramePr>
            <p:nvPr/>
          </p:nvGraphicFramePr>
          <p:xfrm>
            <a:off x="4214" y="788"/>
            <a:ext cx="816" cy="287"/>
          </p:xfrm>
          <a:graphic>
            <a:graphicData uri="http://schemas.openxmlformats.org/presentationml/2006/ole">
              <p:oleObj spid="_x0000_s187396" name="Visio" r:id="rId7" imgW="754717" imgH="754704" progId="">
                <p:embed/>
              </p:oleObj>
            </a:graphicData>
          </a:graphic>
        </p:graphicFrame>
        <p:graphicFrame>
          <p:nvGraphicFramePr>
            <p:cNvPr id="170027" name="Object 43"/>
            <p:cNvGraphicFramePr>
              <a:graphicFrameLocks noChangeAspect="1"/>
            </p:cNvGraphicFramePr>
            <p:nvPr/>
          </p:nvGraphicFramePr>
          <p:xfrm>
            <a:off x="4214" y="1073"/>
            <a:ext cx="816" cy="83"/>
          </p:xfrm>
          <a:graphic>
            <a:graphicData uri="http://schemas.openxmlformats.org/presentationml/2006/ole">
              <p:oleObj spid="_x0000_s187397" name="Visio" r:id="rId8" imgW="754717" imgH="754704" progId="">
                <p:embed/>
              </p:oleObj>
            </a:graphicData>
          </a:graphic>
        </p:graphicFrame>
        <p:sp>
          <p:nvSpPr>
            <p:cNvPr id="170028" name="Line 44"/>
            <p:cNvSpPr>
              <a:spLocks noChangeShapeType="1"/>
            </p:cNvSpPr>
            <p:nvPr/>
          </p:nvSpPr>
          <p:spPr bwMode="auto">
            <a:xfrm>
              <a:off x="4746" y="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42925" y="523875"/>
            <a:ext cx="4376738" cy="895350"/>
            <a:chOff x="342" y="330"/>
            <a:chExt cx="2757" cy="564"/>
          </a:xfrm>
        </p:grpSpPr>
        <p:sp>
          <p:nvSpPr>
            <p:cNvPr id="170030" name="Text Box 46"/>
            <p:cNvSpPr txBox="1">
              <a:spLocks noChangeArrowheads="1"/>
            </p:cNvSpPr>
            <p:nvPr/>
          </p:nvSpPr>
          <p:spPr bwMode="auto">
            <a:xfrm>
              <a:off x="342" y="360"/>
              <a:ext cx="76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latin typeface="Calibri" pitchFamily="34" charset="0"/>
                  <a:ea typeface="黑体" pitchFamily="49" charset="-122"/>
                </a:rPr>
                <a:t>Inputs</a:t>
              </a:r>
            </a:p>
            <a:p>
              <a:r>
                <a:rPr lang="en-US" altLang="zh-CN" b="1">
                  <a:solidFill>
                    <a:schemeClr val="accent2"/>
                  </a:solidFill>
                  <a:latin typeface="Calibri" pitchFamily="34" charset="0"/>
                  <a:ea typeface="黑体" pitchFamily="49" charset="-122"/>
                </a:rPr>
                <a:t>A, B, C</a:t>
              </a:r>
            </a:p>
          </p:txBody>
        </p:sp>
        <p:sp>
          <p:nvSpPr>
            <p:cNvPr id="170031" name="AutoShape 47"/>
            <p:cNvSpPr>
              <a:spLocks/>
            </p:cNvSpPr>
            <p:nvPr/>
          </p:nvSpPr>
          <p:spPr bwMode="auto">
            <a:xfrm>
              <a:off x="1035" y="417"/>
              <a:ext cx="103" cy="384"/>
            </a:xfrm>
            <a:prstGeom prst="leftBrace">
              <a:avLst>
                <a:gd name="adj1" fmla="val 31068"/>
                <a:gd name="adj2" fmla="val 50000"/>
              </a:avLst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32" name="Text Box 48"/>
            <p:cNvSpPr txBox="1">
              <a:spLocks noChangeArrowheads="1"/>
            </p:cNvSpPr>
            <p:nvPr/>
          </p:nvSpPr>
          <p:spPr bwMode="auto">
            <a:xfrm>
              <a:off x="1170" y="330"/>
              <a:ext cx="1929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latin typeface="Calibri" pitchFamily="34" charset="0"/>
                  <a:ea typeface="黑体" pitchFamily="49" charset="-122"/>
                </a:rPr>
                <a:t>= 1  Water is lower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Calibri" pitchFamily="34" charset="0"/>
                  <a:ea typeface="黑体" pitchFamily="49" charset="-122"/>
                </a:rPr>
                <a:t>= 0  Otherwise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533400" y="1543050"/>
            <a:ext cx="3090863" cy="895350"/>
            <a:chOff x="336" y="972"/>
            <a:chExt cx="1947" cy="564"/>
          </a:xfrm>
        </p:grpSpPr>
        <p:sp>
          <p:nvSpPr>
            <p:cNvPr id="170034" name="Text Box 50"/>
            <p:cNvSpPr txBox="1">
              <a:spLocks noChangeArrowheads="1"/>
            </p:cNvSpPr>
            <p:nvPr/>
          </p:nvSpPr>
          <p:spPr bwMode="auto">
            <a:xfrm>
              <a:off x="336" y="1011"/>
              <a:ext cx="81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Outputs</a:t>
              </a:r>
            </a:p>
            <a:p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M</a:t>
              </a:r>
              <a:r>
                <a:rPr lang="en-US" altLang="zh-CN" b="1" baseline="-25000">
                  <a:latin typeface="Calibri" pitchFamily="34" charset="0"/>
                  <a:ea typeface="黑体" pitchFamily="49" charset="-122"/>
                </a:rPr>
                <a:t>S</a:t>
              </a: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, M</a:t>
              </a:r>
              <a:r>
                <a:rPr lang="en-US" altLang="zh-CN" b="1" baseline="-25000">
                  <a:latin typeface="Calibri" pitchFamily="34" charset="0"/>
                  <a:ea typeface="黑体" pitchFamily="49" charset="-122"/>
                </a:rPr>
                <a:t>L</a:t>
              </a:r>
              <a:endParaRPr lang="en-US" altLang="zh-CN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70035" name="Text Box 51"/>
            <p:cNvSpPr txBox="1">
              <a:spLocks noChangeArrowheads="1"/>
            </p:cNvSpPr>
            <p:nvPr/>
          </p:nvSpPr>
          <p:spPr bwMode="auto">
            <a:xfrm>
              <a:off x="1169" y="972"/>
              <a:ext cx="1114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= 1  On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= 0  Off</a:t>
              </a:r>
            </a:p>
          </p:txBody>
        </p:sp>
        <p:sp>
          <p:nvSpPr>
            <p:cNvPr id="170036" name="AutoShape 52"/>
            <p:cNvSpPr>
              <a:spLocks/>
            </p:cNvSpPr>
            <p:nvPr/>
          </p:nvSpPr>
          <p:spPr bwMode="auto">
            <a:xfrm>
              <a:off x="1035" y="1071"/>
              <a:ext cx="103" cy="384"/>
            </a:xfrm>
            <a:prstGeom prst="leftBrace">
              <a:avLst>
                <a:gd name="adj1" fmla="val 31068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762000" y="2895600"/>
            <a:ext cx="2546350" cy="3689350"/>
            <a:chOff x="768" y="1296"/>
            <a:chExt cx="1604" cy="2324"/>
          </a:xfrm>
        </p:grpSpPr>
        <p:sp>
          <p:nvSpPr>
            <p:cNvPr id="170038" name="Rectangle 54"/>
            <p:cNvSpPr>
              <a:spLocks noChangeArrowheads="1"/>
            </p:cNvSpPr>
            <p:nvPr/>
          </p:nvSpPr>
          <p:spPr bwMode="auto">
            <a:xfrm>
              <a:off x="1690" y="1316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ea typeface="黑体" pitchFamily="49" charset="-122"/>
                </a:rPr>
                <a:t>M</a:t>
              </a:r>
              <a:r>
                <a:rPr lang="en-US" altLang="zh-CN" b="1" baseline="-25000">
                  <a:solidFill>
                    <a:srgbClr val="FF0066"/>
                  </a:solidFill>
                  <a:ea typeface="黑体" pitchFamily="49" charset="-122"/>
                </a:rPr>
                <a:t>L</a:t>
              </a:r>
              <a:r>
                <a:rPr lang="en-US" altLang="zh-CN" b="1">
                  <a:solidFill>
                    <a:srgbClr val="FF33CC"/>
                  </a:solidFill>
                  <a:ea typeface="黑体" pitchFamily="49" charset="-122"/>
                </a:rPr>
                <a:t> </a:t>
              </a:r>
              <a:r>
                <a:rPr lang="en-US" altLang="zh-CN" b="1">
                  <a:solidFill>
                    <a:srgbClr val="0000FF"/>
                  </a:solidFill>
                  <a:ea typeface="黑体" pitchFamily="49" charset="-122"/>
                </a:rPr>
                <a:t>M</a:t>
              </a:r>
              <a:r>
                <a:rPr lang="en-US" altLang="zh-CN" b="1" baseline="-25000">
                  <a:solidFill>
                    <a:srgbClr val="0000FF"/>
                  </a:solidFill>
                  <a:ea typeface="黑体" pitchFamily="49" charset="-122"/>
                </a:rPr>
                <a:t>S</a:t>
              </a:r>
            </a:p>
          </p:txBody>
        </p:sp>
        <p:sp>
          <p:nvSpPr>
            <p:cNvPr id="170039" name="Text Box 55"/>
            <p:cNvSpPr txBox="1">
              <a:spLocks noChangeArrowheads="1"/>
            </p:cNvSpPr>
            <p:nvPr/>
          </p:nvSpPr>
          <p:spPr bwMode="auto">
            <a:xfrm>
              <a:off x="768" y="1296"/>
              <a:ext cx="874" cy="2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ea typeface="黑体" pitchFamily="49" charset="-122"/>
                </a:rPr>
                <a:t>A  B  C</a:t>
              </a:r>
            </a:p>
            <a:p>
              <a:endParaRPr lang="en-US" altLang="zh-CN" b="1" baseline="-25000">
                <a:ea typeface="黑体" pitchFamily="49" charset="-122"/>
              </a:endParaRPr>
            </a:p>
            <a:p>
              <a:r>
                <a:rPr lang="en-US" altLang="zh-CN" b="1" baseline="-25000">
                  <a:ea typeface="黑体" pitchFamily="49" charset="-122"/>
                </a:rPr>
                <a:t> </a:t>
              </a:r>
              <a:r>
                <a:rPr lang="en-US" altLang="zh-CN" b="1">
                  <a:ea typeface="黑体" pitchFamily="49" charset="-122"/>
                </a:rPr>
                <a:t>0    0    0   </a:t>
              </a:r>
            </a:p>
            <a:p>
              <a:r>
                <a:rPr lang="en-US" altLang="zh-CN" b="1">
                  <a:ea typeface="黑体" pitchFamily="49" charset="-122"/>
                </a:rPr>
                <a:t> 0    0    1   </a:t>
              </a:r>
            </a:p>
            <a:p>
              <a:r>
                <a:rPr lang="en-US" altLang="zh-CN" b="1">
                  <a:ea typeface="黑体" pitchFamily="49" charset="-122"/>
                </a:rPr>
                <a:t> 0    1    0     </a:t>
              </a:r>
            </a:p>
            <a:p>
              <a:r>
                <a:rPr lang="en-US" altLang="zh-CN" b="1">
                  <a:ea typeface="黑体" pitchFamily="49" charset="-122"/>
                </a:rPr>
                <a:t> 0    1    1</a:t>
              </a:r>
            </a:p>
            <a:p>
              <a:r>
                <a:rPr lang="en-US" altLang="zh-CN" b="1">
                  <a:ea typeface="黑体" pitchFamily="49" charset="-122"/>
                </a:rPr>
                <a:t> 1    0    0</a:t>
              </a:r>
            </a:p>
            <a:p>
              <a:r>
                <a:rPr lang="en-US" altLang="zh-CN" b="1">
                  <a:ea typeface="黑体" pitchFamily="49" charset="-122"/>
                </a:rPr>
                <a:t> 1    0    1</a:t>
              </a:r>
            </a:p>
            <a:p>
              <a:r>
                <a:rPr lang="en-US" altLang="zh-CN" b="1">
                  <a:ea typeface="黑体" pitchFamily="49" charset="-122"/>
                </a:rPr>
                <a:t> 1    1    0</a:t>
              </a:r>
            </a:p>
            <a:p>
              <a:r>
                <a:rPr lang="en-US" altLang="zh-CN" b="1">
                  <a:ea typeface="黑体" pitchFamily="49" charset="-122"/>
                </a:rPr>
                <a:t> 1    1    1</a:t>
              </a:r>
            </a:p>
          </p:txBody>
        </p:sp>
        <p:sp>
          <p:nvSpPr>
            <p:cNvPr id="170040" name="Line 56"/>
            <p:cNvSpPr>
              <a:spLocks noChangeShapeType="1"/>
            </p:cNvSpPr>
            <p:nvPr/>
          </p:nvSpPr>
          <p:spPr bwMode="auto">
            <a:xfrm>
              <a:off x="1642" y="1412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41" name="Line 57"/>
            <p:cNvSpPr>
              <a:spLocks noChangeShapeType="1"/>
            </p:cNvSpPr>
            <p:nvPr/>
          </p:nvSpPr>
          <p:spPr bwMode="auto">
            <a:xfrm>
              <a:off x="816" y="264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42" name="Line 58"/>
            <p:cNvSpPr>
              <a:spLocks noChangeShapeType="1"/>
            </p:cNvSpPr>
            <p:nvPr/>
          </p:nvSpPr>
          <p:spPr bwMode="auto">
            <a:xfrm>
              <a:off x="816" y="168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43" name="Line 59"/>
            <p:cNvSpPr>
              <a:spLocks noChangeShapeType="1"/>
            </p:cNvSpPr>
            <p:nvPr/>
          </p:nvSpPr>
          <p:spPr bwMode="auto">
            <a:xfrm>
              <a:off x="864" y="360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0044" name="Text Box 60"/>
          <p:cNvSpPr txBox="1">
            <a:spLocks noChangeArrowheads="1"/>
          </p:cNvSpPr>
          <p:nvPr/>
        </p:nvSpPr>
        <p:spPr bwMode="auto">
          <a:xfrm>
            <a:off x="2286000" y="3581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ea typeface="黑体" pitchFamily="49" charset="-122"/>
              </a:rPr>
              <a:t>0    0</a:t>
            </a:r>
          </a:p>
        </p:txBody>
      </p:sp>
      <p:sp>
        <p:nvSpPr>
          <p:cNvPr id="170045" name="Text Box 61"/>
          <p:cNvSpPr txBox="1">
            <a:spLocks noChangeArrowheads="1"/>
          </p:cNvSpPr>
          <p:nvPr/>
        </p:nvSpPr>
        <p:spPr bwMode="auto">
          <a:xfrm>
            <a:off x="2286000" y="3933825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ea typeface="黑体" pitchFamily="49" charset="-122"/>
              </a:rPr>
              <a:t>0    1</a:t>
            </a:r>
          </a:p>
        </p:txBody>
      </p:sp>
      <p:sp>
        <p:nvSpPr>
          <p:cNvPr id="170046" name="Text Box 62"/>
          <p:cNvSpPr txBox="1">
            <a:spLocks noChangeArrowheads="1"/>
          </p:cNvSpPr>
          <p:nvPr/>
        </p:nvSpPr>
        <p:spPr bwMode="auto">
          <a:xfrm>
            <a:off x="2217738" y="432435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ea typeface="黑体" pitchFamily="49" charset="-122"/>
                <a:cs typeface="Times New Roman" pitchFamily="18" charset="0"/>
              </a:rPr>
              <a:t>Φ  Φ</a:t>
            </a:r>
          </a:p>
        </p:txBody>
      </p:sp>
      <p:sp>
        <p:nvSpPr>
          <p:cNvPr id="170047" name="Text Box 63"/>
          <p:cNvSpPr txBox="1">
            <a:spLocks noChangeArrowheads="1"/>
          </p:cNvSpPr>
          <p:nvPr/>
        </p:nvSpPr>
        <p:spPr bwMode="auto">
          <a:xfrm>
            <a:off x="2286000" y="4648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ea typeface="黑体" pitchFamily="49" charset="-122"/>
              </a:rPr>
              <a:t>1    0</a:t>
            </a:r>
          </a:p>
        </p:txBody>
      </p:sp>
      <p:sp>
        <p:nvSpPr>
          <p:cNvPr id="170048" name="Text Box 64"/>
          <p:cNvSpPr txBox="1">
            <a:spLocks noChangeArrowheads="1"/>
          </p:cNvSpPr>
          <p:nvPr/>
        </p:nvSpPr>
        <p:spPr bwMode="auto">
          <a:xfrm>
            <a:off x="2308225" y="6124575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ea typeface="黑体" pitchFamily="49" charset="-122"/>
              </a:rPr>
              <a:t>1    1</a:t>
            </a:r>
          </a:p>
        </p:txBody>
      </p:sp>
      <p:sp>
        <p:nvSpPr>
          <p:cNvPr id="170049" name="Text Box 65"/>
          <p:cNvSpPr txBox="1">
            <a:spLocks noChangeArrowheads="1"/>
          </p:cNvSpPr>
          <p:nvPr/>
        </p:nvSpPr>
        <p:spPr bwMode="auto">
          <a:xfrm>
            <a:off x="2209800" y="542448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ea typeface="黑体" pitchFamily="49" charset="-122"/>
                <a:cs typeface="Times New Roman" pitchFamily="18" charset="0"/>
              </a:rPr>
              <a:t>Φ  Φ</a:t>
            </a:r>
          </a:p>
        </p:txBody>
      </p:sp>
      <p:sp>
        <p:nvSpPr>
          <p:cNvPr id="170050" name="Text Box 66"/>
          <p:cNvSpPr txBox="1">
            <a:spLocks noChangeArrowheads="1"/>
          </p:cNvSpPr>
          <p:nvPr/>
        </p:nvSpPr>
        <p:spPr bwMode="auto">
          <a:xfrm>
            <a:off x="2209800" y="577691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ea typeface="黑体" pitchFamily="49" charset="-122"/>
                <a:cs typeface="Times New Roman" pitchFamily="18" charset="0"/>
              </a:rPr>
              <a:t>Φ  Φ</a:t>
            </a:r>
          </a:p>
        </p:txBody>
      </p:sp>
      <p:sp>
        <p:nvSpPr>
          <p:cNvPr id="170051" name="Text Box 67"/>
          <p:cNvSpPr txBox="1">
            <a:spLocks noChangeArrowheads="1"/>
          </p:cNvSpPr>
          <p:nvPr/>
        </p:nvSpPr>
        <p:spPr bwMode="auto">
          <a:xfrm>
            <a:off x="2209800" y="504348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ea typeface="黑体" pitchFamily="49" charset="-122"/>
                <a:cs typeface="Times New Roman" pitchFamily="18" charset="0"/>
              </a:rPr>
              <a:t>Φ  Φ</a:t>
            </a:r>
          </a:p>
        </p:txBody>
      </p:sp>
      <p:sp>
        <p:nvSpPr>
          <p:cNvPr id="170052" name="Line 68"/>
          <p:cNvSpPr>
            <a:spLocks noChangeShapeType="1"/>
          </p:cNvSpPr>
          <p:nvPr/>
        </p:nvSpPr>
        <p:spPr bwMode="auto">
          <a:xfrm flipH="1">
            <a:off x="3068638" y="4518025"/>
            <a:ext cx="381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053" name="Text Box 69"/>
          <p:cNvSpPr txBox="1">
            <a:spLocks noChangeArrowheads="1"/>
          </p:cNvSpPr>
          <p:nvPr/>
        </p:nvSpPr>
        <p:spPr bwMode="auto">
          <a:xfrm>
            <a:off x="3500438" y="4157663"/>
            <a:ext cx="1463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accent2"/>
                </a:solidFill>
                <a:ea typeface="黑体" pitchFamily="49" charset="-122"/>
              </a:rPr>
              <a:t>不可能出现</a:t>
            </a:r>
          </a:p>
          <a:p>
            <a:r>
              <a:rPr lang="zh-CN" altLang="en-US" sz="2000" b="1">
                <a:solidFill>
                  <a:schemeClr val="accent2"/>
                </a:solidFill>
                <a:ea typeface="黑体" pitchFamily="49" charset="-122"/>
              </a:rPr>
              <a:t>低于</a:t>
            </a:r>
            <a:r>
              <a:rPr lang="en-US" altLang="zh-CN" sz="2000" b="1">
                <a:solidFill>
                  <a:schemeClr val="accent2"/>
                </a:solidFill>
                <a:ea typeface="黑体" pitchFamily="49" charset="-122"/>
              </a:rPr>
              <a:t>B </a:t>
            </a:r>
            <a:r>
              <a:rPr lang="zh-CN" altLang="en-US" sz="2000" b="1">
                <a:solidFill>
                  <a:schemeClr val="accent2"/>
                </a:solidFill>
                <a:ea typeface="黑体" pitchFamily="49" charset="-122"/>
              </a:rPr>
              <a:t>而不</a:t>
            </a:r>
          </a:p>
          <a:p>
            <a:r>
              <a:rPr lang="zh-CN" altLang="en-US" sz="2000" b="1">
                <a:solidFill>
                  <a:schemeClr val="accent2"/>
                </a:solidFill>
                <a:ea typeface="黑体" pitchFamily="49" charset="-122"/>
              </a:rPr>
              <a:t>低于</a:t>
            </a:r>
            <a:r>
              <a:rPr lang="en-US" altLang="zh-CN" sz="2000" b="1">
                <a:solidFill>
                  <a:schemeClr val="accent2"/>
                </a:solidFill>
                <a:ea typeface="黑体" pitchFamily="49" charset="-122"/>
              </a:rPr>
              <a:t>C</a:t>
            </a:r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5486400" y="2108200"/>
            <a:ext cx="3124200" cy="1524000"/>
            <a:chOff x="288" y="1344"/>
            <a:chExt cx="2352" cy="1200"/>
          </a:xfrm>
        </p:grpSpPr>
        <p:sp>
          <p:nvSpPr>
            <p:cNvPr id="170055" name="Rectangle 71"/>
            <p:cNvSpPr>
              <a:spLocks noChangeArrowheads="1"/>
            </p:cNvSpPr>
            <p:nvPr/>
          </p:nvSpPr>
          <p:spPr bwMode="auto">
            <a:xfrm>
              <a:off x="2016" y="2191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b="1">
                  <a:cs typeface="Times New Roman" pitchFamily="18" charset="0"/>
                </a:rPr>
                <a:t>Φ</a:t>
              </a:r>
            </a:p>
          </p:txBody>
        </p:sp>
        <p:sp>
          <p:nvSpPr>
            <p:cNvPr id="170056" name="Rectangle 72"/>
            <p:cNvSpPr>
              <a:spLocks noChangeArrowheads="1"/>
            </p:cNvSpPr>
            <p:nvPr/>
          </p:nvSpPr>
          <p:spPr bwMode="auto">
            <a:xfrm>
              <a:off x="1593" y="2191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200" b="1">
                  <a:latin typeface="Arial" charset="0"/>
                </a:rPr>
                <a:t>1</a:t>
              </a:r>
            </a:p>
          </p:txBody>
        </p:sp>
        <p:sp>
          <p:nvSpPr>
            <p:cNvPr id="170057" name="Rectangle 73"/>
            <p:cNvSpPr>
              <a:spLocks noChangeArrowheads="1"/>
            </p:cNvSpPr>
            <p:nvPr/>
          </p:nvSpPr>
          <p:spPr bwMode="auto">
            <a:xfrm>
              <a:off x="1170" y="2191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200" b="1">
                  <a:latin typeface="Arial" charset="0"/>
                </a:rPr>
                <a:t>1</a:t>
              </a:r>
            </a:p>
          </p:txBody>
        </p:sp>
        <p:sp>
          <p:nvSpPr>
            <p:cNvPr id="170058" name="Rectangle 74"/>
            <p:cNvSpPr>
              <a:spLocks noChangeArrowheads="1"/>
            </p:cNvSpPr>
            <p:nvPr/>
          </p:nvSpPr>
          <p:spPr bwMode="auto">
            <a:xfrm>
              <a:off x="747" y="2191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200" b="1">
                  <a:latin typeface="Arial" charset="0"/>
                </a:rPr>
                <a:t>0</a:t>
              </a:r>
            </a:p>
          </p:txBody>
        </p:sp>
        <p:sp>
          <p:nvSpPr>
            <p:cNvPr id="170059" name="Rectangle 75"/>
            <p:cNvSpPr>
              <a:spLocks noChangeArrowheads="1"/>
            </p:cNvSpPr>
            <p:nvPr/>
          </p:nvSpPr>
          <p:spPr bwMode="auto">
            <a:xfrm>
              <a:off x="2016" y="1837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b="1">
                  <a:cs typeface="Times New Roman" pitchFamily="18" charset="0"/>
                </a:rPr>
                <a:t>Φ</a:t>
              </a:r>
            </a:p>
          </p:txBody>
        </p:sp>
        <p:sp>
          <p:nvSpPr>
            <p:cNvPr id="170060" name="Rectangle 76"/>
            <p:cNvSpPr>
              <a:spLocks noChangeArrowheads="1"/>
            </p:cNvSpPr>
            <p:nvPr/>
          </p:nvSpPr>
          <p:spPr bwMode="auto">
            <a:xfrm>
              <a:off x="1593" y="1837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b="1">
                  <a:cs typeface="Times New Roman" pitchFamily="18" charset="0"/>
                </a:rPr>
                <a:t>Φ</a:t>
              </a:r>
            </a:p>
          </p:txBody>
        </p:sp>
        <p:sp>
          <p:nvSpPr>
            <p:cNvPr id="170061" name="Rectangle 77"/>
            <p:cNvSpPr>
              <a:spLocks noChangeArrowheads="1"/>
            </p:cNvSpPr>
            <p:nvPr/>
          </p:nvSpPr>
          <p:spPr bwMode="auto">
            <a:xfrm>
              <a:off x="1170" y="1837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b="1">
                  <a:cs typeface="Times New Roman" pitchFamily="18" charset="0"/>
                </a:rPr>
                <a:t>Φ</a:t>
              </a:r>
            </a:p>
          </p:txBody>
        </p:sp>
        <p:sp>
          <p:nvSpPr>
            <p:cNvPr id="170062" name="Rectangle 78"/>
            <p:cNvSpPr>
              <a:spLocks noChangeArrowheads="1"/>
            </p:cNvSpPr>
            <p:nvPr/>
          </p:nvSpPr>
          <p:spPr bwMode="auto">
            <a:xfrm>
              <a:off x="747" y="1837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200" b="1">
                  <a:latin typeface="Arial" charset="0"/>
                </a:rPr>
                <a:t>0</a:t>
              </a:r>
            </a:p>
          </p:txBody>
        </p:sp>
        <p:sp>
          <p:nvSpPr>
            <p:cNvPr id="170063" name="Line 79"/>
            <p:cNvSpPr>
              <a:spLocks noChangeShapeType="1"/>
            </p:cNvSpPr>
            <p:nvPr/>
          </p:nvSpPr>
          <p:spPr bwMode="auto">
            <a:xfrm>
              <a:off x="747" y="1837"/>
              <a:ext cx="16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64" name="Line 80"/>
            <p:cNvSpPr>
              <a:spLocks noChangeShapeType="1"/>
            </p:cNvSpPr>
            <p:nvPr/>
          </p:nvSpPr>
          <p:spPr bwMode="auto">
            <a:xfrm>
              <a:off x="747" y="2191"/>
              <a:ext cx="16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65" name="Line 81"/>
            <p:cNvSpPr>
              <a:spLocks noChangeShapeType="1"/>
            </p:cNvSpPr>
            <p:nvPr/>
          </p:nvSpPr>
          <p:spPr bwMode="auto">
            <a:xfrm>
              <a:off x="747" y="2544"/>
              <a:ext cx="16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66" name="Line 82"/>
            <p:cNvSpPr>
              <a:spLocks noChangeShapeType="1"/>
            </p:cNvSpPr>
            <p:nvPr/>
          </p:nvSpPr>
          <p:spPr bwMode="auto">
            <a:xfrm>
              <a:off x="747" y="1837"/>
              <a:ext cx="0" cy="70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67" name="Line 83"/>
            <p:cNvSpPr>
              <a:spLocks noChangeShapeType="1"/>
            </p:cNvSpPr>
            <p:nvPr/>
          </p:nvSpPr>
          <p:spPr bwMode="auto">
            <a:xfrm>
              <a:off x="1170" y="1837"/>
              <a:ext cx="0" cy="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68" name="Line 84"/>
            <p:cNvSpPr>
              <a:spLocks noChangeShapeType="1"/>
            </p:cNvSpPr>
            <p:nvPr/>
          </p:nvSpPr>
          <p:spPr bwMode="auto">
            <a:xfrm>
              <a:off x="1593" y="1837"/>
              <a:ext cx="0" cy="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69" name="Line 85"/>
            <p:cNvSpPr>
              <a:spLocks noChangeShapeType="1"/>
            </p:cNvSpPr>
            <p:nvPr/>
          </p:nvSpPr>
          <p:spPr bwMode="auto">
            <a:xfrm>
              <a:off x="2016" y="1837"/>
              <a:ext cx="0" cy="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70" name="Line 86"/>
            <p:cNvSpPr>
              <a:spLocks noChangeShapeType="1"/>
            </p:cNvSpPr>
            <p:nvPr/>
          </p:nvSpPr>
          <p:spPr bwMode="auto">
            <a:xfrm>
              <a:off x="2439" y="1837"/>
              <a:ext cx="0" cy="70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71" name="Line 87"/>
            <p:cNvSpPr>
              <a:spLocks noChangeShapeType="1"/>
            </p:cNvSpPr>
            <p:nvPr/>
          </p:nvSpPr>
          <p:spPr bwMode="auto">
            <a:xfrm flipH="1" flipV="1">
              <a:off x="528" y="1632"/>
              <a:ext cx="219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72" name="Text Box 88"/>
            <p:cNvSpPr txBox="1">
              <a:spLocks noChangeArrowheads="1"/>
            </p:cNvSpPr>
            <p:nvPr/>
          </p:nvSpPr>
          <p:spPr bwMode="auto">
            <a:xfrm>
              <a:off x="288" y="1344"/>
              <a:ext cx="719" cy="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FF0066"/>
                  </a:solidFill>
                </a:rPr>
                <a:t>M</a:t>
              </a:r>
              <a:r>
                <a:rPr kumimoji="1" lang="en-US" altLang="zh-CN" sz="1600" b="1" baseline="-25000">
                  <a:solidFill>
                    <a:srgbClr val="FF0066"/>
                  </a:solidFill>
                </a:rPr>
                <a:t>L</a:t>
              </a:r>
              <a:r>
                <a:rPr kumimoji="1" lang="en-US" altLang="zh-CN" sz="1600" b="1">
                  <a:solidFill>
                    <a:srgbClr val="FF00FF"/>
                  </a:solidFill>
                </a:rPr>
                <a:t> </a:t>
              </a:r>
              <a:r>
                <a:rPr kumimoji="1" lang="en-US" altLang="zh-CN" sz="1800" b="1"/>
                <a:t>  AB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1800" b="1"/>
                <a:t>C</a:t>
              </a:r>
            </a:p>
          </p:txBody>
        </p:sp>
        <p:sp>
          <p:nvSpPr>
            <p:cNvPr id="170073" name="Text Box 89"/>
            <p:cNvSpPr txBox="1">
              <a:spLocks noChangeArrowheads="1"/>
            </p:cNvSpPr>
            <p:nvPr/>
          </p:nvSpPr>
          <p:spPr bwMode="auto">
            <a:xfrm>
              <a:off x="747" y="1617"/>
              <a:ext cx="18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800" b="1"/>
                <a:t>00      01      11      10</a:t>
              </a:r>
            </a:p>
          </p:txBody>
        </p:sp>
        <p:sp>
          <p:nvSpPr>
            <p:cNvPr id="170074" name="Text Box 90"/>
            <p:cNvSpPr txBox="1">
              <a:spLocks noChangeArrowheads="1"/>
            </p:cNvSpPr>
            <p:nvPr/>
          </p:nvSpPr>
          <p:spPr bwMode="auto">
            <a:xfrm>
              <a:off x="545" y="1882"/>
              <a:ext cx="243" cy="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800" b="1"/>
                <a:t>0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1800" b="1"/>
                <a:t>1</a:t>
              </a:r>
            </a:p>
          </p:txBody>
        </p:sp>
      </p:grpSp>
      <p:sp>
        <p:nvSpPr>
          <p:cNvPr id="170075" name="Oval 91"/>
          <p:cNvSpPr>
            <a:spLocks noChangeArrowheads="1"/>
          </p:cNvSpPr>
          <p:nvPr/>
        </p:nvSpPr>
        <p:spPr bwMode="auto">
          <a:xfrm>
            <a:off x="6677025" y="2757488"/>
            <a:ext cx="990600" cy="838200"/>
          </a:xfrm>
          <a:prstGeom prst="ellipse">
            <a:avLst/>
          </a:prstGeom>
          <a:noFill/>
          <a:ln w="381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76" name="Text Box 92"/>
          <p:cNvSpPr txBox="1">
            <a:spLocks noChangeArrowheads="1"/>
          </p:cNvSpPr>
          <p:nvPr/>
        </p:nvSpPr>
        <p:spPr bwMode="auto">
          <a:xfrm>
            <a:off x="6477000" y="3784600"/>
            <a:ext cx="123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3399"/>
                </a:solidFill>
              </a:rPr>
              <a:t>M</a:t>
            </a:r>
            <a:r>
              <a:rPr lang="en-US" altLang="zh-CN" b="1" baseline="-25000">
                <a:solidFill>
                  <a:srgbClr val="FF3399"/>
                </a:solidFill>
              </a:rPr>
              <a:t>L</a:t>
            </a:r>
            <a:r>
              <a:rPr lang="en-US" altLang="zh-CN" b="1">
                <a:solidFill>
                  <a:srgbClr val="FF3399"/>
                </a:solidFill>
              </a:rPr>
              <a:t> = B</a:t>
            </a:r>
          </a:p>
        </p:txBody>
      </p:sp>
      <p:grpSp>
        <p:nvGrpSpPr>
          <p:cNvPr id="7" name="Group 93"/>
          <p:cNvGrpSpPr>
            <a:grpSpLocks/>
          </p:cNvGrpSpPr>
          <p:nvPr/>
        </p:nvGrpSpPr>
        <p:grpSpPr bwMode="auto">
          <a:xfrm>
            <a:off x="5505450" y="4495800"/>
            <a:ext cx="3048000" cy="1481138"/>
            <a:chOff x="288" y="1344"/>
            <a:chExt cx="2352" cy="1200"/>
          </a:xfrm>
        </p:grpSpPr>
        <p:sp>
          <p:nvSpPr>
            <p:cNvPr id="170078" name="Rectangle 94"/>
            <p:cNvSpPr>
              <a:spLocks noChangeArrowheads="1"/>
            </p:cNvSpPr>
            <p:nvPr/>
          </p:nvSpPr>
          <p:spPr bwMode="auto">
            <a:xfrm>
              <a:off x="2016" y="2191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b="1">
                  <a:cs typeface="Times New Roman" pitchFamily="18" charset="0"/>
                </a:rPr>
                <a:t>Φ</a:t>
              </a:r>
            </a:p>
          </p:txBody>
        </p:sp>
        <p:sp>
          <p:nvSpPr>
            <p:cNvPr id="170079" name="Rectangle 95"/>
            <p:cNvSpPr>
              <a:spLocks noChangeArrowheads="1"/>
            </p:cNvSpPr>
            <p:nvPr/>
          </p:nvSpPr>
          <p:spPr bwMode="auto">
            <a:xfrm>
              <a:off x="1593" y="2191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200" b="1">
                  <a:latin typeface="Arial" charset="0"/>
                </a:rPr>
                <a:t>1</a:t>
              </a:r>
            </a:p>
          </p:txBody>
        </p:sp>
        <p:sp>
          <p:nvSpPr>
            <p:cNvPr id="170080" name="Rectangle 96"/>
            <p:cNvSpPr>
              <a:spLocks noChangeArrowheads="1"/>
            </p:cNvSpPr>
            <p:nvPr/>
          </p:nvSpPr>
          <p:spPr bwMode="auto">
            <a:xfrm>
              <a:off x="1170" y="2191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200" b="1">
                  <a:latin typeface="Arial" charset="0"/>
                </a:rPr>
                <a:t>0</a:t>
              </a:r>
            </a:p>
          </p:txBody>
        </p:sp>
        <p:sp>
          <p:nvSpPr>
            <p:cNvPr id="170081" name="Rectangle 97"/>
            <p:cNvSpPr>
              <a:spLocks noChangeArrowheads="1"/>
            </p:cNvSpPr>
            <p:nvPr/>
          </p:nvSpPr>
          <p:spPr bwMode="auto">
            <a:xfrm>
              <a:off x="747" y="2191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200" b="1">
                  <a:latin typeface="Arial" charset="0"/>
                </a:rPr>
                <a:t>1</a:t>
              </a:r>
            </a:p>
          </p:txBody>
        </p:sp>
        <p:sp>
          <p:nvSpPr>
            <p:cNvPr id="170082" name="Rectangle 98"/>
            <p:cNvSpPr>
              <a:spLocks noChangeArrowheads="1"/>
            </p:cNvSpPr>
            <p:nvPr/>
          </p:nvSpPr>
          <p:spPr bwMode="auto">
            <a:xfrm>
              <a:off x="2016" y="1837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b="1">
                  <a:cs typeface="Times New Roman" pitchFamily="18" charset="0"/>
                </a:rPr>
                <a:t>Φ</a:t>
              </a:r>
            </a:p>
          </p:txBody>
        </p:sp>
        <p:sp>
          <p:nvSpPr>
            <p:cNvPr id="170083" name="Rectangle 99"/>
            <p:cNvSpPr>
              <a:spLocks noChangeArrowheads="1"/>
            </p:cNvSpPr>
            <p:nvPr/>
          </p:nvSpPr>
          <p:spPr bwMode="auto">
            <a:xfrm>
              <a:off x="1593" y="1837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b="1">
                  <a:cs typeface="Times New Roman" pitchFamily="18" charset="0"/>
                </a:rPr>
                <a:t>Φ</a:t>
              </a:r>
            </a:p>
          </p:txBody>
        </p:sp>
        <p:sp>
          <p:nvSpPr>
            <p:cNvPr id="170084" name="Rectangle 100"/>
            <p:cNvSpPr>
              <a:spLocks noChangeArrowheads="1"/>
            </p:cNvSpPr>
            <p:nvPr/>
          </p:nvSpPr>
          <p:spPr bwMode="auto">
            <a:xfrm>
              <a:off x="1170" y="1837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b="1">
                  <a:cs typeface="Times New Roman" pitchFamily="18" charset="0"/>
                </a:rPr>
                <a:t>Φ</a:t>
              </a:r>
            </a:p>
          </p:txBody>
        </p:sp>
        <p:sp>
          <p:nvSpPr>
            <p:cNvPr id="170085" name="Rectangle 101"/>
            <p:cNvSpPr>
              <a:spLocks noChangeArrowheads="1"/>
            </p:cNvSpPr>
            <p:nvPr/>
          </p:nvSpPr>
          <p:spPr bwMode="auto">
            <a:xfrm>
              <a:off x="747" y="1837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200" b="1">
                  <a:latin typeface="Arial" charset="0"/>
                </a:rPr>
                <a:t>0</a:t>
              </a:r>
            </a:p>
          </p:txBody>
        </p:sp>
        <p:sp>
          <p:nvSpPr>
            <p:cNvPr id="170086" name="Line 102"/>
            <p:cNvSpPr>
              <a:spLocks noChangeShapeType="1"/>
            </p:cNvSpPr>
            <p:nvPr/>
          </p:nvSpPr>
          <p:spPr bwMode="auto">
            <a:xfrm>
              <a:off x="747" y="1837"/>
              <a:ext cx="16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87" name="Line 103"/>
            <p:cNvSpPr>
              <a:spLocks noChangeShapeType="1"/>
            </p:cNvSpPr>
            <p:nvPr/>
          </p:nvSpPr>
          <p:spPr bwMode="auto">
            <a:xfrm>
              <a:off x="747" y="2191"/>
              <a:ext cx="16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88" name="Line 104"/>
            <p:cNvSpPr>
              <a:spLocks noChangeShapeType="1"/>
            </p:cNvSpPr>
            <p:nvPr/>
          </p:nvSpPr>
          <p:spPr bwMode="auto">
            <a:xfrm>
              <a:off x="747" y="2544"/>
              <a:ext cx="16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89" name="Line 105"/>
            <p:cNvSpPr>
              <a:spLocks noChangeShapeType="1"/>
            </p:cNvSpPr>
            <p:nvPr/>
          </p:nvSpPr>
          <p:spPr bwMode="auto">
            <a:xfrm>
              <a:off x="747" y="1837"/>
              <a:ext cx="0" cy="70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90" name="Line 106"/>
            <p:cNvSpPr>
              <a:spLocks noChangeShapeType="1"/>
            </p:cNvSpPr>
            <p:nvPr/>
          </p:nvSpPr>
          <p:spPr bwMode="auto">
            <a:xfrm>
              <a:off x="1170" y="1837"/>
              <a:ext cx="0" cy="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91" name="Line 107"/>
            <p:cNvSpPr>
              <a:spLocks noChangeShapeType="1"/>
            </p:cNvSpPr>
            <p:nvPr/>
          </p:nvSpPr>
          <p:spPr bwMode="auto">
            <a:xfrm>
              <a:off x="1593" y="1837"/>
              <a:ext cx="0" cy="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92" name="Line 108"/>
            <p:cNvSpPr>
              <a:spLocks noChangeShapeType="1"/>
            </p:cNvSpPr>
            <p:nvPr/>
          </p:nvSpPr>
          <p:spPr bwMode="auto">
            <a:xfrm>
              <a:off x="2016" y="1837"/>
              <a:ext cx="0" cy="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93" name="Line 109"/>
            <p:cNvSpPr>
              <a:spLocks noChangeShapeType="1"/>
            </p:cNvSpPr>
            <p:nvPr/>
          </p:nvSpPr>
          <p:spPr bwMode="auto">
            <a:xfrm>
              <a:off x="2439" y="1837"/>
              <a:ext cx="0" cy="70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94" name="Line 110"/>
            <p:cNvSpPr>
              <a:spLocks noChangeShapeType="1"/>
            </p:cNvSpPr>
            <p:nvPr/>
          </p:nvSpPr>
          <p:spPr bwMode="auto">
            <a:xfrm flipH="1" flipV="1">
              <a:off x="528" y="1632"/>
              <a:ext cx="219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95" name="Text Box 111"/>
            <p:cNvSpPr txBox="1">
              <a:spLocks noChangeArrowheads="1"/>
            </p:cNvSpPr>
            <p:nvPr/>
          </p:nvSpPr>
          <p:spPr bwMode="auto">
            <a:xfrm>
              <a:off x="288" y="1344"/>
              <a:ext cx="720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</a:rPr>
                <a:t>M</a:t>
              </a:r>
              <a:r>
                <a:rPr kumimoji="1" lang="en-US" altLang="zh-CN" sz="1600" b="1" baseline="-25000">
                  <a:solidFill>
                    <a:srgbClr val="0000FF"/>
                  </a:solidFill>
                </a:rPr>
                <a:t>S</a:t>
              </a:r>
              <a:r>
                <a:rPr kumimoji="1" lang="en-US" altLang="zh-CN" sz="1600" b="1">
                  <a:solidFill>
                    <a:srgbClr val="0000FF"/>
                  </a:solidFill>
                </a:rPr>
                <a:t> </a:t>
              </a:r>
              <a:r>
                <a:rPr kumimoji="1" lang="en-US" altLang="zh-CN" sz="1800" b="1">
                  <a:solidFill>
                    <a:srgbClr val="008080"/>
                  </a:solidFill>
                </a:rPr>
                <a:t> </a:t>
              </a:r>
              <a:r>
                <a:rPr kumimoji="1" lang="en-US" altLang="zh-CN" sz="1800" b="1"/>
                <a:t> </a:t>
              </a:r>
              <a:r>
                <a:rPr kumimoji="1" lang="en-US" altLang="zh-CN" sz="1600" b="1"/>
                <a:t>AB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1600" b="1"/>
                <a:t>C</a:t>
              </a:r>
            </a:p>
          </p:txBody>
        </p:sp>
        <p:sp>
          <p:nvSpPr>
            <p:cNvPr id="170096" name="Text Box 112"/>
            <p:cNvSpPr txBox="1">
              <a:spLocks noChangeArrowheads="1"/>
            </p:cNvSpPr>
            <p:nvPr/>
          </p:nvSpPr>
          <p:spPr bwMode="auto">
            <a:xfrm>
              <a:off x="747" y="1617"/>
              <a:ext cx="1893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800" b="1"/>
                <a:t>00      01      11    10</a:t>
              </a:r>
            </a:p>
          </p:txBody>
        </p:sp>
        <p:sp>
          <p:nvSpPr>
            <p:cNvPr id="170097" name="Text Box 113"/>
            <p:cNvSpPr txBox="1">
              <a:spLocks noChangeArrowheads="1"/>
            </p:cNvSpPr>
            <p:nvPr/>
          </p:nvSpPr>
          <p:spPr bwMode="auto">
            <a:xfrm>
              <a:off x="545" y="1881"/>
              <a:ext cx="243" cy="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800" b="1"/>
                <a:t>0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1800" b="1"/>
                <a:t>1</a:t>
              </a:r>
            </a:p>
          </p:txBody>
        </p:sp>
      </p:grpSp>
      <p:sp>
        <p:nvSpPr>
          <p:cNvPr id="170098" name="Oval 114"/>
          <p:cNvSpPr>
            <a:spLocks noChangeArrowheads="1"/>
          </p:cNvSpPr>
          <p:nvPr/>
        </p:nvSpPr>
        <p:spPr bwMode="auto">
          <a:xfrm>
            <a:off x="7253288" y="5167313"/>
            <a:ext cx="914400" cy="7620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115"/>
          <p:cNvGrpSpPr>
            <a:grpSpLocks/>
          </p:cNvGrpSpPr>
          <p:nvPr/>
        </p:nvGrpSpPr>
        <p:grpSpPr bwMode="auto">
          <a:xfrm>
            <a:off x="6248400" y="6172200"/>
            <a:ext cx="2225675" cy="457200"/>
            <a:chOff x="3624" y="3520"/>
            <a:chExt cx="1402" cy="288"/>
          </a:xfrm>
        </p:grpSpPr>
        <p:sp>
          <p:nvSpPr>
            <p:cNvPr id="170100" name="Text Box 116"/>
            <p:cNvSpPr txBox="1">
              <a:spLocks noChangeArrowheads="1"/>
            </p:cNvSpPr>
            <p:nvPr/>
          </p:nvSpPr>
          <p:spPr bwMode="auto">
            <a:xfrm>
              <a:off x="3624" y="3520"/>
              <a:ext cx="14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/>
                <a:t>M</a:t>
              </a:r>
              <a:r>
                <a:rPr lang="en-US" altLang="zh-CN" b="1" baseline="-25000"/>
                <a:t>S </a:t>
              </a:r>
              <a:r>
                <a:rPr lang="en-US" altLang="zh-CN" b="1"/>
                <a:t>= A + BC</a:t>
              </a:r>
            </a:p>
          </p:txBody>
        </p:sp>
        <p:sp>
          <p:nvSpPr>
            <p:cNvPr id="170101" name="Line 117"/>
            <p:cNvSpPr>
              <a:spLocks noChangeShapeType="1"/>
            </p:cNvSpPr>
            <p:nvPr/>
          </p:nvSpPr>
          <p:spPr bwMode="auto">
            <a:xfrm>
              <a:off x="4466" y="354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0102" name="AutoShape 118"/>
          <p:cNvSpPr>
            <a:spLocks/>
          </p:cNvSpPr>
          <p:nvPr/>
        </p:nvSpPr>
        <p:spPr bwMode="auto">
          <a:xfrm>
            <a:off x="7834313" y="5610225"/>
            <a:ext cx="431800" cy="287338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103" name="AutoShape 119"/>
          <p:cNvSpPr>
            <a:spLocks/>
          </p:cNvSpPr>
          <p:nvPr/>
        </p:nvSpPr>
        <p:spPr bwMode="auto">
          <a:xfrm>
            <a:off x="6096000" y="5576888"/>
            <a:ext cx="360363" cy="358775"/>
          </a:xfrm>
          <a:prstGeom prst="rightBracket">
            <a:avLst>
              <a:gd name="adj" fmla="val 8333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3682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7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7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7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7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7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7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7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7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7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7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17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7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44" grpId="0" autoUpdateAnimBg="0"/>
      <p:bldP spid="170045" grpId="0" autoUpdateAnimBg="0"/>
      <p:bldP spid="170046" grpId="0" autoUpdateAnimBg="0"/>
      <p:bldP spid="170047" grpId="0" autoUpdateAnimBg="0"/>
      <p:bldP spid="170048" grpId="0" autoUpdateAnimBg="0"/>
      <p:bldP spid="170049" grpId="0" autoUpdateAnimBg="0"/>
      <p:bldP spid="170050" grpId="0" autoUpdateAnimBg="0"/>
      <p:bldP spid="170051" grpId="0" autoUpdateAnimBg="0"/>
      <p:bldP spid="170052" grpId="0" animBg="1"/>
      <p:bldP spid="170053" grpId="0" autoUpdateAnimBg="0"/>
      <p:bldP spid="170075" grpId="0" animBg="1"/>
      <p:bldP spid="170076" grpId="0" autoUpdateAnimBg="0"/>
      <p:bldP spid="170098" grpId="0" animBg="1"/>
      <p:bldP spid="170102" grpId="0" animBg="1"/>
      <p:bldP spid="17010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A6D6-2774-4B1B-A9C2-5FBE76023EF2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468313" y="1052513"/>
            <a:ext cx="792638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     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三个举重比赛的裁判，其中一个是主裁，剩下两个是助理裁判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. 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当裁判认定杠铃成功举起则按键 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(logic 1)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，否则不按键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(logic 0)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；最终结果由一个红灯和一个绿灯表示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. 1 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和 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0 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分别代表灯的亮和灭；当红灯和绿灯都亮起，则成绩为 </a:t>
            </a: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  <a:ea typeface="黑体" pitchFamily="49" charset="-122"/>
              </a:rPr>
              <a:t>“完全成功”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 ；当仅有红灯亮起，则 </a:t>
            </a: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  <a:ea typeface="黑体" pitchFamily="49" charset="-122"/>
              </a:rPr>
              <a:t>“需要通过重看录像再定”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；其它情况，为 </a:t>
            </a:r>
            <a:r>
              <a:rPr lang="zh-CN" altLang="en-US" sz="2000" b="1" dirty="0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“失败”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. 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1.  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所有三个评委都按键，则红灯和绿灯均亮起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2.  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若一个主裁和一个助理裁判按键，则红灯和绿灯均亮起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3.  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若主裁按键，或两个助理裁判按键，则红灯亮起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4.  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其余情况下，红灯和绿灯均熄灭</a:t>
            </a:r>
            <a:r>
              <a:rPr lang="en-US" altLang="zh-CN" sz="2000" b="1" dirty="0" smtClean="0">
                <a:latin typeface="Calibri" pitchFamily="34" charset="0"/>
                <a:ea typeface="黑体" pitchFamily="49" charset="-122"/>
              </a:rPr>
              <a:t>.</a:t>
            </a:r>
            <a:endParaRPr lang="en-US" altLang="zh-CN" sz="2000" b="1" dirty="0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539750" y="455613"/>
            <a:ext cx="79206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3333CC"/>
                </a:solidFill>
                <a:latin typeface="Calibri" pitchFamily="34" charset="0"/>
                <a:ea typeface="黑体" pitchFamily="49" charset="-122"/>
              </a:rPr>
              <a:t>E.g.4. Design the following circuit with NAND gates</a:t>
            </a:r>
            <a:endParaRPr lang="en-US" altLang="zh-CN" b="1" dirty="0">
              <a:solidFill>
                <a:srgbClr val="3333CC"/>
              </a:solidFill>
              <a:latin typeface="Calibri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9C3-A41E-4340-ABDB-A2D35E5ABA1C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09600" y="3200400"/>
            <a:ext cx="1447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CC"/>
                </a:solidFill>
                <a:latin typeface="Calibri" pitchFamily="34" charset="0"/>
              </a:rPr>
              <a:t>Outputs </a:t>
            </a:r>
          </a:p>
          <a:p>
            <a:pPr algn="ctr">
              <a:spcBef>
                <a:spcPct val="50000"/>
              </a:spcBef>
            </a:pPr>
            <a:r>
              <a:rPr lang="en-US" altLang="zh-CN" b="1">
                <a:latin typeface="Calibri" pitchFamily="34" charset="0"/>
              </a:rPr>
              <a:t>R, G</a:t>
            </a:r>
          </a:p>
        </p:txBody>
      </p:sp>
      <p:sp>
        <p:nvSpPr>
          <p:cNvPr id="5127" name="AutoShape 7"/>
          <p:cNvSpPr>
            <a:spLocks/>
          </p:cNvSpPr>
          <p:nvPr/>
        </p:nvSpPr>
        <p:spPr bwMode="auto">
          <a:xfrm>
            <a:off x="2578100" y="1371600"/>
            <a:ext cx="144463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806700" y="1295400"/>
            <a:ext cx="1981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</a:rPr>
              <a:t>1  agree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</a:rPr>
              <a:t>0  against</a:t>
            </a:r>
          </a:p>
        </p:txBody>
      </p:sp>
      <p:sp>
        <p:nvSpPr>
          <p:cNvPr id="5129" name="AutoShape 9"/>
          <p:cNvSpPr>
            <a:spLocks/>
          </p:cNvSpPr>
          <p:nvPr/>
        </p:nvSpPr>
        <p:spPr bwMode="auto">
          <a:xfrm>
            <a:off x="2209800" y="3505200"/>
            <a:ext cx="142875" cy="936625"/>
          </a:xfrm>
          <a:prstGeom prst="leftBrace">
            <a:avLst>
              <a:gd name="adj1" fmla="val 546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362200" y="3505200"/>
            <a:ext cx="1219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</a:rPr>
              <a:t>1 on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</a:rPr>
              <a:t>0 off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5715000" y="685800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33CC"/>
                </a:solidFill>
                <a:latin typeface="Calibri" pitchFamily="34" charset="0"/>
              </a:rPr>
              <a:t>Truth table</a:t>
            </a:r>
          </a:p>
        </p:txBody>
      </p:sp>
      <p:sp>
        <p:nvSpPr>
          <p:cNvPr id="5213" name="Rectangle 93"/>
          <p:cNvSpPr>
            <a:spLocks noChangeArrowheads="1"/>
          </p:cNvSpPr>
          <p:nvPr/>
        </p:nvSpPr>
        <p:spPr bwMode="auto">
          <a:xfrm>
            <a:off x="609600" y="620713"/>
            <a:ext cx="1116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CC"/>
                </a:solidFill>
                <a:latin typeface="Calibri" pitchFamily="34" charset="0"/>
              </a:rPr>
              <a:t>Inputs</a:t>
            </a: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468313" y="1381125"/>
            <a:ext cx="2122487" cy="1219200"/>
            <a:chOff x="384" y="854"/>
            <a:chExt cx="1248" cy="768"/>
          </a:xfrm>
        </p:grpSpPr>
        <p:sp>
          <p:nvSpPr>
            <p:cNvPr id="5214" name="Rectangle 94"/>
            <p:cNvSpPr>
              <a:spLocks noChangeArrowheads="1"/>
            </p:cNvSpPr>
            <p:nvPr/>
          </p:nvSpPr>
          <p:spPr bwMode="auto">
            <a:xfrm>
              <a:off x="384" y="854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Calibri" pitchFamily="34" charset="0"/>
                </a:rPr>
                <a:t>A   Chief</a:t>
              </a:r>
            </a:p>
          </p:txBody>
        </p:sp>
        <p:sp>
          <p:nvSpPr>
            <p:cNvPr id="5215" name="Rectangle 95"/>
            <p:cNvSpPr>
              <a:spLocks noChangeArrowheads="1"/>
            </p:cNvSpPr>
            <p:nvPr/>
          </p:nvSpPr>
          <p:spPr bwMode="auto">
            <a:xfrm>
              <a:off x="816" y="115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alibri" pitchFamily="34" charset="0"/>
                </a:rPr>
                <a:t>assistant</a:t>
              </a:r>
            </a:p>
          </p:txBody>
        </p:sp>
        <p:sp>
          <p:nvSpPr>
            <p:cNvPr id="5216" name="Rectangle 96"/>
            <p:cNvSpPr>
              <a:spLocks noChangeArrowheads="1"/>
            </p:cNvSpPr>
            <p:nvPr/>
          </p:nvSpPr>
          <p:spPr bwMode="auto">
            <a:xfrm>
              <a:off x="384" y="1094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Calibri" pitchFamily="34" charset="0"/>
                </a:rPr>
                <a:t>B</a:t>
              </a:r>
            </a:p>
          </p:txBody>
        </p:sp>
        <p:sp>
          <p:nvSpPr>
            <p:cNvPr id="5217" name="Rectangle 97"/>
            <p:cNvSpPr>
              <a:spLocks noChangeArrowheads="1"/>
            </p:cNvSpPr>
            <p:nvPr/>
          </p:nvSpPr>
          <p:spPr bwMode="auto">
            <a:xfrm>
              <a:off x="384" y="1334"/>
              <a:ext cx="2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Calibri" pitchFamily="34" charset="0"/>
                </a:rPr>
                <a:t>C</a:t>
              </a:r>
            </a:p>
          </p:txBody>
        </p:sp>
        <p:sp>
          <p:nvSpPr>
            <p:cNvPr id="5218" name="AutoShape 98"/>
            <p:cNvSpPr>
              <a:spLocks/>
            </p:cNvSpPr>
            <p:nvPr/>
          </p:nvSpPr>
          <p:spPr bwMode="auto">
            <a:xfrm>
              <a:off x="672" y="1152"/>
              <a:ext cx="96" cy="336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5638800" y="1600200"/>
            <a:ext cx="2286000" cy="3724275"/>
            <a:chOff x="3552" y="1008"/>
            <a:chExt cx="1440" cy="2346"/>
          </a:xfrm>
        </p:grpSpPr>
        <p:sp>
          <p:nvSpPr>
            <p:cNvPr id="5222" name="Rectangle 102"/>
            <p:cNvSpPr>
              <a:spLocks noChangeArrowheads="1"/>
            </p:cNvSpPr>
            <p:nvPr/>
          </p:nvSpPr>
          <p:spPr bwMode="auto">
            <a:xfrm>
              <a:off x="4474" y="1028"/>
              <a:ext cx="5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Calibri" pitchFamily="34" charset="0"/>
                </a:rPr>
                <a:t>R</a:t>
              </a:r>
              <a:r>
                <a:rPr lang="en-US" altLang="zh-CN" b="1">
                  <a:latin typeface="Calibri" pitchFamily="34" charset="0"/>
                </a:rPr>
                <a:t>  </a:t>
              </a:r>
              <a:r>
                <a:rPr lang="en-US" altLang="zh-CN" b="1">
                  <a:solidFill>
                    <a:schemeClr val="hlink"/>
                  </a:solidFill>
                  <a:latin typeface="Calibri" pitchFamily="34" charset="0"/>
                </a:rPr>
                <a:t>G</a:t>
              </a:r>
              <a:endParaRPr lang="en-US" altLang="zh-CN" b="1" baseline="-25000">
                <a:solidFill>
                  <a:schemeClr val="hlink"/>
                </a:solidFill>
                <a:latin typeface="Calibri" pitchFamily="34" charset="0"/>
              </a:endParaRPr>
            </a:p>
          </p:txBody>
        </p:sp>
        <p:sp>
          <p:nvSpPr>
            <p:cNvPr id="5223" name="Text Box 103"/>
            <p:cNvSpPr txBox="1">
              <a:spLocks noChangeArrowheads="1"/>
            </p:cNvSpPr>
            <p:nvPr/>
          </p:nvSpPr>
          <p:spPr bwMode="auto">
            <a:xfrm>
              <a:off x="3552" y="1008"/>
              <a:ext cx="874" cy="2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Calibri" pitchFamily="34" charset="0"/>
                </a:rPr>
                <a:t>A  B  C</a:t>
              </a:r>
            </a:p>
            <a:p>
              <a:endParaRPr lang="en-US" altLang="zh-CN" b="1" baseline="-25000" dirty="0" smtClean="0">
                <a:latin typeface="Calibri" pitchFamily="34" charset="0"/>
              </a:endParaRPr>
            </a:p>
            <a:p>
              <a:r>
                <a:rPr lang="en-US" altLang="zh-CN" b="1" dirty="0" smtClean="0">
                  <a:latin typeface="Calibri" pitchFamily="34" charset="0"/>
                </a:rPr>
                <a:t> 0    </a:t>
              </a:r>
              <a:r>
                <a:rPr lang="en-US" altLang="zh-CN" b="1" dirty="0">
                  <a:latin typeface="Calibri" pitchFamily="34" charset="0"/>
                </a:rPr>
                <a:t>0    0   </a:t>
              </a:r>
            </a:p>
            <a:p>
              <a:r>
                <a:rPr lang="en-US" altLang="zh-CN" b="1" dirty="0" smtClean="0">
                  <a:latin typeface="Calibri" pitchFamily="34" charset="0"/>
                </a:rPr>
                <a:t> 0    </a:t>
              </a:r>
              <a:r>
                <a:rPr lang="en-US" altLang="zh-CN" b="1" dirty="0">
                  <a:latin typeface="Calibri" pitchFamily="34" charset="0"/>
                </a:rPr>
                <a:t>0    1   </a:t>
              </a:r>
            </a:p>
            <a:p>
              <a:r>
                <a:rPr lang="en-US" altLang="zh-CN" b="1" dirty="0">
                  <a:latin typeface="Calibri" pitchFamily="34" charset="0"/>
                </a:rPr>
                <a:t> 0    1    0     </a:t>
              </a:r>
            </a:p>
            <a:p>
              <a:r>
                <a:rPr lang="en-US" altLang="zh-CN" b="1" dirty="0">
                  <a:latin typeface="Calibri" pitchFamily="34" charset="0"/>
                </a:rPr>
                <a:t> 0    1    1</a:t>
              </a:r>
            </a:p>
            <a:p>
              <a:r>
                <a:rPr lang="en-US" altLang="zh-CN" b="1" dirty="0">
                  <a:latin typeface="Calibri" pitchFamily="34" charset="0"/>
                </a:rPr>
                <a:t> 1    0    0</a:t>
              </a:r>
            </a:p>
            <a:p>
              <a:r>
                <a:rPr lang="en-US" altLang="zh-CN" b="1" dirty="0">
                  <a:latin typeface="Calibri" pitchFamily="34" charset="0"/>
                </a:rPr>
                <a:t> 1    0    1</a:t>
              </a:r>
            </a:p>
            <a:p>
              <a:r>
                <a:rPr lang="en-US" altLang="zh-CN" b="1" dirty="0">
                  <a:latin typeface="Calibri" pitchFamily="34" charset="0"/>
                </a:rPr>
                <a:t> 1    1    0</a:t>
              </a:r>
            </a:p>
            <a:p>
              <a:r>
                <a:rPr lang="en-US" altLang="zh-CN" b="1" dirty="0">
                  <a:latin typeface="Calibri" pitchFamily="34" charset="0"/>
                </a:rPr>
                <a:t> 1    1    1</a:t>
              </a:r>
            </a:p>
          </p:txBody>
        </p:sp>
        <p:sp>
          <p:nvSpPr>
            <p:cNvPr id="5224" name="Line 104"/>
            <p:cNvSpPr>
              <a:spLocks noChangeShapeType="1"/>
            </p:cNvSpPr>
            <p:nvPr/>
          </p:nvSpPr>
          <p:spPr bwMode="auto">
            <a:xfrm>
              <a:off x="4426" y="1124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" name="Line 105"/>
            <p:cNvSpPr>
              <a:spLocks noChangeShapeType="1"/>
            </p:cNvSpPr>
            <p:nvPr/>
          </p:nvSpPr>
          <p:spPr bwMode="auto">
            <a:xfrm>
              <a:off x="3600" y="2387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" name="Line 107"/>
            <p:cNvSpPr>
              <a:spLocks noChangeShapeType="1"/>
            </p:cNvSpPr>
            <p:nvPr/>
          </p:nvSpPr>
          <p:spPr bwMode="auto">
            <a:xfrm>
              <a:off x="3600" y="139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" name="Line 108"/>
            <p:cNvSpPr>
              <a:spLocks noChangeShapeType="1"/>
            </p:cNvSpPr>
            <p:nvPr/>
          </p:nvSpPr>
          <p:spPr bwMode="auto">
            <a:xfrm>
              <a:off x="3648" y="334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0" name="Text Box 110"/>
          <p:cNvSpPr txBox="1">
            <a:spLocks noChangeArrowheads="1"/>
          </p:cNvSpPr>
          <p:nvPr/>
        </p:nvSpPr>
        <p:spPr bwMode="auto">
          <a:xfrm>
            <a:off x="7086600" y="227077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Calibri" pitchFamily="34" charset="0"/>
              </a:rPr>
              <a:t>0   0</a:t>
            </a:r>
          </a:p>
        </p:txBody>
      </p:sp>
      <p:sp>
        <p:nvSpPr>
          <p:cNvPr id="5231" name="Text Box 111"/>
          <p:cNvSpPr txBox="1">
            <a:spLocks noChangeArrowheads="1"/>
          </p:cNvSpPr>
          <p:nvPr/>
        </p:nvSpPr>
        <p:spPr bwMode="auto">
          <a:xfrm>
            <a:off x="7084268" y="263081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Calibri" pitchFamily="34" charset="0"/>
              </a:rPr>
              <a:t>0   0</a:t>
            </a:r>
          </a:p>
        </p:txBody>
      </p:sp>
      <p:sp>
        <p:nvSpPr>
          <p:cNvPr id="5232" name="Text Box 112"/>
          <p:cNvSpPr txBox="1">
            <a:spLocks noChangeArrowheads="1"/>
          </p:cNvSpPr>
          <p:nvPr/>
        </p:nvSpPr>
        <p:spPr bwMode="auto">
          <a:xfrm>
            <a:off x="7086600" y="3003302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Calibri" pitchFamily="34" charset="0"/>
              </a:rPr>
              <a:t>0   0</a:t>
            </a:r>
          </a:p>
        </p:txBody>
      </p:sp>
      <p:sp>
        <p:nvSpPr>
          <p:cNvPr id="5233" name="Text Box 113"/>
          <p:cNvSpPr txBox="1">
            <a:spLocks noChangeArrowheads="1"/>
          </p:cNvSpPr>
          <p:nvPr/>
        </p:nvSpPr>
        <p:spPr bwMode="auto">
          <a:xfrm>
            <a:off x="7086600" y="33655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Calibri" pitchFamily="34" charset="0"/>
              </a:rPr>
              <a:t>1   0</a:t>
            </a:r>
          </a:p>
        </p:txBody>
      </p:sp>
      <p:sp>
        <p:nvSpPr>
          <p:cNvPr id="5234" name="Text Box 114"/>
          <p:cNvSpPr txBox="1">
            <a:spLocks noChangeArrowheads="1"/>
          </p:cNvSpPr>
          <p:nvPr/>
        </p:nvSpPr>
        <p:spPr bwMode="auto">
          <a:xfrm>
            <a:off x="7086600" y="374015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Calibri" pitchFamily="34" charset="0"/>
              </a:rPr>
              <a:t>1   0</a:t>
            </a:r>
          </a:p>
        </p:txBody>
      </p:sp>
      <p:sp>
        <p:nvSpPr>
          <p:cNvPr id="5235" name="Text Box 115"/>
          <p:cNvSpPr txBox="1">
            <a:spLocks noChangeArrowheads="1"/>
          </p:cNvSpPr>
          <p:nvPr/>
        </p:nvSpPr>
        <p:spPr bwMode="auto">
          <a:xfrm>
            <a:off x="7086600" y="409852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Calibri" pitchFamily="34" charset="0"/>
              </a:rPr>
              <a:t>1   1</a:t>
            </a:r>
          </a:p>
        </p:txBody>
      </p:sp>
      <p:sp>
        <p:nvSpPr>
          <p:cNvPr id="5236" name="Text Box 116"/>
          <p:cNvSpPr txBox="1">
            <a:spLocks noChangeArrowheads="1"/>
          </p:cNvSpPr>
          <p:nvPr/>
        </p:nvSpPr>
        <p:spPr bwMode="auto">
          <a:xfrm>
            <a:off x="7085930" y="446491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Calibri" pitchFamily="34" charset="0"/>
              </a:rPr>
              <a:t>1   1</a:t>
            </a:r>
          </a:p>
        </p:txBody>
      </p:sp>
      <p:sp>
        <p:nvSpPr>
          <p:cNvPr id="5237" name="Text Box 117"/>
          <p:cNvSpPr txBox="1">
            <a:spLocks noChangeArrowheads="1"/>
          </p:cNvSpPr>
          <p:nvPr/>
        </p:nvSpPr>
        <p:spPr bwMode="auto">
          <a:xfrm>
            <a:off x="7092280" y="483130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Calibri" pitchFamily="34" charset="0"/>
              </a:rPr>
              <a:t>1   1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utoUpdateAnimBg="0"/>
      <p:bldP spid="5127" grpId="0" animBg="1"/>
      <p:bldP spid="5128" grpId="0" autoUpdateAnimBg="0"/>
      <p:bldP spid="5129" grpId="0" animBg="1"/>
      <p:bldP spid="5130" grpId="0" autoUpdateAnimBg="0"/>
      <p:bldP spid="5131" grpId="0" autoUpdateAnimBg="0"/>
      <p:bldP spid="5213" grpId="0" autoUpdateAnimBg="0"/>
      <p:bldP spid="5230" grpId="0" autoUpdateAnimBg="0"/>
      <p:bldP spid="5231" grpId="0" autoUpdateAnimBg="0"/>
      <p:bldP spid="5232" grpId="0" autoUpdateAnimBg="0"/>
      <p:bldP spid="5233" grpId="0" autoUpdateAnimBg="0"/>
      <p:bldP spid="5234" grpId="0" autoUpdateAnimBg="0"/>
      <p:bldP spid="5235" grpId="0" autoUpdateAnimBg="0"/>
      <p:bldP spid="5236" grpId="0" autoUpdateAnimBg="0"/>
      <p:bldP spid="523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FA5A-56DC-4E99-A611-C914015D562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112838" y="4114800"/>
            <a:ext cx="123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Calibri" pitchFamily="34" charset="0"/>
              </a:rPr>
              <a:t>Circuit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411413" y="307975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33CC"/>
                </a:solidFill>
                <a:latin typeface="Calibri" pitchFamily="34" charset="0"/>
              </a:rPr>
              <a:t>logic function minimization</a:t>
            </a:r>
          </a:p>
        </p:txBody>
      </p:sp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304800" y="990600"/>
            <a:ext cx="3962400" cy="1828800"/>
            <a:chOff x="432" y="672"/>
            <a:chExt cx="2688" cy="1200"/>
          </a:xfrm>
        </p:grpSpPr>
        <p:sp>
          <p:nvSpPr>
            <p:cNvPr id="6276" name="Rectangle 132"/>
            <p:cNvSpPr>
              <a:spLocks noChangeArrowheads="1"/>
            </p:cNvSpPr>
            <p:nvPr/>
          </p:nvSpPr>
          <p:spPr bwMode="auto">
            <a:xfrm>
              <a:off x="2376" y="1488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6277" name="Rectangle 133"/>
            <p:cNvSpPr>
              <a:spLocks noChangeArrowheads="1"/>
            </p:cNvSpPr>
            <p:nvPr/>
          </p:nvSpPr>
          <p:spPr bwMode="auto">
            <a:xfrm>
              <a:off x="1872" y="1488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6278" name="Rectangle 134"/>
            <p:cNvSpPr>
              <a:spLocks noChangeArrowheads="1"/>
            </p:cNvSpPr>
            <p:nvPr/>
          </p:nvSpPr>
          <p:spPr bwMode="auto">
            <a:xfrm>
              <a:off x="1368" y="1488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6279" name="Rectangle 135"/>
            <p:cNvSpPr>
              <a:spLocks noChangeArrowheads="1"/>
            </p:cNvSpPr>
            <p:nvPr/>
          </p:nvSpPr>
          <p:spPr bwMode="auto">
            <a:xfrm>
              <a:off x="864" y="1488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6280" name="Rectangle 136"/>
            <p:cNvSpPr>
              <a:spLocks noChangeArrowheads="1"/>
            </p:cNvSpPr>
            <p:nvPr/>
          </p:nvSpPr>
          <p:spPr bwMode="auto">
            <a:xfrm>
              <a:off x="2376" y="1104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6281" name="Rectangle 137"/>
            <p:cNvSpPr>
              <a:spLocks noChangeArrowheads="1"/>
            </p:cNvSpPr>
            <p:nvPr/>
          </p:nvSpPr>
          <p:spPr bwMode="auto">
            <a:xfrm>
              <a:off x="1872" y="1104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6282" name="Rectangle 138"/>
            <p:cNvSpPr>
              <a:spLocks noChangeArrowheads="1"/>
            </p:cNvSpPr>
            <p:nvPr/>
          </p:nvSpPr>
          <p:spPr bwMode="auto">
            <a:xfrm>
              <a:off x="1368" y="1104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6283" name="Rectangle 139"/>
            <p:cNvSpPr>
              <a:spLocks noChangeArrowheads="1"/>
            </p:cNvSpPr>
            <p:nvPr/>
          </p:nvSpPr>
          <p:spPr bwMode="auto">
            <a:xfrm>
              <a:off x="864" y="1104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6284" name="Line 140"/>
            <p:cNvSpPr>
              <a:spLocks noChangeShapeType="1"/>
            </p:cNvSpPr>
            <p:nvPr/>
          </p:nvSpPr>
          <p:spPr bwMode="auto">
            <a:xfrm>
              <a:off x="864" y="1104"/>
              <a:ext cx="20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5" name="Line 141"/>
            <p:cNvSpPr>
              <a:spLocks noChangeShapeType="1"/>
            </p:cNvSpPr>
            <p:nvPr/>
          </p:nvSpPr>
          <p:spPr bwMode="auto">
            <a:xfrm>
              <a:off x="864" y="1488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6" name="Line 142"/>
            <p:cNvSpPr>
              <a:spLocks noChangeShapeType="1"/>
            </p:cNvSpPr>
            <p:nvPr/>
          </p:nvSpPr>
          <p:spPr bwMode="auto">
            <a:xfrm>
              <a:off x="864" y="1872"/>
              <a:ext cx="20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7" name="Line 143"/>
            <p:cNvSpPr>
              <a:spLocks noChangeShapeType="1"/>
            </p:cNvSpPr>
            <p:nvPr/>
          </p:nvSpPr>
          <p:spPr bwMode="auto">
            <a:xfrm>
              <a:off x="864" y="1104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8" name="Line 144"/>
            <p:cNvSpPr>
              <a:spLocks noChangeShapeType="1"/>
            </p:cNvSpPr>
            <p:nvPr/>
          </p:nvSpPr>
          <p:spPr bwMode="auto">
            <a:xfrm>
              <a:off x="1368" y="1104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9" name="Line 145"/>
            <p:cNvSpPr>
              <a:spLocks noChangeShapeType="1"/>
            </p:cNvSpPr>
            <p:nvPr/>
          </p:nvSpPr>
          <p:spPr bwMode="auto">
            <a:xfrm>
              <a:off x="1872" y="1104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0" name="Line 146"/>
            <p:cNvSpPr>
              <a:spLocks noChangeShapeType="1"/>
            </p:cNvSpPr>
            <p:nvPr/>
          </p:nvSpPr>
          <p:spPr bwMode="auto">
            <a:xfrm>
              <a:off x="2376" y="1104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1" name="Line 147"/>
            <p:cNvSpPr>
              <a:spLocks noChangeShapeType="1"/>
            </p:cNvSpPr>
            <p:nvPr/>
          </p:nvSpPr>
          <p:spPr bwMode="auto">
            <a:xfrm>
              <a:off x="2880" y="1104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2" name="Line 148"/>
            <p:cNvSpPr>
              <a:spLocks noChangeShapeType="1"/>
            </p:cNvSpPr>
            <p:nvPr/>
          </p:nvSpPr>
          <p:spPr bwMode="auto">
            <a:xfrm flipH="1" flipV="1">
              <a:off x="576" y="8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3" name="Text Box 149"/>
            <p:cNvSpPr txBox="1">
              <a:spLocks noChangeArrowheads="1"/>
            </p:cNvSpPr>
            <p:nvPr/>
          </p:nvSpPr>
          <p:spPr bwMode="auto">
            <a:xfrm>
              <a:off x="432" y="672"/>
              <a:ext cx="720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solidFill>
                    <a:srgbClr val="FF0066"/>
                  </a:solidFill>
                  <a:latin typeface="Calibri" pitchFamily="34" charset="0"/>
                </a:rPr>
                <a:t>R</a:t>
              </a:r>
              <a:r>
                <a:rPr kumimoji="1" lang="en-US" altLang="zh-CN" sz="2200" b="1">
                  <a:latin typeface="Calibri" pitchFamily="34" charset="0"/>
                </a:rPr>
                <a:t>   AB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latin typeface="Calibri" pitchFamily="34" charset="0"/>
                </a:rPr>
                <a:t>C</a:t>
              </a:r>
            </a:p>
          </p:txBody>
        </p:sp>
        <p:sp>
          <p:nvSpPr>
            <p:cNvPr id="6294" name="Text Box 150"/>
            <p:cNvSpPr txBox="1">
              <a:spLocks noChangeArrowheads="1"/>
            </p:cNvSpPr>
            <p:nvPr/>
          </p:nvSpPr>
          <p:spPr bwMode="auto">
            <a:xfrm>
              <a:off x="864" y="864"/>
              <a:ext cx="2256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Calibri" pitchFamily="34" charset="0"/>
                </a:rPr>
                <a:t>00       01       11      10</a:t>
              </a:r>
            </a:p>
          </p:txBody>
        </p:sp>
        <p:sp>
          <p:nvSpPr>
            <p:cNvPr id="6295" name="Text Box 151"/>
            <p:cNvSpPr txBox="1">
              <a:spLocks noChangeArrowheads="1"/>
            </p:cNvSpPr>
            <p:nvPr/>
          </p:nvSpPr>
          <p:spPr bwMode="auto">
            <a:xfrm>
              <a:off x="624" y="1152"/>
              <a:ext cx="288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Calibri" pitchFamily="34" charset="0"/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4572000" y="990600"/>
            <a:ext cx="3733800" cy="1828800"/>
            <a:chOff x="432" y="672"/>
            <a:chExt cx="2688" cy="1200"/>
          </a:xfrm>
        </p:grpSpPr>
        <p:sp>
          <p:nvSpPr>
            <p:cNvPr id="6297" name="Rectangle 153"/>
            <p:cNvSpPr>
              <a:spLocks noChangeArrowheads="1"/>
            </p:cNvSpPr>
            <p:nvPr/>
          </p:nvSpPr>
          <p:spPr bwMode="auto">
            <a:xfrm>
              <a:off x="2376" y="1488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6298" name="Rectangle 154"/>
            <p:cNvSpPr>
              <a:spLocks noChangeArrowheads="1"/>
            </p:cNvSpPr>
            <p:nvPr/>
          </p:nvSpPr>
          <p:spPr bwMode="auto">
            <a:xfrm>
              <a:off x="1872" y="1488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6299" name="Rectangle 155"/>
            <p:cNvSpPr>
              <a:spLocks noChangeArrowheads="1"/>
            </p:cNvSpPr>
            <p:nvPr/>
          </p:nvSpPr>
          <p:spPr bwMode="auto">
            <a:xfrm>
              <a:off x="1368" y="1488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6300" name="Rectangle 156"/>
            <p:cNvSpPr>
              <a:spLocks noChangeArrowheads="1"/>
            </p:cNvSpPr>
            <p:nvPr/>
          </p:nvSpPr>
          <p:spPr bwMode="auto">
            <a:xfrm>
              <a:off x="864" y="1488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6301" name="Rectangle 157"/>
            <p:cNvSpPr>
              <a:spLocks noChangeArrowheads="1"/>
            </p:cNvSpPr>
            <p:nvPr/>
          </p:nvSpPr>
          <p:spPr bwMode="auto">
            <a:xfrm>
              <a:off x="2376" y="1104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6302" name="Rectangle 158"/>
            <p:cNvSpPr>
              <a:spLocks noChangeArrowheads="1"/>
            </p:cNvSpPr>
            <p:nvPr/>
          </p:nvSpPr>
          <p:spPr bwMode="auto">
            <a:xfrm>
              <a:off x="1872" y="1104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6303" name="Rectangle 159"/>
            <p:cNvSpPr>
              <a:spLocks noChangeArrowheads="1"/>
            </p:cNvSpPr>
            <p:nvPr/>
          </p:nvSpPr>
          <p:spPr bwMode="auto">
            <a:xfrm>
              <a:off x="1368" y="1104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6304" name="Rectangle 160"/>
            <p:cNvSpPr>
              <a:spLocks noChangeArrowheads="1"/>
            </p:cNvSpPr>
            <p:nvPr/>
          </p:nvSpPr>
          <p:spPr bwMode="auto">
            <a:xfrm>
              <a:off x="864" y="1104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</a:endParaRPr>
            </a:p>
          </p:txBody>
        </p:sp>
        <p:sp>
          <p:nvSpPr>
            <p:cNvPr id="6305" name="Line 161"/>
            <p:cNvSpPr>
              <a:spLocks noChangeShapeType="1"/>
            </p:cNvSpPr>
            <p:nvPr/>
          </p:nvSpPr>
          <p:spPr bwMode="auto">
            <a:xfrm>
              <a:off x="864" y="1104"/>
              <a:ext cx="20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6" name="Line 162"/>
            <p:cNvSpPr>
              <a:spLocks noChangeShapeType="1"/>
            </p:cNvSpPr>
            <p:nvPr/>
          </p:nvSpPr>
          <p:spPr bwMode="auto">
            <a:xfrm>
              <a:off x="864" y="1488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7" name="Line 163"/>
            <p:cNvSpPr>
              <a:spLocks noChangeShapeType="1"/>
            </p:cNvSpPr>
            <p:nvPr/>
          </p:nvSpPr>
          <p:spPr bwMode="auto">
            <a:xfrm>
              <a:off x="864" y="1872"/>
              <a:ext cx="20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8" name="Line 164"/>
            <p:cNvSpPr>
              <a:spLocks noChangeShapeType="1"/>
            </p:cNvSpPr>
            <p:nvPr/>
          </p:nvSpPr>
          <p:spPr bwMode="auto">
            <a:xfrm>
              <a:off x="864" y="1104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9" name="Line 165"/>
            <p:cNvSpPr>
              <a:spLocks noChangeShapeType="1"/>
            </p:cNvSpPr>
            <p:nvPr/>
          </p:nvSpPr>
          <p:spPr bwMode="auto">
            <a:xfrm>
              <a:off x="1368" y="1104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0" name="Line 166"/>
            <p:cNvSpPr>
              <a:spLocks noChangeShapeType="1"/>
            </p:cNvSpPr>
            <p:nvPr/>
          </p:nvSpPr>
          <p:spPr bwMode="auto">
            <a:xfrm>
              <a:off x="1872" y="1104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1" name="Line 167"/>
            <p:cNvSpPr>
              <a:spLocks noChangeShapeType="1"/>
            </p:cNvSpPr>
            <p:nvPr/>
          </p:nvSpPr>
          <p:spPr bwMode="auto">
            <a:xfrm>
              <a:off x="2376" y="1104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2" name="Line 168"/>
            <p:cNvSpPr>
              <a:spLocks noChangeShapeType="1"/>
            </p:cNvSpPr>
            <p:nvPr/>
          </p:nvSpPr>
          <p:spPr bwMode="auto">
            <a:xfrm>
              <a:off x="2880" y="1104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3" name="Line 169"/>
            <p:cNvSpPr>
              <a:spLocks noChangeShapeType="1"/>
            </p:cNvSpPr>
            <p:nvPr/>
          </p:nvSpPr>
          <p:spPr bwMode="auto">
            <a:xfrm flipH="1" flipV="1">
              <a:off x="576" y="8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4" name="Text Box 170"/>
            <p:cNvSpPr txBox="1">
              <a:spLocks noChangeArrowheads="1"/>
            </p:cNvSpPr>
            <p:nvPr/>
          </p:nvSpPr>
          <p:spPr bwMode="auto">
            <a:xfrm>
              <a:off x="432" y="672"/>
              <a:ext cx="721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solidFill>
                    <a:srgbClr val="008080"/>
                  </a:solidFill>
                  <a:latin typeface="Calibri" pitchFamily="34" charset="0"/>
                </a:rPr>
                <a:t>G</a:t>
              </a:r>
              <a:r>
                <a:rPr kumimoji="1" lang="en-US" altLang="zh-CN" sz="2200" b="1">
                  <a:latin typeface="Calibri" pitchFamily="34" charset="0"/>
                </a:rPr>
                <a:t>   AB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latin typeface="Calibri" pitchFamily="34" charset="0"/>
                </a:rPr>
                <a:t>C</a:t>
              </a:r>
            </a:p>
          </p:txBody>
        </p:sp>
        <p:sp>
          <p:nvSpPr>
            <p:cNvPr id="6315" name="Text Box 171"/>
            <p:cNvSpPr txBox="1">
              <a:spLocks noChangeArrowheads="1"/>
            </p:cNvSpPr>
            <p:nvPr/>
          </p:nvSpPr>
          <p:spPr bwMode="auto">
            <a:xfrm>
              <a:off x="864" y="864"/>
              <a:ext cx="2256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Calibri" pitchFamily="34" charset="0"/>
                </a:rPr>
                <a:t>00       01      11     10</a:t>
              </a:r>
            </a:p>
          </p:txBody>
        </p:sp>
        <p:sp>
          <p:nvSpPr>
            <p:cNvPr id="6316" name="Text Box 172"/>
            <p:cNvSpPr txBox="1">
              <a:spLocks noChangeArrowheads="1"/>
            </p:cNvSpPr>
            <p:nvPr/>
          </p:nvSpPr>
          <p:spPr bwMode="auto">
            <a:xfrm>
              <a:off x="625" y="1152"/>
              <a:ext cx="287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Calibri" pitchFamily="34" charset="0"/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6318" name="Text Box 174"/>
          <p:cNvSpPr txBox="1">
            <a:spLocks noChangeArrowheads="1"/>
          </p:cNvSpPr>
          <p:nvPr/>
        </p:nvSpPr>
        <p:spPr bwMode="auto">
          <a:xfrm>
            <a:off x="1143000" y="1752600"/>
            <a:ext cx="38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Calibri" pitchFamily="34" charset="0"/>
              </a:rPr>
              <a:t>0      </a:t>
            </a:r>
          </a:p>
          <a:p>
            <a:r>
              <a:rPr lang="en-US" altLang="zh-CN" sz="2800" b="1">
                <a:latin typeface="Calibri" pitchFamily="34" charset="0"/>
              </a:rPr>
              <a:t>0</a:t>
            </a:r>
          </a:p>
        </p:txBody>
      </p:sp>
      <p:sp>
        <p:nvSpPr>
          <p:cNvPr id="6319" name="Text Box 175"/>
          <p:cNvSpPr txBox="1">
            <a:spLocks noChangeArrowheads="1"/>
          </p:cNvSpPr>
          <p:nvPr/>
        </p:nvSpPr>
        <p:spPr bwMode="auto">
          <a:xfrm>
            <a:off x="3276600" y="1752600"/>
            <a:ext cx="53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latin typeface="Calibri" pitchFamily="34" charset="0"/>
              </a:rPr>
              <a:t>1    </a:t>
            </a:r>
          </a:p>
          <a:p>
            <a:r>
              <a:rPr lang="en-US" altLang="zh-CN" sz="2800" b="1">
                <a:latin typeface="Calibri" pitchFamily="34" charset="0"/>
              </a:rPr>
              <a:t>1</a:t>
            </a:r>
          </a:p>
        </p:txBody>
      </p:sp>
      <p:sp>
        <p:nvSpPr>
          <p:cNvPr id="6320" name="Text Box 176"/>
          <p:cNvSpPr txBox="1">
            <a:spLocks noChangeArrowheads="1"/>
          </p:cNvSpPr>
          <p:nvPr/>
        </p:nvSpPr>
        <p:spPr bwMode="auto">
          <a:xfrm>
            <a:off x="2590800" y="1752600"/>
            <a:ext cx="38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Calibri" pitchFamily="34" charset="0"/>
              </a:rPr>
              <a:t>1      </a:t>
            </a:r>
          </a:p>
          <a:p>
            <a:r>
              <a:rPr lang="en-US" altLang="zh-CN" sz="2800" b="1">
                <a:latin typeface="Calibri" pitchFamily="34" charset="0"/>
              </a:rPr>
              <a:t>1</a:t>
            </a:r>
          </a:p>
        </p:txBody>
      </p:sp>
      <p:sp>
        <p:nvSpPr>
          <p:cNvPr id="6321" name="Text Box 177"/>
          <p:cNvSpPr txBox="1">
            <a:spLocks noChangeArrowheads="1"/>
          </p:cNvSpPr>
          <p:nvPr/>
        </p:nvSpPr>
        <p:spPr bwMode="auto">
          <a:xfrm>
            <a:off x="1828800" y="1752600"/>
            <a:ext cx="45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Calibri" pitchFamily="34" charset="0"/>
              </a:rPr>
              <a:t>0     </a:t>
            </a:r>
          </a:p>
          <a:p>
            <a:r>
              <a:rPr lang="en-US" altLang="zh-CN" sz="2800" b="1">
                <a:latin typeface="Calibri" pitchFamily="34" charset="0"/>
              </a:rPr>
              <a:t>1</a:t>
            </a:r>
          </a:p>
        </p:txBody>
      </p:sp>
      <p:sp>
        <p:nvSpPr>
          <p:cNvPr id="6322" name="Text Box 178"/>
          <p:cNvSpPr txBox="1">
            <a:spLocks noChangeArrowheads="1"/>
          </p:cNvSpPr>
          <p:nvPr/>
        </p:nvSpPr>
        <p:spPr bwMode="auto">
          <a:xfrm>
            <a:off x="5334000" y="1752600"/>
            <a:ext cx="396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Calibri" pitchFamily="34" charset="0"/>
              </a:rPr>
              <a:t>0</a:t>
            </a:r>
          </a:p>
          <a:p>
            <a:r>
              <a:rPr lang="en-US" altLang="zh-CN" sz="2800" b="1">
                <a:latin typeface="Calibri" pitchFamily="34" charset="0"/>
              </a:rPr>
              <a:t>0</a:t>
            </a:r>
          </a:p>
        </p:txBody>
      </p:sp>
      <p:sp>
        <p:nvSpPr>
          <p:cNvPr id="6323" name="Text Box 179"/>
          <p:cNvSpPr txBox="1">
            <a:spLocks noChangeArrowheads="1"/>
          </p:cNvSpPr>
          <p:nvPr/>
        </p:nvSpPr>
        <p:spPr bwMode="auto">
          <a:xfrm>
            <a:off x="6019800" y="1752600"/>
            <a:ext cx="396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Calibri" pitchFamily="34" charset="0"/>
              </a:rPr>
              <a:t>0</a:t>
            </a:r>
          </a:p>
          <a:p>
            <a:r>
              <a:rPr lang="en-US" altLang="zh-CN" sz="2800" b="1">
                <a:latin typeface="Calibri" pitchFamily="34" charset="0"/>
              </a:rPr>
              <a:t>0</a:t>
            </a:r>
          </a:p>
        </p:txBody>
      </p:sp>
      <p:sp>
        <p:nvSpPr>
          <p:cNvPr id="6324" name="Text Box 180"/>
          <p:cNvSpPr txBox="1">
            <a:spLocks noChangeArrowheads="1"/>
          </p:cNvSpPr>
          <p:nvPr/>
        </p:nvSpPr>
        <p:spPr bwMode="auto">
          <a:xfrm>
            <a:off x="7391400" y="1752600"/>
            <a:ext cx="396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Calibri" pitchFamily="34" charset="0"/>
              </a:rPr>
              <a:t>0</a:t>
            </a:r>
          </a:p>
          <a:p>
            <a:r>
              <a:rPr lang="en-US" altLang="zh-CN" sz="2800" b="1">
                <a:latin typeface="Calibri" pitchFamily="34" charset="0"/>
              </a:rPr>
              <a:t>1</a:t>
            </a:r>
          </a:p>
        </p:txBody>
      </p:sp>
      <p:sp>
        <p:nvSpPr>
          <p:cNvPr id="6325" name="Text Box 181"/>
          <p:cNvSpPr txBox="1">
            <a:spLocks noChangeArrowheads="1"/>
          </p:cNvSpPr>
          <p:nvPr/>
        </p:nvSpPr>
        <p:spPr bwMode="auto">
          <a:xfrm>
            <a:off x="6705600" y="1752600"/>
            <a:ext cx="396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Calibri" pitchFamily="34" charset="0"/>
              </a:rPr>
              <a:t>1</a:t>
            </a:r>
          </a:p>
          <a:p>
            <a:r>
              <a:rPr lang="en-US" altLang="zh-CN" sz="2800" b="1">
                <a:latin typeface="Calibri" pitchFamily="34" charset="0"/>
              </a:rPr>
              <a:t>1</a:t>
            </a:r>
          </a:p>
        </p:txBody>
      </p:sp>
      <p:sp>
        <p:nvSpPr>
          <p:cNvPr id="6327" name="Text Box 183"/>
          <p:cNvSpPr txBox="1">
            <a:spLocks noChangeArrowheads="1"/>
          </p:cNvSpPr>
          <p:nvPr/>
        </p:nvSpPr>
        <p:spPr bwMode="auto">
          <a:xfrm>
            <a:off x="875184" y="3168264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66"/>
                </a:solidFill>
                <a:latin typeface="Calibri" pitchFamily="34" charset="0"/>
              </a:rPr>
              <a:t>R = A + BC</a:t>
            </a:r>
          </a:p>
        </p:txBody>
      </p:sp>
      <p:sp>
        <p:nvSpPr>
          <p:cNvPr id="6328" name="Text Box 184"/>
          <p:cNvSpPr txBox="1">
            <a:spLocks noChangeArrowheads="1"/>
          </p:cNvSpPr>
          <p:nvPr/>
        </p:nvSpPr>
        <p:spPr bwMode="auto">
          <a:xfrm>
            <a:off x="5076056" y="3184271"/>
            <a:ext cx="1935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8080"/>
                </a:solidFill>
                <a:latin typeface="Calibri" pitchFamily="34" charset="0"/>
              </a:rPr>
              <a:t>G = AB + AC</a:t>
            </a:r>
          </a:p>
        </p:txBody>
      </p:sp>
      <p:sp>
        <p:nvSpPr>
          <p:cNvPr id="6329" name="Oval 185"/>
          <p:cNvSpPr>
            <a:spLocks noChangeArrowheads="1"/>
          </p:cNvSpPr>
          <p:nvPr/>
        </p:nvSpPr>
        <p:spPr bwMode="auto">
          <a:xfrm>
            <a:off x="2514600" y="1676400"/>
            <a:ext cx="1219200" cy="1066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31" name="Oval 187"/>
          <p:cNvSpPr>
            <a:spLocks noChangeArrowheads="1"/>
          </p:cNvSpPr>
          <p:nvPr/>
        </p:nvSpPr>
        <p:spPr bwMode="auto">
          <a:xfrm>
            <a:off x="1828800" y="2209800"/>
            <a:ext cx="10668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32" name="Oval 188"/>
          <p:cNvSpPr>
            <a:spLocks noChangeArrowheads="1"/>
          </p:cNvSpPr>
          <p:nvPr/>
        </p:nvSpPr>
        <p:spPr bwMode="auto">
          <a:xfrm>
            <a:off x="6705600" y="2286000"/>
            <a:ext cx="1066800" cy="457200"/>
          </a:xfrm>
          <a:prstGeom prst="ellips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33" name="Oval 189"/>
          <p:cNvSpPr>
            <a:spLocks noChangeArrowheads="1"/>
          </p:cNvSpPr>
          <p:nvPr/>
        </p:nvSpPr>
        <p:spPr bwMode="auto">
          <a:xfrm>
            <a:off x="6705600" y="1828800"/>
            <a:ext cx="381000" cy="914400"/>
          </a:xfrm>
          <a:prstGeom prst="ellips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337" name="Object 193"/>
          <p:cNvGraphicFramePr>
            <a:graphicFrameLocks noChangeAspect="1"/>
          </p:cNvGraphicFramePr>
          <p:nvPr/>
        </p:nvGraphicFramePr>
        <p:xfrm>
          <a:off x="2627313" y="3068638"/>
          <a:ext cx="1295400" cy="558800"/>
        </p:xfrm>
        <a:graphic>
          <a:graphicData uri="http://schemas.openxmlformats.org/presentationml/2006/ole">
            <p:oleObj spid="_x0000_s188418" name="Equation" r:id="rId3" imgW="558558" imgH="241195" progId="Equation.3">
              <p:embed/>
            </p:oleObj>
          </a:graphicData>
        </a:graphic>
      </p:graphicFrame>
      <p:graphicFrame>
        <p:nvGraphicFramePr>
          <p:cNvPr id="6338" name="Object 194"/>
          <p:cNvGraphicFramePr>
            <a:graphicFrameLocks noChangeAspect="1"/>
          </p:cNvGraphicFramePr>
          <p:nvPr/>
        </p:nvGraphicFramePr>
        <p:xfrm>
          <a:off x="7010400" y="3067050"/>
          <a:ext cx="1524000" cy="557213"/>
        </p:xfrm>
        <a:graphic>
          <a:graphicData uri="http://schemas.openxmlformats.org/presentationml/2006/ole">
            <p:oleObj spid="_x0000_s188419" name="Equation" r:id="rId4" imgW="660113" imgH="241195" progId="Equation.3">
              <p:embed/>
            </p:oleObj>
          </a:graphicData>
        </a:graphic>
      </p:graphicFrame>
      <p:grpSp>
        <p:nvGrpSpPr>
          <p:cNvPr id="4" name="Group 1195"/>
          <p:cNvGrpSpPr>
            <a:grpSpLocks/>
          </p:cNvGrpSpPr>
          <p:nvPr/>
        </p:nvGrpSpPr>
        <p:grpSpPr bwMode="auto">
          <a:xfrm>
            <a:off x="4140200" y="4149725"/>
            <a:ext cx="3508375" cy="2179638"/>
            <a:chOff x="1920" y="2592"/>
            <a:chExt cx="2210" cy="1373"/>
          </a:xfrm>
        </p:grpSpPr>
        <p:sp>
          <p:nvSpPr>
            <p:cNvPr id="6201" name="Text Box 57"/>
            <p:cNvSpPr txBox="1">
              <a:spLocks noChangeArrowheads="1"/>
            </p:cNvSpPr>
            <p:nvPr/>
          </p:nvSpPr>
          <p:spPr bwMode="auto">
            <a:xfrm>
              <a:off x="3777" y="3406"/>
              <a:ext cx="353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8080"/>
                  </a:solidFill>
                  <a:latin typeface="Calibri" pitchFamily="34" charset="0"/>
                </a:rPr>
                <a:t>G</a:t>
              </a:r>
            </a:p>
          </p:txBody>
        </p:sp>
        <p:sp>
          <p:nvSpPr>
            <p:cNvPr id="6196" name="Text Box 52"/>
            <p:cNvSpPr txBox="1">
              <a:spLocks noChangeArrowheads="1"/>
            </p:cNvSpPr>
            <p:nvPr/>
          </p:nvSpPr>
          <p:spPr bwMode="auto">
            <a:xfrm>
              <a:off x="1920" y="2592"/>
              <a:ext cx="272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Calibri" pitchFamily="34" charset="0"/>
                </a:rPr>
                <a:t>A</a:t>
              </a:r>
            </a:p>
          </p:txBody>
        </p:sp>
        <p:sp>
          <p:nvSpPr>
            <p:cNvPr id="6197" name="Text Box 53"/>
            <p:cNvSpPr txBox="1">
              <a:spLocks noChangeArrowheads="1"/>
            </p:cNvSpPr>
            <p:nvPr/>
          </p:nvSpPr>
          <p:spPr bwMode="auto">
            <a:xfrm>
              <a:off x="1920" y="2955"/>
              <a:ext cx="22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Calibri" pitchFamily="34" charset="0"/>
                </a:rPr>
                <a:t>B</a:t>
              </a:r>
            </a:p>
          </p:txBody>
        </p:sp>
        <p:sp>
          <p:nvSpPr>
            <p:cNvPr id="6198" name="Text Box 54"/>
            <p:cNvSpPr txBox="1">
              <a:spLocks noChangeArrowheads="1"/>
            </p:cNvSpPr>
            <p:nvPr/>
          </p:nvSpPr>
          <p:spPr bwMode="auto">
            <a:xfrm>
              <a:off x="2056" y="3726"/>
              <a:ext cx="27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1800" b="1">
                <a:latin typeface="Calibri" pitchFamily="34" charset="0"/>
              </a:endParaRPr>
            </a:p>
          </p:txBody>
        </p:sp>
        <p:sp>
          <p:nvSpPr>
            <p:cNvPr id="6199" name="Text Box 55"/>
            <p:cNvSpPr txBox="1">
              <a:spLocks noChangeArrowheads="1"/>
            </p:cNvSpPr>
            <p:nvPr/>
          </p:nvSpPr>
          <p:spPr bwMode="auto">
            <a:xfrm>
              <a:off x="1934" y="3638"/>
              <a:ext cx="273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Calibri" pitchFamily="34" charset="0"/>
                </a:rPr>
                <a:t>C</a:t>
              </a:r>
            </a:p>
          </p:txBody>
        </p:sp>
        <p:sp>
          <p:nvSpPr>
            <p:cNvPr id="6200" name="Text Box 56"/>
            <p:cNvSpPr txBox="1">
              <a:spLocks noChangeArrowheads="1"/>
            </p:cNvSpPr>
            <p:nvPr/>
          </p:nvSpPr>
          <p:spPr bwMode="auto">
            <a:xfrm>
              <a:off x="3801" y="2683"/>
              <a:ext cx="272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66"/>
                  </a:solidFill>
                  <a:latin typeface="Calibri" pitchFamily="34" charset="0"/>
                </a:rPr>
                <a:t>R</a:t>
              </a:r>
            </a:p>
          </p:txBody>
        </p:sp>
        <p:grpSp>
          <p:nvGrpSpPr>
            <p:cNvPr id="5" name="Group 1194"/>
            <p:cNvGrpSpPr>
              <a:grpSpLocks/>
            </p:cNvGrpSpPr>
            <p:nvPr/>
          </p:nvGrpSpPr>
          <p:grpSpPr bwMode="auto">
            <a:xfrm>
              <a:off x="2282" y="2614"/>
              <a:ext cx="1452" cy="1294"/>
              <a:chOff x="2282" y="2614"/>
              <a:chExt cx="1452" cy="1294"/>
            </a:xfrm>
          </p:grpSpPr>
          <p:sp>
            <p:nvSpPr>
              <p:cNvPr id="6161" name="Rectangle 17"/>
              <p:cNvSpPr>
                <a:spLocks noChangeArrowheads="1"/>
              </p:cNvSpPr>
              <p:nvPr/>
            </p:nvSpPr>
            <p:spPr bwMode="auto">
              <a:xfrm>
                <a:off x="3280" y="2698"/>
                <a:ext cx="227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800" b="1">
                    <a:latin typeface="Calibri" pitchFamily="34" charset="0"/>
                  </a:rPr>
                  <a:t>&amp;</a:t>
                </a:r>
              </a:p>
            </p:txBody>
          </p:sp>
          <p:sp>
            <p:nvSpPr>
              <p:cNvPr id="6162" name="Rectangle 18"/>
              <p:cNvSpPr>
                <a:spLocks noChangeArrowheads="1"/>
              </p:cNvSpPr>
              <p:nvPr/>
            </p:nvSpPr>
            <p:spPr bwMode="auto">
              <a:xfrm>
                <a:off x="3326" y="3454"/>
                <a:ext cx="227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800" b="1">
                    <a:latin typeface="Calibri" pitchFamily="34" charset="0"/>
                  </a:rPr>
                  <a:t>&amp;</a:t>
                </a:r>
              </a:p>
            </p:txBody>
          </p:sp>
          <p:sp>
            <p:nvSpPr>
              <p:cNvPr id="6163" name="Rectangle 19"/>
              <p:cNvSpPr>
                <a:spLocks noChangeArrowheads="1"/>
              </p:cNvSpPr>
              <p:nvPr/>
            </p:nvSpPr>
            <p:spPr bwMode="auto">
              <a:xfrm>
                <a:off x="2736" y="2910"/>
                <a:ext cx="227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800" b="1">
                    <a:latin typeface="Calibri" pitchFamily="34" charset="0"/>
                  </a:rPr>
                  <a:t>＆</a:t>
                </a:r>
              </a:p>
            </p:txBody>
          </p:sp>
          <p:sp>
            <p:nvSpPr>
              <p:cNvPr id="6164" name="Rectangle 20"/>
              <p:cNvSpPr>
                <a:spLocks noChangeArrowheads="1"/>
              </p:cNvSpPr>
              <p:nvPr/>
            </p:nvSpPr>
            <p:spPr bwMode="auto">
              <a:xfrm>
                <a:off x="2736" y="3273"/>
                <a:ext cx="227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5" name="Rectangle 21"/>
              <p:cNvSpPr>
                <a:spLocks noChangeArrowheads="1"/>
              </p:cNvSpPr>
              <p:nvPr/>
            </p:nvSpPr>
            <p:spPr bwMode="auto">
              <a:xfrm>
                <a:off x="2736" y="3636"/>
                <a:ext cx="227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800" b="1">
                    <a:latin typeface="Calibri" pitchFamily="34" charset="0"/>
                  </a:rPr>
                  <a:t>＆</a:t>
                </a:r>
              </a:p>
            </p:txBody>
          </p:sp>
          <p:sp>
            <p:nvSpPr>
              <p:cNvPr id="6166" name="Rectangle 22"/>
              <p:cNvSpPr>
                <a:spLocks noChangeArrowheads="1"/>
              </p:cNvSpPr>
              <p:nvPr/>
            </p:nvSpPr>
            <p:spPr bwMode="auto">
              <a:xfrm>
                <a:off x="2736" y="3318"/>
                <a:ext cx="214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800" b="1">
                    <a:latin typeface="Calibri" pitchFamily="34" charset="0"/>
                  </a:rPr>
                  <a:t>＆</a:t>
                </a:r>
              </a:p>
            </p:txBody>
          </p:sp>
          <p:sp>
            <p:nvSpPr>
              <p:cNvPr id="6170" name="Line 26"/>
              <p:cNvSpPr>
                <a:spLocks noChangeShapeType="1"/>
              </p:cNvSpPr>
              <p:nvPr/>
            </p:nvSpPr>
            <p:spPr bwMode="auto">
              <a:xfrm>
                <a:off x="2963" y="3046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1" name="Line 27"/>
              <p:cNvSpPr>
                <a:spLocks noChangeShapeType="1"/>
              </p:cNvSpPr>
              <p:nvPr/>
            </p:nvSpPr>
            <p:spPr bwMode="auto">
              <a:xfrm flipV="1">
                <a:off x="3144" y="2910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2" name="Line 28"/>
              <p:cNvSpPr>
                <a:spLocks noChangeShapeType="1"/>
              </p:cNvSpPr>
              <p:nvPr/>
            </p:nvSpPr>
            <p:spPr bwMode="auto">
              <a:xfrm>
                <a:off x="3144" y="2910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3" name="Line 29"/>
              <p:cNvSpPr>
                <a:spLocks noChangeShapeType="1"/>
              </p:cNvSpPr>
              <p:nvPr/>
            </p:nvSpPr>
            <p:spPr bwMode="auto">
              <a:xfrm>
                <a:off x="2963" y="336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4" name="Line 30"/>
              <p:cNvSpPr>
                <a:spLocks noChangeShapeType="1"/>
              </p:cNvSpPr>
              <p:nvPr/>
            </p:nvSpPr>
            <p:spPr bwMode="auto">
              <a:xfrm>
                <a:off x="3144" y="3363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6" name="Line 32"/>
              <p:cNvSpPr>
                <a:spLocks noChangeShapeType="1"/>
              </p:cNvSpPr>
              <p:nvPr/>
            </p:nvSpPr>
            <p:spPr bwMode="auto">
              <a:xfrm>
                <a:off x="2963" y="377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7" name="Line 33"/>
              <p:cNvSpPr>
                <a:spLocks noChangeShapeType="1"/>
              </p:cNvSpPr>
              <p:nvPr/>
            </p:nvSpPr>
            <p:spPr bwMode="auto">
              <a:xfrm flipV="1">
                <a:off x="3144" y="3636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8" name="Line 34"/>
              <p:cNvSpPr>
                <a:spLocks noChangeShapeType="1"/>
              </p:cNvSpPr>
              <p:nvPr/>
            </p:nvSpPr>
            <p:spPr bwMode="auto">
              <a:xfrm>
                <a:off x="3144" y="3500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0" name="Line 36"/>
              <p:cNvSpPr>
                <a:spLocks noChangeShapeType="1"/>
              </p:cNvSpPr>
              <p:nvPr/>
            </p:nvSpPr>
            <p:spPr bwMode="auto">
              <a:xfrm>
                <a:off x="2282" y="3137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2" name="Line 38"/>
              <p:cNvSpPr>
                <a:spLocks noChangeShapeType="1"/>
              </p:cNvSpPr>
              <p:nvPr/>
            </p:nvSpPr>
            <p:spPr bwMode="auto">
              <a:xfrm>
                <a:off x="2282" y="3817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3" name="Line 39"/>
              <p:cNvSpPr>
                <a:spLocks noChangeShapeType="1"/>
              </p:cNvSpPr>
              <p:nvPr/>
            </p:nvSpPr>
            <p:spPr bwMode="auto">
              <a:xfrm flipH="1">
                <a:off x="2418" y="3001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4" name="Line 40"/>
              <p:cNvSpPr>
                <a:spLocks noChangeShapeType="1"/>
              </p:cNvSpPr>
              <p:nvPr/>
            </p:nvSpPr>
            <p:spPr bwMode="auto">
              <a:xfrm>
                <a:off x="2418" y="3001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5" name="Oval 41"/>
              <p:cNvSpPr>
                <a:spLocks noChangeArrowheads="1"/>
              </p:cNvSpPr>
              <p:nvPr/>
            </p:nvSpPr>
            <p:spPr bwMode="auto">
              <a:xfrm>
                <a:off x="2391" y="3796"/>
                <a:ext cx="49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6" name="Oval 42"/>
              <p:cNvSpPr>
                <a:spLocks noChangeArrowheads="1"/>
              </p:cNvSpPr>
              <p:nvPr/>
            </p:nvSpPr>
            <p:spPr bwMode="auto">
              <a:xfrm>
                <a:off x="2534" y="2760"/>
                <a:ext cx="49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800" b="1">
                  <a:latin typeface="Calibri" pitchFamily="34" charset="0"/>
                </a:endParaRPr>
              </a:p>
            </p:txBody>
          </p:sp>
          <p:sp>
            <p:nvSpPr>
              <p:cNvPr id="6187" name="Line 43"/>
              <p:cNvSpPr>
                <a:spLocks noChangeShapeType="1"/>
              </p:cNvSpPr>
              <p:nvPr/>
            </p:nvSpPr>
            <p:spPr bwMode="auto">
              <a:xfrm flipH="1">
                <a:off x="2555" y="2774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8" name="Line 44"/>
              <p:cNvSpPr>
                <a:spLocks noChangeShapeType="1"/>
              </p:cNvSpPr>
              <p:nvPr/>
            </p:nvSpPr>
            <p:spPr bwMode="auto">
              <a:xfrm>
                <a:off x="2555" y="368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9" name="Line 45"/>
              <p:cNvSpPr>
                <a:spLocks noChangeShapeType="1"/>
              </p:cNvSpPr>
              <p:nvPr/>
            </p:nvSpPr>
            <p:spPr bwMode="auto">
              <a:xfrm>
                <a:off x="2645" y="3001"/>
                <a:ext cx="0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0" name="Line 46"/>
              <p:cNvSpPr>
                <a:spLocks noChangeShapeType="1"/>
              </p:cNvSpPr>
              <p:nvPr/>
            </p:nvSpPr>
            <p:spPr bwMode="auto">
              <a:xfrm>
                <a:off x="2645" y="3363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1" name="Line 47"/>
              <p:cNvSpPr>
                <a:spLocks noChangeShapeType="1"/>
              </p:cNvSpPr>
              <p:nvPr/>
            </p:nvSpPr>
            <p:spPr bwMode="auto">
              <a:xfrm>
                <a:off x="2555" y="3454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2" name="Oval 48"/>
              <p:cNvSpPr>
                <a:spLocks noChangeArrowheads="1"/>
              </p:cNvSpPr>
              <p:nvPr/>
            </p:nvSpPr>
            <p:spPr bwMode="auto">
              <a:xfrm>
                <a:off x="2551" y="3433"/>
                <a:ext cx="49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3" name="Oval 49"/>
              <p:cNvSpPr>
                <a:spLocks noChangeArrowheads="1"/>
              </p:cNvSpPr>
              <p:nvPr/>
            </p:nvSpPr>
            <p:spPr bwMode="auto">
              <a:xfrm>
                <a:off x="2630" y="2977"/>
                <a:ext cx="49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4" name="Line 50"/>
              <p:cNvSpPr>
                <a:spLocks noChangeShapeType="1"/>
              </p:cNvSpPr>
              <p:nvPr/>
            </p:nvSpPr>
            <p:spPr bwMode="auto">
              <a:xfrm>
                <a:off x="3507" y="283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5" name="Line 51"/>
              <p:cNvSpPr>
                <a:spLocks noChangeShapeType="1"/>
              </p:cNvSpPr>
              <p:nvPr/>
            </p:nvSpPr>
            <p:spPr bwMode="auto">
              <a:xfrm>
                <a:off x="3552" y="3590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3" name="Line 59"/>
              <p:cNvSpPr>
                <a:spLocks noChangeShapeType="1"/>
              </p:cNvSpPr>
              <p:nvPr/>
            </p:nvSpPr>
            <p:spPr bwMode="auto">
              <a:xfrm>
                <a:off x="2736" y="3318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4" name="Line 60"/>
              <p:cNvSpPr>
                <a:spLocks noChangeShapeType="1"/>
              </p:cNvSpPr>
              <p:nvPr/>
            </p:nvSpPr>
            <p:spPr bwMode="auto">
              <a:xfrm flipH="1">
                <a:off x="2736" y="3545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5" name="Line 61"/>
              <p:cNvSpPr>
                <a:spLocks noChangeShapeType="1"/>
              </p:cNvSpPr>
              <p:nvPr/>
            </p:nvSpPr>
            <p:spPr bwMode="auto">
              <a:xfrm>
                <a:off x="2736" y="3454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34" name="Line 190"/>
              <p:cNvSpPr>
                <a:spLocks noChangeShapeType="1"/>
              </p:cNvSpPr>
              <p:nvPr/>
            </p:nvSpPr>
            <p:spPr bwMode="auto">
              <a:xfrm>
                <a:off x="3134" y="36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39" name="Oval 195"/>
              <p:cNvSpPr>
                <a:spLocks noChangeArrowheads="1"/>
              </p:cNvSpPr>
              <p:nvPr/>
            </p:nvSpPr>
            <p:spPr bwMode="auto">
              <a:xfrm>
                <a:off x="3504" y="2802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40" name="Oval 196"/>
              <p:cNvSpPr>
                <a:spLocks noChangeArrowheads="1"/>
              </p:cNvSpPr>
              <p:nvPr/>
            </p:nvSpPr>
            <p:spPr bwMode="auto">
              <a:xfrm>
                <a:off x="2964" y="374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41" name="Oval 197"/>
              <p:cNvSpPr>
                <a:spLocks noChangeArrowheads="1"/>
              </p:cNvSpPr>
              <p:nvPr/>
            </p:nvSpPr>
            <p:spPr bwMode="auto">
              <a:xfrm>
                <a:off x="2964" y="3336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42" name="Oval 198"/>
              <p:cNvSpPr>
                <a:spLocks noChangeArrowheads="1"/>
              </p:cNvSpPr>
              <p:nvPr/>
            </p:nvSpPr>
            <p:spPr bwMode="auto">
              <a:xfrm>
                <a:off x="3552" y="356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43" name="Oval 199"/>
              <p:cNvSpPr>
                <a:spLocks noChangeArrowheads="1"/>
              </p:cNvSpPr>
              <p:nvPr/>
            </p:nvSpPr>
            <p:spPr bwMode="auto">
              <a:xfrm>
                <a:off x="2964" y="3012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" name="Group 1191"/>
              <p:cNvGrpSpPr>
                <a:grpSpLocks/>
              </p:cNvGrpSpPr>
              <p:nvPr/>
            </p:nvGrpSpPr>
            <p:grpSpPr bwMode="auto">
              <a:xfrm>
                <a:off x="2744" y="2614"/>
                <a:ext cx="275" cy="272"/>
                <a:chOff x="4921" y="2795"/>
                <a:chExt cx="275" cy="272"/>
              </a:xfrm>
            </p:grpSpPr>
            <p:sp>
              <p:nvSpPr>
                <p:cNvPr id="13477" name="Rectangle 1189"/>
                <p:cNvSpPr>
                  <a:spLocks noChangeArrowheads="1"/>
                </p:cNvSpPr>
                <p:nvPr/>
              </p:nvSpPr>
              <p:spPr bwMode="auto">
                <a:xfrm>
                  <a:off x="4921" y="2795"/>
                  <a:ext cx="227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 b="1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13478" name="Oval 1190"/>
                <p:cNvSpPr>
                  <a:spLocks noChangeArrowheads="1"/>
                </p:cNvSpPr>
                <p:nvPr/>
              </p:nvSpPr>
              <p:spPr bwMode="auto">
                <a:xfrm>
                  <a:off x="5148" y="2901"/>
                  <a:ext cx="48" cy="4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480" name="Line 1192"/>
              <p:cNvSpPr>
                <a:spLocks noChangeShapeType="1"/>
              </p:cNvSpPr>
              <p:nvPr/>
            </p:nvSpPr>
            <p:spPr bwMode="auto">
              <a:xfrm>
                <a:off x="3026" y="2750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81" name="Line 1193"/>
              <p:cNvSpPr>
                <a:spLocks noChangeShapeType="1"/>
              </p:cNvSpPr>
              <p:nvPr/>
            </p:nvSpPr>
            <p:spPr bwMode="auto">
              <a:xfrm flipH="1">
                <a:off x="2290" y="2780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3484" name="Rectangle 1196"/>
          <p:cNvSpPr>
            <a:spLocks noChangeArrowheads="1"/>
          </p:cNvSpPr>
          <p:nvPr/>
        </p:nvSpPr>
        <p:spPr bwMode="auto">
          <a:xfrm>
            <a:off x="1187450" y="4951413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00FF"/>
                </a:solidFill>
                <a:latin typeface="Calibri" pitchFamily="34" charset="0"/>
              </a:rPr>
              <a:t>NAND 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2" dur="500"/>
                                        <p:tgtEl>
                                          <p:spTgt spid="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 autoUpdateAnimBg="0"/>
      <p:bldP spid="6148" grpId="0" autoUpdateAnimBg="0"/>
      <p:bldP spid="6318" grpId="0" autoUpdateAnimBg="0"/>
      <p:bldP spid="6319" grpId="0" autoUpdateAnimBg="0"/>
      <p:bldP spid="6320" grpId="0" autoUpdateAnimBg="0"/>
      <p:bldP spid="6321" grpId="0" autoUpdateAnimBg="0"/>
      <p:bldP spid="6322" grpId="0" autoUpdateAnimBg="0"/>
      <p:bldP spid="6323" grpId="0" autoUpdateAnimBg="0"/>
      <p:bldP spid="6324" grpId="0" autoUpdateAnimBg="0"/>
      <p:bldP spid="6325" grpId="0" autoUpdateAnimBg="0"/>
      <p:bldP spid="6327" grpId="0" autoUpdateAnimBg="0"/>
      <p:bldP spid="6328" grpId="0" autoUpdateAnimBg="0"/>
      <p:bldP spid="6329" grpId="0" animBg="1"/>
      <p:bldP spid="6331" grpId="0" animBg="1"/>
      <p:bldP spid="6332" grpId="0" animBg="1"/>
      <p:bldP spid="6333" grpId="0" animBg="1"/>
      <p:bldP spid="1348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4406-B35E-4336-B73B-29132BCC8B1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8153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E.g.5: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        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试设计一个输血指示器，其输入是一对要求 “输送－接受” 的血型，当符合下列规则时，电路输出为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1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：在人类四种基本血型中，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O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型血可输给任意血型的人，而他自已只能接受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O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型；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AB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型可接受任何血型，却只能输给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AB 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型；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A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型能输给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A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型或 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AB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型，可接受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O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型和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A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型；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B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型能输给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B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型和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AB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型，可接受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B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型和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O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型。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250825" y="2787650"/>
            <a:ext cx="739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latin typeface="Calibri" pitchFamily="34" charset="0"/>
                <a:ea typeface="黑体" pitchFamily="49" charset="-122"/>
              </a:rPr>
              <a:t>解：</a:t>
            </a:r>
            <a:endParaRPr lang="zh-CN" altLang="en-US" sz="2000" b="1" dirty="0">
              <a:latin typeface="Calibri" pitchFamily="34" charset="0"/>
              <a:ea typeface="黑体" pitchFamily="49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16013" y="4581525"/>
            <a:ext cx="1447800" cy="1676400"/>
            <a:chOff x="240" y="2160"/>
            <a:chExt cx="912" cy="1056"/>
          </a:xfrm>
        </p:grpSpPr>
        <p:sp>
          <p:nvSpPr>
            <p:cNvPr id="98308" name="Text Box 4"/>
            <p:cNvSpPr txBox="1">
              <a:spLocks noChangeArrowheads="1"/>
            </p:cNvSpPr>
            <p:nvPr/>
          </p:nvSpPr>
          <p:spPr bwMode="auto">
            <a:xfrm>
              <a:off x="288" y="2160"/>
              <a:ext cx="864" cy="1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800" b="1" dirty="0">
                  <a:latin typeface="Calibri" pitchFamily="34" charset="0"/>
                  <a:ea typeface="黑体" pitchFamily="49" charset="-122"/>
                </a:rPr>
                <a:t>符号 血型</a:t>
              </a:r>
            </a:p>
            <a:p>
              <a:pPr>
                <a:spcBef>
                  <a:spcPts val="500"/>
                </a:spcBef>
              </a:pPr>
              <a:r>
                <a:rPr lang="zh-CN" altLang="en-US" sz="2000" dirty="0">
                  <a:latin typeface="Calibri" pitchFamily="34" charset="0"/>
                  <a:ea typeface="黑体" pitchFamily="49" charset="-122"/>
                </a:rPr>
                <a:t> </a:t>
              </a:r>
              <a:r>
                <a:rPr lang="en-US" altLang="zh-CN" sz="2000" dirty="0">
                  <a:latin typeface="Calibri" pitchFamily="34" charset="0"/>
                  <a:ea typeface="黑体" pitchFamily="49" charset="-122"/>
                </a:rPr>
                <a:t>00       O</a:t>
              </a:r>
            </a:p>
            <a:p>
              <a:r>
                <a:rPr lang="en-US" altLang="zh-CN" sz="2000" dirty="0">
                  <a:latin typeface="Calibri" pitchFamily="34" charset="0"/>
                  <a:ea typeface="黑体" pitchFamily="49" charset="-122"/>
                </a:rPr>
                <a:t> 01       A</a:t>
              </a:r>
            </a:p>
            <a:p>
              <a:r>
                <a:rPr lang="en-US" altLang="zh-CN" sz="2000" dirty="0">
                  <a:latin typeface="Calibri" pitchFamily="34" charset="0"/>
                  <a:ea typeface="黑体" pitchFamily="49" charset="-122"/>
                </a:rPr>
                <a:t> 10       B</a:t>
              </a:r>
            </a:p>
            <a:p>
              <a:r>
                <a:rPr lang="en-US" altLang="zh-CN" sz="2000" dirty="0">
                  <a:latin typeface="Calibri" pitchFamily="34" charset="0"/>
                  <a:ea typeface="黑体" pitchFamily="49" charset="-122"/>
                </a:rPr>
                <a:t> 11      AB</a:t>
              </a:r>
            </a:p>
          </p:txBody>
        </p:sp>
        <p:sp>
          <p:nvSpPr>
            <p:cNvPr id="98309" name="Line 5"/>
            <p:cNvSpPr>
              <a:spLocks noChangeShapeType="1"/>
            </p:cNvSpPr>
            <p:nvPr/>
          </p:nvSpPr>
          <p:spPr bwMode="auto">
            <a:xfrm>
              <a:off x="240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0" name="Line 6"/>
            <p:cNvSpPr>
              <a:spLocks noChangeShapeType="1"/>
            </p:cNvSpPr>
            <p:nvPr/>
          </p:nvSpPr>
          <p:spPr bwMode="auto">
            <a:xfrm>
              <a:off x="6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1" name="Line 7"/>
            <p:cNvSpPr>
              <a:spLocks noChangeShapeType="1"/>
            </p:cNvSpPr>
            <p:nvPr/>
          </p:nvSpPr>
          <p:spPr bwMode="auto">
            <a:xfrm>
              <a:off x="240" y="240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2" name="Line 8"/>
            <p:cNvSpPr>
              <a:spLocks noChangeShapeType="1"/>
            </p:cNvSpPr>
            <p:nvPr/>
          </p:nvSpPr>
          <p:spPr bwMode="auto">
            <a:xfrm>
              <a:off x="288" y="321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3962400" y="2751138"/>
            <a:ext cx="4930775" cy="43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>
                <a:latin typeface="Calibri" pitchFamily="34" charset="0"/>
                <a:ea typeface="黑体" pitchFamily="49" charset="-122"/>
              </a:rPr>
              <a:t>需要</a:t>
            </a:r>
            <a:r>
              <a:rPr lang="en-US" altLang="zh-CN" sz="2000" b="1">
                <a:latin typeface="Calibri" pitchFamily="34" charset="0"/>
                <a:ea typeface="黑体" pitchFamily="49" charset="-122"/>
              </a:rPr>
              <a:t>4</a:t>
            </a:r>
            <a:r>
              <a:rPr lang="zh-CN" altLang="en-US" sz="2000" b="1">
                <a:latin typeface="Calibri" pitchFamily="34" charset="0"/>
                <a:ea typeface="黑体" pitchFamily="49" charset="-122"/>
              </a:rPr>
              <a:t>个输入变量表示</a:t>
            </a:r>
            <a:r>
              <a:rPr lang="zh-CN" altLang="en-US" sz="2000" b="1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输送－接受</a:t>
            </a:r>
            <a:r>
              <a:rPr lang="zh-CN" altLang="en-US" sz="2000" b="1">
                <a:latin typeface="Calibri" pitchFamily="34" charset="0"/>
                <a:ea typeface="黑体" pitchFamily="49" charset="-122"/>
              </a:rPr>
              <a:t>血型对：</a:t>
            </a: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4038600" y="3429000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MN</a:t>
            </a:r>
            <a:r>
              <a:rPr lang="zh-CN" altLang="en-US" sz="2000" b="1" dirty="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－输送血型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 X Y</a:t>
            </a:r>
            <a:r>
              <a:rPr lang="zh-CN" altLang="en-US" sz="2000" b="1" dirty="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－接受血型</a:t>
            </a: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1066800" y="2819400"/>
            <a:ext cx="2641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区分</a:t>
            </a:r>
            <a:r>
              <a:rPr lang="en-US" altLang="zh-CN" sz="2000" b="1" dirty="0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4</a:t>
            </a:r>
            <a:r>
              <a:rPr lang="zh-CN" altLang="en-US" sz="2000" b="1" dirty="0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种不同血型，</a:t>
            </a: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需用</a:t>
            </a:r>
            <a:r>
              <a:rPr lang="en-US" altLang="zh-CN" sz="2000" b="1" dirty="0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2</a:t>
            </a:r>
            <a:r>
              <a:rPr lang="zh-CN" altLang="en-US" sz="2000" b="1" dirty="0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位二进制数表示</a:t>
            </a: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3810000" y="5257800"/>
            <a:ext cx="3825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F </a:t>
            </a:r>
            <a:r>
              <a:rPr lang="zh-CN" altLang="en-US" sz="2000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－输出： </a:t>
            </a:r>
            <a:r>
              <a:rPr lang="en-US" altLang="zh-CN" sz="2000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F=1  “</a:t>
            </a:r>
            <a:r>
              <a:rPr lang="zh-CN" altLang="en-US" sz="2000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可以输血”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                      </a:t>
            </a:r>
            <a:r>
              <a:rPr lang="en-US" altLang="zh-CN" sz="2000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F=0   “</a:t>
            </a:r>
            <a:r>
              <a:rPr lang="zh-CN" altLang="en-US" sz="2000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不可以输血”</a:t>
            </a: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5410200" y="4343400"/>
            <a:ext cx="3124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8080"/>
                </a:solidFill>
                <a:latin typeface="Calibri" pitchFamily="34" charset="0"/>
                <a:ea typeface="黑体" pitchFamily="49" charset="-122"/>
              </a:rPr>
              <a:t>(</a:t>
            </a:r>
            <a:r>
              <a:rPr lang="zh-CN" altLang="en-US" sz="2000" b="1">
                <a:solidFill>
                  <a:srgbClr val="008080"/>
                </a:solidFill>
                <a:latin typeface="Calibri" pitchFamily="34" charset="0"/>
                <a:ea typeface="黑体" pitchFamily="49" charset="-122"/>
              </a:rPr>
              <a:t>如</a:t>
            </a:r>
            <a:r>
              <a:rPr lang="en-US" altLang="zh-CN" sz="2000" b="1">
                <a:solidFill>
                  <a:srgbClr val="008080"/>
                </a:solidFill>
                <a:latin typeface="Calibri" pitchFamily="34" charset="0"/>
                <a:ea typeface="黑体" pitchFamily="49" charset="-122"/>
              </a:rPr>
              <a:t>MN=00, </a:t>
            </a:r>
            <a:r>
              <a:rPr lang="zh-CN" altLang="en-US" sz="2000" b="1">
                <a:solidFill>
                  <a:srgbClr val="008080"/>
                </a:solidFill>
                <a:latin typeface="Calibri" pitchFamily="34" charset="0"/>
                <a:ea typeface="黑体" pitchFamily="49" charset="-122"/>
              </a:rPr>
              <a:t>输送</a:t>
            </a:r>
            <a:r>
              <a:rPr lang="en-US" altLang="zh-CN" sz="2000" b="1">
                <a:solidFill>
                  <a:srgbClr val="008080"/>
                </a:solidFill>
                <a:latin typeface="Calibri" pitchFamily="34" charset="0"/>
                <a:ea typeface="黑体" pitchFamily="49" charset="-122"/>
              </a:rPr>
              <a:t>O</a:t>
            </a:r>
            <a:r>
              <a:rPr lang="zh-CN" altLang="en-US" sz="2000" b="1">
                <a:solidFill>
                  <a:srgbClr val="008080"/>
                </a:solidFill>
                <a:latin typeface="Calibri" pitchFamily="34" charset="0"/>
                <a:ea typeface="黑体" pitchFamily="49" charset="-122"/>
              </a:rPr>
              <a:t>型血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008080"/>
                </a:solidFill>
                <a:latin typeface="Calibri" pitchFamily="34" charset="0"/>
                <a:ea typeface="黑体" pitchFamily="49" charset="-122"/>
              </a:rPr>
              <a:t>      </a:t>
            </a:r>
            <a:r>
              <a:rPr lang="en-US" altLang="zh-CN" sz="2000" b="1">
                <a:solidFill>
                  <a:srgbClr val="008080"/>
                </a:solidFill>
                <a:latin typeface="Calibri" pitchFamily="34" charset="0"/>
                <a:ea typeface="黑体" pitchFamily="49" charset="-122"/>
              </a:rPr>
              <a:t>XY=10, </a:t>
            </a:r>
            <a:r>
              <a:rPr lang="zh-CN" altLang="en-US" sz="2000" b="1">
                <a:solidFill>
                  <a:srgbClr val="008080"/>
                </a:solidFill>
                <a:latin typeface="Calibri" pitchFamily="34" charset="0"/>
                <a:ea typeface="黑体" pitchFamily="49" charset="-122"/>
              </a:rPr>
              <a:t>接受</a:t>
            </a:r>
            <a:r>
              <a:rPr lang="en-US" altLang="zh-CN" sz="2000" b="1">
                <a:solidFill>
                  <a:srgbClr val="008080"/>
                </a:solidFill>
                <a:latin typeface="Calibri" pitchFamily="34" charset="0"/>
                <a:ea typeface="黑体" pitchFamily="49" charset="-122"/>
              </a:rPr>
              <a:t>B</a:t>
            </a:r>
            <a:r>
              <a:rPr lang="zh-CN" altLang="en-US" sz="2000" b="1">
                <a:solidFill>
                  <a:srgbClr val="008080"/>
                </a:solidFill>
                <a:latin typeface="Calibri" pitchFamily="34" charset="0"/>
                <a:ea typeface="黑体" pitchFamily="49" charset="-122"/>
              </a:rPr>
              <a:t>型血</a:t>
            </a:r>
            <a:r>
              <a:rPr lang="en-US" altLang="zh-CN" sz="2000" b="1">
                <a:solidFill>
                  <a:srgbClr val="008080"/>
                </a:solidFill>
                <a:latin typeface="Calibri" pitchFamily="34" charset="0"/>
                <a:ea typeface="黑体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utoUpdateAnimBg="0"/>
      <p:bldP spid="98307" grpId="0" autoUpdateAnimBg="0"/>
      <p:bldP spid="98314" grpId="0" autoUpdateAnimBg="0"/>
      <p:bldP spid="98315" grpId="0" autoUpdateAnimBg="0"/>
      <p:bldP spid="98316" grpId="0" autoUpdateAnimBg="0"/>
      <p:bldP spid="98317" grpId="0" autoUpdateAnimBg="0"/>
      <p:bldP spid="9831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2EDA-AE51-42BA-879B-60A7B9DC2820}" type="slidenum">
              <a:rPr lang="en-US" altLang="zh-CN"/>
              <a:pPr/>
              <a:t>29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34000" y="304800"/>
            <a:ext cx="1447800" cy="1676400"/>
            <a:chOff x="240" y="2160"/>
            <a:chExt cx="912" cy="1056"/>
          </a:xfrm>
        </p:grpSpPr>
        <p:sp>
          <p:nvSpPr>
            <p:cNvPr id="99331" name="Text Box 3"/>
            <p:cNvSpPr txBox="1">
              <a:spLocks noChangeArrowheads="1"/>
            </p:cNvSpPr>
            <p:nvPr/>
          </p:nvSpPr>
          <p:spPr bwMode="auto">
            <a:xfrm>
              <a:off x="288" y="2160"/>
              <a:ext cx="864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000" b="1">
                  <a:latin typeface="Calibri" pitchFamily="34" charset="0"/>
                  <a:ea typeface="黑体" pitchFamily="49" charset="-122"/>
                </a:rPr>
                <a:t>符号 血型</a:t>
              </a:r>
            </a:p>
            <a:p>
              <a:r>
                <a:rPr lang="zh-CN" altLang="en-US" sz="2000" b="1">
                  <a:latin typeface="Calibri" pitchFamily="34" charset="0"/>
                  <a:ea typeface="黑体" pitchFamily="49" charset="-122"/>
                </a:rPr>
                <a:t> </a:t>
              </a: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00       O</a:t>
              </a:r>
            </a:p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01       A</a:t>
              </a:r>
            </a:p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10       B</a:t>
              </a:r>
            </a:p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11       AB</a:t>
              </a:r>
            </a:p>
          </p:txBody>
        </p:sp>
        <p:sp>
          <p:nvSpPr>
            <p:cNvPr id="99332" name="Line 4"/>
            <p:cNvSpPr>
              <a:spLocks noChangeShapeType="1"/>
            </p:cNvSpPr>
            <p:nvPr/>
          </p:nvSpPr>
          <p:spPr bwMode="auto">
            <a:xfrm>
              <a:off x="240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33" name="Line 5"/>
            <p:cNvSpPr>
              <a:spLocks noChangeShapeType="1"/>
            </p:cNvSpPr>
            <p:nvPr/>
          </p:nvSpPr>
          <p:spPr bwMode="auto">
            <a:xfrm>
              <a:off x="6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34" name="Line 6"/>
            <p:cNvSpPr>
              <a:spLocks noChangeShapeType="1"/>
            </p:cNvSpPr>
            <p:nvPr/>
          </p:nvSpPr>
          <p:spPr bwMode="auto">
            <a:xfrm>
              <a:off x="240" y="240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35" name="Line 7"/>
            <p:cNvSpPr>
              <a:spLocks noChangeShapeType="1"/>
            </p:cNvSpPr>
            <p:nvPr/>
          </p:nvSpPr>
          <p:spPr bwMode="auto">
            <a:xfrm>
              <a:off x="288" y="321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6858000" y="304800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MN</a:t>
            </a:r>
            <a:r>
              <a:rPr lang="zh-CN" altLang="en-US" sz="20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－输送血型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XY</a:t>
            </a:r>
            <a:r>
              <a:rPr lang="zh-CN" altLang="en-US" sz="20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－接受血型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6858000" y="1143000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F=1  </a:t>
            </a:r>
            <a:r>
              <a:rPr lang="zh-CN" altLang="en-US" sz="2000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可输血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F=0   </a:t>
            </a:r>
            <a:r>
              <a:rPr lang="zh-CN" altLang="en-US" sz="2000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不可输血</a:t>
            </a:r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2743200" y="152400"/>
            <a:ext cx="2549525" cy="289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可输血：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1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）血型相同，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     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MN=XY, F=1;</a:t>
            </a:r>
          </a:p>
          <a:p>
            <a:pPr>
              <a:lnSpc>
                <a:spcPct val="115000"/>
              </a:lnSpc>
              <a:buFontTx/>
              <a:buAutoNum type="arabicParenR" startAt="2"/>
            </a:pP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输送是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O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型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      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MN=00, F=1;</a:t>
            </a:r>
          </a:p>
          <a:p>
            <a:pPr>
              <a:lnSpc>
                <a:spcPct val="115000"/>
              </a:lnSpc>
              <a:buFontTx/>
              <a:buAutoNum type="arabicParenR" startAt="3"/>
            </a:pP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接受方是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AB</a:t>
            </a: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型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      </a:t>
            </a:r>
            <a:r>
              <a:rPr lang="en-US" altLang="zh-CN" sz="2000" b="1" dirty="0">
                <a:latin typeface="Calibri" pitchFamily="34" charset="0"/>
                <a:ea typeface="黑体" pitchFamily="49" charset="-122"/>
              </a:rPr>
              <a:t>XY=11, F=1;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Calibri" pitchFamily="34" charset="0"/>
                <a:ea typeface="黑体" pitchFamily="49" charset="-122"/>
              </a:rPr>
              <a:t>其他情况不能输血。</a:t>
            </a:r>
          </a:p>
        </p:txBody>
      </p:sp>
      <p:sp>
        <p:nvSpPr>
          <p:cNvPr id="99348" name="Text Box 20"/>
          <p:cNvSpPr txBox="1">
            <a:spLocks noChangeArrowheads="1"/>
          </p:cNvSpPr>
          <p:nvPr/>
        </p:nvSpPr>
        <p:spPr bwMode="auto">
          <a:xfrm>
            <a:off x="1752600" y="12954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99349" name="Text Box 21"/>
          <p:cNvSpPr txBox="1">
            <a:spLocks noChangeArrowheads="1"/>
          </p:cNvSpPr>
          <p:nvPr/>
        </p:nvSpPr>
        <p:spPr bwMode="auto">
          <a:xfrm>
            <a:off x="1752600" y="28194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99350" name="Text Box 22"/>
          <p:cNvSpPr txBox="1">
            <a:spLocks noChangeArrowheads="1"/>
          </p:cNvSpPr>
          <p:nvPr/>
        </p:nvSpPr>
        <p:spPr bwMode="auto">
          <a:xfrm>
            <a:off x="1752600" y="43434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99351" name="Text Box 23"/>
          <p:cNvSpPr txBox="1">
            <a:spLocks noChangeArrowheads="1"/>
          </p:cNvSpPr>
          <p:nvPr/>
        </p:nvSpPr>
        <p:spPr bwMode="auto">
          <a:xfrm>
            <a:off x="1752600" y="58674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99352" name="Text Box 24"/>
          <p:cNvSpPr txBox="1">
            <a:spLocks noChangeArrowheads="1"/>
          </p:cNvSpPr>
          <p:nvPr/>
        </p:nvSpPr>
        <p:spPr bwMode="auto">
          <a:xfrm>
            <a:off x="1752600" y="16002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auto">
          <a:xfrm>
            <a:off x="17526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grpSp>
        <p:nvGrpSpPr>
          <p:cNvPr id="4" name="Group 158"/>
          <p:cNvGrpSpPr>
            <a:grpSpLocks/>
          </p:cNvGrpSpPr>
          <p:nvPr/>
        </p:nvGrpSpPr>
        <p:grpSpPr bwMode="auto">
          <a:xfrm>
            <a:off x="228600" y="381000"/>
            <a:ext cx="2209800" cy="5883275"/>
            <a:chOff x="144" y="240"/>
            <a:chExt cx="1392" cy="3706"/>
          </a:xfrm>
        </p:grpSpPr>
        <p:sp>
          <p:nvSpPr>
            <p:cNvPr id="99340" name="Line 12"/>
            <p:cNvSpPr>
              <a:spLocks noChangeShapeType="1"/>
            </p:cNvSpPr>
            <p:nvPr/>
          </p:nvSpPr>
          <p:spPr bwMode="auto">
            <a:xfrm>
              <a:off x="144" y="2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41" name="Line 13"/>
            <p:cNvSpPr>
              <a:spLocks noChangeShapeType="1"/>
            </p:cNvSpPr>
            <p:nvPr/>
          </p:nvSpPr>
          <p:spPr bwMode="auto">
            <a:xfrm>
              <a:off x="144" y="8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42" name="Line 14"/>
            <p:cNvSpPr>
              <a:spLocks noChangeShapeType="1"/>
            </p:cNvSpPr>
            <p:nvPr/>
          </p:nvSpPr>
          <p:spPr bwMode="auto">
            <a:xfrm>
              <a:off x="960" y="272"/>
              <a:ext cx="0" cy="3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144" y="240"/>
              <a:ext cx="1392" cy="586"/>
              <a:chOff x="144" y="240"/>
              <a:chExt cx="1392" cy="586"/>
            </a:xfrm>
          </p:grpSpPr>
          <p:sp>
            <p:nvSpPr>
              <p:cNvPr id="99339" name="Text Box 11"/>
              <p:cNvSpPr txBox="1">
                <a:spLocks noChangeArrowheads="1"/>
              </p:cNvSpPr>
              <p:nvPr/>
            </p:nvSpPr>
            <p:spPr bwMode="auto">
              <a:xfrm>
                <a:off x="144" y="240"/>
                <a:ext cx="13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800" b="1" dirty="0">
                    <a:latin typeface="Calibri" pitchFamily="34" charset="0"/>
                    <a:ea typeface="黑体" pitchFamily="49" charset="-122"/>
                  </a:rPr>
                  <a:t>输送 接受  </a:t>
                </a:r>
                <a:r>
                  <a:rPr lang="zh-CN" altLang="en-US" sz="1800" b="1" dirty="0" smtClean="0">
                    <a:latin typeface="Calibri" pitchFamily="34" charset="0"/>
                    <a:ea typeface="黑体" pitchFamily="49" charset="-122"/>
                  </a:rPr>
                  <a:t>   可</a:t>
                </a:r>
                <a:r>
                  <a:rPr lang="zh-CN" altLang="en-US" sz="1800" b="1" dirty="0">
                    <a:latin typeface="Calibri" pitchFamily="34" charset="0"/>
                    <a:ea typeface="黑体" pitchFamily="49" charset="-122"/>
                  </a:rPr>
                  <a:t>输血</a:t>
                </a:r>
              </a:p>
              <a:p>
                <a:r>
                  <a:rPr lang="zh-CN" altLang="en-US" sz="1800" b="1" dirty="0">
                    <a:latin typeface="Calibri" pitchFamily="34" charset="0"/>
                    <a:ea typeface="黑体" pitchFamily="49" charset="-122"/>
                  </a:rPr>
                  <a:t>血型 血型   </a:t>
                </a:r>
                <a:r>
                  <a:rPr lang="zh-CN" altLang="en-US" sz="1800" b="1" dirty="0" smtClean="0">
                    <a:latin typeface="Calibri" pitchFamily="34" charset="0"/>
                    <a:ea typeface="黑体" pitchFamily="49" charset="-122"/>
                  </a:rPr>
                  <a:t>    指示</a:t>
                </a:r>
                <a:endParaRPr lang="zh-CN" altLang="en-US" sz="1800" b="1" dirty="0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99343" name="Text Box 15"/>
              <p:cNvSpPr txBox="1">
                <a:spLocks noChangeArrowheads="1"/>
              </p:cNvSpPr>
              <p:nvPr/>
            </p:nvSpPr>
            <p:spPr bwMode="auto">
              <a:xfrm>
                <a:off x="192" y="576"/>
                <a:ext cx="12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C3399"/>
                    </a:solidFill>
                    <a:latin typeface="Calibri" pitchFamily="34" charset="0"/>
                    <a:ea typeface="黑体" pitchFamily="49" charset="-122"/>
                  </a:rPr>
                  <a:t>MN </a:t>
                </a:r>
                <a:r>
                  <a:rPr lang="en-US" altLang="zh-CN" sz="2000" b="1" dirty="0" smtClean="0">
                    <a:solidFill>
                      <a:srgbClr val="CC3399"/>
                    </a:solidFill>
                    <a:latin typeface="Calibri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1" dirty="0">
                    <a:solidFill>
                      <a:srgbClr val="CC3399"/>
                    </a:solidFill>
                    <a:latin typeface="Calibri" pitchFamily="34" charset="0"/>
                    <a:ea typeface="黑体" pitchFamily="49" charset="-122"/>
                  </a:rPr>
                  <a:t>XY         </a:t>
                </a:r>
                <a:r>
                  <a:rPr lang="en-US" altLang="zh-CN" sz="2000" b="1" dirty="0" smtClean="0">
                    <a:solidFill>
                      <a:srgbClr val="CC3399"/>
                    </a:solidFill>
                    <a:latin typeface="Calibri" pitchFamily="34" charset="0"/>
                    <a:ea typeface="黑体" pitchFamily="49" charset="-122"/>
                  </a:rPr>
                  <a:t>   </a:t>
                </a:r>
                <a:r>
                  <a:rPr lang="en-US" altLang="zh-CN" sz="2000" b="1" dirty="0" smtClean="0">
                    <a:solidFill>
                      <a:schemeClr val="accent2"/>
                    </a:solidFill>
                    <a:latin typeface="Calibri" pitchFamily="34" charset="0"/>
                    <a:ea typeface="黑体" pitchFamily="49" charset="-122"/>
                  </a:rPr>
                  <a:t>F</a:t>
                </a:r>
                <a:endParaRPr lang="en-US" altLang="zh-CN" sz="2000" b="1" dirty="0">
                  <a:solidFill>
                    <a:schemeClr val="accent2"/>
                  </a:solidFill>
                  <a:latin typeface="Calibri" pitchFamily="34" charset="0"/>
                  <a:ea typeface="黑体" pitchFamily="49" charset="-122"/>
                </a:endParaRPr>
              </a:p>
            </p:txBody>
          </p:sp>
        </p:grpSp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>
              <a:off x="240" y="393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46" name="Text Box 18"/>
            <p:cNvSpPr txBox="1">
              <a:spLocks noChangeArrowheads="1"/>
            </p:cNvSpPr>
            <p:nvPr/>
          </p:nvSpPr>
          <p:spPr bwMode="auto">
            <a:xfrm>
              <a:off x="192" y="816"/>
              <a:ext cx="720" cy="3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0 0   0 0</a:t>
              </a:r>
            </a:p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0 0   0 1</a:t>
              </a:r>
            </a:p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0 0   1 0</a:t>
              </a:r>
            </a:p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0 0   1 1</a:t>
              </a:r>
            </a:p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0 1   0 0</a:t>
              </a:r>
            </a:p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0 1   0 1</a:t>
              </a:r>
            </a:p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0 1   1 0</a:t>
              </a:r>
            </a:p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0 1   1 1</a:t>
              </a:r>
            </a:p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1 0   0 0</a:t>
              </a:r>
            </a:p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1 0   0 1</a:t>
              </a:r>
            </a:p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1 0   1 0</a:t>
              </a:r>
            </a:p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1 0   1 1</a:t>
              </a:r>
            </a:p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1 1   0 0</a:t>
              </a:r>
            </a:p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1 1   0 1</a:t>
              </a:r>
            </a:p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1 1   1 0 </a:t>
              </a:r>
            </a:p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1 1   1 1</a:t>
              </a:r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144" y="163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55" name="Line 27"/>
            <p:cNvSpPr>
              <a:spLocks noChangeShapeType="1"/>
            </p:cNvSpPr>
            <p:nvPr/>
          </p:nvSpPr>
          <p:spPr bwMode="auto">
            <a:xfrm>
              <a:off x="144" y="240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192" y="316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1752600" y="22098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1752600" y="40386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99360" name="Text Box 32"/>
          <p:cNvSpPr txBox="1">
            <a:spLocks noChangeArrowheads="1"/>
          </p:cNvSpPr>
          <p:nvPr/>
        </p:nvSpPr>
        <p:spPr bwMode="auto">
          <a:xfrm>
            <a:off x="1752600" y="52578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99361" name="Text Box 33"/>
          <p:cNvSpPr txBox="1">
            <a:spLocks noChangeArrowheads="1"/>
          </p:cNvSpPr>
          <p:nvPr/>
        </p:nvSpPr>
        <p:spPr bwMode="auto">
          <a:xfrm>
            <a:off x="1752600" y="25146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1752600" y="31242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99363" name="Text Box 35"/>
          <p:cNvSpPr txBox="1">
            <a:spLocks noChangeArrowheads="1"/>
          </p:cNvSpPr>
          <p:nvPr/>
        </p:nvSpPr>
        <p:spPr bwMode="auto">
          <a:xfrm>
            <a:off x="1752600" y="34290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99364" name="Text Box 36"/>
          <p:cNvSpPr txBox="1">
            <a:spLocks noChangeArrowheads="1"/>
          </p:cNvSpPr>
          <p:nvPr/>
        </p:nvSpPr>
        <p:spPr bwMode="auto">
          <a:xfrm>
            <a:off x="1752600" y="37338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99365" name="Text Box 37"/>
          <p:cNvSpPr txBox="1">
            <a:spLocks noChangeArrowheads="1"/>
          </p:cNvSpPr>
          <p:nvPr/>
        </p:nvSpPr>
        <p:spPr bwMode="auto">
          <a:xfrm>
            <a:off x="1752600" y="46482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99366" name="Text Box 38"/>
          <p:cNvSpPr txBox="1">
            <a:spLocks noChangeArrowheads="1"/>
          </p:cNvSpPr>
          <p:nvPr/>
        </p:nvSpPr>
        <p:spPr bwMode="auto">
          <a:xfrm>
            <a:off x="1752600" y="49911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99367" name="Text Box 39"/>
          <p:cNvSpPr txBox="1">
            <a:spLocks noChangeArrowheads="1"/>
          </p:cNvSpPr>
          <p:nvPr/>
        </p:nvSpPr>
        <p:spPr bwMode="auto">
          <a:xfrm>
            <a:off x="1752600" y="55626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grpSp>
        <p:nvGrpSpPr>
          <p:cNvPr id="6" name="Group 80"/>
          <p:cNvGrpSpPr>
            <a:grpSpLocks/>
          </p:cNvGrpSpPr>
          <p:nvPr/>
        </p:nvGrpSpPr>
        <p:grpSpPr bwMode="auto">
          <a:xfrm>
            <a:off x="5562600" y="2362200"/>
            <a:ext cx="2971800" cy="2566988"/>
            <a:chOff x="1776" y="2160"/>
            <a:chExt cx="1968" cy="1715"/>
          </a:xfrm>
        </p:grpSpPr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1776" y="2160"/>
              <a:ext cx="1968" cy="1680"/>
              <a:chOff x="2880" y="1296"/>
              <a:chExt cx="2496" cy="2176"/>
            </a:xfrm>
          </p:grpSpPr>
          <p:sp>
            <p:nvSpPr>
              <p:cNvPr id="99369" name="Rectangle 41"/>
              <p:cNvSpPr>
                <a:spLocks noChangeArrowheads="1"/>
              </p:cNvSpPr>
              <p:nvPr/>
            </p:nvSpPr>
            <p:spPr bwMode="auto">
              <a:xfrm>
                <a:off x="4728" y="3080"/>
                <a:ext cx="456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99370" name="Rectangle 42"/>
              <p:cNvSpPr>
                <a:spLocks noChangeArrowheads="1"/>
              </p:cNvSpPr>
              <p:nvPr/>
            </p:nvSpPr>
            <p:spPr bwMode="auto">
              <a:xfrm>
                <a:off x="4272" y="3080"/>
                <a:ext cx="456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99371" name="Rectangle 43"/>
              <p:cNvSpPr>
                <a:spLocks noChangeArrowheads="1"/>
              </p:cNvSpPr>
              <p:nvPr/>
            </p:nvSpPr>
            <p:spPr bwMode="auto">
              <a:xfrm>
                <a:off x="3792" y="3080"/>
                <a:ext cx="480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99372" name="Rectangle 44"/>
              <p:cNvSpPr>
                <a:spLocks noChangeArrowheads="1"/>
              </p:cNvSpPr>
              <p:nvPr/>
            </p:nvSpPr>
            <p:spPr bwMode="auto">
              <a:xfrm>
                <a:off x="3360" y="3080"/>
                <a:ext cx="432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99373" name="Rectangle 45"/>
              <p:cNvSpPr>
                <a:spLocks noChangeArrowheads="1"/>
              </p:cNvSpPr>
              <p:nvPr/>
            </p:nvSpPr>
            <p:spPr bwMode="auto">
              <a:xfrm>
                <a:off x="4728" y="2688"/>
                <a:ext cx="456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99374" name="Rectangle 46"/>
              <p:cNvSpPr>
                <a:spLocks noChangeArrowheads="1"/>
              </p:cNvSpPr>
              <p:nvPr/>
            </p:nvSpPr>
            <p:spPr bwMode="auto">
              <a:xfrm>
                <a:off x="4272" y="2688"/>
                <a:ext cx="456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99375" name="Rectangle 47"/>
              <p:cNvSpPr>
                <a:spLocks noChangeArrowheads="1"/>
              </p:cNvSpPr>
              <p:nvPr/>
            </p:nvSpPr>
            <p:spPr bwMode="auto">
              <a:xfrm>
                <a:off x="3792" y="2688"/>
                <a:ext cx="480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99376" name="Rectangle 48"/>
              <p:cNvSpPr>
                <a:spLocks noChangeArrowheads="1"/>
              </p:cNvSpPr>
              <p:nvPr/>
            </p:nvSpPr>
            <p:spPr bwMode="auto">
              <a:xfrm>
                <a:off x="3360" y="2688"/>
                <a:ext cx="432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99377" name="Rectangle 49"/>
              <p:cNvSpPr>
                <a:spLocks noChangeArrowheads="1"/>
              </p:cNvSpPr>
              <p:nvPr/>
            </p:nvSpPr>
            <p:spPr bwMode="auto">
              <a:xfrm>
                <a:off x="4728" y="2264"/>
                <a:ext cx="456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99378" name="Rectangle 50"/>
              <p:cNvSpPr>
                <a:spLocks noChangeArrowheads="1"/>
              </p:cNvSpPr>
              <p:nvPr/>
            </p:nvSpPr>
            <p:spPr bwMode="auto">
              <a:xfrm>
                <a:off x="4272" y="2264"/>
                <a:ext cx="456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99379" name="Rectangle 51"/>
              <p:cNvSpPr>
                <a:spLocks noChangeArrowheads="1"/>
              </p:cNvSpPr>
              <p:nvPr/>
            </p:nvSpPr>
            <p:spPr bwMode="auto">
              <a:xfrm>
                <a:off x="3792" y="2264"/>
                <a:ext cx="480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99380" name="Rectangle 52"/>
              <p:cNvSpPr>
                <a:spLocks noChangeArrowheads="1"/>
              </p:cNvSpPr>
              <p:nvPr/>
            </p:nvSpPr>
            <p:spPr bwMode="auto">
              <a:xfrm>
                <a:off x="3360" y="2264"/>
                <a:ext cx="432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99381" name="Rectangle 53"/>
              <p:cNvSpPr>
                <a:spLocks noChangeArrowheads="1"/>
              </p:cNvSpPr>
              <p:nvPr/>
            </p:nvSpPr>
            <p:spPr bwMode="auto">
              <a:xfrm>
                <a:off x="4728" y="1872"/>
                <a:ext cx="456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99382" name="Rectangle 54"/>
              <p:cNvSpPr>
                <a:spLocks noChangeArrowheads="1"/>
              </p:cNvSpPr>
              <p:nvPr/>
            </p:nvSpPr>
            <p:spPr bwMode="auto">
              <a:xfrm>
                <a:off x="4272" y="1872"/>
                <a:ext cx="456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99383" name="Rectangle 55"/>
              <p:cNvSpPr>
                <a:spLocks noChangeArrowheads="1"/>
              </p:cNvSpPr>
              <p:nvPr/>
            </p:nvSpPr>
            <p:spPr bwMode="auto">
              <a:xfrm>
                <a:off x="3792" y="1872"/>
                <a:ext cx="480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99384" name="Rectangle 56"/>
              <p:cNvSpPr>
                <a:spLocks noChangeArrowheads="1"/>
              </p:cNvSpPr>
              <p:nvPr/>
            </p:nvSpPr>
            <p:spPr bwMode="auto">
              <a:xfrm>
                <a:off x="3360" y="1872"/>
                <a:ext cx="432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99385" name="Line 57"/>
              <p:cNvSpPr>
                <a:spLocks noChangeShapeType="1"/>
              </p:cNvSpPr>
              <p:nvPr/>
            </p:nvSpPr>
            <p:spPr bwMode="auto">
              <a:xfrm>
                <a:off x="3360" y="1872"/>
                <a:ext cx="18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86" name="Line 58"/>
              <p:cNvSpPr>
                <a:spLocks noChangeShapeType="1"/>
              </p:cNvSpPr>
              <p:nvPr/>
            </p:nvSpPr>
            <p:spPr bwMode="auto">
              <a:xfrm>
                <a:off x="3360" y="2264"/>
                <a:ext cx="18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87" name="Line 59"/>
              <p:cNvSpPr>
                <a:spLocks noChangeShapeType="1"/>
              </p:cNvSpPr>
              <p:nvPr/>
            </p:nvSpPr>
            <p:spPr bwMode="auto">
              <a:xfrm>
                <a:off x="3360" y="2688"/>
                <a:ext cx="18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88" name="Line 60"/>
              <p:cNvSpPr>
                <a:spLocks noChangeShapeType="1"/>
              </p:cNvSpPr>
              <p:nvPr/>
            </p:nvSpPr>
            <p:spPr bwMode="auto">
              <a:xfrm>
                <a:off x="3360" y="3080"/>
                <a:ext cx="18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89" name="Line 61"/>
              <p:cNvSpPr>
                <a:spLocks noChangeShapeType="1"/>
              </p:cNvSpPr>
              <p:nvPr/>
            </p:nvSpPr>
            <p:spPr bwMode="auto">
              <a:xfrm>
                <a:off x="3360" y="3472"/>
                <a:ext cx="18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90" name="Line 62"/>
              <p:cNvSpPr>
                <a:spLocks noChangeShapeType="1"/>
              </p:cNvSpPr>
              <p:nvPr/>
            </p:nvSpPr>
            <p:spPr bwMode="auto">
              <a:xfrm>
                <a:off x="3360" y="1872"/>
                <a:ext cx="0" cy="16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91" name="Line 63"/>
              <p:cNvSpPr>
                <a:spLocks noChangeShapeType="1"/>
              </p:cNvSpPr>
              <p:nvPr/>
            </p:nvSpPr>
            <p:spPr bwMode="auto">
              <a:xfrm>
                <a:off x="3792" y="1872"/>
                <a:ext cx="0" cy="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92" name="Line 64"/>
              <p:cNvSpPr>
                <a:spLocks noChangeShapeType="1"/>
              </p:cNvSpPr>
              <p:nvPr/>
            </p:nvSpPr>
            <p:spPr bwMode="auto">
              <a:xfrm>
                <a:off x="4272" y="1872"/>
                <a:ext cx="0" cy="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93" name="Line 65"/>
              <p:cNvSpPr>
                <a:spLocks noChangeShapeType="1"/>
              </p:cNvSpPr>
              <p:nvPr/>
            </p:nvSpPr>
            <p:spPr bwMode="auto">
              <a:xfrm>
                <a:off x="4728" y="1872"/>
                <a:ext cx="0" cy="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94" name="Line 66"/>
              <p:cNvSpPr>
                <a:spLocks noChangeShapeType="1"/>
              </p:cNvSpPr>
              <p:nvPr/>
            </p:nvSpPr>
            <p:spPr bwMode="auto">
              <a:xfrm>
                <a:off x="5184" y="1872"/>
                <a:ext cx="0" cy="16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95" name="Text Box 67"/>
              <p:cNvSpPr txBox="1">
                <a:spLocks noChangeArrowheads="1"/>
              </p:cNvSpPr>
              <p:nvPr/>
            </p:nvSpPr>
            <p:spPr bwMode="auto">
              <a:xfrm>
                <a:off x="2880" y="1296"/>
                <a:ext cx="1056" cy="7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latin typeface="Calibri" pitchFamily="34" charset="0"/>
                    <a:ea typeface="黑体" pitchFamily="49" charset="-122"/>
                  </a:rPr>
                  <a:t>F    </a:t>
                </a:r>
                <a:r>
                  <a:rPr kumimoji="1" lang="en-US" altLang="zh-CN" sz="1800" b="1">
                    <a:latin typeface="Calibri" pitchFamily="34" charset="0"/>
                    <a:ea typeface="黑体" pitchFamily="49" charset="-122"/>
                  </a:rPr>
                  <a:t>MN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1800" b="1">
                    <a:latin typeface="Calibri" pitchFamily="34" charset="0"/>
                    <a:ea typeface="黑体" pitchFamily="49" charset="-122"/>
                  </a:rPr>
                  <a:t>XY</a:t>
                </a:r>
              </a:p>
            </p:txBody>
          </p:sp>
          <p:sp>
            <p:nvSpPr>
              <p:cNvPr id="99396" name="Line 68"/>
              <p:cNvSpPr>
                <a:spLocks noChangeShapeType="1"/>
              </p:cNvSpPr>
              <p:nvPr/>
            </p:nvSpPr>
            <p:spPr bwMode="auto">
              <a:xfrm>
                <a:off x="3072" y="1488"/>
                <a:ext cx="28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97" name="Text Box 69"/>
              <p:cNvSpPr txBox="1">
                <a:spLocks noChangeArrowheads="1"/>
              </p:cNvSpPr>
              <p:nvPr/>
            </p:nvSpPr>
            <p:spPr bwMode="auto">
              <a:xfrm>
                <a:off x="3359" y="1584"/>
                <a:ext cx="2017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800" b="1">
                    <a:latin typeface="Calibri" pitchFamily="34" charset="0"/>
                    <a:ea typeface="黑体" pitchFamily="49" charset="-122"/>
                  </a:rPr>
                  <a:t>00     01      11     10</a:t>
                </a:r>
              </a:p>
            </p:txBody>
          </p:sp>
          <p:sp>
            <p:nvSpPr>
              <p:cNvPr id="99398" name="Text Box 70"/>
              <p:cNvSpPr txBox="1">
                <a:spLocks noChangeArrowheads="1"/>
              </p:cNvSpPr>
              <p:nvPr/>
            </p:nvSpPr>
            <p:spPr bwMode="auto">
              <a:xfrm>
                <a:off x="3026" y="1968"/>
                <a:ext cx="526" cy="13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800" b="1">
                    <a:latin typeface="Calibri" pitchFamily="34" charset="0"/>
                    <a:ea typeface="黑体" pitchFamily="49" charset="-122"/>
                  </a:rPr>
                  <a:t>00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1800" b="1">
                    <a:latin typeface="Calibri" pitchFamily="34" charset="0"/>
                    <a:ea typeface="黑体" pitchFamily="49" charset="-122"/>
                  </a:rPr>
                  <a:t>01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1800" b="1">
                    <a:latin typeface="Calibri" pitchFamily="34" charset="0"/>
                    <a:ea typeface="黑体" pitchFamily="49" charset="-122"/>
                  </a:rPr>
                  <a:t>11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1800" b="1">
                    <a:latin typeface="Calibri" pitchFamily="34" charset="0"/>
                    <a:ea typeface="黑体" pitchFamily="49" charset="-122"/>
                  </a:rPr>
                  <a:t>10</a:t>
                </a:r>
              </a:p>
            </p:txBody>
          </p:sp>
        </p:grpSp>
        <p:sp>
          <p:nvSpPr>
            <p:cNvPr id="99399" name="Text Box 71"/>
            <p:cNvSpPr txBox="1">
              <a:spLocks noChangeArrowheads="1"/>
            </p:cNvSpPr>
            <p:nvPr/>
          </p:nvSpPr>
          <p:spPr bwMode="auto">
            <a:xfrm>
              <a:off x="2160" y="2592"/>
              <a:ext cx="336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1       </a:t>
              </a:r>
            </a:p>
          </p:txBody>
        </p:sp>
        <p:sp>
          <p:nvSpPr>
            <p:cNvPr id="99400" name="Text Box 72"/>
            <p:cNvSpPr txBox="1">
              <a:spLocks noChangeArrowheads="1"/>
            </p:cNvSpPr>
            <p:nvPr/>
          </p:nvSpPr>
          <p:spPr bwMode="auto">
            <a:xfrm>
              <a:off x="2496" y="2592"/>
              <a:ext cx="335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0       </a:t>
              </a:r>
            </a:p>
          </p:txBody>
        </p:sp>
        <p:sp>
          <p:nvSpPr>
            <p:cNvPr id="99401" name="Text Box 73"/>
            <p:cNvSpPr txBox="1">
              <a:spLocks noChangeArrowheads="1"/>
            </p:cNvSpPr>
            <p:nvPr/>
          </p:nvSpPr>
          <p:spPr bwMode="auto">
            <a:xfrm>
              <a:off x="2880" y="2592"/>
              <a:ext cx="336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0      </a:t>
              </a:r>
            </a:p>
          </p:txBody>
        </p:sp>
        <p:sp>
          <p:nvSpPr>
            <p:cNvPr id="99402" name="Text Box 74"/>
            <p:cNvSpPr txBox="1">
              <a:spLocks noChangeArrowheads="1"/>
            </p:cNvSpPr>
            <p:nvPr/>
          </p:nvSpPr>
          <p:spPr bwMode="auto">
            <a:xfrm>
              <a:off x="3216" y="2592"/>
              <a:ext cx="336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1       </a:t>
              </a:r>
            </a:p>
          </p:txBody>
        </p:sp>
      </p:grpSp>
      <p:sp>
        <p:nvSpPr>
          <p:cNvPr id="99403" name="Oval 75"/>
          <p:cNvSpPr>
            <a:spLocks noChangeArrowheads="1"/>
          </p:cNvSpPr>
          <p:nvPr/>
        </p:nvSpPr>
        <p:spPr bwMode="auto">
          <a:xfrm>
            <a:off x="6248400" y="3124200"/>
            <a:ext cx="361950" cy="17240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6" name="Oval 78"/>
          <p:cNvSpPr>
            <a:spLocks noChangeArrowheads="1"/>
          </p:cNvSpPr>
          <p:nvPr/>
        </p:nvSpPr>
        <p:spPr bwMode="auto">
          <a:xfrm>
            <a:off x="6172200" y="4038600"/>
            <a:ext cx="2028825" cy="3587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7" name="Oval 79"/>
          <p:cNvSpPr>
            <a:spLocks noChangeArrowheads="1"/>
          </p:cNvSpPr>
          <p:nvPr/>
        </p:nvSpPr>
        <p:spPr bwMode="auto">
          <a:xfrm>
            <a:off x="6248400" y="3505200"/>
            <a:ext cx="838200" cy="914400"/>
          </a:xfrm>
          <a:prstGeom prst="ellips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83" name="Text Box 155"/>
          <p:cNvSpPr txBox="1">
            <a:spLocks noChangeArrowheads="1"/>
          </p:cNvSpPr>
          <p:nvPr/>
        </p:nvSpPr>
        <p:spPr bwMode="auto">
          <a:xfrm>
            <a:off x="2721084" y="4077072"/>
            <a:ext cx="131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itchFamily="34" charset="0"/>
                <a:ea typeface="黑体" pitchFamily="49" charset="-122"/>
              </a:rPr>
              <a:t>结果为：</a:t>
            </a:r>
          </a:p>
        </p:txBody>
      </p:sp>
      <p:sp>
        <p:nvSpPr>
          <p:cNvPr id="99484" name="Text Box 156"/>
          <p:cNvSpPr txBox="1">
            <a:spLocks noChangeArrowheads="1"/>
          </p:cNvSpPr>
          <p:nvPr/>
        </p:nvSpPr>
        <p:spPr bwMode="auto">
          <a:xfrm>
            <a:off x="2819400" y="57150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物理意义不对：</a:t>
            </a:r>
            <a:r>
              <a:rPr lang="en-US" altLang="zh-CN" b="1" dirty="0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M</a:t>
            </a:r>
            <a:r>
              <a:rPr lang="zh-CN" altLang="en-US" b="1" dirty="0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和</a:t>
            </a:r>
            <a:r>
              <a:rPr lang="en-US" altLang="zh-CN" b="1" dirty="0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N,  X</a:t>
            </a:r>
            <a:r>
              <a:rPr lang="zh-CN" altLang="en-US" b="1" dirty="0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和</a:t>
            </a:r>
            <a:r>
              <a:rPr lang="en-US" altLang="zh-CN" b="1" dirty="0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Y </a:t>
            </a:r>
            <a:r>
              <a:rPr lang="zh-CN" altLang="en-US" b="1" dirty="0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不能分开</a:t>
            </a:r>
          </a:p>
        </p:txBody>
      </p:sp>
      <p:sp>
        <p:nvSpPr>
          <p:cNvPr id="99487" name="Arc 159"/>
          <p:cNvSpPr>
            <a:spLocks/>
          </p:cNvSpPr>
          <p:nvPr/>
        </p:nvSpPr>
        <p:spPr bwMode="auto">
          <a:xfrm>
            <a:off x="6172200" y="4038600"/>
            <a:ext cx="381000" cy="7667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166"/>
              <a:gd name="T2" fmla="*/ 1213 w 21600"/>
              <a:gd name="T3" fmla="*/ 43166 h 43166"/>
              <a:gd name="T4" fmla="*/ 0 w 21600"/>
              <a:gd name="T5" fmla="*/ 21600 h 43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6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058"/>
                  <a:pt x="12653" y="42522"/>
                  <a:pt x="1212" y="43165"/>
                </a:cubicBezTo>
              </a:path>
              <a:path w="21600" h="4316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058"/>
                  <a:pt x="12653" y="42522"/>
                  <a:pt x="1212" y="43165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88" name="Arc 160"/>
          <p:cNvSpPr>
            <a:spLocks/>
          </p:cNvSpPr>
          <p:nvPr/>
        </p:nvSpPr>
        <p:spPr bwMode="auto">
          <a:xfrm>
            <a:off x="7848600" y="4038600"/>
            <a:ext cx="423863" cy="685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4306 w 24306"/>
              <a:gd name="T1" fmla="*/ 43030 h 43200"/>
              <a:gd name="T2" fmla="*/ 22059 w 24306"/>
              <a:gd name="T3" fmla="*/ 5 h 43200"/>
              <a:gd name="T4" fmla="*/ 21600 w 24306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306" h="43200" fill="none" extrusionOk="0">
                <a:moveTo>
                  <a:pt x="24305" y="43029"/>
                </a:moveTo>
                <a:cubicBezTo>
                  <a:pt x="23408" y="43143"/>
                  <a:pt x="2250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1753" y="-1"/>
                  <a:pt x="21906" y="1"/>
                  <a:pt x="22059" y="4"/>
                </a:cubicBezTo>
              </a:path>
              <a:path w="24306" h="43200" stroke="0" extrusionOk="0">
                <a:moveTo>
                  <a:pt x="24305" y="43029"/>
                </a:moveTo>
                <a:cubicBezTo>
                  <a:pt x="23408" y="43143"/>
                  <a:pt x="2250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1753" y="-1"/>
                  <a:pt x="21906" y="1"/>
                  <a:pt x="22059" y="4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3"/>
          <p:cNvGrpSpPr/>
          <p:nvPr/>
        </p:nvGrpSpPr>
        <p:grpSpPr>
          <a:xfrm>
            <a:off x="2627784" y="4712592"/>
            <a:ext cx="3221038" cy="461665"/>
            <a:chOff x="3027362" y="4983683"/>
            <a:chExt cx="3221038" cy="461665"/>
          </a:xfrm>
        </p:grpSpPr>
        <p:sp>
          <p:nvSpPr>
            <p:cNvPr id="85" name="Text Box 155"/>
            <p:cNvSpPr txBox="1">
              <a:spLocks noChangeArrowheads="1"/>
            </p:cNvSpPr>
            <p:nvPr/>
          </p:nvSpPr>
          <p:spPr bwMode="auto">
            <a:xfrm>
              <a:off x="3027362" y="4983683"/>
              <a:ext cx="32210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i="1" dirty="0" smtClean="0">
                  <a:latin typeface="Calibri" pitchFamily="34" charset="0"/>
                  <a:ea typeface="黑体" pitchFamily="49" charset="-122"/>
                </a:rPr>
                <a:t>F</a:t>
              </a:r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 = </a:t>
              </a:r>
              <a:r>
                <a:rPr lang="en-US" altLang="zh-CN" b="1" i="1" dirty="0" smtClean="0">
                  <a:latin typeface="Calibri" pitchFamily="34" charset="0"/>
                  <a:ea typeface="黑体" pitchFamily="49" charset="-122"/>
                </a:rPr>
                <a:t>M N</a:t>
              </a:r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 + </a:t>
              </a:r>
              <a:r>
                <a:rPr lang="en-US" altLang="zh-CN" b="1" i="1" dirty="0" smtClean="0">
                  <a:latin typeface="Calibri" pitchFamily="34" charset="0"/>
                  <a:ea typeface="黑体" pitchFamily="49" charset="-122"/>
                </a:rPr>
                <a:t>XY</a:t>
              </a:r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 + </a:t>
              </a:r>
              <a:r>
                <a:rPr lang="en-US" altLang="zh-CN" b="1" i="1" dirty="0" smtClean="0">
                  <a:latin typeface="Calibri" pitchFamily="34" charset="0"/>
                  <a:ea typeface="黑体" pitchFamily="49" charset="-122"/>
                </a:rPr>
                <a:t>MY</a:t>
              </a:r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 + </a:t>
              </a:r>
              <a:r>
                <a:rPr lang="en-US" altLang="zh-CN" b="1" i="1" dirty="0" smtClean="0">
                  <a:latin typeface="Calibri" pitchFamily="34" charset="0"/>
                  <a:ea typeface="黑体" pitchFamily="49" charset="-122"/>
                </a:rPr>
                <a:t>NX</a:t>
              </a:r>
              <a:r>
                <a:rPr lang="en-US" altLang="zh-CN" b="1" dirty="0" smtClean="0">
                  <a:latin typeface="Calibri" pitchFamily="34" charset="0"/>
                  <a:ea typeface="黑体" pitchFamily="49" charset="-122"/>
                </a:rPr>
                <a:t> </a:t>
              </a:r>
              <a:endParaRPr lang="zh-CN" altLang="en-US" b="1" dirty="0">
                <a:latin typeface="Calibri" pitchFamily="34" charset="0"/>
                <a:ea typeface="黑体" pitchFamily="49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3563888" y="5045692"/>
              <a:ext cx="2160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直接连接符 86"/>
            <p:cNvCxnSpPr/>
            <p:nvPr/>
          </p:nvCxnSpPr>
          <p:spPr bwMode="auto">
            <a:xfrm>
              <a:off x="3910280" y="5054120"/>
              <a:ext cx="2160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5048760" y="5054120"/>
              <a:ext cx="2160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5724128" y="5054120"/>
              <a:ext cx="2160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9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9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2" dur="500"/>
                                        <p:tgtEl>
                                          <p:spTgt spid="9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9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2" dur="500"/>
                                        <p:tgtEl>
                                          <p:spTgt spid="9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7" dur="500"/>
                                        <p:tgtEl>
                                          <p:spTgt spid="9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9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9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9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8" grpId="0" autoUpdateAnimBg="0"/>
      <p:bldP spid="99348" grpId="0" autoUpdateAnimBg="0"/>
      <p:bldP spid="99349" grpId="0" autoUpdateAnimBg="0"/>
      <p:bldP spid="99350" grpId="0" autoUpdateAnimBg="0"/>
      <p:bldP spid="99351" grpId="0" autoUpdateAnimBg="0"/>
      <p:bldP spid="99352" grpId="0" autoUpdateAnimBg="0"/>
      <p:bldP spid="99353" grpId="0" autoUpdateAnimBg="0"/>
      <p:bldP spid="99358" grpId="0" autoUpdateAnimBg="0"/>
      <p:bldP spid="99359" grpId="0" autoUpdateAnimBg="0"/>
      <p:bldP spid="99360" grpId="0" autoUpdateAnimBg="0"/>
      <p:bldP spid="99361" grpId="0" autoUpdateAnimBg="0"/>
      <p:bldP spid="99362" grpId="0" autoUpdateAnimBg="0"/>
      <p:bldP spid="99363" grpId="0" autoUpdateAnimBg="0"/>
      <p:bldP spid="99364" grpId="0" autoUpdateAnimBg="0"/>
      <p:bldP spid="99365" grpId="0" autoUpdateAnimBg="0"/>
      <p:bldP spid="99366" grpId="0" autoUpdateAnimBg="0"/>
      <p:bldP spid="99367" grpId="0" autoUpdateAnimBg="0"/>
      <p:bldP spid="99403" grpId="0" animBg="1"/>
      <p:bldP spid="99406" grpId="0" animBg="1"/>
      <p:bldP spid="99407" grpId="0" animBg="1"/>
      <p:bldP spid="99483" grpId="0" autoUpdateAnimBg="0"/>
      <p:bldP spid="99484" grpId="0" autoUpdateAnimBg="0"/>
      <p:bldP spid="99487" grpId="0" animBg="1"/>
      <p:bldP spid="994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0E5F-8B29-47D8-BEC7-39230963E1BC}" type="slidenum">
              <a:rPr lang="en-US" altLang="zh-CN"/>
              <a:pPr/>
              <a:t>3</a:t>
            </a:fld>
            <a:endParaRPr lang="en-US" altLang="zh-CN"/>
          </a:p>
        </p:txBody>
      </p:sp>
      <p:grpSp>
        <p:nvGrpSpPr>
          <p:cNvPr id="2" name="组合 49"/>
          <p:cNvGrpSpPr>
            <a:grpSpLocks/>
          </p:cNvGrpSpPr>
          <p:nvPr/>
        </p:nvGrpSpPr>
        <p:grpSpPr bwMode="auto">
          <a:xfrm>
            <a:off x="3360738" y="3662363"/>
            <a:ext cx="2201862" cy="1130300"/>
            <a:chOff x="3360148" y="4209990"/>
            <a:chExt cx="2202452" cy="1130400"/>
          </a:xfrm>
        </p:grpSpPr>
        <p:pic>
          <p:nvPicPr>
            <p:cNvPr id="187396" name="Picture 7" descr="Traffic_light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148" y="4209990"/>
              <a:ext cx="446088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7397" name="图片 5" descr="Elevator-Braille-ADA-Sign-SB-1002.gi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8898" t="4724" r="21732" b="4724"/>
            <a:stretch>
              <a:fillRect/>
            </a:stretch>
          </p:blipFill>
          <p:spPr bwMode="auto">
            <a:xfrm>
              <a:off x="4045948" y="4209990"/>
              <a:ext cx="741159" cy="113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7398" name="图片 6" descr="vending-machine.jp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215" t="1933" r="8215" b="5800"/>
            <a:stretch>
              <a:fillRect/>
            </a:stretch>
          </p:blipFill>
          <p:spPr bwMode="auto">
            <a:xfrm>
              <a:off x="4960348" y="4209990"/>
              <a:ext cx="602252" cy="113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7" descr="imagesCAXWNI35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09763"/>
            <a:ext cx="104298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MUX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6600" y="1909763"/>
            <a:ext cx="101123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73400" y="127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数字电路分析与设计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098800" y="3128963"/>
            <a:ext cx="271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SzPct val="80000"/>
              <a:buFont typeface="Wingdings" pitchFamily="2" charset="2"/>
              <a:buChar char="l"/>
            </a:pPr>
            <a:r>
              <a:rPr lang="en-US" altLang="zh-CN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组合逻辑电路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098800" y="4830763"/>
            <a:ext cx="271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SzPct val="80000"/>
              <a:buFont typeface="Wingdings" pitchFamily="2" charset="2"/>
              <a:buChar char="l"/>
            </a:pPr>
            <a:r>
              <a:rPr lang="en-US" altLang="zh-CN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时序逻辑电路</a:t>
            </a:r>
          </a:p>
        </p:txBody>
      </p:sp>
      <p:grpSp>
        <p:nvGrpSpPr>
          <p:cNvPr id="3" name="组合 52"/>
          <p:cNvGrpSpPr>
            <a:grpSpLocks/>
          </p:cNvGrpSpPr>
          <p:nvPr/>
        </p:nvGrpSpPr>
        <p:grpSpPr bwMode="auto">
          <a:xfrm>
            <a:off x="5689600" y="1268413"/>
            <a:ext cx="2908300" cy="4048125"/>
            <a:chOff x="5689600" y="1816100"/>
            <a:chExt cx="2908300" cy="4048125"/>
          </a:xfrm>
        </p:grpSpPr>
        <p:grpSp>
          <p:nvGrpSpPr>
            <p:cNvPr id="4" name="组合 51"/>
            <p:cNvGrpSpPr>
              <a:grpSpLocks/>
            </p:cNvGrpSpPr>
            <p:nvPr/>
          </p:nvGrpSpPr>
          <p:grpSpPr bwMode="auto">
            <a:xfrm>
              <a:off x="6388100" y="1816100"/>
              <a:ext cx="2209800" cy="4048125"/>
              <a:chOff x="6388100" y="1816100"/>
              <a:chExt cx="2209800" cy="4048125"/>
            </a:xfrm>
          </p:grpSpPr>
          <p:sp>
            <p:nvSpPr>
              <p:cNvPr id="187406" name="Text Box 5"/>
              <p:cNvSpPr txBox="1">
                <a:spLocks noChangeArrowheads="1"/>
              </p:cNvSpPr>
              <p:nvPr/>
            </p:nvSpPr>
            <p:spPr bwMode="auto">
              <a:xfrm>
                <a:off x="6388100" y="1816100"/>
                <a:ext cx="18415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6600"/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其它</a:t>
                </a:r>
              </a:p>
            </p:txBody>
          </p:sp>
          <p:sp>
            <p:nvSpPr>
              <p:cNvPr id="187407" name="Text Box 5"/>
              <p:cNvSpPr txBox="1">
                <a:spLocks noChangeArrowheads="1"/>
              </p:cNvSpPr>
              <p:nvPr/>
            </p:nvSpPr>
            <p:spPr bwMode="auto">
              <a:xfrm>
                <a:off x="6604000" y="3175000"/>
                <a:ext cx="13843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SzPct val="80000"/>
                  <a:buFont typeface="Wingdings" pitchFamily="2" charset="2"/>
                  <a:buChar char="l"/>
                </a:pPr>
                <a:r>
                  <a:rPr lang="en-US" altLang="zh-CN" sz="2000" b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 </a:t>
                </a:r>
                <a:r>
                  <a:rPr lang="zh-CN" altLang="en-US" sz="2000" b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存储器</a:t>
                </a:r>
              </a:p>
            </p:txBody>
          </p:sp>
          <p:sp>
            <p:nvSpPr>
              <p:cNvPr id="187408" name="Text Box 5"/>
              <p:cNvSpPr txBox="1">
                <a:spLocks noChangeArrowheads="1"/>
              </p:cNvSpPr>
              <p:nvPr/>
            </p:nvSpPr>
            <p:spPr bwMode="auto">
              <a:xfrm>
                <a:off x="6604000" y="4318000"/>
                <a:ext cx="16891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SzPct val="80000"/>
                  <a:buFont typeface="Wingdings" pitchFamily="2" charset="2"/>
                  <a:buChar char="l"/>
                </a:pPr>
                <a:r>
                  <a:rPr lang="en-US" altLang="zh-CN" sz="2000" b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 A/D, D/A</a:t>
                </a:r>
              </a:p>
            </p:txBody>
          </p:sp>
          <p:sp>
            <p:nvSpPr>
              <p:cNvPr id="187409" name="Text Box 5"/>
              <p:cNvSpPr txBox="1">
                <a:spLocks noChangeArrowheads="1"/>
              </p:cNvSpPr>
              <p:nvPr/>
            </p:nvSpPr>
            <p:spPr bwMode="auto">
              <a:xfrm>
                <a:off x="6604000" y="5467350"/>
                <a:ext cx="19939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SzPct val="80000"/>
                  <a:buFont typeface="Wingdings" pitchFamily="2" charset="2"/>
                  <a:buChar char="l"/>
                </a:pPr>
                <a:r>
                  <a:rPr lang="en-US" altLang="zh-CN" sz="2000" b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 </a:t>
                </a:r>
                <a:r>
                  <a:rPr lang="zh-CN" altLang="en-US" sz="2000" b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硬件描述语言</a:t>
                </a:r>
              </a:p>
            </p:txBody>
          </p:sp>
          <p:grpSp>
            <p:nvGrpSpPr>
              <p:cNvPr id="5" name="组合 33"/>
              <p:cNvGrpSpPr>
                <a:grpSpLocks/>
              </p:cNvGrpSpPr>
              <p:nvPr/>
            </p:nvGrpSpPr>
            <p:grpSpPr bwMode="auto">
              <a:xfrm>
                <a:off x="6740200" y="4766400"/>
                <a:ext cx="1159200" cy="720000"/>
                <a:chOff x="5486400" y="-228600"/>
                <a:chExt cx="2590800" cy="1762125"/>
              </a:xfrm>
            </p:grpSpPr>
            <p:pic>
              <p:nvPicPr>
                <p:cNvPr id="187411" name="图片 30" descr="VHDL.jpg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86400" y="-228600"/>
                  <a:ext cx="2590800" cy="1762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7412" name="Picture 8" descr="C:\Users\dell\AppData\Roaming\Tencent\Users\51574683\QQ\WinTemp\RichOle\)}P`NEYF3B6{S4ON%0URBNG.jp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67600" y="1295400"/>
                  <a:ext cx="304800" cy="1706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7413" name="Picture 8" descr="C:\Users\dell\AppData\Roaming\Tencent\Users\51574683\QQ\WinTemp\RichOle\)}P`NEYF3B6{S4ON%0URBNG.jp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1295400"/>
                  <a:ext cx="304800" cy="1706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87414" name="图片 34" descr="13-digital-camera-memory-cards.jp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4535" b="33260"/>
              <a:stretch>
                <a:fillRect/>
              </a:stretch>
            </p:blipFill>
            <p:spPr bwMode="auto">
              <a:xfrm>
                <a:off x="6718300" y="2362200"/>
                <a:ext cx="1162800" cy="722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7415" name="图片 36" descr="Analog-Digital-Converter-1312439.jpg"/>
              <p:cNvPicPr>
                <a:picLocks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1000" y="3594100"/>
                <a:ext cx="1159200" cy="7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7416" name="右箭头 47"/>
            <p:cNvSpPr>
              <a:spLocks noChangeArrowheads="1"/>
            </p:cNvSpPr>
            <p:nvPr/>
          </p:nvSpPr>
          <p:spPr bwMode="auto">
            <a:xfrm>
              <a:off x="5689600" y="3303588"/>
              <a:ext cx="838200" cy="650875"/>
            </a:xfrm>
            <a:prstGeom prst="rightArrow">
              <a:avLst>
                <a:gd name="adj1" fmla="val 50000"/>
                <a:gd name="adj2" fmla="val 35122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zh-CN" altLang="zh-CN" sz="1800">
                <a:ea typeface="黑体" pitchFamily="49" charset="-122"/>
              </a:endParaRPr>
            </a:p>
          </p:txBody>
        </p:sp>
      </p:grpSp>
      <p:grpSp>
        <p:nvGrpSpPr>
          <p:cNvPr id="6" name="组合 50"/>
          <p:cNvGrpSpPr>
            <a:grpSpLocks/>
          </p:cNvGrpSpPr>
          <p:nvPr/>
        </p:nvGrpSpPr>
        <p:grpSpPr bwMode="auto">
          <a:xfrm>
            <a:off x="457200" y="1268413"/>
            <a:ext cx="2513013" cy="4048125"/>
            <a:chOff x="457200" y="1816100"/>
            <a:chExt cx="2513013" cy="4048125"/>
          </a:xfrm>
        </p:grpSpPr>
        <p:pic>
          <p:nvPicPr>
            <p:cNvPr id="187418" name="图片 15" descr="ist2_4610923-binary-code.jp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40" y="2451100"/>
              <a:ext cx="115776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7419" name="图片 17" descr="dickson-logic-gates.jp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799" t="28851" r="26997" b="7213"/>
            <a:stretch>
              <a:fillRect/>
            </a:stretch>
          </p:blipFill>
          <p:spPr bwMode="auto">
            <a:xfrm>
              <a:off x="798039" y="3594100"/>
              <a:ext cx="115776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7420" name="图片 18" descr="boolean_logic.pn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40" y="4749800"/>
              <a:ext cx="115703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7421" name="Text Box 5"/>
            <p:cNvSpPr txBox="1">
              <a:spLocks noChangeArrowheads="1"/>
            </p:cNvSpPr>
            <p:nvPr/>
          </p:nvSpPr>
          <p:spPr bwMode="auto">
            <a:xfrm>
              <a:off x="457200" y="1816100"/>
              <a:ext cx="2057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7030A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基础知识</a:t>
              </a:r>
            </a:p>
          </p:txBody>
        </p:sp>
        <p:sp>
          <p:nvSpPr>
            <p:cNvPr id="187422" name="Text Box 5"/>
            <p:cNvSpPr txBox="1">
              <a:spLocks noChangeArrowheads="1"/>
            </p:cNvSpPr>
            <p:nvPr/>
          </p:nvSpPr>
          <p:spPr bwMode="auto">
            <a:xfrm>
              <a:off x="673100" y="3175000"/>
              <a:ext cx="1384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SzPct val="80000"/>
                <a:buFont typeface="Wingdings" pitchFamily="2" charset="2"/>
                <a:buChar char="l"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 </a:t>
              </a:r>
              <a:r>
                <a:rPr lang="zh-CN" altLang="en-US" sz="2000" b="1">
                  <a:solidFill>
                    <a:srgbClr val="00206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二进制</a:t>
              </a:r>
            </a:p>
          </p:txBody>
        </p:sp>
        <p:sp>
          <p:nvSpPr>
            <p:cNvPr id="187423" name="Text Box 5"/>
            <p:cNvSpPr txBox="1">
              <a:spLocks noChangeArrowheads="1"/>
            </p:cNvSpPr>
            <p:nvPr/>
          </p:nvSpPr>
          <p:spPr bwMode="auto">
            <a:xfrm>
              <a:off x="673100" y="4318000"/>
              <a:ext cx="16891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SzPct val="80000"/>
                <a:buFont typeface="Wingdings" pitchFamily="2" charset="2"/>
                <a:buChar char="l"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 </a:t>
              </a:r>
              <a:r>
                <a:rPr lang="zh-CN" altLang="en-US" sz="2000" b="1">
                  <a:solidFill>
                    <a:srgbClr val="00206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逻辑门</a:t>
              </a:r>
            </a:p>
          </p:txBody>
        </p:sp>
        <p:sp>
          <p:nvSpPr>
            <p:cNvPr id="187424" name="Text Box 5"/>
            <p:cNvSpPr txBox="1">
              <a:spLocks noChangeArrowheads="1"/>
            </p:cNvSpPr>
            <p:nvPr/>
          </p:nvSpPr>
          <p:spPr bwMode="auto">
            <a:xfrm>
              <a:off x="673100" y="5467350"/>
              <a:ext cx="19939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SzPct val="80000"/>
                <a:buFont typeface="Wingdings" pitchFamily="2" charset="2"/>
                <a:buChar char="l"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 </a:t>
              </a:r>
              <a:r>
                <a:rPr lang="zh-CN" altLang="en-US" sz="2000" b="1">
                  <a:solidFill>
                    <a:srgbClr val="00206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逻辑代数</a:t>
              </a:r>
            </a:p>
          </p:txBody>
        </p:sp>
        <p:sp>
          <p:nvSpPr>
            <p:cNvPr id="187425" name="右箭头 48"/>
            <p:cNvSpPr>
              <a:spLocks noChangeArrowheads="1"/>
            </p:cNvSpPr>
            <p:nvPr/>
          </p:nvSpPr>
          <p:spPr bwMode="auto">
            <a:xfrm rot="10800000">
              <a:off x="2132013" y="3208338"/>
              <a:ext cx="838200" cy="650875"/>
            </a:xfrm>
            <a:prstGeom prst="rightArrow">
              <a:avLst>
                <a:gd name="adj1" fmla="val 50000"/>
                <a:gd name="adj2" fmla="val 35122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>
              <a:spAutoFit/>
            </a:bodyPr>
            <a:lstStyle/>
            <a:p>
              <a:pPr eaLnBrk="0" hangingPunct="0"/>
              <a:endParaRPr lang="zh-CN" altLang="zh-CN" sz="1800">
                <a:ea typeface="黑体" pitchFamily="49" charset="-122"/>
              </a:endParaRPr>
            </a:p>
          </p:txBody>
        </p:sp>
      </p:grpSp>
      <p:sp>
        <p:nvSpPr>
          <p:cNvPr id="187426" name="Text Box 34"/>
          <p:cNvSpPr txBox="1">
            <a:spLocks noChangeArrowheads="1"/>
          </p:cNvSpPr>
          <p:nvPr/>
        </p:nvSpPr>
        <p:spPr bwMode="auto">
          <a:xfrm>
            <a:off x="323850" y="404813"/>
            <a:ext cx="8640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§4.1 Overview </a:t>
            </a:r>
            <a:r>
              <a:rPr lang="zh-CN" altLang="en-US" sz="2800"/>
              <a:t>概述</a:t>
            </a:r>
          </a:p>
        </p:txBody>
      </p:sp>
    </p:spTree>
  </p:cSld>
  <p:clrMapOvr>
    <a:masterClrMapping/>
  </p:clrMapOvr>
  <p:transition advTm="215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834 0 " pathEditMode="relative" ptsTypes="AA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834 0 " pathEditMode="relative" ptsTypes="AA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834 0 " pathEditMode="relative" ptsTypes="AA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834 0 " pathEditMode="relative" ptsTypes="AA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834 0 " pathEditMode="relative" ptsTypes="AA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834 0 " pathEditMode="relative" ptsTypes="AA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42BA-A650-466C-8161-1D04506A9133}" type="slidenum">
              <a:rPr lang="en-US" altLang="zh-CN"/>
              <a:pPr/>
              <a:t>30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57800" y="762000"/>
            <a:ext cx="2971800" cy="2566988"/>
            <a:chOff x="1776" y="2160"/>
            <a:chExt cx="1968" cy="171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776" y="2160"/>
              <a:ext cx="1968" cy="1680"/>
              <a:chOff x="2880" y="1296"/>
              <a:chExt cx="2496" cy="2176"/>
            </a:xfrm>
          </p:grpSpPr>
          <p:sp>
            <p:nvSpPr>
              <p:cNvPr id="100356" name="Rectangle 4"/>
              <p:cNvSpPr>
                <a:spLocks noChangeArrowheads="1"/>
              </p:cNvSpPr>
              <p:nvPr/>
            </p:nvSpPr>
            <p:spPr bwMode="auto">
              <a:xfrm>
                <a:off x="4728" y="3080"/>
                <a:ext cx="456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100357" name="Rectangle 5"/>
              <p:cNvSpPr>
                <a:spLocks noChangeArrowheads="1"/>
              </p:cNvSpPr>
              <p:nvPr/>
            </p:nvSpPr>
            <p:spPr bwMode="auto">
              <a:xfrm>
                <a:off x="4272" y="3080"/>
                <a:ext cx="456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100358" name="Rectangle 6"/>
              <p:cNvSpPr>
                <a:spLocks noChangeArrowheads="1"/>
              </p:cNvSpPr>
              <p:nvPr/>
            </p:nvSpPr>
            <p:spPr bwMode="auto">
              <a:xfrm>
                <a:off x="3792" y="3080"/>
                <a:ext cx="480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100359" name="Rectangle 7"/>
              <p:cNvSpPr>
                <a:spLocks noChangeArrowheads="1"/>
              </p:cNvSpPr>
              <p:nvPr/>
            </p:nvSpPr>
            <p:spPr bwMode="auto">
              <a:xfrm>
                <a:off x="3360" y="3080"/>
                <a:ext cx="432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100360" name="Rectangle 8"/>
              <p:cNvSpPr>
                <a:spLocks noChangeArrowheads="1"/>
              </p:cNvSpPr>
              <p:nvPr/>
            </p:nvSpPr>
            <p:spPr bwMode="auto">
              <a:xfrm>
                <a:off x="4728" y="2688"/>
                <a:ext cx="456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100361" name="Rectangle 9"/>
              <p:cNvSpPr>
                <a:spLocks noChangeArrowheads="1"/>
              </p:cNvSpPr>
              <p:nvPr/>
            </p:nvSpPr>
            <p:spPr bwMode="auto">
              <a:xfrm>
                <a:off x="4272" y="2688"/>
                <a:ext cx="456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100362" name="Rectangle 10"/>
              <p:cNvSpPr>
                <a:spLocks noChangeArrowheads="1"/>
              </p:cNvSpPr>
              <p:nvPr/>
            </p:nvSpPr>
            <p:spPr bwMode="auto">
              <a:xfrm>
                <a:off x="3792" y="2688"/>
                <a:ext cx="480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100363" name="Rectangle 11"/>
              <p:cNvSpPr>
                <a:spLocks noChangeArrowheads="1"/>
              </p:cNvSpPr>
              <p:nvPr/>
            </p:nvSpPr>
            <p:spPr bwMode="auto">
              <a:xfrm>
                <a:off x="3360" y="2688"/>
                <a:ext cx="432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100364" name="Rectangle 12"/>
              <p:cNvSpPr>
                <a:spLocks noChangeArrowheads="1"/>
              </p:cNvSpPr>
              <p:nvPr/>
            </p:nvSpPr>
            <p:spPr bwMode="auto">
              <a:xfrm>
                <a:off x="4728" y="2264"/>
                <a:ext cx="456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100365" name="Rectangle 13"/>
              <p:cNvSpPr>
                <a:spLocks noChangeArrowheads="1"/>
              </p:cNvSpPr>
              <p:nvPr/>
            </p:nvSpPr>
            <p:spPr bwMode="auto">
              <a:xfrm>
                <a:off x="4272" y="2264"/>
                <a:ext cx="456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100366" name="Rectangle 14"/>
              <p:cNvSpPr>
                <a:spLocks noChangeArrowheads="1"/>
              </p:cNvSpPr>
              <p:nvPr/>
            </p:nvSpPr>
            <p:spPr bwMode="auto">
              <a:xfrm>
                <a:off x="3792" y="2264"/>
                <a:ext cx="480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100367" name="Rectangle 15"/>
              <p:cNvSpPr>
                <a:spLocks noChangeArrowheads="1"/>
              </p:cNvSpPr>
              <p:nvPr/>
            </p:nvSpPr>
            <p:spPr bwMode="auto">
              <a:xfrm>
                <a:off x="3360" y="2264"/>
                <a:ext cx="432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100368" name="Rectangle 16"/>
              <p:cNvSpPr>
                <a:spLocks noChangeArrowheads="1"/>
              </p:cNvSpPr>
              <p:nvPr/>
            </p:nvSpPr>
            <p:spPr bwMode="auto">
              <a:xfrm>
                <a:off x="4728" y="1872"/>
                <a:ext cx="456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100369" name="Rectangle 17"/>
              <p:cNvSpPr>
                <a:spLocks noChangeArrowheads="1"/>
              </p:cNvSpPr>
              <p:nvPr/>
            </p:nvSpPr>
            <p:spPr bwMode="auto">
              <a:xfrm>
                <a:off x="4272" y="1872"/>
                <a:ext cx="456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100370" name="Rectangle 18"/>
              <p:cNvSpPr>
                <a:spLocks noChangeArrowheads="1"/>
              </p:cNvSpPr>
              <p:nvPr/>
            </p:nvSpPr>
            <p:spPr bwMode="auto">
              <a:xfrm>
                <a:off x="3792" y="1872"/>
                <a:ext cx="480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100371" name="Rectangle 19"/>
              <p:cNvSpPr>
                <a:spLocks noChangeArrowheads="1"/>
              </p:cNvSpPr>
              <p:nvPr/>
            </p:nvSpPr>
            <p:spPr bwMode="auto">
              <a:xfrm>
                <a:off x="3360" y="1872"/>
                <a:ext cx="432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100372" name="Line 20"/>
              <p:cNvSpPr>
                <a:spLocks noChangeShapeType="1"/>
              </p:cNvSpPr>
              <p:nvPr/>
            </p:nvSpPr>
            <p:spPr bwMode="auto">
              <a:xfrm>
                <a:off x="3360" y="1872"/>
                <a:ext cx="18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73" name="Line 21"/>
              <p:cNvSpPr>
                <a:spLocks noChangeShapeType="1"/>
              </p:cNvSpPr>
              <p:nvPr/>
            </p:nvSpPr>
            <p:spPr bwMode="auto">
              <a:xfrm>
                <a:off x="3360" y="2264"/>
                <a:ext cx="18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74" name="Line 22"/>
              <p:cNvSpPr>
                <a:spLocks noChangeShapeType="1"/>
              </p:cNvSpPr>
              <p:nvPr/>
            </p:nvSpPr>
            <p:spPr bwMode="auto">
              <a:xfrm>
                <a:off x="3360" y="2688"/>
                <a:ext cx="18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75" name="Line 23"/>
              <p:cNvSpPr>
                <a:spLocks noChangeShapeType="1"/>
              </p:cNvSpPr>
              <p:nvPr/>
            </p:nvSpPr>
            <p:spPr bwMode="auto">
              <a:xfrm>
                <a:off x="3360" y="3080"/>
                <a:ext cx="18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76" name="Line 24"/>
              <p:cNvSpPr>
                <a:spLocks noChangeShapeType="1"/>
              </p:cNvSpPr>
              <p:nvPr/>
            </p:nvSpPr>
            <p:spPr bwMode="auto">
              <a:xfrm>
                <a:off x="3360" y="3472"/>
                <a:ext cx="18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77" name="Line 25"/>
              <p:cNvSpPr>
                <a:spLocks noChangeShapeType="1"/>
              </p:cNvSpPr>
              <p:nvPr/>
            </p:nvSpPr>
            <p:spPr bwMode="auto">
              <a:xfrm>
                <a:off x="3360" y="1872"/>
                <a:ext cx="0" cy="16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78" name="Line 26"/>
              <p:cNvSpPr>
                <a:spLocks noChangeShapeType="1"/>
              </p:cNvSpPr>
              <p:nvPr/>
            </p:nvSpPr>
            <p:spPr bwMode="auto">
              <a:xfrm>
                <a:off x="3792" y="1872"/>
                <a:ext cx="0" cy="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79" name="Line 27"/>
              <p:cNvSpPr>
                <a:spLocks noChangeShapeType="1"/>
              </p:cNvSpPr>
              <p:nvPr/>
            </p:nvSpPr>
            <p:spPr bwMode="auto">
              <a:xfrm>
                <a:off x="4272" y="1872"/>
                <a:ext cx="0" cy="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80" name="Line 28"/>
              <p:cNvSpPr>
                <a:spLocks noChangeShapeType="1"/>
              </p:cNvSpPr>
              <p:nvPr/>
            </p:nvSpPr>
            <p:spPr bwMode="auto">
              <a:xfrm>
                <a:off x="4728" y="1872"/>
                <a:ext cx="0" cy="1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81" name="Line 29"/>
              <p:cNvSpPr>
                <a:spLocks noChangeShapeType="1"/>
              </p:cNvSpPr>
              <p:nvPr/>
            </p:nvSpPr>
            <p:spPr bwMode="auto">
              <a:xfrm>
                <a:off x="5184" y="1872"/>
                <a:ext cx="0" cy="16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82" name="Text Box 30"/>
              <p:cNvSpPr txBox="1">
                <a:spLocks noChangeArrowheads="1"/>
              </p:cNvSpPr>
              <p:nvPr/>
            </p:nvSpPr>
            <p:spPr bwMode="auto">
              <a:xfrm>
                <a:off x="2880" y="1296"/>
                <a:ext cx="1056" cy="7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latin typeface="Calibri" pitchFamily="34" charset="0"/>
                    <a:ea typeface="黑体" pitchFamily="49" charset="-122"/>
                  </a:rPr>
                  <a:t>F    </a:t>
                </a:r>
                <a:r>
                  <a:rPr kumimoji="1" lang="en-US" altLang="zh-CN" sz="1800" b="1">
                    <a:latin typeface="Calibri" pitchFamily="34" charset="0"/>
                    <a:ea typeface="黑体" pitchFamily="49" charset="-122"/>
                  </a:rPr>
                  <a:t>MN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1800" b="1">
                    <a:latin typeface="Calibri" pitchFamily="34" charset="0"/>
                    <a:ea typeface="黑体" pitchFamily="49" charset="-122"/>
                  </a:rPr>
                  <a:t>XY</a:t>
                </a:r>
              </a:p>
            </p:txBody>
          </p:sp>
          <p:sp>
            <p:nvSpPr>
              <p:cNvPr id="100383" name="Line 31"/>
              <p:cNvSpPr>
                <a:spLocks noChangeShapeType="1"/>
              </p:cNvSpPr>
              <p:nvPr/>
            </p:nvSpPr>
            <p:spPr bwMode="auto">
              <a:xfrm>
                <a:off x="3072" y="1488"/>
                <a:ext cx="28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84" name="Text Box 32"/>
              <p:cNvSpPr txBox="1">
                <a:spLocks noChangeArrowheads="1"/>
              </p:cNvSpPr>
              <p:nvPr/>
            </p:nvSpPr>
            <p:spPr bwMode="auto">
              <a:xfrm>
                <a:off x="3359" y="1584"/>
                <a:ext cx="2017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800" b="1">
                    <a:latin typeface="Calibri" pitchFamily="34" charset="0"/>
                    <a:ea typeface="黑体" pitchFamily="49" charset="-122"/>
                  </a:rPr>
                  <a:t>00     01      11     10</a:t>
                </a:r>
              </a:p>
            </p:txBody>
          </p:sp>
          <p:sp>
            <p:nvSpPr>
              <p:cNvPr id="100385" name="Text Box 33"/>
              <p:cNvSpPr txBox="1">
                <a:spLocks noChangeArrowheads="1"/>
              </p:cNvSpPr>
              <p:nvPr/>
            </p:nvSpPr>
            <p:spPr bwMode="auto">
              <a:xfrm>
                <a:off x="3026" y="1968"/>
                <a:ext cx="526" cy="13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800" b="1">
                    <a:latin typeface="Calibri" pitchFamily="34" charset="0"/>
                    <a:ea typeface="黑体" pitchFamily="49" charset="-122"/>
                  </a:rPr>
                  <a:t>00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1800" b="1">
                    <a:latin typeface="Calibri" pitchFamily="34" charset="0"/>
                    <a:ea typeface="黑体" pitchFamily="49" charset="-122"/>
                  </a:rPr>
                  <a:t>01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1800" b="1">
                    <a:latin typeface="Calibri" pitchFamily="34" charset="0"/>
                    <a:ea typeface="黑体" pitchFamily="49" charset="-122"/>
                  </a:rPr>
                  <a:t>11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1800" b="1">
                    <a:latin typeface="Calibri" pitchFamily="34" charset="0"/>
                    <a:ea typeface="黑体" pitchFamily="49" charset="-122"/>
                  </a:rPr>
                  <a:t>10</a:t>
                </a:r>
              </a:p>
            </p:txBody>
          </p:sp>
        </p:grpSp>
        <p:sp>
          <p:nvSpPr>
            <p:cNvPr id="100386" name="Text Box 34"/>
            <p:cNvSpPr txBox="1">
              <a:spLocks noChangeArrowheads="1"/>
            </p:cNvSpPr>
            <p:nvPr/>
          </p:nvSpPr>
          <p:spPr bwMode="auto">
            <a:xfrm>
              <a:off x="2160" y="2592"/>
              <a:ext cx="336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1       </a:t>
              </a:r>
            </a:p>
          </p:txBody>
        </p:sp>
        <p:sp>
          <p:nvSpPr>
            <p:cNvPr id="100387" name="Text Box 35"/>
            <p:cNvSpPr txBox="1">
              <a:spLocks noChangeArrowheads="1"/>
            </p:cNvSpPr>
            <p:nvPr/>
          </p:nvSpPr>
          <p:spPr bwMode="auto">
            <a:xfrm>
              <a:off x="2496" y="2592"/>
              <a:ext cx="335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0       </a:t>
              </a:r>
            </a:p>
          </p:txBody>
        </p:sp>
        <p:sp>
          <p:nvSpPr>
            <p:cNvPr id="100388" name="Text Box 36"/>
            <p:cNvSpPr txBox="1">
              <a:spLocks noChangeArrowheads="1"/>
            </p:cNvSpPr>
            <p:nvPr/>
          </p:nvSpPr>
          <p:spPr bwMode="auto">
            <a:xfrm>
              <a:off x="2880" y="2592"/>
              <a:ext cx="336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0      </a:t>
              </a:r>
            </a:p>
          </p:txBody>
        </p:sp>
        <p:sp>
          <p:nvSpPr>
            <p:cNvPr id="100389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336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 1       </a:t>
              </a:r>
            </a:p>
          </p:txBody>
        </p:sp>
      </p:grpSp>
      <p:sp>
        <p:nvSpPr>
          <p:cNvPr id="100390" name="Oval 38"/>
          <p:cNvSpPr>
            <a:spLocks noChangeArrowheads="1"/>
          </p:cNvSpPr>
          <p:nvPr/>
        </p:nvSpPr>
        <p:spPr bwMode="auto">
          <a:xfrm>
            <a:off x="5930900" y="1485900"/>
            <a:ext cx="361950" cy="17240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91" name="Oval 39"/>
          <p:cNvSpPr>
            <a:spLocks noChangeArrowheads="1"/>
          </p:cNvSpPr>
          <p:nvPr/>
        </p:nvSpPr>
        <p:spPr bwMode="auto">
          <a:xfrm>
            <a:off x="5905500" y="2400300"/>
            <a:ext cx="2028825" cy="3587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92" name="Oval 40"/>
          <p:cNvSpPr>
            <a:spLocks noChangeArrowheads="1"/>
          </p:cNvSpPr>
          <p:nvPr/>
        </p:nvSpPr>
        <p:spPr bwMode="auto">
          <a:xfrm>
            <a:off x="6438900" y="1943100"/>
            <a:ext cx="381000" cy="414338"/>
          </a:xfrm>
          <a:prstGeom prst="ellips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685800" y="533400"/>
            <a:ext cx="1447800" cy="1676400"/>
            <a:chOff x="240" y="2160"/>
            <a:chExt cx="912" cy="1056"/>
          </a:xfrm>
        </p:grpSpPr>
        <p:sp>
          <p:nvSpPr>
            <p:cNvPr id="100431" name="Text Box 79"/>
            <p:cNvSpPr txBox="1">
              <a:spLocks noChangeArrowheads="1"/>
            </p:cNvSpPr>
            <p:nvPr/>
          </p:nvSpPr>
          <p:spPr bwMode="auto">
            <a:xfrm>
              <a:off x="288" y="2160"/>
              <a:ext cx="864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000" b="1">
                  <a:latin typeface="Calibri" pitchFamily="34" charset="0"/>
                  <a:ea typeface="黑体" pitchFamily="49" charset="-122"/>
                </a:rPr>
                <a:t>符号 血型</a:t>
              </a:r>
            </a:p>
            <a:p>
              <a:r>
                <a:rPr lang="zh-CN" altLang="en-US" sz="2000" b="1">
                  <a:latin typeface="Calibri" pitchFamily="34" charset="0"/>
                  <a:ea typeface="黑体" pitchFamily="49" charset="-122"/>
                </a:rPr>
                <a:t> </a:t>
              </a: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00       O</a:t>
              </a:r>
            </a:p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01       A</a:t>
              </a:r>
            </a:p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10       B</a:t>
              </a:r>
            </a:p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 11       AB</a:t>
              </a:r>
            </a:p>
          </p:txBody>
        </p:sp>
        <p:sp>
          <p:nvSpPr>
            <p:cNvPr id="100432" name="Line 80"/>
            <p:cNvSpPr>
              <a:spLocks noChangeShapeType="1"/>
            </p:cNvSpPr>
            <p:nvPr/>
          </p:nvSpPr>
          <p:spPr bwMode="auto">
            <a:xfrm>
              <a:off x="240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433" name="Line 81"/>
            <p:cNvSpPr>
              <a:spLocks noChangeShapeType="1"/>
            </p:cNvSpPr>
            <p:nvPr/>
          </p:nvSpPr>
          <p:spPr bwMode="auto">
            <a:xfrm>
              <a:off x="6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434" name="Line 82"/>
            <p:cNvSpPr>
              <a:spLocks noChangeShapeType="1"/>
            </p:cNvSpPr>
            <p:nvPr/>
          </p:nvSpPr>
          <p:spPr bwMode="auto">
            <a:xfrm>
              <a:off x="240" y="240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435" name="Line 83"/>
            <p:cNvSpPr>
              <a:spLocks noChangeShapeType="1"/>
            </p:cNvSpPr>
            <p:nvPr/>
          </p:nvSpPr>
          <p:spPr bwMode="auto">
            <a:xfrm>
              <a:off x="288" y="321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0436" name="Rectangle 84"/>
          <p:cNvSpPr>
            <a:spLocks noChangeArrowheads="1"/>
          </p:cNvSpPr>
          <p:nvPr/>
        </p:nvSpPr>
        <p:spPr bwMode="auto">
          <a:xfrm>
            <a:off x="2209800" y="457200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MN</a:t>
            </a:r>
            <a:r>
              <a:rPr lang="zh-CN" altLang="en-US" sz="20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－输送血型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XY</a:t>
            </a:r>
            <a:r>
              <a:rPr lang="zh-CN" altLang="en-US" sz="20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－接受血型</a:t>
            </a:r>
          </a:p>
        </p:txBody>
      </p:sp>
      <p:sp>
        <p:nvSpPr>
          <p:cNvPr id="100437" name="Text Box 85"/>
          <p:cNvSpPr txBox="1">
            <a:spLocks noChangeArrowheads="1"/>
          </p:cNvSpPr>
          <p:nvPr/>
        </p:nvSpPr>
        <p:spPr bwMode="auto">
          <a:xfrm>
            <a:off x="2286000" y="1371600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F=1  </a:t>
            </a:r>
            <a:r>
              <a:rPr lang="zh-CN" altLang="en-US" sz="2000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可输血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F=0   </a:t>
            </a:r>
            <a:r>
              <a:rPr lang="zh-CN" altLang="en-US" sz="2000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不可输血</a:t>
            </a:r>
          </a:p>
        </p:txBody>
      </p:sp>
      <p:sp>
        <p:nvSpPr>
          <p:cNvPr id="100438" name="Oval 86"/>
          <p:cNvSpPr>
            <a:spLocks noChangeArrowheads="1"/>
          </p:cNvSpPr>
          <p:nvPr/>
        </p:nvSpPr>
        <p:spPr bwMode="auto">
          <a:xfrm>
            <a:off x="7505700" y="2857500"/>
            <a:ext cx="381000" cy="414338"/>
          </a:xfrm>
          <a:prstGeom prst="ellips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 b="1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00439" name="Rectangle 87"/>
          <p:cNvSpPr>
            <a:spLocks noChangeArrowheads="1"/>
          </p:cNvSpPr>
          <p:nvPr/>
        </p:nvSpPr>
        <p:spPr bwMode="auto">
          <a:xfrm>
            <a:off x="838200" y="2905125"/>
            <a:ext cx="248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MN,  XY </a:t>
            </a:r>
            <a:r>
              <a:rPr lang="zh-CN" altLang="en-US" b="1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不能分开</a:t>
            </a:r>
          </a:p>
        </p:txBody>
      </p:sp>
      <p:graphicFrame>
        <p:nvGraphicFramePr>
          <p:cNvPr id="100440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0416100"/>
              </p:ext>
            </p:extLst>
          </p:nvPr>
        </p:nvGraphicFramePr>
        <p:xfrm>
          <a:off x="2316163" y="4143375"/>
          <a:ext cx="4206875" cy="430213"/>
        </p:xfrm>
        <a:graphic>
          <a:graphicData uri="http://schemas.openxmlformats.org/presentationml/2006/ole">
            <p:oleObj spid="_x0000_s189442" name="Equation" r:id="rId3" imgW="1917360" imgH="190440" progId="Equation.DSMT4">
              <p:embed/>
            </p:oleObj>
          </a:graphicData>
        </a:graphic>
      </p:graphicFrame>
      <p:sp>
        <p:nvSpPr>
          <p:cNvPr id="100441" name="Line 89"/>
          <p:cNvSpPr>
            <a:spLocks noChangeShapeType="1"/>
          </p:cNvSpPr>
          <p:nvPr/>
        </p:nvSpPr>
        <p:spPr bwMode="auto">
          <a:xfrm>
            <a:off x="2971800" y="4724400"/>
            <a:ext cx="0" cy="30480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442" name="Text Box 90"/>
          <p:cNvSpPr txBox="1">
            <a:spLocks noChangeArrowheads="1"/>
          </p:cNvSpPr>
          <p:nvPr/>
        </p:nvSpPr>
        <p:spPr bwMode="auto">
          <a:xfrm>
            <a:off x="1981200" y="5105400"/>
            <a:ext cx="1371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200" b="1" dirty="0">
                <a:solidFill>
                  <a:srgbClr val="9900CC"/>
                </a:solidFill>
                <a:latin typeface="Calibri" pitchFamily="34" charset="0"/>
                <a:ea typeface="黑体" pitchFamily="49" charset="-122"/>
              </a:rPr>
              <a:t>O</a:t>
            </a:r>
            <a:r>
              <a:rPr lang="zh-CN" altLang="en-US" sz="2200" b="1" dirty="0">
                <a:solidFill>
                  <a:srgbClr val="9900CC"/>
                </a:solidFill>
                <a:latin typeface="Calibri" pitchFamily="34" charset="0"/>
                <a:ea typeface="黑体" pitchFamily="49" charset="-122"/>
              </a:rPr>
              <a:t>型输送</a:t>
            </a:r>
          </a:p>
        </p:txBody>
      </p:sp>
      <p:sp>
        <p:nvSpPr>
          <p:cNvPr id="100444" name="Line 92"/>
          <p:cNvSpPr>
            <a:spLocks noChangeShapeType="1"/>
          </p:cNvSpPr>
          <p:nvPr/>
        </p:nvSpPr>
        <p:spPr bwMode="auto">
          <a:xfrm>
            <a:off x="3843864" y="4724400"/>
            <a:ext cx="0" cy="91440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445" name="Line 93"/>
          <p:cNvSpPr>
            <a:spLocks noChangeShapeType="1"/>
          </p:cNvSpPr>
          <p:nvPr/>
        </p:nvSpPr>
        <p:spPr bwMode="auto">
          <a:xfrm>
            <a:off x="4813176" y="4724400"/>
            <a:ext cx="0" cy="30480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446" name="Line 94"/>
          <p:cNvSpPr>
            <a:spLocks noChangeShapeType="1"/>
          </p:cNvSpPr>
          <p:nvPr/>
        </p:nvSpPr>
        <p:spPr bwMode="auto">
          <a:xfrm>
            <a:off x="6477000" y="4724400"/>
            <a:ext cx="0" cy="53340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447" name="Text Box 95"/>
          <p:cNvSpPr txBox="1">
            <a:spLocks noChangeArrowheads="1"/>
          </p:cNvSpPr>
          <p:nvPr/>
        </p:nvSpPr>
        <p:spPr bwMode="auto">
          <a:xfrm>
            <a:off x="3046184" y="5715000"/>
            <a:ext cx="16002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200" b="1" dirty="0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AB</a:t>
            </a:r>
            <a:r>
              <a:rPr lang="zh-CN" altLang="en-US" sz="2200" b="1" dirty="0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型接受</a:t>
            </a:r>
          </a:p>
        </p:txBody>
      </p:sp>
      <p:sp>
        <p:nvSpPr>
          <p:cNvPr id="100448" name="Text Box 96"/>
          <p:cNvSpPr txBox="1">
            <a:spLocks noChangeArrowheads="1"/>
          </p:cNvSpPr>
          <p:nvPr/>
        </p:nvSpPr>
        <p:spPr bwMode="auto">
          <a:xfrm>
            <a:off x="4355976" y="5029200"/>
            <a:ext cx="1371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200" b="1" dirty="0">
                <a:solidFill>
                  <a:srgbClr val="9900CC"/>
                </a:solidFill>
                <a:latin typeface="Calibri" pitchFamily="34" charset="0"/>
                <a:ea typeface="黑体" pitchFamily="49" charset="-122"/>
              </a:rPr>
              <a:t>A</a:t>
            </a:r>
            <a:r>
              <a:rPr lang="zh-CN" altLang="en-US" sz="2200" b="1" dirty="0">
                <a:solidFill>
                  <a:srgbClr val="9900CC"/>
                </a:solidFill>
                <a:latin typeface="Calibri" pitchFamily="34" charset="0"/>
                <a:ea typeface="黑体" pitchFamily="49" charset="-122"/>
              </a:rPr>
              <a:t>型输送</a:t>
            </a:r>
          </a:p>
          <a:p>
            <a:r>
              <a:rPr lang="en-US" altLang="zh-CN" sz="2200" b="1" dirty="0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A</a:t>
            </a:r>
            <a:r>
              <a:rPr lang="zh-CN" altLang="en-US" sz="2200" b="1" dirty="0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型接受</a:t>
            </a:r>
          </a:p>
        </p:txBody>
      </p:sp>
      <p:sp>
        <p:nvSpPr>
          <p:cNvPr id="100449" name="Text Box 97"/>
          <p:cNvSpPr txBox="1">
            <a:spLocks noChangeArrowheads="1"/>
          </p:cNvSpPr>
          <p:nvPr/>
        </p:nvSpPr>
        <p:spPr bwMode="auto">
          <a:xfrm>
            <a:off x="6019800" y="5334000"/>
            <a:ext cx="1371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200" b="1" dirty="0">
                <a:solidFill>
                  <a:srgbClr val="9900CC"/>
                </a:solidFill>
                <a:latin typeface="Calibri" pitchFamily="34" charset="0"/>
                <a:ea typeface="黑体" pitchFamily="49" charset="-122"/>
              </a:rPr>
              <a:t>B</a:t>
            </a:r>
            <a:r>
              <a:rPr lang="zh-CN" altLang="en-US" sz="2200" b="1" dirty="0">
                <a:solidFill>
                  <a:srgbClr val="9900CC"/>
                </a:solidFill>
                <a:latin typeface="Calibri" pitchFamily="34" charset="0"/>
                <a:ea typeface="黑体" pitchFamily="49" charset="-122"/>
              </a:rPr>
              <a:t>型输送</a:t>
            </a:r>
          </a:p>
          <a:p>
            <a:r>
              <a:rPr lang="en-US" altLang="zh-CN" sz="2200" b="1" dirty="0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B</a:t>
            </a:r>
            <a:r>
              <a:rPr lang="zh-CN" altLang="en-US" sz="2200" b="1" dirty="0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型接受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0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0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0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0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0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0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10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0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10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0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90" grpId="0" animBg="1"/>
      <p:bldP spid="100391" grpId="0" animBg="1"/>
      <p:bldP spid="100392" grpId="0" animBg="1"/>
      <p:bldP spid="100438" grpId="0" animBg="1" autoUpdateAnimBg="0"/>
      <p:bldP spid="100439" grpId="0" autoUpdateAnimBg="0"/>
      <p:bldP spid="100441" grpId="0" animBg="1"/>
      <p:bldP spid="100442" grpId="0" autoUpdateAnimBg="0"/>
      <p:bldP spid="100444" grpId="0" animBg="1"/>
      <p:bldP spid="100445" grpId="0" animBg="1"/>
      <p:bldP spid="100446" grpId="0" animBg="1"/>
      <p:bldP spid="100447" grpId="0" autoUpdateAnimBg="0"/>
      <p:bldP spid="100448" grpId="0" autoUpdateAnimBg="0"/>
      <p:bldP spid="10044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845-D56B-4FFA-8753-005A257F296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80226" name="AutoShape 2"/>
          <p:cNvSpPr>
            <a:spLocks/>
          </p:cNvSpPr>
          <p:nvPr/>
        </p:nvSpPr>
        <p:spPr bwMode="auto">
          <a:xfrm>
            <a:off x="2652713" y="5267325"/>
            <a:ext cx="304800" cy="13716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3001963" y="5124450"/>
            <a:ext cx="6142037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latin typeface="Calibri" pitchFamily="34" charset="0"/>
                <a:ea typeface="黑体" pitchFamily="49" charset="-122"/>
              </a:rPr>
              <a:t>二进制译码器</a:t>
            </a:r>
            <a:r>
              <a:rPr lang="en-US" altLang="zh-CN" sz="2200" b="1">
                <a:latin typeface="Calibri" pitchFamily="34" charset="0"/>
                <a:ea typeface="黑体" pitchFamily="49" charset="-122"/>
              </a:rPr>
              <a:t>: </a:t>
            </a:r>
            <a:r>
              <a:rPr lang="zh-CN" altLang="en-US" sz="2200" b="1">
                <a:latin typeface="Calibri" pitchFamily="34" charset="0"/>
                <a:ea typeface="黑体" pitchFamily="49" charset="-122"/>
              </a:rPr>
              <a:t>选择特定的输出端有效（寻址）</a:t>
            </a:r>
          </a:p>
          <a:p>
            <a:pPr>
              <a:spcBef>
                <a:spcPct val="50000"/>
              </a:spcBef>
            </a:pPr>
            <a:r>
              <a:rPr lang="zh-CN" altLang="en-US" sz="2200" b="1">
                <a:latin typeface="Calibri" pitchFamily="34" charset="0"/>
                <a:ea typeface="黑体" pitchFamily="49" charset="-122"/>
              </a:rPr>
              <a:t>码制变换译码器</a:t>
            </a:r>
          </a:p>
          <a:p>
            <a:pPr>
              <a:spcBef>
                <a:spcPct val="50000"/>
              </a:spcBef>
            </a:pPr>
            <a:r>
              <a:rPr lang="zh-CN" altLang="en-US" sz="2200" b="1">
                <a:latin typeface="Calibri" pitchFamily="34" charset="0"/>
                <a:ea typeface="黑体" pitchFamily="49" charset="-122"/>
              </a:rPr>
              <a:t>显示译码器</a:t>
            </a:r>
            <a:r>
              <a:rPr lang="en-US" altLang="zh-CN" sz="2200" b="1">
                <a:latin typeface="Calibri" pitchFamily="34" charset="0"/>
                <a:ea typeface="黑体" pitchFamily="49" charset="-122"/>
              </a:rPr>
              <a:t>: </a:t>
            </a:r>
            <a:r>
              <a:rPr lang="zh-CN" altLang="en-US" sz="2200" b="1">
                <a:latin typeface="Calibri" pitchFamily="34" charset="0"/>
                <a:ea typeface="黑体" pitchFamily="49" charset="-122"/>
              </a:rPr>
              <a:t>多输出有效，显示唯一的数值信息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349250" y="5070475"/>
            <a:ext cx="178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Calibri" pitchFamily="34" charset="0"/>
                <a:ea typeface="黑体" pitchFamily="49" charset="-122"/>
              </a:rPr>
              <a:t>译码器种类 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1416050" y="5695950"/>
            <a:ext cx="138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33CC"/>
                </a:solidFill>
                <a:latin typeface="Calibri" pitchFamily="34" charset="0"/>
                <a:ea typeface="黑体" pitchFamily="49" charset="-122"/>
              </a:rPr>
              <a:t>decoder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1219200" y="4341813"/>
            <a:ext cx="248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N</a:t>
            </a:r>
            <a:r>
              <a:rPr lang="en-US" altLang="zh-CN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-</a:t>
            </a:r>
            <a:r>
              <a:rPr lang="zh-CN" altLang="en-US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比特 二进制码</a:t>
            </a:r>
            <a:endParaRPr lang="zh-CN" altLang="en-US" b="1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5086350" y="4314825"/>
            <a:ext cx="236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M</a:t>
            </a:r>
            <a:r>
              <a:rPr lang="en-US" altLang="zh-CN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 </a:t>
            </a:r>
            <a:r>
              <a:rPr lang="zh-CN" altLang="en-US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个输出端</a:t>
            </a:r>
            <a:endParaRPr lang="zh-CN" altLang="en-US" b="1" baseline="30000">
              <a:solidFill>
                <a:srgbClr val="3333FF"/>
              </a:solidFill>
              <a:latin typeface="Calibri" pitchFamily="34" charset="0"/>
              <a:ea typeface="黑体" pitchFamily="49" charset="-122"/>
            </a:endParaRPr>
          </a:p>
        </p:txBody>
      </p:sp>
      <p:grpSp>
        <p:nvGrpSpPr>
          <p:cNvPr id="180232" name="Group 8"/>
          <p:cNvGrpSpPr>
            <a:grpSpLocks/>
          </p:cNvGrpSpPr>
          <p:nvPr/>
        </p:nvGrpSpPr>
        <p:grpSpPr bwMode="auto">
          <a:xfrm>
            <a:off x="3790950" y="4086225"/>
            <a:ext cx="1235075" cy="609600"/>
            <a:chOff x="3024" y="1968"/>
            <a:chExt cx="778" cy="384"/>
          </a:xfrm>
        </p:grpSpPr>
        <p:sp>
          <p:nvSpPr>
            <p:cNvPr id="180233" name="AutoShape 9"/>
            <p:cNvSpPr>
              <a:spLocks noChangeArrowheads="1"/>
            </p:cNvSpPr>
            <p:nvPr/>
          </p:nvSpPr>
          <p:spPr bwMode="auto">
            <a:xfrm>
              <a:off x="3072" y="2208"/>
              <a:ext cx="615" cy="144"/>
            </a:xfrm>
            <a:prstGeom prst="rightArrow">
              <a:avLst>
                <a:gd name="adj1" fmla="val 50000"/>
                <a:gd name="adj2" fmla="val 106771"/>
              </a:avLst>
            </a:prstGeom>
            <a:solidFill>
              <a:schemeClr val="bg1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FF0066"/>
                </a:solidFill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024" y="1968"/>
              <a:ext cx="7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FF0066"/>
                  </a:solidFill>
                  <a:latin typeface="Calibri" pitchFamily="34" charset="0"/>
                  <a:ea typeface="黑体" pitchFamily="49" charset="-122"/>
                </a:rPr>
                <a:t>译码器</a:t>
              </a:r>
            </a:p>
          </p:txBody>
        </p:sp>
      </p:grp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2268538" y="425450"/>
            <a:ext cx="47513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990099"/>
                </a:solidFill>
                <a:latin typeface="Calibri" pitchFamily="34" charset="0"/>
                <a:ea typeface="黑体" pitchFamily="49" charset="-122"/>
              </a:rPr>
              <a:t>§4.4  </a:t>
            </a:r>
            <a:r>
              <a:rPr lang="en-US" altLang="zh-CN" sz="3200" b="1" dirty="0">
                <a:solidFill>
                  <a:srgbClr val="990099"/>
                </a:solidFill>
                <a:latin typeface="Calibri" pitchFamily="34" charset="0"/>
                <a:ea typeface="黑体" pitchFamily="49" charset="-122"/>
                <a:hlinkClick r:id="rId2"/>
              </a:rPr>
              <a:t>Decoders</a:t>
            </a:r>
            <a:r>
              <a:rPr lang="en-US" altLang="zh-CN" sz="3200" b="1" dirty="0">
                <a:solidFill>
                  <a:schemeClr val="tx2"/>
                </a:solidFill>
                <a:latin typeface="Calibri" pitchFamily="34" charset="0"/>
                <a:ea typeface="黑体" pitchFamily="49" charset="-122"/>
              </a:rPr>
              <a:t>     </a:t>
            </a:r>
            <a:r>
              <a:rPr lang="zh-CN" altLang="en-US" sz="3200" b="1" dirty="0">
                <a:solidFill>
                  <a:srgbClr val="990099"/>
                </a:solidFill>
                <a:latin typeface="Calibri" pitchFamily="34" charset="0"/>
                <a:ea typeface="黑体" pitchFamily="49" charset="-122"/>
              </a:rPr>
              <a:t>译码器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23850" y="2887663"/>
            <a:ext cx="8569325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      </a:t>
            </a:r>
            <a:r>
              <a:rPr lang="zh-CN" altLang="en-US" sz="2200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在数字系统中，译码器通常以多输入多输出的形式出现，其基本功能是将 </a:t>
            </a:r>
            <a:r>
              <a:rPr lang="en-US" altLang="zh-CN" sz="2200" b="1" i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N</a:t>
            </a:r>
            <a:r>
              <a:rPr lang="en-US" altLang="zh-CN" sz="2200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-</a:t>
            </a:r>
            <a:r>
              <a:rPr lang="zh-CN" altLang="en-US" sz="2200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比特 二进制码转换为 </a:t>
            </a:r>
            <a:r>
              <a:rPr lang="en-US" altLang="zh-CN" sz="2200" b="1" i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M</a:t>
            </a:r>
            <a:r>
              <a:rPr lang="en-US" altLang="zh-CN" sz="2200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 </a:t>
            </a:r>
            <a:r>
              <a:rPr lang="zh-CN" altLang="en-US" sz="2200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个输出端的输出信号，对应某一组输入的输出信号具有唯一特定的信息。</a:t>
            </a:r>
          </a:p>
        </p:txBody>
      </p:sp>
      <p:sp>
        <p:nvSpPr>
          <p:cNvPr id="180237" name="Rectangle 13"/>
          <p:cNvSpPr>
            <a:spLocks noChangeArrowheads="1"/>
          </p:cNvSpPr>
          <p:nvPr/>
        </p:nvSpPr>
        <p:spPr bwMode="auto">
          <a:xfrm>
            <a:off x="304800" y="1196975"/>
            <a:ext cx="160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>
                <a:latin typeface="Calibri" pitchFamily="34" charset="0"/>
                <a:ea typeface="黑体" pitchFamily="49" charset="-122"/>
              </a:rPr>
              <a:t>何谓译码？</a:t>
            </a:r>
          </a:p>
        </p:txBody>
      </p:sp>
      <p:sp>
        <p:nvSpPr>
          <p:cNvPr id="180238" name="Rectangle 14"/>
          <p:cNvSpPr>
            <a:spLocks noChangeArrowheads="1"/>
          </p:cNvSpPr>
          <p:nvPr/>
        </p:nvSpPr>
        <p:spPr bwMode="auto">
          <a:xfrm>
            <a:off x="2268538" y="1196975"/>
            <a:ext cx="59039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>
                <a:latin typeface="Calibri" pitchFamily="34" charset="0"/>
                <a:ea typeface="黑体" pitchFamily="49" charset="-122"/>
              </a:rPr>
              <a:t>Encode: </a:t>
            </a:r>
            <a:r>
              <a:rPr lang="zh-CN" altLang="en-US" sz="2200" b="1">
                <a:latin typeface="Calibri" pitchFamily="34" charset="0"/>
                <a:ea typeface="黑体" pitchFamily="49" charset="-122"/>
              </a:rPr>
              <a:t>编码，从直观到抽象</a:t>
            </a:r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2297113" y="1628775"/>
            <a:ext cx="53705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>
                <a:latin typeface="Calibri" pitchFamily="34" charset="0"/>
                <a:ea typeface="黑体" pitchFamily="49" charset="-122"/>
              </a:rPr>
              <a:t>Decode: </a:t>
            </a:r>
            <a:r>
              <a:rPr lang="zh-CN" altLang="en-US" sz="2200" b="1">
                <a:latin typeface="Calibri" pitchFamily="34" charset="0"/>
                <a:ea typeface="黑体" pitchFamily="49" charset="-122"/>
              </a:rPr>
              <a:t>译码或解码，抽象到直观</a:t>
            </a:r>
          </a:p>
        </p:txBody>
      </p:sp>
      <p:sp>
        <p:nvSpPr>
          <p:cNvPr id="180240" name="Rectangle 16"/>
          <p:cNvSpPr>
            <a:spLocks noChangeArrowheads="1"/>
          </p:cNvSpPr>
          <p:nvPr/>
        </p:nvSpPr>
        <p:spPr bwMode="auto">
          <a:xfrm>
            <a:off x="323850" y="2105025"/>
            <a:ext cx="6624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>
                <a:latin typeface="Calibri" pitchFamily="34" charset="0"/>
                <a:ea typeface="黑体" pitchFamily="49" charset="-122"/>
              </a:rPr>
              <a:t>译码器：由码还原出原始信息的器件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animBg="1"/>
      <p:bldP spid="180227" grpId="0" autoUpdateAnimBg="0"/>
      <p:bldP spid="180228" grpId="0" autoUpdateAnimBg="0"/>
      <p:bldP spid="180229" grpId="0" autoUpdateAnimBg="0"/>
      <p:bldP spid="180230" grpId="0" autoUpdateAnimBg="0"/>
      <p:bldP spid="180231" grpId="0" autoUpdateAnimBg="0"/>
      <p:bldP spid="180235" grpId="0" autoUpdateAnimBg="0"/>
      <p:bldP spid="180236" grpId="0" autoUpdateAnimBg="0"/>
      <p:bldP spid="180237" grpId="0" autoUpdateAnimBg="0"/>
      <p:bldP spid="180238" grpId="0" autoUpdateAnimBg="0"/>
      <p:bldP spid="180239" grpId="0" autoUpdateAnimBg="0"/>
      <p:bldP spid="18024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CC0D-17F6-419A-B222-85A8CEB87BB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42976" y="260350"/>
            <a:ext cx="69294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33CC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4.4.1    Binary decoder </a:t>
            </a:r>
            <a:r>
              <a:rPr lang="zh-CN" altLang="en-US" sz="2800" b="1" dirty="0">
                <a:solidFill>
                  <a:srgbClr val="3333CC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二进制译码器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27075" y="1944688"/>
            <a:ext cx="7704138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Inputs</a:t>
            </a:r>
            <a:r>
              <a:rPr lang="zh-CN" altLang="en-US" sz="2200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：</a:t>
            </a:r>
            <a:r>
              <a:rPr lang="en-US" altLang="zh-CN" sz="2200" b="1" i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n</a:t>
            </a:r>
            <a:r>
              <a:rPr lang="en-US" altLang="zh-CN" sz="2200" b="1">
                <a:latin typeface="Calibri" pitchFamily="34" charset="0"/>
                <a:ea typeface="黑体" pitchFamily="49" charset="-122"/>
              </a:rPr>
              <a:t> bits binary numbers (codes)</a:t>
            </a:r>
          </a:p>
          <a:p>
            <a:pPr>
              <a:spcBef>
                <a:spcPct val="20000"/>
              </a:spcBef>
            </a:pPr>
            <a:r>
              <a:rPr lang="en-US" altLang="zh-CN" sz="2200" b="1">
                <a:latin typeface="Calibri" pitchFamily="34" charset="0"/>
                <a:ea typeface="黑体" pitchFamily="49" charset="-122"/>
              </a:rPr>
              <a:t>Outputs</a:t>
            </a:r>
            <a:r>
              <a:rPr lang="zh-CN" altLang="en-US" sz="2200" b="1">
                <a:latin typeface="Calibri" pitchFamily="34" charset="0"/>
                <a:ea typeface="黑体" pitchFamily="49" charset="-122"/>
              </a:rPr>
              <a:t>：</a:t>
            </a:r>
            <a:r>
              <a:rPr lang="en-US" altLang="zh-CN" sz="2200" b="1">
                <a:latin typeface="Calibri" pitchFamily="34" charset="0"/>
                <a:ea typeface="黑体" pitchFamily="49" charset="-122"/>
              </a:rPr>
              <a:t>active voltage level corresponding to inputs </a:t>
            </a:r>
            <a:r>
              <a:rPr lang="zh-CN" altLang="en-US" sz="2200" b="1">
                <a:latin typeface="Calibri" pitchFamily="34" charset="0"/>
                <a:ea typeface="黑体" pitchFamily="49" charset="-122"/>
              </a:rPr>
              <a:t>与输入一一对应的有效电平信号（ </a:t>
            </a:r>
            <a:r>
              <a:rPr lang="en-US" altLang="zh-CN" sz="2200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2</a:t>
            </a:r>
            <a:r>
              <a:rPr lang="en-US" altLang="zh-CN" sz="2200" b="1" i="1" baseline="30000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n</a:t>
            </a:r>
            <a:r>
              <a:rPr lang="en-US" altLang="zh-CN" sz="2200" b="1">
                <a:latin typeface="Calibri" pitchFamily="34" charset="0"/>
                <a:ea typeface="黑体" pitchFamily="49" charset="-122"/>
              </a:rPr>
              <a:t> </a:t>
            </a:r>
            <a:r>
              <a:rPr lang="zh-CN" altLang="en-US" sz="2200" b="1">
                <a:latin typeface="Calibri" pitchFamily="34" charset="0"/>
                <a:ea typeface="黑体" pitchFamily="49" charset="-122"/>
              </a:rPr>
              <a:t>种可能性）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684213" y="3116263"/>
            <a:ext cx="597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ea typeface="黑体" pitchFamily="49" charset="-122"/>
              </a:rPr>
              <a:t>1.  2-to-4 Decoder        2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线 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- 4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线译码器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55650" y="3573463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1). Active-High 2- 4 Decoder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     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输出高电平有效</a:t>
            </a:r>
          </a:p>
        </p:txBody>
      </p:sp>
      <p:grpSp>
        <p:nvGrpSpPr>
          <p:cNvPr id="9319" name="Group 103"/>
          <p:cNvGrpSpPr>
            <a:grpSpLocks/>
          </p:cNvGrpSpPr>
          <p:nvPr/>
        </p:nvGrpSpPr>
        <p:grpSpPr bwMode="auto">
          <a:xfrm>
            <a:off x="1312863" y="4076700"/>
            <a:ext cx="3048000" cy="2543175"/>
            <a:chOff x="672" y="2352"/>
            <a:chExt cx="1920" cy="1602"/>
          </a:xfrm>
        </p:grpSpPr>
        <p:sp>
          <p:nvSpPr>
            <p:cNvPr id="9307" name="Text Box 91"/>
            <p:cNvSpPr txBox="1">
              <a:spLocks noChangeArrowheads="1"/>
            </p:cNvSpPr>
            <p:nvPr/>
          </p:nvSpPr>
          <p:spPr bwMode="auto">
            <a:xfrm>
              <a:off x="672" y="2352"/>
              <a:ext cx="17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Input          Output</a:t>
              </a:r>
            </a:p>
          </p:txBody>
        </p:sp>
        <p:sp>
          <p:nvSpPr>
            <p:cNvPr id="9308" name="Text Box 92"/>
            <p:cNvSpPr txBox="1">
              <a:spLocks noChangeArrowheads="1"/>
            </p:cNvSpPr>
            <p:nvPr/>
          </p:nvSpPr>
          <p:spPr bwMode="auto">
            <a:xfrm>
              <a:off x="672" y="2688"/>
              <a:ext cx="1920" cy="1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latin typeface="Times New Roman" pitchFamily="18" charset="0"/>
                </a:rPr>
                <a:t>A  B        D</a:t>
              </a:r>
              <a:r>
                <a:rPr lang="en-US" altLang="zh-CN" baseline="-25000">
                  <a:latin typeface="Times New Roman" pitchFamily="18" charset="0"/>
                </a:rPr>
                <a:t>0</a:t>
              </a:r>
              <a:r>
                <a:rPr lang="en-US" altLang="zh-CN">
                  <a:latin typeface="Times New Roman" pitchFamily="18" charset="0"/>
                </a:rPr>
                <a:t> D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  <a:r>
                <a:rPr lang="en-US" altLang="zh-CN">
                  <a:latin typeface="Times New Roman" pitchFamily="18" charset="0"/>
                </a:rPr>
                <a:t> D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  <a:r>
                <a:rPr lang="en-US" altLang="zh-CN">
                  <a:latin typeface="Times New Roman" pitchFamily="18" charset="0"/>
                </a:rPr>
                <a:t> D</a:t>
              </a:r>
              <a:r>
                <a:rPr lang="en-US" altLang="zh-CN" baseline="-25000">
                  <a:latin typeface="Times New Roman" pitchFamily="18" charset="0"/>
                </a:rPr>
                <a:t>3</a:t>
              </a:r>
            </a:p>
            <a:p>
              <a:endParaRPr lang="en-US" altLang="zh-CN" sz="900" baseline="-25000">
                <a:latin typeface="Times New Roman" pitchFamily="18" charset="0"/>
              </a:endParaRPr>
            </a:p>
            <a:p>
              <a:r>
                <a:rPr lang="en-US" altLang="zh-CN">
                  <a:latin typeface="Times New Roman" pitchFamily="18" charset="0"/>
                </a:rPr>
                <a:t>0   0</a:t>
              </a:r>
            </a:p>
            <a:p>
              <a:r>
                <a:rPr lang="en-US" altLang="zh-CN">
                  <a:latin typeface="Times New Roman" pitchFamily="18" charset="0"/>
                </a:rPr>
                <a:t>0   1</a:t>
              </a:r>
            </a:p>
            <a:p>
              <a:pPr>
                <a:buFontTx/>
                <a:buAutoNum type="arabicPlain"/>
              </a:pPr>
              <a:r>
                <a:rPr lang="en-US" altLang="zh-CN">
                  <a:latin typeface="Times New Roman" pitchFamily="18" charset="0"/>
                </a:rPr>
                <a:t> 0          </a:t>
              </a:r>
            </a:p>
            <a:p>
              <a:r>
                <a:rPr lang="en-US" altLang="zh-CN">
                  <a:latin typeface="Times New Roman" pitchFamily="18" charset="0"/>
                </a:rPr>
                <a:t>1   1</a:t>
              </a:r>
            </a:p>
          </p:txBody>
        </p:sp>
        <p:sp>
          <p:nvSpPr>
            <p:cNvPr id="9310" name="Line 94"/>
            <p:cNvSpPr>
              <a:spLocks noChangeShapeType="1"/>
            </p:cNvSpPr>
            <p:nvPr/>
          </p:nvSpPr>
          <p:spPr bwMode="auto">
            <a:xfrm>
              <a:off x="672" y="297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1" name="Line 95"/>
            <p:cNvSpPr>
              <a:spLocks noChangeShapeType="1"/>
            </p:cNvSpPr>
            <p:nvPr/>
          </p:nvSpPr>
          <p:spPr bwMode="auto">
            <a:xfrm>
              <a:off x="1248" y="273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2" name="Line 96"/>
            <p:cNvSpPr>
              <a:spLocks noChangeShapeType="1"/>
            </p:cNvSpPr>
            <p:nvPr/>
          </p:nvSpPr>
          <p:spPr bwMode="auto">
            <a:xfrm>
              <a:off x="672" y="39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14" name="Text Box 98"/>
          <p:cNvSpPr txBox="1">
            <a:spLocks noChangeArrowheads="1"/>
          </p:cNvSpPr>
          <p:nvPr/>
        </p:nvSpPr>
        <p:spPr bwMode="auto">
          <a:xfrm>
            <a:off x="5003800" y="4452938"/>
            <a:ext cx="2530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/>
              <a:t>    </a:t>
            </a:r>
            <a:r>
              <a:rPr lang="zh-CN" altLang="en-US" sz="2000" b="1">
                <a:solidFill>
                  <a:srgbClr val="FF0066"/>
                </a:solidFill>
              </a:rPr>
              <a:t>输入数码是二进制数几，第几号输出就是唯一的高电平，其余输出皆为低电平。</a:t>
            </a:r>
          </a:p>
        </p:txBody>
      </p:sp>
      <p:sp>
        <p:nvSpPr>
          <p:cNvPr id="9315" name="Rectangle 99"/>
          <p:cNvSpPr>
            <a:spLocks noChangeArrowheads="1"/>
          </p:cNvSpPr>
          <p:nvPr/>
        </p:nvSpPr>
        <p:spPr bwMode="auto">
          <a:xfrm>
            <a:off x="2532063" y="6134100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0   0   0   1</a:t>
            </a:r>
          </a:p>
        </p:txBody>
      </p:sp>
      <p:sp>
        <p:nvSpPr>
          <p:cNvPr id="9316" name="Rectangle 100"/>
          <p:cNvSpPr>
            <a:spLocks noChangeArrowheads="1"/>
          </p:cNvSpPr>
          <p:nvPr/>
        </p:nvSpPr>
        <p:spPr bwMode="auto">
          <a:xfrm>
            <a:off x="2532063" y="5772150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/>
              <a:t>0   0   1   0</a:t>
            </a:r>
          </a:p>
        </p:txBody>
      </p:sp>
      <p:sp>
        <p:nvSpPr>
          <p:cNvPr id="9317" name="Rectangle 101"/>
          <p:cNvSpPr>
            <a:spLocks noChangeArrowheads="1"/>
          </p:cNvSpPr>
          <p:nvPr/>
        </p:nvSpPr>
        <p:spPr bwMode="auto">
          <a:xfrm>
            <a:off x="2532063" y="5410200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0   1   0   0</a:t>
            </a:r>
          </a:p>
        </p:txBody>
      </p:sp>
      <p:sp>
        <p:nvSpPr>
          <p:cNvPr id="9318" name="Rectangle 102"/>
          <p:cNvSpPr>
            <a:spLocks noChangeArrowheads="1"/>
          </p:cNvSpPr>
          <p:nvPr/>
        </p:nvSpPr>
        <p:spPr bwMode="auto">
          <a:xfrm>
            <a:off x="2532063" y="5067300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1   0   0   0</a:t>
            </a:r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712788" y="793750"/>
            <a:ext cx="734536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CC0000"/>
                </a:solidFill>
                <a:latin typeface="Calibri" pitchFamily="34" charset="0"/>
                <a:ea typeface="黑体" pitchFamily="49" charset="-122"/>
              </a:rPr>
              <a:t>Decode the entered binary codes into corresponding voltage levels as the outputs. </a:t>
            </a:r>
            <a:r>
              <a:rPr lang="zh-CN" altLang="en-US" sz="2200" b="1">
                <a:solidFill>
                  <a:srgbClr val="CC0000"/>
                </a:solidFill>
                <a:latin typeface="Calibri" pitchFamily="34" charset="0"/>
                <a:ea typeface="黑体" pitchFamily="49" charset="-122"/>
              </a:rPr>
              <a:t>将二进制代码“翻译”成一一对应的输出高、低电平信号。</a:t>
            </a:r>
            <a:endParaRPr lang="zh-CN" altLang="en-US" sz="2200" b="1" i="1">
              <a:solidFill>
                <a:srgbClr val="CC0000"/>
              </a:solidFill>
              <a:latin typeface="Calibri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1" grpId="0" autoUpdateAnimBg="0"/>
      <p:bldP spid="9224" grpId="0" autoUpdateAnimBg="0"/>
      <p:bldP spid="9226" grpId="0" autoUpdateAnimBg="0"/>
      <p:bldP spid="9314" grpId="0" autoUpdateAnimBg="0"/>
      <p:bldP spid="9315" grpId="0" autoUpdateAnimBg="0"/>
      <p:bldP spid="9316" grpId="0" autoUpdateAnimBg="0"/>
      <p:bldP spid="9317" grpId="0" autoUpdateAnimBg="0"/>
      <p:bldP spid="9318" grpId="0" autoUpdateAnimBg="0"/>
      <p:bldP spid="11571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83E5-E32F-4233-9431-CDF665EF441E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1509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33CC"/>
                </a:solidFill>
                <a:latin typeface="Calibri" pitchFamily="34" charset="0"/>
                <a:ea typeface="黑体" pitchFamily="49" charset="-122"/>
              </a:rPr>
              <a:t>Circuit</a:t>
            </a:r>
            <a:r>
              <a:rPr lang="zh-CN" altLang="en-US" b="1">
                <a:solidFill>
                  <a:srgbClr val="3333CC"/>
                </a:solidFill>
                <a:latin typeface="Calibri" pitchFamily="34" charset="0"/>
                <a:ea typeface="黑体" pitchFamily="49" charset="-122"/>
              </a:rPr>
              <a:t>： 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684213" y="3700463"/>
            <a:ext cx="7920037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For AND gate and NAND gate, a ‘zero’ input would infer ‘lock’ and a ‘one’ input infers ‘working’; </a:t>
            </a:r>
            <a:r>
              <a:rPr lang="zh-CN" altLang="en-US" sz="2200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与门和与非门输入端为</a:t>
            </a:r>
            <a:r>
              <a:rPr lang="en-US" altLang="zh-CN" sz="2200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0</a:t>
            </a:r>
            <a:r>
              <a:rPr lang="zh-CN" altLang="en-US" sz="2200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，电路锁定；输入端为</a:t>
            </a:r>
            <a:r>
              <a:rPr lang="en-US" altLang="zh-CN" sz="2200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1</a:t>
            </a:r>
            <a:r>
              <a:rPr lang="zh-CN" altLang="en-US" sz="2200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，电路正常工作。</a:t>
            </a:r>
            <a:endParaRPr lang="zh-CN" altLang="en-US" sz="2200" b="1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033838" y="1576388"/>
            <a:ext cx="4176712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472" name="Group 160"/>
          <p:cNvGrpSpPr>
            <a:grpSpLocks/>
          </p:cNvGrpSpPr>
          <p:nvPr/>
        </p:nvGrpSpPr>
        <p:grpSpPr bwMode="auto">
          <a:xfrm>
            <a:off x="3529013" y="1431925"/>
            <a:ext cx="576262" cy="287338"/>
            <a:chOff x="1885" y="973"/>
            <a:chExt cx="363" cy="181"/>
          </a:xfrm>
        </p:grpSpPr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2021" y="973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2203" y="1019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2" name="Line 30"/>
            <p:cNvSpPr>
              <a:spLocks noChangeShapeType="1"/>
            </p:cNvSpPr>
            <p:nvPr/>
          </p:nvSpPr>
          <p:spPr bwMode="auto">
            <a:xfrm>
              <a:off x="1885" y="1064"/>
              <a:ext cx="13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343" name="Object 31"/>
          <p:cNvGraphicFramePr>
            <a:graphicFrameLocks noChangeAspect="1"/>
          </p:cNvGraphicFramePr>
          <p:nvPr/>
        </p:nvGraphicFramePr>
        <p:xfrm>
          <a:off x="3203575" y="1258888"/>
          <a:ext cx="285750" cy="381000"/>
        </p:xfrm>
        <a:graphic>
          <a:graphicData uri="http://schemas.openxmlformats.org/presentationml/2006/ole">
            <p:oleObj spid="_x0000_s114690" name="公式" r:id="rId3" imgW="152268" imgH="203024" progId="Equation.3">
              <p:embed/>
            </p:oleObj>
          </a:graphicData>
        </a:graphic>
      </p:graphicFrame>
      <p:grpSp>
        <p:nvGrpSpPr>
          <p:cNvPr id="13474" name="Group 162"/>
          <p:cNvGrpSpPr>
            <a:grpSpLocks/>
          </p:cNvGrpSpPr>
          <p:nvPr/>
        </p:nvGrpSpPr>
        <p:grpSpPr bwMode="auto">
          <a:xfrm>
            <a:off x="5421313" y="1216025"/>
            <a:ext cx="79375" cy="406400"/>
            <a:chOff x="3077" y="837"/>
            <a:chExt cx="50" cy="256"/>
          </a:xfrm>
        </p:grpSpPr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>
              <a:off x="3110" y="837"/>
              <a:ext cx="0" cy="22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4" name="Oval 92"/>
            <p:cNvSpPr>
              <a:spLocks noChangeArrowheads="1"/>
            </p:cNvSpPr>
            <p:nvPr/>
          </p:nvSpPr>
          <p:spPr bwMode="auto">
            <a:xfrm>
              <a:off x="3077" y="1043"/>
              <a:ext cx="50" cy="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473" name="Group 161"/>
          <p:cNvGrpSpPr>
            <a:grpSpLocks/>
          </p:cNvGrpSpPr>
          <p:nvPr/>
        </p:nvGrpSpPr>
        <p:grpSpPr bwMode="auto">
          <a:xfrm>
            <a:off x="4289425" y="1216025"/>
            <a:ext cx="79375" cy="400050"/>
            <a:chOff x="2364" y="837"/>
            <a:chExt cx="50" cy="252"/>
          </a:xfrm>
        </p:grpSpPr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>
              <a:off x="2384" y="837"/>
              <a:ext cx="0" cy="22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7" name="Oval 95"/>
            <p:cNvSpPr>
              <a:spLocks noChangeArrowheads="1"/>
            </p:cNvSpPr>
            <p:nvPr/>
          </p:nvSpPr>
          <p:spPr bwMode="auto">
            <a:xfrm>
              <a:off x="2364" y="1039"/>
              <a:ext cx="50" cy="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FF3300"/>
                </a:solidFill>
                <a:latin typeface="Calibri" pitchFamily="34" charset="0"/>
                <a:ea typeface="黑体" pitchFamily="49" charset="-122"/>
              </a:endParaRPr>
            </a:p>
          </p:txBody>
        </p:sp>
      </p:grpSp>
      <p:grpSp>
        <p:nvGrpSpPr>
          <p:cNvPr id="13475" name="Group 163"/>
          <p:cNvGrpSpPr>
            <a:grpSpLocks/>
          </p:cNvGrpSpPr>
          <p:nvPr/>
        </p:nvGrpSpPr>
        <p:grpSpPr bwMode="auto">
          <a:xfrm>
            <a:off x="6518275" y="1216025"/>
            <a:ext cx="79375" cy="400050"/>
            <a:chOff x="3768" y="837"/>
            <a:chExt cx="50" cy="252"/>
          </a:xfrm>
        </p:grpSpPr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>
              <a:off x="3790" y="837"/>
              <a:ext cx="0" cy="22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0" name="Oval 98"/>
            <p:cNvSpPr>
              <a:spLocks noChangeArrowheads="1"/>
            </p:cNvSpPr>
            <p:nvPr/>
          </p:nvSpPr>
          <p:spPr bwMode="auto">
            <a:xfrm>
              <a:off x="3768" y="1039"/>
              <a:ext cx="50" cy="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 b="1">
                <a:latin typeface="Calibri" pitchFamily="34" charset="0"/>
                <a:ea typeface="黑体" pitchFamily="49" charset="-122"/>
              </a:endParaRPr>
            </a:p>
          </p:txBody>
        </p:sp>
      </p:grpSp>
      <p:grpSp>
        <p:nvGrpSpPr>
          <p:cNvPr id="13476" name="Group 164"/>
          <p:cNvGrpSpPr>
            <a:grpSpLocks/>
          </p:cNvGrpSpPr>
          <p:nvPr/>
        </p:nvGrpSpPr>
        <p:grpSpPr bwMode="auto">
          <a:xfrm>
            <a:off x="7475538" y="1216025"/>
            <a:ext cx="79375" cy="398463"/>
            <a:chOff x="4371" y="837"/>
            <a:chExt cx="50" cy="251"/>
          </a:xfrm>
        </p:grpSpPr>
        <p:sp>
          <p:nvSpPr>
            <p:cNvPr id="13347" name="Line 35"/>
            <p:cNvSpPr>
              <a:spLocks noChangeShapeType="1"/>
            </p:cNvSpPr>
            <p:nvPr/>
          </p:nvSpPr>
          <p:spPr bwMode="auto">
            <a:xfrm>
              <a:off x="4380" y="837"/>
              <a:ext cx="0" cy="22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2" name="Oval 100"/>
            <p:cNvSpPr>
              <a:spLocks noChangeArrowheads="1"/>
            </p:cNvSpPr>
            <p:nvPr/>
          </p:nvSpPr>
          <p:spPr bwMode="auto">
            <a:xfrm>
              <a:off x="4371" y="1038"/>
              <a:ext cx="50" cy="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471" name="Group 159"/>
          <p:cNvGrpSpPr>
            <a:grpSpLocks/>
          </p:cNvGrpSpPr>
          <p:nvPr/>
        </p:nvGrpSpPr>
        <p:grpSpPr bwMode="auto">
          <a:xfrm>
            <a:off x="3236913" y="292100"/>
            <a:ext cx="5033962" cy="2344738"/>
            <a:chOff x="1684" y="240"/>
            <a:chExt cx="3171" cy="1477"/>
          </a:xfrm>
        </p:grpSpPr>
        <p:graphicFrame>
          <p:nvGraphicFramePr>
            <p:cNvPr id="13322" name="Object 10"/>
            <p:cNvGraphicFramePr>
              <a:graphicFrameLocks noChangeAspect="1"/>
            </p:cNvGraphicFramePr>
            <p:nvPr/>
          </p:nvGraphicFramePr>
          <p:xfrm>
            <a:off x="1770" y="1566"/>
            <a:ext cx="91" cy="151"/>
          </p:xfrm>
          <a:graphic>
            <a:graphicData uri="http://schemas.openxmlformats.org/presentationml/2006/ole">
              <p:oleObj spid="_x0000_s114691" name="Equation" r:id="rId4" imgW="114201" imgH="190335" progId="Equation.DSMT4">
                <p:embed/>
              </p:oleObj>
            </a:graphicData>
          </a:graphic>
        </p:graphicFrame>
        <p:sp>
          <p:nvSpPr>
            <p:cNvPr id="13315" name="Rectangle 3"/>
            <p:cNvSpPr>
              <a:spLocks noChangeArrowheads="1"/>
            </p:cNvSpPr>
            <p:nvPr/>
          </p:nvSpPr>
          <p:spPr bwMode="auto">
            <a:xfrm>
              <a:off x="4311" y="558"/>
              <a:ext cx="408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latin typeface="Calibri" pitchFamily="34" charset="0"/>
                  <a:ea typeface="黑体" pitchFamily="49" charset="-122"/>
                </a:rPr>
                <a:t>＆</a:t>
              </a:r>
            </a:p>
          </p:txBody>
        </p:sp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2315" y="558"/>
              <a:ext cx="408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latin typeface="Calibri" pitchFamily="34" charset="0"/>
                  <a:ea typeface="黑体" pitchFamily="49" charset="-122"/>
                </a:rPr>
                <a:t>＆</a:t>
              </a:r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76" y="558"/>
              <a:ext cx="408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latin typeface="Calibri" pitchFamily="34" charset="0"/>
                  <a:ea typeface="黑体" pitchFamily="49" charset="-122"/>
                </a:rPr>
                <a:t>＆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2995" y="558"/>
              <a:ext cx="408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latin typeface="Calibri" pitchFamily="34" charset="0"/>
                  <a:ea typeface="黑体" pitchFamily="49" charset="-122"/>
                </a:rPr>
                <a:t>＆</a:t>
              </a:r>
            </a:p>
          </p:txBody>
        </p:sp>
        <p:graphicFrame>
          <p:nvGraphicFramePr>
            <p:cNvPr id="13321" name="Object 9"/>
            <p:cNvGraphicFramePr>
              <a:graphicFrameLocks noChangeAspect="1"/>
            </p:cNvGraphicFramePr>
            <p:nvPr/>
          </p:nvGraphicFramePr>
          <p:xfrm>
            <a:off x="1770" y="1238"/>
            <a:ext cx="136" cy="181"/>
          </p:xfrm>
          <a:graphic>
            <a:graphicData uri="http://schemas.openxmlformats.org/presentationml/2006/ole">
              <p:oleObj spid="_x0000_s114692" name="公式" r:id="rId5" imgW="152268" imgH="203024" progId="Equation.3">
                <p:embed/>
              </p:oleObj>
            </a:graphicData>
          </a:graphic>
        </p:graphicFrame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>
              <a:off x="1997" y="1329"/>
              <a:ext cx="28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1997" y="1465"/>
              <a:ext cx="28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1997" y="1601"/>
              <a:ext cx="28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28" name="Object 16"/>
            <p:cNvGraphicFramePr>
              <a:graphicFrameLocks noChangeAspect="1"/>
            </p:cNvGraphicFramePr>
            <p:nvPr/>
          </p:nvGraphicFramePr>
          <p:xfrm>
            <a:off x="1725" y="1102"/>
            <a:ext cx="132" cy="143"/>
          </p:xfrm>
          <a:graphic>
            <a:graphicData uri="http://schemas.openxmlformats.org/presentationml/2006/ole">
              <p:oleObj spid="_x0000_s114693" name="公式" r:id="rId6" imgW="152268" imgH="164957" progId="Equation.3">
                <p:embed/>
              </p:oleObj>
            </a:graphicData>
          </a:graphic>
        </p:graphicFrame>
        <p:graphicFrame>
          <p:nvGraphicFramePr>
            <p:cNvPr id="13329" name="Object 17"/>
            <p:cNvGraphicFramePr>
              <a:graphicFrameLocks noChangeAspect="1"/>
            </p:cNvGraphicFramePr>
            <p:nvPr/>
          </p:nvGraphicFramePr>
          <p:xfrm>
            <a:off x="1684" y="1420"/>
            <a:ext cx="132" cy="143"/>
          </p:xfrm>
          <a:graphic>
            <a:graphicData uri="http://schemas.openxmlformats.org/presentationml/2006/ole">
              <p:oleObj spid="_x0000_s114694" name="公式" r:id="rId7" imgW="152268" imgH="164957" progId="Equation.3">
                <p:embed/>
              </p:oleObj>
            </a:graphicData>
          </a:graphic>
        </p:graphicFrame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2496" y="28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3222" y="28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3857" y="28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4492" y="28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34" name="Object 22"/>
            <p:cNvGraphicFramePr>
              <a:graphicFrameLocks noChangeAspect="1"/>
            </p:cNvGraphicFramePr>
            <p:nvPr/>
          </p:nvGraphicFramePr>
          <p:xfrm>
            <a:off x="2269" y="240"/>
            <a:ext cx="215" cy="227"/>
          </p:xfrm>
          <a:graphic>
            <a:graphicData uri="http://schemas.openxmlformats.org/presentationml/2006/ole">
              <p:oleObj spid="_x0000_s114695" name="公式" r:id="rId8" imgW="215806" imgH="228501" progId="Equation.3">
                <p:embed/>
              </p:oleObj>
            </a:graphicData>
          </a:graphic>
        </p:graphicFrame>
        <p:graphicFrame>
          <p:nvGraphicFramePr>
            <p:cNvPr id="13335" name="Object 23"/>
            <p:cNvGraphicFramePr>
              <a:graphicFrameLocks noChangeAspect="1"/>
            </p:cNvGraphicFramePr>
            <p:nvPr/>
          </p:nvGraphicFramePr>
          <p:xfrm>
            <a:off x="2962" y="246"/>
            <a:ext cx="190" cy="215"/>
          </p:xfrm>
          <a:graphic>
            <a:graphicData uri="http://schemas.openxmlformats.org/presentationml/2006/ole">
              <p:oleObj spid="_x0000_s114696" name="公式" r:id="rId9" imgW="190335" imgH="215713" progId="Equation.3">
                <p:embed/>
              </p:oleObj>
            </a:graphicData>
          </a:graphic>
        </p:graphicFrame>
        <p:graphicFrame>
          <p:nvGraphicFramePr>
            <p:cNvPr id="13336" name="Object 24"/>
            <p:cNvGraphicFramePr>
              <a:graphicFrameLocks noChangeAspect="1"/>
            </p:cNvGraphicFramePr>
            <p:nvPr/>
          </p:nvGraphicFramePr>
          <p:xfrm>
            <a:off x="3630" y="240"/>
            <a:ext cx="215" cy="214"/>
          </p:xfrm>
          <a:graphic>
            <a:graphicData uri="http://schemas.openxmlformats.org/presentationml/2006/ole">
              <p:oleObj spid="_x0000_s114697" name="公式" r:id="rId10" imgW="215619" imgH="215619" progId="Equation.3">
                <p:embed/>
              </p:oleObj>
            </a:graphicData>
          </a:graphic>
        </p:graphicFrame>
        <p:graphicFrame>
          <p:nvGraphicFramePr>
            <p:cNvPr id="13337" name="Object 25"/>
            <p:cNvGraphicFramePr>
              <a:graphicFrameLocks noChangeAspect="1"/>
            </p:cNvGraphicFramePr>
            <p:nvPr/>
          </p:nvGraphicFramePr>
          <p:xfrm>
            <a:off x="4265" y="240"/>
            <a:ext cx="202" cy="227"/>
          </p:xfrm>
          <a:graphic>
            <a:graphicData uri="http://schemas.openxmlformats.org/presentationml/2006/ole">
              <p:oleObj spid="_x0000_s114698" name="公式" r:id="rId11" imgW="203112" imgH="228501" progId="Equation.3">
                <p:embed/>
              </p:oleObj>
            </a:graphicData>
          </a:graphic>
        </p:graphicFrame>
        <p:graphicFrame>
          <p:nvGraphicFramePr>
            <p:cNvPr id="13338" name="Object 26"/>
            <p:cNvGraphicFramePr>
              <a:graphicFrameLocks noChangeAspect="1"/>
            </p:cNvGraphicFramePr>
            <p:nvPr/>
          </p:nvGraphicFramePr>
          <p:xfrm>
            <a:off x="2496" y="331"/>
            <a:ext cx="242" cy="272"/>
          </p:xfrm>
          <a:graphic>
            <a:graphicData uri="http://schemas.openxmlformats.org/presentationml/2006/ole">
              <p:oleObj spid="_x0000_s114699" name="公式" r:id="rId12" imgW="203112" imgH="228501" progId="Equation.3">
                <p:embed/>
              </p:oleObj>
            </a:graphicData>
          </a:graphic>
        </p:graphicFrame>
        <p:graphicFrame>
          <p:nvGraphicFramePr>
            <p:cNvPr id="13339" name="Object 27"/>
            <p:cNvGraphicFramePr>
              <a:graphicFrameLocks noChangeAspect="1"/>
            </p:cNvGraphicFramePr>
            <p:nvPr/>
          </p:nvGraphicFramePr>
          <p:xfrm>
            <a:off x="3222" y="331"/>
            <a:ext cx="227" cy="257"/>
          </p:xfrm>
          <a:graphic>
            <a:graphicData uri="http://schemas.openxmlformats.org/presentationml/2006/ole">
              <p:oleObj spid="_x0000_s114700" name="公式" r:id="rId13" imgW="190335" imgH="215713" progId="Equation.3">
                <p:embed/>
              </p:oleObj>
            </a:graphicData>
          </a:graphic>
        </p:graphicFrame>
        <p:graphicFrame>
          <p:nvGraphicFramePr>
            <p:cNvPr id="13340" name="Object 28"/>
            <p:cNvGraphicFramePr>
              <a:graphicFrameLocks noChangeAspect="1"/>
            </p:cNvGraphicFramePr>
            <p:nvPr/>
          </p:nvGraphicFramePr>
          <p:xfrm>
            <a:off x="3902" y="331"/>
            <a:ext cx="242" cy="257"/>
          </p:xfrm>
          <a:graphic>
            <a:graphicData uri="http://schemas.openxmlformats.org/presentationml/2006/ole">
              <p:oleObj spid="_x0000_s114701" name="公式" r:id="rId14" imgW="203024" imgH="215713" progId="Equation.3">
                <p:embed/>
              </p:oleObj>
            </a:graphicData>
          </a:graphic>
        </p:graphicFrame>
        <p:graphicFrame>
          <p:nvGraphicFramePr>
            <p:cNvPr id="13341" name="Object 29"/>
            <p:cNvGraphicFramePr>
              <a:graphicFrameLocks noChangeAspect="1"/>
            </p:cNvGraphicFramePr>
            <p:nvPr/>
          </p:nvGraphicFramePr>
          <p:xfrm>
            <a:off x="4537" y="331"/>
            <a:ext cx="242" cy="272"/>
          </p:xfrm>
          <a:graphic>
            <a:graphicData uri="http://schemas.openxmlformats.org/presentationml/2006/ole">
              <p:oleObj spid="_x0000_s114702" name="公式" r:id="rId15" imgW="203112" imgH="228501" progId="Equation.3">
                <p:embed/>
              </p:oleObj>
            </a:graphicData>
          </a:graphic>
        </p:graphicFrame>
        <p:sp>
          <p:nvSpPr>
            <p:cNvPr id="13348" name="Line 36"/>
            <p:cNvSpPr>
              <a:spLocks noChangeShapeType="1"/>
            </p:cNvSpPr>
            <p:nvPr/>
          </p:nvSpPr>
          <p:spPr bwMode="auto">
            <a:xfrm>
              <a:off x="2451" y="830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Line 37"/>
            <p:cNvSpPr>
              <a:spLocks noChangeShapeType="1"/>
            </p:cNvSpPr>
            <p:nvPr/>
          </p:nvSpPr>
          <p:spPr bwMode="auto">
            <a:xfrm>
              <a:off x="3177" y="830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Line 38"/>
            <p:cNvSpPr>
              <a:spLocks noChangeShapeType="1"/>
            </p:cNvSpPr>
            <p:nvPr/>
          </p:nvSpPr>
          <p:spPr bwMode="auto">
            <a:xfrm>
              <a:off x="2587" y="830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Line 39"/>
            <p:cNvSpPr>
              <a:spLocks noChangeShapeType="1"/>
            </p:cNvSpPr>
            <p:nvPr/>
          </p:nvSpPr>
          <p:spPr bwMode="auto">
            <a:xfrm>
              <a:off x="3993" y="830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3313" y="830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4583" y="830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2" name="Oval 90"/>
            <p:cNvSpPr>
              <a:spLocks noChangeArrowheads="1"/>
            </p:cNvSpPr>
            <p:nvPr/>
          </p:nvSpPr>
          <p:spPr bwMode="auto">
            <a:xfrm>
              <a:off x="3155" y="1291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3" name="Oval 91"/>
            <p:cNvSpPr>
              <a:spLocks noChangeArrowheads="1"/>
            </p:cNvSpPr>
            <p:nvPr/>
          </p:nvSpPr>
          <p:spPr bwMode="auto">
            <a:xfrm>
              <a:off x="3300" y="1448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5" name="Oval 93"/>
            <p:cNvSpPr>
              <a:spLocks noChangeArrowheads="1"/>
            </p:cNvSpPr>
            <p:nvPr/>
          </p:nvSpPr>
          <p:spPr bwMode="auto">
            <a:xfrm>
              <a:off x="2566" y="1585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6" name="Oval 94"/>
            <p:cNvSpPr>
              <a:spLocks noChangeArrowheads="1"/>
            </p:cNvSpPr>
            <p:nvPr/>
          </p:nvSpPr>
          <p:spPr bwMode="auto">
            <a:xfrm>
              <a:off x="2434" y="1296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8" name="Oval 96"/>
            <p:cNvSpPr>
              <a:spLocks noChangeArrowheads="1"/>
            </p:cNvSpPr>
            <p:nvPr/>
          </p:nvSpPr>
          <p:spPr bwMode="auto">
            <a:xfrm>
              <a:off x="3976" y="1568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9" name="Oval 97"/>
            <p:cNvSpPr>
              <a:spLocks noChangeArrowheads="1"/>
            </p:cNvSpPr>
            <p:nvPr/>
          </p:nvSpPr>
          <p:spPr bwMode="auto">
            <a:xfrm>
              <a:off x="3852" y="1188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1" name="Oval 99"/>
            <p:cNvSpPr>
              <a:spLocks noChangeArrowheads="1"/>
            </p:cNvSpPr>
            <p:nvPr/>
          </p:nvSpPr>
          <p:spPr bwMode="auto">
            <a:xfrm>
              <a:off x="4561" y="1448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1968" y="1200"/>
              <a:ext cx="28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3876" y="840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4464" y="81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3" name="Oval 101"/>
            <p:cNvSpPr>
              <a:spLocks noChangeArrowheads="1"/>
            </p:cNvSpPr>
            <p:nvPr/>
          </p:nvSpPr>
          <p:spPr bwMode="auto">
            <a:xfrm>
              <a:off x="4435" y="1172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443" name="Text Box 131"/>
          <p:cNvSpPr txBox="1">
            <a:spLocks noChangeArrowheads="1"/>
          </p:cNvSpPr>
          <p:nvPr/>
        </p:nvSpPr>
        <p:spPr bwMode="auto">
          <a:xfrm>
            <a:off x="6400800" y="6226175"/>
            <a:ext cx="215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CC0066"/>
                </a:solidFill>
                <a:latin typeface="Arial" charset="0"/>
              </a:rPr>
              <a:t>1</a:t>
            </a:r>
          </a:p>
        </p:txBody>
      </p:sp>
      <p:sp>
        <p:nvSpPr>
          <p:cNvPr id="13444" name="Text Box 132"/>
          <p:cNvSpPr txBox="1">
            <a:spLocks noChangeArrowheads="1"/>
          </p:cNvSpPr>
          <p:nvPr/>
        </p:nvSpPr>
        <p:spPr bwMode="auto">
          <a:xfrm>
            <a:off x="4724400" y="6226175"/>
            <a:ext cx="215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CC0066"/>
                </a:solidFill>
                <a:latin typeface="Arial" charset="0"/>
              </a:rPr>
              <a:t>1</a:t>
            </a:r>
          </a:p>
        </p:txBody>
      </p:sp>
      <p:sp>
        <p:nvSpPr>
          <p:cNvPr id="13445" name="Text Box 133"/>
          <p:cNvSpPr txBox="1">
            <a:spLocks noChangeArrowheads="1"/>
          </p:cNvSpPr>
          <p:nvPr/>
        </p:nvSpPr>
        <p:spPr bwMode="auto">
          <a:xfrm>
            <a:off x="3124200" y="6378575"/>
            <a:ext cx="228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CC0066"/>
                </a:solidFill>
                <a:latin typeface="Arial" charset="0"/>
              </a:rPr>
              <a:t>0</a:t>
            </a:r>
          </a:p>
        </p:txBody>
      </p:sp>
      <p:sp>
        <p:nvSpPr>
          <p:cNvPr id="13447" name="Text Box 135"/>
          <p:cNvSpPr txBox="1">
            <a:spLocks noChangeArrowheads="1"/>
          </p:cNvSpPr>
          <p:nvPr/>
        </p:nvSpPr>
        <p:spPr bwMode="auto">
          <a:xfrm>
            <a:off x="1676400" y="6302375"/>
            <a:ext cx="22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CC0066"/>
                </a:solidFill>
                <a:latin typeface="Arial" charset="0"/>
              </a:rPr>
              <a:t>0</a:t>
            </a:r>
          </a:p>
        </p:txBody>
      </p:sp>
      <p:sp>
        <p:nvSpPr>
          <p:cNvPr id="13449" name="Text Box 137"/>
          <p:cNvSpPr txBox="1">
            <a:spLocks noChangeArrowheads="1"/>
          </p:cNvSpPr>
          <p:nvPr/>
        </p:nvSpPr>
        <p:spPr bwMode="auto">
          <a:xfrm>
            <a:off x="914400" y="493077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F=0</a:t>
            </a:r>
          </a:p>
        </p:txBody>
      </p:sp>
      <p:sp>
        <p:nvSpPr>
          <p:cNvPr id="13450" name="Text Box 138"/>
          <p:cNvSpPr txBox="1">
            <a:spLocks noChangeArrowheads="1"/>
          </p:cNvSpPr>
          <p:nvPr/>
        </p:nvSpPr>
        <p:spPr bwMode="auto">
          <a:xfrm>
            <a:off x="2438400" y="4930775"/>
            <a:ext cx="541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F=1</a:t>
            </a:r>
          </a:p>
        </p:txBody>
      </p:sp>
      <p:sp>
        <p:nvSpPr>
          <p:cNvPr id="13451" name="Text Box 139"/>
          <p:cNvSpPr txBox="1">
            <a:spLocks noChangeArrowheads="1"/>
          </p:cNvSpPr>
          <p:nvPr/>
        </p:nvSpPr>
        <p:spPr bwMode="auto">
          <a:xfrm>
            <a:off x="3962400" y="4854575"/>
            <a:ext cx="773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F=AB</a:t>
            </a:r>
          </a:p>
        </p:txBody>
      </p:sp>
      <p:graphicFrame>
        <p:nvGraphicFramePr>
          <p:cNvPr id="13452" name="Object 140"/>
          <p:cNvGraphicFramePr>
            <a:graphicFrameLocks noChangeAspect="1"/>
          </p:cNvGraphicFramePr>
          <p:nvPr/>
        </p:nvGraphicFramePr>
        <p:xfrm>
          <a:off x="6192838" y="5006975"/>
          <a:ext cx="822325" cy="336550"/>
        </p:xfrm>
        <a:graphic>
          <a:graphicData uri="http://schemas.openxmlformats.org/presentationml/2006/ole">
            <p:oleObj spid="_x0000_s114703" name="Equation" r:id="rId16" imgW="494870" imgH="203024" progId="Equation.3">
              <p:embed/>
            </p:oleObj>
          </a:graphicData>
        </a:graphic>
      </p:graphicFrame>
      <p:grpSp>
        <p:nvGrpSpPr>
          <p:cNvPr id="13468" name="Group 156"/>
          <p:cNvGrpSpPr>
            <a:grpSpLocks/>
          </p:cNvGrpSpPr>
          <p:nvPr/>
        </p:nvGrpSpPr>
        <p:grpSpPr bwMode="auto">
          <a:xfrm>
            <a:off x="763588" y="2692400"/>
            <a:ext cx="6040437" cy="1023938"/>
            <a:chOff x="528" y="1842"/>
            <a:chExt cx="3805" cy="645"/>
          </a:xfrm>
        </p:grpSpPr>
        <p:sp>
          <p:nvSpPr>
            <p:cNvPr id="13359" name="AutoShape 47"/>
            <p:cNvSpPr>
              <a:spLocks/>
            </p:cNvSpPr>
            <p:nvPr/>
          </p:nvSpPr>
          <p:spPr bwMode="auto">
            <a:xfrm>
              <a:off x="1392" y="1968"/>
              <a:ext cx="181" cy="454"/>
            </a:xfrm>
            <a:prstGeom prst="leftBrace">
              <a:avLst>
                <a:gd name="adj1" fmla="val 2090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60" name="Object 48"/>
            <p:cNvGraphicFramePr>
              <a:graphicFrameLocks noChangeAspect="1"/>
            </p:cNvGraphicFramePr>
            <p:nvPr/>
          </p:nvGraphicFramePr>
          <p:xfrm>
            <a:off x="1747" y="1887"/>
            <a:ext cx="169" cy="225"/>
          </p:xfrm>
          <a:graphic>
            <a:graphicData uri="http://schemas.openxmlformats.org/presentationml/2006/ole">
              <p:oleObj spid="_x0000_s114704" name="公式" r:id="rId17" imgW="152268" imgH="203024" progId="Equation.3">
                <p:embed/>
              </p:oleObj>
            </a:graphicData>
          </a:graphic>
        </p:graphicFrame>
        <p:sp>
          <p:nvSpPr>
            <p:cNvPr id="13361" name="Text Box 49"/>
            <p:cNvSpPr txBox="1">
              <a:spLocks noChangeArrowheads="1"/>
            </p:cNvSpPr>
            <p:nvPr/>
          </p:nvSpPr>
          <p:spPr bwMode="auto">
            <a:xfrm>
              <a:off x="1883" y="1842"/>
              <a:ext cx="24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=0</a:t>
              </a:r>
              <a:r>
                <a:rPr lang="en-US" altLang="zh-CN" sz="2800" b="1">
                  <a:latin typeface="Calibri" pitchFamily="34" charset="0"/>
                  <a:ea typeface="黑体" pitchFamily="49" charset="-122"/>
                </a:rPr>
                <a:t>, </a:t>
              </a: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working</a:t>
              </a:r>
            </a:p>
          </p:txBody>
        </p:sp>
        <p:graphicFrame>
          <p:nvGraphicFramePr>
            <p:cNvPr id="13362" name="Object 50"/>
            <p:cNvGraphicFramePr>
              <a:graphicFrameLocks noChangeAspect="1"/>
            </p:cNvGraphicFramePr>
            <p:nvPr/>
          </p:nvGraphicFramePr>
          <p:xfrm>
            <a:off x="1747" y="2205"/>
            <a:ext cx="182" cy="243"/>
          </p:xfrm>
          <a:graphic>
            <a:graphicData uri="http://schemas.openxmlformats.org/presentationml/2006/ole">
              <p:oleObj spid="_x0000_s114705" name="公式" r:id="rId18" imgW="152268" imgH="203024" progId="Equation.3">
                <p:embed/>
              </p:oleObj>
            </a:graphicData>
          </a:graphic>
        </p:graphicFrame>
        <p:sp>
          <p:nvSpPr>
            <p:cNvPr id="13363" name="Text Box 51"/>
            <p:cNvSpPr txBox="1">
              <a:spLocks noChangeArrowheads="1"/>
            </p:cNvSpPr>
            <p:nvPr/>
          </p:nvSpPr>
          <p:spPr bwMode="auto">
            <a:xfrm>
              <a:off x="1883" y="2160"/>
              <a:ext cx="20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=1</a:t>
              </a:r>
              <a:r>
                <a:rPr lang="en-US" altLang="zh-CN" sz="2800" b="1">
                  <a:latin typeface="Calibri" pitchFamily="34" charset="0"/>
                  <a:ea typeface="黑体" pitchFamily="49" charset="-122"/>
                </a:rPr>
                <a:t>, </a:t>
              </a: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locked</a:t>
              </a:r>
            </a:p>
          </p:txBody>
        </p:sp>
        <p:grpSp>
          <p:nvGrpSpPr>
            <p:cNvPr id="13459" name="Group 147"/>
            <p:cNvGrpSpPr>
              <a:grpSpLocks/>
            </p:cNvGrpSpPr>
            <p:nvPr/>
          </p:nvGrpSpPr>
          <p:grpSpPr bwMode="auto">
            <a:xfrm>
              <a:off x="528" y="2004"/>
              <a:ext cx="816" cy="242"/>
              <a:chOff x="528" y="2004"/>
              <a:chExt cx="816" cy="242"/>
            </a:xfrm>
          </p:grpSpPr>
          <p:sp>
            <p:nvSpPr>
              <p:cNvPr id="13358" name="Text Box 46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81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0066"/>
                    </a:solidFill>
                    <a:latin typeface="Calibri" pitchFamily="34" charset="0"/>
                    <a:ea typeface="黑体" pitchFamily="49" charset="-122"/>
                  </a:rPr>
                  <a:t>E </a:t>
                </a:r>
                <a:r>
                  <a:rPr lang="en-US" altLang="zh-CN" b="1">
                    <a:solidFill>
                      <a:srgbClr val="FF0066"/>
                    </a:solidFill>
                    <a:latin typeface="Calibri" pitchFamily="34" charset="0"/>
                    <a:ea typeface="黑体" pitchFamily="49" charset="-122"/>
                  </a:rPr>
                  <a:t>: </a:t>
                </a:r>
                <a:r>
                  <a:rPr lang="zh-CN" altLang="en-US" b="1">
                    <a:solidFill>
                      <a:srgbClr val="FF0066"/>
                    </a:solidFill>
                    <a:latin typeface="Calibri" pitchFamily="34" charset="0"/>
                    <a:ea typeface="黑体" pitchFamily="49" charset="-122"/>
                  </a:rPr>
                  <a:t>使能</a:t>
                </a:r>
              </a:p>
            </p:txBody>
          </p:sp>
          <p:sp>
            <p:nvSpPr>
              <p:cNvPr id="13457" name="Line 145"/>
              <p:cNvSpPr>
                <a:spLocks noChangeShapeType="1"/>
              </p:cNvSpPr>
              <p:nvPr/>
            </p:nvSpPr>
            <p:spPr bwMode="auto">
              <a:xfrm>
                <a:off x="528" y="200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461" name="Group 149"/>
          <p:cNvGrpSpPr>
            <a:grpSpLocks/>
          </p:cNvGrpSpPr>
          <p:nvPr/>
        </p:nvGrpSpPr>
        <p:grpSpPr bwMode="auto">
          <a:xfrm>
            <a:off x="2514600" y="5235575"/>
            <a:ext cx="792163" cy="1247775"/>
            <a:chOff x="1584" y="3168"/>
            <a:chExt cx="499" cy="786"/>
          </a:xfrm>
        </p:grpSpPr>
        <p:grpSp>
          <p:nvGrpSpPr>
            <p:cNvPr id="13394" name="Group 82"/>
            <p:cNvGrpSpPr>
              <a:grpSpLocks/>
            </p:cNvGrpSpPr>
            <p:nvPr/>
          </p:nvGrpSpPr>
          <p:grpSpPr bwMode="auto">
            <a:xfrm>
              <a:off x="1584" y="3312"/>
              <a:ext cx="499" cy="642"/>
              <a:chOff x="748" y="3203"/>
              <a:chExt cx="499" cy="642"/>
            </a:xfrm>
          </p:grpSpPr>
          <p:graphicFrame>
            <p:nvGraphicFramePr>
              <p:cNvPr id="13395" name="Object 83"/>
              <p:cNvGraphicFramePr>
                <a:graphicFrameLocks noChangeAspect="1"/>
              </p:cNvGraphicFramePr>
              <p:nvPr/>
            </p:nvGraphicFramePr>
            <p:xfrm>
              <a:off x="930" y="3702"/>
              <a:ext cx="132" cy="143"/>
            </p:xfrm>
            <a:graphic>
              <a:graphicData uri="http://schemas.openxmlformats.org/presentationml/2006/ole">
                <p:oleObj spid="_x0000_s114706" name="公式" r:id="rId19" imgW="152268" imgH="164957" progId="Equation.3">
                  <p:embed/>
                </p:oleObj>
              </a:graphicData>
            </a:graphic>
          </p:graphicFrame>
          <p:grpSp>
            <p:nvGrpSpPr>
              <p:cNvPr id="13396" name="Group 84"/>
              <p:cNvGrpSpPr>
                <a:grpSpLocks/>
              </p:cNvGrpSpPr>
              <p:nvPr/>
            </p:nvGrpSpPr>
            <p:grpSpPr bwMode="auto">
              <a:xfrm>
                <a:off x="748" y="3203"/>
                <a:ext cx="499" cy="544"/>
                <a:chOff x="2245" y="3521"/>
                <a:chExt cx="499" cy="544"/>
              </a:xfrm>
            </p:grpSpPr>
            <p:sp>
              <p:nvSpPr>
                <p:cNvPr id="13397" name="Rectangle 85"/>
                <p:cNvSpPr>
                  <a:spLocks noChangeArrowheads="1"/>
                </p:cNvSpPr>
                <p:nvPr/>
              </p:nvSpPr>
              <p:spPr bwMode="auto">
                <a:xfrm>
                  <a:off x="2245" y="3521"/>
                  <a:ext cx="499" cy="31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>
                      <a:latin typeface="Arial" charset="0"/>
                    </a:rPr>
                    <a:t>＆</a:t>
                  </a:r>
                </a:p>
              </p:txBody>
            </p:sp>
            <p:sp>
              <p:nvSpPr>
                <p:cNvPr id="13398" name="Line 86"/>
                <p:cNvSpPr>
                  <a:spLocks noChangeShapeType="1"/>
                </p:cNvSpPr>
                <p:nvPr/>
              </p:nvSpPr>
              <p:spPr bwMode="auto">
                <a:xfrm>
                  <a:off x="2336" y="383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99" name="Line 87"/>
                <p:cNvSpPr>
                  <a:spLocks noChangeShapeType="1"/>
                </p:cNvSpPr>
                <p:nvPr/>
              </p:nvSpPr>
              <p:spPr bwMode="auto">
                <a:xfrm>
                  <a:off x="2472" y="383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00" name="Line 88"/>
                <p:cNvSpPr>
                  <a:spLocks noChangeShapeType="1"/>
                </p:cNvSpPr>
                <p:nvPr/>
              </p:nvSpPr>
              <p:spPr bwMode="auto">
                <a:xfrm>
                  <a:off x="2653" y="383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3401" name="Object 89"/>
              <p:cNvGraphicFramePr>
                <a:graphicFrameLocks noChangeAspect="1"/>
              </p:cNvGraphicFramePr>
              <p:nvPr/>
            </p:nvGraphicFramePr>
            <p:xfrm>
              <a:off x="748" y="3702"/>
              <a:ext cx="132" cy="143"/>
            </p:xfrm>
            <a:graphic>
              <a:graphicData uri="http://schemas.openxmlformats.org/presentationml/2006/ole">
                <p:oleObj spid="_x0000_s114707" name="公式" r:id="rId20" imgW="152268" imgH="164957" progId="Equation.3">
                  <p:embed/>
                </p:oleObj>
              </a:graphicData>
            </a:graphic>
          </p:graphicFrame>
        </p:grpSp>
        <p:sp>
          <p:nvSpPr>
            <p:cNvPr id="13440" name="Oval 128"/>
            <p:cNvSpPr>
              <a:spLocks noChangeArrowheads="1"/>
            </p:cNvSpPr>
            <p:nvPr/>
          </p:nvSpPr>
          <p:spPr bwMode="auto">
            <a:xfrm>
              <a:off x="1800" y="3281"/>
              <a:ext cx="46" cy="4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60" name="Line 148"/>
            <p:cNvSpPr>
              <a:spLocks noChangeShapeType="1"/>
            </p:cNvSpPr>
            <p:nvPr/>
          </p:nvSpPr>
          <p:spPr bwMode="auto">
            <a:xfrm>
              <a:off x="1824" y="31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463" name="Group 151"/>
          <p:cNvGrpSpPr>
            <a:grpSpLocks/>
          </p:cNvGrpSpPr>
          <p:nvPr/>
        </p:nvGrpSpPr>
        <p:grpSpPr bwMode="auto">
          <a:xfrm>
            <a:off x="990600" y="5311775"/>
            <a:ext cx="792163" cy="1171575"/>
            <a:chOff x="624" y="3216"/>
            <a:chExt cx="499" cy="738"/>
          </a:xfrm>
        </p:grpSpPr>
        <p:grpSp>
          <p:nvGrpSpPr>
            <p:cNvPr id="13393" name="Group 81"/>
            <p:cNvGrpSpPr>
              <a:grpSpLocks/>
            </p:cNvGrpSpPr>
            <p:nvPr/>
          </p:nvGrpSpPr>
          <p:grpSpPr bwMode="auto">
            <a:xfrm>
              <a:off x="624" y="3312"/>
              <a:ext cx="499" cy="642"/>
              <a:chOff x="748" y="3203"/>
              <a:chExt cx="499" cy="642"/>
            </a:xfrm>
          </p:grpSpPr>
          <p:graphicFrame>
            <p:nvGraphicFramePr>
              <p:cNvPr id="13373" name="Object 61"/>
              <p:cNvGraphicFramePr>
                <a:graphicFrameLocks noChangeAspect="1"/>
              </p:cNvGraphicFramePr>
              <p:nvPr/>
            </p:nvGraphicFramePr>
            <p:xfrm>
              <a:off x="930" y="3702"/>
              <a:ext cx="132" cy="143"/>
            </p:xfrm>
            <a:graphic>
              <a:graphicData uri="http://schemas.openxmlformats.org/presentationml/2006/ole">
                <p:oleObj spid="_x0000_s114708" name="公式" r:id="rId21" imgW="152268" imgH="164957" progId="Equation.3">
                  <p:embed/>
                </p:oleObj>
              </a:graphicData>
            </a:graphic>
          </p:graphicFrame>
          <p:grpSp>
            <p:nvGrpSpPr>
              <p:cNvPr id="13385" name="Group 73"/>
              <p:cNvGrpSpPr>
                <a:grpSpLocks/>
              </p:cNvGrpSpPr>
              <p:nvPr/>
            </p:nvGrpSpPr>
            <p:grpSpPr bwMode="auto">
              <a:xfrm>
                <a:off x="748" y="3203"/>
                <a:ext cx="499" cy="544"/>
                <a:chOff x="2245" y="3521"/>
                <a:chExt cx="499" cy="544"/>
              </a:xfrm>
            </p:grpSpPr>
            <p:sp>
              <p:nvSpPr>
                <p:cNvPr id="13386" name="Rectangle 74"/>
                <p:cNvSpPr>
                  <a:spLocks noChangeArrowheads="1"/>
                </p:cNvSpPr>
                <p:nvPr/>
              </p:nvSpPr>
              <p:spPr bwMode="auto">
                <a:xfrm>
                  <a:off x="2245" y="3521"/>
                  <a:ext cx="499" cy="31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>
                      <a:latin typeface="Arial" charset="0"/>
                    </a:rPr>
                    <a:t>＆</a:t>
                  </a:r>
                </a:p>
              </p:txBody>
            </p:sp>
            <p:sp>
              <p:nvSpPr>
                <p:cNvPr id="13387" name="Line 75"/>
                <p:cNvSpPr>
                  <a:spLocks noChangeShapeType="1"/>
                </p:cNvSpPr>
                <p:nvPr/>
              </p:nvSpPr>
              <p:spPr bwMode="auto">
                <a:xfrm>
                  <a:off x="2336" y="383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88" name="Line 76"/>
                <p:cNvSpPr>
                  <a:spLocks noChangeShapeType="1"/>
                </p:cNvSpPr>
                <p:nvPr/>
              </p:nvSpPr>
              <p:spPr bwMode="auto">
                <a:xfrm>
                  <a:off x="2472" y="383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89" name="Line 77"/>
                <p:cNvSpPr>
                  <a:spLocks noChangeShapeType="1"/>
                </p:cNvSpPr>
                <p:nvPr/>
              </p:nvSpPr>
              <p:spPr bwMode="auto">
                <a:xfrm>
                  <a:off x="2653" y="383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3392" name="Object 80"/>
              <p:cNvGraphicFramePr>
                <a:graphicFrameLocks noChangeAspect="1"/>
              </p:cNvGraphicFramePr>
              <p:nvPr/>
            </p:nvGraphicFramePr>
            <p:xfrm>
              <a:off x="748" y="3702"/>
              <a:ext cx="132" cy="143"/>
            </p:xfrm>
            <a:graphic>
              <a:graphicData uri="http://schemas.openxmlformats.org/presentationml/2006/ole">
                <p:oleObj spid="_x0000_s114709" name="公式" r:id="rId22" imgW="152268" imgH="164957" progId="Equation.3">
                  <p:embed/>
                </p:oleObj>
              </a:graphicData>
            </a:graphic>
          </p:graphicFrame>
        </p:grpSp>
        <p:sp>
          <p:nvSpPr>
            <p:cNvPr id="13462" name="Line 150"/>
            <p:cNvSpPr>
              <a:spLocks noChangeShapeType="1"/>
            </p:cNvSpPr>
            <p:nvPr/>
          </p:nvSpPr>
          <p:spPr bwMode="auto">
            <a:xfrm>
              <a:off x="864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465" name="Group 153"/>
          <p:cNvGrpSpPr>
            <a:grpSpLocks/>
          </p:cNvGrpSpPr>
          <p:nvPr/>
        </p:nvGrpSpPr>
        <p:grpSpPr bwMode="auto">
          <a:xfrm>
            <a:off x="4083050" y="5311775"/>
            <a:ext cx="792163" cy="1193800"/>
            <a:chOff x="2572" y="3216"/>
            <a:chExt cx="499" cy="752"/>
          </a:xfrm>
        </p:grpSpPr>
        <p:grpSp>
          <p:nvGrpSpPr>
            <p:cNvPr id="13426" name="Group 114"/>
            <p:cNvGrpSpPr>
              <a:grpSpLocks/>
            </p:cNvGrpSpPr>
            <p:nvPr/>
          </p:nvGrpSpPr>
          <p:grpSpPr bwMode="auto">
            <a:xfrm>
              <a:off x="2572" y="3326"/>
              <a:ext cx="499" cy="642"/>
              <a:chOff x="748" y="3203"/>
              <a:chExt cx="499" cy="642"/>
            </a:xfrm>
          </p:grpSpPr>
          <p:graphicFrame>
            <p:nvGraphicFramePr>
              <p:cNvPr id="13427" name="Object 115"/>
              <p:cNvGraphicFramePr>
                <a:graphicFrameLocks noChangeAspect="1"/>
              </p:cNvGraphicFramePr>
              <p:nvPr/>
            </p:nvGraphicFramePr>
            <p:xfrm>
              <a:off x="930" y="3702"/>
              <a:ext cx="132" cy="143"/>
            </p:xfrm>
            <a:graphic>
              <a:graphicData uri="http://schemas.openxmlformats.org/presentationml/2006/ole">
                <p:oleObj spid="_x0000_s114710" name="公式" r:id="rId23" imgW="152268" imgH="164957" progId="Equation.3">
                  <p:embed/>
                </p:oleObj>
              </a:graphicData>
            </a:graphic>
          </p:graphicFrame>
          <p:grpSp>
            <p:nvGrpSpPr>
              <p:cNvPr id="13428" name="Group 116"/>
              <p:cNvGrpSpPr>
                <a:grpSpLocks/>
              </p:cNvGrpSpPr>
              <p:nvPr/>
            </p:nvGrpSpPr>
            <p:grpSpPr bwMode="auto">
              <a:xfrm>
                <a:off x="748" y="3203"/>
                <a:ext cx="499" cy="544"/>
                <a:chOff x="2245" y="3521"/>
                <a:chExt cx="499" cy="544"/>
              </a:xfrm>
            </p:grpSpPr>
            <p:sp>
              <p:nvSpPr>
                <p:cNvPr id="13429" name="Rectangle 117"/>
                <p:cNvSpPr>
                  <a:spLocks noChangeArrowheads="1"/>
                </p:cNvSpPr>
                <p:nvPr/>
              </p:nvSpPr>
              <p:spPr bwMode="auto">
                <a:xfrm>
                  <a:off x="2245" y="3521"/>
                  <a:ext cx="499" cy="31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>
                      <a:latin typeface="Arial" charset="0"/>
                    </a:rPr>
                    <a:t>＆</a:t>
                  </a:r>
                </a:p>
              </p:txBody>
            </p:sp>
            <p:sp>
              <p:nvSpPr>
                <p:cNvPr id="13430" name="Line 118"/>
                <p:cNvSpPr>
                  <a:spLocks noChangeShapeType="1"/>
                </p:cNvSpPr>
                <p:nvPr/>
              </p:nvSpPr>
              <p:spPr bwMode="auto">
                <a:xfrm>
                  <a:off x="2336" y="383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31" name="Line 119"/>
                <p:cNvSpPr>
                  <a:spLocks noChangeShapeType="1"/>
                </p:cNvSpPr>
                <p:nvPr/>
              </p:nvSpPr>
              <p:spPr bwMode="auto">
                <a:xfrm>
                  <a:off x="2472" y="383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32" name="Line 120"/>
                <p:cNvSpPr>
                  <a:spLocks noChangeShapeType="1"/>
                </p:cNvSpPr>
                <p:nvPr/>
              </p:nvSpPr>
              <p:spPr bwMode="auto">
                <a:xfrm>
                  <a:off x="2653" y="383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3433" name="Object 121"/>
              <p:cNvGraphicFramePr>
                <a:graphicFrameLocks noChangeAspect="1"/>
              </p:cNvGraphicFramePr>
              <p:nvPr/>
            </p:nvGraphicFramePr>
            <p:xfrm>
              <a:off x="748" y="3702"/>
              <a:ext cx="132" cy="143"/>
            </p:xfrm>
            <a:graphic>
              <a:graphicData uri="http://schemas.openxmlformats.org/presentationml/2006/ole">
                <p:oleObj spid="_x0000_s114711" name="公式" r:id="rId24" imgW="152268" imgH="164957" progId="Equation.3">
                  <p:embed/>
                </p:oleObj>
              </a:graphicData>
            </a:graphic>
          </p:graphicFrame>
        </p:grpSp>
        <p:sp>
          <p:nvSpPr>
            <p:cNvPr id="13464" name="Line 152"/>
            <p:cNvSpPr>
              <a:spLocks noChangeShapeType="1"/>
            </p:cNvSpPr>
            <p:nvPr/>
          </p:nvSpPr>
          <p:spPr bwMode="auto">
            <a:xfrm>
              <a:off x="2784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467" name="Group 155"/>
          <p:cNvGrpSpPr>
            <a:grpSpLocks/>
          </p:cNvGrpSpPr>
          <p:nvPr/>
        </p:nvGrpSpPr>
        <p:grpSpPr bwMode="auto">
          <a:xfrm>
            <a:off x="5665788" y="5197475"/>
            <a:ext cx="792162" cy="1308100"/>
            <a:chOff x="3569" y="3144"/>
            <a:chExt cx="499" cy="824"/>
          </a:xfrm>
        </p:grpSpPr>
        <p:grpSp>
          <p:nvGrpSpPr>
            <p:cNvPr id="13418" name="Group 106"/>
            <p:cNvGrpSpPr>
              <a:grpSpLocks/>
            </p:cNvGrpSpPr>
            <p:nvPr/>
          </p:nvGrpSpPr>
          <p:grpSpPr bwMode="auto">
            <a:xfrm>
              <a:off x="3569" y="3326"/>
              <a:ext cx="499" cy="642"/>
              <a:chOff x="748" y="3203"/>
              <a:chExt cx="499" cy="642"/>
            </a:xfrm>
          </p:grpSpPr>
          <p:graphicFrame>
            <p:nvGraphicFramePr>
              <p:cNvPr id="13419" name="Object 107"/>
              <p:cNvGraphicFramePr>
                <a:graphicFrameLocks noChangeAspect="1"/>
              </p:cNvGraphicFramePr>
              <p:nvPr/>
            </p:nvGraphicFramePr>
            <p:xfrm>
              <a:off x="930" y="3702"/>
              <a:ext cx="132" cy="143"/>
            </p:xfrm>
            <a:graphic>
              <a:graphicData uri="http://schemas.openxmlformats.org/presentationml/2006/ole">
                <p:oleObj spid="_x0000_s114712" name="公式" r:id="rId25" imgW="152268" imgH="164957" progId="Equation.3">
                  <p:embed/>
                </p:oleObj>
              </a:graphicData>
            </a:graphic>
          </p:graphicFrame>
          <p:grpSp>
            <p:nvGrpSpPr>
              <p:cNvPr id="13420" name="Group 108"/>
              <p:cNvGrpSpPr>
                <a:grpSpLocks/>
              </p:cNvGrpSpPr>
              <p:nvPr/>
            </p:nvGrpSpPr>
            <p:grpSpPr bwMode="auto">
              <a:xfrm>
                <a:off x="748" y="3203"/>
                <a:ext cx="499" cy="544"/>
                <a:chOff x="2245" y="3521"/>
                <a:chExt cx="499" cy="544"/>
              </a:xfrm>
            </p:grpSpPr>
            <p:sp>
              <p:nvSpPr>
                <p:cNvPr id="13421" name="Rectangle 109"/>
                <p:cNvSpPr>
                  <a:spLocks noChangeArrowheads="1"/>
                </p:cNvSpPr>
                <p:nvPr/>
              </p:nvSpPr>
              <p:spPr bwMode="auto">
                <a:xfrm>
                  <a:off x="2245" y="3521"/>
                  <a:ext cx="499" cy="31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>
                      <a:latin typeface="Arial" charset="0"/>
                    </a:rPr>
                    <a:t>＆</a:t>
                  </a:r>
                </a:p>
              </p:txBody>
            </p:sp>
            <p:sp>
              <p:nvSpPr>
                <p:cNvPr id="13422" name="Line 110"/>
                <p:cNvSpPr>
                  <a:spLocks noChangeShapeType="1"/>
                </p:cNvSpPr>
                <p:nvPr/>
              </p:nvSpPr>
              <p:spPr bwMode="auto">
                <a:xfrm>
                  <a:off x="2336" y="383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23" name="Line 111"/>
                <p:cNvSpPr>
                  <a:spLocks noChangeShapeType="1"/>
                </p:cNvSpPr>
                <p:nvPr/>
              </p:nvSpPr>
              <p:spPr bwMode="auto">
                <a:xfrm>
                  <a:off x="2472" y="383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24" name="Line 112"/>
                <p:cNvSpPr>
                  <a:spLocks noChangeShapeType="1"/>
                </p:cNvSpPr>
                <p:nvPr/>
              </p:nvSpPr>
              <p:spPr bwMode="auto">
                <a:xfrm>
                  <a:off x="2653" y="383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3425" name="Object 113"/>
              <p:cNvGraphicFramePr>
                <a:graphicFrameLocks noChangeAspect="1"/>
              </p:cNvGraphicFramePr>
              <p:nvPr/>
            </p:nvGraphicFramePr>
            <p:xfrm>
              <a:off x="748" y="3702"/>
              <a:ext cx="132" cy="143"/>
            </p:xfrm>
            <a:graphic>
              <a:graphicData uri="http://schemas.openxmlformats.org/presentationml/2006/ole">
                <p:oleObj spid="_x0000_s114713" name="公式" r:id="rId26" imgW="152268" imgH="164957" progId="Equation.3">
                  <p:embed/>
                </p:oleObj>
              </a:graphicData>
            </a:graphic>
          </p:graphicFrame>
        </p:grpSp>
        <p:sp>
          <p:nvSpPr>
            <p:cNvPr id="13442" name="Oval 130"/>
            <p:cNvSpPr>
              <a:spLocks noChangeArrowheads="1"/>
            </p:cNvSpPr>
            <p:nvPr/>
          </p:nvSpPr>
          <p:spPr bwMode="auto">
            <a:xfrm>
              <a:off x="3796" y="3281"/>
              <a:ext cx="46" cy="4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66" name="Line 154"/>
            <p:cNvSpPr>
              <a:spLocks noChangeShapeType="1"/>
            </p:cNvSpPr>
            <p:nvPr/>
          </p:nvSpPr>
          <p:spPr bwMode="auto">
            <a:xfrm>
              <a:off x="3816" y="31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1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1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1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1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8" dur="500"/>
                                        <p:tgtEl>
                                          <p:spTgt spid="1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1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1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64" grpId="0" autoUpdateAnimBg="0"/>
      <p:bldP spid="13320" grpId="0" animBg="1"/>
      <p:bldP spid="13443" grpId="0" autoUpdateAnimBg="0"/>
      <p:bldP spid="13444" grpId="0" autoUpdateAnimBg="0"/>
      <p:bldP spid="13445" grpId="0" autoUpdateAnimBg="0"/>
      <p:bldP spid="13447" grpId="0" autoUpdateAnimBg="0"/>
      <p:bldP spid="13449" grpId="0" autoUpdateAnimBg="0"/>
      <p:bldP spid="13450" grpId="0" autoUpdateAnimBg="0"/>
      <p:bldP spid="1345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95DF-7610-4774-8A54-6A1B302467F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55650" y="476250"/>
            <a:ext cx="70564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33CC"/>
                </a:solidFill>
                <a:latin typeface="Calibri" pitchFamily="34" charset="0"/>
                <a:ea typeface="黑体" pitchFamily="49" charset="-122"/>
              </a:rPr>
              <a:t>For OR gate and NOR gate, input ‘1’ infers ‘lock’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33CC"/>
                </a:solidFill>
                <a:latin typeface="Calibri" pitchFamily="34" charset="0"/>
                <a:ea typeface="黑体" pitchFamily="49" charset="-122"/>
              </a:rPr>
              <a:t>或门和或非门输入为</a:t>
            </a:r>
            <a:r>
              <a:rPr lang="en-US" altLang="zh-CN" b="1">
                <a:solidFill>
                  <a:srgbClr val="3333CC"/>
                </a:solidFill>
                <a:latin typeface="Calibri" pitchFamily="34" charset="0"/>
                <a:ea typeface="黑体" pitchFamily="49" charset="-122"/>
              </a:rPr>
              <a:t>1</a:t>
            </a:r>
            <a:r>
              <a:rPr lang="zh-CN" altLang="en-US" b="1">
                <a:solidFill>
                  <a:srgbClr val="3333CC"/>
                </a:solidFill>
                <a:latin typeface="Calibri" pitchFamily="34" charset="0"/>
                <a:ea typeface="黑体" pitchFamily="49" charset="-122"/>
              </a:rPr>
              <a:t>，则电路锁定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1744663" y="17399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latin typeface="Calibri" pitchFamily="34" charset="0"/>
                <a:ea typeface="黑体" pitchFamily="49" charset="-122"/>
              </a:rPr>
              <a:t>F=1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5173663" y="1739900"/>
            <a:ext cx="684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latin typeface="Calibri" pitchFamily="34" charset="0"/>
                <a:ea typeface="黑体" pitchFamily="49" charset="-122"/>
              </a:rPr>
              <a:t>F=0</a:t>
            </a: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911225" y="4132263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ea typeface="黑体" pitchFamily="49" charset="-122"/>
              </a:rPr>
              <a:t>2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线 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- 4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线译码器符号</a:t>
            </a:r>
          </a:p>
        </p:txBody>
      </p:sp>
      <p:grpSp>
        <p:nvGrpSpPr>
          <p:cNvPr id="15492" name="Group 132"/>
          <p:cNvGrpSpPr>
            <a:grpSpLocks/>
          </p:cNvGrpSpPr>
          <p:nvPr/>
        </p:nvGrpSpPr>
        <p:grpSpPr bwMode="auto">
          <a:xfrm>
            <a:off x="4643438" y="3890963"/>
            <a:ext cx="2736850" cy="2016125"/>
            <a:chOff x="2872" y="2400"/>
            <a:chExt cx="1724" cy="1270"/>
          </a:xfrm>
        </p:grpSpPr>
        <p:sp>
          <p:nvSpPr>
            <p:cNvPr id="15393" name="Rectangle 33"/>
            <p:cNvSpPr>
              <a:spLocks noChangeArrowheads="1"/>
            </p:cNvSpPr>
            <p:nvPr/>
          </p:nvSpPr>
          <p:spPr bwMode="auto">
            <a:xfrm>
              <a:off x="3054" y="2672"/>
              <a:ext cx="1542" cy="7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66"/>
                  </a:solidFill>
                  <a:latin typeface="Calibri" pitchFamily="34" charset="0"/>
                  <a:ea typeface="黑体" pitchFamily="49" charset="-122"/>
                </a:rPr>
                <a:t>2-4 decoder</a:t>
              </a:r>
            </a:p>
          </p:txBody>
        </p:sp>
        <p:graphicFrame>
          <p:nvGraphicFramePr>
            <p:cNvPr id="15450" name="Object 90"/>
            <p:cNvGraphicFramePr>
              <a:graphicFrameLocks noChangeAspect="1"/>
            </p:cNvGraphicFramePr>
            <p:nvPr/>
          </p:nvGraphicFramePr>
          <p:xfrm>
            <a:off x="3168" y="2682"/>
            <a:ext cx="239" cy="253"/>
          </p:xfrm>
          <a:graphic>
            <a:graphicData uri="http://schemas.openxmlformats.org/presentationml/2006/ole">
              <p:oleObj spid="_x0000_s16450" name="公式" r:id="rId3" imgW="215806" imgH="228501" progId="Equation.3">
                <p:embed/>
              </p:oleObj>
            </a:graphicData>
          </a:graphic>
        </p:graphicFrame>
        <p:sp>
          <p:nvSpPr>
            <p:cNvPr id="15451" name="Line 91"/>
            <p:cNvSpPr>
              <a:spLocks noChangeShapeType="1"/>
            </p:cNvSpPr>
            <p:nvPr/>
          </p:nvSpPr>
          <p:spPr bwMode="auto">
            <a:xfrm>
              <a:off x="3281" y="240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2" name="Line 92"/>
            <p:cNvSpPr>
              <a:spLocks noChangeShapeType="1"/>
            </p:cNvSpPr>
            <p:nvPr/>
          </p:nvSpPr>
          <p:spPr bwMode="auto">
            <a:xfrm>
              <a:off x="3644" y="240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3" name="Line 93"/>
            <p:cNvSpPr>
              <a:spLocks noChangeShapeType="1"/>
            </p:cNvSpPr>
            <p:nvPr/>
          </p:nvSpPr>
          <p:spPr bwMode="auto">
            <a:xfrm>
              <a:off x="4006" y="240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4" name="Line 94"/>
            <p:cNvSpPr>
              <a:spLocks noChangeShapeType="1"/>
            </p:cNvSpPr>
            <p:nvPr/>
          </p:nvSpPr>
          <p:spPr bwMode="auto">
            <a:xfrm>
              <a:off x="4369" y="240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5" name="Line 95"/>
            <p:cNvSpPr>
              <a:spLocks noChangeShapeType="1"/>
            </p:cNvSpPr>
            <p:nvPr/>
          </p:nvSpPr>
          <p:spPr bwMode="auto">
            <a:xfrm>
              <a:off x="3462" y="339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6" name="Line 96"/>
            <p:cNvSpPr>
              <a:spLocks noChangeShapeType="1"/>
            </p:cNvSpPr>
            <p:nvPr/>
          </p:nvSpPr>
          <p:spPr bwMode="auto">
            <a:xfrm>
              <a:off x="4143" y="339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7" name="Line 97"/>
            <p:cNvSpPr>
              <a:spLocks noChangeShapeType="1"/>
            </p:cNvSpPr>
            <p:nvPr/>
          </p:nvSpPr>
          <p:spPr bwMode="auto">
            <a:xfrm flipH="1">
              <a:off x="2872" y="312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4" name="Oval 104"/>
            <p:cNvSpPr>
              <a:spLocks noChangeArrowheads="1"/>
            </p:cNvSpPr>
            <p:nvPr/>
          </p:nvSpPr>
          <p:spPr bwMode="auto">
            <a:xfrm>
              <a:off x="3012" y="3114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465" name="Object 105"/>
            <p:cNvGraphicFramePr>
              <a:graphicFrameLocks noChangeAspect="1"/>
            </p:cNvGraphicFramePr>
            <p:nvPr/>
          </p:nvGraphicFramePr>
          <p:xfrm>
            <a:off x="3552" y="2682"/>
            <a:ext cx="210" cy="239"/>
          </p:xfrm>
          <a:graphic>
            <a:graphicData uri="http://schemas.openxmlformats.org/presentationml/2006/ole">
              <p:oleObj spid="_x0000_s16451" name="公式" r:id="rId4" imgW="190335" imgH="215713" progId="Equation.3">
                <p:embed/>
              </p:oleObj>
            </a:graphicData>
          </a:graphic>
        </p:graphicFrame>
        <p:graphicFrame>
          <p:nvGraphicFramePr>
            <p:cNvPr id="15466" name="Object 106"/>
            <p:cNvGraphicFramePr>
              <a:graphicFrameLocks noChangeAspect="1"/>
            </p:cNvGraphicFramePr>
            <p:nvPr/>
          </p:nvGraphicFramePr>
          <p:xfrm>
            <a:off x="3888" y="2682"/>
            <a:ext cx="239" cy="239"/>
          </p:xfrm>
          <a:graphic>
            <a:graphicData uri="http://schemas.openxmlformats.org/presentationml/2006/ole">
              <p:oleObj spid="_x0000_s16452" name="公式" r:id="rId5" imgW="215619" imgH="215619" progId="Equation.3">
                <p:embed/>
              </p:oleObj>
            </a:graphicData>
          </a:graphic>
        </p:graphicFrame>
        <p:graphicFrame>
          <p:nvGraphicFramePr>
            <p:cNvPr id="15467" name="Object 107"/>
            <p:cNvGraphicFramePr>
              <a:graphicFrameLocks noChangeAspect="1"/>
            </p:cNvGraphicFramePr>
            <p:nvPr/>
          </p:nvGraphicFramePr>
          <p:xfrm>
            <a:off x="4224" y="2682"/>
            <a:ext cx="225" cy="253"/>
          </p:xfrm>
          <a:graphic>
            <a:graphicData uri="http://schemas.openxmlformats.org/presentationml/2006/ole">
              <p:oleObj spid="_x0000_s16453" name="公式" r:id="rId6" imgW="203112" imgH="228501" progId="Equation.3">
                <p:embed/>
              </p:oleObj>
            </a:graphicData>
          </a:graphic>
        </p:graphicFrame>
        <p:graphicFrame>
          <p:nvGraphicFramePr>
            <p:cNvPr id="15468" name="Object 108"/>
            <p:cNvGraphicFramePr>
              <a:graphicFrameLocks noChangeAspect="1"/>
            </p:cNvGraphicFramePr>
            <p:nvPr/>
          </p:nvGraphicFramePr>
          <p:xfrm>
            <a:off x="3134" y="3023"/>
            <a:ext cx="140" cy="187"/>
          </p:xfrm>
          <a:graphic>
            <a:graphicData uri="http://schemas.openxmlformats.org/presentationml/2006/ole">
              <p:oleObj spid="_x0000_s16454" name="公式" r:id="rId7" imgW="152268" imgH="203024" progId="Equation.3">
                <p:embed/>
              </p:oleObj>
            </a:graphicData>
          </a:graphic>
        </p:graphicFrame>
        <p:graphicFrame>
          <p:nvGraphicFramePr>
            <p:cNvPr id="15469" name="Object 109"/>
            <p:cNvGraphicFramePr>
              <a:graphicFrameLocks noChangeAspect="1"/>
            </p:cNvGraphicFramePr>
            <p:nvPr/>
          </p:nvGraphicFramePr>
          <p:xfrm>
            <a:off x="3406" y="3180"/>
            <a:ext cx="169" cy="183"/>
          </p:xfrm>
          <a:graphic>
            <a:graphicData uri="http://schemas.openxmlformats.org/presentationml/2006/ole">
              <p:oleObj spid="_x0000_s16455" name="公式" r:id="rId8" imgW="152268" imgH="164957" progId="Equation.3">
                <p:embed/>
              </p:oleObj>
            </a:graphicData>
          </a:graphic>
        </p:graphicFrame>
        <p:graphicFrame>
          <p:nvGraphicFramePr>
            <p:cNvPr id="15470" name="Object 110"/>
            <p:cNvGraphicFramePr>
              <a:graphicFrameLocks noChangeAspect="1"/>
            </p:cNvGraphicFramePr>
            <p:nvPr/>
          </p:nvGraphicFramePr>
          <p:xfrm>
            <a:off x="4075" y="3180"/>
            <a:ext cx="169" cy="183"/>
          </p:xfrm>
          <a:graphic>
            <a:graphicData uri="http://schemas.openxmlformats.org/presentationml/2006/ole">
              <p:oleObj spid="_x0000_s16456" name="公式" r:id="rId9" imgW="152268" imgH="164957" progId="Equation.3">
                <p:embed/>
              </p:oleObj>
            </a:graphicData>
          </a:graphic>
        </p:graphicFrame>
      </p:grpSp>
      <p:grpSp>
        <p:nvGrpSpPr>
          <p:cNvPr id="15474" name="Group 114"/>
          <p:cNvGrpSpPr>
            <a:grpSpLocks/>
          </p:cNvGrpSpPr>
          <p:nvPr/>
        </p:nvGrpSpPr>
        <p:grpSpPr bwMode="auto">
          <a:xfrm>
            <a:off x="5113338" y="5795963"/>
            <a:ext cx="1800225" cy="366712"/>
            <a:chOff x="1202" y="3430"/>
            <a:chExt cx="1134" cy="231"/>
          </a:xfrm>
        </p:grpSpPr>
        <p:sp>
          <p:nvSpPr>
            <p:cNvPr id="15472" name="Text Box 112"/>
            <p:cNvSpPr txBox="1">
              <a:spLocks noChangeArrowheads="1"/>
            </p:cNvSpPr>
            <p:nvPr/>
          </p:nvSpPr>
          <p:spPr bwMode="auto">
            <a:xfrm>
              <a:off x="1202" y="3430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0</a:t>
              </a:r>
            </a:p>
          </p:txBody>
        </p:sp>
        <p:sp>
          <p:nvSpPr>
            <p:cNvPr id="15473" name="Text Box 113"/>
            <p:cNvSpPr txBox="1">
              <a:spLocks noChangeArrowheads="1"/>
            </p:cNvSpPr>
            <p:nvPr/>
          </p:nvSpPr>
          <p:spPr bwMode="auto">
            <a:xfrm>
              <a:off x="1927" y="3430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15479" name="Group 119"/>
          <p:cNvGrpSpPr>
            <a:grpSpLocks/>
          </p:cNvGrpSpPr>
          <p:nvPr/>
        </p:nvGrpSpPr>
        <p:grpSpPr bwMode="auto">
          <a:xfrm>
            <a:off x="4960938" y="3738563"/>
            <a:ext cx="2374900" cy="373062"/>
            <a:chOff x="1021" y="2247"/>
            <a:chExt cx="1496" cy="235"/>
          </a:xfrm>
        </p:grpSpPr>
        <p:sp>
          <p:nvSpPr>
            <p:cNvPr id="15475" name="Text Box 115"/>
            <p:cNvSpPr txBox="1">
              <a:spLocks noChangeArrowheads="1"/>
            </p:cNvSpPr>
            <p:nvPr/>
          </p:nvSpPr>
          <p:spPr bwMode="auto">
            <a:xfrm>
              <a:off x="1021" y="2251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0</a:t>
              </a:r>
            </a:p>
          </p:txBody>
        </p:sp>
        <p:sp>
          <p:nvSpPr>
            <p:cNvPr id="15476" name="Text Box 116"/>
            <p:cNvSpPr txBox="1">
              <a:spLocks noChangeArrowheads="1"/>
            </p:cNvSpPr>
            <p:nvPr/>
          </p:nvSpPr>
          <p:spPr bwMode="auto">
            <a:xfrm>
              <a:off x="1746" y="2247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0</a:t>
              </a:r>
            </a:p>
          </p:txBody>
        </p:sp>
        <p:sp>
          <p:nvSpPr>
            <p:cNvPr id="15477" name="Text Box 117"/>
            <p:cNvSpPr txBox="1">
              <a:spLocks noChangeArrowheads="1"/>
            </p:cNvSpPr>
            <p:nvPr/>
          </p:nvSpPr>
          <p:spPr bwMode="auto">
            <a:xfrm>
              <a:off x="2109" y="2251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0</a:t>
              </a:r>
            </a:p>
          </p:txBody>
        </p:sp>
        <p:sp>
          <p:nvSpPr>
            <p:cNvPr id="15478" name="Text Box 118"/>
            <p:cNvSpPr txBox="1">
              <a:spLocks noChangeArrowheads="1"/>
            </p:cNvSpPr>
            <p:nvPr/>
          </p:nvSpPr>
          <p:spPr bwMode="auto">
            <a:xfrm>
              <a:off x="1383" y="2251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15482" name="Group 122"/>
          <p:cNvGrpSpPr>
            <a:grpSpLocks/>
          </p:cNvGrpSpPr>
          <p:nvPr/>
        </p:nvGrpSpPr>
        <p:grpSpPr bwMode="auto">
          <a:xfrm>
            <a:off x="4716463" y="1968500"/>
            <a:ext cx="1439862" cy="1316038"/>
            <a:chOff x="2928" y="864"/>
            <a:chExt cx="907" cy="829"/>
          </a:xfrm>
        </p:grpSpPr>
        <p:grpSp>
          <p:nvGrpSpPr>
            <p:cNvPr id="15375" name="Group 15"/>
            <p:cNvGrpSpPr>
              <a:grpSpLocks/>
            </p:cNvGrpSpPr>
            <p:nvPr/>
          </p:nvGrpSpPr>
          <p:grpSpPr bwMode="auto">
            <a:xfrm>
              <a:off x="2928" y="1008"/>
              <a:ext cx="907" cy="685"/>
              <a:chOff x="839" y="890"/>
              <a:chExt cx="907" cy="685"/>
            </a:xfrm>
          </p:grpSpPr>
          <p:grpSp>
            <p:nvGrpSpPr>
              <p:cNvPr id="15376" name="Group 16"/>
              <p:cNvGrpSpPr>
                <a:grpSpLocks/>
              </p:cNvGrpSpPr>
              <p:nvPr/>
            </p:nvGrpSpPr>
            <p:grpSpPr bwMode="auto">
              <a:xfrm>
                <a:off x="839" y="890"/>
                <a:ext cx="499" cy="642"/>
                <a:chOff x="748" y="3203"/>
                <a:chExt cx="499" cy="642"/>
              </a:xfrm>
            </p:grpSpPr>
            <p:graphicFrame>
              <p:nvGraphicFramePr>
                <p:cNvPr id="15377" name="Object 17"/>
                <p:cNvGraphicFramePr>
                  <a:graphicFrameLocks noChangeAspect="1"/>
                </p:cNvGraphicFramePr>
                <p:nvPr/>
              </p:nvGraphicFramePr>
              <p:xfrm>
                <a:off x="930" y="3702"/>
                <a:ext cx="132" cy="143"/>
              </p:xfrm>
              <a:graphic>
                <a:graphicData uri="http://schemas.openxmlformats.org/presentationml/2006/ole">
                  <p:oleObj spid="_x0000_s16457" name="公式" r:id="rId10" imgW="152268" imgH="164957" progId="Equation.3">
                    <p:embed/>
                  </p:oleObj>
                </a:graphicData>
              </a:graphic>
            </p:graphicFrame>
            <p:grpSp>
              <p:nvGrpSpPr>
                <p:cNvPr id="15378" name="Group 18"/>
                <p:cNvGrpSpPr>
                  <a:grpSpLocks/>
                </p:cNvGrpSpPr>
                <p:nvPr/>
              </p:nvGrpSpPr>
              <p:grpSpPr bwMode="auto">
                <a:xfrm>
                  <a:off x="748" y="3203"/>
                  <a:ext cx="499" cy="544"/>
                  <a:chOff x="2245" y="3521"/>
                  <a:chExt cx="499" cy="544"/>
                </a:xfrm>
              </p:grpSpPr>
              <p:sp>
                <p:nvSpPr>
                  <p:cNvPr id="1537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3521"/>
                    <a:ext cx="499" cy="31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sz="1800" b="1">
                      <a:latin typeface="Calibri" pitchFamily="34" charset="0"/>
                      <a:ea typeface="黑体" pitchFamily="49" charset="-122"/>
                    </a:endParaRPr>
                  </a:p>
                </p:txBody>
              </p:sp>
              <p:sp>
                <p:nvSpPr>
                  <p:cNvPr id="1538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336" y="3838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1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472" y="3838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653" y="3838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5383" name="Object 23"/>
                <p:cNvGraphicFramePr>
                  <a:graphicFrameLocks noChangeAspect="1"/>
                </p:cNvGraphicFramePr>
                <p:nvPr/>
              </p:nvGraphicFramePr>
              <p:xfrm>
                <a:off x="748" y="3702"/>
                <a:ext cx="132" cy="143"/>
              </p:xfrm>
              <a:graphic>
                <a:graphicData uri="http://schemas.openxmlformats.org/presentationml/2006/ole">
                  <p:oleObj spid="_x0000_s16458" name="公式" r:id="rId11" imgW="152268" imgH="164957" progId="Equation.3">
                    <p:embed/>
                  </p:oleObj>
                </a:graphicData>
              </a:graphic>
            </p:graphicFrame>
          </p:grpSp>
          <p:sp>
            <p:nvSpPr>
              <p:cNvPr id="15384" name="Text Box 24"/>
              <p:cNvSpPr txBox="1">
                <a:spLocks noChangeArrowheads="1"/>
              </p:cNvSpPr>
              <p:nvPr/>
            </p:nvSpPr>
            <p:spPr bwMode="auto">
              <a:xfrm>
                <a:off x="1202" y="1344"/>
                <a:ext cx="5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CC3399"/>
                    </a:solidFill>
                    <a:latin typeface="Calibri" pitchFamily="34" charset="0"/>
                    <a:ea typeface="黑体" pitchFamily="49" charset="-122"/>
                  </a:rPr>
                  <a:t>1</a:t>
                </a:r>
              </a:p>
            </p:txBody>
          </p:sp>
        </p:grpSp>
        <p:sp>
          <p:nvSpPr>
            <p:cNvPr id="15388" name="Oval 28"/>
            <p:cNvSpPr>
              <a:spLocks noChangeArrowheads="1"/>
            </p:cNvSpPr>
            <p:nvPr/>
          </p:nvSpPr>
          <p:spPr bwMode="auto">
            <a:xfrm>
              <a:off x="3151" y="952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80" name="Text Box 120"/>
            <p:cNvSpPr txBox="1">
              <a:spLocks noChangeArrowheads="1"/>
            </p:cNvSpPr>
            <p:nvPr/>
          </p:nvSpPr>
          <p:spPr bwMode="auto">
            <a:xfrm>
              <a:off x="2976" y="1056"/>
              <a:ext cx="3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≥1</a:t>
              </a:r>
            </a:p>
          </p:txBody>
        </p:sp>
        <p:sp>
          <p:nvSpPr>
            <p:cNvPr id="15481" name="Line 121"/>
            <p:cNvSpPr>
              <a:spLocks noChangeShapeType="1"/>
            </p:cNvSpPr>
            <p:nvPr/>
          </p:nvSpPr>
          <p:spPr bwMode="auto">
            <a:xfrm>
              <a:off x="3168" y="8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484" name="Group 124"/>
          <p:cNvGrpSpPr>
            <a:grpSpLocks/>
          </p:cNvGrpSpPr>
          <p:nvPr/>
        </p:nvGrpSpPr>
        <p:grpSpPr bwMode="auto">
          <a:xfrm>
            <a:off x="2117725" y="1968500"/>
            <a:ext cx="1439863" cy="1290638"/>
            <a:chOff x="1291" y="864"/>
            <a:chExt cx="907" cy="813"/>
          </a:xfrm>
        </p:grpSpPr>
        <p:grpSp>
          <p:nvGrpSpPr>
            <p:cNvPr id="15374" name="Group 14"/>
            <p:cNvGrpSpPr>
              <a:grpSpLocks/>
            </p:cNvGrpSpPr>
            <p:nvPr/>
          </p:nvGrpSpPr>
          <p:grpSpPr bwMode="auto">
            <a:xfrm>
              <a:off x="1291" y="992"/>
              <a:ext cx="907" cy="685"/>
              <a:chOff x="839" y="890"/>
              <a:chExt cx="907" cy="685"/>
            </a:xfrm>
          </p:grpSpPr>
          <p:grpSp>
            <p:nvGrpSpPr>
              <p:cNvPr id="15365" name="Group 5"/>
              <p:cNvGrpSpPr>
                <a:grpSpLocks/>
              </p:cNvGrpSpPr>
              <p:nvPr/>
            </p:nvGrpSpPr>
            <p:grpSpPr bwMode="auto">
              <a:xfrm>
                <a:off x="839" y="890"/>
                <a:ext cx="499" cy="642"/>
                <a:chOff x="748" y="3203"/>
                <a:chExt cx="499" cy="642"/>
              </a:xfrm>
            </p:grpSpPr>
            <p:graphicFrame>
              <p:nvGraphicFramePr>
                <p:cNvPr id="15366" name="Object 6"/>
                <p:cNvGraphicFramePr>
                  <a:graphicFrameLocks noChangeAspect="1"/>
                </p:cNvGraphicFramePr>
                <p:nvPr/>
              </p:nvGraphicFramePr>
              <p:xfrm>
                <a:off x="930" y="3702"/>
                <a:ext cx="132" cy="143"/>
              </p:xfrm>
              <a:graphic>
                <a:graphicData uri="http://schemas.openxmlformats.org/presentationml/2006/ole">
                  <p:oleObj spid="_x0000_s16459" name="公式" r:id="rId12" imgW="152268" imgH="164957" progId="Equation.3">
                    <p:embed/>
                  </p:oleObj>
                </a:graphicData>
              </a:graphic>
            </p:graphicFrame>
            <p:grpSp>
              <p:nvGrpSpPr>
                <p:cNvPr id="15367" name="Group 7"/>
                <p:cNvGrpSpPr>
                  <a:grpSpLocks/>
                </p:cNvGrpSpPr>
                <p:nvPr/>
              </p:nvGrpSpPr>
              <p:grpSpPr bwMode="auto">
                <a:xfrm>
                  <a:off x="748" y="3203"/>
                  <a:ext cx="499" cy="544"/>
                  <a:chOff x="2245" y="3521"/>
                  <a:chExt cx="499" cy="544"/>
                </a:xfrm>
              </p:grpSpPr>
              <p:sp>
                <p:nvSpPr>
                  <p:cNvPr id="1536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3521"/>
                    <a:ext cx="499" cy="31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1800" b="1">
                        <a:latin typeface="Calibri" pitchFamily="34" charset="0"/>
                        <a:ea typeface="黑体" pitchFamily="49" charset="-122"/>
                      </a:rPr>
                      <a:t>≥1</a:t>
                    </a:r>
                  </a:p>
                </p:txBody>
              </p:sp>
              <p:sp>
                <p:nvSpPr>
                  <p:cNvPr id="15369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336" y="3838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7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472" y="3838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71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653" y="3838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5372" name="Object 12"/>
                <p:cNvGraphicFramePr>
                  <a:graphicFrameLocks noChangeAspect="1"/>
                </p:cNvGraphicFramePr>
                <p:nvPr/>
              </p:nvGraphicFramePr>
              <p:xfrm>
                <a:off x="748" y="3702"/>
                <a:ext cx="132" cy="143"/>
              </p:xfrm>
              <a:graphic>
                <a:graphicData uri="http://schemas.openxmlformats.org/presentationml/2006/ole">
                  <p:oleObj spid="_x0000_s16460" name="公式" r:id="rId13" imgW="152268" imgH="164957" progId="Equation.3">
                    <p:embed/>
                  </p:oleObj>
                </a:graphicData>
              </a:graphic>
            </p:graphicFrame>
          </p:grpSp>
          <p:sp>
            <p:nvSpPr>
              <p:cNvPr id="15373" name="Text Box 13"/>
              <p:cNvSpPr txBox="1">
                <a:spLocks noChangeArrowheads="1"/>
              </p:cNvSpPr>
              <p:nvPr/>
            </p:nvSpPr>
            <p:spPr bwMode="auto">
              <a:xfrm>
                <a:off x="1202" y="1344"/>
                <a:ext cx="5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CC3399"/>
                    </a:solidFill>
                    <a:latin typeface="Calibri" pitchFamily="34" charset="0"/>
                    <a:ea typeface="黑体" pitchFamily="49" charset="-122"/>
                  </a:rPr>
                  <a:t>1</a:t>
                </a:r>
              </a:p>
            </p:txBody>
          </p:sp>
        </p:grpSp>
        <p:sp>
          <p:nvSpPr>
            <p:cNvPr id="15483" name="Line 123"/>
            <p:cNvSpPr>
              <a:spLocks noChangeShapeType="1"/>
            </p:cNvSpPr>
            <p:nvPr/>
          </p:nvSpPr>
          <p:spPr bwMode="auto">
            <a:xfrm>
              <a:off x="1536" y="8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86" name="Text Box 126"/>
          <p:cNvSpPr txBox="1">
            <a:spLocks noChangeArrowheads="1"/>
          </p:cNvSpPr>
          <p:nvPr/>
        </p:nvSpPr>
        <p:spPr bwMode="auto">
          <a:xfrm>
            <a:off x="5646738" y="5948363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1          1</a:t>
            </a:r>
          </a:p>
        </p:txBody>
      </p:sp>
      <p:sp>
        <p:nvSpPr>
          <p:cNvPr id="15487" name="Text Box 127"/>
          <p:cNvSpPr txBox="1">
            <a:spLocks noChangeArrowheads="1"/>
          </p:cNvSpPr>
          <p:nvPr/>
        </p:nvSpPr>
        <p:spPr bwMode="auto">
          <a:xfrm>
            <a:off x="5113338" y="3357563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0      0      0       1</a:t>
            </a:r>
          </a:p>
        </p:txBody>
      </p:sp>
      <p:grpSp>
        <p:nvGrpSpPr>
          <p:cNvPr id="15491" name="Group 131"/>
          <p:cNvGrpSpPr>
            <a:grpSpLocks/>
          </p:cNvGrpSpPr>
          <p:nvPr/>
        </p:nvGrpSpPr>
        <p:grpSpPr bwMode="auto">
          <a:xfrm>
            <a:off x="4579938" y="5033963"/>
            <a:ext cx="144462" cy="503237"/>
            <a:chOff x="2827" y="3126"/>
            <a:chExt cx="91" cy="317"/>
          </a:xfrm>
        </p:grpSpPr>
        <p:sp>
          <p:nvSpPr>
            <p:cNvPr id="15458" name="Line 98"/>
            <p:cNvSpPr>
              <a:spLocks noChangeShapeType="1"/>
            </p:cNvSpPr>
            <p:nvPr/>
          </p:nvSpPr>
          <p:spPr bwMode="auto">
            <a:xfrm>
              <a:off x="2872" y="312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3" name="Line 103"/>
            <p:cNvSpPr>
              <a:spLocks noChangeShapeType="1"/>
            </p:cNvSpPr>
            <p:nvPr/>
          </p:nvSpPr>
          <p:spPr bwMode="auto">
            <a:xfrm>
              <a:off x="2827" y="344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0" name="Line 130"/>
            <p:cNvSpPr>
              <a:spLocks noChangeShapeType="1"/>
            </p:cNvSpPr>
            <p:nvPr/>
          </p:nvSpPr>
          <p:spPr bwMode="auto">
            <a:xfrm>
              <a:off x="2827" y="339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93" name="Text Box 133"/>
          <p:cNvSpPr txBox="1">
            <a:spLocks noChangeArrowheads="1"/>
          </p:cNvSpPr>
          <p:nvPr/>
        </p:nvSpPr>
        <p:spPr bwMode="auto">
          <a:xfrm>
            <a:off x="998538" y="5383213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A, B: </a:t>
            </a:r>
            <a:r>
              <a:rPr lang="zh-CN" altLang="en-US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地址线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5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87" grpId="0" autoUpdateAnimBg="0"/>
      <p:bldP spid="15389" grpId="0" autoUpdateAnimBg="0"/>
      <p:bldP spid="15392" grpId="0" autoUpdateAnimBg="0"/>
      <p:bldP spid="15486" grpId="0" autoUpdateAnimBg="0"/>
      <p:bldP spid="15487" grpId="0" autoUpdateAnimBg="0"/>
      <p:bldP spid="1549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C955-36F7-4AE7-AA2F-05FC7849A2DE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09600" y="533400"/>
            <a:ext cx="7418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2). Active-low 2-4 decoder 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低有效的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2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线 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- 4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线译码器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838200" y="4495800"/>
            <a:ext cx="7561263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    </a:t>
            </a:r>
            <a:r>
              <a:rPr lang="zh-CN" altLang="en-US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输入数码是几，第几号输出就是唯一的低电平</a:t>
            </a:r>
            <a:r>
              <a:rPr lang="en-US" altLang="zh-CN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0</a:t>
            </a:r>
            <a:r>
              <a:rPr lang="zh-CN" altLang="en-US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，其余输出均是高电平</a:t>
            </a:r>
            <a:r>
              <a:rPr lang="en-US" altLang="zh-CN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grpSp>
        <p:nvGrpSpPr>
          <p:cNvPr id="16440" name="Group 56"/>
          <p:cNvGrpSpPr>
            <a:grpSpLocks/>
          </p:cNvGrpSpPr>
          <p:nvPr/>
        </p:nvGrpSpPr>
        <p:grpSpPr bwMode="auto">
          <a:xfrm>
            <a:off x="1371600" y="1447800"/>
            <a:ext cx="3048000" cy="2543175"/>
            <a:chOff x="1200" y="2352"/>
            <a:chExt cx="1920" cy="1602"/>
          </a:xfrm>
        </p:grpSpPr>
        <p:sp>
          <p:nvSpPr>
            <p:cNvPr id="16441" name="Text Box 57"/>
            <p:cNvSpPr txBox="1">
              <a:spLocks noChangeArrowheads="1"/>
            </p:cNvSpPr>
            <p:nvPr/>
          </p:nvSpPr>
          <p:spPr bwMode="auto">
            <a:xfrm>
              <a:off x="1200" y="2352"/>
              <a:ext cx="17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Input          Output</a:t>
              </a:r>
            </a:p>
          </p:txBody>
        </p:sp>
        <p:sp>
          <p:nvSpPr>
            <p:cNvPr id="16442" name="Text Box 58"/>
            <p:cNvSpPr txBox="1">
              <a:spLocks noChangeArrowheads="1"/>
            </p:cNvSpPr>
            <p:nvPr/>
          </p:nvSpPr>
          <p:spPr bwMode="auto">
            <a:xfrm>
              <a:off x="1200" y="2688"/>
              <a:ext cx="1920" cy="1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A  B        D</a:t>
              </a:r>
              <a:r>
                <a:rPr lang="en-US" altLang="zh-CN" b="1" baseline="-25000">
                  <a:latin typeface="Calibri" pitchFamily="34" charset="0"/>
                  <a:ea typeface="黑体" pitchFamily="49" charset="-122"/>
                </a:rPr>
                <a:t>0</a:t>
              </a: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 D</a:t>
              </a:r>
              <a:r>
                <a:rPr lang="en-US" altLang="zh-CN" b="1" baseline="-25000">
                  <a:latin typeface="Calibri" pitchFamily="34" charset="0"/>
                  <a:ea typeface="黑体" pitchFamily="49" charset="-122"/>
                </a:rPr>
                <a:t>1</a:t>
              </a: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 D</a:t>
              </a:r>
              <a:r>
                <a:rPr lang="en-US" altLang="zh-CN" b="1" baseline="-25000">
                  <a:latin typeface="Calibri" pitchFamily="34" charset="0"/>
                  <a:ea typeface="黑体" pitchFamily="49" charset="-122"/>
                </a:rPr>
                <a:t>2</a:t>
              </a: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 D</a:t>
              </a:r>
              <a:r>
                <a:rPr lang="en-US" altLang="zh-CN" b="1" baseline="-25000">
                  <a:latin typeface="Calibri" pitchFamily="34" charset="0"/>
                  <a:ea typeface="黑体" pitchFamily="49" charset="-122"/>
                </a:rPr>
                <a:t>3</a:t>
              </a:r>
            </a:p>
            <a:p>
              <a:endParaRPr lang="en-US" altLang="zh-CN" sz="900" b="1" baseline="-25000"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0   0</a:t>
              </a:r>
            </a:p>
            <a:p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0   1</a:t>
              </a:r>
            </a:p>
            <a:p>
              <a:pPr>
                <a:buFontTx/>
                <a:buAutoNum type="arabicPlain"/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 0          </a:t>
              </a:r>
            </a:p>
            <a:p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1   1</a:t>
              </a:r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>
              <a:off x="1200" y="297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>
              <a:off x="1776" y="273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>
              <a:off x="1200" y="39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46" name="Rectangle 62"/>
          <p:cNvSpPr>
            <a:spLocks noChangeArrowheads="1"/>
          </p:cNvSpPr>
          <p:nvPr/>
        </p:nvSpPr>
        <p:spPr bwMode="auto">
          <a:xfrm>
            <a:off x="2590800" y="2447925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  <a:ea typeface="黑体" pitchFamily="49" charset="-122"/>
              </a:rPr>
              <a:t>0   1   1   1</a:t>
            </a:r>
          </a:p>
        </p:txBody>
      </p:sp>
      <p:sp>
        <p:nvSpPr>
          <p:cNvPr id="16447" name="Rectangle 63"/>
          <p:cNvSpPr>
            <a:spLocks noChangeArrowheads="1"/>
          </p:cNvSpPr>
          <p:nvPr/>
        </p:nvSpPr>
        <p:spPr bwMode="auto">
          <a:xfrm>
            <a:off x="2609850" y="2790825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  <a:ea typeface="黑体" pitchFamily="49" charset="-122"/>
              </a:rPr>
              <a:t>1   0   1   1</a:t>
            </a:r>
          </a:p>
        </p:txBody>
      </p:sp>
      <p:sp>
        <p:nvSpPr>
          <p:cNvPr id="16448" name="Rectangle 64"/>
          <p:cNvSpPr>
            <a:spLocks noChangeArrowheads="1"/>
          </p:cNvSpPr>
          <p:nvPr/>
        </p:nvSpPr>
        <p:spPr bwMode="auto">
          <a:xfrm>
            <a:off x="2609850" y="3171825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b="1">
                <a:latin typeface="Calibri" pitchFamily="34" charset="0"/>
                <a:ea typeface="黑体" pitchFamily="49" charset="-122"/>
              </a:rPr>
              <a:t>1   1   0   1</a:t>
            </a:r>
          </a:p>
        </p:txBody>
      </p:sp>
      <p:sp>
        <p:nvSpPr>
          <p:cNvPr id="16449" name="Rectangle 65"/>
          <p:cNvSpPr>
            <a:spLocks noChangeArrowheads="1"/>
          </p:cNvSpPr>
          <p:nvPr/>
        </p:nvSpPr>
        <p:spPr bwMode="auto">
          <a:xfrm>
            <a:off x="2590800" y="3514725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  <a:ea typeface="黑体" pitchFamily="49" charset="-122"/>
              </a:rPr>
              <a:t>1   1   1   0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389" grpId="0" autoUpdateAnimBg="0"/>
      <p:bldP spid="16446" grpId="0" autoUpdateAnimBg="0"/>
      <p:bldP spid="16447" grpId="0" autoUpdateAnimBg="0"/>
      <p:bldP spid="16448" grpId="0" autoUpdateAnimBg="0"/>
      <p:bldP spid="1644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BF67-CE1E-4357-A64E-A9B5415520AA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7467" name="Text Box 59"/>
          <p:cNvSpPr txBox="1">
            <a:spLocks noChangeArrowheads="1"/>
          </p:cNvSpPr>
          <p:nvPr/>
        </p:nvSpPr>
        <p:spPr bwMode="auto">
          <a:xfrm>
            <a:off x="838200" y="609600"/>
            <a:ext cx="1646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  <a:latin typeface="Arial" charset="0"/>
              </a:rPr>
              <a:t>Circuit</a:t>
            </a:r>
            <a:endParaRPr lang="en-US" altLang="zh-CN" sz="2800" b="1">
              <a:latin typeface="Arial" charset="0"/>
            </a:endParaRPr>
          </a:p>
        </p:txBody>
      </p:sp>
      <p:grpSp>
        <p:nvGrpSpPr>
          <p:cNvPr id="17683" name="Group 275"/>
          <p:cNvGrpSpPr>
            <a:grpSpLocks/>
          </p:cNvGrpSpPr>
          <p:nvPr/>
        </p:nvGrpSpPr>
        <p:grpSpPr bwMode="auto">
          <a:xfrm>
            <a:off x="2268538" y="765175"/>
            <a:ext cx="5040312" cy="2660650"/>
            <a:chOff x="1440" y="480"/>
            <a:chExt cx="3175" cy="1676"/>
          </a:xfrm>
        </p:grpSpPr>
        <p:graphicFrame>
          <p:nvGraphicFramePr>
            <p:cNvPr id="17474" name="Object 66"/>
            <p:cNvGraphicFramePr>
              <a:graphicFrameLocks noChangeAspect="1"/>
            </p:cNvGraphicFramePr>
            <p:nvPr/>
          </p:nvGraphicFramePr>
          <p:xfrm>
            <a:off x="1521" y="2005"/>
            <a:ext cx="90" cy="151"/>
          </p:xfrm>
          <a:graphic>
            <a:graphicData uri="http://schemas.openxmlformats.org/presentationml/2006/ole">
              <p:oleObj spid="_x0000_s18628" name="Equation" r:id="rId3" imgW="114201" imgH="190335" progId="Equation.DSMT4">
                <p:embed/>
              </p:oleObj>
            </a:graphicData>
          </a:graphic>
        </p:graphicFrame>
        <p:sp>
          <p:nvSpPr>
            <p:cNvPr id="17476" name="Rectangle 68"/>
            <p:cNvSpPr>
              <a:spLocks noChangeArrowheads="1"/>
            </p:cNvSpPr>
            <p:nvPr/>
          </p:nvSpPr>
          <p:spPr bwMode="auto">
            <a:xfrm>
              <a:off x="4071" y="990"/>
              <a:ext cx="408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>
                  <a:latin typeface="Arial" charset="0"/>
                </a:rPr>
                <a:t>＆</a:t>
              </a:r>
            </a:p>
          </p:txBody>
        </p:sp>
        <p:sp>
          <p:nvSpPr>
            <p:cNvPr id="17477" name="Rectangle 69"/>
            <p:cNvSpPr>
              <a:spLocks noChangeArrowheads="1"/>
            </p:cNvSpPr>
            <p:nvPr/>
          </p:nvSpPr>
          <p:spPr bwMode="auto">
            <a:xfrm>
              <a:off x="2075" y="990"/>
              <a:ext cx="408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>
                  <a:latin typeface="Arial" charset="0"/>
                </a:rPr>
                <a:t>＆</a:t>
              </a:r>
            </a:p>
          </p:txBody>
        </p:sp>
        <p:sp>
          <p:nvSpPr>
            <p:cNvPr id="17478" name="Rectangle 70"/>
            <p:cNvSpPr>
              <a:spLocks noChangeArrowheads="1"/>
            </p:cNvSpPr>
            <p:nvPr/>
          </p:nvSpPr>
          <p:spPr bwMode="auto">
            <a:xfrm>
              <a:off x="3436" y="990"/>
              <a:ext cx="408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>
                  <a:latin typeface="Arial" charset="0"/>
                </a:rPr>
                <a:t>＆</a:t>
              </a:r>
            </a:p>
          </p:txBody>
        </p:sp>
        <p:sp>
          <p:nvSpPr>
            <p:cNvPr id="17479" name="Rectangle 71"/>
            <p:cNvSpPr>
              <a:spLocks noChangeArrowheads="1"/>
            </p:cNvSpPr>
            <p:nvPr/>
          </p:nvSpPr>
          <p:spPr bwMode="auto">
            <a:xfrm>
              <a:off x="2755" y="990"/>
              <a:ext cx="408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>
                  <a:latin typeface="Arial" charset="0"/>
                </a:rPr>
                <a:t>＆</a:t>
              </a:r>
            </a:p>
          </p:txBody>
        </p:sp>
        <p:sp>
          <p:nvSpPr>
            <p:cNvPr id="17480" name="Rectangle 72"/>
            <p:cNvSpPr>
              <a:spLocks noChangeArrowheads="1"/>
            </p:cNvSpPr>
            <p:nvPr/>
          </p:nvSpPr>
          <p:spPr bwMode="auto">
            <a:xfrm>
              <a:off x="1757" y="139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latin typeface="Arial" charset="0"/>
                </a:rPr>
                <a:t>1</a:t>
              </a:r>
            </a:p>
          </p:txBody>
        </p:sp>
        <p:sp>
          <p:nvSpPr>
            <p:cNvPr id="17481" name="Line 73"/>
            <p:cNvSpPr>
              <a:spLocks noChangeShapeType="1"/>
            </p:cNvSpPr>
            <p:nvPr/>
          </p:nvSpPr>
          <p:spPr bwMode="auto">
            <a:xfrm>
              <a:off x="1939" y="1489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82" name="Object 74"/>
            <p:cNvGraphicFramePr>
              <a:graphicFrameLocks noChangeAspect="1"/>
            </p:cNvGraphicFramePr>
            <p:nvPr/>
          </p:nvGraphicFramePr>
          <p:xfrm>
            <a:off x="1530" y="1670"/>
            <a:ext cx="136" cy="181"/>
          </p:xfrm>
          <a:graphic>
            <a:graphicData uri="http://schemas.openxmlformats.org/presentationml/2006/ole">
              <p:oleObj spid="_x0000_s18629" name="公式" r:id="rId4" imgW="152268" imgH="203024" progId="Equation.3">
                <p:embed/>
              </p:oleObj>
            </a:graphicData>
          </a:graphic>
        </p:graphicFrame>
        <p:sp>
          <p:nvSpPr>
            <p:cNvPr id="17483" name="Oval 75"/>
            <p:cNvSpPr>
              <a:spLocks noChangeArrowheads="1"/>
            </p:cNvSpPr>
            <p:nvPr/>
          </p:nvSpPr>
          <p:spPr bwMode="auto">
            <a:xfrm>
              <a:off x="1939" y="1468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4" name="Line 76"/>
            <p:cNvSpPr>
              <a:spLocks noChangeShapeType="1"/>
            </p:cNvSpPr>
            <p:nvPr/>
          </p:nvSpPr>
          <p:spPr bwMode="auto">
            <a:xfrm>
              <a:off x="1757" y="1625"/>
              <a:ext cx="28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757" y="1761"/>
              <a:ext cx="28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57" y="1897"/>
              <a:ext cx="28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>
              <a:off x="1757" y="2033"/>
              <a:ext cx="28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88" name="Object 80"/>
            <p:cNvGraphicFramePr>
              <a:graphicFrameLocks noChangeAspect="1"/>
            </p:cNvGraphicFramePr>
            <p:nvPr/>
          </p:nvGraphicFramePr>
          <p:xfrm>
            <a:off x="1485" y="1534"/>
            <a:ext cx="132" cy="143"/>
          </p:xfrm>
          <a:graphic>
            <a:graphicData uri="http://schemas.openxmlformats.org/presentationml/2006/ole">
              <p:oleObj spid="_x0000_s18630" name="公式" r:id="rId5" imgW="152268" imgH="164957" progId="Equation.3">
                <p:embed/>
              </p:oleObj>
            </a:graphicData>
          </a:graphic>
        </p:graphicFrame>
        <p:graphicFrame>
          <p:nvGraphicFramePr>
            <p:cNvPr id="17489" name="Object 81"/>
            <p:cNvGraphicFramePr>
              <a:graphicFrameLocks noChangeAspect="1"/>
            </p:cNvGraphicFramePr>
            <p:nvPr/>
          </p:nvGraphicFramePr>
          <p:xfrm>
            <a:off x="1444" y="1852"/>
            <a:ext cx="132" cy="143"/>
          </p:xfrm>
          <a:graphic>
            <a:graphicData uri="http://schemas.openxmlformats.org/presentationml/2006/ole">
              <p:oleObj spid="_x0000_s18631" name="公式" r:id="rId6" imgW="152268" imgH="164957" progId="Equation.3">
                <p:embed/>
              </p:oleObj>
            </a:graphicData>
          </a:graphic>
        </p:graphicFrame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>
              <a:off x="2256" y="71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1" name="Line 83"/>
            <p:cNvSpPr>
              <a:spLocks noChangeShapeType="1"/>
            </p:cNvSpPr>
            <p:nvPr/>
          </p:nvSpPr>
          <p:spPr bwMode="auto">
            <a:xfrm>
              <a:off x="2982" y="71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2" name="Line 84"/>
            <p:cNvSpPr>
              <a:spLocks noChangeShapeType="1"/>
            </p:cNvSpPr>
            <p:nvPr/>
          </p:nvSpPr>
          <p:spPr bwMode="auto">
            <a:xfrm>
              <a:off x="3617" y="71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3" name="Line 85"/>
            <p:cNvSpPr>
              <a:spLocks noChangeShapeType="1"/>
            </p:cNvSpPr>
            <p:nvPr/>
          </p:nvSpPr>
          <p:spPr bwMode="auto">
            <a:xfrm>
              <a:off x="4252" y="71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94" name="Object 86"/>
            <p:cNvGraphicFramePr>
              <a:graphicFrameLocks noChangeAspect="1"/>
            </p:cNvGraphicFramePr>
            <p:nvPr/>
          </p:nvGraphicFramePr>
          <p:xfrm>
            <a:off x="2016" y="480"/>
            <a:ext cx="215" cy="227"/>
          </p:xfrm>
          <a:graphic>
            <a:graphicData uri="http://schemas.openxmlformats.org/presentationml/2006/ole">
              <p:oleObj spid="_x0000_s18632" name="公式" r:id="rId7" imgW="215806" imgH="228501" progId="Equation.3">
                <p:embed/>
              </p:oleObj>
            </a:graphicData>
          </a:graphic>
        </p:graphicFrame>
        <p:graphicFrame>
          <p:nvGraphicFramePr>
            <p:cNvPr id="17495" name="Object 87"/>
            <p:cNvGraphicFramePr>
              <a:graphicFrameLocks noChangeAspect="1"/>
            </p:cNvGraphicFramePr>
            <p:nvPr/>
          </p:nvGraphicFramePr>
          <p:xfrm>
            <a:off x="2736" y="480"/>
            <a:ext cx="190" cy="215"/>
          </p:xfrm>
          <a:graphic>
            <a:graphicData uri="http://schemas.openxmlformats.org/presentationml/2006/ole">
              <p:oleObj spid="_x0000_s18633" name="公式" r:id="rId8" imgW="190335" imgH="215713" progId="Equation.3">
                <p:embed/>
              </p:oleObj>
            </a:graphicData>
          </a:graphic>
        </p:graphicFrame>
        <p:graphicFrame>
          <p:nvGraphicFramePr>
            <p:cNvPr id="17496" name="Object 88"/>
            <p:cNvGraphicFramePr>
              <a:graphicFrameLocks noChangeAspect="1"/>
            </p:cNvGraphicFramePr>
            <p:nvPr/>
          </p:nvGraphicFramePr>
          <p:xfrm>
            <a:off x="3408" y="480"/>
            <a:ext cx="215" cy="214"/>
          </p:xfrm>
          <a:graphic>
            <a:graphicData uri="http://schemas.openxmlformats.org/presentationml/2006/ole">
              <p:oleObj spid="_x0000_s18634" name="公式" r:id="rId9" imgW="215619" imgH="215619" progId="Equation.3">
                <p:embed/>
              </p:oleObj>
            </a:graphicData>
          </a:graphic>
        </p:graphicFrame>
        <p:graphicFrame>
          <p:nvGraphicFramePr>
            <p:cNvPr id="17497" name="Object 89"/>
            <p:cNvGraphicFramePr>
              <a:graphicFrameLocks noChangeAspect="1"/>
            </p:cNvGraphicFramePr>
            <p:nvPr/>
          </p:nvGraphicFramePr>
          <p:xfrm>
            <a:off x="4080" y="480"/>
            <a:ext cx="202" cy="227"/>
          </p:xfrm>
          <a:graphic>
            <a:graphicData uri="http://schemas.openxmlformats.org/presentationml/2006/ole">
              <p:oleObj spid="_x0000_s18635" name="公式" r:id="rId10" imgW="203112" imgH="228501" progId="Equation.3">
                <p:embed/>
              </p:oleObj>
            </a:graphicData>
          </a:graphic>
        </p:graphicFrame>
        <p:graphicFrame>
          <p:nvGraphicFramePr>
            <p:cNvPr id="17498" name="Object 90"/>
            <p:cNvGraphicFramePr>
              <a:graphicFrameLocks noChangeAspect="1"/>
            </p:cNvGraphicFramePr>
            <p:nvPr/>
          </p:nvGraphicFramePr>
          <p:xfrm>
            <a:off x="2304" y="672"/>
            <a:ext cx="272" cy="302"/>
          </p:xfrm>
          <a:graphic>
            <a:graphicData uri="http://schemas.openxmlformats.org/presentationml/2006/ole">
              <p:oleObj spid="_x0000_s18636" name="公式" r:id="rId11" imgW="228501" imgH="253890" progId="Equation.3">
                <p:embed/>
              </p:oleObj>
            </a:graphicData>
          </a:graphic>
        </p:graphicFrame>
        <p:graphicFrame>
          <p:nvGraphicFramePr>
            <p:cNvPr id="17499" name="Object 91"/>
            <p:cNvGraphicFramePr>
              <a:graphicFrameLocks noChangeAspect="1"/>
            </p:cNvGraphicFramePr>
            <p:nvPr/>
          </p:nvGraphicFramePr>
          <p:xfrm>
            <a:off x="3024" y="672"/>
            <a:ext cx="257" cy="287"/>
          </p:xfrm>
          <a:graphic>
            <a:graphicData uri="http://schemas.openxmlformats.org/presentationml/2006/ole">
              <p:oleObj spid="_x0000_s18637" name="公式" r:id="rId12" imgW="215713" imgH="241091" progId="Equation.3">
                <p:embed/>
              </p:oleObj>
            </a:graphicData>
          </a:graphic>
        </p:graphicFrame>
        <p:graphicFrame>
          <p:nvGraphicFramePr>
            <p:cNvPr id="17500" name="Object 92"/>
            <p:cNvGraphicFramePr>
              <a:graphicFrameLocks noChangeAspect="1"/>
            </p:cNvGraphicFramePr>
            <p:nvPr/>
          </p:nvGraphicFramePr>
          <p:xfrm>
            <a:off x="3648" y="672"/>
            <a:ext cx="272" cy="287"/>
          </p:xfrm>
          <a:graphic>
            <a:graphicData uri="http://schemas.openxmlformats.org/presentationml/2006/ole">
              <p:oleObj spid="_x0000_s18638" name="公式" r:id="rId13" imgW="228600" imgH="241300" progId="Equation.3">
                <p:embed/>
              </p:oleObj>
            </a:graphicData>
          </a:graphic>
        </p:graphicFrame>
        <p:graphicFrame>
          <p:nvGraphicFramePr>
            <p:cNvPr id="17501" name="Object 93"/>
            <p:cNvGraphicFramePr>
              <a:graphicFrameLocks noChangeAspect="1"/>
            </p:cNvGraphicFramePr>
            <p:nvPr/>
          </p:nvGraphicFramePr>
          <p:xfrm>
            <a:off x="4320" y="672"/>
            <a:ext cx="257" cy="302"/>
          </p:xfrm>
          <a:graphic>
            <a:graphicData uri="http://schemas.openxmlformats.org/presentationml/2006/ole">
              <p:oleObj spid="_x0000_s18639" name="公式" r:id="rId14" imgW="215713" imgH="253780" progId="Equation.3">
                <p:embed/>
              </p:oleObj>
            </a:graphicData>
          </a:graphic>
        </p:graphicFrame>
        <p:sp>
          <p:nvSpPr>
            <p:cNvPr id="17502" name="Line 94"/>
            <p:cNvSpPr>
              <a:spLocks noChangeShapeType="1"/>
            </p:cNvSpPr>
            <p:nvPr/>
          </p:nvSpPr>
          <p:spPr bwMode="auto">
            <a:xfrm>
              <a:off x="1621" y="148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503" name="Object 95"/>
            <p:cNvGraphicFramePr>
              <a:graphicFrameLocks noChangeAspect="1"/>
            </p:cNvGraphicFramePr>
            <p:nvPr/>
          </p:nvGraphicFramePr>
          <p:xfrm>
            <a:off x="1440" y="1248"/>
            <a:ext cx="180" cy="240"/>
          </p:xfrm>
          <a:graphic>
            <a:graphicData uri="http://schemas.openxmlformats.org/presentationml/2006/ole">
              <p:oleObj spid="_x0000_s18640" name="公式" r:id="rId15" imgW="152268" imgH="203024" progId="Equation.3">
                <p:embed/>
              </p:oleObj>
            </a:graphicData>
          </a:graphic>
        </p:graphicFrame>
        <p:sp>
          <p:nvSpPr>
            <p:cNvPr id="17504" name="Line 96"/>
            <p:cNvSpPr>
              <a:spLocks noChangeShapeType="1"/>
            </p:cNvSpPr>
            <p:nvPr/>
          </p:nvSpPr>
          <p:spPr bwMode="auto">
            <a:xfrm>
              <a:off x="2120" y="126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5" name="Line 97"/>
            <p:cNvSpPr>
              <a:spLocks noChangeShapeType="1"/>
            </p:cNvSpPr>
            <p:nvPr/>
          </p:nvSpPr>
          <p:spPr bwMode="auto">
            <a:xfrm>
              <a:off x="2846" y="126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6" name="Line 98"/>
            <p:cNvSpPr>
              <a:spLocks noChangeShapeType="1"/>
            </p:cNvSpPr>
            <p:nvPr/>
          </p:nvSpPr>
          <p:spPr bwMode="auto">
            <a:xfrm>
              <a:off x="3526" y="126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7" name="Line 99"/>
            <p:cNvSpPr>
              <a:spLocks noChangeShapeType="1"/>
            </p:cNvSpPr>
            <p:nvPr/>
          </p:nvSpPr>
          <p:spPr bwMode="auto">
            <a:xfrm>
              <a:off x="4116" y="126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8" name="Line 100"/>
            <p:cNvSpPr>
              <a:spLocks noChangeShapeType="1"/>
            </p:cNvSpPr>
            <p:nvPr/>
          </p:nvSpPr>
          <p:spPr bwMode="auto">
            <a:xfrm>
              <a:off x="2211" y="1262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9" name="Line 101"/>
            <p:cNvSpPr>
              <a:spLocks noChangeShapeType="1"/>
            </p:cNvSpPr>
            <p:nvPr/>
          </p:nvSpPr>
          <p:spPr bwMode="auto">
            <a:xfrm>
              <a:off x="2937" y="1262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0" name="Line 102"/>
            <p:cNvSpPr>
              <a:spLocks noChangeShapeType="1"/>
            </p:cNvSpPr>
            <p:nvPr/>
          </p:nvSpPr>
          <p:spPr bwMode="auto">
            <a:xfrm>
              <a:off x="2347" y="126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" name="Line 103"/>
            <p:cNvSpPr>
              <a:spLocks noChangeShapeType="1"/>
            </p:cNvSpPr>
            <p:nvPr/>
          </p:nvSpPr>
          <p:spPr bwMode="auto">
            <a:xfrm>
              <a:off x="3753" y="126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" name="Line 104"/>
            <p:cNvSpPr>
              <a:spLocks noChangeShapeType="1"/>
            </p:cNvSpPr>
            <p:nvPr/>
          </p:nvSpPr>
          <p:spPr bwMode="auto">
            <a:xfrm>
              <a:off x="3617" y="1262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3" name="Line 105"/>
            <p:cNvSpPr>
              <a:spLocks noChangeShapeType="1"/>
            </p:cNvSpPr>
            <p:nvPr/>
          </p:nvSpPr>
          <p:spPr bwMode="auto">
            <a:xfrm>
              <a:off x="4207" y="1262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" name="Line 106"/>
            <p:cNvSpPr>
              <a:spLocks noChangeShapeType="1"/>
            </p:cNvSpPr>
            <p:nvPr/>
          </p:nvSpPr>
          <p:spPr bwMode="auto">
            <a:xfrm>
              <a:off x="3073" y="1262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" name="Line 107"/>
            <p:cNvSpPr>
              <a:spLocks noChangeShapeType="1"/>
            </p:cNvSpPr>
            <p:nvPr/>
          </p:nvSpPr>
          <p:spPr bwMode="auto">
            <a:xfrm>
              <a:off x="4343" y="1262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6" name="Oval 108"/>
            <p:cNvSpPr>
              <a:spLocks noChangeArrowheads="1"/>
            </p:cNvSpPr>
            <p:nvPr/>
          </p:nvSpPr>
          <p:spPr bwMode="auto">
            <a:xfrm>
              <a:off x="2915" y="1723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7" name="Oval 109"/>
            <p:cNvSpPr>
              <a:spLocks noChangeArrowheads="1"/>
            </p:cNvSpPr>
            <p:nvPr/>
          </p:nvSpPr>
          <p:spPr bwMode="auto">
            <a:xfrm>
              <a:off x="3048" y="1868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8" name="Oval 110"/>
            <p:cNvSpPr>
              <a:spLocks noChangeArrowheads="1"/>
            </p:cNvSpPr>
            <p:nvPr/>
          </p:nvSpPr>
          <p:spPr bwMode="auto">
            <a:xfrm>
              <a:off x="2813" y="1456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9" name="Oval 111"/>
            <p:cNvSpPr>
              <a:spLocks noChangeArrowheads="1"/>
            </p:cNvSpPr>
            <p:nvPr/>
          </p:nvSpPr>
          <p:spPr bwMode="auto">
            <a:xfrm>
              <a:off x="2326" y="2005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20" name="Oval 112"/>
            <p:cNvSpPr>
              <a:spLocks noChangeArrowheads="1"/>
            </p:cNvSpPr>
            <p:nvPr/>
          </p:nvSpPr>
          <p:spPr bwMode="auto">
            <a:xfrm>
              <a:off x="2182" y="1728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21" name="Oval 113"/>
            <p:cNvSpPr>
              <a:spLocks noChangeArrowheads="1"/>
            </p:cNvSpPr>
            <p:nvPr/>
          </p:nvSpPr>
          <p:spPr bwMode="auto">
            <a:xfrm>
              <a:off x="2104" y="1456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22" name="Oval 114"/>
            <p:cNvSpPr>
              <a:spLocks noChangeArrowheads="1"/>
            </p:cNvSpPr>
            <p:nvPr/>
          </p:nvSpPr>
          <p:spPr bwMode="auto">
            <a:xfrm>
              <a:off x="3736" y="2000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23" name="Oval 115"/>
            <p:cNvSpPr>
              <a:spLocks noChangeArrowheads="1"/>
            </p:cNvSpPr>
            <p:nvPr/>
          </p:nvSpPr>
          <p:spPr bwMode="auto">
            <a:xfrm>
              <a:off x="3588" y="1596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24" name="Oval 116"/>
            <p:cNvSpPr>
              <a:spLocks noChangeArrowheads="1"/>
            </p:cNvSpPr>
            <p:nvPr/>
          </p:nvSpPr>
          <p:spPr bwMode="auto">
            <a:xfrm>
              <a:off x="3505" y="1456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latin typeface="Arial" charset="0"/>
              </a:endParaRPr>
            </a:p>
          </p:txBody>
        </p:sp>
        <p:sp>
          <p:nvSpPr>
            <p:cNvPr id="17525" name="Oval 117"/>
            <p:cNvSpPr>
              <a:spLocks noChangeArrowheads="1"/>
            </p:cNvSpPr>
            <p:nvPr/>
          </p:nvSpPr>
          <p:spPr bwMode="auto">
            <a:xfrm>
              <a:off x="4321" y="1868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26" name="Oval 118"/>
            <p:cNvSpPr>
              <a:spLocks noChangeArrowheads="1"/>
            </p:cNvSpPr>
            <p:nvPr/>
          </p:nvSpPr>
          <p:spPr bwMode="auto">
            <a:xfrm>
              <a:off x="4095" y="1463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27" name="Oval 119"/>
            <p:cNvSpPr>
              <a:spLocks noChangeArrowheads="1"/>
            </p:cNvSpPr>
            <p:nvPr/>
          </p:nvSpPr>
          <p:spPr bwMode="auto">
            <a:xfrm>
              <a:off x="4183" y="1592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87" name="Oval 179"/>
            <p:cNvSpPr>
              <a:spLocks noChangeArrowheads="1"/>
            </p:cNvSpPr>
            <p:nvPr/>
          </p:nvSpPr>
          <p:spPr bwMode="auto">
            <a:xfrm>
              <a:off x="2248" y="952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88" name="Oval 180"/>
            <p:cNvSpPr>
              <a:spLocks noChangeArrowheads="1"/>
            </p:cNvSpPr>
            <p:nvPr/>
          </p:nvSpPr>
          <p:spPr bwMode="auto">
            <a:xfrm>
              <a:off x="2950" y="951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89" name="Oval 181"/>
            <p:cNvSpPr>
              <a:spLocks noChangeArrowheads="1"/>
            </p:cNvSpPr>
            <p:nvPr/>
          </p:nvSpPr>
          <p:spPr bwMode="auto">
            <a:xfrm>
              <a:off x="3596" y="951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90" name="Oval 182"/>
            <p:cNvSpPr>
              <a:spLocks noChangeArrowheads="1"/>
            </p:cNvSpPr>
            <p:nvPr/>
          </p:nvSpPr>
          <p:spPr bwMode="auto">
            <a:xfrm>
              <a:off x="4232" y="951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677" name="Group 269"/>
          <p:cNvGrpSpPr>
            <a:grpSpLocks/>
          </p:cNvGrpSpPr>
          <p:nvPr/>
        </p:nvGrpSpPr>
        <p:grpSpPr bwMode="auto">
          <a:xfrm>
            <a:off x="3259138" y="3962400"/>
            <a:ext cx="2684462" cy="2016125"/>
            <a:chOff x="2053" y="2496"/>
            <a:chExt cx="1691" cy="1270"/>
          </a:xfrm>
        </p:grpSpPr>
        <p:sp>
          <p:nvSpPr>
            <p:cNvPr id="17593" name="Rectangle 185"/>
            <p:cNvSpPr>
              <a:spLocks noChangeArrowheads="1"/>
            </p:cNvSpPr>
            <p:nvPr/>
          </p:nvSpPr>
          <p:spPr bwMode="auto">
            <a:xfrm>
              <a:off x="2232" y="2768"/>
              <a:ext cx="1512" cy="7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66"/>
                  </a:solidFill>
                </a:rPr>
                <a:t>2-4 decoder</a:t>
              </a:r>
            </a:p>
          </p:txBody>
        </p:sp>
        <p:graphicFrame>
          <p:nvGraphicFramePr>
            <p:cNvPr id="17594" name="Object 186"/>
            <p:cNvGraphicFramePr>
              <a:graphicFrameLocks noChangeAspect="1"/>
            </p:cNvGraphicFramePr>
            <p:nvPr/>
          </p:nvGraphicFramePr>
          <p:xfrm>
            <a:off x="2365" y="2766"/>
            <a:ext cx="235" cy="253"/>
          </p:xfrm>
          <a:graphic>
            <a:graphicData uri="http://schemas.openxmlformats.org/presentationml/2006/ole">
              <p:oleObj spid="_x0000_s18641" name="公式" r:id="rId16" imgW="215806" imgH="228501" progId="Equation.3">
                <p:embed/>
              </p:oleObj>
            </a:graphicData>
          </a:graphic>
        </p:graphicFrame>
        <p:sp>
          <p:nvSpPr>
            <p:cNvPr id="17595" name="Line 187"/>
            <p:cNvSpPr>
              <a:spLocks noChangeShapeType="1"/>
            </p:cNvSpPr>
            <p:nvPr/>
          </p:nvSpPr>
          <p:spPr bwMode="auto">
            <a:xfrm>
              <a:off x="2454" y="249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6" name="Line 188"/>
            <p:cNvSpPr>
              <a:spLocks noChangeShapeType="1"/>
            </p:cNvSpPr>
            <p:nvPr/>
          </p:nvSpPr>
          <p:spPr bwMode="auto">
            <a:xfrm>
              <a:off x="2810" y="249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7" name="Line 189"/>
            <p:cNvSpPr>
              <a:spLocks noChangeShapeType="1"/>
            </p:cNvSpPr>
            <p:nvPr/>
          </p:nvSpPr>
          <p:spPr bwMode="auto">
            <a:xfrm>
              <a:off x="3165" y="249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8" name="Line 190"/>
            <p:cNvSpPr>
              <a:spLocks noChangeShapeType="1"/>
            </p:cNvSpPr>
            <p:nvPr/>
          </p:nvSpPr>
          <p:spPr bwMode="auto">
            <a:xfrm>
              <a:off x="3521" y="249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9" name="Line 191"/>
            <p:cNvSpPr>
              <a:spLocks noChangeShapeType="1"/>
            </p:cNvSpPr>
            <p:nvPr/>
          </p:nvSpPr>
          <p:spPr bwMode="auto">
            <a:xfrm>
              <a:off x="2632" y="349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0" name="Line 192"/>
            <p:cNvSpPr>
              <a:spLocks noChangeShapeType="1"/>
            </p:cNvSpPr>
            <p:nvPr/>
          </p:nvSpPr>
          <p:spPr bwMode="auto">
            <a:xfrm>
              <a:off x="3300" y="349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1" name="Line 193"/>
            <p:cNvSpPr>
              <a:spLocks noChangeShapeType="1"/>
            </p:cNvSpPr>
            <p:nvPr/>
          </p:nvSpPr>
          <p:spPr bwMode="auto">
            <a:xfrm flipH="1">
              <a:off x="2053" y="3222"/>
              <a:ext cx="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5" name="Oval 197"/>
            <p:cNvSpPr>
              <a:spLocks noChangeArrowheads="1"/>
            </p:cNvSpPr>
            <p:nvPr/>
          </p:nvSpPr>
          <p:spPr bwMode="auto">
            <a:xfrm>
              <a:off x="2196" y="3198"/>
              <a:ext cx="44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606" name="Object 198"/>
            <p:cNvGraphicFramePr>
              <a:graphicFrameLocks noChangeAspect="1"/>
            </p:cNvGraphicFramePr>
            <p:nvPr/>
          </p:nvGraphicFramePr>
          <p:xfrm>
            <a:off x="2735" y="2773"/>
            <a:ext cx="206" cy="239"/>
          </p:xfrm>
          <a:graphic>
            <a:graphicData uri="http://schemas.openxmlformats.org/presentationml/2006/ole">
              <p:oleObj spid="_x0000_s18642" name="公式" r:id="rId17" imgW="190335" imgH="215713" progId="Equation.3">
                <p:embed/>
              </p:oleObj>
            </a:graphicData>
          </a:graphic>
        </p:graphicFrame>
        <p:graphicFrame>
          <p:nvGraphicFramePr>
            <p:cNvPr id="17607" name="Object 199"/>
            <p:cNvGraphicFramePr>
              <a:graphicFrameLocks noChangeAspect="1"/>
            </p:cNvGraphicFramePr>
            <p:nvPr/>
          </p:nvGraphicFramePr>
          <p:xfrm>
            <a:off x="3077" y="2773"/>
            <a:ext cx="235" cy="239"/>
          </p:xfrm>
          <a:graphic>
            <a:graphicData uri="http://schemas.openxmlformats.org/presentationml/2006/ole">
              <p:oleObj spid="_x0000_s18643" name="公式" r:id="rId18" imgW="215619" imgH="215619" progId="Equation.3">
                <p:embed/>
              </p:oleObj>
            </a:graphicData>
          </a:graphic>
        </p:graphicFrame>
        <p:graphicFrame>
          <p:nvGraphicFramePr>
            <p:cNvPr id="17608" name="Object 200"/>
            <p:cNvGraphicFramePr>
              <a:graphicFrameLocks noChangeAspect="1"/>
            </p:cNvGraphicFramePr>
            <p:nvPr/>
          </p:nvGraphicFramePr>
          <p:xfrm>
            <a:off x="3440" y="2773"/>
            <a:ext cx="221" cy="253"/>
          </p:xfrm>
          <a:graphic>
            <a:graphicData uri="http://schemas.openxmlformats.org/presentationml/2006/ole">
              <p:oleObj spid="_x0000_s18644" name="公式" r:id="rId19" imgW="203112" imgH="228501" progId="Equation.3">
                <p:embed/>
              </p:oleObj>
            </a:graphicData>
          </a:graphic>
        </p:graphicFrame>
        <p:graphicFrame>
          <p:nvGraphicFramePr>
            <p:cNvPr id="17609" name="Object 201"/>
            <p:cNvGraphicFramePr>
              <a:graphicFrameLocks noChangeAspect="1"/>
            </p:cNvGraphicFramePr>
            <p:nvPr/>
          </p:nvGraphicFramePr>
          <p:xfrm>
            <a:off x="2310" y="3119"/>
            <a:ext cx="166" cy="225"/>
          </p:xfrm>
          <a:graphic>
            <a:graphicData uri="http://schemas.openxmlformats.org/presentationml/2006/ole">
              <p:oleObj spid="_x0000_s18645" name="公式" r:id="rId20" imgW="152268" imgH="203024" progId="Equation.3">
                <p:embed/>
              </p:oleObj>
            </a:graphicData>
          </a:graphic>
        </p:graphicFrame>
        <p:graphicFrame>
          <p:nvGraphicFramePr>
            <p:cNvPr id="17610" name="Object 202"/>
            <p:cNvGraphicFramePr>
              <a:graphicFrameLocks noChangeAspect="1"/>
            </p:cNvGraphicFramePr>
            <p:nvPr/>
          </p:nvGraphicFramePr>
          <p:xfrm>
            <a:off x="2577" y="3276"/>
            <a:ext cx="166" cy="183"/>
          </p:xfrm>
          <a:graphic>
            <a:graphicData uri="http://schemas.openxmlformats.org/presentationml/2006/ole">
              <p:oleObj spid="_x0000_s18646" name="公式" r:id="rId21" imgW="152268" imgH="164957" progId="Equation.3">
                <p:embed/>
              </p:oleObj>
            </a:graphicData>
          </a:graphic>
        </p:graphicFrame>
        <p:graphicFrame>
          <p:nvGraphicFramePr>
            <p:cNvPr id="17611" name="Object 203"/>
            <p:cNvGraphicFramePr>
              <a:graphicFrameLocks noChangeAspect="1"/>
            </p:cNvGraphicFramePr>
            <p:nvPr/>
          </p:nvGraphicFramePr>
          <p:xfrm>
            <a:off x="3233" y="3276"/>
            <a:ext cx="166" cy="183"/>
          </p:xfrm>
          <a:graphic>
            <a:graphicData uri="http://schemas.openxmlformats.org/presentationml/2006/ole">
              <p:oleObj spid="_x0000_s18647" name="公式" r:id="rId22" imgW="152268" imgH="164957" progId="Equation.3">
                <p:embed/>
              </p:oleObj>
            </a:graphicData>
          </a:graphic>
        </p:graphicFrame>
        <p:sp>
          <p:nvSpPr>
            <p:cNvPr id="17633" name="Oval 225"/>
            <p:cNvSpPr>
              <a:spLocks noChangeArrowheads="1"/>
            </p:cNvSpPr>
            <p:nvPr/>
          </p:nvSpPr>
          <p:spPr bwMode="auto">
            <a:xfrm>
              <a:off x="2424" y="2710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54" name="Oval 246"/>
            <p:cNvSpPr>
              <a:spLocks noChangeArrowheads="1"/>
            </p:cNvSpPr>
            <p:nvPr/>
          </p:nvSpPr>
          <p:spPr bwMode="auto">
            <a:xfrm>
              <a:off x="2787" y="2710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55" name="Oval 247"/>
            <p:cNvSpPr>
              <a:spLocks noChangeArrowheads="1"/>
            </p:cNvSpPr>
            <p:nvPr/>
          </p:nvSpPr>
          <p:spPr bwMode="auto">
            <a:xfrm>
              <a:off x="3150" y="2710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56" name="Oval 248"/>
            <p:cNvSpPr>
              <a:spLocks noChangeArrowheads="1"/>
            </p:cNvSpPr>
            <p:nvPr/>
          </p:nvSpPr>
          <p:spPr bwMode="auto">
            <a:xfrm>
              <a:off x="3500" y="2710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668" name="Text Box 260"/>
          <p:cNvSpPr txBox="1">
            <a:spLocks noChangeArrowheads="1"/>
          </p:cNvSpPr>
          <p:nvPr/>
        </p:nvSpPr>
        <p:spPr bwMode="auto">
          <a:xfrm>
            <a:off x="838200" y="4343400"/>
            <a:ext cx="1674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  <a:latin typeface="Arial" charset="0"/>
              </a:rPr>
              <a:t>Symbol</a:t>
            </a:r>
            <a:r>
              <a:rPr lang="zh-CN" altLang="en-US" sz="2800" b="1">
                <a:solidFill>
                  <a:srgbClr val="3333FF"/>
                </a:solidFill>
                <a:latin typeface="Arial" charset="0"/>
              </a:rPr>
              <a:t>：</a:t>
            </a:r>
          </a:p>
        </p:txBody>
      </p:sp>
      <p:sp>
        <p:nvSpPr>
          <p:cNvPr id="17672" name="Text Box 264"/>
          <p:cNvSpPr txBox="1">
            <a:spLocks noChangeArrowheads="1"/>
          </p:cNvSpPr>
          <p:nvPr/>
        </p:nvSpPr>
        <p:spPr bwMode="auto">
          <a:xfrm>
            <a:off x="3886200" y="5791200"/>
            <a:ext cx="161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0            1</a:t>
            </a:r>
          </a:p>
        </p:txBody>
      </p:sp>
      <p:sp>
        <p:nvSpPr>
          <p:cNvPr id="17673" name="Text Box 265"/>
          <p:cNvSpPr txBox="1">
            <a:spLocks noChangeArrowheads="1"/>
          </p:cNvSpPr>
          <p:nvPr/>
        </p:nvSpPr>
        <p:spPr bwMode="auto">
          <a:xfrm>
            <a:off x="3657600" y="3733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1     0      1     1</a:t>
            </a:r>
          </a:p>
        </p:txBody>
      </p:sp>
      <p:sp>
        <p:nvSpPr>
          <p:cNvPr id="17674" name="Text Box 266"/>
          <p:cNvSpPr txBox="1">
            <a:spLocks noChangeArrowheads="1"/>
          </p:cNvSpPr>
          <p:nvPr/>
        </p:nvSpPr>
        <p:spPr bwMode="auto">
          <a:xfrm>
            <a:off x="4114800" y="6019800"/>
            <a:ext cx="138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333FF"/>
                </a:solidFill>
              </a:rPr>
              <a:t>0           0</a:t>
            </a:r>
          </a:p>
        </p:txBody>
      </p:sp>
      <p:sp>
        <p:nvSpPr>
          <p:cNvPr id="17676" name="Text Box 268"/>
          <p:cNvSpPr txBox="1">
            <a:spLocks noChangeArrowheads="1"/>
          </p:cNvSpPr>
          <p:nvPr/>
        </p:nvSpPr>
        <p:spPr bwMode="auto">
          <a:xfrm>
            <a:off x="3810000" y="34290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333FF"/>
                </a:solidFill>
              </a:rPr>
              <a:t>0    1     1      1</a:t>
            </a:r>
          </a:p>
        </p:txBody>
      </p:sp>
      <p:sp>
        <p:nvSpPr>
          <p:cNvPr id="17678" name="Text Box 270"/>
          <p:cNvSpPr txBox="1">
            <a:spLocks noChangeArrowheads="1"/>
          </p:cNvSpPr>
          <p:nvPr/>
        </p:nvSpPr>
        <p:spPr bwMode="auto">
          <a:xfrm>
            <a:off x="2819400" y="4876800"/>
            <a:ext cx="473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0</a:t>
            </a:r>
          </a:p>
        </p:txBody>
      </p:sp>
      <p:grpSp>
        <p:nvGrpSpPr>
          <p:cNvPr id="17684" name="Group 276"/>
          <p:cNvGrpSpPr>
            <a:grpSpLocks/>
          </p:cNvGrpSpPr>
          <p:nvPr/>
        </p:nvGrpSpPr>
        <p:grpSpPr bwMode="auto">
          <a:xfrm>
            <a:off x="6705600" y="4343400"/>
            <a:ext cx="1981200" cy="990600"/>
            <a:chOff x="4224" y="2736"/>
            <a:chExt cx="1248" cy="624"/>
          </a:xfrm>
        </p:grpSpPr>
        <p:sp>
          <p:nvSpPr>
            <p:cNvPr id="17679" name="Text Box 271"/>
            <p:cNvSpPr txBox="1">
              <a:spLocks noChangeArrowheads="1"/>
            </p:cNvSpPr>
            <p:nvPr/>
          </p:nvSpPr>
          <p:spPr bwMode="auto">
            <a:xfrm>
              <a:off x="4320" y="2736"/>
              <a:ext cx="10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CC0066"/>
                  </a:solidFill>
                </a:rPr>
                <a:t>If   E = 1</a:t>
              </a:r>
            </a:p>
          </p:txBody>
        </p:sp>
        <p:sp>
          <p:nvSpPr>
            <p:cNvPr id="17680" name="Line 272"/>
            <p:cNvSpPr>
              <a:spLocks noChangeShapeType="1"/>
            </p:cNvSpPr>
            <p:nvPr/>
          </p:nvSpPr>
          <p:spPr bwMode="auto">
            <a:xfrm>
              <a:off x="4654" y="2756"/>
              <a:ext cx="96" cy="0"/>
            </a:xfrm>
            <a:prstGeom prst="line">
              <a:avLst/>
            </a:prstGeom>
            <a:noFill/>
            <a:ln w="1270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82" name="Text Box 274"/>
            <p:cNvSpPr txBox="1">
              <a:spLocks noChangeArrowheads="1"/>
            </p:cNvSpPr>
            <p:nvPr/>
          </p:nvSpPr>
          <p:spPr bwMode="auto">
            <a:xfrm>
              <a:off x="4224" y="3072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CC0066"/>
                  </a:solidFill>
                </a:rPr>
                <a:t>D</a:t>
              </a:r>
              <a:r>
                <a:rPr lang="en-US" altLang="zh-CN" b="1" baseline="-25000">
                  <a:solidFill>
                    <a:srgbClr val="CC0066"/>
                  </a:solidFill>
                </a:rPr>
                <a:t>0</a:t>
              </a:r>
              <a:r>
                <a:rPr lang="en-US" altLang="zh-CN" b="1">
                  <a:solidFill>
                    <a:srgbClr val="CC0066"/>
                  </a:solidFill>
                </a:rPr>
                <a:t>D</a:t>
              </a:r>
              <a:r>
                <a:rPr lang="en-US" altLang="zh-CN" b="1" baseline="-25000">
                  <a:solidFill>
                    <a:srgbClr val="CC0066"/>
                  </a:solidFill>
                </a:rPr>
                <a:t>1</a:t>
              </a:r>
              <a:r>
                <a:rPr lang="en-US" altLang="zh-CN" b="1">
                  <a:solidFill>
                    <a:srgbClr val="CC0066"/>
                  </a:solidFill>
                </a:rPr>
                <a:t>D</a:t>
              </a:r>
              <a:r>
                <a:rPr lang="en-US" altLang="zh-CN" b="1" baseline="-25000">
                  <a:solidFill>
                    <a:srgbClr val="CC0066"/>
                  </a:solidFill>
                </a:rPr>
                <a:t>2</a:t>
              </a:r>
              <a:r>
                <a:rPr lang="en-US" altLang="zh-CN" b="1">
                  <a:solidFill>
                    <a:srgbClr val="CC0066"/>
                  </a:solidFill>
                </a:rPr>
                <a:t>D</a:t>
              </a:r>
              <a:r>
                <a:rPr lang="en-US" altLang="zh-CN" b="1" baseline="-25000">
                  <a:solidFill>
                    <a:srgbClr val="CC0066"/>
                  </a:solidFill>
                </a:rPr>
                <a:t>3</a:t>
              </a:r>
              <a:r>
                <a:rPr lang="en-US" altLang="zh-CN" b="1">
                  <a:solidFill>
                    <a:srgbClr val="CC0066"/>
                  </a:solidFill>
                </a:rPr>
                <a:t> = 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7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7" grpId="0" autoUpdateAnimBg="0"/>
      <p:bldP spid="17668" grpId="0" autoUpdateAnimBg="0"/>
      <p:bldP spid="17672" grpId="0" autoUpdateAnimBg="0"/>
      <p:bldP spid="17673" grpId="0" autoUpdateAnimBg="0"/>
      <p:bldP spid="17674" grpId="0" autoUpdateAnimBg="0"/>
      <p:bldP spid="17676" grpId="0" autoUpdateAnimBg="0"/>
      <p:bldP spid="1767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AB46-3C0B-4241-898B-960DD44333E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9750" y="260350"/>
            <a:ext cx="525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2. 3-8 decoder </a:t>
            </a:r>
            <a:r>
              <a:rPr lang="en-US" altLang="zh-CN" sz="2800" b="1">
                <a:latin typeface="Calibri" pitchFamily="34" charset="0"/>
                <a:ea typeface="黑体" pitchFamily="49" charset="-122"/>
              </a:rPr>
              <a:t>3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线 </a:t>
            </a:r>
            <a:r>
              <a:rPr lang="en-US" altLang="zh-CN" sz="2800" b="1">
                <a:latin typeface="Calibri" pitchFamily="34" charset="0"/>
                <a:ea typeface="黑体" pitchFamily="49" charset="-122"/>
              </a:rPr>
              <a:t>- 8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线译码器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85800" y="1219200"/>
            <a:ext cx="6981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Calibri" pitchFamily="34" charset="0"/>
                <a:ea typeface="黑体" pitchFamily="49" charset="-122"/>
              </a:rPr>
              <a:t>Active-high 3-8 decoder </a:t>
            </a:r>
            <a:r>
              <a:rPr lang="zh-CN" altLang="en-US" sz="2800">
                <a:latin typeface="Calibri" pitchFamily="34" charset="0"/>
                <a:ea typeface="黑体" pitchFamily="49" charset="-122"/>
              </a:rPr>
              <a:t>高有效 </a:t>
            </a:r>
            <a:r>
              <a:rPr lang="en-US" altLang="zh-CN" sz="2800">
                <a:latin typeface="Calibri" pitchFamily="34" charset="0"/>
                <a:ea typeface="黑体" pitchFamily="49" charset="-122"/>
              </a:rPr>
              <a:t>3-8 </a:t>
            </a:r>
            <a:r>
              <a:rPr lang="zh-CN" altLang="en-US" sz="2800">
                <a:latin typeface="Calibri" pitchFamily="34" charset="0"/>
                <a:ea typeface="黑体" pitchFamily="49" charset="-122"/>
              </a:rPr>
              <a:t>译码器</a:t>
            </a:r>
          </a:p>
        </p:txBody>
      </p:sp>
      <p:grpSp>
        <p:nvGrpSpPr>
          <p:cNvPr id="18482" name="Group 50"/>
          <p:cNvGrpSpPr>
            <a:grpSpLocks/>
          </p:cNvGrpSpPr>
          <p:nvPr/>
        </p:nvGrpSpPr>
        <p:grpSpPr bwMode="auto">
          <a:xfrm>
            <a:off x="4343400" y="4953000"/>
            <a:ext cx="1295400" cy="373063"/>
            <a:chOff x="2200" y="2020"/>
            <a:chExt cx="816" cy="235"/>
          </a:xfrm>
        </p:grpSpPr>
        <p:sp>
          <p:nvSpPr>
            <p:cNvPr id="18468" name="Text Box 36"/>
            <p:cNvSpPr txBox="1">
              <a:spLocks noChangeArrowheads="1"/>
            </p:cNvSpPr>
            <p:nvPr/>
          </p:nvSpPr>
          <p:spPr bwMode="auto">
            <a:xfrm>
              <a:off x="2200" y="2020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66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8469" name="Text Box 37"/>
            <p:cNvSpPr txBox="1">
              <a:spLocks noChangeArrowheads="1"/>
            </p:cNvSpPr>
            <p:nvPr/>
          </p:nvSpPr>
          <p:spPr bwMode="auto">
            <a:xfrm>
              <a:off x="2472" y="2020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66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8471" name="Text Box 39"/>
            <p:cNvSpPr txBox="1">
              <a:spLocks noChangeArrowheads="1"/>
            </p:cNvSpPr>
            <p:nvPr/>
          </p:nvSpPr>
          <p:spPr bwMode="auto">
            <a:xfrm>
              <a:off x="2835" y="202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66"/>
                  </a:solidFill>
                  <a:latin typeface="Arial" charset="0"/>
                </a:rPr>
                <a:t>0</a:t>
              </a:r>
            </a:p>
          </p:txBody>
        </p:sp>
      </p:grpSp>
      <p:grpSp>
        <p:nvGrpSpPr>
          <p:cNvPr id="18481" name="Group 49"/>
          <p:cNvGrpSpPr>
            <a:grpSpLocks/>
          </p:cNvGrpSpPr>
          <p:nvPr/>
        </p:nvGrpSpPr>
        <p:grpSpPr bwMode="auto">
          <a:xfrm>
            <a:off x="3962400" y="2819400"/>
            <a:ext cx="2305050" cy="374650"/>
            <a:chOff x="1882" y="976"/>
            <a:chExt cx="1452" cy="236"/>
          </a:xfrm>
        </p:grpSpPr>
        <p:sp>
          <p:nvSpPr>
            <p:cNvPr id="18472" name="Text Box 40"/>
            <p:cNvSpPr txBox="1">
              <a:spLocks noChangeArrowheads="1"/>
            </p:cNvSpPr>
            <p:nvPr/>
          </p:nvSpPr>
          <p:spPr bwMode="auto">
            <a:xfrm>
              <a:off x="1882" y="97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66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8473" name="Text Box 41"/>
            <p:cNvSpPr txBox="1">
              <a:spLocks noChangeArrowheads="1"/>
            </p:cNvSpPr>
            <p:nvPr/>
          </p:nvSpPr>
          <p:spPr bwMode="auto">
            <a:xfrm>
              <a:off x="2064" y="981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66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8474" name="Text Box 42"/>
            <p:cNvSpPr txBox="1">
              <a:spLocks noChangeArrowheads="1"/>
            </p:cNvSpPr>
            <p:nvPr/>
          </p:nvSpPr>
          <p:spPr bwMode="auto">
            <a:xfrm>
              <a:off x="2245" y="981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66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8475" name="Text Box 43"/>
            <p:cNvSpPr txBox="1">
              <a:spLocks noChangeArrowheads="1"/>
            </p:cNvSpPr>
            <p:nvPr/>
          </p:nvSpPr>
          <p:spPr bwMode="auto">
            <a:xfrm>
              <a:off x="2426" y="981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66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8476" name="Text Box 44"/>
            <p:cNvSpPr txBox="1">
              <a:spLocks noChangeArrowheads="1"/>
            </p:cNvSpPr>
            <p:nvPr/>
          </p:nvSpPr>
          <p:spPr bwMode="auto">
            <a:xfrm>
              <a:off x="2789" y="981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66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8477" name="Text Box 45"/>
            <p:cNvSpPr txBox="1">
              <a:spLocks noChangeArrowheads="1"/>
            </p:cNvSpPr>
            <p:nvPr/>
          </p:nvSpPr>
          <p:spPr bwMode="auto">
            <a:xfrm>
              <a:off x="2971" y="981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66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8479" name="Text Box 47"/>
            <p:cNvSpPr txBox="1">
              <a:spLocks noChangeArrowheads="1"/>
            </p:cNvSpPr>
            <p:nvPr/>
          </p:nvSpPr>
          <p:spPr bwMode="auto">
            <a:xfrm>
              <a:off x="3153" y="97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66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8480" name="Text Box 48"/>
            <p:cNvSpPr txBox="1">
              <a:spLocks noChangeArrowheads="1"/>
            </p:cNvSpPr>
            <p:nvPr/>
          </p:nvSpPr>
          <p:spPr bwMode="auto">
            <a:xfrm>
              <a:off x="2608" y="981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66"/>
                  </a:solidFill>
                  <a:latin typeface="Arial" charset="0"/>
                </a:rPr>
                <a:t>1</a:t>
              </a:r>
            </a:p>
          </p:txBody>
        </p:sp>
      </p:grpSp>
      <p:sp>
        <p:nvSpPr>
          <p:cNvPr id="18624" name="Rectangle 192"/>
          <p:cNvSpPr>
            <a:spLocks noChangeArrowheads="1"/>
          </p:cNvSpPr>
          <p:nvPr/>
        </p:nvSpPr>
        <p:spPr bwMode="auto">
          <a:xfrm>
            <a:off x="762000" y="2374900"/>
            <a:ext cx="160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FF"/>
                </a:solidFill>
                <a:latin typeface="Calibri" pitchFamily="34" charset="0"/>
              </a:rPr>
              <a:t>Symbol</a:t>
            </a:r>
            <a:r>
              <a:rPr lang="zh-CN" altLang="en-US" sz="2800">
                <a:solidFill>
                  <a:srgbClr val="FF00FF"/>
                </a:solidFill>
                <a:latin typeface="Calibri" pitchFamily="34" charset="0"/>
              </a:rPr>
              <a:t>：</a:t>
            </a:r>
          </a:p>
        </p:txBody>
      </p:sp>
      <p:grpSp>
        <p:nvGrpSpPr>
          <p:cNvPr id="113667" name="Group 3"/>
          <p:cNvGrpSpPr>
            <a:grpSpLocks/>
          </p:cNvGrpSpPr>
          <p:nvPr/>
        </p:nvGrpSpPr>
        <p:grpSpPr bwMode="auto">
          <a:xfrm>
            <a:off x="3276600" y="3200400"/>
            <a:ext cx="3167063" cy="1728788"/>
            <a:chOff x="2064" y="2016"/>
            <a:chExt cx="1995" cy="1089"/>
          </a:xfrm>
        </p:grpSpPr>
        <p:grpSp>
          <p:nvGrpSpPr>
            <p:cNvPr id="18626" name="Group 194"/>
            <p:cNvGrpSpPr>
              <a:grpSpLocks/>
            </p:cNvGrpSpPr>
            <p:nvPr/>
          </p:nvGrpSpPr>
          <p:grpSpPr bwMode="auto">
            <a:xfrm>
              <a:off x="2064" y="2604"/>
              <a:ext cx="226" cy="272"/>
              <a:chOff x="2064" y="2606"/>
              <a:chExt cx="226" cy="272"/>
            </a:xfrm>
          </p:grpSpPr>
          <p:sp>
            <p:nvSpPr>
              <p:cNvPr id="18617" name="Line 185"/>
              <p:cNvSpPr>
                <a:spLocks noChangeShapeType="1"/>
              </p:cNvSpPr>
              <p:nvPr/>
            </p:nvSpPr>
            <p:spPr bwMode="auto">
              <a:xfrm>
                <a:off x="2200" y="2606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8618" name="Line 186"/>
              <p:cNvSpPr>
                <a:spLocks noChangeShapeType="1"/>
              </p:cNvSpPr>
              <p:nvPr/>
            </p:nvSpPr>
            <p:spPr bwMode="auto">
              <a:xfrm>
                <a:off x="2064" y="28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8619" name="Line 187"/>
              <p:cNvSpPr>
                <a:spLocks noChangeShapeType="1"/>
              </p:cNvSpPr>
              <p:nvPr/>
            </p:nvSpPr>
            <p:spPr bwMode="auto">
              <a:xfrm>
                <a:off x="2109" y="2878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8460" name="Line 28"/>
            <p:cNvSpPr>
              <a:spLocks noChangeShapeType="1"/>
            </p:cNvSpPr>
            <p:nvPr/>
          </p:nvSpPr>
          <p:spPr bwMode="auto">
            <a:xfrm>
              <a:off x="2834" y="287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461" name="Line 29"/>
            <p:cNvSpPr>
              <a:spLocks noChangeShapeType="1"/>
            </p:cNvSpPr>
            <p:nvPr/>
          </p:nvSpPr>
          <p:spPr bwMode="auto">
            <a:xfrm>
              <a:off x="3152" y="287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462" name="Line 30"/>
            <p:cNvSpPr>
              <a:spLocks noChangeShapeType="1"/>
            </p:cNvSpPr>
            <p:nvPr/>
          </p:nvSpPr>
          <p:spPr bwMode="auto">
            <a:xfrm>
              <a:off x="3469" y="287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400" y="2243"/>
              <a:ext cx="1633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2581" y="201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2763" y="201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2944" y="201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3125" y="201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3307" y="201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3488" y="201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3670" y="201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3852" y="201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459" name="Text Box 27"/>
            <p:cNvSpPr txBox="1">
              <a:spLocks noChangeArrowheads="1"/>
            </p:cNvSpPr>
            <p:nvPr/>
          </p:nvSpPr>
          <p:spPr bwMode="auto">
            <a:xfrm>
              <a:off x="2736" y="2484"/>
              <a:ext cx="99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66"/>
                  </a:solidFill>
                  <a:latin typeface="Arial" charset="0"/>
                </a:rPr>
                <a:t>3-8 Decoder</a:t>
              </a:r>
            </a:p>
          </p:txBody>
        </p:sp>
        <p:sp>
          <p:nvSpPr>
            <p:cNvPr id="18463" name="Text Box 31"/>
            <p:cNvSpPr txBox="1">
              <a:spLocks noChangeArrowheads="1"/>
            </p:cNvSpPr>
            <p:nvPr/>
          </p:nvSpPr>
          <p:spPr bwMode="auto">
            <a:xfrm>
              <a:off x="2763" y="2695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Arial" charset="0"/>
                </a:rPr>
                <a:t>A</a:t>
              </a:r>
            </a:p>
          </p:txBody>
        </p:sp>
        <p:sp>
          <p:nvSpPr>
            <p:cNvPr id="18465" name="Text Box 33"/>
            <p:cNvSpPr txBox="1">
              <a:spLocks noChangeArrowheads="1"/>
            </p:cNvSpPr>
            <p:nvPr/>
          </p:nvSpPr>
          <p:spPr bwMode="auto">
            <a:xfrm>
              <a:off x="3080" y="2700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Arial" charset="0"/>
                </a:rPr>
                <a:t>B</a:t>
              </a:r>
            </a:p>
          </p:txBody>
        </p:sp>
        <p:sp>
          <p:nvSpPr>
            <p:cNvPr id="18466" name="Text Box 34"/>
            <p:cNvSpPr txBox="1">
              <a:spLocks noChangeArrowheads="1"/>
            </p:cNvSpPr>
            <p:nvPr/>
          </p:nvSpPr>
          <p:spPr bwMode="auto">
            <a:xfrm>
              <a:off x="3397" y="2700"/>
              <a:ext cx="31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Arial" charset="0"/>
                </a:rPr>
                <a:t>C</a:t>
              </a:r>
            </a:p>
          </p:txBody>
        </p:sp>
        <p:sp>
          <p:nvSpPr>
            <p:cNvPr id="18616" name="Line 184"/>
            <p:cNvSpPr>
              <a:spLocks noChangeShapeType="1"/>
            </p:cNvSpPr>
            <p:nvPr/>
          </p:nvSpPr>
          <p:spPr bwMode="auto">
            <a:xfrm flipH="1">
              <a:off x="2200" y="260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620" name="Oval 188"/>
            <p:cNvSpPr>
              <a:spLocks noChangeArrowheads="1"/>
            </p:cNvSpPr>
            <p:nvPr/>
          </p:nvSpPr>
          <p:spPr bwMode="auto">
            <a:xfrm>
              <a:off x="2333" y="2585"/>
              <a:ext cx="46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graphicFrame>
          <p:nvGraphicFramePr>
            <p:cNvPr id="18621" name="Object 189"/>
            <p:cNvGraphicFramePr>
              <a:graphicFrameLocks noChangeAspect="1"/>
            </p:cNvGraphicFramePr>
            <p:nvPr/>
          </p:nvGraphicFramePr>
          <p:xfrm>
            <a:off x="2426" y="2470"/>
            <a:ext cx="164" cy="219"/>
          </p:xfrm>
          <a:graphic>
            <a:graphicData uri="http://schemas.openxmlformats.org/presentationml/2006/ole">
              <p:oleObj spid="_x0000_s113668" name="公式" r:id="rId3" imgW="152268" imgH="203024" progId="Equation.3">
                <p:embed/>
              </p:oleObj>
            </a:graphicData>
          </a:graphic>
        </p:graphicFrame>
        <p:sp>
          <p:nvSpPr>
            <p:cNvPr id="113666" name="Text Box 2"/>
            <p:cNvSpPr txBox="1">
              <a:spLocks noChangeArrowheads="1"/>
            </p:cNvSpPr>
            <p:nvPr/>
          </p:nvSpPr>
          <p:spPr bwMode="auto">
            <a:xfrm>
              <a:off x="2462" y="2215"/>
              <a:ext cx="15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CC"/>
                  </a:solidFill>
                </a:rPr>
                <a:t>D</a:t>
              </a:r>
              <a:r>
                <a:rPr lang="en-US" altLang="zh-CN" sz="1800" b="1" baseline="-25000">
                  <a:solidFill>
                    <a:srgbClr val="0000CC"/>
                  </a:solidFill>
                </a:rPr>
                <a:t>0 </a:t>
              </a:r>
              <a:r>
                <a:rPr lang="en-US" altLang="zh-CN" sz="1800" b="1">
                  <a:solidFill>
                    <a:srgbClr val="0000CC"/>
                  </a:solidFill>
                </a:rPr>
                <a:t>D</a:t>
              </a:r>
              <a:r>
                <a:rPr lang="en-US" altLang="zh-CN" sz="1800" b="1" baseline="-25000">
                  <a:solidFill>
                    <a:srgbClr val="0000CC"/>
                  </a:solidFill>
                </a:rPr>
                <a:t>1  </a:t>
              </a:r>
              <a:r>
                <a:rPr lang="en-US" altLang="zh-CN" sz="1800" b="1">
                  <a:solidFill>
                    <a:srgbClr val="0000CC"/>
                  </a:solidFill>
                </a:rPr>
                <a:t>D</a:t>
              </a:r>
              <a:r>
                <a:rPr lang="en-US" altLang="zh-CN" sz="1800" b="1" baseline="-25000">
                  <a:solidFill>
                    <a:srgbClr val="0000CC"/>
                  </a:solidFill>
                </a:rPr>
                <a:t>2 </a:t>
              </a:r>
              <a:r>
                <a:rPr lang="en-US" altLang="zh-CN" sz="1800" b="1">
                  <a:solidFill>
                    <a:srgbClr val="0000CC"/>
                  </a:solidFill>
                </a:rPr>
                <a:t>D</a:t>
              </a:r>
              <a:r>
                <a:rPr lang="en-US" altLang="zh-CN" sz="1800" b="1" baseline="-25000">
                  <a:solidFill>
                    <a:srgbClr val="0000CC"/>
                  </a:solidFill>
                </a:rPr>
                <a:t>3 </a:t>
              </a:r>
              <a:r>
                <a:rPr lang="en-US" altLang="zh-CN" sz="1800" b="1">
                  <a:solidFill>
                    <a:srgbClr val="0000CC"/>
                  </a:solidFill>
                </a:rPr>
                <a:t>D</a:t>
              </a:r>
              <a:r>
                <a:rPr lang="en-US" altLang="zh-CN" sz="1800" b="1" baseline="-25000">
                  <a:solidFill>
                    <a:srgbClr val="0000CC"/>
                  </a:solidFill>
                </a:rPr>
                <a:t>4 </a:t>
              </a:r>
              <a:r>
                <a:rPr lang="en-US" altLang="zh-CN" sz="1800" b="1">
                  <a:solidFill>
                    <a:srgbClr val="0000CC"/>
                  </a:solidFill>
                </a:rPr>
                <a:t>D</a:t>
              </a:r>
              <a:r>
                <a:rPr lang="en-US" altLang="zh-CN" sz="1800" b="1" baseline="-25000">
                  <a:solidFill>
                    <a:srgbClr val="0000CC"/>
                  </a:solidFill>
                </a:rPr>
                <a:t>5  </a:t>
              </a:r>
              <a:r>
                <a:rPr lang="en-US" altLang="zh-CN" sz="1800" b="1">
                  <a:solidFill>
                    <a:srgbClr val="0000CC"/>
                  </a:solidFill>
                </a:rPr>
                <a:t>D</a:t>
              </a:r>
              <a:r>
                <a:rPr lang="en-US" altLang="zh-CN" sz="1800" b="1" baseline="-25000">
                  <a:solidFill>
                    <a:srgbClr val="0000CC"/>
                  </a:solidFill>
                </a:rPr>
                <a:t>6 </a:t>
              </a:r>
              <a:r>
                <a:rPr lang="en-US" altLang="zh-CN" sz="1800" b="1">
                  <a:solidFill>
                    <a:srgbClr val="0000CC"/>
                  </a:solidFill>
                </a:rPr>
                <a:t>D</a:t>
              </a:r>
              <a:r>
                <a:rPr lang="en-US" altLang="zh-CN" sz="1800" b="1" baseline="-25000">
                  <a:solidFill>
                    <a:srgbClr val="0000CC"/>
                  </a:solidFill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37" grpId="0" autoUpdateAnimBg="0"/>
      <p:bldP spid="1862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1725-2BFD-4AAB-9CF6-B430A1BE9AE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73730" name="Text Box 1026"/>
          <p:cNvSpPr txBox="1">
            <a:spLocks noChangeArrowheads="1"/>
          </p:cNvSpPr>
          <p:nvPr/>
        </p:nvSpPr>
        <p:spPr bwMode="auto">
          <a:xfrm>
            <a:off x="395288" y="476250"/>
            <a:ext cx="7847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ea typeface="黑体" pitchFamily="49" charset="-122"/>
              </a:rPr>
              <a:t>Active-low 3-8 decoder 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低有效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3 - 8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译码器：</a:t>
            </a:r>
            <a:r>
              <a:rPr lang="en-US" altLang="zh-CN" b="1">
                <a:solidFill>
                  <a:srgbClr val="FF00FF"/>
                </a:solidFill>
                <a:latin typeface="Calibri" pitchFamily="34" charset="0"/>
                <a:ea typeface="黑体" pitchFamily="49" charset="-122"/>
              </a:rPr>
              <a:t>IC Chip 74138</a:t>
            </a:r>
          </a:p>
        </p:txBody>
      </p:sp>
      <p:sp>
        <p:nvSpPr>
          <p:cNvPr id="73785" name="Text Box 1081"/>
          <p:cNvSpPr txBox="1">
            <a:spLocks noChangeArrowheads="1"/>
          </p:cNvSpPr>
          <p:nvPr/>
        </p:nvSpPr>
        <p:spPr bwMode="auto">
          <a:xfrm>
            <a:off x="6553200" y="3657600"/>
            <a:ext cx="228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CC"/>
                </a:solidFill>
                <a:latin typeface="Arial" charset="0"/>
              </a:rPr>
              <a:t>1</a:t>
            </a:r>
          </a:p>
        </p:txBody>
      </p:sp>
      <p:grpSp>
        <p:nvGrpSpPr>
          <p:cNvPr id="73786" name="Group 1082"/>
          <p:cNvGrpSpPr>
            <a:grpSpLocks/>
          </p:cNvGrpSpPr>
          <p:nvPr/>
        </p:nvGrpSpPr>
        <p:grpSpPr bwMode="auto">
          <a:xfrm>
            <a:off x="6791325" y="3581400"/>
            <a:ext cx="863600" cy="366713"/>
            <a:chOff x="4105" y="3838"/>
            <a:chExt cx="544" cy="292"/>
          </a:xfrm>
        </p:grpSpPr>
        <p:sp>
          <p:nvSpPr>
            <p:cNvPr id="73787" name="Text Box 1083"/>
            <p:cNvSpPr txBox="1">
              <a:spLocks noChangeArrowheads="1"/>
            </p:cNvSpPr>
            <p:nvPr/>
          </p:nvSpPr>
          <p:spPr bwMode="auto">
            <a:xfrm>
              <a:off x="4105" y="3838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CC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73788" name="Text Box 1084"/>
            <p:cNvSpPr txBox="1">
              <a:spLocks noChangeArrowheads="1"/>
            </p:cNvSpPr>
            <p:nvPr/>
          </p:nvSpPr>
          <p:spPr bwMode="auto">
            <a:xfrm>
              <a:off x="4286" y="3838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CC"/>
                  </a:solidFill>
                  <a:latin typeface="Arial" charset="0"/>
                </a:rPr>
                <a:t>0</a:t>
              </a:r>
            </a:p>
          </p:txBody>
        </p:sp>
      </p:grpSp>
      <p:sp>
        <p:nvSpPr>
          <p:cNvPr id="73775" name="Text Box 1071"/>
          <p:cNvSpPr txBox="1">
            <a:spLocks noChangeArrowheads="1"/>
          </p:cNvSpPr>
          <p:nvPr/>
        </p:nvSpPr>
        <p:spPr bwMode="auto">
          <a:xfrm>
            <a:off x="1187450" y="2276475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latin typeface="Calibri" pitchFamily="34" charset="0"/>
              </a:rPr>
              <a:t>3 enables</a:t>
            </a:r>
          </a:p>
        </p:txBody>
      </p:sp>
      <p:graphicFrame>
        <p:nvGraphicFramePr>
          <p:cNvPr id="73776" name="Object 1072"/>
          <p:cNvGraphicFramePr>
            <a:graphicFrameLocks noChangeAspect="1"/>
          </p:cNvGraphicFramePr>
          <p:nvPr/>
        </p:nvGraphicFramePr>
        <p:xfrm>
          <a:off x="1285875" y="2959100"/>
          <a:ext cx="398463" cy="423863"/>
        </p:xfrm>
        <a:graphic>
          <a:graphicData uri="http://schemas.openxmlformats.org/presentationml/2006/ole">
            <p:oleObj spid="_x0000_s73819" name="公式" r:id="rId3" imgW="203024" imgH="215713" progId="Equation.3">
              <p:embed/>
            </p:oleObj>
          </a:graphicData>
        </a:graphic>
      </p:graphicFrame>
      <p:graphicFrame>
        <p:nvGraphicFramePr>
          <p:cNvPr id="73777" name="Object 1073"/>
          <p:cNvGraphicFramePr>
            <a:graphicFrameLocks noChangeAspect="1"/>
          </p:cNvGraphicFramePr>
          <p:nvPr/>
        </p:nvGraphicFramePr>
        <p:xfrm>
          <a:off x="1285875" y="3492500"/>
          <a:ext cx="392113" cy="393700"/>
        </p:xfrm>
        <a:graphic>
          <a:graphicData uri="http://schemas.openxmlformats.org/presentationml/2006/ole">
            <p:oleObj spid="_x0000_s73820" name="公式" r:id="rId4" imgW="215619" imgH="215619" progId="Equation.3">
              <p:embed/>
            </p:oleObj>
          </a:graphicData>
        </a:graphic>
      </p:graphicFrame>
      <p:graphicFrame>
        <p:nvGraphicFramePr>
          <p:cNvPr id="73778" name="Object 1074"/>
          <p:cNvGraphicFramePr>
            <a:graphicFrameLocks noChangeAspect="1"/>
          </p:cNvGraphicFramePr>
          <p:nvPr/>
        </p:nvGraphicFramePr>
        <p:xfrm>
          <a:off x="1285875" y="3949700"/>
          <a:ext cx="344488" cy="344488"/>
        </p:xfrm>
        <a:graphic>
          <a:graphicData uri="http://schemas.openxmlformats.org/presentationml/2006/ole">
            <p:oleObj spid="_x0000_s73821" name="公式" r:id="rId5" imgW="215619" imgH="215619" progId="Equation.3">
              <p:embed/>
            </p:oleObj>
          </a:graphicData>
        </a:graphic>
      </p:graphicFrame>
      <p:sp>
        <p:nvSpPr>
          <p:cNvPr id="73779" name="Text Box 1075"/>
          <p:cNvSpPr txBox="1">
            <a:spLocks noChangeArrowheads="1"/>
          </p:cNvSpPr>
          <p:nvPr/>
        </p:nvSpPr>
        <p:spPr bwMode="auto">
          <a:xfrm>
            <a:off x="1908175" y="2952750"/>
            <a:ext cx="216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</a:rPr>
              <a:t>Active-high</a:t>
            </a:r>
          </a:p>
        </p:txBody>
      </p:sp>
      <p:sp>
        <p:nvSpPr>
          <p:cNvPr id="73780" name="AutoShape 1076"/>
          <p:cNvSpPr>
            <a:spLocks/>
          </p:cNvSpPr>
          <p:nvPr/>
        </p:nvSpPr>
        <p:spPr bwMode="auto">
          <a:xfrm>
            <a:off x="1743075" y="3644900"/>
            <a:ext cx="215900" cy="6477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81" name="Text Box 1077"/>
          <p:cNvSpPr txBox="1">
            <a:spLocks noChangeArrowheads="1"/>
          </p:cNvSpPr>
          <p:nvPr/>
        </p:nvSpPr>
        <p:spPr bwMode="auto">
          <a:xfrm>
            <a:off x="1908175" y="3692525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</a:rPr>
              <a:t>Active-low </a:t>
            </a:r>
          </a:p>
        </p:txBody>
      </p:sp>
      <p:sp>
        <p:nvSpPr>
          <p:cNvPr id="73789" name="AutoShape 1085"/>
          <p:cNvSpPr>
            <a:spLocks/>
          </p:cNvSpPr>
          <p:nvPr/>
        </p:nvSpPr>
        <p:spPr bwMode="auto">
          <a:xfrm>
            <a:off x="981075" y="311150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805" name="Text Box 1101"/>
          <p:cNvSpPr txBox="1">
            <a:spLocks noChangeArrowheads="1"/>
          </p:cNvSpPr>
          <p:nvPr/>
        </p:nvSpPr>
        <p:spPr bwMode="auto">
          <a:xfrm>
            <a:off x="5148263" y="3644900"/>
            <a:ext cx="982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66"/>
                </a:solidFill>
                <a:latin typeface="Arial" charset="0"/>
              </a:rPr>
              <a:t>C B A</a:t>
            </a:r>
          </a:p>
        </p:txBody>
      </p:sp>
      <p:sp>
        <p:nvSpPr>
          <p:cNvPr id="73806" name="Text Box 1102"/>
          <p:cNvSpPr txBox="1">
            <a:spLocks noChangeArrowheads="1"/>
          </p:cNvSpPr>
          <p:nvPr/>
        </p:nvSpPr>
        <p:spPr bwMode="auto">
          <a:xfrm>
            <a:off x="900113" y="4916488"/>
            <a:ext cx="7053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  <a:ea typeface="黑体" pitchFamily="49" charset="-122"/>
              </a:rPr>
              <a:t>74138:  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中规模集成电路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MSI(medium scale integration)</a:t>
            </a:r>
          </a:p>
        </p:txBody>
      </p:sp>
      <p:sp>
        <p:nvSpPr>
          <p:cNvPr id="73808" name="AutoShape 1104"/>
          <p:cNvSpPr>
            <a:spLocks/>
          </p:cNvSpPr>
          <p:nvPr/>
        </p:nvSpPr>
        <p:spPr bwMode="auto">
          <a:xfrm rot="16200000">
            <a:off x="5524500" y="3700463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809" name="Text Box 1105"/>
          <p:cNvSpPr txBox="1">
            <a:spLocks noChangeArrowheads="1"/>
          </p:cNvSpPr>
          <p:nvPr/>
        </p:nvSpPr>
        <p:spPr bwMode="auto">
          <a:xfrm>
            <a:off x="5003800" y="4221163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FF"/>
                </a:solidFill>
              </a:rPr>
              <a:t>输入端</a:t>
            </a:r>
          </a:p>
        </p:txBody>
      </p:sp>
      <p:sp>
        <p:nvSpPr>
          <p:cNvPr id="73810" name="AutoShape 1106"/>
          <p:cNvSpPr>
            <a:spLocks/>
          </p:cNvSpPr>
          <p:nvPr/>
        </p:nvSpPr>
        <p:spPr bwMode="auto">
          <a:xfrm rot="16200000">
            <a:off x="6892925" y="362902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811" name="Text Box 1107"/>
          <p:cNvSpPr txBox="1">
            <a:spLocks noChangeArrowheads="1"/>
          </p:cNvSpPr>
          <p:nvPr/>
        </p:nvSpPr>
        <p:spPr bwMode="auto">
          <a:xfrm>
            <a:off x="6443663" y="4221163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FF"/>
                </a:solidFill>
              </a:rPr>
              <a:t>使能端</a:t>
            </a:r>
          </a:p>
        </p:txBody>
      </p:sp>
      <p:sp>
        <p:nvSpPr>
          <p:cNvPr id="73813" name="Text Box 1109"/>
          <p:cNvSpPr txBox="1">
            <a:spLocks noChangeArrowheads="1"/>
          </p:cNvSpPr>
          <p:nvPr/>
        </p:nvSpPr>
        <p:spPr bwMode="auto">
          <a:xfrm>
            <a:off x="1187450" y="1196975"/>
            <a:ext cx="2225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3333FF"/>
                </a:solidFill>
                <a:latin typeface="Calibri" pitchFamily="34" charset="0"/>
              </a:rPr>
              <a:t>3 inputs</a:t>
            </a:r>
          </a:p>
          <a:p>
            <a:r>
              <a:rPr lang="en-US" altLang="zh-CN" b="1">
                <a:solidFill>
                  <a:srgbClr val="3333FF"/>
                </a:solidFill>
                <a:latin typeface="Calibri" pitchFamily="34" charset="0"/>
              </a:rPr>
              <a:t>8 outputs </a:t>
            </a:r>
          </a:p>
        </p:txBody>
      </p:sp>
      <p:pic>
        <p:nvPicPr>
          <p:cNvPr id="73817" name="Picture 11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557338"/>
            <a:ext cx="2952750" cy="201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3803" name="Text Box 1099"/>
          <p:cNvSpPr txBox="1">
            <a:spLocks noChangeArrowheads="1"/>
          </p:cNvSpPr>
          <p:nvPr/>
        </p:nvSpPr>
        <p:spPr bwMode="auto">
          <a:xfrm>
            <a:off x="5795963" y="3227388"/>
            <a:ext cx="1008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3333FF"/>
                </a:solidFill>
                <a:latin typeface="Arial" charset="0"/>
              </a:rPr>
              <a:t>MSB </a:t>
            </a:r>
          </a:p>
          <a:p>
            <a:r>
              <a:rPr lang="zh-CN" altLang="en-US" sz="1800" b="1">
                <a:solidFill>
                  <a:srgbClr val="3333FF"/>
                </a:solidFill>
                <a:latin typeface="Arial" charset="0"/>
              </a:rPr>
              <a:t>最高位</a:t>
            </a:r>
          </a:p>
        </p:txBody>
      </p:sp>
      <p:sp>
        <p:nvSpPr>
          <p:cNvPr id="73804" name="Text Box 1100"/>
          <p:cNvSpPr txBox="1">
            <a:spLocks noChangeArrowheads="1"/>
          </p:cNvSpPr>
          <p:nvPr/>
        </p:nvSpPr>
        <p:spPr bwMode="auto">
          <a:xfrm>
            <a:off x="4356100" y="3219450"/>
            <a:ext cx="936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3333FF"/>
                </a:solidFill>
                <a:latin typeface="Arial" charset="0"/>
              </a:rPr>
              <a:t>LSB </a:t>
            </a:r>
          </a:p>
          <a:p>
            <a:r>
              <a:rPr lang="zh-CN" altLang="en-US" sz="1800" b="1">
                <a:solidFill>
                  <a:srgbClr val="3333FF"/>
                </a:solidFill>
                <a:latin typeface="Arial" charset="0"/>
              </a:rPr>
              <a:t>最低位</a:t>
            </a:r>
          </a:p>
        </p:txBody>
      </p:sp>
      <p:grpSp>
        <p:nvGrpSpPr>
          <p:cNvPr id="73816" name="Group 1112"/>
          <p:cNvGrpSpPr>
            <a:grpSpLocks/>
          </p:cNvGrpSpPr>
          <p:nvPr/>
        </p:nvGrpSpPr>
        <p:grpSpPr bwMode="auto">
          <a:xfrm>
            <a:off x="7596188" y="1341438"/>
            <a:ext cx="549275" cy="457200"/>
            <a:chOff x="4694" y="892"/>
            <a:chExt cx="346" cy="288"/>
          </a:xfrm>
        </p:grpSpPr>
        <p:sp>
          <p:nvSpPr>
            <p:cNvPr id="73814" name="Text Box 1110"/>
            <p:cNvSpPr txBox="1">
              <a:spLocks noChangeArrowheads="1"/>
            </p:cNvSpPr>
            <p:nvPr/>
          </p:nvSpPr>
          <p:spPr bwMode="auto">
            <a:xfrm>
              <a:off x="4694" y="892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3399"/>
                  </a:solidFill>
                </a:rPr>
                <a:t>m</a:t>
              </a:r>
              <a:r>
                <a:rPr lang="en-US" altLang="zh-CN" i="1" baseline="-25000">
                  <a:solidFill>
                    <a:srgbClr val="FF3399"/>
                  </a:solidFill>
                </a:rPr>
                <a:t>i</a:t>
              </a:r>
              <a:endParaRPr lang="en-US" altLang="zh-CN" i="1">
                <a:solidFill>
                  <a:srgbClr val="FF3399"/>
                </a:solidFill>
              </a:endParaRPr>
            </a:p>
          </p:txBody>
        </p:sp>
        <p:sp>
          <p:nvSpPr>
            <p:cNvPr id="73815" name="Line 1111"/>
            <p:cNvSpPr>
              <a:spLocks noChangeShapeType="1"/>
            </p:cNvSpPr>
            <p:nvPr/>
          </p:nvSpPr>
          <p:spPr bwMode="auto">
            <a:xfrm>
              <a:off x="4752" y="972"/>
              <a:ext cx="96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818" name="Text Box 1114"/>
          <p:cNvSpPr txBox="1">
            <a:spLocks noChangeArrowheads="1"/>
          </p:cNvSpPr>
          <p:nvPr/>
        </p:nvSpPr>
        <p:spPr bwMode="auto">
          <a:xfrm>
            <a:off x="5911850" y="2349500"/>
            <a:ext cx="2365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7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7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3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7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7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7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7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7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7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7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7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7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7" dur="500"/>
                                        <p:tgtEl>
                                          <p:spTgt spid="7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7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7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7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  <p:bldP spid="73785" grpId="0" autoUpdateAnimBg="0"/>
      <p:bldP spid="73775" grpId="0" autoUpdateAnimBg="0"/>
      <p:bldP spid="73779" grpId="0" autoUpdateAnimBg="0"/>
      <p:bldP spid="73780" grpId="0" animBg="1"/>
      <p:bldP spid="73781" grpId="0" autoUpdateAnimBg="0"/>
      <p:bldP spid="73789" grpId="0" animBg="1"/>
      <p:bldP spid="73805" grpId="0" autoUpdateAnimBg="0"/>
      <p:bldP spid="73806" grpId="0" autoUpdateAnimBg="0"/>
      <p:bldP spid="73808" grpId="0" animBg="1"/>
      <p:bldP spid="73809" grpId="0" autoUpdateAnimBg="0"/>
      <p:bldP spid="73810" grpId="0" animBg="1"/>
      <p:bldP spid="73811" grpId="0" autoUpdateAnimBg="0"/>
      <p:bldP spid="73813" grpId="0" autoUpdateAnimBg="0"/>
      <p:bldP spid="73803" grpId="0" autoUpdateAnimBg="0"/>
      <p:bldP spid="7380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BCE4-3640-4FFD-8D2E-84F9143D2E6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84213" y="549275"/>
            <a:ext cx="352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Pin diagram </a:t>
            </a:r>
            <a:r>
              <a:rPr lang="zh-CN" altLang="en-US" sz="2800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管脚图</a:t>
            </a:r>
          </a:p>
        </p:txBody>
      </p:sp>
      <p:grpSp>
        <p:nvGrpSpPr>
          <p:cNvPr id="19471" name="Group 15"/>
          <p:cNvGrpSpPr>
            <a:grpSpLocks/>
          </p:cNvGrpSpPr>
          <p:nvPr/>
        </p:nvGrpSpPr>
        <p:grpSpPr bwMode="auto">
          <a:xfrm>
            <a:off x="2743200" y="3810000"/>
            <a:ext cx="3749675" cy="396875"/>
            <a:chOff x="1776" y="2784"/>
            <a:chExt cx="2362" cy="250"/>
          </a:xfrm>
        </p:grpSpPr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1776" y="2784"/>
              <a:ext cx="23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FF0066"/>
                  </a:solidFill>
                </a:rPr>
                <a:t>A</a:t>
              </a:r>
              <a:r>
                <a:rPr lang="en-US" altLang="zh-CN" sz="2000" baseline="-25000">
                  <a:solidFill>
                    <a:srgbClr val="FF0066"/>
                  </a:solidFill>
                </a:rPr>
                <a:t>0</a:t>
              </a:r>
              <a:r>
                <a:rPr lang="en-US" altLang="zh-CN" sz="2000">
                  <a:solidFill>
                    <a:srgbClr val="FF0066"/>
                  </a:solidFill>
                </a:rPr>
                <a:t>  A</a:t>
              </a:r>
              <a:r>
                <a:rPr lang="en-US" altLang="zh-CN" sz="2000" baseline="-25000">
                  <a:solidFill>
                    <a:srgbClr val="FF0066"/>
                  </a:solidFill>
                </a:rPr>
                <a:t>1</a:t>
              </a:r>
              <a:r>
                <a:rPr lang="en-US" altLang="zh-CN" sz="2000">
                  <a:solidFill>
                    <a:srgbClr val="FF0066"/>
                  </a:solidFill>
                </a:rPr>
                <a:t>  A</a:t>
              </a:r>
              <a:r>
                <a:rPr lang="en-US" altLang="zh-CN" sz="2000" baseline="-25000">
                  <a:solidFill>
                    <a:srgbClr val="FF0066"/>
                  </a:solidFill>
                </a:rPr>
                <a:t>2</a:t>
              </a:r>
              <a:r>
                <a:rPr lang="en-US" altLang="zh-CN" sz="2000">
                  <a:solidFill>
                    <a:srgbClr val="FF0066"/>
                  </a:solidFill>
                </a:rPr>
                <a:t>   S</a:t>
              </a:r>
              <a:r>
                <a:rPr lang="en-US" altLang="zh-CN" sz="2000" baseline="-25000">
                  <a:solidFill>
                    <a:srgbClr val="FF0066"/>
                  </a:solidFill>
                </a:rPr>
                <a:t>B</a:t>
              </a:r>
              <a:r>
                <a:rPr lang="en-US" altLang="zh-CN" sz="2000">
                  <a:solidFill>
                    <a:srgbClr val="FF0066"/>
                  </a:solidFill>
                </a:rPr>
                <a:t>   S</a:t>
              </a:r>
              <a:r>
                <a:rPr lang="en-US" altLang="zh-CN" sz="2000" baseline="-25000">
                  <a:solidFill>
                    <a:srgbClr val="FF0066"/>
                  </a:solidFill>
                </a:rPr>
                <a:t>C</a:t>
              </a:r>
              <a:r>
                <a:rPr lang="en-US" altLang="zh-CN" sz="2000">
                  <a:solidFill>
                    <a:srgbClr val="FF0066"/>
                  </a:solidFill>
                </a:rPr>
                <a:t>   S</a:t>
              </a:r>
              <a:r>
                <a:rPr lang="en-US" altLang="zh-CN" sz="2000" baseline="-25000">
                  <a:solidFill>
                    <a:srgbClr val="FF0066"/>
                  </a:solidFill>
                </a:rPr>
                <a:t>A</a:t>
              </a:r>
              <a:r>
                <a:rPr lang="en-US" altLang="zh-CN" sz="2000">
                  <a:solidFill>
                    <a:srgbClr val="FF0066"/>
                  </a:solidFill>
                </a:rPr>
                <a:t>  Y</a:t>
              </a:r>
              <a:r>
                <a:rPr lang="en-US" altLang="zh-CN" sz="2000" baseline="-25000">
                  <a:solidFill>
                    <a:srgbClr val="FF0066"/>
                  </a:solidFill>
                </a:rPr>
                <a:t>7</a:t>
              </a:r>
              <a:r>
                <a:rPr lang="en-US" altLang="zh-CN" sz="2000">
                  <a:solidFill>
                    <a:srgbClr val="FF0066"/>
                  </a:solidFill>
                </a:rPr>
                <a:t>  </a:t>
              </a:r>
              <a:r>
                <a:rPr lang="en-US" altLang="zh-CN" sz="2000" b="1">
                  <a:solidFill>
                    <a:srgbClr val="3333FF"/>
                  </a:solidFill>
                </a:rPr>
                <a:t>GND</a:t>
              </a:r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2604" y="2832"/>
              <a:ext cx="96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2880" y="2832"/>
              <a:ext cx="96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431925" y="5030788"/>
            <a:ext cx="115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ea typeface="仿宋_GB2312" pitchFamily="49" charset="-122"/>
              </a:rPr>
              <a:t>查手册</a:t>
            </a:r>
          </a:p>
        </p:txBody>
      </p:sp>
      <p:sp>
        <p:nvSpPr>
          <p:cNvPr id="19474" name="AutoShape 18"/>
          <p:cNvSpPr>
            <a:spLocks/>
          </p:cNvSpPr>
          <p:nvPr/>
        </p:nvSpPr>
        <p:spPr bwMode="auto">
          <a:xfrm>
            <a:off x="2590800" y="4876800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2819400" y="4724400"/>
            <a:ext cx="13716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ea typeface="仿宋_GB2312" pitchFamily="49" charset="-122"/>
              </a:rPr>
              <a:t>管脚图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ea typeface="仿宋_GB2312" pitchFamily="49" charset="-122"/>
              </a:rPr>
              <a:t>功能表</a:t>
            </a:r>
          </a:p>
        </p:txBody>
      </p:sp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1524000" y="1676400"/>
          <a:ext cx="4572000" cy="2128838"/>
        </p:xfrm>
        <a:graphic>
          <a:graphicData uri="http://schemas.openxmlformats.org/presentationml/2006/ole">
            <p:oleObj spid="_x0000_s19482" name="位图图像" r:id="rId3" imgW="3191320" imgH="1486107" progId="PBrush">
              <p:embed/>
            </p:oleObj>
          </a:graphicData>
        </a:graphic>
      </p:graphicFrame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3810000" y="2590800"/>
            <a:ext cx="1158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0066"/>
                </a:solidFill>
              </a:rPr>
              <a:t>74138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2667000" y="1676400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3333FF"/>
                </a:solidFill>
              </a:rPr>
              <a:t>V</a:t>
            </a:r>
            <a:r>
              <a:rPr lang="en-US" altLang="zh-CN" sz="2000" b="1" baseline="-25000">
                <a:solidFill>
                  <a:srgbClr val="3333FF"/>
                </a:solidFill>
              </a:rPr>
              <a:t>CC</a:t>
            </a:r>
            <a:r>
              <a:rPr lang="en-US" altLang="zh-CN" sz="2000">
                <a:solidFill>
                  <a:srgbClr val="FF0066"/>
                </a:solidFill>
              </a:rPr>
              <a:t> Y</a:t>
            </a:r>
            <a:r>
              <a:rPr lang="en-US" altLang="zh-CN" sz="2000" baseline="-25000">
                <a:solidFill>
                  <a:srgbClr val="FF0066"/>
                </a:solidFill>
              </a:rPr>
              <a:t>0</a:t>
            </a:r>
            <a:r>
              <a:rPr lang="en-US" altLang="zh-CN" sz="2000">
                <a:solidFill>
                  <a:srgbClr val="FF0066"/>
                </a:solidFill>
              </a:rPr>
              <a:t>  Y</a:t>
            </a:r>
            <a:r>
              <a:rPr lang="en-US" altLang="zh-CN" sz="2000" baseline="-25000">
                <a:solidFill>
                  <a:srgbClr val="FF0066"/>
                </a:solidFill>
              </a:rPr>
              <a:t>1</a:t>
            </a:r>
            <a:r>
              <a:rPr lang="en-US" altLang="zh-CN" sz="2000">
                <a:solidFill>
                  <a:srgbClr val="FF0066"/>
                </a:solidFill>
              </a:rPr>
              <a:t>  Y</a:t>
            </a:r>
            <a:r>
              <a:rPr lang="en-US" altLang="zh-CN" sz="2000" baseline="-25000">
                <a:solidFill>
                  <a:srgbClr val="FF0066"/>
                </a:solidFill>
              </a:rPr>
              <a:t>2</a:t>
            </a:r>
            <a:r>
              <a:rPr lang="en-US" altLang="zh-CN" sz="2000">
                <a:solidFill>
                  <a:srgbClr val="FF0066"/>
                </a:solidFill>
              </a:rPr>
              <a:t>   Y</a:t>
            </a:r>
            <a:r>
              <a:rPr lang="en-US" altLang="zh-CN" sz="2000" baseline="-25000">
                <a:solidFill>
                  <a:srgbClr val="FF0066"/>
                </a:solidFill>
              </a:rPr>
              <a:t>3</a:t>
            </a:r>
            <a:r>
              <a:rPr lang="en-US" altLang="zh-CN" sz="2000">
                <a:solidFill>
                  <a:srgbClr val="FF0066"/>
                </a:solidFill>
              </a:rPr>
              <a:t>  Y</a:t>
            </a:r>
            <a:r>
              <a:rPr lang="en-US" altLang="zh-CN" sz="2000" baseline="-25000">
                <a:solidFill>
                  <a:srgbClr val="FF0066"/>
                </a:solidFill>
              </a:rPr>
              <a:t>4</a:t>
            </a:r>
            <a:r>
              <a:rPr lang="en-US" altLang="zh-CN" sz="2000">
                <a:solidFill>
                  <a:srgbClr val="FF0066"/>
                </a:solidFill>
              </a:rPr>
              <a:t>  Y</a:t>
            </a:r>
            <a:r>
              <a:rPr lang="en-US" altLang="zh-CN" sz="2000" baseline="-25000">
                <a:solidFill>
                  <a:srgbClr val="FF0066"/>
                </a:solidFill>
              </a:rPr>
              <a:t>5</a:t>
            </a:r>
            <a:r>
              <a:rPr lang="en-US" altLang="zh-CN" sz="2000">
                <a:solidFill>
                  <a:srgbClr val="FF0066"/>
                </a:solidFill>
              </a:rPr>
              <a:t>   Y</a:t>
            </a:r>
            <a:r>
              <a:rPr lang="en-US" altLang="zh-CN" sz="2000" baseline="-25000">
                <a:solidFill>
                  <a:srgbClr val="FF0066"/>
                </a:solidFill>
              </a:rPr>
              <a:t>6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utoUpdateAnimBg="0"/>
      <p:bldP spid="19473" grpId="0" autoUpdateAnimBg="0"/>
      <p:bldP spid="19474" grpId="0" animBg="1"/>
      <p:bldP spid="19475" grpId="0" autoUpdateAnimBg="0"/>
      <p:bldP spid="19480" grpId="0" autoUpdateAnimBg="0"/>
      <p:bldP spid="1948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FFB9-92B9-416D-968E-A01CE2F89889}" type="slidenum">
              <a:rPr lang="en-US" altLang="zh-CN"/>
              <a:pPr/>
              <a:t>4</a:t>
            </a:fld>
            <a:endParaRPr lang="en-US" altLang="zh-CN"/>
          </a:p>
        </p:txBody>
      </p:sp>
      <p:grpSp>
        <p:nvGrpSpPr>
          <p:cNvPr id="2" name="组合 49"/>
          <p:cNvGrpSpPr>
            <a:grpSpLocks/>
          </p:cNvGrpSpPr>
          <p:nvPr/>
        </p:nvGrpSpPr>
        <p:grpSpPr bwMode="auto">
          <a:xfrm>
            <a:off x="541338" y="3654425"/>
            <a:ext cx="2201862" cy="1130300"/>
            <a:chOff x="3360148" y="4209990"/>
            <a:chExt cx="2202452" cy="1130400"/>
          </a:xfrm>
        </p:grpSpPr>
        <p:pic>
          <p:nvPicPr>
            <p:cNvPr id="189444" name="Picture 7" descr="Traffic_light"/>
            <p:cNvPicPr>
              <a:picLocks noChangeAspect="1" noChangeArrowheads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148" y="4209990"/>
              <a:ext cx="446088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9445" name="图片 5" descr="Elevator-Braille-ADA-Sign-SB-1002.gif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8898" t="4724" r="21732" b="4724"/>
            <a:stretch>
              <a:fillRect/>
            </a:stretch>
          </p:blipFill>
          <p:spPr bwMode="auto">
            <a:xfrm>
              <a:off x="4045948" y="4209990"/>
              <a:ext cx="741159" cy="113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9446" name="图片 6" descr="vending-machine.jp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215" t="1933" r="8215" b="5800"/>
            <a:stretch>
              <a:fillRect/>
            </a:stretch>
          </p:blipFill>
          <p:spPr bwMode="auto">
            <a:xfrm>
              <a:off x="4960348" y="4209990"/>
              <a:ext cx="602252" cy="113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7" descr="imagesCAXWNI35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1825"/>
            <a:ext cx="104298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MUX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901825"/>
            <a:ext cx="101123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4000" y="1268413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数字电路分析与设计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79400" y="3121025"/>
            <a:ext cx="271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SzPct val="80000"/>
              <a:buFont typeface="Wingdings" pitchFamily="2" charset="2"/>
              <a:buChar char="l"/>
            </a:pPr>
            <a:r>
              <a:rPr lang="en-US" altLang="zh-CN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组合逻辑电路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79400" y="4822825"/>
            <a:ext cx="271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SzPct val="80000"/>
              <a:buFont typeface="Wingdings" pitchFamily="2" charset="2"/>
              <a:buChar char="l"/>
            </a:pPr>
            <a:r>
              <a:rPr lang="en-US" altLang="zh-CN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时序逻辑电路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41638" y="2581275"/>
            <a:ext cx="2133600" cy="568325"/>
            <a:chOff x="1824" y="2196"/>
            <a:chExt cx="1344" cy="358"/>
          </a:xfrm>
        </p:grpSpPr>
        <p:sp>
          <p:nvSpPr>
            <p:cNvPr id="491540" name="Line 20"/>
            <p:cNvSpPr>
              <a:spLocks noChangeShapeType="1"/>
            </p:cNvSpPr>
            <p:nvPr/>
          </p:nvSpPr>
          <p:spPr bwMode="auto">
            <a:xfrm>
              <a:off x="2463" y="2196"/>
              <a:ext cx="705" cy="1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541" name="Text Box 21"/>
            <p:cNvSpPr txBox="1">
              <a:spLocks noChangeArrowheads="1"/>
            </p:cNvSpPr>
            <p:nvPr/>
          </p:nvSpPr>
          <p:spPr bwMode="auto">
            <a:xfrm>
              <a:off x="1824" y="2304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49" charset="-122"/>
                </a:rPr>
                <a:t>历史状态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  <a:ea typeface="黑体" pitchFamily="49" charset="-122"/>
                </a:rPr>
                <a:t>: y(t-1)</a:t>
              </a:r>
            </a:p>
          </p:txBody>
        </p:sp>
      </p:grpSp>
      <p:sp>
        <p:nvSpPr>
          <p:cNvPr id="491543" name="Line 23"/>
          <p:cNvSpPr>
            <a:spLocks noChangeShapeType="1"/>
          </p:cNvSpPr>
          <p:nvPr/>
        </p:nvSpPr>
        <p:spPr bwMode="auto">
          <a:xfrm>
            <a:off x="6821488" y="2428875"/>
            <a:ext cx="0" cy="1152525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544" name="Line 24"/>
          <p:cNvSpPr>
            <a:spLocks noChangeShapeType="1"/>
          </p:cNvSpPr>
          <p:nvPr/>
        </p:nvSpPr>
        <p:spPr bwMode="auto">
          <a:xfrm flipH="1">
            <a:off x="3932238" y="3611563"/>
            <a:ext cx="2917825" cy="9525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545" name="Line 25"/>
          <p:cNvSpPr>
            <a:spLocks noChangeShapeType="1"/>
          </p:cNvSpPr>
          <p:nvPr/>
        </p:nvSpPr>
        <p:spPr bwMode="auto">
          <a:xfrm flipV="1">
            <a:off x="3932238" y="2600325"/>
            <a:ext cx="0" cy="992188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944813" y="1685925"/>
            <a:ext cx="6097587" cy="1166813"/>
            <a:chOff x="1826" y="1488"/>
            <a:chExt cx="3841" cy="735"/>
          </a:xfrm>
        </p:grpSpPr>
        <p:sp>
          <p:nvSpPr>
            <p:cNvPr id="189459" name="Line 17"/>
            <p:cNvSpPr>
              <a:spLocks noChangeShapeType="1"/>
            </p:cNvSpPr>
            <p:nvPr/>
          </p:nvSpPr>
          <p:spPr bwMode="auto">
            <a:xfrm>
              <a:off x="2445" y="1764"/>
              <a:ext cx="7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460" name="Text Box 18"/>
            <p:cNvSpPr txBox="1">
              <a:spLocks noChangeArrowheads="1"/>
            </p:cNvSpPr>
            <p:nvPr/>
          </p:nvSpPr>
          <p:spPr bwMode="auto">
            <a:xfrm>
              <a:off x="1826" y="1488"/>
              <a:ext cx="11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  <a:ea typeface="黑体" pitchFamily="49" charset="-122"/>
                </a:rPr>
                <a:t>输入信号</a:t>
              </a:r>
              <a:r>
                <a:rPr lang="en-US" altLang="zh-CN" sz="2000" b="1">
                  <a:latin typeface="Times New Roman" pitchFamily="18" charset="0"/>
                  <a:ea typeface="黑体" pitchFamily="49" charset="-122"/>
                </a:rPr>
                <a:t>: x(t)</a:t>
              </a:r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3116" y="1672"/>
              <a:ext cx="2551" cy="551"/>
              <a:chOff x="3116" y="1672"/>
              <a:chExt cx="2551" cy="551"/>
            </a:xfrm>
          </p:grpSpPr>
          <p:sp>
            <p:nvSpPr>
              <p:cNvPr id="189462" name="Line 16"/>
              <p:cNvSpPr>
                <a:spLocks noChangeShapeType="1"/>
              </p:cNvSpPr>
              <p:nvPr/>
            </p:nvSpPr>
            <p:spPr bwMode="auto">
              <a:xfrm>
                <a:off x="4081" y="1950"/>
                <a:ext cx="45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463" name="Text Box 7"/>
              <p:cNvSpPr txBox="1">
                <a:spLocks noChangeArrowheads="1"/>
              </p:cNvSpPr>
              <p:nvPr/>
            </p:nvSpPr>
            <p:spPr bwMode="auto">
              <a:xfrm>
                <a:off x="3116" y="1803"/>
                <a:ext cx="10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SzPct val="80000"/>
                  <a:buFont typeface="Wingdings" pitchFamily="2" charset="2"/>
                  <a:buNone/>
                </a:pPr>
                <a:r>
                  <a:rPr lang="zh-CN" altLang="en-US" sz="2200" b="1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数字电路</a:t>
                </a:r>
              </a:p>
            </p:txBody>
          </p:sp>
          <p:graphicFrame>
            <p:nvGraphicFramePr>
              <p:cNvPr id="189464" name="Object 34"/>
              <p:cNvGraphicFramePr>
                <a:graphicFrameLocks noChangeAspect="1"/>
              </p:cNvGraphicFramePr>
              <p:nvPr/>
            </p:nvGraphicFramePr>
            <p:xfrm>
              <a:off x="3164" y="1672"/>
              <a:ext cx="912" cy="551"/>
            </p:xfrm>
            <a:graphic>
              <a:graphicData uri="http://schemas.openxmlformats.org/presentationml/2006/ole">
                <p:oleObj spid="_x0000_s180226" name="Visio" r:id="rId10" imgW="2080462" imgH="875489" progId="">
                  <p:embed/>
                </p:oleObj>
              </a:graphicData>
            </a:graphic>
          </p:graphicFrame>
          <p:sp>
            <p:nvSpPr>
              <p:cNvPr id="189465" name="Text Box 14"/>
              <p:cNvSpPr txBox="1">
                <a:spLocks noChangeArrowheads="1"/>
              </p:cNvSpPr>
              <p:nvPr/>
            </p:nvSpPr>
            <p:spPr bwMode="auto">
              <a:xfrm>
                <a:off x="4562" y="1819"/>
                <a:ext cx="110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buSzPct val="80000"/>
                  <a:buFont typeface="Wingdings" pitchFamily="2" charset="2"/>
                  <a:buNone/>
                </a:pPr>
                <a:r>
                  <a:rPr lang="zh-CN" altLang="en-US" sz="2000" b="1">
                    <a:solidFill>
                      <a:srgbClr val="006600"/>
                    </a:solidFill>
                    <a:latin typeface="Times New Roman" pitchFamily="18" charset="0"/>
                    <a:ea typeface="黑体" pitchFamily="49" charset="-122"/>
                  </a:rPr>
                  <a:t>输出信号</a:t>
                </a:r>
                <a:r>
                  <a:rPr lang="en-US" altLang="zh-CN" sz="2000" b="1">
                    <a:solidFill>
                      <a:srgbClr val="006600"/>
                    </a:solidFill>
                    <a:latin typeface="Times New Roman" pitchFamily="18" charset="0"/>
                    <a:ea typeface="黑体" pitchFamily="49" charset="-122"/>
                  </a:rPr>
                  <a:t>: y(t)</a:t>
                </a:r>
              </a:p>
            </p:txBody>
          </p:sp>
          <p:graphicFrame>
            <p:nvGraphicFramePr>
              <p:cNvPr id="189466" name="Object 35"/>
              <p:cNvGraphicFramePr>
                <a:graphicFrameLocks noChangeAspect="1"/>
              </p:cNvGraphicFramePr>
              <p:nvPr/>
            </p:nvGraphicFramePr>
            <p:xfrm>
              <a:off x="4548" y="1714"/>
              <a:ext cx="1119" cy="470"/>
            </p:xfrm>
            <a:graphic>
              <a:graphicData uri="http://schemas.openxmlformats.org/presentationml/2006/ole">
                <p:oleObj spid="_x0000_s180227" name="Visio" r:id="rId11" imgW="2080462" imgH="875489" progId="">
                  <p:embed/>
                </p:oleObj>
              </a:graphicData>
            </a:graphic>
          </p:graphicFrame>
        </p:grpSp>
      </p:grpSp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3035300" y="3889375"/>
            <a:ext cx="5713413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itchFamily="2" charset="2"/>
              <a:buChar char="l"/>
            </a:pP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1800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组合逻辑电路输出与输入之间一一对应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endParaRPr lang="zh-CN" altLang="en-US" sz="2000" b="1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spcBef>
                <a:spcPct val="80000"/>
              </a:spcBef>
              <a:buSzPct val="80000"/>
              <a:buFont typeface="Wingdings" pitchFamily="2" charset="2"/>
              <a:buChar char="l"/>
            </a:pPr>
            <a:r>
              <a:rPr lang="zh-CN" altLang="en-US" sz="20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18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时序逻辑电路的当前状态</a:t>
            </a:r>
            <a:r>
              <a:rPr lang="en-US" altLang="zh-CN" sz="18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18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输出</a:t>
            </a:r>
            <a:r>
              <a:rPr lang="en-US" altLang="zh-CN" sz="18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18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取决</a:t>
            </a:r>
          </a:p>
          <a:p>
            <a:pPr>
              <a:buSzPct val="80000"/>
              <a:buFont typeface="Wingdings" pitchFamily="2" charset="2"/>
              <a:buNone/>
            </a:pPr>
            <a:r>
              <a:rPr lang="zh-CN" altLang="en-US" sz="18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</a:t>
            </a:r>
            <a:r>
              <a:rPr lang="zh-CN" altLang="en-US" sz="6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sz="1800" b="1">
                <a:solidFill>
                  <a:srgbClr val="80008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于电路输入及历史状态</a:t>
            </a:r>
            <a:endParaRPr lang="zh-CN" altLang="en-US" sz="2000" b="1">
              <a:solidFill>
                <a:srgbClr val="80008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9468" name="Text Box 28"/>
          <p:cNvSpPr txBox="1">
            <a:spLocks noChangeArrowheads="1"/>
          </p:cNvSpPr>
          <p:nvPr/>
        </p:nvSpPr>
        <p:spPr bwMode="auto">
          <a:xfrm>
            <a:off x="323850" y="404813"/>
            <a:ext cx="8640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§4.1 Overview </a:t>
            </a:r>
            <a:r>
              <a:rPr lang="zh-CN" altLang="en-US" sz="2800"/>
              <a:t>概述</a:t>
            </a: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3449638" y="4344988"/>
            <a:ext cx="5226050" cy="366712"/>
            <a:chOff x="2173" y="2737"/>
            <a:chExt cx="3292" cy="231"/>
          </a:xfrm>
        </p:grpSpPr>
        <p:sp>
          <p:nvSpPr>
            <p:cNvPr id="189470" name="Text Box 30"/>
            <p:cNvSpPr txBox="1">
              <a:spLocks noChangeArrowheads="1"/>
            </p:cNvSpPr>
            <p:nvPr/>
          </p:nvSpPr>
          <p:spPr bwMode="auto">
            <a:xfrm>
              <a:off x="2173" y="2737"/>
              <a:ext cx="3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SzPct val="80000"/>
                <a:buFont typeface="Wingdings" pitchFamily="2" charset="2"/>
                <a:buNone/>
              </a:pPr>
              <a:r>
                <a:rPr lang="en-US" altLang="zh-CN" sz="1800" b="1" i="1">
                  <a:latin typeface="Calibri" pitchFamily="34" charset="0"/>
                  <a:ea typeface="黑体" pitchFamily="49" charset="-122"/>
                </a:rPr>
                <a:t>f</a:t>
              </a:r>
              <a:r>
                <a:rPr lang="zh-CN" altLang="en-US" sz="1800" b="1">
                  <a:latin typeface="Calibri" pitchFamily="34" charset="0"/>
                  <a:ea typeface="黑体" pitchFamily="49" charset="-122"/>
                </a:rPr>
                <a:t>：</a:t>
              </a: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x(t)                     y(t)   </a:t>
              </a:r>
              <a:r>
                <a:rPr lang="zh-CN" altLang="en-US" sz="1800" b="1">
                  <a:latin typeface="Calibri" pitchFamily="34" charset="0"/>
                  <a:ea typeface="黑体" pitchFamily="49" charset="-122"/>
                </a:rPr>
                <a:t>（第四章）投票选举电路</a:t>
              </a:r>
              <a:endParaRPr lang="zh-CN" altLang="en-US" sz="1800" b="1">
                <a:latin typeface="Calibri" pitchFamily="34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89471" name="Line 31"/>
            <p:cNvSpPr>
              <a:spLocks noChangeShapeType="1"/>
            </p:cNvSpPr>
            <p:nvPr/>
          </p:nvSpPr>
          <p:spPr bwMode="auto">
            <a:xfrm>
              <a:off x="2699" y="2858"/>
              <a:ext cx="5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684213" y="5602288"/>
            <a:ext cx="7345362" cy="779462"/>
            <a:chOff x="231" y="3438"/>
            <a:chExt cx="4627" cy="491"/>
          </a:xfrm>
        </p:grpSpPr>
        <p:sp>
          <p:nvSpPr>
            <p:cNvPr id="189474" name="Text Box 34"/>
            <p:cNvSpPr txBox="1">
              <a:spLocks noChangeArrowheads="1"/>
            </p:cNvSpPr>
            <p:nvPr/>
          </p:nvSpPr>
          <p:spPr bwMode="auto">
            <a:xfrm>
              <a:off x="231" y="3544"/>
              <a:ext cx="46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SzPct val="80000"/>
                <a:buFont typeface="Wingdings" pitchFamily="2" charset="2"/>
                <a:buNone/>
              </a:pPr>
              <a:r>
                <a:rPr lang="en-US" altLang="zh-CN" sz="1800" b="1" i="1">
                  <a:solidFill>
                    <a:srgbClr val="FF3300"/>
                  </a:solidFill>
                  <a:latin typeface="Calibri" pitchFamily="34" charset="0"/>
                  <a:ea typeface="黑体" pitchFamily="49" charset="-122"/>
                </a:rPr>
                <a:t>    f</a:t>
              </a:r>
              <a:r>
                <a:rPr lang="zh-CN" altLang="en-US" sz="1800" b="1">
                  <a:solidFill>
                    <a:srgbClr val="FF3300"/>
                  </a:solidFill>
                  <a:latin typeface="Calibri" pitchFamily="34" charset="0"/>
                  <a:ea typeface="黑体" pitchFamily="49" charset="-122"/>
                </a:rPr>
                <a:t>：                          </a:t>
              </a:r>
              <a:r>
                <a:rPr lang="en-US" altLang="zh-CN" sz="1800" b="1">
                  <a:solidFill>
                    <a:srgbClr val="FF3300"/>
                  </a:solidFill>
                  <a:latin typeface="Calibri" pitchFamily="34" charset="0"/>
                  <a:ea typeface="黑体" pitchFamily="49" charset="-122"/>
                </a:rPr>
                <a:t>y(t)  </a:t>
              </a:r>
              <a:r>
                <a:rPr lang="zh-CN" altLang="en-US" sz="1800" b="1">
                  <a:solidFill>
                    <a:srgbClr val="FF3300"/>
                  </a:solidFill>
                  <a:latin typeface="Calibri" pitchFamily="34" charset="0"/>
                  <a:ea typeface="黑体" pitchFamily="49" charset="-122"/>
                </a:rPr>
                <a:t>时序逻辑电路（第五</a:t>
              </a:r>
              <a:r>
                <a:rPr lang="en-US" altLang="zh-CN" sz="1800" b="1">
                  <a:solidFill>
                    <a:srgbClr val="FF3300"/>
                  </a:solidFill>
                  <a:latin typeface="Calibri" pitchFamily="34" charset="0"/>
                  <a:ea typeface="黑体" pitchFamily="49" charset="-122"/>
                </a:rPr>
                <a:t>~</a:t>
              </a:r>
              <a:r>
                <a:rPr lang="zh-CN" altLang="en-US" sz="1800" b="1">
                  <a:solidFill>
                    <a:srgbClr val="FF3300"/>
                  </a:solidFill>
                  <a:latin typeface="Calibri" pitchFamily="34" charset="0"/>
                  <a:ea typeface="黑体" pitchFamily="49" charset="-122"/>
                </a:rPr>
                <a:t>七章）  电梯控制电路</a:t>
              </a:r>
              <a:endParaRPr lang="en-US" altLang="en-US" sz="1800" b="1">
                <a:solidFill>
                  <a:srgbClr val="FF3300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89475" name="Text Box 35"/>
            <p:cNvSpPr txBox="1">
              <a:spLocks noChangeArrowheads="1"/>
            </p:cNvSpPr>
            <p:nvPr/>
          </p:nvSpPr>
          <p:spPr bwMode="auto">
            <a:xfrm>
              <a:off x="612" y="3438"/>
              <a:ext cx="470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3300"/>
                  </a:solidFill>
                  <a:latin typeface="Calibri" pitchFamily="34" charset="0"/>
                  <a:cs typeface="Times New Roman" pitchFamily="18" charset="0"/>
                </a:rPr>
                <a:t>x(t)</a:t>
              </a:r>
            </a:p>
            <a:p>
              <a:pPr algn="r">
                <a:spcBef>
                  <a:spcPct val="50000"/>
                </a:spcBef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3300"/>
                  </a:solidFill>
                  <a:latin typeface="Calibri" pitchFamily="34" charset="0"/>
                  <a:cs typeface="Times New Roman" pitchFamily="18" charset="0"/>
                </a:rPr>
                <a:t>y(t-1)</a:t>
              </a:r>
              <a:endParaRPr lang="en-US" altLang="en-US" sz="1800" b="1">
                <a:solidFill>
                  <a:srgbClr val="FF3300"/>
                </a:solidFill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189476" name="AutoShape 36"/>
            <p:cNvSpPr>
              <a:spLocks/>
            </p:cNvSpPr>
            <p:nvPr/>
          </p:nvSpPr>
          <p:spPr bwMode="auto">
            <a:xfrm>
              <a:off x="1066" y="3454"/>
              <a:ext cx="45" cy="454"/>
            </a:xfrm>
            <a:prstGeom prst="rightBrace">
              <a:avLst>
                <a:gd name="adj1" fmla="val 84074"/>
                <a:gd name="adj2" fmla="val 50000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89477" name="Line 37"/>
            <p:cNvSpPr>
              <a:spLocks noChangeShapeType="1"/>
            </p:cNvSpPr>
            <p:nvPr/>
          </p:nvSpPr>
          <p:spPr bwMode="auto">
            <a:xfrm>
              <a:off x="1149" y="3681"/>
              <a:ext cx="317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  <p:transition advTm="1019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49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49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49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91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91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1" grpId="3"/>
      <p:bldP spid="13" grpId="0"/>
      <p:bldP spid="13" grpId="1"/>
      <p:bldP spid="13" grpId="2"/>
      <p:bldP spid="13" grpId="3"/>
      <p:bldP spid="13" grpId="4"/>
      <p:bldP spid="491543" grpId="0" animBg="1"/>
      <p:bldP spid="491544" grpId="0" animBg="1"/>
      <p:bldP spid="4915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9186-B23E-4200-99E5-4663B9942B07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115888" y="333375"/>
            <a:ext cx="8866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800080"/>
                </a:solidFill>
                <a:latin typeface="Calibri" pitchFamily="34" charset="0"/>
                <a:ea typeface="黑体" pitchFamily="49" charset="-122"/>
              </a:rPr>
              <a:t>E.g.: Expand a 3-8 decoder to 4-16; </a:t>
            </a:r>
            <a:r>
              <a:rPr lang="zh-CN" altLang="en-US" b="1">
                <a:solidFill>
                  <a:srgbClr val="800080"/>
                </a:solidFill>
                <a:latin typeface="Calibri" pitchFamily="34" charset="0"/>
                <a:ea typeface="黑体" pitchFamily="49" charset="-122"/>
              </a:rPr>
              <a:t>将</a:t>
            </a:r>
            <a:r>
              <a:rPr lang="en-US" altLang="zh-CN" b="1">
                <a:solidFill>
                  <a:srgbClr val="800080"/>
                </a:solidFill>
                <a:latin typeface="Calibri" pitchFamily="34" charset="0"/>
                <a:ea typeface="黑体" pitchFamily="49" charset="-122"/>
              </a:rPr>
              <a:t>3-8 </a:t>
            </a:r>
            <a:r>
              <a:rPr lang="zh-CN" altLang="en-US" b="1">
                <a:solidFill>
                  <a:srgbClr val="800080"/>
                </a:solidFill>
                <a:latin typeface="Calibri" pitchFamily="34" charset="0"/>
                <a:ea typeface="黑体" pitchFamily="49" charset="-122"/>
              </a:rPr>
              <a:t>译码器扩展为</a:t>
            </a:r>
            <a:r>
              <a:rPr lang="en-US" altLang="zh-CN" b="1">
                <a:solidFill>
                  <a:srgbClr val="800080"/>
                </a:solidFill>
                <a:latin typeface="Calibri" pitchFamily="34" charset="0"/>
                <a:ea typeface="黑体" pitchFamily="49" charset="-122"/>
              </a:rPr>
              <a:t>4-16 </a:t>
            </a:r>
            <a:r>
              <a:rPr lang="zh-CN" altLang="en-US" b="1">
                <a:solidFill>
                  <a:srgbClr val="800080"/>
                </a:solidFill>
                <a:latin typeface="Calibri" pitchFamily="34" charset="0"/>
                <a:ea typeface="黑体" pitchFamily="49" charset="-122"/>
              </a:rPr>
              <a:t>译码器</a:t>
            </a:r>
            <a:r>
              <a:rPr lang="en-US" altLang="zh-CN" b="1">
                <a:solidFill>
                  <a:srgbClr val="800080"/>
                </a:solidFill>
                <a:latin typeface="Calibri" pitchFamily="34" charset="0"/>
                <a:ea typeface="黑体" pitchFamily="49" charset="-122"/>
              </a:rPr>
              <a:t>.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323850" y="955675"/>
            <a:ext cx="316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Inputs:    3          4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395288" y="5229225"/>
            <a:ext cx="3382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66"/>
                </a:solidFill>
                <a:ea typeface="黑体" pitchFamily="49" charset="-122"/>
              </a:rPr>
              <a:t>4-to-16 decoder</a:t>
            </a:r>
            <a:r>
              <a:rPr lang="zh-CN" altLang="en-US" sz="2000">
                <a:solidFill>
                  <a:srgbClr val="CC0066"/>
                </a:solidFill>
                <a:ea typeface="黑体" pitchFamily="49" charset="-122"/>
              </a:rPr>
              <a:t>：</a:t>
            </a:r>
            <a:endParaRPr lang="zh-CN" altLang="en-US" sz="2000" baseline="-25000">
              <a:solidFill>
                <a:srgbClr val="CC0066"/>
              </a:solidFill>
              <a:ea typeface="黑体" pitchFamily="49" charset="-122"/>
            </a:endParaRPr>
          </a:p>
        </p:txBody>
      </p:sp>
      <p:grpSp>
        <p:nvGrpSpPr>
          <p:cNvPr id="157702" name="Group 6"/>
          <p:cNvGrpSpPr>
            <a:grpSpLocks/>
          </p:cNvGrpSpPr>
          <p:nvPr/>
        </p:nvGrpSpPr>
        <p:grpSpPr bwMode="auto">
          <a:xfrm>
            <a:off x="611188" y="5661025"/>
            <a:ext cx="7632700" cy="422275"/>
            <a:chOff x="385" y="3612"/>
            <a:chExt cx="4808" cy="266"/>
          </a:xfrm>
        </p:grpSpPr>
        <p:sp>
          <p:nvSpPr>
            <p:cNvPr id="157703" name="Text Box 7"/>
            <p:cNvSpPr txBox="1">
              <a:spLocks noChangeArrowheads="1"/>
            </p:cNvSpPr>
            <p:nvPr/>
          </p:nvSpPr>
          <p:spPr bwMode="auto">
            <a:xfrm>
              <a:off x="385" y="3612"/>
              <a:ext cx="48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ea typeface="黑体" pitchFamily="49" charset="-122"/>
                </a:rPr>
                <a:t>D</a:t>
              </a:r>
              <a:r>
                <a:rPr lang="en-US" altLang="zh-CN" sz="2000" baseline="-25000">
                  <a:ea typeface="黑体" pitchFamily="49" charset="-122"/>
                </a:rPr>
                <a:t>3</a:t>
              </a:r>
              <a:r>
                <a:rPr lang="en-US" altLang="zh-CN" sz="2000">
                  <a:ea typeface="黑体" pitchFamily="49" charset="-122"/>
                </a:rPr>
                <a:t>:  </a:t>
              </a:r>
              <a:r>
                <a:rPr lang="en-US" altLang="zh-CN" sz="2000" i="1">
                  <a:ea typeface="黑体" pitchFamily="49" charset="-122"/>
                </a:rPr>
                <a:t>S</a:t>
              </a:r>
              <a:r>
                <a:rPr lang="en-US" altLang="zh-CN" sz="2000" baseline="-25000">
                  <a:ea typeface="黑体" pitchFamily="49" charset="-122"/>
                </a:rPr>
                <a:t>A</a:t>
              </a:r>
              <a:r>
                <a:rPr lang="en-US" altLang="zh-CN" sz="2000">
                  <a:ea typeface="黑体" pitchFamily="49" charset="-122"/>
                </a:rPr>
                <a:t>(II) connect              as MSB of 4-to-16 decoder        </a:t>
              </a:r>
              <a:r>
                <a:rPr lang="zh-CN" altLang="en-US" sz="2000">
                  <a:ea typeface="黑体" pitchFamily="49" charset="-122"/>
                </a:rPr>
                <a:t>最高位</a:t>
              </a:r>
              <a:endParaRPr lang="zh-CN" altLang="en-US" sz="2000" baseline="-25000">
                <a:ea typeface="黑体" pitchFamily="49" charset="-122"/>
              </a:endParaRPr>
            </a:p>
          </p:txBody>
        </p:sp>
        <p:graphicFrame>
          <p:nvGraphicFramePr>
            <p:cNvPr id="157704" name="Object 8"/>
            <p:cNvGraphicFramePr>
              <a:graphicFrameLocks noChangeAspect="1"/>
            </p:cNvGraphicFramePr>
            <p:nvPr/>
          </p:nvGraphicFramePr>
          <p:xfrm>
            <a:off x="1701" y="3612"/>
            <a:ext cx="408" cy="266"/>
          </p:xfrm>
          <a:graphic>
            <a:graphicData uri="http://schemas.openxmlformats.org/presentationml/2006/ole">
              <p:oleObj spid="_x0000_s157758" name="Equation" r:id="rId3" imgW="330057" imgH="215806" progId="Equation.DSMT4">
                <p:embed/>
              </p:oleObj>
            </a:graphicData>
          </a:graphic>
        </p:graphicFrame>
      </p:grpSp>
      <p:graphicFrame>
        <p:nvGraphicFramePr>
          <p:cNvPr id="157705" name="Object 9"/>
          <p:cNvGraphicFramePr>
            <a:graphicFrameLocks noChangeAspect="1"/>
          </p:cNvGraphicFramePr>
          <p:nvPr/>
        </p:nvGraphicFramePr>
        <p:xfrm>
          <a:off x="696913" y="6092825"/>
          <a:ext cx="5300662" cy="446088"/>
        </p:xfrm>
        <a:graphic>
          <a:graphicData uri="http://schemas.openxmlformats.org/presentationml/2006/ole">
            <p:oleObj spid="_x0000_s157759" name="Equation" r:id="rId4" imgW="2565400" imgH="215900" progId="Equation.DSMT4">
              <p:embed/>
            </p:oleObj>
          </a:graphicData>
        </a:graphic>
      </p:graphicFrame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6443663" y="6092825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66"/>
                </a:solidFill>
                <a:ea typeface="黑体" pitchFamily="49" charset="-122"/>
              </a:rPr>
              <a:t>总使能端</a:t>
            </a:r>
            <a:endParaRPr lang="zh-CN" altLang="en-US" sz="2000" baseline="-25000">
              <a:solidFill>
                <a:srgbClr val="CC0066"/>
              </a:solidFill>
              <a:ea typeface="黑体" pitchFamily="49" charset="-122"/>
            </a:endParaRPr>
          </a:p>
        </p:txBody>
      </p:sp>
      <p:sp>
        <p:nvSpPr>
          <p:cNvPr id="157707" name="AutoShape 11"/>
          <p:cNvSpPr>
            <a:spLocks/>
          </p:cNvSpPr>
          <p:nvPr/>
        </p:nvSpPr>
        <p:spPr bwMode="auto">
          <a:xfrm>
            <a:off x="7812088" y="2492375"/>
            <a:ext cx="144462" cy="792163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8027988" y="2492375"/>
            <a:ext cx="9366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i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D</a:t>
            </a:r>
            <a:r>
              <a:rPr lang="en-US" altLang="zh-CN" sz="2000" b="1" baseline="-25000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3</a:t>
            </a:r>
            <a:r>
              <a:rPr lang="en-US" altLang="zh-CN" sz="2000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=0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(I) works</a:t>
            </a:r>
          </a:p>
        </p:txBody>
      </p:sp>
      <p:grpSp>
        <p:nvGrpSpPr>
          <p:cNvPr id="157709" name="Group 13"/>
          <p:cNvGrpSpPr>
            <a:grpSpLocks/>
          </p:cNvGrpSpPr>
          <p:nvPr/>
        </p:nvGrpSpPr>
        <p:grpSpPr bwMode="auto">
          <a:xfrm>
            <a:off x="6443663" y="1916113"/>
            <a:ext cx="1511300" cy="2408237"/>
            <a:chOff x="4059" y="1207"/>
            <a:chExt cx="952" cy="1517"/>
          </a:xfrm>
        </p:grpSpPr>
        <p:sp>
          <p:nvSpPr>
            <p:cNvPr id="157710" name="Text Box 14"/>
            <p:cNvSpPr txBox="1">
              <a:spLocks noChangeArrowheads="1"/>
            </p:cNvSpPr>
            <p:nvPr/>
          </p:nvSpPr>
          <p:spPr bwMode="auto">
            <a:xfrm>
              <a:off x="4059" y="1207"/>
              <a:ext cx="952" cy="1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i="1">
                  <a:solidFill>
                    <a:srgbClr val="CC0066"/>
                  </a:solidFill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2000" b="1" baseline="-25000">
                  <a:solidFill>
                    <a:srgbClr val="CC0066"/>
                  </a:solidFill>
                  <a:latin typeface="Calibri" pitchFamily="34" charset="0"/>
                  <a:ea typeface="黑体" pitchFamily="49" charset="-122"/>
                </a:rPr>
                <a:t>3</a:t>
              </a:r>
              <a:r>
                <a:rPr lang="en-US" altLang="zh-CN" sz="2000" b="1">
                  <a:solidFill>
                    <a:srgbClr val="CC0066"/>
                  </a:solidFill>
                  <a:latin typeface="Calibri" pitchFamily="34" charset="0"/>
                  <a:ea typeface="黑体" pitchFamily="49" charset="-122"/>
                </a:rPr>
                <a:t> </a:t>
              </a:r>
              <a:r>
                <a:rPr lang="en-US" altLang="zh-CN" sz="2000" b="1" i="1">
                  <a:solidFill>
                    <a:srgbClr val="CC0066"/>
                  </a:solidFill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2000" b="1" baseline="-25000">
                  <a:solidFill>
                    <a:srgbClr val="CC0066"/>
                  </a:solidFill>
                  <a:latin typeface="Calibri" pitchFamily="34" charset="0"/>
                  <a:ea typeface="黑体" pitchFamily="49" charset="-122"/>
                </a:rPr>
                <a:t>2</a:t>
              </a:r>
              <a:r>
                <a:rPr lang="en-US" altLang="zh-CN" sz="2000" b="1">
                  <a:solidFill>
                    <a:srgbClr val="CC0066"/>
                  </a:solidFill>
                  <a:latin typeface="Calibri" pitchFamily="34" charset="0"/>
                  <a:ea typeface="黑体" pitchFamily="49" charset="-122"/>
                </a:rPr>
                <a:t> </a:t>
              </a:r>
              <a:r>
                <a:rPr lang="en-US" altLang="zh-CN" sz="2000" b="1" i="1">
                  <a:solidFill>
                    <a:srgbClr val="CC0066"/>
                  </a:solidFill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2000" b="1" baseline="-25000">
                  <a:solidFill>
                    <a:srgbClr val="CC0066"/>
                  </a:solidFill>
                  <a:latin typeface="Calibri" pitchFamily="34" charset="0"/>
                  <a:ea typeface="黑体" pitchFamily="49" charset="-122"/>
                </a:rPr>
                <a:t>1</a:t>
              </a:r>
              <a:r>
                <a:rPr lang="en-US" altLang="zh-CN" sz="2000" b="1">
                  <a:solidFill>
                    <a:srgbClr val="CC0066"/>
                  </a:solidFill>
                  <a:latin typeface="Calibri" pitchFamily="34" charset="0"/>
                  <a:ea typeface="黑体" pitchFamily="49" charset="-122"/>
                </a:rPr>
                <a:t> </a:t>
              </a:r>
              <a:r>
                <a:rPr lang="en-US" altLang="zh-CN" sz="2000" b="1" i="1">
                  <a:solidFill>
                    <a:srgbClr val="CC0066"/>
                  </a:solidFill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2000" b="1" baseline="-25000">
                  <a:solidFill>
                    <a:srgbClr val="CC0066"/>
                  </a:solidFill>
                  <a:latin typeface="Calibri" pitchFamily="34" charset="0"/>
                  <a:ea typeface="黑体" pitchFamily="49" charset="-122"/>
                </a:rPr>
                <a:t>0</a:t>
              </a:r>
              <a:endParaRPr lang="en-US" altLang="zh-CN" sz="2000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endParaRPr>
            </a:p>
            <a:p>
              <a:pPr>
                <a:lnSpc>
                  <a:spcPct val="60000"/>
                </a:lnSpc>
              </a:pPr>
              <a:endParaRPr lang="en-US" altLang="zh-CN" sz="2000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sz="2000" b="1">
                  <a:solidFill>
                    <a:srgbClr val="CC0066"/>
                  </a:solidFill>
                  <a:latin typeface="Calibri" pitchFamily="34" charset="0"/>
                  <a:ea typeface="黑体" pitchFamily="49" charset="-122"/>
                </a:rPr>
                <a:t> 0   0   0   0</a:t>
              </a:r>
            </a:p>
            <a:p>
              <a:endParaRPr lang="en-US" altLang="zh-CN" sz="2000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sz="2000" b="1">
                  <a:solidFill>
                    <a:srgbClr val="CC0066"/>
                  </a:solidFill>
                  <a:latin typeface="Calibri" pitchFamily="34" charset="0"/>
                  <a:ea typeface="黑体" pitchFamily="49" charset="-122"/>
                </a:rPr>
                <a:t> 0   1   1   1</a:t>
              </a:r>
            </a:p>
            <a:p>
              <a:r>
                <a:rPr lang="en-US" altLang="zh-CN" sz="2000" b="1">
                  <a:solidFill>
                    <a:srgbClr val="CC0066"/>
                  </a:solidFill>
                  <a:latin typeface="Calibri" pitchFamily="34" charset="0"/>
                  <a:ea typeface="黑体" pitchFamily="49" charset="-122"/>
                </a:rPr>
                <a:t> </a:t>
              </a:r>
              <a:r>
                <a:rPr lang="en-US" altLang="zh-CN" sz="2000" b="1">
                  <a:solidFill>
                    <a:srgbClr val="0000FF"/>
                  </a:solidFill>
                  <a:latin typeface="Calibri" pitchFamily="34" charset="0"/>
                  <a:ea typeface="黑体" pitchFamily="49" charset="-122"/>
                </a:rPr>
                <a:t>1   0   0   0</a:t>
              </a:r>
            </a:p>
            <a:p>
              <a:endParaRPr lang="en-US" altLang="zh-CN" sz="2000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sz="2000" b="1">
                  <a:solidFill>
                    <a:srgbClr val="CC0066"/>
                  </a:solidFill>
                  <a:latin typeface="Calibri" pitchFamily="34" charset="0"/>
                  <a:ea typeface="黑体" pitchFamily="49" charset="-122"/>
                </a:rPr>
                <a:t> </a:t>
              </a:r>
              <a:r>
                <a:rPr lang="en-US" altLang="zh-CN" sz="2000" b="1">
                  <a:solidFill>
                    <a:srgbClr val="0000FF"/>
                  </a:solidFill>
                  <a:latin typeface="Calibri" pitchFamily="34" charset="0"/>
                  <a:ea typeface="黑体" pitchFamily="49" charset="-122"/>
                </a:rPr>
                <a:t>1   1   1   1</a:t>
              </a:r>
            </a:p>
          </p:txBody>
        </p:sp>
        <p:graphicFrame>
          <p:nvGraphicFramePr>
            <p:cNvPr id="157711" name="Object 15"/>
            <p:cNvGraphicFramePr>
              <a:graphicFrameLocks noChangeAspect="1"/>
            </p:cNvGraphicFramePr>
            <p:nvPr/>
          </p:nvGraphicFramePr>
          <p:xfrm>
            <a:off x="4422" y="1661"/>
            <a:ext cx="136" cy="272"/>
          </p:xfrm>
          <a:graphic>
            <a:graphicData uri="http://schemas.openxmlformats.org/presentationml/2006/ole">
              <p:oleObj spid="_x0000_s157760" name="Equation" r:id="rId5" imgW="76068" imgH="152136" progId="Equation.DSMT4">
                <p:embed/>
              </p:oleObj>
            </a:graphicData>
          </a:graphic>
        </p:graphicFrame>
        <p:graphicFrame>
          <p:nvGraphicFramePr>
            <p:cNvPr id="157712" name="Object 16"/>
            <p:cNvGraphicFramePr>
              <a:graphicFrameLocks noChangeAspect="1"/>
            </p:cNvGraphicFramePr>
            <p:nvPr/>
          </p:nvGraphicFramePr>
          <p:xfrm>
            <a:off x="4422" y="2251"/>
            <a:ext cx="136" cy="272"/>
          </p:xfrm>
          <a:graphic>
            <a:graphicData uri="http://schemas.openxmlformats.org/presentationml/2006/ole">
              <p:oleObj spid="_x0000_s157761" name="Equation" r:id="rId6" imgW="76068" imgH="152136" progId="Equation.DSMT4">
                <p:embed/>
              </p:oleObj>
            </a:graphicData>
          </a:graphic>
        </p:graphicFrame>
      </p:grpSp>
      <p:sp>
        <p:nvSpPr>
          <p:cNvPr id="157713" name="AutoShape 17"/>
          <p:cNvSpPr>
            <a:spLocks/>
          </p:cNvSpPr>
          <p:nvPr/>
        </p:nvSpPr>
        <p:spPr bwMode="auto">
          <a:xfrm>
            <a:off x="7812088" y="3429000"/>
            <a:ext cx="144462" cy="792163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8027988" y="3357563"/>
            <a:ext cx="9366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i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D</a:t>
            </a:r>
            <a:r>
              <a:rPr lang="en-US" altLang="zh-CN" sz="2000" b="1" baseline="-25000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3</a:t>
            </a: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=1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(II) works</a:t>
            </a:r>
          </a:p>
        </p:txBody>
      </p:sp>
      <p:pic>
        <p:nvPicPr>
          <p:cNvPr id="157715" name="Picture 1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2663825" cy="182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718" name="Picture 2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70263" y="2144713"/>
            <a:ext cx="2519362" cy="17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7719" name="Object 23"/>
          <p:cNvGraphicFramePr>
            <a:graphicFrameLocks noChangeAspect="1"/>
          </p:cNvGraphicFramePr>
          <p:nvPr/>
        </p:nvGraphicFramePr>
        <p:xfrm>
          <a:off x="3652838" y="1773238"/>
          <a:ext cx="2198687" cy="350837"/>
        </p:xfrm>
        <a:graphic>
          <a:graphicData uri="http://schemas.openxmlformats.org/presentationml/2006/ole">
            <p:oleObj spid="_x0000_s157762" name="Equation" r:id="rId9" imgW="1155700" imgH="190500" progId="Equation.DSMT4">
              <p:embed/>
            </p:oleObj>
          </a:graphicData>
        </a:graphic>
      </p:graphicFrame>
      <p:graphicFrame>
        <p:nvGraphicFramePr>
          <p:cNvPr id="157720" name="Object 24"/>
          <p:cNvGraphicFramePr>
            <a:graphicFrameLocks noChangeAspect="1"/>
          </p:cNvGraphicFramePr>
          <p:nvPr/>
        </p:nvGraphicFramePr>
        <p:xfrm>
          <a:off x="827088" y="1773238"/>
          <a:ext cx="2376487" cy="344487"/>
        </p:xfrm>
        <a:graphic>
          <a:graphicData uri="http://schemas.openxmlformats.org/presentationml/2006/ole">
            <p:oleObj spid="_x0000_s157763" name="Equation" r:id="rId10" imgW="1346200" imgH="190500" progId="Equation.DSMT4">
              <p:embed/>
            </p:oleObj>
          </a:graphicData>
        </a:graphic>
      </p:graphicFrame>
      <p:sp>
        <p:nvSpPr>
          <p:cNvPr id="157721" name="Line 25"/>
          <p:cNvSpPr>
            <a:spLocks noChangeShapeType="1"/>
          </p:cNvSpPr>
          <p:nvPr/>
        </p:nvSpPr>
        <p:spPr bwMode="auto">
          <a:xfrm>
            <a:off x="1004888" y="3860800"/>
            <a:ext cx="0" cy="8636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22" name="Line 26"/>
          <p:cNvSpPr>
            <a:spLocks noChangeShapeType="1"/>
          </p:cNvSpPr>
          <p:nvPr/>
        </p:nvSpPr>
        <p:spPr bwMode="auto">
          <a:xfrm>
            <a:off x="1231900" y="3860800"/>
            <a:ext cx="0" cy="8636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23" name="Line 27"/>
          <p:cNvSpPr>
            <a:spLocks noChangeShapeType="1"/>
          </p:cNvSpPr>
          <p:nvPr/>
        </p:nvSpPr>
        <p:spPr bwMode="auto">
          <a:xfrm>
            <a:off x="1425575" y="3860800"/>
            <a:ext cx="0" cy="8636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24" name="Line 28"/>
          <p:cNvSpPr>
            <a:spLocks noChangeShapeType="1"/>
          </p:cNvSpPr>
          <p:nvPr/>
        </p:nvSpPr>
        <p:spPr bwMode="auto">
          <a:xfrm>
            <a:off x="3813175" y="3849688"/>
            <a:ext cx="0" cy="14446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25" name="Line 29"/>
          <p:cNvSpPr>
            <a:spLocks noChangeShapeType="1"/>
          </p:cNvSpPr>
          <p:nvPr/>
        </p:nvSpPr>
        <p:spPr bwMode="auto">
          <a:xfrm>
            <a:off x="4029075" y="3838575"/>
            <a:ext cx="0" cy="2889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26" name="Line 30"/>
          <p:cNvSpPr>
            <a:spLocks noChangeShapeType="1"/>
          </p:cNvSpPr>
          <p:nvPr/>
        </p:nvSpPr>
        <p:spPr bwMode="auto">
          <a:xfrm>
            <a:off x="4222750" y="3849688"/>
            <a:ext cx="0" cy="4318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27" name="Line 31"/>
          <p:cNvSpPr>
            <a:spLocks noChangeShapeType="1"/>
          </p:cNvSpPr>
          <p:nvPr/>
        </p:nvSpPr>
        <p:spPr bwMode="auto">
          <a:xfrm>
            <a:off x="1004888" y="4005263"/>
            <a:ext cx="280828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29" name="Oval 33"/>
          <p:cNvSpPr>
            <a:spLocks noChangeArrowheads="1"/>
          </p:cNvSpPr>
          <p:nvPr/>
        </p:nvSpPr>
        <p:spPr bwMode="auto">
          <a:xfrm>
            <a:off x="971550" y="3956050"/>
            <a:ext cx="71438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30" name="Text Box 34"/>
          <p:cNvSpPr txBox="1">
            <a:spLocks noChangeArrowheads="1"/>
          </p:cNvSpPr>
          <p:nvPr/>
        </p:nvSpPr>
        <p:spPr bwMode="auto">
          <a:xfrm>
            <a:off x="733425" y="4730750"/>
            <a:ext cx="40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zh-CN" sz="1800" b="1" i="1">
                <a:latin typeface="Calibri" pitchFamily="34" charset="0"/>
                <a:ea typeface="黑体" pitchFamily="49" charset="-122"/>
              </a:rPr>
              <a:t>D</a:t>
            </a:r>
            <a:r>
              <a:rPr lang="en-GB" altLang="zh-CN" sz="1800" b="1" baseline="-25000">
                <a:latin typeface="Calibri" pitchFamily="34" charset="0"/>
                <a:ea typeface="黑体" pitchFamily="49" charset="-122"/>
              </a:rPr>
              <a:t>0</a:t>
            </a:r>
            <a:endParaRPr lang="en-US" altLang="zh-CN" sz="1800" b="1" baseline="-25000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57731" name="Line 35"/>
          <p:cNvSpPr>
            <a:spLocks noChangeShapeType="1"/>
          </p:cNvSpPr>
          <p:nvPr/>
        </p:nvSpPr>
        <p:spPr bwMode="auto">
          <a:xfrm>
            <a:off x="1220788" y="4127500"/>
            <a:ext cx="280828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33" name="Oval 37"/>
          <p:cNvSpPr>
            <a:spLocks noChangeArrowheads="1"/>
          </p:cNvSpPr>
          <p:nvPr/>
        </p:nvSpPr>
        <p:spPr bwMode="auto">
          <a:xfrm>
            <a:off x="1187450" y="4076700"/>
            <a:ext cx="71438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34" name="Text Box 38"/>
          <p:cNvSpPr txBox="1">
            <a:spLocks noChangeArrowheads="1"/>
          </p:cNvSpPr>
          <p:nvPr/>
        </p:nvSpPr>
        <p:spPr bwMode="auto">
          <a:xfrm>
            <a:off x="1027113" y="4730750"/>
            <a:ext cx="40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zh-CN" sz="1800" b="1" i="1">
                <a:latin typeface="Calibri" pitchFamily="34" charset="0"/>
                <a:ea typeface="黑体" pitchFamily="49" charset="-122"/>
              </a:rPr>
              <a:t>D</a:t>
            </a:r>
            <a:r>
              <a:rPr lang="en-GB" altLang="zh-CN" sz="1800" b="1" baseline="-25000">
                <a:latin typeface="Calibri" pitchFamily="34" charset="0"/>
                <a:ea typeface="黑体" pitchFamily="49" charset="-122"/>
              </a:rPr>
              <a:t>1</a:t>
            </a:r>
            <a:endParaRPr lang="en-US" altLang="zh-CN" sz="1800" b="1" baseline="-25000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57735" name="Line 39"/>
          <p:cNvSpPr>
            <a:spLocks noChangeShapeType="1"/>
          </p:cNvSpPr>
          <p:nvPr/>
        </p:nvSpPr>
        <p:spPr bwMode="auto">
          <a:xfrm>
            <a:off x="1414463" y="4287838"/>
            <a:ext cx="280828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36" name="Oval 40"/>
          <p:cNvSpPr>
            <a:spLocks noChangeArrowheads="1"/>
          </p:cNvSpPr>
          <p:nvPr/>
        </p:nvSpPr>
        <p:spPr bwMode="auto">
          <a:xfrm>
            <a:off x="1403350" y="4248150"/>
            <a:ext cx="71438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37" name="Text Box 41"/>
          <p:cNvSpPr txBox="1">
            <a:spLocks noChangeArrowheads="1"/>
          </p:cNvSpPr>
          <p:nvPr/>
        </p:nvSpPr>
        <p:spPr bwMode="auto">
          <a:xfrm>
            <a:off x="1309688" y="4730750"/>
            <a:ext cx="40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zh-CN" sz="1800" b="1" i="1">
                <a:latin typeface="Calibri" pitchFamily="34" charset="0"/>
                <a:ea typeface="黑体" pitchFamily="49" charset="-122"/>
              </a:rPr>
              <a:t>D</a:t>
            </a:r>
            <a:r>
              <a:rPr lang="en-GB" altLang="zh-CN" sz="1800" b="1" baseline="-25000">
                <a:latin typeface="Calibri" pitchFamily="34" charset="0"/>
                <a:ea typeface="黑体" pitchFamily="49" charset="-122"/>
              </a:rPr>
              <a:t>2</a:t>
            </a:r>
            <a:endParaRPr lang="en-US" altLang="zh-CN" sz="1800" b="1" baseline="-25000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57738" name="Text Box 42"/>
          <p:cNvSpPr txBox="1">
            <a:spLocks noChangeArrowheads="1"/>
          </p:cNvSpPr>
          <p:nvPr/>
        </p:nvSpPr>
        <p:spPr bwMode="auto">
          <a:xfrm>
            <a:off x="1908175" y="4730750"/>
            <a:ext cx="40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zh-CN" sz="1800" b="1" i="1">
                <a:latin typeface="Calibri" pitchFamily="34" charset="0"/>
                <a:ea typeface="黑体" pitchFamily="49" charset="-122"/>
              </a:rPr>
              <a:t>D</a:t>
            </a:r>
            <a:r>
              <a:rPr lang="en-GB" altLang="zh-CN" sz="1800" b="1" baseline="-25000">
                <a:latin typeface="Calibri" pitchFamily="34" charset="0"/>
                <a:ea typeface="黑体" pitchFamily="49" charset="-122"/>
              </a:rPr>
              <a:t>3</a:t>
            </a:r>
            <a:endParaRPr lang="en-US" altLang="zh-CN" sz="1800" b="1" baseline="-25000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57739" name="Line 43"/>
          <p:cNvSpPr>
            <a:spLocks noChangeShapeType="1"/>
          </p:cNvSpPr>
          <p:nvPr/>
        </p:nvSpPr>
        <p:spPr bwMode="auto">
          <a:xfrm>
            <a:off x="2112963" y="3860800"/>
            <a:ext cx="0" cy="8636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40" name="Line 44"/>
          <p:cNvSpPr>
            <a:spLocks noChangeShapeType="1"/>
          </p:cNvSpPr>
          <p:nvPr/>
        </p:nvSpPr>
        <p:spPr bwMode="auto">
          <a:xfrm>
            <a:off x="5170488" y="3849688"/>
            <a:ext cx="0" cy="576262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41" name="Line 45"/>
          <p:cNvSpPr>
            <a:spLocks noChangeShapeType="1"/>
          </p:cNvSpPr>
          <p:nvPr/>
        </p:nvSpPr>
        <p:spPr bwMode="auto">
          <a:xfrm>
            <a:off x="2084388" y="4437063"/>
            <a:ext cx="3097212" cy="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42" name="Oval 46"/>
          <p:cNvSpPr>
            <a:spLocks noChangeArrowheads="1"/>
          </p:cNvSpPr>
          <p:nvPr/>
        </p:nvSpPr>
        <p:spPr bwMode="auto">
          <a:xfrm>
            <a:off x="2073275" y="4397375"/>
            <a:ext cx="71438" cy="730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43" name="Line 47"/>
          <p:cNvSpPr>
            <a:spLocks noChangeShapeType="1"/>
          </p:cNvSpPr>
          <p:nvPr/>
        </p:nvSpPr>
        <p:spPr bwMode="auto">
          <a:xfrm>
            <a:off x="2389188" y="3838575"/>
            <a:ext cx="0" cy="792163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44" name="Line 48"/>
          <p:cNvSpPr>
            <a:spLocks noChangeShapeType="1"/>
          </p:cNvSpPr>
          <p:nvPr/>
        </p:nvSpPr>
        <p:spPr bwMode="auto">
          <a:xfrm>
            <a:off x="2655888" y="3860800"/>
            <a:ext cx="0" cy="6477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45" name="Line 49"/>
          <p:cNvSpPr>
            <a:spLocks noChangeShapeType="1"/>
          </p:cNvSpPr>
          <p:nvPr/>
        </p:nvSpPr>
        <p:spPr bwMode="auto">
          <a:xfrm>
            <a:off x="2389188" y="4619625"/>
            <a:ext cx="3097212" cy="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46" name="Line 50"/>
          <p:cNvSpPr>
            <a:spLocks noChangeShapeType="1"/>
          </p:cNvSpPr>
          <p:nvPr/>
        </p:nvSpPr>
        <p:spPr bwMode="auto">
          <a:xfrm>
            <a:off x="2649538" y="4508500"/>
            <a:ext cx="2786062" cy="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47" name="Line 51"/>
          <p:cNvSpPr>
            <a:spLocks noChangeShapeType="1"/>
          </p:cNvSpPr>
          <p:nvPr/>
        </p:nvSpPr>
        <p:spPr bwMode="auto">
          <a:xfrm>
            <a:off x="5435600" y="3838575"/>
            <a:ext cx="0" cy="936625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48" name="Oval 52"/>
          <p:cNvSpPr>
            <a:spLocks noChangeArrowheads="1"/>
          </p:cNvSpPr>
          <p:nvPr/>
        </p:nvSpPr>
        <p:spPr bwMode="auto">
          <a:xfrm>
            <a:off x="5397500" y="4459288"/>
            <a:ext cx="71438" cy="730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49" name="Oval 53"/>
          <p:cNvSpPr>
            <a:spLocks noChangeArrowheads="1"/>
          </p:cNvSpPr>
          <p:nvPr/>
        </p:nvSpPr>
        <p:spPr bwMode="auto">
          <a:xfrm>
            <a:off x="5413375" y="4581525"/>
            <a:ext cx="71438" cy="730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50" name="Text Box 54"/>
          <p:cNvSpPr txBox="1">
            <a:spLocks noChangeArrowheads="1"/>
          </p:cNvSpPr>
          <p:nvPr/>
        </p:nvSpPr>
        <p:spPr bwMode="auto">
          <a:xfrm>
            <a:off x="5148263" y="4803775"/>
            <a:ext cx="446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zh-CN" sz="1800" b="1" i="1">
                <a:solidFill>
                  <a:srgbClr val="CC0000"/>
                </a:solidFill>
                <a:latin typeface="Calibri" pitchFamily="34" charset="0"/>
                <a:ea typeface="黑体" pitchFamily="49" charset="-122"/>
              </a:rPr>
              <a:t>EN</a:t>
            </a:r>
            <a:endParaRPr lang="en-US" altLang="zh-CN" sz="1800" b="1" baseline="-25000">
              <a:solidFill>
                <a:srgbClr val="CC0000"/>
              </a:solidFill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57751" name="Line 55"/>
          <p:cNvSpPr>
            <a:spLocks noChangeShapeType="1"/>
          </p:cNvSpPr>
          <p:nvPr/>
        </p:nvSpPr>
        <p:spPr bwMode="auto">
          <a:xfrm>
            <a:off x="4903788" y="3800475"/>
            <a:ext cx="0" cy="936625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52" name="Text Box 56"/>
          <p:cNvSpPr txBox="1">
            <a:spLocks noChangeArrowheads="1"/>
          </p:cNvSpPr>
          <p:nvPr/>
        </p:nvSpPr>
        <p:spPr bwMode="auto">
          <a:xfrm>
            <a:off x="4787900" y="4730750"/>
            <a:ext cx="300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zh-CN" sz="1800" b="1">
                <a:latin typeface="Calibri" pitchFamily="34" charset="0"/>
                <a:ea typeface="黑体" pitchFamily="49" charset="-122"/>
              </a:rPr>
              <a:t>1</a:t>
            </a:r>
            <a:endParaRPr lang="en-US" altLang="zh-CN" sz="1800" b="1" baseline="-25000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57753" name="Text Box 57"/>
          <p:cNvSpPr txBox="1">
            <a:spLocks noChangeArrowheads="1"/>
          </p:cNvSpPr>
          <p:nvPr/>
        </p:nvSpPr>
        <p:spPr bwMode="auto">
          <a:xfrm>
            <a:off x="2484438" y="515778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zh-CN" sz="2000" i="1">
                <a:ea typeface="黑体" pitchFamily="49" charset="-122"/>
              </a:rPr>
              <a:t>S</a:t>
            </a:r>
            <a:r>
              <a:rPr lang="en-GB" altLang="zh-CN" sz="2000" baseline="-25000">
                <a:ea typeface="黑体" pitchFamily="49" charset="-122"/>
              </a:rPr>
              <a:t>A</a:t>
            </a:r>
            <a:r>
              <a:rPr lang="en-GB" altLang="zh-CN" sz="2000">
                <a:ea typeface="黑体" pitchFamily="49" charset="-122"/>
              </a:rPr>
              <a:t>(I)=1</a:t>
            </a:r>
            <a:endParaRPr lang="en-US" altLang="zh-CN" sz="2000">
              <a:ea typeface="黑体" pitchFamily="49" charset="-122"/>
            </a:endParaRPr>
          </a:p>
        </p:txBody>
      </p:sp>
      <p:sp>
        <p:nvSpPr>
          <p:cNvPr id="157754" name="Text Box 58"/>
          <p:cNvSpPr txBox="1">
            <a:spLocks noChangeArrowheads="1"/>
          </p:cNvSpPr>
          <p:nvPr/>
        </p:nvSpPr>
        <p:spPr bwMode="auto">
          <a:xfrm>
            <a:off x="3348038" y="944563"/>
            <a:ext cx="4246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利用使能端作为增加的输入端</a:t>
            </a:r>
          </a:p>
        </p:txBody>
      </p:sp>
      <p:sp>
        <p:nvSpPr>
          <p:cNvPr id="157755" name="Line 59"/>
          <p:cNvSpPr>
            <a:spLocks noChangeShapeType="1"/>
          </p:cNvSpPr>
          <p:nvPr/>
        </p:nvSpPr>
        <p:spPr bwMode="auto">
          <a:xfrm>
            <a:off x="1835150" y="1196975"/>
            <a:ext cx="503238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5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5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5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5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5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5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5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5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5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5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5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15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5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5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5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5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5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57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5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5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5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5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5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/>
      <p:bldP spid="157700" grpId="0"/>
      <p:bldP spid="157701" grpId="0"/>
      <p:bldP spid="157706" grpId="0"/>
      <p:bldP spid="157707" grpId="0" animBg="1"/>
      <p:bldP spid="157708" grpId="0"/>
      <p:bldP spid="157713" grpId="0" animBg="1"/>
      <p:bldP spid="157714" grpId="0"/>
      <p:bldP spid="157721" grpId="0" animBg="1"/>
      <p:bldP spid="157722" grpId="0" animBg="1"/>
      <p:bldP spid="157723" grpId="0" animBg="1"/>
      <p:bldP spid="157724" grpId="0" animBg="1"/>
      <p:bldP spid="157725" grpId="0" animBg="1"/>
      <p:bldP spid="157726" grpId="0" animBg="1"/>
      <p:bldP spid="157727" grpId="0" animBg="1"/>
      <p:bldP spid="157729" grpId="0" animBg="1"/>
      <p:bldP spid="157730" grpId="0"/>
      <p:bldP spid="157731" grpId="0" animBg="1"/>
      <p:bldP spid="157733" grpId="0" animBg="1"/>
      <p:bldP spid="157734" grpId="0"/>
      <p:bldP spid="157735" grpId="0" animBg="1"/>
      <p:bldP spid="157736" grpId="0" animBg="1"/>
      <p:bldP spid="157737" grpId="0"/>
      <p:bldP spid="157738" grpId="0"/>
      <p:bldP spid="157739" grpId="0" animBg="1"/>
      <p:bldP spid="157740" grpId="0" animBg="1"/>
      <p:bldP spid="157741" grpId="0" animBg="1"/>
      <p:bldP spid="157742" grpId="0" animBg="1"/>
      <p:bldP spid="157743" grpId="0" animBg="1"/>
      <p:bldP spid="157744" grpId="0" animBg="1"/>
      <p:bldP spid="157745" grpId="0" animBg="1"/>
      <p:bldP spid="157746" grpId="0" animBg="1"/>
      <p:bldP spid="157747" grpId="0" animBg="1"/>
      <p:bldP spid="157748" grpId="0" animBg="1"/>
      <p:bldP spid="157749" grpId="0" animBg="1"/>
      <p:bldP spid="157750" grpId="0"/>
      <p:bldP spid="157751" grpId="0" animBg="1"/>
      <p:bldP spid="157752" grpId="0"/>
      <p:bldP spid="157753" grpId="0"/>
      <p:bldP spid="157754" grpId="0"/>
      <p:bldP spid="15775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02C-0FB5-4410-8C0C-B3B762359F85}" type="slidenum">
              <a:rPr lang="en-US" altLang="zh-CN"/>
              <a:pPr/>
              <a:t>41</a:t>
            </a:fld>
            <a:endParaRPr lang="en-US" altLang="zh-CN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684213" y="2205038"/>
          <a:ext cx="3540125" cy="890587"/>
        </p:xfrm>
        <a:graphic>
          <a:graphicData uri="http://schemas.openxmlformats.org/presentationml/2006/ole">
            <p:oleObj spid="_x0000_s20627" name="Equation" r:id="rId3" imgW="2019300" imgH="508000" progId="Equation.3">
              <p:embed/>
            </p:oleObj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292725" y="2420938"/>
            <a:ext cx="2462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C3399"/>
                </a:solidFill>
                <a:latin typeface="Calibri" pitchFamily="34" charset="0"/>
              </a:rPr>
              <a:t>Standard  forms</a:t>
            </a:r>
          </a:p>
        </p:txBody>
      </p:sp>
      <p:graphicFrame>
        <p:nvGraphicFramePr>
          <p:cNvPr id="20570" name="Object 90"/>
          <p:cNvGraphicFramePr>
            <a:graphicFrameLocks noChangeAspect="1"/>
          </p:cNvGraphicFramePr>
          <p:nvPr/>
        </p:nvGraphicFramePr>
        <p:xfrm>
          <a:off x="1042988" y="5516563"/>
          <a:ext cx="4608512" cy="461962"/>
        </p:xfrm>
        <a:graphic>
          <a:graphicData uri="http://schemas.openxmlformats.org/presentationml/2006/ole">
            <p:oleObj spid="_x0000_s20628" name="Equation" r:id="rId4" imgW="2400300" imgH="254000" progId="Equation.3">
              <p:embed/>
            </p:oleObj>
          </a:graphicData>
        </a:graphic>
      </p:graphicFrame>
      <p:grpSp>
        <p:nvGrpSpPr>
          <p:cNvPr id="20594" name="Group 114"/>
          <p:cNvGrpSpPr>
            <a:grpSpLocks/>
          </p:cNvGrpSpPr>
          <p:nvPr/>
        </p:nvGrpSpPr>
        <p:grpSpPr bwMode="auto">
          <a:xfrm>
            <a:off x="625475" y="3308350"/>
            <a:ext cx="3733800" cy="1905000"/>
            <a:chOff x="288" y="1344"/>
            <a:chExt cx="2352" cy="1200"/>
          </a:xfrm>
        </p:grpSpPr>
        <p:sp>
          <p:nvSpPr>
            <p:cNvPr id="20574" name="Rectangle 94"/>
            <p:cNvSpPr>
              <a:spLocks noChangeArrowheads="1"/>
            </p:cNvSpPr>
            <p:nvPr/>
          </p:nvSpPr>
          <p:spPr bwMode="auto">
            <a:xfrm>
              <a:off x="2016" y="2191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20575" name="Rectangle 95"/>
            <p:cNvSpPr>
              <a:spLocks noChangeArrowheads="1"/>
            </p:cNvSpPr>
            <p:nvPr/>
          </p:nvSpPr>
          <p:spPr bwMode="auto">
            <a:xfrm>
              <a:off x="1593" y="2191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20576" name="Rectangle 96"/>
            <p:cNvSpPr>
              <a:spLocks noChangeArrowheads="1"/>
            </p:cNvSpPr>
            <p:nvPr/>
          </p:nvSpPr>
          <p:spPr bwMode="auto">
            <a:xfrm>
              <a:off x="1170" y="2191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20577" name="Rectangle 97"/>
            <p:cNvSpPr>
              <a:spLocks noChangeArrowheads="1"/>
            </p:cNvSpPr>
            <p:nvPr/>
          </p:nvSpPr>
          <p:spPr bwMode="auto">
            <a:xfrm>
              <a:off x="747" y="2191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20578" name="Rectangle 98"/>
            <p:cNvSpPr>
              <a:spLocks noChangeArrowheads="1"/>
            </p:cNvSpPr>
            <p:nvPr/>
          </p:nvSpPr>
          <p:spPr bwMode="auto">
            <a:xfrm>
              <a:off x="2016" y="1837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20579" name="Rectangle 99"/>
            <p:cNvSpPr>
              <a:spLocks noChangeArrowheads="1"/>
            </p:cNvSpPr>
            <p:nvPr/>
          </p:nvSpPr>
          <p:spPr bwMode="auto">
            <a:xfrm>
              <a:off x="1593" y="1837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20580" name="Rectangle 100"/>
            <p:cNvSpPr>
              <a:spLocks noChangeArrowheads="1"/>
            </p:cNvSpPr>
            <p:nvPr/>
          </p:nvSpPr>
          <p:spPr bwMode="auto">
            <a:xfrm>
              <a:off x="1170" y="1837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20581" name="Rectangle 101"/>
            <p:cNvSpPr>
              <a:spLocks noChangeArrowheads="1"/>
            </p:cNvSpPr>
            <p:nvPr/>
          </p:nvSpPr>
          <p:spPr bwMode="auto">
            <a:xfrm>
              <a:off x="747" y="1837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20582" name="Line 102"/>
            <p:cNvSpPr>
              <a:spLocks noChangeShapeType="1"/>
            </p:cNvSpPr>
            <p:nvPr/>
          </p:nvSpPr>
          <p:spPr bwMode="auto">
            <a:xfrm>
              <a:off x="747" y="1837"/>
              <a:ext cx="16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3" name="Line 103"/>
            <p:cNvSpPr>
              <a:spLocks noChangeShapeType="1"/>
            </p:cNvSpPr>
            <p:nvPr/>
          </p:nvSpPr>
          <p:spPr bwMode="auto">
            <a:xfrm>
              <a:off x="747" y="2191"/>
              <a:ext cx="16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" name="Line 104"/>
            <p:cNvSpPr>
              <a:spLocks noChangeShapeType="1"/>
            </p:cNvSpPr>
            <p:nvPr/>
          </p:nvSpPr>
          <p:spPr bwMode="auto">
            <a:xfrm>
              <a:off x="747" y="2544"/>
              <a:ext cx="16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" name="Line 105"/>
            <p:cNvSpPr>
              <a:spLocks noChangeShapeType="1"/>
            </p:cNvSpPr>
            <p:nvPr/>
          </p:nvSpPr>
          <p:spPr bwMode="auto">
            <a:xfrm>
              <a:off x="747" y="1837"/>
              <a:ext cx="0" cy="70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6" name="Line 106"/>
            <p:cNvSpPr>
              <a:spLocks noChangeShapeType="1"/>
            </p:cNvSpPr>
            <p:nvPr/>
          </p:nvSpPr>
          <p:spPr bwMode="auto">
            <a:xfrm>
              <a:off x="1170" y="1837"/>
              <a:ext cx="0" cy="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" name="Line 107"/>
            <p:cNvSpPr>
              <a:spLocks noChangeShapeType="1"/>
            </p:cNvSpPr>
            <p:nvPr/>
          </p:nvSpPr>
          <p:spPr bwMode="auto">
            <a:xfrm>
              <a:off x="1593" y="1837"/>
              <a:ext cx="0" cy="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8" name="Line 108"/>
            <p:cNvSpPr>
              <a:spLocks noChangeShapeType="1"/>
            </p:cNvSpPr>
            <p:nvPr/>
          </p:nvSpPr>
          <p:spPr bwMode="auto">
            <a:xfrm>
              <a:off x="2016" y="1837"/>
              <a:ext cx="0" cy="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9" name="Line 109"/>
            <p:cNvSpPr>
              <a:spLocks noChangeShapeType="1"/>
            </p:cNvSpPr>
            <p:nvPr/>
          </p:nvSpPr>
          <p:spPr bwMode="auto">
            <a:xfrm>
              <a:off x="2439" y="1837"/>
              <a:ext cx="0" cy="70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" name="Line 110"/>
            <p:cNvSpPr>
              <a:spLocks noChangeShapeType="1"/>
            </p:cNvSpPr>
            <p:nvPr/>
          </p:nvSpPr>
          <p:spPr bwMode="auto">
            <a:xfrm flipH="1" flipV="1">
              <a:off x="528" y="1632"/>
              <a:ext cx="219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1" name="Text Box 111"/>
            <p:cNvSpPr txBox="1">
              <a:spLocks noChangeArrowheads="1"/>
            </p:cNvSpPr>
            <p:nvPr/>
          </p:nvSpPr>
          <p:spPr bwMode="auto">
            <a:xfrm>
              <a:off x="288" y="1344"/>
              <a:ext cx="72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/>
                <a:t>F</a:t>
              </a:r>
              <a:r>
                <a:rPr kumimoji="1" lang="en-US" altLang="zh-CN" sz="2000" baseline="-25000"/>
                <a:t>1</a:t>
              </a:r>
              <a:r>
                <a:rPr kumimoji="1" lang="en-US" altLang="zh-CN" sz="2000"/>
                <a:t>   AB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000"/>
                <a:t>C</a:t>
              </a:r>
            </a:p>
          </p:txBody>
        </p:sp>
        <p:sp>
          <p:nvSpPr>
            <p:cNvPr id="20592" name="Text Box 112"/>
            <p:cNvSpPr txBox="1">
              <a:spLocks noChangeArrowheads="1"/>
            </p:cNvSpPr>
            <p:nvPr/>
          </p:nvSpPr>
          <p:spPr bwMode="auto">
            <a:xfrm>
              <a:off x="747" y="1617"/>
              <a:ext cx="18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/>
                <a:t>00        01       11      10</a:t>
              </a:r>
            </a:p>
          </p:txBody>
        </p:sp>
        <p:sp>
          <p:nvSpPr>
            <p:cNvPr id="20593" name="Text Box 113"/>
            <p:cNvSpPr txBox="1">
              <a:spLocks noChangeArrowheads="1"/>
            </p:cNvSpPr>
            <p:nvPr/>
          </p:nvSpPr>
          <p:spPr bwMode="auto">
            <a:xfrm>
              <a:off x="545" y="1882"/>
              <a:ext cx="242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/>
                <a:t>0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000"/>
                <a:t>1</a:t>
              </a:r>
            </a:p>
          </p:txBody>
        </p:sp>
      </p:grpSp>
      <p:grpSp>
        <p:nvGrpSpPr>
          <p:cNvPr id="20595" name="Group 115"/>
          <p:cNvGrpSpPr>
            <a:grpSpLocks/>
          </p:cNvGrpSpPr>
          <p:nvPr/>
        </p:nvGrpSpPr>
        <p:grpSpPr bwMode="auto">
          <a:xfrm>
            <a:off x="4843463" y="3378200"/>
            <a:ext cx="3733800" cy="1905000"/>
            <a:chOff x="288" y="1344"/>
            <a:chExt cx="2352" cy="1200"/>
          </a:xfrm>
        </p:grpSpPr>
        <p:sp>
          <p:nvSpPr>
            <p:cNvPr id="20596" name="Rectangle 116"/>
            <p:cNvSpPr>
              <a:spLocks noChangeArrowheads="1"/>
            </p:cNvSpPr>
            <p:nvPr/>
          </p:nvSpPr>
          <p:spPr bwMode="auto">
            <a:xfrm>
              <a:off x="2016" y="2191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20597" name="Rectangle 117"/>
            <p:cNvSpPr>
              <a:spLocks noChangeArrowheads="1"/>
            </p:cNvSpPr>
            <p:nvPr/>
          </p:nvSpPr>
          <p:spPr bwMode="auto">
            <a:xfrm>
              <a:off x="1593" y="2191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20598" name="Rectangle 118"/>
            <p:cNvSpPr>
              <a:spLocks noChangeArrowheads="1"/>
            </p:cNvSpPr>
            <p:nvPr/>
          </p:nvSpPr>
          <p:spPr bwMode="auto">
            <a:xfrm>
              <a:off x="1170" y="2191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20599" name="Rectangle 119"/>
            <p:cNvSpPr>
              <a:spLocks noChangeArrowheads="1"/>
            </p:cNvSpPr>
            <p:nvPr/>
          </p:nvSpPr>
          <p:spPr bwMode="auto">
            <a:xfrm>
              <a:off x="747" y="2191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20600" name="Rectangle 120"/>
            <p:cNvSpPr>
              <a:spLocks noChangeArrowheads="1"/>
            </p:cNvSpPr>
            <p:nvPr/>
          </p:nvSpPr>
          <p:spPr bwMode="auto">
            <a:xfrm>
              <a:off x="2016" y="1837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20601" name="Rectangle 121"/>
            <p:cNvSpPr>
              <a:spLocks noChangeArrowheads="1"/>
            </p:cNvSpPr>
            <p:nvPr/>
          </p:nvSpPr>
          <p:spPr bwMode="auto">
            <a:xfrm>
              <a:off x="1593" y="1837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20602" name="Rectangle 122"/>
            <p:cNvSpPr>
              <a:spLocks noChangeArrowheads="1"/>
            </p:cNvSpPr>
            <p:nvPr/>
          </p:nvSpPr>
          <p:spPr bwMode="auto">
            <a:xfrm>
              <a:off x="1170" y="1837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20603" name="Rectangle 123"/>
            <p:cNvSpPr>
              <a:spLocks noChangeArrowheads="1"/>
            </p:cNvSpPr>
            <p:nvPr/>
          </p:nvSpPr>
          <p:spPr bwMode="auto">
            <a:xfrm>
              <a:off x="747" y="1837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20604" name="Line 124"/>
            <p:cNvSpPr>
              <a:spLocks noChangeShapeType="1"/>
            </p:cNvSpPr>
            <p:nvPr/>
          </p:nvSpPr>
          <p:spPr bwMode="auto">
            <a:xfrm>
              <a:off x="747" y="1837"/>
              <a:ext cx="16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5" name="Line 125"/>
            <p:cNvSpPr>
              <a:spLocks noChangeShapeType="1"/>
            </p:cNvSpPr>
            <p:nvPr/>
          </p:nvSpPr>
          <p:spPr bwMode="auto">
            <a:xfrm>
              <a:off x="747" y="2191"/>
              <a:ext cx="16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6" name="Line 126"/>
            <p:cNvSpPr>
              <a:spLocks noChangeShapeType="1"/>
            </p:cNvSpPr>
            <p:nvPr/>
          </p:nvSpPr>
          <p:spPr bwMode="auto">
            <a:xfrm>
              <a:off x="747" y="2544"/>
              <a:ext cx="16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7" name="Line 127"/>
            <p:cNvSpPr>
              <a:spLocks noChangeShapeType="1"/>
            </p:cNvSpPr>
            <p:nvPr/>
          </p:nvSpPr>
          <p:spPr bwMode="auto">
            <a:xfrm>
              <a:off x="747" y="1837"/>
              <a:ext cx="0" cy="70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8" name="Line 128"/>
            <p:cNvSpPr>
              <a:spLocks noChangeShapeType="1"/>
            </p:cNvSpPr>
            <p:nvPr/>
          </p:nvSpPr>
          <p:spPr bwMode="auto">
            <a:xfrm>
              <a:off x="1170" y="1837"/>
              <a:ext cx="0" cy="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9" name="Line 129"/>
            <p:cNvSpPr>
              <a:spLocks noChangeShapeType="1"/>
            </p:cNvSpPr>
            <p:nvPr/>
          </p:nvSpPr>
          <p:spPr bwMode="auto">
            <a:xfrm>
              <a:off x="1593" y="1837"/>
              <a:ext cx="0" cy="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0" name="Line 130"/>
            <p:cNvSpPr>
              <a:spLocks noChangeShapeType="1"/>
            </p:cNvSpPr>
            <p:nvPr/>
          </p:nvSpPr>
          <p:spPr bwMode="auto">
            <a:xfrm>
              <a:off x="2016" y="1837"/>
              <a:ext cx="0" cy="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1" name="Line 131"/>
            <p:cNvSpPr>
              <a:spLocks noChangeShapeType="1"/>
            </p:cNvSpPr>
            <p:nvPr/>
          </p:nvSpPr>
          <p:spPr bwMode="auto">
            <a:xfrm>
              <a:off x="2439" y="1837"/>
              <a:ext cx="0" cy="70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2" name="Line 132"/>
            <p:cNvSpPr>
              <a:spLocks noChangeShapeType="1"/>
            </p:cNvSpPr>
            <p:nvPr/>
          </p:nvSpPr>
          <p:spPr bwMode="auto">
            <a:xfrm flipH="1" flipV="1">
              <a:off x="528" y="1632"/>
              <a:ext cx="219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3" name="Text Box 133"/>
            <p:cNvSpPr txBox="1">
              <a:spLocks noChangeArrowheads="1"/>
            </p:cNvSpPr>
            <p:nvPr/>
          </p:nvSpPr>
          <p:spPr bwMode="auto">
            <a:xfrm>
              <a:off x="288" y="1344"/>
              <a:ext cx="72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/>
                <a:t>F</a:t>
              </a:r>
              <a:r>
                <a:rPr kumimoji="1" lang="en-US" altLang="zh-CN" sz="2000" baseline="-25000"/>
                <a:t>2</a:t>
              </a:r>
              <a:r>
                <a:rPr kumimoji="1" lang="en-US" altLang="zh-CN" sz="2000"/>
                <a:t>   AB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000"/>
                <a:t>C</a:t>
              </a:r>
            </a:p>
          </p:txBody>
        </p:sp>
        <p:sp>
          <p:nvSpPr>
            <p:cNvPr id="20614" name="Text Box 134"/>
            <p:cNvSpPr txBox="1">
              <a:spLocks noChangeArrowheads="1"/>
            </p:cNvSpPr>
            <p:nvPr/>
          </p:nvSpPr>
          <p:spPr bwMode="auto">
            <a:xfrm>
              <a:off x="747" y="1617"/>
              <a:ext cx="18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/>
                <a:t>00       01       11      10</a:t>
              </a:r>
            </a:p>
          </p:txBody>
        </p:sp>
        <p:sp>
          <p:nvSpPr>
            <p:cNvPr id="20615" name="Text Box 135"/>
            <p:cNvSpPr txBox="1">
              <a:spLocks noChangeArrowheads="1"/>
            </p:cNvSpPr>
            <p:nvPr/>
          </p:nvSpPr>
          <p:spPr bwMode="auto">
            <a:xfrm>
              <a:off x="545" y="1882"/>
              <a:ext cx="242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/>
                <a:t>0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000"/>
                <a:t>1</a:t>
              </a:r>
            </a:p>
          </p:txBody>
        </p:sp>
      </p:grpSp>
      <p:sp>
        <p:nvSpPr>
          <p:cNvPr id="20616" name="Text Box 136"/>
          <p:cNvSpPr txBox="1">
            <a:spLocks noChangeArrowheads="1"/>
          </p:cNvSpPr>
          <p:nvPr/>
        </p:nvSpPr>
        <p:spPr bwMode="auto">
          <a:xfrm>
            <a:off x="3597275" y="4149725"/>
            <a:ext cx="22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20617" name="Text Box 137"/>
          <p:cNvSpPr txBox="1">
            <a:spLocks noChangeArrowheads="1"/>
          </p:cNvSpPr>
          <p:nvPr/>
        </p:nvSpPr>
        <p:spPr bwMode="auto">
          <a:xfrm>
            <a:off x="3597275" y="4683125"/>
            <a:ext cx="22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20618" name="Text Box 138"/>
          <p:cNvSpPr txBox="1">
            <a:spLocks noChangeArrowheads="1"/>
          </p:cNvSpPr>
          <p:nvPr/>
        </p:nvSpPr>
        <p:spPr bwMode="auto">
          <a:xfrm>
            <a:off x="2987675" y="4149725"/>
            <a:ext cx="22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20619" name="Text Box 139"/>
          <p:cNvSpPr txBox="1">
            <a:spLocks noChangeArrowheads="1"/>
          </p:cNvSpPr>
          <p:nvPr/>
        </p:nvSpPr>
        <p:spPr bwMode="auto">
          <a:xfrm>
            <a:off x="1539875" y="4149725"/>
            <a:ext cx="22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20620" name="Text Box 140"/>
          <p:cNvSpPr txBox="1">
            <a:spLocks noChangeArrowheads="1"/>
          </p:cNvSpPr>
          <p:nvPr/>
        </p:nvSpPr>
        <p:spPr bwMode="auto">
          <a:xfrm>
            <a:off x="2225675" y="4149725"/>
            <a:ext cx="22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20621" name="Text Box 141"/>
          <p:cNvSpPr txBox="1">
            <a:spLocks noChangeArrowheads="1"/>
          </p:cNvSpPr>
          <p:nvPr/>
        </p:nvSpPr>
        <p:spPr bwMode="auto">
          <a:xfrm>
            <a:off x="6443663" y="4292600"/>
            <a:ext cx="22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20622" name="Text Box 142"/>
          <p:cNvSpPr txBox="1">
            <a:spLocks noChangeArrowheads="1"/>
          </p:cNvSpPr>
          <p:nvPr/>
        </p:nvSpPr>
        <p:spPr bwMode="auto">
          <a:xfrm>
            <a:off x="6443663" y="4826000"/>
            <a:ext cx="22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20623" name="Text Box 143"/>
          <p:cNvSpPr txBox="1">
            <a:spLocks noChangeArrowheads="1"/>
          </p:cNvSpPr>
          <p:nvPr/>
        </p:nvSpPr>
        <p:spPr bwMode="auto">
          <a:xfrm>
            <a:off x="7053263" y="4826000"/>
            <a:ext cx="22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/>
              <a:t>0</a:t>
            </a:r>
          </a:p>
        </p:txBody>
      </p:sp>
      <p:graphicFrame>
        <p:nvGraphicFramePr>
          <p:cNvPr id="20624" name="Object 144"/>
          <p:cNvGraphicFramePr>
            <a:graphicFrameLocks noChangeAspect="1"/>
          </p:cNvGraphicFramePr>
          <p:nvPr/>
        </p:nvGraphicFramePr>
        <p:xfrm>
          <a:off x="971550" y="6092825"/>
          <a:ext cx="4679950" cy="449263"/>
        </p:xfrm>
        <a:graphic>
          <a:graphicData uri="http://schemas.openxmlformats.org/presentationml/2006/ole">
            <p:oleObj spid="_x0000_s20629" name="Equation" r:id="rId5" imgW="2413000" imgH="254000" progId="Equation.3">
              <p:embed/>
            </p:oleObj>
          </a:graphicData>
        </a:graphic>
      </p:graphicFrame>
      <p:sp>
        <p:nvSpPr>
          <p:cNvPr id="20625" name="Rectangle 145"/>
          <p:cNvSpPr>
            <a:spLocks noChangeArrowheads="1"/>
          </p:cNvSpPr>
          <p:nvPr/>
        </p:nvSpPr>
        <p:spPr bwMode="auto">
          <a:xfrm>
            <a:off x="468313" y="1196975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E.g.: Implement the following logic functions with decoders and logic gates </a:t>
            </a:r>
            <a:r>
              <a:rPr lang="zh-CN" altLang="en-US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用译码器和逻辑门实现下列逻辑函数</a:t>
            </a:r>
            <a:endParaRPr lang="zh-CN" altLang="en-US" b="1">
              <a:solidFill>
                <a:srgbClr val="CC3399"/>
              </a:solidFill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20626" name="Rectangle 146"/>
          <p:cNvSpPr>
            <a:spLocks noChangeArrowheads="1"/>
          </p:cNvSpPr>
          <p:nvPr/>
        </p:nvSpPr>
        <p:spPr bwMode="auto">
          <a:xfrm>
            <a:off x="468313" y="333375"/>
            <a:ext cx="67675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33CC"/>
                </a:solidFill>
                <a:latin typeface="Calibri" pitchFamily="34" charset="0"/>
                <a:ea typeface="黑体" pitchFamily="49" charset="-122"/>
              </a:rPr>
              <a:t>3. Implementation of logic functions with decoders </a:t>
            </a:r>
          </a:p>
          <a:p>
            <a:r>
              <a:rPr lang="zh-CN" altLang="en-US" b="1">
                <a:solidFill>
                  <a:srgbClr val="3333CC"/>
                </a:solidFill>
                <a:latin typeface="Calibri" pitchFamily="34" charset="0"/>
                <a:ea typeface="黑体" pitchFamily="49" charset="-122"/>
              </a:rPr>
              <a:t>用译码器实现逻辑函数</a:t>
            </a:r>
            <a:r>
              <a:rPr lang="zh-CN" altLang="en-US">
                <a:latin typeface="Arial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2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2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2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utoUpdateAnimBg="0"/>
      <p:bldP spid="20616" grpId="0" autoUpdateAnimBg="0"/>
      <p:bldP spid="20617" grpId="0" autoUpdateAnimBg="0"/>
      <p:bldP spid="20618" grpId="0" autoUpdateAnimBg="0"/>
      <p:bldP spid="20619" grpId="0" autoUpdateAnimBg="0"/>
      <p:bldP spid="20620" grpId="0" autoUpdateAnimBg="0"/>
      <p:bldP spid="20621" grpId="0" autoUpdateAnimBg="0"/>
      <p:bldP spid="20622" grpId="0" autoUpdateAnimBg="0"/>
      <p:bldP spid="20623" grpId="0" autoUpdateAnimBg="0"/>
      <p:bldP spid="20625" grpId="0" autoUpdateAnimBg="0"/>
      <p:bldP spid="2062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6A86-9C9E-48AA-993F-2FFE00401EC9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62000" y="638175"/>
            <a:ext cx="3943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Solution 1</a:t>
            </a:r>
            <a:r>
              <a:rPr lang="zh-CN" altLang="en-US" b="1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Decoder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 + OR gate                 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971550" y="4572000"/>
          <a:ext cx="3533775" cy="954088"/>
        </p:xfrm>
        <a:graphic>
          <a:graphicData uri="http://schemas.openxmlformats.org/presentationml/2006/ole">
            <p:oleObj spid="_x0000_s112669" name="公式" r:id="rId3" imgW="1689100" imgH="508000" progId="Equation.3">
              <p:embed/>
            </p:oleObj>
          </a:graphicData>
        </a:graphic>
      </p:graphicFrame>
      <p:grpSp>
        <p:nvGrpSpPr>
          <p:cNvPr id="21654" name="Group 150"/>
          <p:cNvGrpSpPr>
            <a:grpSpLocks/>
          </p:cNvGrpSpPr>
          <p:nvPr/>
        </p:nvGrpSpPr>
        <p:grpSpPr bwMode="auto">
          <a:xfrm>
            <a:off x="5791200" y="1009650"/>
            <a:ext cx="1008063" cy="1117600"/>
            <a:chOff x="3648" y="624"/>
            <a:chExt cx="635" cy="704"/>
          </a:xfrm>
        </p:grpSpPr>
        <p:sp>
          <p:nvSpPr>
            <p:cNvPr id="21543" name="Rectangle 39"/>
            <p:cNvSpPr>
              <a:spLocks noChangeArrowheads="1"/>
            </p:cNvSpPr>
            <p:nvPr/>
          </p:nvSpPr>
          <p:spPr bwMode="auto">
            <a:xfrm>
              <a:off x="3648" y="1056"/>
              <a:ext cx="63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≥1</a:t>
              </a:r>
            </a:p>
          </p:txBody>
        </p:sp>
        <p:sp>
          <p:nvSpPr>
            <p:cNvPr id="21554" name="Line 50"/>
            <p:cNvSpPr>
              <a:spLocks noChangeShapeType="1"/>
            </p:cNvSpPr>
            <p:nvPr/>
          </p:nvSpPr>
          <p:spPr bwMode="auto">
            <a:xfrm>
              <a:off x="3936" y="91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87" name="Object 83"/>
            <p:cNvGraphicFramePr>
              <a:graphicFrameLocks noChangeAspect="1"/>
            </p:cNvGraphicFramePr>
            <p:nvPr/>
          </p:nvGraphicFramePr>
          <p:xfrm>
            <a:off x="3888" y="624"/>
            <a:ext cx="174" cy="227"/>
          </p:xfrm>
          <a:graphic>
            <a:graphicData uri="http://schemas.openxmlformats.org/presentationml/2006/ole">
              <p:oleObj spid="_x0000_s112670" name="公式" r:id="rId4" imgW="164885" imgH="215619" progId="Equation.3">
                <p:embed/>
              </p:oleObj>
            </a:graphicData>
          </a:graphic>
        </p:graphicFrame>
      </p:grpSp>
      <p:grpSp>
        <p:nvGrpSpPr>
          <p:cNvPr id="21655" name="Group 151"/>
          <p:cNvGrpSpPr>
            <a:grpSpLocks/>
          </p:cNvGrpSpPr>
          <p:nvPr/>
        </p:nvGrpSpPr>
        <p:grpSpPr bwMode="auto">
          <a:xfrm>
            <a:off x="6934200" y="1009650"/>
            <a:ext cx="1009650" cy="1117600"/>
            <a:chOff x="4512" y="624"/>
            <a:chExt cx="636" cy="704"/>
          </a:xfrm>
        </p:grpSpPr>
        <p:sp>
          <p:nvSpPr>
            <p:cNvPr id="21552" name="Rectangle 48"/>
            <p:cNvSpPr>
              <a:spLocks noChangeArrowheads="1"/>
            </p:cNvSpPr>
            <p:nvPr/>
          </p:nvSpPr>
          <p:spPr bwMode="auto">
            <a:xfrm>
              <a:off x="4512" y="1056"/>
              <a:ext cx="636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≥1</a:t>
              </a:r>
            </a:p>
          </p:txBody>
        </p:sp>
        <p:sp>
          <p:nvSpPr>
            <p:cNvPr id="21555" name="Line 51"/>
            <p:cNvSpPr>
              <a:spLocks noChangeShapeType="1"/>
            </p:cNvSpPr>
            <p:nvPr/>
          </p:nvSpPr>
          <p:spPr bwMode="auto">
            <a:xfrm>
              <a:off x="4800" y="91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88" name="Object 84"/>
            <p:cNvGraphicFramePr>
              <a:graphicFrameLocks noChangeAspect="1"/>
            </p:cNvGraphicFramePr>
            <p:nvPr/>
          </p:nvGraphicFramePr>
          <p:xfrm>
            <a:off x="4704" y="624"/>
            <a:ext cx="201" cy="227"/>
          </p:xfrm>
          <a:graphic>
            <a:graphicData uri="http://schemas.openxmlformats.org/presentationml/2006/ole">
              <p:oleObj spid="_x0000_s112671" name="公式" r:id="rId5" imgW="190335" imgH="215713" progId="Equation.3">
                <p:embed/>
              </p:oleObj>
            </a:graphicData>
          </a:graphic>
        </p:graphicFrame>
      </p:grpSp>
      <p:grpSp>
        <p:nvGrpSpPr>
          <p:cNvPr id="21664" name="Group 160"/>
          <p:cNvGrpSpPr>
            <a:grpSpLocks/>
          </p:cNvGrpSpPr>
          <p:nvPr/>
        </p:nvGrpSpPr>
        <p:grpSpPr bwMode="auto">
          <a:xfrm>
            <a:off x="6248400" y="4732338"/>
            <a:ext cx="1373188" cy="366712"/>
            <a:chOff x="3936" y="2933"/>
            <a:chExt cx="865" cy="231"/>
          </a:xfrm>
        </p:grpSpPr>
        <p:sp>
          <p:nvSpPr>
            <p:cNvPr id="21649" name="Rectangle 145"/>
            <p:cNvSpPr>
              <a:spLocks noChangeArrowheads="1"/>
            </p:cNvSpPr>
            <p:nvPr/>
          </p:nvSpPr>
          <p:spPr bwMode="auto">
            <a:xfrm>
              <a:off x="3936" y="2933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A</a:t>
              </a:r>
            </a:p>
          </p:txBody>
        </p:sp>
        <p:sp>
          <p:nvSpPr>
            <p:cNvPr id="21650" name="Rectangle 146"/>
            <p:cNvSpPr>
              <a:spLocks noChangeArrowheads="1"/>
            </p:cNvSpPr>
            <p:nvPr/>
          </p:nvSpPr>
          <p:spPr bwMode="auto">
            <a:xfrm>
              <a:off x="4272" y="2933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B</a:t>
              </a:r>
            </a:p>
          </p:txBody>
        </p:sp>
        <p:sp>
          <p:nvSpPr>
            <p:cNvPr id="21651" name="Rectangle 147"/>
            <p:cNvSpPr>
              <a:spLocks noChangeArrowheads="1"/>
            </p:cNvSpPr>
            <p:nvPr/>
          </p:nvSpPr>
          <p:spPr bwMode="auto">
            <a:xfrm>
              <a:off x="4608" y="2933"/>
              <a:ext cx="1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C</a:t>
              </a:r>
            </a:p>
          </p:txBody>
        </p:sp>
      </p:grpSp>
      <p:sp>
        <p:nvSpPr>
          <p:cNvPr id="21653" name="Rectangle 149"/>
          <p:cNvSpPr>
            <a:spLocks noChangeArrowheads="1"/>
          </p:cNvSpPr>
          <p:nvPr/>
        </p:nvSpPr>
        <p:spPr bwMode="auto">
          <a:xfrm>
            <a:off x="900113" y="2492375"/>
            <a:ext cx="30956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latin typeface="Calibri" pitchFamily="34" charset="0"/>
                <a:ea typeface="黑体" pitchFamily="49" charset="-122"/>
              </a:rPr>
              <a:t>输出端：最小项</a:t>
            </a:r>
          </a:p>
        </p:txBody>
      </p:sp>
      <p:sp>
        <p:nvSpPr>
          <p:cNvPr id="21666" name="Line 162"/>
          <p:cNvSpPr>
            <a:spLocks noChangeShapeType="1"/>
          </p:cNvSpPr>
          <p:nvPr/>
        </p:nvSpPr>
        <p:spPr bwMode="auto">
          <a:xfrm flipV="1">
            <a:off x="5956300" y="2101850"/>
            <a:ext cx="0" cy="106680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8" name="Rectangle 164"/>
          <p:cNvSpPr>
            <a:spLocks noChangeArrowheads="1"/>
          </p:cNvSpPr>
          <p:nvPr/>
        </p:nvSpPr>
        <p:spPr bwMode="auto">
          <a:xfrm>
            <a:off x="895350" y="1992313"/>
            <a:ext cx="2716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Active-high decoder</a:t>
            </a:r>
          </a:p>
        </p:txBody>
      </p:sp>
      <p:sp>
        <p:nvSpPr>
          <p:cNvPr id="21669" name="Rectangle 165"/>
          <p:cNvSpPr>
            <a:spLocks noChangeArrowheads="1"/>
          </p:cNvSpPr>
          <p:nvPr/>
        </p:nvSpPr>
        <p:spPr bwMode="auto">
          <a:xfrm>
            <a:off x="971550" y="3429000"/>
            <a:ext cx="373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Standard  SOP form  </a:t>
            </a:r>
          </a:p>
          <a:p>
            <a:r>
              <a:rPr lang="en-US" altLang="zh-CN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      </a:t>
            </a:r>
            <a:r>
              <a:rPr lang="zh-CN" altLang="en-US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标准与或式</a:t>
            </a:r>
          </a:p>
        </p:txBody>
      </p:sp>
      <p:sp>
        <p:nvSpPr>
          <p:cNvPr id="21670" name="Line 166"/>
          <p:cNvSpPr>
            <a:spLocks noChangeShapeType="1"/>
          </p:cNvSpPr>
          <p:nvPr/>
        </p:nvSpPr>
        <p:spPr bwMode="auto">
          <a:xfrm flipV="1">
            <a:off x="6532563" y="2133600"/>
            <a:ext cx="0" cy="99060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5" name="Line 171"/>
          <p:cNvSpPr>
            <a:spLocks noChangeShapeType="1"/>
          </p:cNvSpPr>
          <p:nvPr/>
        </p:nvSpPr>
        <p:spPr bwMode="auto">
          <a:xfrm>
            <a:off x="6324600" y="2133600"/>
            <a:ext cx="0" cy="608013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6" name="Line 172"/>
          <p:cNvSpPr>
            <a:spLocks noChangeShapeType="1"/>
          </p:cNvSpPr>
          <p:nvPr/>
        </p:nvSpPr>
        <p:spPr bwMode="auto">
          <a:xfrm>
            <a:off x="6324600" y="2743200"/>
            <a:ext cx="10668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7" name="Line 173"/>
          <p:cNvSpPr>
            <a:spLocks noChangeShapeType="1"/>
          </p:cNvSpPr>
          <p:nvPr/>
        </p:nvSpPr>
        <p:spPr bwMode="auto">
          <a:xfrm>
            <a:off x="7391400" y="2743200"/>
            <a:ext cx="0" cy="38100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2" name="Line 178"/>
          <p:cNvSpPr>
            <a:spLocks noChangeShapeType="1"/>
          </p:cNvSpPr>
          <p:nvPr/>
        </p:nvSpPr>
        <p:spPr bwMode="auto">
          <a:xfrm>
            <a:off x="6705600" y="2514600"/>
            <a:ext cx="9906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1" name="Line 177"/>
          <p:cNvSpPr>
            <a:spLocks noChangeShapeType="1"/>
          </p:cNvSpPr>
          <p:nvPr/>
        </p:nvSpPr>
        <p:spPr bwMode="auto">
          <a:xfrm>
            <a:off x="6705600" y="2133600"/>
            <a:ext cx="0" cy="38100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3" name="Line 179"/>
          <p:cNvSpPr>
            <a:spLocks noChangeShapeType="1"/>
          </p:cNvSpPr>
          <p:nvPr/>
        </p:nvSpPr>
        <p:spPr bwMode="auto">
          <a:xfrm>
            <a:off x="7696200" y="2514600"/>
            <a:ext cx="0" cy="68580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2" name="Line 168"/>
          <p:cNvSpPr>
            <a:spLocks noChangeShapeType="1"/>
          </p:cNvSpPr>
          <p:nvPr/>
        </p:nvSpPr>
        <p:spPr bwMode="auto">
          <a:xfrm>
            <a:off x="6146800" y="2590800"/>
            <a:ext cx="955675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7" name="Line 183"/>
          <p:cNvSpPr>
            <a:spLocks noChangeShapeType="1"/>
          </p:cNvSpPr>
          <p:nvPr/>
        </p:nvSpPr>
        <p:spPr bwMode="auto">
          <a:xfrm>
            <a:off x="6146800" y="2133600"/>
            <a:ext cx="0" cy="45720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8" name="Line 184"/>
          <p:cNvSpPr>
            <a:spLocks noChangeShapeType="1"/>
          </p:cNvSpPr>
          <p:nvPr/>
        </p:nvSpPr>
        <p:spPr bwMode="auto">
          <a:xfrm>
            <a:off x="7108825" y="2565400"/>
            <a:ext cx="0" cy="53340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6" name="Line 192"/>
          <p:cNvSpPr>
            <a:spLocks noChangeShapeType="1"/>
          </p:cNvSpPr>
          <p:nvPr/>
        </p:nvSpPr>
        <p:spPr bwMode="auto">
          <a:xfrm>
            <a:off x="5981700" y="2286000"/>
            <a:ext cx="10461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8" name="Line 194"/>
          <p:cNvSpPr>
            <a:spLocks noChangeShapeType="1"/>
          </p:cNvSpPr>
          <p:nvPr/>
        </p:nvSpPr>
        <p:spPr bwMode="auto">
          <a:xfrm>
            <a:off x="7010400" y="2133600"/>
            <a:ext cx="0" cy="152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0" name="Line 196"/>
          <p:cNvSpPr>
            <a:spLocks noChangeShapeType="1"/>
          </p:cNvSpPr>
          <p:nvPr/>
        </p:nvSpPr>
        <p:spPr bwMode="auto">
          <a:xfrm>
            <a:off x="6267450" y="2895600"/>
            <a:ext cx="9906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1" name="Line 197"/>
          <p:cNvSpPr>
            <a:spLocks noChangeShapeType="1"/>
          </p:cNvSpPr>
          <p:nvPr/>
        </p:nvSpPr>
        <p:spPr bwMode="auto">
          <a:xfrm flipV="1">
            <a:off x="7239000" y="2133600"/>
            <a:ext cx="0" cy="762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3" name="Line 199"/>
          <p:cNvSpPr>
            <a:spLocks noChangeShapeType="1"/>
          </p:cNvSpPr>
          <p:nvPr/>
        </p:nvSpPr>
        <p:spPr bwMode="auto">
          <a:xfrm flipV="1">
            <a:off x="6267450" y="2895600"/>
            <a:ext cx="0" cy="228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5" name="Line 201"/>
          <p:cNvSpPr>
            <a:spLocks noChangeShapeType="1"/>
          </p:cNvSpPr>
          <p:nvPr/>
        </p:nvSpPr>
        <p:spPr bwMode="auto">
          <a:xfrm flipV="1">
            <a:off x="7086600" y="2133600"/>
            <a:ext cx="0" cy="4572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8" name="Oval 204"/>
          <p:cNvSpPr>
            <a:spLocks noChangeArrowheads="1"/>
          </p:cNvSpPr>
          <p:nvPr/>
        </p:nvSpPr>
        <p:spPr bwMode="auto">
          <a:xfrm>
            <a:off x="7010400" y="2571750"/>
            <a:ext cx="76200" cy="76200"/>
          </a:xfrm>
          <a:prstGeom prst="ellipse">
            <a:avLst/>
          </a:prstGeom>
          <a:solidFill>
            <a:srgbClr val="0000FF"/>
          </a:solidFill>
          <a:ln w="190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712" name="Group 208"/>
          <p:cNvGrpSpPr>
            <a:grpSpLocks/>
          </p:cNvGrpSpPr>
          <p:nvPr/>
        </p:nvGrpSpPr>
        <p:grpSpPr bwMode="auto">
          <a:xfrm>
            <a:off x="7315200" y="2114550"/>
            <a:ext cx="114300" cy="693738"/>
            <a:chOff x="4608" y="1344"/>
            <a:chExt cx="72" cy="437"/>
          </a:xfrm>
        </p:grpSpPr>
        <p:sp>
          <p:nvSpPr>
            <p:cNvPr id="21710" name="Line 206"/>
            <p:cNvSpPr>
              <a:spLocks noChangeShapeType="1"/>
            </p:cNvSpPr>
            <p:nvPr/>
          </p:nvSpPr>
          <p:spPr bwMode="auto">
            <a:xfrm flipV="1">
              <a:off x="4656" y="1344"/>
              <a:ext cx="0" cy="384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1" name="Oval 207"/>
            <p:cNvSpPr>
              <a:spLocks noChangeArrowheads="1"/>
            </p:cNvSpPr>
            <p:nvPr/>
          </p:nvSpPr>
          <p:spPr bwMode="auto">
            <a:xfrm>
              <a:off x="4608" y="1728"/>
              <a:ext cx="72" cy="5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713" name="Line 209"/>
          <p:cNvSpPr>
            <a:spLocks noChangeShapeType="1"/>
          </p:cNvSpPr>
          <p:nvPr/>
        </p:nvSpPr>
        <p:spPr bwMode="auto">
          <a:xfrm flipV="1">
            <a:off x="7696200" y="2095500"/>
            <a:ext cx="0" cy="4572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4" name="Oval 210"/>
          <p:cNvSpPr>
            <a:spLocks noChangeArrowheads="1"/>
          </p:cNvSpPr>
          <p:nvPr/>
        </p:nvSpPr>
        <p:spPr bwMode="auto">
          <a:xfrm>
            <a:off x="7639050" y="2476500"/>
            <a:ext cx="76200" cy="76200"/>
          </a:xfrm>
          <a:prstGeom prst="ellipse">
            <a:avLst/>
          </a:prstGeom>
          <a:solidFill>
            <a:srgbClr val="0000FF"/>
          </a:solidFill>
          <a:ln w="190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2642" name="Group 2"/>
          <p:cNvGrpSpPr>
            <a:grpSpLocks/>
          </p:cNvGrpSpPr>
          <p:nvPr/>
        </p:nvGrpSpPr>
        <p:grpSpPr bwMode="auto">
          <a:xfrm>
            <a:off x="5141913" y="3060700"/>
            <a:ext cx="3167062" cy="1728788"/>
            <a:chOff x="2064" y="2016"/>
            <a:chExt cx="1995" cy="1089"/>
          </a:xfrm>
        </p:grpSpPr>
        <p:grpSp>
          <p:nvGrpSpPr>
            <p:cNvPr id="112643" name="Group 3"/>
            <p:cNvGrpSpPr>
              <a:grpSpLocks/>
            </p:cNvGrpSpPr>
            <p:nvPr/>
          </p:nvGrpSpPr>
          <p:grpSpPr bwMode="auto">
            <a:xfrm>
              <a:off x="2064" y="2604"/>
              <a:ext cx="226" cy="272"/>
              <a:chOff x="2064" y="2606"/>
              <a:chExt cx="226" cy="272"/>
            </a:xfrm>
          </p:grpSpPr>
          <p:sp>
            <p:nvSpPr>
              <p:cNvPr id="112644" name="Line 4"/>
              <p:cNvSpPr>
                <a:spLocks noChangeShapeType="1"/>
              </p:cNvSpPr>
              <p:nvPr/>
            </p:nvSpPr>
            <p:spPr bwMode="auto">
              <a:xfrm>
                <a:off x="2200" y="2606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12645" name="Line 5"/>
              <p:cNvSpPr>
                <a:spLocks noChangeShapeType="1"/>
              </p:cNvSpPr>
              <p:nvPr/>
            </p:nvSpPr>
            <p:spPr bwMode="auto">
              <a:xfrm>
                <a:off x="2064" y="28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12646" name="Line 6"/>
              <p:cNvSpPr>
                <a:spLocks noChangeShapeType="1"/>
              </p:cNvSpPr>
              <p:nvPr/>
            </p:nvSpPr>
            <p:spPr bwMode="auto">
              <a:xfrm>
                <a:off x="2109" y="2878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12647" name="Line 7"/>
            <p:cNvSpPr>
              <a:spLocks noChangeShapeType="1"/>
            </p:cNvSpPr>
            <p:nvPr/>
          </p:nvSpPr>
          <p:spPr bwMode="auto">
            <a:xfrm>
              <a:off x="2834" y="287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2648" name="Line 8"/>
            <p:cNvSpPr>
              <a:spLocks noChangeShapeType="1"/>
            </p:cNvSpPr>
            <p:nvPr/>
          </p:nvSpPr>
          <p:spPr bwMode="auto">
            <a:xfrm>
              <a:off x="3152" y="287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2649" name="Line 9"/>
            <p:cNvSpPr>
              <a:spLocks noChangeShapeType="1"/>
            </p:cNvSpPr>
            <p:nvPr/>
          </p:nvSpPr>
          <p:spPr bwMode="auto">
            <a:xfrm>
              <a:off x="3469" y="287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2650" name="Rectangle 10"/>
            <p:cNvSpPr>
              <a:spLocks noChangeArrowheads="1"/>
            </p:cNvSpPr>
            <p:nvPr/>
          </p:nvSpPr>
          <p:spPr bwMode="auto">
            <a:xfrm>
              <a:off x="2400" y="2243"/>
              <a:ext cx="1633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12651" name="Line 11"/>
            <p:cNvSpPr>
              <a:spLocks noChangeShapeType="1"/>
            </p:cNvSpPr>
            <p:nvPr/>
          </p:nvSpPr>
          <p:spPr bwMode="auto">
            <a:xfrm>
              <a:off x="2581" y="201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2652" name="Line 12"/>
            <p:cNvSpPr>
              <a:spLocks noChangeShapeType="1"/>
            </p:cNvSpPr>
            <p:nvPr/>
          </p:nvSpPr>
          <p:spPr bwMode="auto">
            <a:xfrm>
              <a:off x="2763" y="201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2653" name="Line 13"/>
            <p:cNvSpPr>
              <a:spLocks noChangeShapeType="1"/>
            </p:cNvSpPr>
            <p:nvPr/>
          </p:nvSpPr>
          <p:spPr bwMode="auto">
            <a:xfrm>
              <a:off x="2944" y="201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2654" name="Line 14"/>
            <p:cNvSpPr>
              <a:spLocks noChangeShapeType="1"/>
            </p:cNvSpPr>
            <p:nvPr/>
          </p:nvSpPr>
          <p:spPr bwMode="auto">
            <a:xfrm>
              <a:off x="3125" y="201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2655" name="Line 15"/>
            <p:cNvSpPr>
              <a:spLocks noChangeShapeType="1"/>
            </p:cNvSpPr>
            <p:nvPr/>
          </p:nvSpPr>
          <p:spPr bwMode="auto">
            <a:xfrm>
              <a:off x="3307" y="201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2656" name="Line 16"/>
            <p:cNvSpPr>
              <a:spLocks noChangeShapeType="1"/>
            </p:cNvSpPr>
            <p:nvPr/>
          </p:nvSpPr>
          <p:spPr bwMode="auto">
            <a:xfrm>
              <a:off x="3488" y="201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2657" name="Line 17"/>
            <p:cNvSpPr>
              <a:spLocks noChangeShapeType="1"/>
            </p:cNvSpPr>
            <p:nvPr/>
          </p:nvSpPr>
          <p:spPr bwMode="auto">
            <a:xfrm>
              <a:off x="3670" y="201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2658" name="Line 18"/>
            <p:cNvSpPr>
              <a:spLocks noChangeShapeType="1"/>
            </p:cNvSpPr>
            <p:nvPr/>
          </p:nvSpPr>
          <p:spPr bwMode="auto">
            <a:xfrm>
              <a:off x="3852" y="201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2659" name="Text Box 19"/>
            <p:cNvSpPr txBox="1">
              <a:spLocks noChangeArrowheads="1"/>
            </p:cNvSpPr>
            <p:nvPr/>
          </p:nvSpPr>
          <p:spPr bwMode="auto">
            <a:xfrm>
              <a:off x="2736" y="2484"/>
              <a:ext cx="99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FF0066"/>
                  </a:solidFill>
                  <a:latin typeface="Calibri" pitchFamily="34" charset="0"/>
                  <a:ea typeface="黑体" pitchFamily="49" charset="-122"/>
                </a:rPr>
                <a:t>3-8 Decoder</a:t>
              </a:r>
            </a:p>
          </p:txBody>
        </p:sp>
        <p:sp>
          <p:nvSpPr>
            <p:cNvPr id="112660" name="Text Box 20"/>
            <p:cNvSpPr txBox="1">
              <a:spLocks noChangeArrowheads="1"/>
            </p:cNvSpPr>
            <p:nvPr/>
          </p:nvSpPr>
          <p:spPr bwMode="auto">
            <a:xfrm>
              <a:off x="2763" y="2695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A</a:t>
              </a:r>
            </a:p>
          </p:txBody>
        </p:sp>
        <p:sp>
          <p:nvSpPr>
            <p:cNvPr id="112661" name="Text Box 21"/>
            <p:cNvSpPr txBox="1">
              <a:spLocks noChangeArrowheads="1"/>
            </p:cNvSpPr>
            <p:nvPr/>
          </p:nvSpPr>
          <p:spPr bwMode="auto">
            <a:xfrm>
              <a:off x="3080" y="2700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B</a:t>
              </a:r>
            </a:p>
          </p:txBody>
        </p:sp>
        <p:sp>
          <p:nvSpPr>
            <p:cNvPr id="112662" name="Text Box 22"/>
            <p:cNvSpPr txBox="1">
              <a:spLocks noChangeArrowheads="1"/>
            </p:cNvSpPr>
            <p:nvPr/>
          </p:nvSpPr>
          <p:spPr bwMode="auto">
            <a:xfrm>
              <a:off x="3397" y="2700"/>
              <a:ext cx="31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C</a:t>
              </a:r>
            </a:p>
          </p:txBody>
        </p:sp>
        <p:sp>
          <p:nvSpPr>
            <p:cNvPr id="112663" name="Line 23"/>
            <p:cNvSpPr>
              <a:spLocks noChangeShapeType="1"/>
            </p:cNvSpPr>
            <p:nvPr/>
          </p:nvSpPr>
          <p:spPr bwMode="auto">
            <a:xfrm flipH="1">
              <a:off x="2200" y="260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2664" name="Oval 24"/>
            <p:cNvSpPr>
              <a:spLocks noChangeArrowheads="1"/>
            </p:cNvSpPr>
            <p:nvPr/>
          </p:nvSpPr>
          <p:spPr bwMode="auto">
            <a:xfrm>
              <a:off x="2333" y="2585"/>
              <a:ext cx="46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graphicFrame>
          <p:nvGraphicFramePr>
            <p:cNvPr id="112665" name="Object 25"/>
            <p:cNvGraphicFramePr>
              <a:graphicFrameLocks noChangeAspect="1"/>
            </p:cNvGraphicFramePr>
            <p:nvPr/>
          </p:nvGraphicFramePr>
          <p:xfrm>
            <a:off x="2426" y="2470"/>
            <a:ext cx="164" cy="219"/>
          </p:xfrm>
          <a:graphic>
            <a:graphicData uri="http://schemas.openxmlformats.org/presentationml/2006/ole">
              <p:oleObj spid="_x0000_s112672" name="公式" r:id="rId6" imgW="152268" imgH="203024" progId="Equation.3">
                <p:embed/>
              </p:oleObj>
            </a:graphicData>
          </a:graphic>
        </p:graphicFrame>
        <p:sp>
          <p:nvSpPr>
            <p:cNvPr id="112666" name="Text Box 26"/>
            <p:cNvSpPr txBox="1">
              <a:spLocks noChangeArrowheads="1"/>
            </p:cNvSpPr>
            <p:nvPr/>
          </p:nvSpPr>
          <p:spPr bwMode="auto">
            <a:xfrm>
              <a:off x="2462" y="2215"/>
              <a:ext cx="15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800" b="1" baseline="-25000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0 </a:t>
              </a:r>
              <a:r>
                <a:rPr lang="en-US" altLang="zh-CN" sz="1800" b="1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800" b="1" baseline="-25000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1  </a:t>
              </a:r>
              <a:r>
                <a:rPr lang="en-US" altLang="zh-CN" sz="1800" b="1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800" b="1" baseline="-25000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2 </a:t>
              </a:r>
              <a:r>
                <a:rPr lang="en-US" altLang="zh-CN" sz="1800" b="1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800" b="1" baseline="-25000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3 </a:t>
              </a:r>
              <a:r>
                <a:rPr lang="en-US" altLang="zh-CN" sz="1800" b="1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800" b="1" baseline="-25000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4 </a:t>
              </a:r>
              <a:r>
                <a:rPr lang="en-US" altLang="zh-CN" sz="1800" b="1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800" b="1" baseline="-25000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5  </a:t>
              </a:r>
              <a:r>
                <a:rPr lang="en-US" altLang="zh-CN" sz="1800" b="1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800" b="1" baseline="-25000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6 </a:t>
              </a:r>
              <a:r>
                <a:rPr lang="en-US" altLang="zh-CN" sz="1800" b="1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800" b="1" baseline="-25000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2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2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2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9" dur="500"/>
                                        <p:tgtEl>
                                          <p:spTgt spid="2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2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2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2" dur="500"/>
                                        <p:tgtEl>
                                          <p:spTgt spid="2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2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2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2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2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2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2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3" dur="500"/>
                                        <p:tgtEl>
                                          <p:spTgt spid="2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2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2" dur="500"/>
                                        <p:tgtEl>
                                          <p:spTgt spid="2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7" dur="500"/>
                                        <p:tgtEl>
                                          <p:spTgt spid="2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2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21653" grpId="0" autoUpdateAnimBg="0"/>
      <p:bldP spid="21666" grpId="0" animBg="1"/>
      <p:bldP spid="21668" grpId="0" autoUpdateAnimBg="0"/>
      <p:bldP spid="21669" grpId="0" autoUpdateAnimBg="0"/>
      <p:bldP spid="21670" grpId="0" animBg="1"/>
      <p:bldP spid="21675" grpId="0" animBg="1"/>
      <p:bldP spid="21676" grpId="0" animBg="1"/>
      <p:bldP spid="21677" grpId="0" animBg="1"/>
      <p:bldP spid="21682" grpId="0" animBg="1"/>
      <p:bldP spid="21681" grpId="0" animBg="1"/>
      <p:bldP spid="21683" grpId="0" animBg="1"/>
      <p:bldP spid="21672" grpId="0" animBg="1"/>
      <p:bldP spid="21687" grpId="0" animBg="1"/>
      <p:bldP spid="21688" grpId="0" animBg="1"/>
      <p:bldP spid="21696" grpId="0" animBg="1"/>
      <p:bldP spid="21698" grpId="0" animBg="1"/>
      <p:bldP spid="21700" grpId="0" animBg="1"/>
      <p:bldP spid="21701" grpId="0" animBg="1"/>
      <p:bldP spid="21703" grpId="0" animBg="1"/>
      <p:bldP spid="21705" grpId="0" animBg="1"/>
      <p:bldP spid="21708" grpId="0" animBg="1"/>
      <p:bldP spid="21713" grpId="0" animBg="1"/>
      <p:bldP spid="217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EDF-CDCE-47E4-981A-1054234AFFEB}" type="slidenum">
              <a:rPr lang="en-US" altLang="zh-CN"/>
              <a:pPr/>
              <a:t>43</a:t>
            </a:fld>
            <a:endParaRPr lang="en-US" altLang="zh-CN"/>
          </a:p>
        </p:txBody>
      </p:sp>
      <p:pic>
        <p:nvPicPr>
          <p:cNvPr id="23660" name="Picture 1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1175" y="3854450"/>
            <a:ext cx="2447925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81000" y="17526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FF"/>
                </a:solidFill>
                <a:latin typeface="Calibri" pitchFamily="34" charset="0"/>
                <a:ea typeface="黑体" pitchFamily="49" charset="-122"/>
              </a:rPr>
              <a:t> </a:t>
            </a:r>
            <a:r>
              <a:rPr lang="en-US" altLang="zh-CN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Using active-low decoder</a:t>
            </a:r>
            <a:r>
              <a:rPr lang="en-US" altLang="zh-CN" b="1">
                <a:solidFill>
                  <a:srgbClr val="FF00FF"/>
                </a:solidFill>
                <a:latin typeface="Calibri" pitchFamily="34" charset="0"/>
                <a:ea typeface="黑体" pitchFamily="49" charset="-122"/>
              </a:rPr>
              <a:t> </a:t>
            </a:r>
            <a:r>
              <a:rPr lang="en-US" altLang="zh-CN" sz="1800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(74138)</a:t>
            </a:r>
          </a:p>
        </p:txBody>
      </p:sp>
      <p:sp>
        <p:nvSpPr>
          <p:cNvPr id="22626" name="Rectangle 98"/>
          <p:cNvSpPr>
            <a:spLocks noChangeArrowheads="1"/>
          </p:cNvSpPr>
          <p:nvPr/>
        </p:nvSpPr>
        <p:spPr bwMode="auto">
          <a:xfrm>
            <a:off x="533400" y="457200"/>
            <a:ext cx="449580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b="1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Solution 2</a:t>
            </a:r>
            <a:r>
              <a:rPr lang="zh-CN" altLang="en-US" b="1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：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 b="1">
                <a:latin typeface="Calibri" pitchFamily="34" charset="0"/>
                <a:ea typeface="黑体" pitchFamily="49" charset="-122"/>
              </a:rPr>
              <a:t>decoder + NAND</a:t>
            </a:r>
          </a:p>
        </p:txBody>
      </p:sp>
      <p:sp>
        <p:nvSpPr>
          <p:cNvPr id="22632" name="Rectangle 104"/>
          <p:cNvSpPr>
            <a:spLocks noChangeArrowheads="1"/>
          </p:cNvSpPr>
          <p:nvPr/>
        </p:nvSpPr>
        <p:spPr bwMode="auto">
          <a:xfrm>
            <a:off x="457200" y="2576513"/>
            <a:ext cx="2465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Calibri" pitchFamily="34" charset="0"/>
                <a:ea typeface="黑体" pitchFamily="49" charset="-122"/>
              </a:rPr>
              <a:t>与非门 → 最小项</a:t>
            </a: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6540500" y="3716338"/>
            <a:ext cx="0" cy="219075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4" name="Line 56"/>
          <p:cNvSpPr>
            <a:spLocks noChangeShapeType="1"/>
          </p:cNvSpPr>
          <p:nvPr/>
        </p:nvSpPr>
        <p:spPr bwMode="auto">
          <a:xfrm>
            <a:off x="6418263" y="2895600"/>
            <a:ext cx="0" cy="504825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6" name="Line 58"/>
          <p:cNvSpPr>
            <a:spLocks noChangeShapeType="1"/>
          </p:cNvSpPr>
          <p:nvPr/>
        </p:nvSpPr>
        <p:spPr bwMode="auto">
          <a:xfrm>
            <a:off x="7056438" y="3397250"/>
            <a:ext cx="0" cy="45720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8" name="Line 60"/>
          <p:cNvSpPr>
            <a:spLocks noChangeShapeType="1"/>
          </p:cNvSpPr>
          <p:nvPr/>
        </p:nvSpPr>
        <p:spPr bwMode="auto">
          <a:xfrm>
            <a:off x="6542088" y="2924175"/>
            <a:ext cx="0" cy="720725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" name="Line 61"/>
          <p:cNvSpPr>
            <a:spLocks noChangeShapeType="1"/>
          </p:cNvSpPr>
          <p:nvPr/>
        </p:nvSpPr>
        <p:spPr bwMode="auto">
          <a:xfrm>
            <a:off x="6551613" y="3641725"/>
            <a:ext cx="792162" cy="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2" name="Line 64"/>
          <p:cNvSpPr>
            <a:spLocks noChangeShapeType="1"/>
          </p:cNvSpPr>
          <p:nvPr/>
        </p:nvSpPr>
        <p:spPr bwMode="auto">
          <a:xfrm flipH="1" flipV="1">
            <a:off x="6724650" y="3181350"/>
            <a:ext cx="865188" cy="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3" name="Line 65"/>
          <p:cNvSpPr>
            <a:spLocks noChangeShapeType="1"/>
          </p:cNvSpPr>
          <p:nvPr/>
        </p:nvSpPr>
        <p:spPr bwMode="auto">
          <a:xfrm>
            <a:off x="6724650" y="2894013"/>
            <a:ext cx="0" cy="288925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5" name="Line 67"/>
          <p:cNvSpPr>
            <a:spLocks noChangeShapeType="1"/>
          </p:cNvSpPr>
          <p:nvPr/>
        </p:nvSpPr>
        <p:spPr bwMode="auto">
          <a:xfrm flipV="1">
            <a:off x="6092825" y="3284538"/>
            <a:ext cx="1268413" cy="31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6" name="Line 68"/>
          <p:cNvSpPr>
            <a:spLocks noChangeShapeType="1"/>
          </p:cNvSpPr>
          <p:nvPr/>
        </p:nvSpPr>
        <p:spPr bwMode="auto">
          <a:xfrm>
            <a:off x="7361238" y="2924175"/>
            <a:ext cx="0" cy="360363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7" name="Line 69"/>
          <p:cNvSpPr>
            <a:spLocks noChangeShapeType="1"/>
          </p:cNvSpPr>
          <p:nvPr/>
        </p:nvSpPr>
        <p:spPr bwMode="auto">
          <a:xfrm>
            <a:off x="6289675" y="3516313"/>
            <a:ext cx="0" cy="3587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9" name="Line 71"/>
          <p:cNvSpPr>
            <a:spLocks noChangeShapeType="1"/>
          </p:cNvSpPr>
          <p:nvPr/>
        </p:nvSpPr>
        <p:spPr bwMode="auto">
          <a:xfrm>
            <a:off x="6289675" y="3535363"/>
            <a:ext cx="1214438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1" name="Oval 73"/>
          <p:cNvSpPr>
            <a:spLocks noChangeArrowheads="1"/>
          </p:cNvSpPr>
          <p:nvPr/>
        </p:nvSpPr>
        <p:spPr bwMode="auto">
          <a:xfrm>
            <a:off x="6002338" y="3227388"/>
            <a:ext cx="73025" cy="73025"/>
          </a:xfrm>
          <a:prstGeom prst="ellipse">
            <a:avLst/>
          </a:prstGeom>
          <a:solidFill>
            <a:srgbClr val="0000FF"/>
          </a:solidFill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2" name="Oval 74"/>
          <p:cNvSpPr>
            <a:spLocks noChangeArrowheads="1"/>
          </p:cNvSpPr>
          <p:nvPr/>
        </p:nvSpPr>
        <p:spPr bwMode="auto">
          <a:xfrm>
            <a:off x="7027863" y="3367088"/>
            <a:ext cx="71437" cy="73025"/>
          </a:xfrm>
          <a:prstGeom prst="ellipse">
            <a:avLst/>
          </a:prstGeom>
          <a:solidFill>
            <a:srgbClr val="3366FF"/>
          </a:solidFill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4" name="Line 76"/>
          <p:cNvSpPr>
            <a:spLocks noChangeShapeType="1"/>
          </p:cNvSpPr>
          <p:nvPr/>
        </p:nvSpPr>
        <p:spPr bwMode="auto">
          <a:xfrm flipV="1">
            <a:off x="7315200" y="3643313"/>
            <a:ext cx="5048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5" name="Line 77"/>
          <p:cNvSpPr>
            <a:spLocks noChangeShapeType="1"/>
          </p:cNvSpPr>
          <p:nvPr/>
        </p:nvSpPr>
        <p:spPr bwMode="auto">
          <a:xfrm flipH="1">
            <a:off x="7820025" y="2879725"/>
            <a:ext cx="0" cy="7620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6" name="Line 78"/>
          <p:cNvSpPr>
            <a:spLocks noChangeShapeType="1"/>
          </p:cNvSpPr>
          <p:nvPr/>
        </p:nvSpPr>
        <p:spPr bwMode="auto">
          <a:xfrm>
            <a:off x="8004175" y="2924175"/>
            <a:ext cx="0" cy="50482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8" name="Line 80"/>
          <p:cNvSpPr>
            <a:spLocks noChangeShapeType="1"/>
          </p:cNvSpPr>
          <p:nvPr/>
        </p:nvSpPr>
        <p:spPr bwMode="auto">
          <a:xfrm>
            <a:off x="7566025" y="2924175"/>
            <a:ext cx="0" cy="2159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9" name="Oval 81"/>
          <p:cNvSpPr>
            <a:spLocks noChangeArrowheads="1"/>
          </p:cNvSpPr>
          <p:nvPr/>
        </p:nvSpPr>
        <p:spPr bwMode="auto">
          <a:xfrm>
            <a:off x="7545388" y="3121025"/>
            <a:ext cx="71437" cy="73025"/>
          </a:xfrm>
          <a:prstGeom prst="ellipse">
            <a:avLst/>
          </a:prstGeom>
          <a:solidFill>
            <a:srgbClr val="3366FF"/>
          </a:solidFill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10" name="Oval 82"/>
          <p:cNvSpPr>
            <a:spLocks noChangeArrowheads="1"/>
          </p:cNvSpPr>
          <p:nvPr/>
        </p:nvSpPr>
        <p:spPr bwMode="auto">
          <a:xfrm>
            <a:off x="7300913" y="3613150"/>
            <a:ext cx="73025" cy="73025"/>
          </a:xfrm>
          <a:prstGeom prst="ellipse">
            <a:avLst/>
          </a:prstGeom>
          <a:solidFill>
            <a:srgbClr val="3366FF"/>
          </a:solidFill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653" name="Group 125"/>
          <p:cNvGrpSpPr>
            <a:grpSpLocks/>
          </p:cNvGrpSpPr>
          <p:nvPr/>
        </p:nvGrpSpPr>
        <p:grpSpPr bwMode="auto">
          <a:xfrm>
            <a:off x="5932488" y="1916113"/>
            <a:ext cx="928687" cy="1009650"/>
            <a:chOff x="3787" y="864"/>
            <a:chExt cx="585" cy="636"/>
          </a:xfrm>
        </p:grpSpPr>
        <p:sp>
          <p:nvSpPr>
            <p:cNvPr id="22577" name="Rectangle 49"/>
            <p:cNvSpPr>
              <a:spLocks noChangeArrowheads="1"/>
            </p:cNvSpPr>
            <p:nvPr/>
          </p:nvSpPr>
          <p:spPr bwMode="auto">
            <a:xfrm>
              <a:off x="3787" y="1182"/>
              <a:ext cx="585" cy="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latin typeface="Calibri" pitchFamily="34" charset="0"/>
                  <a:ea typeface="黑体" pitchFamily="49" charset="-122"/>
                </a:rPr>
                <a:t>＆</a:t>
              </a:r>
            </a:p>
          </p:txBody>
        </p:sp>
        <p:sp>
          <p:nvSpPr>
            <p:cNvPr id="22611" name="Line 83"/>
            <p:cNvSpPr>
              <a:spLocks noChangeShapeType="1"/>
            </p:cNvSpPr>
            <p:nvPr/>
          </p:nvSpPr>
          <p:spPr bwMode="auto">
            <a:xfrm>
              <a:off x="4057" y="91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614" name="Object 86"/>
            <p:cNvGraphicFramePr>
              <a:graphicFrameLocks noChangeAspect="1"/>
            </p:cNvGraphicFramePr>
            <p:nvPr/>
          </p:nvGraphicFramePr>
          <p:xfrm>
            <a:off x="3831" y="864"/>
            <a:ext cx="206" cy="272"/>
          </p:xfrm>
          <a:graphic>
            <a:graphicData uri="http://schemas.openxmlformats.org/presentationml/2006/ole">
              <p:oleObj spid="_x0000_s23664" name="公式" r:id="rId4" imgW="164885" imgH="215619" progId="Equation.3">
                <p:embed/>
              </p:oleObj>
            </a:graphicData>
          </a:graphic>
        </p:graphicFrame>
        <p:sp>
          <p:nvSpPr>
            <p:cNvPr id="22627" name="Oval 99"/>
            <p:cNvSpPr>
              <a:spLocks noChangeArrowheads="1"/>
            </p:cNvSpPr>
            <p:nvPr/>
          </p:nvSpPr>
          <p:spPr bwMode="auto">
            <a:xfrm>
              <a:off x="4026" y="1140"/>
              <a:ext cx="72" cy="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654" name="Group 126"/>
          <p:cNvGrpSpPr>
            <a:grpSpLocks/>
          </p:cNvGrpSpPr>
          <p:nvPr/>
        </p:nvGrpSpPr>
        <p:grpSpPr bwMode="auto">
          <a:xfrm>
            <a:off x="7235825" y="1916113"/>
            <a:ext cx="990600" cy="1009650"/>
            <a:chOff x="4596" y="864"/>
            <a:chExt cx="586" cy="636"/>
          </a:xfrm>
        </p:grpSpPr>
        <p:sp>
          <p:nvSpPr>
            <p:cNvPr id="22578" name="Rectangle 50"/>
            <p:cNvSpPr>
              <a:spLocks noChangeArrowheads="1"/>
            </p:cNvSpPr>
            <p:nvPr/>
          </p:nvSpPr>
          <p:spPr bwMode="auto">
            <a:xfrm>
              <a:off x="4596" y="1182"/>
              <a:ext cx="586" cy="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latin typeface="Calibri" pitchFamily="34" charset="0"/>
                  <a:ea typeface="黑体" pitchFamily="49" charset="-122"/>
                </a:rPr>
                <a:t>＆</a:t>
              </a:r>
            </a:p>
          </p:txBody>
        </p:sp>
        <p:sp>
          <p:nvSpPr>
            <p:cNvPr id="22612" name="Line 84"/>
            <p:cNvSpPr>
              <a:spLocks noChangeShapeType="1"/>
            </p:cNvSpPr>
            <p:nvPr/>
          </p:nvSpPr>
          <p:spPr bwMode="auto">
            <a:xfrm>
              <a:off x="4912" y="91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615" name="Object 87"/>
            <p:cNvGraphicFramePr>
              <a:graphicFrameLocks noChangeAspect="1"/>
            </p:cNvGraphicFramePr>
            <p:nvPr/>
          </p:nvGraphicFramePr>
          <p:xfrm>
            <a:off x="4646" y="864"/>
            <a:ext cx="237" cy="272"/>
          </p:xfrm>
          <a:graphic>
            <a:graphicData uri="http://schemas.openxmlformats.org/presentationml/2006/ole">
              <p:oleObj spid="_x0000_s23665" name="公式" r:id="rId5" imgW="190335" imgH="215713" progId="Equation.3">
                <p:embed/>
              </p:oleObj>
            </a:graphicData>
          </a:graphic>
        </p:graphicFrame>
        <p:sp>
          <p:nvSpPr>
            <p:cNvPr id="22628" name="Oval 100"/>
            <p:cNvSpPr>
              <a:spLocks noChangeArrowheads="1"/>
            </p:cNvSpPr>
            <p:nvPr/>
          </p:nvSpPr>
          <p:spPr bwMode="auto">
            <a:xfrm>
              <a:off x="4890" y="1140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29" name="Line 101"/>
          <p:cNvSpPr>
            <a:spLocks noChangeShapeType="1"/>
          </p:cNvSpPr>
          <p:nvPr/>
        </p:nvSpPr>
        <p:spPr bwMode="auto">
          <a:xfrm flipH="1">
            <a:off x="7329488" y="3641725"/>
            <a:ext cx="0" cy="22860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0" name="Line 102"/>
          <p:cNvSpPr>
            <a:spLocks noChangeShapeType="1"/>
          </p:cNvSpPr>
          <p:nvPr/>
        </p:nvSpPr>
        <p:spPr bwMode="auto">
          <a:xfrm>
            <a:off x="6026150" y="2935288"/>
            <a:ext cx="0" cy="91440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3" name="Text Box 105"/>
          <p:cNvSpPr txBox="1">
            <a:spLocks noChangeArrowheads="1"/>
          </p:cNvSpPr>
          <p:nvPr/>
        </p:nvSpPr>
        <p:spPr bwMode="auto">
          <a:xfrm>
            <a:off x="6869113" y="5268913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1   0   0</a:t>
            </a:r>
          </a:p>
        </p:txBody>
      </p:sp>
      <p:sp>
        <p:nvSpPr>
          <p:cNvPr id="22634" name="Text Box 106"/>
          <p:cNvSpPr txBox="1">
            <a:spLocks noChangeArrowheads="1"/>
          </p:cNvSpPr>
          <p:nvPr/>
        </p:nvSpPr>
        <p:spPr bwMode="auto">
          <a:xfrm>
            <a:off x="5716588" y="5268913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C  B  A</a:t>
            </a:r>
          </a:p>
        </p:txBody>
      </p:sp>
      <p:sp>
        <p:nvSpPr>
          <p:cNvPr id="22635" name="Text Box 107"/>
          <p:cNvSpPr txBox="1">
            <a:spLocks noChangeArrowheads="1"/>
          </p:cNvSpPr>
          <p:nvPr/>
        </p:nvSpPr>
        <p:spPr bwMode="auto">
          <a:xfrm>
            <a:off x="381000" y="354965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  <a:ea typeface="黑体" pitchFamily="49" charset="-122"/>
              </a:rPr>
              <a:t>F</a:t>
            </a:r>
            <a:r>
              <a:rPr lang="en-US" altLang="zh-CN" b="1" baseline="-25000">
                <a:latin typeface="Calibri" pitchFamily="34" charset="0"/>
                <a:ea typeface="黑体" pitchFamily="49" charset="-122"/>
              </a:rPr>
              <a:t>1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(A,B,C)= m</a:t>
            </a:r>
            <a:r>
              <a:rPr lang="en-US" altLang="zh-CN" b="1" baseline="-25000">
                <a:latin typeface="Calibri" pitchFamily="34" charset="0"/>
                <a:ea typeface="黑体" pitchFamily="49" charset="-122"/>
              </a:rPr>
              <a:t>0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 + m</a:t>
            </a:r>
            <a:r>
              <a:rPr lang="en-US" altLang="zh-CN" b="1" baseline="-25000">
                <a:latin typeface="Calibri" pitchFamily="34" charset="0"/>
                <a:ea typeface="黑体" pitchFamily="49" charset="-122"/>
              </a:rPr>
              <a:t>2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 + m</a:t>
            </a:r>
            <a:r>
              <a:rPr lang="en-US" altLang="zh-CN" b="1" baseline="-25000">
                <a:latin typeface="Calibri" pitchFamily="34" charset="0"/>
                <a:ea typeface="黑体" pitchFamily="49" charset="-122"/>
              </a:rPr>
              <a:t>4 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+ m</a:t>
            </a:r>
            <a:r>
              <a:rPr lang="en-US" altLang="zh-CN" b="1" baseline="-25000">
                <a:latin typeface="Calibri" pitchFamily="34" charset="0"/>
                <a:ea typeface="黑体" pitchFamily="49" charset="-122"/>
              </a:rPr>
              <a:t>5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+ m</a:t>
            </a:r>
            <a:r>
              <a:rPr lang="en-US" altLang="zh-CN" b="1" baseline="-25000">
                <a:latin typeface="Calibri" pitchFamily="34" charset="0"/>
                <a:ea typeface="黑体" pitchFamily="49" charset="-122"/>
              </a:rPr>
              <a:t>6</a:t>
            </a:r>
            <a:endParaRPr lang="en-US" altLang="zh-CN" b="1">
              <a:latin typeface="Calibri" pitchFamily="34" charset="0"/>
              <a:ea typeface="黑体" pitchFamily="49" charset="-122"/>
            </a:endParaRPr>
          </a:p>
        </p:txBody>
      </p:sp>
      <p:grpSp>
        <p:nvGrpSpPr>
          <p:cNvPr id="22642" name="Group 114"/>
          <p:cNvGrpSpPr>
            <a:grpSpLocks/>
          </p:cNvGrpSpPr>
          <p:nvPr/>
        </p:nvGrpSpPr>
        <p:grpSpPr bwMode="auto">
          <a:xfrm>
            <a:off x="1447800" y="4191000"/>
            <a:ext cx="3392488" cy="519113"/>
            <a:chOff x="854" y="2620"/>
            <a:chExt cx="2137" cy="327"/>
          </a:xfrm>
        </p:grpSpPr>
        <p:sp>
          <p:nvSpPr>
            <p:cNvPr id="22636" name="Text Box 108"/>
            <p:cNvSpPr txBox="1">
              <a:spLocks noChangeArrowheads="1"/>
            </p:cNvSpPr>
            <p:nvPr/>
          </p:nvSpPr>
          <p:spPr bwMode="auto">
            <a:xfrm>
              <a:off x="854" y="2620"/>
              <a:ext cx="21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zh-CN" sz="2800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22639" name="Rectangle 111"/>
            <p:cNvSpPr>
              <a:spLocks noChangeArrowheads="1"/>
            </p:cNvSpPr>
            <p:nvPr/>
          </p:nvSpPr>
          <p:spPr bwMode="auto">
            <a:xfrm>
              <a:off x="960" y="2646"/>
              <a:ext cx="20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= m</a:t>
              </a:r>
              <a:r>
                <a:rPr lang="en-US" altLang="zh-CN" b="1" baseline="-25000">
                  <a:latin typeface="Calibri" pitchFamily="34" charset="0"/>
                  <a:ea typeface="黑体" pitchFamily="49" charset="-122"/>
                </a:rPr>
                <a:t>0</a:t>
              </a: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 + m</a:t>
              </a:r>
              <a:r>
                <a:rPr lang="en-US" altLang="zh-CN" b="1" baseline="-25000">
                  <a:latin typeface="Calibri" pitchFamily="34" charset="0"/>
                  <a:ea typeface="黑体" pitchFamily="49" charset="-122"/>
                </a:rPr>
                <a:t>2</a:t>
              </a: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 + m</a:t>
              </a:r>
              <a:r>
                <a:rPr lang="en-US" altLang="zh-CN" b="1" baseline="-25000">
                  <a:latin typeface="Calibri" pitchFamily="34" charset="0"/>
                  <a:ea typeface="黑体" pitchFamily="49" charset="-122"/>
                </a:rPr>
                <a:t>4 </a:t>
              </a: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+ m</a:t>
              </a:r>
              <a:r>
                <a:rPr lang="en-US" altLang="zh-CN" b="1" baseline="-25000">
                  <a:latin typeface="Calibri" pitchFamily="34" charset="0"/>
                  <a:ea typeface="黑体" pitchFamily="49" charset="-122"/>
                </a:rPr>
                <a:t>5</a:t>
              </a: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+ m</a:t>
              </a:r>
              <a:r>
                <a:rPr lang="en-US" altLang="zh-CN" b="1" baseline="-25000">
                  <a:latin typeface="Calibri" pitchFamily="34" charset="0"/>
                  <a:ea typeface="黑体" pitchFamily="49" charset="-122"/>
                </a:rPr>
                <a:t>6</a:t>
              </a:r>
            </a:p>
          </p:txBody>
        </p:sp>
        <p:sp>
          <p:nvSpPr>
            <p:cNvPr id="22640" name="Line 112"/>
            <p:cNvSpPr>
              <a:spLocks noChangeShapeType="1"/>
            </p:cNvSpPr>
            <p:nvPr/>
          </p:nvSpPr>
          <p:spPr bwMode="auto">
            <a:xfrm>
              <a:off x="1152" y="2736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1" name="Line 113"/>
            <p:cNvSpPr>
              <a:spLocks noChangeShapeType="1"/>
            </p:cNvSpPr>
            <p:nvPr/>
          </p:nvSpPr>
          <p:spPr bwMode="auto">
            <a:xfrm>
              <a:off x="1152" y="2688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650" name="Group 122"/>
          <p:cNvGrpSpPr>
            <a:grpSpLocks/>
          </p:cNvGrpSpPr>
          <p:nvPr/>
        </p:nvGrpSpPr>
        <p:grpSpPr bwMode="auto">
          <a:xfrm>
            <a:off x="1600200" y="4810125"/>
            <a:ext cx="3362325" cy="457200"/>
            <a:chOff x="1008" y="3174"/>
            <a:chExt cx="2118" cy="288"/>
          </a:xfrm>
        </p:grpSpPr>
        <p:sp>
          <p:nvSpPr>
            <p:cNvPr id="22643" name="Rectangle 115"/>
            <p:cNvSpPr>
              <a:spLocks noChangeArrowheads="1"/>
            </p:cNvSpPr>
            <p:nvPr/>
          </p:nvSpPr>
          <p:spPr bwMode="auto">
            <a:xfrm>
              <a:off x="1008" y="3174"/>
              <a:ext cx="21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= m</a:t>
              </a:r>
              <a:r>
                <a:rPr lang="en-US" altLang="zh-CN" b="1" baseline="-25000">
                  <a:latin typeface="Calibri" pitchFamily="34" charset="0"/>
                  <a:ea typeface="黑体" pitchFamily="49" charset="-122"/>
                </a:rPr>
                <a:t>0</a:t>
              </a: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 </a:t>
              </a:r>
              <a:r>
                <a:rPr lang="en-US" altLang="zh-CN" b="1">
                  <a:latin typeface="Calibri" pitchFamily="34" charset="0"/>
                  <a:ea typeface="黑体" pitchFamily="49" charset="-122"/>
                  <a:cs typeface="Times New Roman" pitchFamily="18" charset="0"/>
                </a:rPr>
                <a:t>•</a:t>
              </a: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 m</a:t>
              </a:r>
              <a:r>
                <a:rPr lang="en-US" altLang="zh-CN" b="1" baseline="-25000">
                  <a:latin typeface="Calibri" pitchFamily="34" charset="0"/>
                  <a:ea typeface="黑体" pitchFamily="49" charset="-122"/>
                </a:rPr>
                <a:t>2</a:t>
              </a: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 • m</a:t>
              </a:r>
              <a:r>
                <a:rPr lang="en-US" altLang="zh-CN" b="1" baseline="-25000">
                  <a:latin typeface="Calibri" pitchFamily="34" charset="0"/>
                  <a:ea typeface="黑体" pitchFamily="49" charset="-122"/>
                </a:rPr>
                <a:t>4 </a:t>
              </a: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•</a:t>
              </a:r>
              <a:r>
                <a:rPr lang="en-US" altLang="zh-CN" b="1" baseline="-25000">
                  <a:latin typeface="Calibri" pitchFamily="34" charset="0"/>
                  <a:ea typeface="黑体" pitchFamily="49" charset="-122"/>
                </a:rPr>
                <a:t> </a:t>
              </a: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 m</a:t>
              </a:r>
              <a:r>
                <a:rPr lang="en-US" altLang="zh-CN" b="1" baseline="-25000">
                  <a:latin typeface="Calibri" pitchFamily="34" charset="0"/>
                  <a:ea typeface="黑体" pitchFamily="49" charset="-122"/>
                </a:rPr>
                <a:t>5 </a:t>
              </a: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•</a:t>
              </a:r>
              <a:r>
                <a:rPr lang="en-US" altLang="zh-CN" b="1" baseline="-25000">
                  <a:latin typeface="Calibri" pitchFamily="34" charset="0"/>
                  <a:ea typeface="黑体" pitchFamily="49" charset="-122"/>
                </a:rPr>
                <a:t> </a:t>
              </a: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 m</a:t>
              </a:r>
              <a:r>
                <a:rPr lang="en-US" altLang="zh-CN" b="1" baseline="-25000">
                  <a:latin typeface="Calibri" pitchFamily="34" charset="0"/>
                  <a:ea typeface="黑体" pitchFamily="49" charset="-122"/>
                </a:rPr>
                <a:t>6</a:t>
              </a:r>
            </a:p>
          </p:txBody>
        </p:sp>
        <p:sp>
          <p:nvSpPr>
            <p:cNvPr id="22644" name="Line 116"/>
            <p:cNvSpPr>
              <a:spLocks noChangeShapeType="1"/>
            </p:cNvSpPr>
            <p:nvPr/>
          </p:nvSpPr>
          <p:spPr bwMode="auto">
            <a:xfrm>
              <a:off x="1248" y="326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5" name="Line 117"/>
            <p:cNvSpPr>
              <a:spLocks noChangeShapeType="1"/>
            </p:cNvSpPr>
            <p:nvPr/>
          </p:nvSpPr>
          <p:spPr bwMode="auto">
            <a:xfrm>
              <a:off x="1620" y="326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6" name="Line 118"/>
            <p:cNvSpPr>
              <a:spLocks noChangeShapeType="1"/>
            </p:cNvSpPr>
            <p:nvPr/>
          </p:nvSpPr>
          <p:spPr bwMode="auto">
            <a:xfrm>
              <a:off x="1968" y="326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2388" y="326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>
              <a:off x="2784" y="326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1212" y="3216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1" name="Text Box 123"/>
          <p:cNvSpPr txBox="1">
            <a:spLocks noChangeArrowheads="1"/>
          </p:cNvSpPr>
          <p:nvPr/>
        </p:nvSpPr>
        <p:spPr bwMode="auto">
          <a:xfrm>
            <a:off x="1050925" y="5530850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与或式  →  与非门</a:t>
            </a:r>
          </a:p>
        </p:txBody>
      </p:sp>
      <p:sp>
        <p:nvSpPr>
          <p:cNvPr id="22655" name="Line 127"/>
          <p:cNvSpPr>
            <a:spLocks noChangeShapeType="1"/>
          </p:cNvSpPr>
          <p:nvPr/>
        </p:nvSpPr>
        <p:spPr bwMode="auto">
          <a:xfrm flipV="1">
            <a:off x="6235700" y="2916238"/>
            <a:ext cx="0" cy="83820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656" name="Line 128"/>
          <p:cNvSpPr>
            <a:spLocks noChangeShapeType="1"/>
          </p:cNvSpPr>
          <p:nvPr/>
        </p:nvSpPr>
        <p:spPr bwMode="auto">
          <a:xfrm flipH="1" flipV="1">
            <a:off x="6421438" y="3397250"/>
            <a:ext cx="649287" cy="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657" name="Line 129"/>
          <p:cNvSpPr>
            <a:spLocks noChangeShapeType="1"/>
          </p:cNvSpPr>
          <p:nvPr/>
        </p:nvSpPr>
        <p:spPr bwMode="auto">
          <a:xfrm flipV="1">
            <a:off x="7573963" y="3167063"/>
            <a:ext cx="0" cy="68580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658" name="Line 130"/>
          <p:cNvSpPr>
            <a:spLocks noChangeShapeType="1"/>
          </p:cNvSpPr>
          <p:nvPr/>
        </p:nvSpPr>
        <p:spPr bwMode="auto">
          <a:xfrm flipV="1">
            <a:off x="7502525" y="2925763"/>
            <a:ext cx="0" cy="6096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659" name="Line 131"/>
          <p:cNvSpPr>
            <a:spLocks noChangeShapeType="1"/>
          </p:cNvSpPr>
          <p:nvPr/>
        </p:nvSpPr>
        <p:spPr bwMode="auto">
          <a:xfrm>
            <a:off x="7070725" y="3397250"/>
            <a:ext cx="931863" cy="4763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61" name="Line 109"/>
          <p:cNvSpPr>
            <a:spLocks noChangeShapeType="1"/>
          </p:cNvSpPr>
          <p:nvPr/>
        </p:nvSpPr>
        <p:spPr bwMode="auto">
          <a:xfrm>
            <a:off x="6249988" y="3738563"/>
            <a:ext cx="288925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62" name="Text Box 110"/>
          <p:cNvSpPr txBox="1">
            <a:spLocks noChangeArrowheads="1"/>
          </p:cNvSpPr>
          <p:nvPr/>
        </p:nvSpPr>
        <p:spPr bwMode="auto">
          <a:xfrm flipH="1">
            <a:off x="6494463" y="4405313"/>
            <a:ext cx="230187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zh-CN" b="1">
              <a:latin typeface="Calibri" pitchFamily="34" charset="0"/>
              <a:ea typeface="黑体" pitchFamily="49" charset="-122"/>
            </a:endParaRPr>
          </a:p>
        </p:txBody>
      </p:sp>
      <p:graphicFrame>
        <p:nvGraphicFramePr>
          <p:cNvPr id="23663" name="Object 111"/>
          <p:cNvGraphicFramePr>
            <a:graphicFrameLocks noChangeAspect="1"/>
          </p:cNvGraphicFramePr>
          <p:nvPr/>
        </p:nvGraphicFramePr>
        <p:xfrm>
          <a:off x="5148263" y="260350"/>
          <a:ext cx="3533775" cy="954088"/>
        </p:xfrm>
        <a:graphic>
          <a:graphicData uri="http://schemas.openxmlformats.org/presentationml/2006/ole">
            <p:oleObj spid="_x0000_s23666" name="公式" r:id="rId6" imgW="1689100" imgH="508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6" dur="500"/>
                                        <p:tgtEl>
                                          <p:spTgt spid="2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2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9" dur="500"/>
                                        <p:tgtEl>
                                          <p:spTgt spid="2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2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2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5" dur="500"/>
                                        <p:tgtEl>
                                          <p:spTgt spid="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4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8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2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7" dur="500"/>
                                        <p:tgtEl>
                                          <p:spTgt spid="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1" dur="5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5" dur="500"/>
                                        <p:tgtEl>
                                          <p:spTgt spid="2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4" dur="500"/>
                                        <p:tgtEl>
                                          <p:spTgt spid="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3" dur="500"/>
                                        <p:tgtEl>
                                          <p:spTgt spid="2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7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1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6" dur="500"/>
                                        <p:tgtEl>
                                          <p:spTgt spid="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0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626" grpId="0" autoUpdateAnimBg="0"/>
      <p:bldP spid="22632" grpId="0" autoUpdateAnimBg="0"/>
      <p:bldP spid="22541" grpId="0" animBg="1"/>
      <p:bldP spid="22584" grpId="0" animBg="1"/>
      <p:bldP spid="22586" grpId="0" animBg="1"/>
      <p:bldP spid="22588" grpId="0" animBg="1"/>
      <p:bldP spid="22589" grpId="0" animBg="1"/>
      <p:bldP spid="22592" grpId="0" animBg="1"/>
      <p:bldP spid="22593" grpId="0" animBg="1"/>
      <p:bldP spid="22595" grpId="0" animBg="1"/>
      <p:bldP spid="22596" grpId="0" animBg="1"/>
      <p:bldP spid="22597" grpId="0" animBg="1"/>
      <p:bldP spid="22599" grpId="0" animBg="1"/>
      <p:bldP spid="22601" grpId="0" animBg="1"/>
      <p:bldP spid="22602" grpId="0" animBg="1"/>
      <p:bldP spid="22604" grpId="0" animBg="1"/>
      <p:bldP spid="22605" grpId="0" animBg="1"/>
      <p:bldP spid="22606" grpId="0" animBg="1"/>
      <p:bldP spid="22608" grpId="0" animBg="1"/>
      <p:bldP spid="22609" grpId="0" animBg="1"/>
      <p:bldP spid="22610" grpId="0" animBg="1"/>
      <p:bldP spid="22629" grpId="0" animBg="1"/>
      <p:bldP spid="22630" grpId="0" animBg="1"/>
      <p:bldP spid="22633" grpId="0" autoUpdateAnimBg="0"/>
      <p:bldP spid="22634" grpId="0" autoUpdateAnimBg="0"/>
      <p:bldP spid="22635" grpId="0" autoUpdateAnimBg="0"/>
      <p:bldP spid="22651" grpId="0" autoUpdateAnimBg="0"/>
      <p:bldP spid="22655" grpId="0" animBg="1"/>
      <p:bldP spid="22656" grpId="0" animBg="1"/>
      <p:bldP spid="22657" grpId="0" animBg="1"/>
      <p:bldP spid="22658" grpId="0" animBg="1"/>
      <p:bldP spid="22659" grpId="0" animBg="1"/>
      <p:bldP spid="2366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E954B-3455-4B75-AFC5-332AF5BD13C3}" type="slidenum">
              <a:rPr lang="en-US" altLang="zh-CN"/>
              <a:pPr/>
              <a:t>44</a:t>
            </a:fld>
            <a:endParaRPr lang="en-US" altLang="zh-CN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127375"/>
            <a:ext cx="2447925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Solution 3: decoder + AND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                 </a:t>
            </a:r>
          </a:p>
        </p:txBody>
      </p:sp>
      <p:sp>
        <p:nvSpPr>
          <p:cNvPr id="23602" name="Text Box 50"/>
          <p:cNvSpPr txBox="1">
            <a:spLocks noChangeArrowheads="1"/>
          </p:cNvSpPr>
          <p:nvPr/>
        </p:nvSpPr>
        <p:spPr bwMode="auto">
          <a:xfrm>
            <a:off x="762000" y="54864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标准或与式：低有效译码器 </a:t>
            </a:r>
            <a:r>
              <a:rPr lang="en-US" altLang="zh-CN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+ </a:t>
            </a:r>
            <a:r>
              <a:rPr lang="zh-CN" altLang="en-US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与门</a:t>
            </a:r>
            <a:endParaRPr lang="zh-CN" altLang="en-US" sz="2800" b="1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6775450" y="2622550"/>
            <a:ext cx="7938" cy="59848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8" name="Line 56"/>
          <p:cNvSpPr>
            <a:spLocks noChangeShapeType="1"/>
          </p:cNvSpPr>
          <p:nvPr/>
        </p:nvSpPr>
        <p:spPr bwMode="auto">
          <a:xfrm>
            <a:off x="7805738" y="2900363"/>
            <a:ext cx="0" cy="28892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9" name="Line 57"/>
          <p:cNvSpPr>
            <a:spLocks noChangeShapeType="1"/>
          </p:cNvSpPr>
          <p:nvPr/>
        </p:nvSpPr>
        <p:spPr bwMode="auto">
          <a:xfrm>
            <a:off x="6443663" y="2636838"/>
            <a:ext cx="0" cy="2873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10" name="Line 58"/>
          <p:cNvSpPr>
            <a:spLocks noChangeShapeType="1"/>
          </p:cNvSpPr>
          <p:nvPr/>
        </p:nvSpPr>
        <p:spPr bwMode="auto">
          <a:xfrm flipV="1">
            <a:off x="6443663" y="2924175"/>
            <a:ext cx="136842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12" name="Line 60"/>
          <p:cNvSpPr>
            <a:spLocks noChangeShapeType="1"/>
          </p:cNvSpPr>
          <p:nvPr/>
        </p:nvSpPr>
        <p:spPr bwMode="auto">
          <a:xfrm>
            <a:off x="7805738" y="2613025"/>
            <a:ext cx="0" cy="287338"/>
          </a:xfrm>
          <a:prstGeom prst="line">
            <a:avLst/>
          </a:prstGeom>
          <a:noFill/>
          <a:ln w="19050">
            <a:solidFill>
              <a:srgbClr val="00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13" name="Line 61"/>
          <p:cNvSpPr>
            <a:spLocks noChangeShapeType="1"/>
          </p:cNvSpPr>
          <p:nvPr/>
        </p:nvSpPr>
        <p:spPr bwMode="auto">
          <a:xfrm>
            <a:off x="6804025" y="2781300"/>
            <a:ext cx="720725" cy="0"/>
          </a:xfrm>
          <a:prstGeom prst="line">
            <a:avLst/>
          </a:prstGeom>
          <a:noFill/>
          <a:ln w="19050">
            <a:solidFill>
              <a:srgbClr val="00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14" name="Line 62"/>
          <p:cNvSpPr>
            <a:spLocks noChangeShapeType="1"/>
          </p:cNvSpPr>
          <p:nvPr/>
        </p:nvSpPr>
        <p:spPr bwMode="auto">
          <a:xfrm>
            <a:off x="7537450" y="2636838"/>
            <a:ext cx="0" cy="142875"/>
          </a:xfrm>
          <a:prstGeom prst="line">
            <a:avLst/>
          </a:prstGeom>
          <a:noFill/>
          <a:ln w="19050">
            <a:solidFill>
              <a:srgbClr val="00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15" name="Line 63"/>
          <p:cNvSpPr>
            <a:spLocks noChangeShapeType="1"/>
          </p:cNvSpPr>
          <p:nvPr/>
        </p:nvSpPr>
        <p:spPr bwMode="auto">
          <a:xfrm flipV="1">
            <a:off x="6530975" y="3011488"/>
            <a:ext cx="0" cy="142875"/>
          </a:xfrm>
          <a:prstGeom prst="line">
            <a:avLst/>
          </a:prstGeom>
          <a:noFill/>
          <a:ln w="19050">
            <a:solidFill>
              <a:srgbClr val="00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16" name="Line 64"/>
          <p:cNvSpPr>
            <a:spLocks noChangeShapeType="1"/>
          </p:cNvSpPr>
          <p:nvPr/>
        </p:nvSpPr>
        <p:spPr bwMode="auto">
          <a:xfrm>
            <a:off x="6516688" y="2997200"/>
            <a:ext cx="1150937" cy="0"/>
          </a:xfrm>
          <a:prstGeom prst="line">
            <a:avLst/>
          </a:prstGeom>
          <a:noFill/>
          <a:ln w="19050">
            <a:solidFill>
              <a:srgbClr val="00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17" name="Line 65"/>
          <p:cNvSpPr>
            <a:spLocks noChangeShapeType="1"/>
          </p:cNvSpPr>
          <p:nvPr/>
        </p:nvSpPr>
        <p:spPr bwMode="auto">
          <a:xfrm>
            <a:off x="7667625" y="2636838"/>
            <a:ext cx="0" cy="360362"/>
          </a:xfrm>
          <a:prstGeom prst="line">
            <a:avLst/>
          </a:prstGeom>
          <a:noFill/>
          <a:ln w="19050">
            <a:solidFill>
              <a:srgbClr val="00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2" name="Oval 70"/>
          <p:cNvSpPr>
            <a:spLocks noChangeArrowheads="1"/>
          </p:cNvSpPr>
          <p:nvPr/>
        </p:nvSpPr>
        <p:spPr bwMode="auto">
          <a:xfrm>
            <a:off x="6746875" y="2736850"/>
            <a:ext cx="71438" cy="71438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4" name="Oval 72"/>
          <p:cNvSpPr>
            <a:spLocks noChangeArrowheads="1"/>
          </p:cNvSpPr>
          <p:nvPr/>
        </p:nvSpPr>
        <p:spPr bwMode="auto">
          <a:xfrm>
            <a:off x="7772400" y="2857500"/>
            <a:ext cx="71438" cy="71438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653" name="Group 101"/>
          <p:cNvGrpSpPr>
            <a:grpSpLocks/>
          </p:cNvGrpSpPr>
          <p:nvPr/>
        </p:nvGrpSpPr>
        <p:grpSpPr bwMode="auto">
          <a:xfrm>
            <a:off x="6084888" y="1700213"/>
            <a:ext cx="830262" cy="936625"/>
            <a:chOff x="3656" y="1056"/>
            <a:chExt cx="523" cy="590"/>
          </a:xfrm>
        </p:grpSpPr>
        <p:sp>
          <p:nvSpPr>
            <p:cNvPr id="23603" name="Rectangle 51"/>
            <p:cNvSpPr>
              <a:spLocks noChangeArrowheads="1"/>
            </p:cNvSpPr>
            <p:nvPr/>
          </p:nvSpPr>
          <p:spPr bwMode="auto">
            <a:xfrm>
              <a:off x="3680" y="1328"/>
              <a:ext cx="499" cy="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>
                  <a:latin typeface="Arial" charset="0"/>
                </a:rPr>
                <a:t>＆</a:t>
              </a:r>
            </a:p>
          </p:txBody>
        </p:sp>
        <p:sp>
          <p:nvSpPr>
            <p:cNvPr id="23619" name="Line 67"/>
            <p:cNvSpPr>
              <a:spLocks noChangeShapeType="1"/>
            </p:cNvSpPr>
            <p:nvPr/>
          </p:nvSpPr>
          <p:spPr bwMode="auto">
            <a:xfrm>
              <a:off x="3907" y="119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625" name="Object 73"/>
            <p:cNvGraphicFramePr>
              <a:graphicFrameLocks noChangeAspect="1"/>
            </p:cNvGraphicFramePr>
            <p:nvPr/>
          </p:nvGraphicFramePr>
          <p:xfrm>
            <a:off x="3656" y="1056"/>
            <a:ext cx="207" cy="272"/>
          </p:xfrm>
          <a:graphic>
            <a:graphicData uri="http://schemas.openxmlformats.org/presentationml/2006/ole">
              <p:oleObj spid="_x0000_s111620" name="公式" r:id="rId4" imgW="164885" imgH="215619" progId="Equation.3">
                <p:embed/>
              </p:oleObj>
            </a:graphicData>
          </a:graphic>
        </p:graphicFrame>
      </p:grpSp>
      <p:grpSp>
        <p:nvGrpSpPr>
          <p:cNvPr id="23654" name="Group 102"/>
          <p:cNvGrpSpPr>
            <a:grpSpLocks/>
          </p:cNvGrpSpPr>
          <p:nvPr/>
        </p:nvGrpSpPr>
        <p:grpSpPr bwMode="auto">
          <a:xfrm>
            <a:off x="7235825" y="1700213"/>
            <a:ext cx="858838" cy="936625"/>
            <a:chOff x="4500" y="1056"/>
            <a:chExt cx="541" cy="590"/>
          </a:xfrm>
        </p:grpSpPr>
        <p:sp>
          <p:nvSpPr>
            <p:cNvPr id="23604" name="Rectangle 52"/>
            <p:cNvSpPr>
              <a:spLocks noChangeArrowheads="1"/>
            </p:cNvSpPr>
            <p:nvPr/>
          </p:nvSpPr>
          <p:spPr bwMode="auto">
            <a:xfrm>
              <a:off x="4542" y="1328"/>
              <a:ext cx="499" cy="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>
                  <a:latin typeface="Arial" charset="0"/>
                </a:rPr>
                <a:t>＆</a:t>
              </a:r>
            </a:p>
          </p:txBody>
        </p:sp>
        <p:sp>
          <p:nvSpPr>
            <p:cNvPr id="23621" name="Line 69"/>
            <p:cNvSpPr>
              <a:spLocks noChangeShapeType="1"/>
            </p:cNvSpPr>
            <p:nvPr/>
          </p:nvSpPr>
          <p:spPr bwMode="auto">
            <a:xfrm>
              <a:off x="4768" y="119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626" name="Object 74"/>
            <p:cNvGraphicFramePr>
              <a:graphicFrameLocks noChangeAspect="1"/>
            </p:cNvGraphicFramePr>
            <p:nvPr/>
          </p:nvGraphicFramePr>
          <p:xfrm>
            <a:off x="4500" y="1056"/>
            <a:ext cx="239" cy="272"/>
          </p:xfrm>
          <a:graphic>
            <a:graphicData uri="http://schemas.openxmlformats.org/presentationml/2006/ole">
              <p:oleObj spid="_x0000_s111621" name="公式" r:id="rId5" imgW="190335" imgH="215713" progId="Equation.3">
                <p:embed/>
              </p:oleObj>
            </a:graphicData>
          </a:graphic>
        </p:graphicFrame>
      </p:grpSp>
      <p:sp>
        <p:nvSpPr>
          <p:cNvPr id="23637" name="Rectangle 85"/>
          <p:cNvSpPr>
            <a:spLocks noChangeArrowheads="1"/>
          </p:cNvSpPr>
          <p:nvPr/>
        </p:nvSpPr>
        <p:spPr bwMode="auto">
          <a:xfrm>
            <a:off x="533400" y="1052513"/>
            <a:ext cx="454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Active-low decoder </a:t>
            </a:r>
            <a:r>
              <a:rPr lang="zh-CN" altLang="en-US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低有效译码器</a:t>
            </a:r>
          </a:p>
        </p:txBody>
      </p:sp>
      <p:sp>
        <p:nvSpPr>
          <p:cNvPr id="23638" name="Text Box 86"/>
          <p:cNvSpPr txBox="1">
            <a:spLocks noChangeArrowheads="1"/>
          </p:cNvSpPr>
          <p:nvPr/>
        </p:nvSpPr>
        <p:spPr bwMode="auto">
          <a:xfrm>
            <a:off x="457200" y="1600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F</a:t>
            </a:r>
            <a:r>
              <a:rPr lang="en-US" altLang="zh-CN" baseline="-25000"/>
              <a:t>1</a:t>
            </a:r>
            <a:r>
              <a:rPr lang="en-US" altLang="zh-CN"/>
              <a:t>(A,B,C) = </a:t>
            </a:r>
            <a:r>
              <a:rPr lang="en-US" altLang="zh-CN">
                <a:cs typeface="Times New Roman" pitchFamily="18" charset="0"/>
              </a:rPr>
              <a:t>Π (1,3,7)</a:t>
            </a:r>
            <a:endParaRPr lang="en-US" altLang="zh-CN"/>
          </a:p>
        </p:txBody>
      </p:sp>
      <p:sp>
        <p:nvSpPr>
          <p:cNvPr id="23639" name="Text Box 87"/>
          <p:cNvSpPr txBox="1">
            <a:spLocks noChangeArrowheads="1"/>
          </p:cNvSpPr>
          <p:nvPr/>
        </p:nvSpPr>
        <p:spPr bwMode="auto">
          <a:xfrm>
            <a:off x="1752600" y="2057400"/>
            <a:ext cx="230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= M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>
                <a:cs typeface="Times New Roman" pitchFamily="18" charset="0"/>
              </a:rPr>
              <a:t>• M</a:t>
            </a:r>
            <a:r>
              <a:rPr lang="en-US" altLang="zh-CN" baseline="-25000">
                <a:cs typeface="Times New Roman" pitchFamily="18" charset="0"/>
              </a:rPr>
              <a:t>3</a:t>
            </a:r>
            <a:r>
              <a:rPr lang="en-US" altLang="zh-CN">
                <a:cs typeface="Times New Roman" pitchFamily="18" charset="0"/>
              </a:rPr>
              <a:t> • M</a:t>
            </a:r>
            <a:r>
              <a:rPr lang="en-US" altLang="zh-CN" baseline="-25000">
                <a:cs typeface="Times New Roman" pitchFamily="18" charset="0"/>
              </a:rPr>
              <a:t>7</a:t>
            </a:r>
            <a:endParaRPr lang="en-US" altLang="zh-CN"/>
          </a:p>
        </p:txBody>
      </p:sp>
      <p:grpSp>
        <p:nvGrpSpPr>
          <p:cNvPr id="23644" name="Group 92"/>
          <p:cNvGrpSpPr>
            <a:grpSpLocks/>
          </p:cNvGrpSpPr>
          <p:nvPr/>
        </p:nvGrpSpPr>
        <p:grpSpPr bwMode="auto">
          <a:xfrm>
            <a:off x="1752600" y="2590800"/>
            <a:ext cx="2225675" cy="457200"/>
            <a:chOff x="912" y="2640"/>
            <a:chExt cx="1402" cy="288"/>
          </a:xfrm>
        </p:grpSpPr>
        <p:sp>
          <p:nvSpPr>
            <p:cNvPr id="23640" name="Text Box 88"/>
            <p:cNvSpPr txBox="1">
              <a:spLocks noChangeArrowheads="1"/>
            </p:cNvSpPr>
            <p:nvPr/>
          </p:nvSpPr>
          <p:spPr bwMode="auto">
            <a:xfrm>
              <a:off x="912" y="2640"/>
              <a:ext cx="14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= m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  <a:r>
                <a:rPr lang="en-US" altLang="zh-CN">
                  <a:cs typeface="Times New Roman" pitchFamily="18" charset="0"/>
                </a:rPr>
                <a:t>•</a:t>
              </a:r>
              <a:r>
                <a:rPr lang="en-US" altLang="zh-CN"/>
                <a:t>  m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  <a:r>
                <a:rPr lang="en-US" altLang="zh-CN">
                  <a:cs typeface="Times New Roman" pitchFamily="18" charset="0"/>
                </a:rPr>
                <a:t>•</a:t>
              </a:r>
              <a:r>
                <a:rPr lang="en-US" altLang="zh-CN"/>
                <a:t>  m</a:t>
              </a:r>
              <a:r>
                <a:rPr lang="en-US" altLang="zh-CN" baseline="-25000"/>
                <a:t>7</a:t>
              </a:r>
            </a:p>
          </p:txBody>
        </p:sp>
        <p:sp>
          <p:nvSpPr>
            <p:cNvPr id="23641" name="Line 89"/>
            <p:cNvSpPr>
              <a:spLocks noChangeShapeType="1"/>
            </p:cNvSpPr>
            <p:nvPr/>
          </p:nvSpPr>
          <p:spPr bwMode="auto">
            <a:xfrm>
              <a:off x="1140" y="27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2" name="Line 90"/>
            <p:cNvSpPr>
              <a:spLocks noChangeShapeType="1"/>
            </p:cNvSpPr>
            <p:nvPr/>
          </p:nvSpPr>
          <p:spPr bwMode="auto">
            <a:xfrm>
              <a:off x="1560" y="271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3" name="Line 91"/>
            <p:cNvSpPr>
              <a:spLocks noChangeShapeType="1"/>
            </p:cNvSpPr>
            <p:nvPr/>
          </p:nvSpPr>
          <p:spPr bwMode="auto">
            <a:xfrm>
              <a:off x="1980" y="271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45" name="Text Box 93"/>
          <p:cNvSpPr txBox="1">
            <a:spLocks noChangeArrowheads="1"/>
          </p:cNvSpPr>
          <p:nvPr/>
        </p:nvSpPr>
        <p:spPr bwMode="auto">
          <a:xfrm>
            <a:off x="457200" y="3276600"/>
            <a:ext cx="359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F</a:t>
            </a:r>
            <a:r>
              <a:rPr lang="en-US" altLang="zh-CN" baseline="-25000"/>
              <a:t>2</a:t>
            </a:r>
            <a:r>
              <a:rPr lang="en-US" altLang="zh-CN"/>
              <a:t>(A,B,C) = </a:t>
            </a:r>
            <a:r>
              <a:rPr lang="en-US" altLang="zh-CN">
                <a:cs typeface="Times New Roman" pitchFamily="18" charset="0"/>
              </a:rPr>
              <a:t>Π (2,3,7)</a:t>
            </a:r>
          </a:p>
        </p:txBody>
      </p:sp>
      <p:sp>
        <p:nvSpPr>
          <p:cNvPr id="23646" name="Text Box 94"/>
          <p:cNvSpPr txBox="1">
            <a:spLocks noChangeArrowheads="1"/>
          </p:cNvSpPr>
          <p:nvPr/>
        </p:nvSpPr>
        <p:spPr bwMode="auto">
          <a:xfrm>
            <a:off x="1752600" y="3810000"/>
            <a:ext cx="230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= M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en-US" altLang="zh-CN">
                <a:cs typeface="Times New Roman" pitchFamily="18" charset="0"/>
              </a:rPr>
              <a:t>• M</a:t>
            </a:r>
            <a:r>
              <a:rPr lang="en-US" altLang="zh-CN" baseline="-25000">
                <a:cs typeface="Times New Roman" pitchFamily="18" charset="0"/>
              </a:rPr>
              <a:t>3</a:t>
            </a:r>
            <a:r>
              <a:rPr lang="en-US" altLang="zh-CN">
                <a:cs typeface="Times New Roman" pitchFamily="18" charset="0"/>
              </a:rPr>
              <a:t> • M</a:t>
            </a:r>
            <a:r>
              <a:rPr lang="en-US" altLang="zh-CN" baseline="-25000">
                <a:cs typeface="Times New Roman" pitchFamily="18" charset="0"/>
              </a:rPr>
              <a:t>7</a:t>
            </a:r>
            <a:endParaRPr lang="en-US" altLang="zh-CN"/>
          </a:p>
        </p:txBody>
      </p:sp>
      <p:grpSp>
        <p:nvGrpSpPr>
          <p:cNvPr id="23647" name="Group 95"/>
          <p:cNvGrpSpPr>
            <a:grpSpLocks/>
          </p:cNvGrpSpPr>
          <p:nvPr/>
        </p:nvGrpSpPr>
        <p:grpSpPr bwMode="auto">
          <a:xfrm>
            <a:off x="1828800" y="4343400"/>
            <a:ext cx="2225675" cy="457200"/>
            <a:chOff x="912" y="2640"/>
            <a:chExt cx="1402" cy="288"/>
          </a:xfrm>
        </p:grpSpPr>
        <p:sp>
          <p:nvSpPr>
            <p:cNvPr id="23648" name="Text Box 96"/>
            <p:cNvSpPr txBox="1">
              <a:spLocks noChangeArrowheads="1"/>
            </p:cNvSpPr>
            <p:nvPr/>
          </p:nvSpPr>
          <p:spPr bwMode="auto">
            <a:xfrm>
              <a:off x="912" y="2640"/>
              <a:ext cx="14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= m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  <a:r>
                <a:rPr lang="en-US" altLang="zh-CN">
                  <a:cs typeface="Times New Roman" pitchFamily="18" charset="0"/>
                </a:rPr>
                <a:t>•</a:t>
              </a:r>
              <a:r>
                <a:rPr lang="en-US" altLang="zh-CN"/>
                <a:t>  m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  <a:r>
                <a:rPr lang="en-US" altLang="zh-CN">
                  <a:cs typeface="Times New Roman" pitchFamily="18" charset="0"/>
                </a:rPr>
                <a:t>•</a:t>
              </a:r>
              <a:r>
                <a:rPr lang="en-US" altLang="zh-CN"/>
                <a:t>  m</a:t>
              </a:r>
              <a:r>
                <a:rPr lang="en-US" altLang="zh-CN" baseline="-25000"/>
                <a:t>7</a:t>
              </a:r>
            </a:p>
          </p:txBody>
        </p:sp>
        <p:sp>
          <p:nvSpPr>
            <p:cNvPr id="23649" name="Line 97"/>
            <p:cNvSpPr>
              <a:spLocks noChangeShapeType="1"/>
            </p:cNvSpPr>
            <p:nvPr/>
          </p:nvSpPr>
          <p:spPr bwMode="auto">
            <a:xfrm>
              <a:off x="1140" y="27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0" name="Line 98"/>
            <p:cNvSpPr>
              <a:spLocks noChangeShapeType="1"/>
            </p:cNvSpPr>
            <p:nvPr/>
          </p:nvSpPr>
          <p:spPr bwMode="auto">
            <a:xfrm>
              <a:off x="1560" y="271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1" name="Line 99"/>
            <p:cNvSpPr>
              <a:spLocks noChangeShapeType="1"/>
            </p:cNvSpPr>
            <p:nvPr/>
          </p:nvSpPr>
          <p:spPr bwMode="auto">
            <a:xfrm>
              <a:off x="1980" y="271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55" name="Line 103"/>
          <p:cNvSpPr>
            <a:spLocks noChangeShapeType="1"/>
          </p:cNvSpPr>
          <p:nvPr/>
        </p:nvSpPr>
        <p:spPr bwMode="auto">
          <a:xfrm flipV="1">
            <a:off x="6286500" y="2636838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6" name="Rectangle 104"/>
          <p:cNvSpPr>
            <a:spLocks noChangeArrowheads="1"/>
          </p:cNvSpPr>
          <p:nvPr/>
        </p:nvSpPr>
        <p:spPr bwMode="auto">
          <a:xfrm>
            <a:off x="6877050" y="4581525"/>
            <a:ext cx="935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1  0  0</a:t>
            </a:r>
          </a:p>
        </p:txBody>
      </p:sp>
      <p:sp>
        <p:nvSpPr>
          <p:cNvPr id="23657" name="Rectangle 105"/>
          <p:cNvSpPr>
            <a:spLocks noChangeArrowheads="1"/>
          </p:cNvSpPr>
          <p:nvPr/>
        </p:nvSpPr>
        <p:spPr bwMode="auto">
          <a:xfrm>
            <a:off x="5724525" y="45815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latin typeface="Arial" charset="0"/>
              </a:rPr>
              <a:t>C B A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 flipH="1">
            <a:off x="6488113" y="3630613"/>
            <a:ext cx="230187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2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2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2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500"/>
                                        <p:tgtEl>
                                          <p:spTgt spid="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2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500"/>
                                        <p:tgtEl>
                                          <p:spTgt spid="2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2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5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1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602" grpId="0" autoUpdateAnimBg="0"/>
      <p:bldP spid="23568" grpId="0" animBg="1"/>
      <p:bldP spid="23608" grpId="0" animBg="1"/>
      <p:bldP spid="23609" grpId="0" animBg="1"/>
      <p:bldP spid="23610" grpId="0" animBg="1"/>
      <p:bldP spid="23612" grpId="0" animBg="1"/>
      <p:bldP spid="23613" grpId="0" animBg="1"/>
      <p:bldP spid="23614" grpId="0" animBg="1"/>
      <p:bldP spid="23615" grpId="0" animBg="1"/>
      <p:bldP spid="23616" grpId="0" animBg="1"/>
      <p:bldP spid="23617" grpId="0" animBg="1"/>
      <p:bldP spid="23622" grpId="0" animBg="1"/>
      <p:bldP spid="23624" grpId="0" animBg="1"/>
      <p:bldP spid="23637" grpId="0" autoUpdateAnimBg="0"/>
      <p:bldP spid="23638" grpId="0" autoUpdateAnimBg="0"/>
      <p:bldP spid="23639" grpId="0" autoUpdateAnimBg="0"/>
      <p:bldP spid="23645" grpId="0" autoUpdateAnimBg="0"/>
      <p:bldP spid="23646" grpId="0" autoUpdateAnimBg="0"/>
      <p:bldP spid="23655" grpId="0" animBg="1"/>
      <p:bldP spid="23656" grpId="0" autoUpdateAnimBg="0"/>
      <p:bldP spid="2365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3F80-126F-4671-9FD3-E39437A69B75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838200" y="1524000"/>
            <a:ext cx="75438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ea typeface="黑体" pitchFamily="49" charset="-122"/>
              </a:rPr>
              <a:t>Three ways of implementation of logic functions with decoders 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latin typeface="Calibri" pitchFamily="34" charset="0"/>
                <a:ea typeface="黑体" pitchFamily="49" charset="-122"/>
              </a:rPr>
              <a:t>用译码器实现逻辑函数的方法</a:t>
            </a: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3419475" y="4654550"/>
            <a:ext cx="0" cy="601663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2832100" y="5276850"/>
            <a:ext cx="1163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最大项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4500563" y="4654550"/>
            <a:ext cx="360362" cy="57626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4614863" y="5276850"/>
            <a:ext cx="118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FF"/>
                </a:solidFill>
                <a:latin typeface="Calibri" pitchFamily="34" charset="0"/>
                <a:ea typeface="黑体" pitchFamily="49" charset="-122"/>
              </a:rPr>
              <a:t>最小项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838200" y="747713"/>
            <a:ext cx="2310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Conclusions</a:t>
            </a:r>
            <a:r>
              <a:rPr lang="zh-CN" altLang="en-US" sz="2800" b="1" dirty="0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：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838200" y="3295650"/>
            <a:ext cx="423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>
                <a:latin typeface="Calibri" pitchFamily="34" charset="0"/>
                <a:ea typeface="黑体" pitchFamily="49" charset="-122"/>
              </a:rPr>
              <a:t>高有效译码器 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+ 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或门 </a:t>
            </a:r>
            <a:r>
              <a:rPr lang="en-US" altLang="zh-CN" b="1">
                <a:solidFill>
                  <a:srgbClr val="9900CC"/>
                </a:solidFill>
                <a:latin typeface="Calibri" pitchFamily="34" charset="0"/>
                <a:ea typeface="黑体" pitchFamily="49" charset="-122"/>
              </a:rPr>
              <a:t>(</a:t>
            </a:r>
            <a:r>
              <a:rPr lang="zh-CN" altLang="en-US" b="1">
                <a:solidFill>
                  <a:srgbClr val="9900CC"/>
                </a:solidFill>
                <a:latin typeface="Calibri" pitchFamily="34" charset="0"/>
                <a:ea typeface="黑体" pitchFamily="49" charset="-122"/>
              </a:rPr>
              <a:t>最小项</a:t>
            </a:r>
            <a:r>
              <a:rPr lang="en-US" altLang="zh-CN" b="1">
                <a:solidFill>
                  <a:srgbClr val="9900CC"/>
                </a:solidFill>
                <a:latin typeface="Calibri" pitchFamily="34" charset="0"/>
                <a:ea typeface="黑体" pitchFamily="49" charset="-122"/>
              </a:rPr>
              <a:t>)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838200" y="4194175"/>
            <a:ext cx="410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>
                <a:latin typeface="Calibri" pitchFamily="34" charset="0"/>
                <a:ea typeface="黑体" pitchFamily="49" charset="-122"/>
              </a:rPr>
              <a:t>低有效译码器 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+ 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与门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(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与非门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utoUpdateAnimBg="0"/>
      <p:bldP spid="34823" grpId="0" animBg="1"/>
      <p:bldP spid="34824" grpId="0" autoUpdateAnimBg="0"/>
      <p:bldP spid="34825" grpId="0" animBg="1"/>
      <p:bldP spid="34826" grpId="0" autoUpdateAnimBg="0"/>
      <p:bldP spid="34827" grpId="0" autoUpdateAnimBg="0"/>
      <p:bldP spid="34828" grpId="0" autoUpdateAnimBg="0"/>
      <p:bldP spid="34829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A70-DFFB-49E0-80C5-E8BADC09A2F7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8353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33CC"/>
                </a:solidFill>
                <a:latin typeface="Calibri" pitchFamily="34" charset="0"/>
                <a:ea typeface="黑体" pitchFamily="49" charset="-122"/>
              </a:rPr>
              <a:t>4.4.2    BCD – Decimal decoder; </a:t>
            </a:r>
            <a:r>
              <a:rPr lang="en-US" altLang="zh-CN" sz="2800" b="1" dirty="0" smtClean="0">
                <a:solidFill>
                  <a:srgbClr val="3333CC"/>
                </a:solidFill>
                <a:latin typeface="Calibri" pitchFamily="34" charset="0"/>
                <a:ea typeface="黑体" pitchFamily="49" charset="-122"/>
              </a:rPr>
              <a:t> BCD-</a:t>
            </a:r>
            <a:r>
              <a:rPr lang="zh-CN" altLang="en-US" sz="2800" b="1" dirty="0">
                <a:solidFill>
                  <a:srgbClr val="3333CC"/>
                </a:solidFill>
                <a:latin typeface="Calibri" pitchFamily="34" charset="0"/>
                <a:ea typeface="黑体" pitchFamily="49" charset="-122"/>
              </a:rPr>
              <a:t>十进制译码器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85800" y="1219200"/>
            <a:ext cx="734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功能：将</a:t>
            </a:r>
            <a:r>
              <a:rPr lang="en-US" altLang="zh-CN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BCD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码转换为</a:t>
            </a:r>
            <a:r>
              <a:rPr lang="zh-CN" altLang="en-US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十进制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数</a:t>
            </a:r>
          </a:p>
        </p:txBody>
      </p:sp>
      <p:grpSp>
        <p:nvGrpSpPr>
          <p:cNvPr id="36920" name="Group 56"/>
          <p:cNvGrpSpPr>
            <a:grpSpLocks/>
          </p:cNvGrpSpPr>
          <p:nvPr/>
        </p:nvGrpSpPr>
        <p:grpSpPr bwMode="auto">
          <a:xfrm>
            <a:off x="611188" y="4797425"/>
            <a:ext cx="3529012" cy="854075"/>
            <a:chOff x="385" y="3022"/>
            <a:chExt cx="2223" cy="538"/>
          </a:xfrm>
        </p:grpSpPr>
        <p:sp>
          <p:nvSpPr>
            <p:cNvPr id="35858" name="Text Box 18"/>
            <p:cNvSpPr txBox="1">
              <a:spLocks noChangeArrowheads="1"/>
            </p:cNvSpPr>
            <p:nvPr/>
          </p:nvSpPr>
          <p:spPr bwMode="auto">
            <a:xfrm>
              <a:off x="385" y="3022"/>
              <a:ext cx="2223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alibri" pitchFamily="34" charset="0"/>
                  <a:ea typeface="黑体" pitchFamily="49" charset="-122"/>
                </a:rPr>
                <a:t>输入端： 有效输入 </a:t>
              </a:r>
              <a:r>
                <a:rPr lang="en-US" altLang="zh-CN" sz="2000">
                  <a:latin typeface="Calibri" pitchFamily="34" charset="0"/>
                  <a:ea typeface="黑体" pitchFamily="49" charset="-122"/>
                </a:rPr>
                <a:t>0000-1001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alibri" pitchFamily="34" charset="0"/>
                  <a:ea typeface="黑体" pitchFamily="49" charset="-122"/>
                </a:rPr>
                <a:t>                   </a:t>
              </a:r>
              <a:r>
                <a:rPr lang="zh-CN" altLang="en-US" sz="2000">
                  <a:latin typeface="Calibri" pitchFamily="34" charset="0"/>
                  <a:ea typeface="黑体" pitchFamily="49" charset="-122"/>
                </a:rPr>
                <a:t>无效输入 </a:t>
              </a:r>
              <a:r>
                <a:rPr lang="en-US" altLang="zh-CN" sz="2000">
                  <a:latin typeface="Calibri" pitchFamily="34" charset="0"/>
                  <a:ea typeface="黑体" pitchFamily="49" charset="-122"/>
                </a:rPr>
                <a:t>1010-1111 </a:t>
              </a:r>
            </a:p>
          </p:txBody>
        </p:sp>
        <p:sp>
          <p:nvSpPr>
            <p:cNvPr id="35859" name="AutoShape 19"/>
            <p:cNvSpPr>
              <a:spLocks/>
            </p:cNvSpPr>
            <p:nvPr/>
          </p:nvSpPr>
          <p:spPr bwMode="auto">
            <a:xfrm>
              <a:off x="1039" y="3065"/>
              <a:ext cx="45" cy="454"/>
            </a:xfrm>
            <a:prstGeom prst="leftBrace">
              <a:avLst>
                <a:gd name="adj1" fmla="val 8407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940" name="Rectangle 100"/>
          <p:cNvSpPr>
            <a:spLocks noChangeArrowheads="1"/>
          </p:cNvSpPr>
          <p:nvPr/>
        </p:nvSpPr>
        <p:spPr bwMode="auto">
          <a:xfrm>
            <a:off x="755650" y="3179763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Calibri" pitchFamily="34" charset="0"/>
                <a:ea typeface="黑体" pitchFamily="49" charset="-122"/>
              </a:rPr>
              <a:t>注意：</a:t>
            </a:r>
          </a:p>
        </p:txBody>
      </p:sp>
      <p:sp>
        <p:nvSpPr>
          <p:cNvPr id="35941" name="Rectangle 101"/>
          <p:cNvSpPr>
            <a:spLocks noChangeArrowheads="1"/>
          </p:cNvSpPr>
          <p:nvPr/>
        </p:nvSpPr>
        <p:spPr bwMode="auto">
          <a:xfrm>
            <a:off x="762000" y="3789363"/>
            <a:ext cx="265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输出端为低有效</a:t>
            </a:r>
          </a:p>
        </p:txBody>
      </p:sp>
      <p:sp>
        <p:nvSpPr>
          <p:cNvPr id="35943" name="Text Box 103"/>
          <p:cNvSpPr txBox="1">
            <a:spLocks noChangeArrowheads="1"/>
          </p:cNvSpPr>
          <p:nvPr/>
        </p:nvSpPr>
        <p:spPr bwMode="auto">
          <a:xfrm>
            <a:off x="609600" y="2286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4 – 10 decoder   IC </a:t>
            </a:r>
            <a:r>
              <a:rPr lang="en-US" altLang="zh-CN" b="1">
                <a:solidFill>
                  <a:srgbClr val="FF3399"/>
                </a:solidFill>
                <a:latin typeface="Calibri" pitchFamily="34" charset="0"/>
                <a:ea typeface="黑体" pitchFamily="49" charset="-122"/>
              </a:rPr>
              <a:t>7442</a:t>
            </a:r>
          </a:p>
        </p:txBody>
      </p:sp>
      <p:sp>
        <p:nvSpPr>
          <p:cNvPr id="35944" name="Text Box 104"/>
          <p:cNvSpPr txBox="1">
            <a:spLocks noChangeArrowheads="1"/>
          </p:cNvSpPr>
          <p:nvPr/>
        </p:nvSpPr>
        <p:spPr bwMode="auto">
          <a:xfrm>
            <a:off x="5940425" y="4365625"/>
            <a:ext cx="280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Input BCD codes</a:t>
            </a:r>
          </a:p>
        </p:txBody>
      </p:sp>
      <p:grpSp>
        <p:nvGrpSpPr>
          <p:cNvPr id="36916" name="Group 52"/>
          <p:cNvGrpSpPr>
            <a:grpSpLocks/>
          </p:cNvGrpSpPr>
          <p:nvPr/>
        </p:nvGrpSpPr>
        <p:grpSpPr bwMode="auto">
          <a:xfrm>
            <a:off x="5257800" y="1916113"/>
            <a:ext cx="3124200" cy="2341562"/>
            <a:chOff x="3312" y="1207"/>
            <a:chExt cx="1968" cy="1475"/>
          </a:xfrm>
        </p:grpSpPr>
        <p:grpSp>
          <p:nvGrpSpPr>
            <p:cNvPr id="35860" name="Group 20"/>
            <p:cNvGrpSpPr>
              <a:grpSpLocks/>
            </p:cNvGrpSpPr>
            <p:nvPr/>
          </p:nvGrpSpPr>
          <p:grpSpPr bwMode="auto">
            <a:xfrm>
              <a:off x="3424" y="1207"/>
              <a:ext cx="1769" cy="182"/>
              <a:chOff x="1928" y="1752"/>
              <a:chExt cx="1769" cy="182"/>
            </a:xfrm>
          </p:grpSpPr>
          <p:graphicFrame>
            <p:nvGraphicFramePr>
              <p:cNvPr id="35847" name="Object 7"/>
              <p:cNvGraphicFramePr>
                <a:graphicFrameLocks noChangeAspect="1"/>
              </p:cNvGraphicFramePr>
              <p:nvPr/>
            </p:nvGraphicFramePr>
            <p:xfrm>
              <a:off x="1928" y="1752"/>
              <a:ext cx="182" cy="182"/>
            </p:xfrm>
            <a:graphic>
              <a:graphicData uri="http://schemas.openxmlformats.org/presentationml/2006/ole">
                <p:oleObj spid="_x0000_s36921" name="公式" r:id="rId3" imgW="215619" imgH="215619" progId="Equation.3">
                  <p:embed/>
                </p:oleObj>
              </a:graphicData>
            </a:graphic>
          </p:graphicFrame>
          <p:graphicFrame>
            <p:nvGraphicFramePr>
              <p:cNvPr id="35848" name="Object 8"/>
              <p:cNvGraphicFramePr>
                <a:graphicFrameLocks noChangeAspect="1"/>
              </p:cNvGraphicFramePr>
              <p:nvPr/>
            </p:nvGraphicFramePr>
            <p:xfrm>
              <a:off x="2114" y="1752"/>
              <a:ext cx="171" cy="182"/>
            </p:xfrm>
            <a:graphic>
              <a:graphicData uri="http://schemas.openxmlformats.org/presentationml/2006/ole">
                <p:oleObj spid="_x0000_s36922" name="公式" r:id="rId4" imgW="203024" imgH="215713" progId="Equation.3">
                  <p:embed/>
                </p:oleObj>
              </a:graphicData>
            </a:graphic>
          </p:graphicFrame>
          <p:graphicFrame>
            <p:nvGraphicFramePr>
              <p:cNvPr id="35849" name="Object 9"/>
              <p:cNvGraphicFramePr>
                <a:graphicFrameLocks noChangeAspect="1"/>
              </p:cNvGraphicFramePr>
              <p:nvPr/>
            </p:nvGraphicFramePr>
            <p:xfrm>
              <a:off x="2291" y="1752"/>
              <a:ext cx="182" cy="182"/>
            </p:xfrm>
            <a:graphic>
              <a:graphicData uri="http://schemas.openxmlformats.org/presentationml/2006/ole">
                <p:oleObj spid="_x0000_s36923" name="公式" r:id="rId5" imgW="215619" imgH="215619" progId="Equation.3">
                  <p:embed/>
                </p:oleObj>
              </a:graphicData>
            </a:graphic>
          </p:graphicFrame>
          <p:graphicFrame>
            <p:nvGraphicFramePr>
              <p:cNvPr id="35850" name="Object 10"/>
              <p:cNvGraphicFramePr>
                <a:graphicFrameLocks noChangeAspect="1"/>
              </p:cNvGraphicFramePr>
              <p:nvPr/>
            </p:nvGraphicFramePr>
            <p:xfrm>
              <a:off x="2472" y="1752"/>
              <a:ext cx="182" cy="182"/>
            </p:xfrm>
            <a:graphic>
              <a:graphicData uri="http://schemas.openxmlformats.org/presentationml/2006/ole">
                <p:oleObj spid="_x0000_s36924" name="公式" r:id="rId6" imgW="215619" imgH="215619" progId="Equation.3">
                  <p:embed/>
                </p:oleObj>
              </a:graphicData>
            </a:graphic>
          </p:graphicFrame>
          <p:graphicFrame>
            <p:nvGraphicFramePr>
              <p:cNvPr id="35851" name="Object 11"/>
              <p:cNvGraphicFramePr>
                <a:graphicFrameLocks noChangeAspect="1"/>
              </p:cNvGraphicFramePr>
              <p:nvPr/>
            </p:nvGraphicFramePr>
            <p:xfrm>
              <a:off x="2653" y="1752"/>
              <a:ext cx="182" cy="182"/>
            </p:xfrm>
            <a:graphic>
              <a:graphicData uri="http://schemas.openxmlformats.org/presentationml/2006/ole">
                <p:oleObj spid="_x0000_s36925" name="公式" r:id="rId7" imgW="215619" imgH="215619" progId="Equation.3">
                  <p:embed/>
                </p:oleObj>
              </a:graphicData>
            </a:graphic>
          </p:graphicFrame>
          <p:graphicFrame>
            <p:nvGraphicFramePr>
              <p:cNvPr id="35852" name="Object 12"/>
              <p:cNvGraphicFramePr>
                <a:graphicFrameLocks noChangeAspect="1"/>
              </p:cNvGraphicFramePr>
              <p:nvPr/>
            </p:nvGraphicFramePr>
            <p:xfrm>
              <a:off x="2835" y="1752"/>
              <a:ext cx="182" cy="182"/>
            </p:xfrm>
            <a:graphic>
              <a:graphicData uri="http://schemas.openxmlformats.org/presentationml/2006/ole">
                <p:oleObj spid="_x0000_s36926" name="公式" r:id="rId8" imgW="215619" imgH="215619" progId="Equation.3">
                  <p:embed/>
                </p:oleObj>
              </a:graphicData>
            </a:graphic>
          </p:graphicFrame>
          <p:graphicFrame>
            <p:nvGraphicFramePr>
              <p:cNvPr id="35853" name="Object 13"/>
              <p:cNvGraphicFramePr>
                <a:graphicFrameLocks noChangeAspect="1"/>
              </p:cNvGraphicFramePr>
              <p:nvPr/>
            </p:nvGraphicFramePr>
            <p:xfrm>
              <a:off x="3016" y="1752"/>
              <a:ext cx="182" cy="182"/>
            </p:xfrm>
            <a:graphic>
              <a:graphicData uri="http://schemas.openxmlformats.org/presentationml/2006/ole">
                <p:oleObj spid="_x0000_s36927" name="公式" r:id="rId9" imgW="215619" imgH="215619" progId="Equation.3">
                  <p:embed/>
                </p:oleObj>
              </a:graphicData>
            </a:graphic>
          </p:graphicFrame>
          <p:graphicFrame>
            <p:nvGraphicFramePr>
              <p:cNvPr id="35854" name="Object 14"/>
              <p:cNvGraphicFramePr>
                <a:graphicFrameLocks noChangeAspect="1"/>
              </p:cNvGraphicFramePr>
              <p:nvPr/>
            </p:nvGraphicFramePr>
            <p:xfrm>
              <a:off x="3198" y="1752"/>
              <a:ext cx="182" cy="182"/>
            </p:xfrm>
            <a:graphic>
              <a:graphicData uri="http://schemas.openxmlformats.org/presentationml/2006/ole">
                <p:oleObj spid="_x0000_s36928" name="公式" r:id="rId10" imgW="215619" imgH="215619" progId="Equation.3">
                  <p:embed/>
                </p:oleObj>
              </a:graphicData>
            </a:graphic>
          </p:graphicFrame>
          <p:graphicFrame>
            <p:nvGraphicFramePr>
              <p:cNvPr id="35855" name="Object 15"/>
              <p:cNvGraphicFramePr>
                <a:graphicFrameLocks noChangeAspect="1"/>
              </p:cNvGraphicFramePr>
              <p:nvPr/>
            </p:nvGraphicFramePr>
            <p:xfrm>
              <a:off x="3333" y="1752"/>
              <a:ext cx="182" cy="182"/>
            </p:xfrm>
            <a:graphic>
              <a:graphicData uri="http://schemas.openxmlformats.org/presentationml/2006/ole">
                <p:oleObj spid="_x0000_s36929" name="公式" r:id="rId11" imgW="215619" imgH="215619" progId="Equation.3">
                  <p:embed/>
                </p:oleObj>
              </a:graphicData>
            </a:graphic>
          </p:graphicFrame>
          <p:graphicFrame>
            <p:nvGraphicFramePr>
              <p:cNvPr id="35856" name="Object 16"/>
              <p:cNvGraphicFramePr>
                <a:graphicFrameLocks noChangeAspect="1"/>
              </p:cNvGraphicFramePr>
              <p:nvPr/>
            </p:nvGraphicFramePr>
            <p:xfrm>
              <a:off x="3515" y="1752"/>
              <a:ext cx="182" cy="182"/>
            </p:xfrm>
            <a:graphic>
              <a:graphicData uri="http://schemas.openxmlformats.org/presentationml/2006/ole">
                <p:oleObj spid="_x0000_s36930" name="公式" r:id="rId12" imgW="215619" imgH="215619" progId="Equation.3">
                  <p:embed/>
                </p:oleObj>
              </a:graphicData>
            </a:graphic>
          </p:graphicFrame>
        </p:grpSp>
        <p:sp>
          <p:nvSpPr>
            <p:cNvPr id="35857" name="Text Box 17"/>
            <p:cNvSpPr txBox="1">
              <a:spLocks noChangeArrowheads="1"/>
            </p:cNvSpPr>
            <p:nvPr/>
          </p:nvSpPr>
          <p:spPr bwMode="auto">
            <a:xfrm rot="16200000" flipH="1">
              <a:off x="3071" y="1969"/>
              <a:ext cx="67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Calibri" pitchFamily="34" charset="0"/>
                  <a:ea typeface="黑体" pitchFamily="49" charset="-122"/>
                </a:rPr>
                <a:t>BCD/DEC</a:t>
              </a:r>
            </a:p>
          </p:txBody>
        </p:sp>
        <p:sp>
          <p:nvSpPr>
            <p:cNvPr id="35861" name="Rectangle 21"/>
            <p:cNvSpPr>
              <a:spLocks noChangeArrowheads="1"/>
            </p:cNvSpPr>
            <p:nvPr/>
          </p:nvSpPr>
          <p:spPr bwMode="auto">
            <a:xfrm>
              <a:off x="3312" y="1548"/>
              <a:ext cx="1968" cy="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35901" name="Text Box 61"/>
            <p:cNvSpPr txBox="1">
              <a:spLocks noChangeArrowheads="1"/>
            </p:cNvSpPr>
            <p:nvPr/>
          </p:nvSpPr>
          <p:spPr bwMode="auto">
            <a:xfrm>
              <a:off x="3923" y="2432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zh-CN" sz="2000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>
              <a:off x="3984" y="24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>
              <a:off x="4224" y="24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>
              <a:off x="4464" y="24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>
              <a:off x="4704" y="24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909" name="Group 69"/>
            <p:cNvGrpSpPr>
              <a:grpSpLocks/>
            </p:cNvGrpSpPr>
            <p:nvPr/>
          </p:nvGrpSpPr>
          <p:grpSpPr bwMode="auto">
            <a:xfrm>
              <a:off x="3444" y="1404"/>
              <a:ext cx="35" cy="144"/>
              <a:chOff x="2676" y="1776"/>
              <a:chExt cx="35" cy="144"/>
            </a:xfrm>
          </p:grpSpPr>
          <p:sp>
            <p:nvSpPr>
              <p:cNvPr id="35892" name="Oval 52"/>
              <p:cNvSpPr>
                <a:spLocks noChangeArrowheads="1"/>
              </p:cNvSpPr>
              <p:nvPr/>
            </p:nvSpPr>
            <p:spPr bwMode="auto">
              <a:xfrm>
                <a:off x="2676" y="1884"/>
                <a:ext cx="35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8" name="Line 68"/>
              <p:cNvSpPr>
                <a:spLocks noChangeShapeType="1"/>
              </p:cNvSpPr>
              <p:nvPr/>
            </p:nvSpPr>
            <p:spPr bwMode="auto">
              <a:xfrm>
                <a:off x="2688" y="177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910" name="Group 70"/>
            <p:cNvGrpSpPr>
              <a:grpSpLocks/>
            </p:cNvGrpSpPr>
            <p:nvPr/>
          </p:nvGrpSpPr>
          <p:grpSpPr bwMode="auto">
            <a:xfrm>
              <a:off x="3648" y="1404"/>
              <a:ext cx="35" cy="144"/>
              <a:chOff x="2676" y="1776"/>
              <a:chExt cx="35" cy="144"/>
            </a:xfrm>
          </p:grpSpPr>
          <p:sp>
            <p:nvSpPr>
              <p:cNvPr id="35911" name="Oval 71"/>
              <p:cNvSpPr>
                <a:spLocks noChangeArrowheads="1"/>
              </p:cNvSpPr>
              <p:nvPr/>
            </p:nvSpPr>
            <p:spPr bwMode="auto">
              <a:xfrm>
                <a:off x="2676" y="1884"/>
                <a:ext cx="35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2" name="Line 72"/>
              <p:cNvSpPr>
                <a:spLocks noChangeShapeType="1"/>
              </p:cNvSpPr>
              <p:nvPr/>
            </p:nvSpPr>
            <p:spPr bwMode="auto">
              <a:xfrm>
                <a:off x="2688" y="177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915" name="Group 75"/>
            <p:cNvGrpSpPr>
              <a:grpSpLocks/>
            </p:cNvGrpSpPr>
            <p:nvPr/>
          </p:nvGrpSpPr>
          <p:grpSpPr bwMode="auto">
            <a:xfrm>
              <a:off x="3816" y="1406"/>
              <a:ext cx="35" cy="144"/>
              <a:chOff x="2676" y="1776"/>
              <a:chExt cx="35" cy="144"/>
            </a:xfrm>
          </p:grpSpPr>
          <p:sp>
            <p:nvSpPr>
              <p:cNvPr id="35916" name="Oval 76"/>
              <p:cNvSpPr>
                <a:spLocks noChangeArrowheads="1"/>
              </p:cNvSpPr>
              <p:nvPr/>
            </p:nvSpPr>
            <p:spPr bwMode="auto">
              <a:xfrm>
                <a:off x="2676" y="1884"/>
                <a:ext cx="35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7" name="Line 77"/>
              <p:cNvSpPr>
                <a:spLocks noChangeShapeType="1"/>
              </p:cNvSpPr>
              <p:nvPr/>
            </p:nvSpPr>
            <p:spPr bwMode="auto">
              <a:xfrm>
                <a:off x="2688" y="177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918" name="Group 78"/>
            <p:cNvGrpSpPr>
              <a:grpSpLocks/>
            </p:cNvGrpSpPr>
            <p:nvPr/>
          </p:nvGrpSpPr>
          <p:grpSpPr bwMode="auto">
            <a:xfrm>
              <a:off x="3984" y="1404"/>
              <a:ext cx="35" cy="144"/>
              <a:chOff x="2676" y="1776"/>
              <a:chExt cx="35" cy="144"/>
            </a:xfrm>
          </p:grpSpPr>
          <p:sp>
            <p:nvSpPr>
              <p:cNvPr id="35919" name="Oval 79"/>
              <p:cNvSpPr>
                <a:spLocks noChangeArrowheads="1"/>
              </p:cNvSpPr>
              <p:nvPr/>
            </p:nvSpPr>
            <p:spPr bwMode="auto">
              <a:xfrm>
                <a:off x="2676" y="1884"/>
                <a:ext cx="35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20" name="Line 80"/>
              <p:cNvSpPr>
                <a:spLocks noChangeShapeType="1"/>
              </p:cNvSpPr>
              <p:nvPr/>
            </p:nvSpPr>
            <p:spPr bwMode="auto">
              <a:xfrm>
                <a:off x="2688" y="177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921" name="Group 81"/>
            <p:cNvGrpSpPr>
              <a:grpSpLocks/>
            </p:cNvGrpSpPr>
            <p:nvPr/>
          </p:nvGrpSpPr>
          <p:grpSpPr bwMode="auto">
            <a:xfrm>
              <a:off x="4176" y="1404"/>
              <a:ext cx="35" cy="144"/>
              <a:chOff x="2676" y="1776"/>
              <a:chExt cx="35" cy="144"/>
            </a:xfrm>
          </p:grpSpPr>
          <p:sp>
            <p:nvSpPr>
              <p:cNvPr id="35922" name="Oval 82"/>
              <p:cNvSpPr>
                <a:spLocks noChangeArrowheads="1"/>
              </p:cNvSpPr>
              <p:nvPr/>
            </p:nvSpPr>
            <p:spPr bwMode="auto">
              <a:xfrm>
                <a:off x="2676" y="1884"/>
                <a:ext cx="35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23" name="Line 83"/>
              <p:cNvSpPr>
                <a:spLocks noChangeShapeType="1"/>
              </p:cNvSpPr>
              <p:nvPr/>
            </p:nvSpPr>
            <p:spPr bwMode="auto">
              <a:xfrm>
                <a:off x="2688" y="177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924" name="Group 84"/>
            <p:cNvGrpSpPr>
              <a:grpSpLocks/>
            </p:cNvGrpSpPr>
            <p:nvPr/>
          </p:nvGrpSpPr>
          <p:grpSpPr bwMode="auto">
            <a:xfrm>
              <a:off x="4368" y="1404"/>
              <a:ext cx="35" cy="144"/>
              <a:chOff x="2676" y="1776"/>
              <a:chExt cx="35" cy="144"/>
            </a:xfrm>
          </p:grpSpPr>
          <p:sp>
            <p:nvSpPr>
              <p:cNvPr id="35925" name="Oval 85"/>
              <p:cNvSpPr>
                <a:spLocks noChangeArrowheads="1"/>
              </p:cNvSpPr>
              <p:nvPr/>
            </p:nvSpPr>
            <p:spPr bwMode="auto">
              <a:xfrm>
                <a:off x="2676" y="1884"/>
                <a:ext cx="35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26" name="Line 86"/>
              <p:cNvSpPr>
                <a:spLocks noChangeShapeType="1"/>
              </p:cNvSpPr>
              <p:nvPr/>
            </p:nvSpPr>
            <p:spPr bwMode="auto">
              <a:xfrm>
                <a:off x="2688" y="177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927" name="Group 87"/>
            <p:cNvGrpSpPr>
              <a:grpSpLocks/>
            </p:cNvGrpSpPr>
            <p:nvPr/>
          </p:nvGrpSpPr>
          <p:grpSpPr bwMode="auto">
            <a:xfrm>
              <a:off x="4534" y="1410"/>
              <a:ext cx="35" cy="144"/>
              <a:chOff x="2676" y="1776"/>
              <a:chExt cx="35" cy="144"/>
            </a:xfrm>
          </p:grpSpPr>
          <p:sp>
            <p:nvSpPr>
              <p:cNvPr id="35928" name="Oval 88"/>
              <p:cNvSpPr>
                <a:spLocks noChangeArrowheads="1"/>
              </p:cNvSpPr>
              <p:nvPr/>
            </p:nvSpPr>
            <p:spPr bwMode="auto">
              <a:xfrm>
                <a:off x="2676" y="1884"/>
                <a:ext cx="35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29" name="Line 89"/>
              <p:cNvSpPr>
                <a:spLocks noChangeShapeType="1"/>
              </p:cNvSpPr>
              <p:nvPr/>
            </p:nvSpPr>
            <p:spPr bwMode="auto">
              <a:xfrm>
                <a:off x="2688" y="177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930" name="Group 90"/>
            <p:cNvGrpSpPr>
              <a:grpSpLocks/>
            </p:cNvGrpSpPr>
            <p:nvPr/>
          </p:nvGrpSpPr>
          <p:grpSpPr bwMode="auto">
            <a:xfrm>
              <a:off x="4704" y="1404"/>
              <a:ext cx="35" cy="144"/>
              <a:chOff x="2676" y="1776"/>
              <a:chExt cx="35" cy="144"/>
            </a:xfrm>
          </p:grpSpPr>
          <p:sp>
            <p:nvSpPr>
              <p:cNvPr id="35931" name="Oval 91"/>
              <p:cNvSpPr>
                <a:spLocks noChangeArrowheads="1"/>
              </p:cNvSpPr>
              <p:nvPr/>
            </p:nvSpPr>
            <p:spPr bwMode="auto">
              <a:xfrm>
                <a:off x="2676" y="1884"/>
                <a:ext cx="35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32" name="Line 92"/>
              <p:cNvSpPr>
                <a:spLocks noChangeShapeType="1"/>
              </p:cNvSpPr>
              <p:nvPr/>
            </p:nvSpPr>
            <p:spPr bwMode="auto">
              <a:xfrm>
                <a:off x="2688" y="177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933" name="Group 93"/>
            <p:cNvGrpSpPr>
              <a:grpSpLocks/>
            </p:cNvGrpSpPr>
            <p:nvPr/>
          </p:nvGrpSpPr>
          <p:grpSpPr bwMode="auto">
            <a:xfrm>
              <a:off x="4848" y="1404"/>
              <a:ext cx="35" cy="144"/>
              <a:chOff x="2676" y="1776"/>
              <a:chExt cx="35" cy="144"/>
            </a:xfrm>
          </p:grpSpPr>
          <p:sp>
            <p:nvSpPr>
              <p:cNvPr id="35934" name="Oval 94"/>
              <p:cNvSpPr>
                <a:spLocks noChangeArrowheads="1"/>
              </p:cNvSpPr>
              <p:nvPr/>
            </p:nvSpPr>
            <p:spPr bwMode="auto">
              <a:xfrm>
                <a:off x="2676" y="1884"/>
                <a:ext cx="35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35" name="Line 95"/>
              <p:cNvSpPr>
                <a:spLocks noChangeShapeType="1"/>
              </p:cNvSpPr>
              <p:nvPr/>
            </p:nvSpPr>
            <p:spPr bwMode="auto">
              <a:xfrm>
                <a:off x="2688" y="177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936" name="Group 96"/>
            <p:cNvGrpSpPr>
              <a:grpSpLocks/>
            </p:cNvGrpSpPr>
            <p:nvPr/>
          </p:nvGrpSpPr>
          <p:grpSpPr bwMode="auto">
            <a:xfrm>
              <a:off x="5040" y="1404"/>
              <a:ext cx="35" cy="144"/>
              <a:chOff x="2676" y="1776"/>
              <a:chExt cx="35" cy="144"/>
            </a:xfrm>
          </p:grpSpPr>
          <p:sp>
            <p:nvSpPr>
              <p:cNvPr id="35937" name="Oval 97"/>
              <p:cNvSpPr>
                <a:spLocks noChangeArrowheads="1"/>
              </p:cNvSpPr>
              <p:nvPr/>
            </p:nvSpPr>
            <p:spPr bwMode="auto">
              <a:xfrm>
                <a:off x="2676" y="1884"/>
                <a:ext cx="35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38" name="Line 98"/>
              <p:cNvSpPr>
                <a:spLocks noChangeShapeType="1"/>
              </p:cNvSpPr>
              <p:nvPr/>
            </p:nvSpPr>
            <p:spPr bwMode="auto">
              <a:xfrm>
                <a:off x="2688" y="177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912" name="Text Box 48"/>
            <p:cNvSpPr txBox="1">
              <a:spLocks noChangeArrowheads="1"/>
            </p:cNvSpPr>
            <p:nvPr/>
          </p:nvSpPr>
          <p:spPr bwMode="auto">
            <a:xfrm>
              <a:off x="3892" y="2240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latin typeface="Calibri" pitchFamily="34" charset="0"/>
                  <a:ea typeface="黑体" pitchFamily="49" charset="-122"/>
                </a:rPr>
                <a:t>8    4     2     1  </a:t>
              </a:r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3379" y="1521"/>
              <a:ext cx="18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latin typeface="Calibri" pitchFamily="34" charset="0"/>
                  <a:ea typeface="黑体" pitchFamily="49" charset="-122"/>
                </a:rPr>
                <a:t>0    1   2    3   4    5   6   7    8   9  </a:t>
              </a:r>
            </a:p>
          </p:txBody>
        </p:sp>
        <p:sp>
          <p:nvSpPr>
            <p:cNvPr id="36914" name="AutoShape 50"/>
            <p:cNvSpPr>
              <a:spLocks/>
            </p:cNvSpPr>
            <p:nvPr/>
          </p:nvSpPr>
          <p:spPr bwMode="auto">
            <a:xfrm rot="5400000">
              <a:off x="4332" y="1842"/>
              <a:ext cx="46" cy="771"/>
            </a:xfrm>
            <a:prstGeom prst="leftBrace">
              <a:avLst>
                <a:gd name="adj1" fmla="val 13967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5" name="Text Box 51"/>
            <p:cNvSpPr txBox="1">
              <a:spLocks noChangeArrowheads="1"/>
            </p:cNvSpPr>
            <p:nvPr/>
          </p:nvSpPr>
          <p:spPr bwMode="auto">
            <a:xfrm>
              <a:off x="4195" y="1933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latin typeface="Calibri" pitchFamily="34" charset="0"/>
                  <a:ea typeface="黑体" pitchFamily="49" charset="-122"/>
                </a:rPr>
                <a:t>0/15  </a:t>
              </a:r>
            </a:p>
          </p:txBody>
        </p:sp>
      </p:grpSp>
      <p:sp>
        <p:nvSpPr>
          <p:cNvPr id="36917" name="Text Box 53"/>
          <p:cNvSpPr txBox="1">
            <a:spLocks noChangeArrowheads="1"/>
          </p:cNvSpPr>
          <p:nvPr/>
        </p:nvSpPr>
        <p:spPr bwMode="auto">
          <a:xfrm flipH="1">
            <a:off x="6734175" y="3068638"/>
            <a:ext cx="576263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zh-CN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36919" name="Text Box 55"/>
          <p:cNvSpPr txBox="1">
            <a:spLocks noChangeArrowheads="1"/>
          </p:cNvSpPr>
          <p:nvPr/>
        </p:nvSpPr>
        <p:spPr bwMode="auto">
          <a:xfrm>
            <a:off x="5076825" y="5084763"/>
            <a:ext cx="3529013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  </a:t>
            </a:r>
            <a:r>
              <a:rPr lang="zh-CN" altLang="en-US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输入数码是几，第几号输出就是唯一的低电平</a:t>
            </a: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3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5" grpId="0" autoUpdateAnimBg="0"/>
      <p:bldP spid="35940" grpId="0" autoUpdateAnimBg="0"/>
      <p:bldP spid="35941" grpId="0" autoUpdateAnimBg="0"/>
      <p:bldP spid="35943" grpId="0" autoUpdateAnimBg="0"/>
      <p:bldP spid="35944" grpId="0" autoUpdateAnimBg="0"/>
      <p:bldP spid="3691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5159-FE0D-479C-A031-1F6950AB43B7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143000" y="533400"/>
            <a:ext cx="678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33CC"/>
                </a:solidFill>
                <a:latin typeface="Calibri" pitchFamily="34" charset="0"/>
                <a:ea typeface="黑体" pitchFamily="49" charset="-122"/>
              </a:rPr>
              <a:t>4.4.3     Display decoder; </a:t>
            </a:r>
            <a:r>
              <a:rPr lang="zh-CN" altLang="en-US" sz="2800" b="1" dirty="0">
                <a:solidFill>
                  <a:srgbClr val="3333CC"/>
                </a:solidFill>
                <a:latin typeface="Calibri" pitchFamily="34" charset="0"/>
                <a:ea typeface="黑体" pitchFamily="49" charset="-122"/>
              </a:rPr>
              <a:t>显示译码器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62000" y="1600200"/>
            <a:ext cx="533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800" dirty="0">
                <a:solidFill>
                  <a:srgbClr val="990099"/>
                </a:solidFill>
                <a:latin typeface="Calibri" pitchFamily="34" charset="0"/>
                <a:ea typeface="黑体" pitchFamily="49" charset="-122"/>
              </a:rPr>
              <a:t> 7-Segment Display Elements</a:t>
            </a:r>
            <a:r>
              <a:rPr lang="en-US" altLang="zh-CN" sz="2800" dirty="0">
                <a:latin typeface="Calibri" pitchFamily="34" charset="0"/>
                <a:ea typeface="黑体" pitchFamily="49" charset="-122"/>
              </a:rPr>
              <a:t>    </a:t>
            </a:r>
            <a:endParaRPr lang="en-US" altLang="zh-CN" sz="2800" b="1" dirty="0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267200" y="4191000"/>
            <a:ext cx="3954463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LED</a:t>
            </a:r>
            <a:r>
              <a:rPr lang="zh-CN" altLang="en-US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：发光二极管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LCD</a:t>
            </a:r>
            <a:r>
              <a:rPr lang="zh-CN" altLang="en-US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：液晶显示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2057400" y="2971800"/>
            <a:ext cx="1952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3200">
                <a:solidFill>
                  <a:srgbClr val="FF0066"/>
                </a:solidFill>
                <a:latin typeface="Calibri" pitchFamily="34" charset="0"/>
                <a:ea typeface="黑体" pitchFamily="49" charset="-122"/>
              </a:rPr>
              <a:t>a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2819400" y="3810000"/>
            <a:ext cx="1873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>
                <a:solidFill>
                  <a:srgbClr val="FF0066"/>
                </a:solidFill>
                <a:latin typeface="Calibri" pitchFamily="34" charset="0"/>
                <a:ea typeface="黑体" pitchFamily="49" charset="-122"/>
              </a:rPr>
              <a:t>b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2819400" y="4724400"/>
            <a:ext cx="1714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3200">
                <a:solidFill>
                  <a:srgbClr val="FF0066"/>
                </a:solidFill>
                <a:latin typeface="Calibri" pitchFamily="34" charset="0"/>
                <a:ea typeface="黑体" pitchFamily="49" charset="-122"/>
              </a:rPr>
              <a:t>c</a:t>
            </a: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2133600" y="5486400"/>
            <a:ext cx="1873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>
                <a:solidFill>
                  <a:srgbClr val="FF0066"/>
                </a:solidFill>
                <a:latin typeface="Calibri" pitchFamily="34" charset="0"/>
                <a:ea typeface="黑体" pitchFamily="49" charset="-122"/>
              </a:rPr>
              <a:t>d</a:t>
            </a:r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1371600" y="4724400"/>
            <a:ext cx="2032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3200">
                <a:solidFill>
                  <a:srgbClr val="FF0066"/>
                </a:solidFill>
                <a:latin typeface="Calibri" pitchFamily="34" charset="0"/>
                <a:ea typeface="黑体" pitchFamily="49" charset="-122"/>
              </a:rPr>
              <a:t>e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1371600" y="3810000"/>
            <a:ext cx="1238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3200">
                <a:solidFill>
                  <a:srgbClr val="FF0066"/>
                </a:solidFill>
                <a:latin typeface="Calibri" pitchFamily="34" charset="0"/>
                <a:ea typeface="黑体" pitchFamily="49" charset="-122"/>
              </a:rPr>
              <a:t>f</a:t>
            </a:r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2057400" y="4038600"/>
            <a:ext cx="301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800">
                <a:solidFill>
                  <a:srgbClr val="FF0066"/>
                </a:solidFill>
                <a:latin typeface="Calibri" pitchFamily="34" charset="0"/>
                <a:ea typeface="黑体" pitchFamily="49" charset="-122"/>
              </a:rPr>
              <a:t>g</a:t>
            </a:r>
          </a:p>
        </p:txBody>
      </p:sp>
      <p:grpSp>
        <p:nvGrpSpPr>
          <p:cNvPr id="36910" name="Group 46"/>
          <p:cNvGrpSpPr>
            <a:grpSpLocks/>
          </p:cNvGrpSpPr>
          <p:nvPr/>
        </p:nvGrpSpPr>
        <p:grpSpPr bwMode="auto">
          <a:xfrm>
            <a:off x="1676400" y="3505200"/>
            <a:ext cx="990600" cy="1906588"/>
            <a:chOff x="1056" y="2208"/>
            <a:chExt cx="624" cy="1201"/>
          </a:xfrm>
        </p:grpSpPr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>
              <a:off x="1104" y="2208"/>
              <a:ext cx="50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>
              <a:off x="1056" y="2304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1104" y="2832"/>
              <a:ext cx="50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1104" y="3408"/>
              <a:ext cx="50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1680" y="2304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1680" y="2880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>
              <a:off x="1056" y="2880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09" name="Rectangle 45"/>
          <p:cNvSpPr>
            <a:spLocks noChangeArrowheads="1"/>
          </p:cNvSpPr>
          <p:nvPr/>
        </p:nvSpPr>
        <p:spPr bwMode="auto">
          <a:xfrm>
            <a:off x="4191000" y="35052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数码管由</a:t>
            </a:r>
            <a:r>
              <a:rPr lang="en-US" altLang="zh-CN" sz="2800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7</a:t>
            </a:r>
            <a:r>
              <a:rPr lang="zh-CN" altLang="en-US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段发光管构成</a:t>
            </a:r>
          </a:p>
        </p:txBody>
      </p:sp>
      <p:sp>
        <p:nvSpPr>
          <p:cNvPr id="36911" name="Rectangle 47"/>
          <p:cNvSpPr>
            <a:spLocks noChangeArrowheads="1"/>
          </p:cNvSpPr>
          <p:nvPr/>
        </p:nvSpPr>
        <p:spPr bwMode="auto">
          <a:xfrm>
            <a:off x="2895600" y="2362200"/>
            <a:ext cx="542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  <a:ea typeface="黑体" pitchFamily="49" charset="-122"/>
              </a:rPr>
              <a:t>7 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段数码管显示器是常见的显示器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utoUpdateAnimBg="0"/>
      <p:bldP spid="36870" grpId="0" autoUpdateAnimBg="0"/>
      <p:bldP spid="36872" grpId="0" autoUpdateAnimBg="0"/>
      <p:bldP spid="36892" grpId="0" autoUpdateAnimBg="0"/>
      <p:bldP spid="36893" grpId="0" autoUpdateAnimBg="0"/>
      <p:bldP spid="36894" grpId="0" autoUpdateAnimBg="0"/>
      <p:bldP spid="36895" grpId="0" autoUpdateAnimBg="0"/>
      <p:bldP spid="36896" grpId="0" autoUpdateAnimBg="0"/>
      <p:bldP spid="36897" grpId="0" autoUpdateAnimBg="0"/>
      <p:bldP spid="36898" grpId="0" autoUpdateAnimBg="0"/>
      <p:bldP spid="36909" grpId="0" autoUpdateAnimBg="0"/>
      <p:bldP spid="3691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92DB-FE94-45DD-87E1-2B1633542CAA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75787" name="Text Box 1035"/>
          <p:cNvSpPr txBox="1">
            <a:spLocks noChangeArrowheads="1"/>
          </p:cNvSpPr>
          <p:nvPr/>
        </p:nvSpPr>
        <p:spPr bwMode="auto">
          <a:xfrm>
            <a:off x="3886200" y="4038600"/>
            <a:ext cx="472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ea typeface="黑体" pitchFamily="49" charset="-122"/>
              </a:rPr>
              <a:t>Common-</a:t>
            </a:r>
            <a:r>
              <a:rPr lang="en-US" altLang="zh-CN" b="1">
                <a:latin typeface="Calibri" pitchFamily="34" charset="0"/>
                <a:ea typeface="黑体" pitchFamily="49" charset="-122"/>
                <a:hlinkClick r:id="rId2"/>
              </a:rPr>
              <a:t>anode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     </a:t>
            </a:r>
            <a:r>
              <a:rPr lang="en-US" altLang="zh-CN" b="1">
                <a:solidFill>
                  <a:srgbClr val="FF3399"/>
                </a:solidFill>
                <a:latin typeface="Calibri" pitchFamily="34" charset="0"/>
                <a:ea typeface="黑体" pitchFamily="49" charset="-122"/>
              </a:rPr>
              <a:t>(</a:t>
            </a:r>
            <a:r>
              <a:rPr lang="zh-CN" altLang="en-US" b="1">
                <a:solidFill>
                  <a:srgbClr val="FF3399"/>
                </a:solidFill>
                <a:latin typeface="Calibri" pitchFamily="34" charset="0"/>
                <a:ea typeface="黑体" pitchFamily="49" charset="-122"/>
              </a:rPr>
              <a:t>共阳极</a:t>
            </a:r>
            <a:r>
              <a:rPr lang="en-US" altLang="zh-CN" b="1">
                <a:solidFill>
                  <a:srgbClr val="FF3399"/>
                </a:solidFill>
                <a:latin typeface="Calibri" pitchFamily="34" charset="0"/>
                <a:ea typeface="黑体" pitchFamily="49" charset="-122"/>
              </a:rPr>
              <a:t>)</a:t>
            </a:r>
            <a:endParaRPr lang="en-US" altLang="zh-CN" b="1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75789" name="Text Box 1037"/>
          <p:cNvSpPr txBox="1">
            <a:spLocks noChangeArrowheads="1"/>
          </p:cNvSpPr>
          <p:nvPr/>
        </p:nvSpPr>
        <p:spPr bwMode="auto">
          <a:xfrm>
            <a:off x="685800" y="533400"/>
            <a:ext cx="806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Connection:</a:t>
            </a:r>
            <a:r>
              <a:rPr lang="en-US" altLang="zh-CN" sz="2800" b="1">
                <a:latin typeface="Calibri" pitchFamily="34" charset="0"/>
                <a:ea typeface="黑体" pitchFamily="49" charset="-122"/>
              </a:rPr>
              <a:t>      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连接方式不同分成</a:t>
            </a:r>
            <a:r>
              <a:rPr lang="zh-CN" altLang="en-US" b="1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共阴极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和</a:t>
            </a:r>
            <a:r>
              <a:rPr lang="zh-CN" altLang="en-US" b="1">
                <a:solidFill>
                  <a:srgbClr val="FF3399"/>
                </a:solidFill>
                <a:latin typeface="Calibri" pitchFamily="34" charset="0"/>
                <a:ea typeface="黑体" pitchFamily="49" charset="-122"/>
              </a:rPr>
              <a:t>共阳极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两种</a:t>
            </a:r>
          </a:p>
        </p:txBody>
      </p:sp>
      <p:pic>
        <p:nvPicPr>
          <p:cNvPr id="75790" name="Picture 10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2271713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853" name="Group 1101"/>
          <p:cNvGrpSpPr>
            <a:grpSpLocks/>
          </p:cNvGrpSpPr>
          <p:nvPr/>
        </p:nvGrpSpPr>
        <p:grpSpPr bwMode="auto">
          <a:xfrm>
            <a:off x="685800" y="1371600"/>
            <a:ext cx="2284413" cy="546100"/>
            <a:chOff x="432" y="1008"/>
            <a:chExt cx="1439" cy="344"/>
          </a:xfrm>
        </p:grpSpPr>
        <p:sp>
          <p:nvSpPr>
            <p:cNvPr id="75791" name="Text Box 1039"/>
            <p:cNvSpPr txBox="1">
              <a:spLocks noChangeArrowheads="1"/>
            </p:cNvSpPr>
            <p:nvPr/>
          </p:nvSpPr>
          <p:spPr bwMode="auto">
            <a:xfrm>
              <a:off x="432" y="10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a</a:t>
              </a:r>
            </a:p>
          </p:txBody>
        </p:sp>
        <p:sp>
          <p:nvSpPr>
            <p:cNvPr id="75792" name="Text Box 1040"/>
            <p:cNvSpPr txBox="1">
              <a:spLocks noChangeArrowheads="1"/>
            </p:cNvSpPr>
            <p:nvPr/>
          </p:nvSpPr>
          <p:spPr bwMode="auto">
            <a:xfrm>
              <a:off x="662" y="10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b</a:t>
              </a:r>
            </a:p>
          </p:txBody>
        </p:sp>
        <p:sp>
          <p:nvSpPr>
            <p:cNvPr id="75793" name="Text Box 1041"/>
            <p:cNvSpPr txBox="1">
              <a:spLocks noChangeArrowheads="1"/>
            </p:cNvSpPr>
            <p:nvPr/>
          </p:nvSpPr>
          <p:spPr bwMode="auto">
            <a:xfrm>
              <a:off x="892" y="10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c</a:t>
              </a:r>
            </a:p>
          </p:txBody>
        </p:sp>
        <p:sp>
          <p:nvSpPr>
            <p:cNvPr id="75794" name="Text Box 1042"/>
            <p:cNvSpPr txBox="1">
              <a:spLocks noChangeArrowheads="1"/>
            </p:cNvSpPr>
            <p:nvPr/>
          </p:nvSpPr>
          <p:spPr bwMode="auto">
            <a:xfrm>
              <a:off x="1065" y="1008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d</a:t>
              </a:r>
            </a:p>
          </p:txBody>
        </p:sp>
        <p:sp>
          <p:nvSpPr>
            <p:cNvPr id="75795" name="Text Box 1043"/>
            <p:cNvSpPr txBox="1">
              <a:spLocks noChangeArrowheads="1"/>
            </p:cNvSpPr>
            <p:nvPr/>
          </p:nvSpPr>
          <p:spPr bwMode="auto">
            <a:xfrm>
              <a:off x="1238" y="1008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e</a:t>
              </a:r>
            </a:p>
          </p:txBody>
        </p:sp>
        <p:sp>
          <p:nvSpPr>
            <p:cNvPr id="75796" name="Text Box 1044"/>
            <p:cNvSpPr txBox="1">
              <a:spLocks noChangeArrowheads="1"/>
            </p:cNvSpPr>
            <p:nvPr/>
          </p:nvSpPr>
          <p:spPr bwMode="auto">
            <a:xfrm>
              <a:off x="1410" y="1064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f</a:t>
              </a:r>
            </a:p>
          </p:txBody>
        </p:sp>
        <p:sp>
          <p:nvSpPr>
            <p:cNvPr id="75797" name="Text Box 1045"/>
            <p:cNvSpPr txBox="1">
              <a:spLocks noChangeArrowheads="1"/>
            </p:cNvSpPr>
            <p:nvPr/>
          </p:nvSpPr>
          <p:spPr bwMode="auto">
            <a:xfrm>
              <a:off x="1583" y="10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g</a:t>
              </a:r>
            </a:p>
          </p:txBody>
        </p:sp>
      </p:grpSp>
      <p:sp>
        <p:nvSpPr>
          <p:cNvPr id="75798" name="Text Box 1046"/>
          <p:cNvSpPr txBox="1">
            <a:spLocks noChangeArrowheads="1"/>
          </p:cNvSpPr>
          <p:nvPr/>
        </p:nvSpPr>
        <p:spPr bwMode="auto">
          <a:xfrm>
            <a:off x="3886200" y="16002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ea typeface="黑体" pitchFamily="49" charset="-122"/>
              </a:rPr>
              <a:t>Common-</a:t>
            </a:r>
            <a:r>
              <a:rPr lang="en-US" altLang="zh-CN" b="1">
                <a:latin typeface="Calibri" pitchFamily="34" charset="0"/>
                <a:ea typeface="黑体" pitchFamily="49" charset="-122"/>
                <a:hlinkClick r:id="rId4"/>
              </a:rPr>
              <a:t>cathode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  </a:t>
            </a:r>
            <a:r>
              <a:rPr lang="en-US" altLang="zh-CN" b="1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(</a:t>
            </a:r>
            <a:r>
              <a:rPr lang="zh-CN" altLang="en-US" b="1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共阴极</a:t>
            </a:r>
            <a:r>
              <a:rPr lang="en-US" altLang="zh-CN" b="1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)</a:t>
            </a:r>
            <a:endParaRPr lang="en-US" altLang="zh-CN" b="1">
              <a:latin typeface="Calibri" pitchFamily="34" charset="0"/>
              <a:ea typeface="黑体" pitchFamily="49" charset="-122"/>
            </a:endParaRPr>
          </a:p>
        </p:txBody>
      </p:sp>
      <p:grpSp>
        <p:nvGrpSpPr>
          <p:cNvPr id="75852" name="Group 1100"/>
          <p:cNvGrpSpPr>
            <a:grpSpLocks/>
          </p:cNvGrpSpPr>
          <p:nvPr/>
        </p:nvGrpSpPr>
        <p:grpSpPr bwMode="auto">
          <a:xfrm>
            <a:off x="609600" y="4873625"/>
            <a:ext cx="2425700" cy="542925"/>
            <a:chOff x="384" y="3070"/>
            <a:chExt cx="1528" cy="342"/>
          </a:xfrm>
        </p:grpSpPr>
        <p:sp>
          <p:nvSpPr>
            <p:cNvPr id="75780" name="Text Box 1028"/>
            <p:cNvSpPr txBox="1">
              <a:spLocks noChangeArrowheads="1"/>
            </p:cNvSpPr>
            <p:nvPr/>
          </p:nvSpPr>
          <p:spPr bwMode="auto">
            <a:xfrm>
              <a:off x="384" y="3125"/>
              <a:ext cx="28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a</a:t>
              </a:r>
            </a:p>
          </p:txBody>
        </p:sp>
        <p:sp>
          <p:nvSpPr>
            <p:cNvPr id="75781" name="Text Box 1029"/>
            <p:cNvSpPr txBox="1">
              <a:spLocks noChangeArrowheads="1"/>
            </p:cNvSpPr>
            <p:nvPr/>
          </p:nvSpPr>
          <p:spPr bwMode="auto">
            <a:xfrm>
              <a:off x="610" y="3125"/>
              <a:ext cx="28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b</a:t>
              </a:r>
            </a:p>
          </p:txBody>
        </p:sp>
        <p:sp>
          <p:nvSpPr>
            <p:cNvPr id="75782" name="Text Box 1030"/>
            <p:cNvSpPr txBox="1">
              <a:spLocks noChangeArrowheads="1"/>
            </p:cNvSpPr>
            <p:nvPr/>
          </p:nvSpPr>
          <p:spPr bwMode="auto">
            <a:xfrm>
              <a:off x="837" y="3125"/>
              <a:ext cx="28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c</a:t>
              </a:r>
            </a:p>
          </p:txBody>
        </p:sp>
        <p:sp>
          <p:nvSpPr>
            <p:cNvPr id="75783" name="Text Box 1031"/>
            <p:cNvSpPr txBox="1">
              <a:spLocks noChangeArrowheads="1"/>
            </p:cNvSpPr>
            <p:nvPr/>
          </p:nvSpPr>
          <p:spPr bwMode="auto">
            <a:xfrm>
              <a:off x="1005" y="3125"/>
              <a:ext cx="34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d</a:t>
              </a:r>
            </a:p>
          </p:txBody>
        </p:sp>
        <p:sp>
          <p:nvSpPr>
            <p:cNvPr id="75784" name="Text Box 1032"/>
            <p:cNvSpPr txBox="1">
              <a:spLocks noChangeArrowheads="1"/>
            </p:cNvSpPr>
            <p:nvPr/>
          </p:nvSpPr>
          <p:spPr bwMode="auto">
            <a:xfrm>
              <a:off x="1232" y="3125"/>
              <a:ext cx="33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e</a:t>
              </a:r>
            </a:p>
          </p:txBody>
        </p:sp>
        <p:sp>
          <p:nvSpPr>
            <p:cNvPr id="75785" name="Text Box 1033"/>
            <p:cNvSpPr txBox="1">
              <a:spLocks noChangeArrowheads="1"/>
            </p:cNvSpPr>
            <p:nvPr/>
          </p:nvSpPr>
          <p:spPr bwMode="auto">
            <a:xfrm>
              <a:off x="1402" y="3125"/>
              <a:ext cx="33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f</a:t>
              </a:r>
            </a:p>
          </p:txBody>
        </p:sp>
        <p:sp>
          <p:nvSpPr>
            <p:cNvPr id="75786" name="Text Box 1034"/>
            <p:cNvSpPr txBox="1">
              <a:spLocks noChangeArrowheads="1"/>
            </p:cNvSpPr>
            <p:nvPr/>
          </p:nvSpPr>
          <p:spPr bwMode="auto">
            <a:xfrm>
              <a:off x="1629" y="3070"/>
              <a:ext cx="28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g</a:t>
              </a:r>
            </a:p>
          </p:txBody>
        </p:sp>
      </p:grpSp>
      <p:grpSp>
        <p:nvGrpSpPr>
          <p:cNvPr id="75850" name="Group 1098"/>
          <p:cNvGrpSpPr>
            <a:grpSpLocks/>
          </p:cNvGrpSpPr>
          <p:nvPr/>
        </p:nvGrpSpPr>
        <p:grpSpPr bwMode="auto">
          <a:xfrm>
            <a:off x="609600" y="3657600"/>
            <a:ext cx="2971800" cy="1300163"/>
            <a:chOff x="384" y="2428"/>
            <a:chExt cx="1872" cy="819"/>
          </a:xfrm>
        </p:grpSpPr>
        <p:sp>
          <p:nvSpPr>
            <p:cNvPr id="75801" name="Line 1049"/>
            <p:cNvSpPr>
              <a:spLocks noChangeShapeType="1"/>
            </p:cNvSpPr>
            <p:nvPr/>
          </p:nvSpPr>
          <p:spPr bwMode="auto">
            <a:xfrm flipV="1">
              <a:off x="469" y="2680"/>
              <a:ext cx="1" cy="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2" name="Line 1050"/>
            <p:cNvSpPr>
              <a:spLocks noChangeShapeType="1"/>
            </p:cNvSpPr>
            <p:nvPr/>
          </p:nvSpPr>
          <p:spPr bwMode="auto">
            <a:xfrm>
              <a:off x="469" y="3085"/>
              <a:ext cx="1" cy="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3" name="Line 1051"/>
            <p:cNvSpPr>
              <a:spLocks noChangeShapeType="1"/>
            </p:cNvSpPr>
            <p:nvPr/>
          </p:nvSpPr>
          <p:spPr bwMode="auto">
            <a:xfrm>
              <a:off x="469" y="2842"/>
              <a:ext cx="1" cy="243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4" name="Rectangle 1052"/>
            <p:cNvSpPr>
              <a:spLocks noChangeArrowheads="1"/>
            </p:cNvSpPr>
            <p:nvPr/>
          </p:nvSpPr>
          <p:spPr bwMode="auto">
            <a:xfrm>
              <a:off x="384" y="3004"/>
              <a:ext cx="170" cy="8"/>
            </a:xfrm>
            <a:prstGeom prst="rect">
              <a:avLst/>
            </a:prstGeom>
            <a:solidFill>
              <a:srgbClr val="0000FF"/>
            </a:solidFill>
            <a:ln w="14288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5" name="Freeform 1053"/>
            <p:cNvSpPr>
              <a:spLocks/>
            </p:cNvSpPr>
            <p:nvPr/>
          </p:nvSpPr>
          <p:spPr bwMode="auto">
            <a:xfrm>
              <a:off x="384" y="2923"/>
              <a:ext cx="170" cy="81"/>
            </a:xfrm>
            <a:custGeom>
              <a:avLst/>
              <a:gdLst>
                <a:gd name="T0" fmla="*/ 170 w 170"/>
                <a:gd name="T1" fmla="*/ 0 h 81"/>
                <a:gd name="T2" fmla="*/ 85 w 170"/>
                <a:gd name="T3" fmla="*/ 81 h 81"/>
                <a:gd name="T4" fmla="*/ 0 w 170"/>
                <a:gd name="T5" fmla="*/ 0 h 81"/>
                <a:gd name="T6" fmla="*/ 170 w 170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81">
                  <a:moveTo>
                    <a:pt x="170" y="0"/>
                  </a:moveTo>
                  <a:lnTo>
                    <a:pt x="85" y="81"/>
                  </a:lnTo>
                  <a:lnTo>
                    <a:pt x="0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FF"/>
            </a:solidFill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6" name="Line 1054"/>
            <p:cNvSpPr>
              <a:spLocks noChangeShapeType="1"/>
            </p:cNvSpPr>
            <p:nvPr/>
          </p:nvSpPr>
          <p:spPr bwMode="auto">
            <a:xfrm flipV="1">
              <a:off x="674" y="2680"/>
              <a:ext cx="1" cy="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7" name="Line 1055"/>
            <p:cNvSpPr>
              <a:spLocks noChangeShapeType="1"/>
            </p:cNvSpPr>
            <p:nvPr/>
          </p:nvSpPr>
          <p:spPr bwMode="auto">
            <a:xfrm>
              <a:off x="674" y="3085"/>
              <a:ext cx="1" cy="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8" name="Line 1056"/>
            <p:cNvSpPr>
              <a:spLocks noChangeShapeType="1"/>
            </p:cNvSpPr>
            <p:nvPr/>
          </p:nvSpPr>
          <p:spPr bwMode="auto">
            <a:xfrm>
              <a:off x="674" y="2842"/>
              <a:ext cx="1" cy="243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9" name="Rectangle 1057"/>
            <p:cNvSpPr>
              <a:spLocks noChangeArrowheads="1"/>
            </p:cNvSpPr>
            <p:nvPr/>
          </p:nvSpPr>
          <p:spPr bwMode="auto">
            <a:xfrm>
              <a:off x="588" y="3004"/>
              <a:ext cx="171" cy="8"/>
            </a:xfrm>
            <a:prstGeom prst="rect">
              <a:avLst/>
            </a:prstGeom>
            <a:solidFill>
              <a:srgbClr val="0000FF"/>
            </a:solidFill>
            <a:ln w="14288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0" name="Freeform 1058"/>
            <p:cNvSpPr>
              <a:spLocks/>
            </p:cNvSpPr>
            <p:nvPr/>
          </p:nvSpPr>
          <p:spPr bwMode="auto">
            <a:xfrm>
              <a:off x="588" y="2923"/>
              <a:ext cx="171" cy="81"/>
            </a:xfrm>
            <a:custGeom>
              <a:avLst/>
              <a:gdLst>
                <a:gd name="T0" fmla="*/ 171 w 171"/>
                <a:gd name="T1" fmla="*/ 0 h 81"/>
                <a:gd name="T2" fmla="*/ 86 w 171"/>
                <a:gd name="T3" fmla="*/ 81 h 81"/>
                <a:gd name="T4" fmla="*/ 0 w 171"/>
                <a:gd name="T5" fmla="*/ 0 h 81"/>
                <a:gd name="T6" fmla="*/ 171 w 171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81">
                  <a:moveTo>
                    <a:pt x="171" y="0"/>
                  </a:moveTo>
                  <a:lnTo>
                    <a:pt x="86" y="81"/>
                  </a:lnTo>
                  <a:lnTo>
                    <a:pt x="0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FF"/>
            </a:solidFill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1" name="Line 1059"/>
            <p:cNvSpPr>
              <a:spLocks noChangeShapeType="1"/>
            </p:cNvSpPr>
            <p:nvPr/>
          </p:nvSpPr>
          <p:spPr bwMode="auto">
            <a:xfrm flipV="1">
              <a:off x="903" y="2680"/>
              <a:ext cx="1" cy="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2" name="Line 1060"/>
            <p:cNvSpPr>
              <a:spLocks noChangeShapeType="1"/>
            </p:cNvSpPr>
            <p:nvPr/>
          </p:nvSpPr>
          <p:spPr bwMode="auto">
            <a:xfrm>
              <a:off x="903" y="3085"/>
              <a:ext cx="1" cy="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3" name="Line 1061"/>
            <p:cNvSpPr>
              <a:spLocks noChangeShapeType="1"/>
            </p:cNvSpPr>
            <p:nvPr/>
          </p:nvSpPr>
          <p:spPr bwMode="auto">
            <a:xfrm>
              <a:off x="903" y="2842"/>
              <a:ext cx="1" cy="243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4" name="Rectangle 1062"/>
            <p:cNvSpPr>
              <a:spLocks noChangeArrowheads="1"/>
            </p:cNvSpPr>
            <p:nvPr/>
          </p:nvSpPr>
          <p:spPr bwMode="auto">
            <a:xfrm>
              <a:off x="818" y="3004"/>
              <a:ext cx="171" cy="8"/>
            </a:xfrm>
            <a:prstGeom prst="rect">
              <a:avLst/>
            </a:prstGeom>
            <a:solidFill>
              <a:srgbClr val="0000FF"/>
            </a:solidFill>
            <a:ln w="14288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5" name="Freeform 1063"/>
            <p:cNvSpPr>
              <a:spLocks/>
            </p:cNvSpPr>
            <p:nvPr/>
          </p:nvSpPr>
          <p:spPr bwMode="auto">
            <a:xfrm>
              <a:off x="818" y="2923"/>
              <a:ext cx="171" cy="81"/>
            </a:xfrm>
            <a:custGeom>
              <a:avLst/>
              <a:gdLst>
                <a:gd name="T0" fmla="*/ 171 w 171"/>
                <a:gd name="T1" fmla="*/ 0 h 81"/>
                <a:gd name="T2" fmla="*/ 85 w 171"/>
                <a:gd name="T3" fmla="*/ 81 h 81"/>
                <a:gd name="T4" fmla="*/ 0 w 171"/>
                <a:gd name="T5" fmla="*/ 0 h 81"/>
                <a:gd name="T6" fmla="*/ 171 w 171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81">
                  <a:moveTo>
                    <a:pt x="171" y="0"/>
                  </a:moveTo>
                  <a:lnTo>
                    <a:pt x="85" y="81"/>
                  </a:lnTo>
                  <a:lnTo>
                    <a:pt x="0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FF"/>
            </a:solidFill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6" name="Line 1064"/>
            <p:cNvSpPr>
              <a:spLocks noChangeShapeType="1"/>
            </p:cNvSpPr>
            <p:nvPr/>
          </p:nvSpPr>
          <p:spPr bwMode="auto">
            <a:xfrm flipV="1">
              <a:off x="1125" y="2680"/>
              <a:ext cx="1" cy="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7" name="Line 1065"/>
            <p:cNvSpPr>
              <a:spLocks noChangeShapeType="1"/>
            </p:cNvSpPr>
            <p:nvPr/>
          </p:nvSpPr>
          <p:spPr bwMode="auto">
            <a:xfrm>
              <a:off x="1125" y="3085"/>
              <a:ext cx="1" cy="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8" name="Line 1066"/>
            <p:cNvSpPr>
              <a:spLocks noChangeShapeType="1"/>
            </p:cNvSpPr>
            <p:nvPr/>
          </p:nvSpPr>
          <p:spPr bwMode="auto">
            <a:xfrm>
              <a:off x="1125" y="2842"/>
              <a:ext cx="1" cy="243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9" name="Rectangle 1067"/>
            <p:cNvSpPr>
              <a:spLocks noChangeArrowheads="1"/>
            </p:cNvSpPr>
            <p:nvPr/>
          </p:nvSpPr>
          <p:spPr bwMode="auto">
            <a:xfrm>
              <a:off x="1040" y="3004"/>
              <a:ext cx="170" cy="8"/>
            </a:xfrm>
            <a:prstGeom prst="rect">
              <a:avLst/>
            </a:prstGeom>
            <a:solidFill>
              <a:srgbClr val="0000FF"/>
            </a:solidFill>
            <a:ln w="14288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0" name="Freeform 1068"/>
            <p:cNvSpPr>
              <a:spLocks/>
            </p:cNvSpPr>
            <p:nvPr/>
          </p:nvSpPr>
          <p:spPr bwMode="auto">
            <a:xfrm>
              <a:off x="1040" y="2923"/>
              <a:ext cx="170" cy="81"/>
            </a:xfrm>
            <a:custGeom>
              <a:avLst/>
              <a:gdLst>
                <a:gd name="T0" fmla="*/ 170 w 170"/>
                <a:gd name="T1" fmla="*/ 0 h 81"/>
                <a:gd name="T2" fmla="*/ 85 w 170"/>
                <a:gd name="T3" fmla="*/ 81 h 81"/>
                <a:gd name="T4" fmla="*/ 0 w 170"/>
                <a:gd name="T5" fmla="*/ 0 h 81"/>
                <a:gd name="T6" fmla="*/ 170 w 170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81">
                  <a:moveTo>
                    <a:pt x="170" y="0"/>
                  </a:moveTo>
                  <a:lnTo>
                    <a:pt x="85" y="81"/>
                  </a:lnTo>
                  <a:lnTo>
                    <a:pt x="0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FF"/>
            </a:solidFill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1" name="Line 1069"/>
            <p:cNvSpPr>
              <a:spLocks noChangeShapeType="1"/>
            </p:cNvSpPr>
            <p:nvPr/>
          </p:nvSpPr>
          <p:spPr bwMode="auto">
            <a:xfrm flipV="1">
              <a:off x="1338" y="2680"/>
              <a:ext cx="1" cy="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2" name="Line 1070"/>
            <p:cNvSpPr>
              <a:spLocks noChangeShapeType="1"/>
            </p:cNvSpPr>
            <p:nvPr/>
          </p:nvSpPr>
          <p:spPr bwMode="auto">
            <a:xfrm>
              <a:off x="1338" y="3085"/>
              <a:ext cx="1" cy="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3" name="Line 1071"/>
            <p:cNvSpPr>
              <a:spLocks noChangeShapeType="1"/>
            </p:cNvSpPr>
            <p:nvPr/>
          </p:nvSpPr>
          <p:spPr bwMode="auto">
            <a:xfrm>
              <a:off x="1338" y="2842"/>
              <a:ext cx="1" cy="243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4" name="Rectangle 1072"/>
            <p:cNvSpPr>
              <a:spLocks noChangeArrowheads="1"/>
            </p:cNvSpPr>
            <p:nvPr/>
          </p:nvSpPr>
          <p:spPr bwMode="auto">
            <a:xfrm>
              <a:off x="1253" y="3004"/>
              <a:ext cx="170" cy="8"/>
            </a:xfrm>
            <a:prstGeom prst="rect">
              <a:avLst/>
            </a:prstGeom>
            <a:solidFill>
              <a:srgbClr val="0000FF"/>
            </a:solidFill>
            <a:ln w="14288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5" name="Freeform 1073"/>
            <p:cNvSpPr>
              <a:spLocks/>
            </p:cNvSpPr>
            <p:nvPr/>
          </p:nvSpPr>
          <p:spPr bwMode="auto">
            <a:xfrm>
              <a:off x="1253" y="2923"/>
              <a:ext cx="170" cy="81"/>
            </a:xfrm>
            <a:custGeom>
              <a:avLst/>
              <a:gdLst>
                <a:gd name="T0" fmla="*/ 170 w 170"/>
                <a:gd name="T1" fmla="*/ 0 h 81"/>
                <a:gd name="T2" fmla="*/ 85 w 170"/>
                <a:gd name="T3" fmla="*/ 81 h 81"/>
                <a:gd name="T4" fmla="*/ 0 w 170"/>
                <a:gd name="T5" fmla="*/ 0 h 81"/>
                <a:gd name="T6" fmla="*/ 170 w 170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81">
                  <a:moveTo>
                    <a:pt x="170" y="0"/>
                  </a:moveTo>
                  <a:lnTo>
                    <a:pt x="85" y="81"/>
                  </a:lnTo>
                  <a:lnTo>
                    <a:pt x="0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FF"/>
            </a:solidFill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6" name="Line 1074"/>
            <p:cNvSpPr>
              <a:spLocks noChangeShapeType="1"/>
            </p:cNvSpPr>
            <p:nvPr/>
          </p:nvSpPr>
          <p:spPr bwMode="auto">
            <a:xfrm flipV="1">
              <a:off x="1551" y="2680"/>
              <a:ext cx="1" cy="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7" name="Line 1075"/>
            <p:cNvSpPr>
              <a:spLocks noChangeShapeType="1"/>
            </p:cNvSpPr>
            <p:nvPr/>
          </p:nvSpPr>
          <p:spPr bwMode="auto">
            <a:xfrm>
              <a:off x="1551" y="3085"/>
              <a:ext cx="1" cy="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8" name="Line 1076"/>
            <p:cNvSpPr>
              <a:spLocks noChangeShapeType="1"/>
            </p:cNvSpPr>
            <p:nvPr/>
          </p:nvSpPr>
          <p:spPr bwMode="auto">
            <a:xfrm>
              <a:off x="1551" y="2842"/>
              <a:ext cx="1" cy="243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9" name="Rectangle 1077"/>
            <p:cNvSpPr>
              <a:spLocks noChangeArrowheads="1"/>
            </p:cNvSpPr>
            <p:nvPr/>
          </p:nvSpPr>
          <p:spPr bwMode="auto">
            <a:xfrm>
              <a:off x="1466" y="3004"/>
              <a:ext cx="170" cy="8"/>
            </a:xfrm>
            <a:prstGeom prst="rect">
              <a:avLst/>
            </a:prstGeom>
            <a:solidFill>
              <a:srgbClr val="0000FF"/>
            </a:solidFill>
            <a:ln w="14288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0" name="Freeform 1078"/>
            <p:cNvSpPr>
              <a:spLocks/>
            </p:cNvSpPr>
            <p:nvPr/>
          </p:nvSpPr>
          <p:spPr bwMode="auto">
            <a:xfrm>
              <a:off x="1466" y="2923"/>
              <a:ext cx="170" cy="81"/>
            </a:xfrm>
            <a:custGeom>
              <a:avLst/>
              <a:gdLst>
                <a:gd name="T0" fmla="*/ 170 w 170"/>
                <a:gd name="T1" fmla="*/ 0 h 81"/>
                <a:gd name="T2" fmla="*/ 85 w 170"/>
                <a:gd name="T3" fmla="*/ 81 h 81"/>
                <a:gd name="T4" fmla="*/ 0 w 170"/>
                <a:gd name="T5" fmla="*/ 0 h 81"/>
                <a:gd name="T6" fmla="*/ 170 w 170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81">
                  <a:moveTo>
                    <a:pt x="170" y="0"/>
                  </a:moveTo>
                  <a:lnTo>
                    <a:pt x="85" y="81"/>
                  </a:lnTo>
                  <a:lnTo>
                    <a:pt x="0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FF"/>
            </a:solidFill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1" name="Line 1079"/>
            <p:cNvSpPr>
              <a:spLocks noChangeShapeType="1"/>
            </p:cNvSpPr>
            <p:nvPr/>
          </p:nvSpPr>
          <p:spPr bwMode="auto">
            <a:xfrm flipV="1">
              <a:off x="1772" y="2680"/>
              <a:ext cx="1" cy="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2" name="Line 1080"/>
            <p:cNvSpPr>
              <a:spLocks noChangeShapeType="1"/>
            </p:cNvSpPr>
            <p:nvPr/>
          </p:nvSpPr>
          <p:spPr bwMode="auto">
            <a:xfrm>
              <a:off x="1772" y="3085"/>
              <a:ext cx="1" cy="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3" name="Line 1081"/>
            <p:cNvSpPr>
              <a:spLocks noChangeShapeType="1"/>
            </p:cNvSpPr>
            <p:nvPr/>
          </p:nvSpPr>
          <p:spPr bwMode="auto">
            <a:xfrm>
              <a:off x="1772" y="2842"/>
              <a:ext cx="1" cy="243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4" name="Rectangle 1082"/>
            <p:cNvSpPr>
              <a:spLocks noChangeArrowheads="1"/>
            </p:cNvSpPr>
            <p:nvPr/>
          </p:nvSpPr>
          <p:spPr bwMode="auto">
            <a:xfrm>
              <a:off x="1687" y="3004"/>
              <a:ext cx="170" cy="8"/>
            </a:xfrm>
            <a:prstGeom prst="rect">
              <a:avLst/>
            </a:prstGeom>
            <a:solidFill>
              <a:srgbClr val="0000FF"/>
            </a:solidFill>
            <a:ln w="14288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5" name="Freeform 1083"/>
            <p:cNvSpPr>
              <a:spLocks/>
            </p:cNvSpPr>
            <p:nvPr/>
          </p:nvSpPr>
          <p:spPr bwMode="auto">
            <a:xfrm>
              <a:off x="1687" y="2923"/>
              <a:ext cx="170" cy="81"/>
            </a:xfrm>
            <a:custGeom>
              <a:avLst/>
              <a:gdLst>
                <a:gd name="T0" fmla="*/ 170 w 170"/>
                <a:gd name="T1" fmla="*/ 0 h 81"/>
                <a:gd name="T2" fmla="*/ 85 w 170"/>
                <a:gd name="T3" fmla="*/ 81 h 81"/>
                <a:gd name="T4" fmla="*/ 0 w 170"/>
                <a:gd name="T5" fmla="*/ 0 h 81"/>
                <a:gd name="T6" fmla="*/ 170 w 170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81">
                  <a:moveTo>
                    <a:pt x="170" y="0"/>
                  </a:moveTo>
                  <a:lnTo>
                    <a:pt x="85" y="81"/>
                  </a:lnTo>
                  <a:lnTo>
                    <a:pt x="0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FF"/>
            </a:solidFill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6" name="Line 1084"/>
            <p:cNvSpPr>
              <a:spLocks noChangeShapeType="1"/>
            </p:cNvSpPr>
            <p:nvPr/>
          </p:nvSpPr>
          <p:spPr bwMode="auto">
            <a:xfrm>
              <a:off x="452" y="2680"/>
              <a:ext cx="1431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42" name="Oval 1090"/>
            <p:cNvSpPr>
              <a:spLocks noChangeArrowheads="1"/>
            </p:cNvSpPr>
            <p:nvPr/>
          </p:nvSpPr>
          <p:spPr bwMode="auto">
            <a:xfrm>
              <a:off x="452" y="2664"/>
              <a:ext cx="34" cy="33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43" name="Oval 1091"/>
            <p:cNvSpPr>
              <a:spLocks noChangeArrowheads="1"/>
            </p:cNvSpPr>
            <p:nvPr/>
          </p:nvSpPr>
          <p:spPr bwMode="auto">
            <a:xfrm>
              <a:off x="657" y="2664"/>
              <a:ext cx="34" cy="33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44" name="Oval 1092"/>
            <p:cNvSpPr>
              <a:spLocks noChangeArrowheads="1"/>
            </p:cNvSpPr>
            <p:nvPr/>
          </p:nvSpPr>
          <p:spPr bwMode="auto">
            <a:xfrm>
              <a:off x="886" y="2664"/>
              <a:ext cx="35" cy="33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45" name="Oval 1093"/>
            <p:cNvSpPr>
              <a:spLocks noChangeArrowheads="1"/>
            </p:cNvSpPr>
            <p:nvPr/>
          </p:nvSpPr>
          <p:spPr bwMode="auto">
            <a:xfrm>
              <a:off x="1108" y="2664"/>
              <a:ext cx="34" cy="33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46" name="Oval 1094"/>
            <p:cNvSpPr>
              <a:spLocks noChangeArrowheads="1"/>
            </p:cNvSpPr>
            <p:nvPr/>
          </p:nvSpPr>
          <p:spPr bwMode="auto">
            <a:xfrm>
              <a:off x="1321" y="2664"/>
              <a:ext cx="34" cy="33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47" name="Oval 1095"/>
            <p:cNvSpPr>
              <a:spLocks noChangeArrowheads="1"/>
            </p:cNvSpPr>
            <p:nvPr/>
          </p:nvSpPr>
          <p:spPr bwMode="auto">
            <a:xfrm>
              <a:off x="1534" y="2664"/>
              <a:ext cx="34" cy="33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48" name="Oval 1096"/>
            <p:cNvSpPr>
              <a:spLocks noChangeArrowheads="1"/>
            </p:cNvSpPr>
            <p:nvPr/>
          </p:nvSpPr>
          <p:spPr bwMode="auto">
            <a:xfrm>
              <a:off x="1755" y="2664"/>
              <a:ext cx="34" cy="33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49" name="Text Box 1097"/>
            <p:cNvSpPr txBox="1">
              <a:spLocks noChangeArrowheads="1"/>
            </p:cNvSpPr>
            <p:nvPr/>
          </p:nvSpPr>
          <p:spPr bwMode="auto">
            <a:xfrm>
              <a:off x="1862" y="2428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CC0000"/>
                  </a:solidFill>
                  <a:latin typeface="Calibri" pitchFamily="34" charset="0"/>
                  <a:ea typeface="黑体" pitchFamily="49" charset="-122"/>
                </a:rPr>
                <a:t>“1”</a:t>
              </a:r>
            </a:p>
          </p:txBody>
        </p:sp>
      </p:grpSp>
      <p:sp>
        <p:nvSpPr>
          <p:cNvPr id="75855" name="Rectangle 1103"/>
          <p:cNvSpPr>
            <a:spLocks noChangeArrowheads="1"/>
          </p:cNvSpPr>
          <p:nvPr/>
        </p:nvSpPr>
        <p:spPr bwMode="auto">
          <a:xfrm>
            <a:off x="7812088" y="4891088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ea typeface="黑体" pitchFamily="49" charset="-122"/>
              </a:rPr>
              <a:t>On</a:t>
            </a:r>
          </a:p>
        </p:txBody>
      </p:sp>
      <p:sp>
        <p:nvSpPr>
          <p:cNvPr id="75856" name="Text Box 1104"/>
          <p:cNvSpPr txBox="1">
            <a:spLocks noChangeArrowheads="1"/>
          </p:cNvSpPr>
          <p:nvPr/>
        </p:nvSpPr>
        <p:spPr bwMode="auto">
          <a:xfrm>
            <a:off x="1050925" y="2711450"/>
            <a:ext cx="153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CC0000"/>
                </a:solidFill>
                <a:latin typeface="Calibri" pitchFamily="34" charset="0"/>
                <a:ea typeface="黑体" pitchFamily="49" charset="-122"/>
              </a:rPr>
              <a:t>BS201A</a:t>
            </a:r>
          </a:p>
        </p:txBody>
      </p:sp>
      <p:sp>
        <p:nvSpPr>
          <p:cNvPr id="75857" name="Text Box 1105"/>
          <p:cNvSpPr txBox="1">
            <a:spLocks noChangeArrowheads="1"/>
          </p:cNvSpPr>
          <p:nvPr/>
        </p:nvSpPr>
        <p:spPr bwMode="auto">
          <a:xfrm>
            <a:off x="1143000" y="5562600"/>
            <a:ext cx="153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CC0000"/>
                </a:solidFill>
                <a:latin typeface="Calibri" pitchFamily="34" charset="0"/>
                <a:ea typeface="黑体" pitchFamily="49" charset="-122"/>
              </a:rPr>
              <a:t>BS201B</a:t>
            </a:r>
          </a:p>
        </p:txBody>
      </p:sp>
      <p:sp>
        <p:nvSpPr>
          <p:cNvPr id="75858" name="Rectangle 1106"/>
          <p:cNvSpPr>
            <a:spLocks noChangeArrowheads="1"/>
          </p:cNvSpPr>
          <p:nvPr/>
        </p:nvSpPr>
        <p:spPr bwMode="auto">
          <a:xfrm>
            <a:off x="3657600" y="2371725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  <a:ea typeface="黑体" pitchFamily="49" charset="-122"/>
              </a:rPr>
              <a:t>diodes</a:t>
            </a:r>
          </a:p>
        </p:txBody>
      </p:sp>
      <p:sp>
        <p:nvSpPr>
          <p:cNvPr id="75859" name="Line 1107"/>
          <p:cNvSpPr>
            <a:spLocks noChangeShapeType="1"/>
          </p:cNvSpPr>
          <p:nvPr/>
        </p:nvSpPr>
        <p:spPr bwMode="auto">
          <a:xfrm>
            <a:off x="4724400" y="2590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60" name="Rectangle 1108"/>
          <p:cNvSpPr>
            <a:spLocks noChangeArrowheads="1"/>
          </p:cNvSpPr>
          <p:nvPr/>
        </p:nvSpPr>
        <p:spPr bwMode="auto">
          <a:xfrm>
            <a:off x="5486400" y="2371725"/>
            <a:ext cx="138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  <a:ea typeface="黑体" pitchFamily="49" charset="-122"/>
              </a:rPr>
              <a:t>logic </a:t>
            </a:r>
            <a:r>
              <a:rPr lang="en-US" altLang="zh-CN" b="1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high</a:t>
            </a:r>
          </a:p>
        </p:txBody>
      </p:sp>
      <p:sp>
        <p:nvSpPr>
          <p:cNvPr id="75861" name="Rectangle 1109"/>
          <p:cNvSpPr>
            <a:spLocks noChangeArrowheads="1"/>
          </p:cNvSpPr>
          <p:nvPr/>
        </p:nvSpPr>
        <p:spPr bwMode="auto">
          <a:xfrm>
            <a:off x="7596188" y="2381250"/>
            <a:ext cx="62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  <a:ea typeface="黑体" pitchFamily="49" charset="-122"/>
              </a:rPr>
              <a:t> On</a:t>
            </a:r>
          </a:p>
        </p:txBody>
      </p:sp>
      <p:sp>
        <p:nvSpPr>
          <p:cNvPr id="75862" name="Line 1110"/>
          <p:cNvSpPr>
            <a:spLocks noChangeShapeType="1"/>
          </p:cNvSpPr>
          <p:nvPr/>
        </p:nvSpPr>
        <p:spPr bwMode="auto">
          <a:xfrm>
            <a:off x="7010400" y="2590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63" name="Rectangle 1111"/>
          <p:cNvSpPr>
            <a:spLocks noChangeArrowheads="1"/>
          </p:cNvSpPr>
          <p:nvPr/>
        </p:nvSpPr>
        <p:spPr bwMode="auto">
          <a:xfrm>
            <a:off x="3810000" y="4886325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  <a:ea typeface="黑体" pitchFamily="49" charset="-122"/>
              </a:rPr>
              <a:t>diodes</a:t>
            </a:r>
          </a:p>
        </p:txBody>
      </p:sp>
      <p:sp>
        <p:nvSpPr>
          <p:cNvPr id="75864" name="Line 1112"/>
          <p:cNvSpPr>
            <a:spLocks noChangeShapeType="1"/>
          </p:cNvSpPr>
          <p:nvPr/>
        </p:nvSpPr>
        <p:spPr bwMode="auto">
          <a:xfrm>
            <a:off x="4876800" y="5105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65" name="Rectangle 1113"/>
          <p:cNvSpPr>
            <a:spLocks noChangeArrowheads="1"/>
          </p:cNvSpPr>
          <p:nvPr/>
        </p:nvSpPr>
        <p:spPr bwMode="auto">
          <a:xfrm>
            <a:off x="5562600" y="4886325"/>
            <a:ext cx="130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  <a:ea typeface="黑体" pitchFamily="49" charset="-122"/>
              </a:rPr>
              <a:t>logic </a:t>
            </a:r>
            <a:r>
              <a:rPr lang="en-US" altLang="zh-CN" b="1">
                <a:solidFill>
                  <a:srgbClr val="FF3399"/>
                </a:solidFill>
                <a:latin typeface="Calibri" pitchFamily="34" charset="0"/>
                <a:ea typeface="黑体" pitchFamily="49" charset="-122"/>
              </a:rPr>
              <a:t>low</a:t>
            </a:r>
          </a:p>
        </p:txBody>
      </p:sp>
      <p:sp>
        <p:nvSpPr>
          <p:cNvPr id="75866" name="Line 1114"/>
          <p:cNvSpPr>
            <a:spLocks noChangeShapeType="1"/>
          </p:cNvSpPr>
          <p:nvPr/>
        </p:nvSpPr>
        <p:spPr bwMode="auto">
          <a:xfrm>
            <a:off x="7086600" y="5105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7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7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7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7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7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7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7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7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7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7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7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7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7" grpId="0" autoUpdateAnimBg="0"/>
      <p:bldP spid="75789" grpId="0" autoUpdateAnimBg="0"/>
      <p:bldP spid="75798" grpId="0" autoUpdateAnimBg="0"/>
      <p:bldP spid="75855" grpId="0" autoUpdateAnimBg="0"/>
      <p:bldP spid="75856" grpId="0" autoUpdateAnimBg="0"/>
      <p:bldP spid="75857" grpId="0" autoUpdateAnimBg="0"/>
      <p:bldP spid="75858" grpId="0" autoUpdateAnimBg="0"/>
      <p:bldP spid="75859" grpId="0" animBg="1"/>
      <p:bldP spid="75860" grpId="0" autoUpdateAnimBg="0"/>
      <p:bldP spid="75861" grpId="0" autoUpdateAnimBg="0"/>
      <p:bldP spid="75862" grpId="0" animBg="1"/>
      <p:bldP spid="75863" grpId="0" autoUpdateAnimBg="0"/>
      <p:bldP spid="75864" grpId="0" animBg="1"/>
      <p:bldP spid="75865" grpId="0" autoUpdateAnimBg="0"/>
      <p:bldP spid="7586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4811-CFB5-46B8-99DF-CDEEEA99F945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539750" y="333375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990099"/>
                </a:solidFill>
                <a:latin typeface="Calibri" pitchFamily="34" charset="0"/>
                <a:ea typeface="黑体" pitchFamily="49" charset="-122"/>
              </a:rPr>
              <a:t>2.  </a:t>
            </a:r>
            <a:r>
              <a:rPr lang="zh-CN" altLang="en-US" b="1">
                <a:solidFill>
                  <a:srgbClr val="990099"/>
                </a:solidFill>
                <a:latin typeface="Calibri" pitchFamily="34" charset="0"/>
                <a:ea typeface="黑体" pitchFamily="49" charset="-122"/>
              </a:rPr>
              <a:t>显示译码器    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1835150" y="981075"/>
            <a:ext cx="5545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要显示</a:t>
            </a: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</a:t>
            </a:r>
            <a:r>
              <a:rPr lang="zh-CN" altLang="en-US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－</a:t>
            </a: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9 </a:t>
            </a:r>
            <a:r>
              <a:rPr lang="zh-CN" altLang="en-US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十个数字，需要用译码器来驱动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1116013" y="3500438"/>
            <a:ext cx="446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827088" y="1916113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ea typeface="黑体" pitchFamily="49" charset="-122"/>
              </a:rPr>
              <a:t>4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个输入端：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684213" y="1412875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Display decoder/driver  7448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4140200" y="2430463"/>
            <a:ext cx="330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ea typeface="黑体" pitchFamily="49" charset="-122"/>
              </a:rPr>
              <a:t> 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驱动 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7 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段数码管显示器</a:t>
            </a: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2700338" y="1916113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4 bits binary / </a:t>
            </a:r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8421 BCD code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828675" y="2420938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  <a:ea typeface="黑体" pitchFamily="49" charset="-122"/>
              </a:rPr>
              <a:t>7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个输出端：</a:t>
            </a:r>
          </a:p>
        </p:txBody>
      </p:sp>
      <p:sp>
        <p:nvSpPr>
          <p:cNvPr id="37912" name="AutoShape 24"/>
          <p:cNvSpPr>
            <a:spLocks noChangeArrowheads="1"/>
          </p:cNvSpPr>
          <p:nvPr/>
        </p:nvSpPr>
        <p:spPr bwMode="auto">
          <a:xfrm>
            <a:off x="2844800" y="2628900"/>
            <a:ext cx="976313" cy="152400"/>
          </a:xfrm>
          <a:prstGeom prst="rightArrow">
            <a:avLst>
              <a:gd name="adj1" fmla="val 50000"/>
              <a:gd name="adj2" fmla="val 160156"/>
            </a:avLst>
          </a:prstGeom>
          <a:solidFill>
            <a:schemeClr val="bg1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37935" name="Text Box 47"/>
          <p:cNvSpPr txBox="1">
            <a:spLocks noChangeArrowheads="1"/>
          </p:cNvSpPr>
          <p:nvPr/>
        </p:nvSpPr>
        <p:spPr bwMode="auto">
          <a:xfrm>
            <a:off x="6948488" y="4581525"/>
            <a:ext cx="1871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3399"/>
                </a:solidFill>
                <a:latin typeface="Calibri" pitchFamily="34" charset="0"/>
                <a:ea typeface="黑体" pitchFamily="49" charset="-122"/>
              </a:rPr>
              <a:t>输出高有效，驱动共阴极管</a:t>
            </a:r>
          </a:p>
        </p:txBody>
      </p:sp>
      <p:pic>
        <p:nvPicPr>
          <p:cNvPr id="40105" name="Picture 1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13100"/>
            <a:ext cx="22415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106" name="Picture 1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214688"/>
            <a:ext cx="3311525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934" name="Text Box 46"/>
          <p:cNvSpPr txBox="1">
            <a:spLocks noChangeArrowheads="1"/>
          </p:cNvSpPr>
          <p:nvPr/>
        </p:nvSpPr>
        <p:spPr bwMode="auto">
          <a:xfrm>
            <a:off x="1763713" y="6021388"/>
            <a:ext cx="5040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不一定只有一个输出端高（或低）有效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4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1" grpId="0" autoUpdateAnimBg="0"/>
      <p:bldP spid="37902" grpId="0" autoUpdateAnimBg="0"/>
      <p:bldP spid="37904" grpId="0" autoUpdateAnimBg="0"/>
      <p:bldP spid="37908" grpId="0" autoUpdateAnimBg="0"/>
      <p:bldP spid="37909" grpId="0" autoUpdateAnimBg="0"/>
      <p:bldP spid="37910" grpId="0" autoUpdateAnimBg="0"/>
      <p:bldP spid="37911" grpId="0" autoUpdateAnimBg="0"/>
      <p:bldP spid="37912" grpId="0" animBg="1"/>
      <p:bldP spid="37935" grpId="0" autoUpdateAnimBg="0"/>
      <p:bldP spid="3793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01D5-20C7-4267-B9B8-2B154560C00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8640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§4.1 Overview </a:t>
            </a:r>
            <a:r>
              <a:rPr lang="zh-CN" altLang="en-US" sz="2800"/>
              <a:t>概述</a:t>
            </a:r>
          </a:p>
        </p:txBody>
      </p:sp>
      <p:sp>
        <p:nvSpPr>
          <p:cNvPr id="161870" name="Text Box 78"/>
          <p:cNvSpPr txBox="1">
            <a:spLocks noChangeArrowheads="1"/>
          </p:cNvSpPr>
          <p:nvPr/>
        </p:nvSpPr>
        <p:spPr bwMode="auto">
          <a:xfrm>
            <a:off x="250825" y="4386263"/>
            <a:ext cx="87852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80000"/>
              </a:spcBef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Content </a:t>
            </a:r>
            <a:r>
              <a:rPr lang="zh-CN" altLang="en-US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本章内容：</a:t>
            </a:r>
          </a:p>
          <a:p>
            <a:pPr>
              <a:spcBef>
                <a:spcPct val="30000"/>
              </a:spcBef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      </a:t>
            </a:r>
            <a:r>
              <a:rPr lang="en-US" altLang="zh-CN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1. Analysis of combinational logic circuits </a:t>
            </a:r>
            <a:r>
              <a:rPr lang="zh-CN" altLang="en-US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组合逻辑电路分析</a:t>
            </a:r>
          </a:p>
          <a:p>
            <a:pPr>
              <a:spcBef>
                <a:spcPct val="30000"/>
              </a:spcBef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      </a:t>
            </a:r>
            <a:r>
              <a:rPr lang="en-US" altLang="zh-CN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2. Design of combinational logic circuits </a:t>
            </a:r>
            <a:r>
              <a:rPr lang="zh-CN" altLang="en-US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组合逻辑电路设计</a:t>
            </a:r>
          </a:p>
          <a:p>
            <a:pPr>
              <a:spcBef>
                <a:spcPct val="30000"/>
              </a:spcBef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      </a:t>
            </a:r>
            <a:r>
              <a:rPr lang="en-US" altLang="zh-CN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3. Decoder, MUX, Comparator, Adder </a:t>
            </a:r>
          </a:p>
          <a:p>
            <a:pPr>
              <a:spcBef>
                <a:spcPct val="10000"/>
              </a:spcBef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         </a:t>
            </a:r>
            <a:r>
              <a:rPr lang="en-US" altLang="zh-CN" sz="200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            </a:t>
            </a:r>
            <a:r>
              <a:rPr lang="zh-CN" altLang="en-US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译码器、多路选择器、比较器、加法器</a:t>
            </a:r>
          </a:p>
        </p:txBody>
      </p:sp>
      <p:sp>
        <p:nvSpPr>
          <p:cNvPr id="161871" name="Text Box 79"/>
          <p:cNvSpPr txBox="1">
            <a:spLocks noChangeArrowheads="1"/>
          </p:cNvSpPr>
          <p:nvPr/>
        </p:nvSpPr>
        <p:spPr bwMode="auto">
          <a:xfrm>
            <a:off x="254000" y="10668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>
                <a:solidFill>
                  <a:srgbClr val="CC0066"/>
                </a:solidFill>
                <a:latin typeface="Calibri" pitchFamily="34" charset="0"/>
                <a:hlinkClick r:id="rId3"/>
              </a:rPr>
              <a:t>Combinational circuits</a:t>
            </a:r>
            <a:r>
              <a:rPr lang="zh-CN" altLang="en-US" b="1">
                <a:solidFill>
                  <a:srgbClr val="CC0066"/>
                </a:solidFill>
                <a:latin typeface="Calibri" pitchFamily="34" charset="0"/>
              </a:rPr>
              <a:t>：</a:t>
            </a:r>
          </a:p>
        </p:txBody>
      </p: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368300" y="1639888"/>
            <a:ext cx="6048375" cy="1512887"/>
            <a:chOff x="232" y="1033"/>
            <a:chExt cx="3810" cy="953"/>
          </a:xfrm>
        </p:grpSpPr>
        <p:sp>
          <p:nvSpPr>
            <p:cNvPr id="161872" name="AutoShape 80"/>
            <p:cNvSpPr>
              <a:spLocks/>
            </p:cNvSpPr>
            <p:nvPr/>
          </p:nvSpPr>
          <p:spPr bwMode="auto">
            <a:xfrm>
              <a:off x="232" y="1169"/>
              <a:ext cx="91" cy="681"/>
            </a:xfrm>
            <a:prstGeom prst="leftBrace">
              <a:avLst>
                <a:gd name="adj1" fmla="val 62363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Calibri" pitchFamily="34" charset="0"/>
              </a:endParaRPr>
            </a:p>
          </p:txBody>
        </p:sp>
        <p:sp>
          <p:nvSpPr>
            <p:cNvPr id="161873" name="Text Box 81"/>
            <p:cNvSpPr txBox="1">
              <a:spLocks noChangeArrowheads="1"/>
            </p:cNvSpPr>
            <p:nvPr/>
          </p:nvSpPr>
          <p:spPr bwMode="auto">
            <a:xfrm>
              <a:off x="368" y="1380"/>
              <a:ext cx="20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Char char="l"/>
              </a:pPr>
              <a:r>
                <a:rPr lang="en-US" altLang="zh-CN" b="1">
                  <a:latin typeface="Calibri" pitchFamily="34" charset="0"/>
                </a:rPr>
                <a:t> Consist of logic gates</a:t>
              </a:r>
              <a:endParaRPr lang="en-US" altLang="zh-CN" b="1">
                <a:solidFill>
                  <a:schemeClr val="accent2"/>
                </a:solidFill>
                <a:latin typeface="Calibri" pitchFamily="34" charset="0"/>
                <a:ea typeface="楷体_GB2312" pitchFamily="49" charset="-122"/>
              </a:endParaRPr>
            </a:p>
          </p:txBody>
        </p:sp>
        <p:sp>
          <p:nvSpPr>
            <p:cNvPr id="161874" name="Text Box 82"/>
            <p:cNvSpPr txBox="1">
              <a:spLocks noChangeArrowheads="1"/>
            </p:cNvSpPr>
            <p:nvPr/>
          </p:nvSpPr>
          <p:spPr bwMode="auto">
            <a:xfrm>
              <a:off x="368" y="1698"/>
              <a:ext cx="25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Char char="l"/>
              </a:pPr>
              <a:r>
                <a:rPr lang="en-US" altLang="zh-CN" b="1">
                  <a:latin typeface="Calibri" pitchFamily="34" charset="0"/>
                </a:rPr>
                <a:t> No feedback ( No memory )</a:t>
              </a:r>
            </a:p>
          </p:txBody>
        </p:sp>
        <p:sp>
          <p:nvSpPr>
            <p:cNvPr id="161875" name="Text Box 83"/>
            <p:cNvSpPr txBox="1">
              <a:spLocks noChangeArrowheads="1"/>
            </p:cNvSpPr>
            <p:nvPr/>
          </p:nvSpPr>
          <p:spPr bwMode="auto">
            <a:xfrm>
              <a:off x="368" y="1033"/>
              <a:ext cx="36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l"/>
              </a:pPr>
              <a:r>
                <a:rPr lang="en-US" altLang="zh-CN" b="1">
                  <a:latin typeface="Calibri" pitchFamily="34" charset="0"/>
                </a:rPr>
                <a:t> Outputs dependent on only the inputs</a:t>
              </a:r>
              <a:endParaRPr lang="en-US" altLang="zh-CN" b="1">
                <a:latin typeface="Calibri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2984500" y="3260725"/>
            <a:ext cx="2395538" cy="1066800"/>
            <a:chOff x="1488" y="3264"/>
            <a:chExt cx="1509" cy="672"/>
          </a:xfrm>
        </p:grpSpPr>
        <p:sp>
          <p:nvSpPr>
            <p:cNvPr id="161877" name="Rectangle 85"/>
            <p:cNvSpPr>
              <a:spLocks noChangeArrowheads="1"/>
            </p:cNvSpPr>
            <p:nvPr/>
          </p:nvSpPr>
          <p:spPr bwMode="auto">
            <a:xfrm>
              <a:off x="1632" y="326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000"/>
                <a:t>&amp;</a:t>
              </a:r>
            </a:p>
          </p:txBody>
        </p:sp>
        <p:sp>
          <p:nvSpPr>
            <p:cNvPr id="161878" name="Rectangle 86"/>
            <p:cNvSpPr>
              <a:spLocks noChangeArrowheads="1"/>
            </p:cNvSpPr>
            <p:nvPr/>
          </p:nvSpPr>
          <p:spPr bwMode="auto">
            <a:xfrm>
              <a:off x="1632" y="3648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000"/>
                <a:t>&amp;</a:t>
              </a:r>
            </a:p>
          </p:txBody>
        </p:sp>
        <p:sp>
          <p:nvSpPr>
            <p:cNvPr id="161879" name="Rectangle 87"/>
            <p:cNvSpPr>
              <a:spLocks noChangeArrowheads="1"/>
            </p:cNvSpPr>
            <p:nvPr/>
          </p:nvSpPr>
          <p:spPr bwMode="auto">
            <a:xfrm>
              <a:off x="2304" y="3456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>
                  <a:ea typeface="仿宋_GB2312" pitchFamily="49" charset="-122"/>
                </a:rPr>
                <a:t>≥1</a:t>
              </a:r>
              <a:endParaRPr lang="en-US" altLang="zh-CN" sz="1600"/>
            </a:p>
          </p:txBody>
        </p:sp>
        <p:sp>
          <p:nvSpPr>
            <p:cNvPr id="161880" name="Line 88"/>
            <p:cNvSpPr>
              <a:spLocks noChangeShapeType="1"/>
            </p:cNvSpPr>
            <p:nvPr/>
          </p:nvSpPr>
          <p:spPr bwMode="auto">
            <a:xfrm>
              <a:off x="1488" y="33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81" name="Line 89"/>
            <p:cNvSpPr>
              <a:spLocks noChangeShapeType="1"/>
            </p:cNvSpPr>
            <p:nvPr/>
          </p:nvSpPr>
          <p:spPr bwMode="auto">
            <a:xfrm>
              <a:off x="1488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82" name="Line 90"/>
            <p:cNvSpPr>
              <a:spLocks noChangeShapeType="1"/>
            </p:cNvSpPr>
            <p:nvPr/>
          </p:nvSpPr>
          <p:spPr bwMode="auto">
            <a:xfrm>
              <a:off x="1488" y="37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83" name="Line 91"/>
            <p:cNvSpPr>
              <a:spLocks noChangeShapeType="1"/>
            </p:cNvSpPr>
            <p:nvPr/>
          </p:nvSpPr>
          <p:spPr bwMode="auto">
            <a:xfrm>
              <a:off x="1488" y="38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84" name="Line 92"/>
            <p:cNvSpPr>
              <a:spLocks noChangeShapeType="1"/>
            </p:cNvSpPr>
            <p:nvPr/>
          </p:nvSpPr>
          <p:spPr bwMode="auto">
            <a:xfrm>
              <a:off x="1824" y="34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85" name="Line 93"/>
            <p:cNvSpPr>
              <a:spLocks noChangeShapeType="1"/>
            </p:cNvSpPr>
            <p:nvPr/>
          </p:nvSpPr>
          <p:spPr bwMode="auto">
            <a:xfrm>
              <a:off x="1824" y="37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86" name="Line 94"/>
            <p:cNvSpPr>
              <a:spLocks noChangeShapeType="1"/>
            </p:cNvSpPr>
            <p:nvPr/>
          </p:nvSpPr>
          <p:spPr bwMode="auto">
            <a:xfrm>
              <a:off x="2064" y="35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87" name="Line 95"/>
            <p:cNvSpPr>
              <a:spLocks noChangeShapeType="1"/>
            </p:cNvSpPr>
            <p:nvPr/>
          </p:nvSpPr>
          <p:spPr bwMode="auto">
            <a:xfrm>
              <a:off x="2064" y="36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88" name="Line 96"/>
            <p:cNvSpPr>
              <a:spLocks noChangeShapeType="1"/>
            </p:cNvSpPr>
            <p:nvPr/>
          </p:nvSpPr>
          <p:spPr bwMode="auto">
            <a:xfrm>
              <a:off x="2064" y="36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89" name="Line 97"/>
            <p:cNvSpPr>
              <a:spLocks noChangeShapeType="1"/>
            </p:cNvSpPr>
            <p:nvPr/>
          </p:nvSpPr>
          <p:spPr bwMode="auto">
            <a:xfrm>
              <a:off x="2064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90" name="Line 98"/>
            <p:cNvSpPr>
              <a:spLocks noChangeShapeType="1"/>
            </p:cNvSpPr>
            <p:nvPr/>
          </p:nvSpPr>
          <p:spPr bwMode="auto">
            <a:xfrm>
              <a:off x="2496" y="36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91" name="Text Box 99"/>
            <p:cNvSpPr txBox="1">
              <a:spLocks noChangeArrowheads="1"/>
            </p:cNvSpPr>
            <p:nvPr/>
          </p:nvSpPr>
          <p:spPr bwMode="auto">
            <a:xfrm>
              <a:off x="2774" y="34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</p:grpSp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2751138" y="3108325"/>
            <a:ext cx="127000" cy="1295400"/>
            <a:chOff x="1344" y="3168"/>
            <a:chExt cx="80" cy="816"/>
          </a:xfrm>
        </p:grpSpPr>
        <p:sp>
          <p:nvSpPr>
            <p:cNvPr id="161893" name="Text Box 101"/>
            <p:cNvSpPr txBox="1">
              <a:spLocks noChangeArrowheads="1"/>
            </p:cNvSpPr>
            <p:nvPr/>
          </p:nvSpPr>
          <p:spPr bwMode="auto">
            <a:xfrm>
              <a:off x="1344" y="3168"/>
              <a:ext cx="8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/>
                <a:t>1</a:t>
              </a:r>
            </a:p>
            <a:p>
              <a:r>
                <a:rPr lang="en-US" altLang="zh-CN" sz="2000"/>
                <a:t>1</a:t>
              </a:r>
            </a:p>
          </p:txBody>
        </p:sp>
        <p:sp>
          <p:nvSpPr>
            <p:cNvPr id="161894" name="Text Box 102"/>
            <p:cNvSpPr txBox="1">
              <a:spLocks noChangeArrowheads="1"/>
            </p:cNvSpPr>
            <p:nvPr/>
          </p:nvSpPr>
          <p:spPr bwMode="auto">
            <a:xfrm>
              <a:off x="1344" y="3600"/>
              <a:ext cx="8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/>
                <a:t>1</a:t>
              </a:r>
            </a:p>
            <a:p>
              <a:r>
                <a:rPr lang="en-US" altLang="zh-CN" sz="2000"/>
                <a:t>0</a:t>
              </a:r>
            </a:p>
          </p:txBody>
        </p:sp>
      </p:grpSp>
      <p:sp>
        <p:nvSpPr>
          <p:cNvPr id="161895" name="Line 103"/>
          <p:cNvSpPr>
            <a:spLocks noChangeShapeType="1"/>
          </p:cNvSpPr>
          <p:nvPr/>
        </p:nvSpPr>
        <p:spPr bwMode="auto">
          <a:xfrm flipH="1">
            <a:off x="2070100" y="3565525"/>
            <a:ext cx="457200" cy="0"/>
          </a:xfrm>
          <a:prstGeom prst="line">
            <a:avLst/>
          </a:prstGeom>
          <a:noFill/>
          <a:ln w="28575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96" name="Text Box 104"/>
          <p:cNvSpPr txBox="1">
            <a:spLocks noChangeArrowheads="1"/>
          </p:cNvSpPr>
          <p:nvPr/>
        </p:nvSpPr>
        <p:spPr bwMode="auto">
          <a:xfrm>
            <a:off x="1765300" y="3413125"/>
            <a:ext cx="15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1897" name="Text Box 105"/>
          <p:cNvSpPr txBox="1">
            <a:spLocks noChangeArrowheads="1"/>
          </p:cNvSpPr>
          <p:nvPr/>
        </p:nvSpPr>
        <p:spPr bwMode="auto">
          <a:xfrm>
            <a:off x="5270500" y="35337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=1</a:t>
            </a:r>
          </a:p>
        </p:txBody>
      </p:sp>
      <p:sp>
        <p:nvSpPr>
          <p:cNvPr id="161898" name="Line 106"/>
          <p:cNvSpPr>
            <a:spLocks noChangeShapeType="1"/>
          </p:cNvSpPr>
          <p:nvPr/>
        </p:nvSpPr>
        <p:spPr bwMode="auto">
          <a:xfrm>
            <a:off x="5956300" y="3794125"/>
            <a:ext cx="533400" cy="0"/>
          </a:xfrm>
          <a:prstGeom prst="line">
            <a:avLst/>
          </a:prstGeom>
          <a:noFill/>
          <a:ln w="28575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99" name="Text Box 107"/>
          <p:cNvSpPr txBox="1">
            <a:spLocks noChangeArrowheads="1"/>
          </p:cNvSpPr>
          <p:nvPr/>
        </p:nvSpPr>
        <p:spPr bwMode="auto">
          <a:xfrm>
            <a:off x="6565900" y="3565525"/>
            <a:ext cx="39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6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6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6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70" grpId="0"/>
      <p:bldP spid="161871" grpId="0" autoUpdateAnimBg="0"/>
      <p:bldP spid="161895" grpId="0" animBg="1"/>
      <p:bldP spid="161896" grpId="0" autoUpdateAnimBg="0"/>
      <p:bldP spid="161897" grpId="0" autoUpdateAnimBg="0"/>
      <p:bldP spid="161898" grpId="0" animBg="1"/>
      <p:bldP spid="16189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8AC5-BE4D-4CB4-BBB1-50605D7F7351}" type="slidenum">
              <a:rPr lang="en-US" altLang="zh-CN"/>
              <a:pPr/>
              <a:t>50</a:t>
            </a:fld>
            <a:endParaRPr lang="en-US" altLang="zh-CN"/>
          </a:p>
        </p:txBody>
      </p:sp>
      <p:graphicFrame>
        <p:nvGraphicFramePr>
          <p:cNvPr id="38996" name="Group 84"/>
          <p:cNvGraphicFramePr>
            <a:graphicFrameLocks noGrp="1"/>
          </p:cNvGraphicFramePr>
          <p:nvPr/>
        </p:nvGraphicFramePr>
        <p:xfrm>
          <a:off x="2590800" y="381000"/>
          <a:ext cx="3744913" cy="5976938"/>
        </p:xfrm>
        <a:graphic>
          <a:graphicData uri="http://schemas.openxmlformats.org/drawingml/2006/table">
            <a:tbl>
              <a:tblPr/>
              <a:tblGrid>
                <a:gridCol w="1535113"/>
                <a:gridCol w="2209800"/>
              </a:tblGrid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B C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b c d e f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0 0 0 0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0 0 0 1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0 0 1 0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0 0 1 1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0 1 0 0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0 1 0 1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0 1 1 0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0 1 1 1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1 0 0 0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1 0 0 1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8955" name="Group 43"/>
          <p:cNvGrpSpPr>
            <a:grpSpLocks/>
          </p:cNvGrpSpPr>
          <p:nvPr/>
        </p:nvGrpSpPr>
        <p:grpSpPr bwMode="auto">
          <a:xfrm>
            <a:off x="762000" y="2286000"/>
            <a:ext cx="1290638" cy="2343150"/>
            <a:chOff x="1248" y="1968"/>
            <a:chExt cx="1061" cy="1936"/>
          </a:xfrm>
        </p:grpSpPr>
        <p:sp>
          <p:nvSpPr>
            <p:cNvPr id="38956" name="Line 44"/>
            <p:cNvSpPr>
              <a:spLocks noChangeShapeType="1"/>
            </p:cNvSpPr>
            <p:nvPr/>
          </p:nvSpPr>
          <p:spPr bwMode="auto">
            <a:xfrm>
              <a:off x="1488" y="2304"/>
              <a:ext cx="50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7" name="Rectangle 45"/>
            <p:cNvSpPr>
              <a:spLocks noChangeArrowheads="1"/>
            </p:cNvSpPr>
            <p:nvPr/>
          </p:nvSpPr>
          <p:spPr bwMode="auto">
            <a:xfrm>
              <a:off x="1680" y="1968"/>
              <a:ext cx="1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FF0066"/>
                  </a:solidFill>
                </a:rPr>
                <a:t>a</a:t>
              </a:r>
            </a:p>
          </p:txBody>
        </p:sp>
        <p:sp>
          <p:nvSpPr>
            <p:cNvPr id="38958" name="Rectangle 46"/>
            <p:cNvSpPr>
              <a:spLocks noChangeArrowheads="1"/>
            </p:cNvSpPr>
            <p:nvPr/>
          </p:nvSpPr>
          <p:spPr bwMode="auto">
            <a:xfrm>
              <a:off x="2161" y="2497"/>
              <a:ext cx="14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38959" name="Rectangle 47"/>
            <p:cNvSpPr>
              <a:spLocks noChangeArrowheads="1"/>
            </p:cNvSpPr>
            <p:nvPr/>
          </p:nvSpPr>
          <p:spPr bwMode="auto">
            <a:xfrm>
              <a:off x="2160" y="3072"/>
              <a:ext cx="1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FF0066"/>
                  </a:solidFill>
                </a:rPr>
                <a:t>c</a:t>
              </a:r>
            </a:p>
          </p:txBody>
        </p:sp>
        <p:sp>
          <p:nvSpPr>
            <p:cNvPr id="38960" name="Rectangle 48"/>
            <p:cNvSpPr>
              <a:spLocks noChangeArrowheads="1"/>
            </p:cNvSpPr>
            <p:nvPr/>
          </p:nvSpPr>
          <p:spPr bwMode="auto">
            <a:xfrm>
              <a:off x="1728" y="3551"/>
              <a:ext cx="146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FF0066"/>
                  </a:solidFill>
                </a:rPr>
                <a:t>d</a:t>
              </a:r>
            </a:p>
          </p:txBody>
        </p:sp>
        <p:sp>
          <p:nvSpPr>
            <p:cNvPr id="38961" name="Rectangle 49"/>
            <p:cNvSpPr>
              <a:spLocks noChangeArrowheads="1"/>
            </p:cNvSpPr>
            <p:nvPr/>
          </p:nvSpPr>
          <p:spPr bwMode="auto">
            <a:xfrm>
              <a:off x="1248" y="3073"/>
              <a:ext cx="14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FF0066"/>
                  </a:solidFill>
                </a:rPr>
                <a:t>e</a:t>
              </a:r>
            </a:p>
          </p:txBody>
        </p:sp>
        <p:sp>
          <p:nvSpPr>
            <p:cNvPr id="38962" name="Rectangle 50"/>
            <p:cNvSpPr>
              <a:spLocks noChangeArrowheads="1"/>
            </p:cNvSpPr>
            <p:nvPr/>
          </p:nvSpPr>
          <p:spPr bwMode="auto">
            <a:xfrm>
              <a:off x="1248" y="2495"/>
              <a:ext cx="11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FF0066"/>
                  </a:solidFill>
                </a:rPr>
                <a:t>f</a:t>
              </a:r>
            </a:p>
          </p:txBody>
        </p:sp>
        <p:sp>
          <p:nvSpPr>
            <p:cNvPr id="38963" name="Rectangle 51"/>
            <p:cNvSpPr>
              <a:spLocks noChangeArrowheads="1"/>
            </p:cNvSpPr>
            <p:nvPr/>
          </p:nvSpPr>
          <p:spPr bwMode="auto">
            <a:xfrm>
              <a:off x="1680" y="2640"/>
              <a:ext cx="19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FF0066"/>
                  </a:solidFill>
                </a:rPr>
                <a:t>g</a:t>
              </a:r>
            </a:p>
          </p:txBody>
        </p:sp>
        <p:sp>
          <p:nvSpPr>
            <p:cNvPr id="38964" name="Line 52"/>
            <p:cNvSpPr>
              <a:spLocks noChangeShapeType="1"/>
            </p:cNvSpPr>
            <p:nvPr/>
          </p:nvSpPr>
          <p:spPr bwMode="auto">
            <a:xfrm>
              <a:off x="1440" y="2400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5" name="Line 53"/>
            <p:cNvSpPr>
              <a:spLocks noChangeShapeType="1"/>
            </p:cNvSpPr>
            <p:nvPr/>
          </p:nvSpPr>
          <p:spPr bwMode="auto">
            <a:xfrm>
              <a:off x="1488" y="2928"/>
              <a:ext cx="50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6" name="Line 54"/>
            <p:cNvSpPr>
              <a:spLocks noChangeShapeType="1"/>
            </p:cNvSpPr>
            <p:nvPr/>
          </p:nvSpPr>
          <p:spPr bwMode="auto">
            <a:xfrm>
              <a:off x="1488" y="3504"/>
              <a:ext cx="50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7" name="Line 55"/>
            <p:cNvSpPr>
              <a:spLocks noChangeShapeType="1"/>
            </p:cNvSpPr>
            <p:nvPr/>
          </p:nvSpPr>
          <p:spPr bwMode="auto">
            <a:xfrm>
              <a:off x="2064" y="2400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8" name="Line 56"/>
            <p:cNvSpPr>
              <a:spLocks noChangeShapeType="1"/>
            </p:cNvSpPr>
            <p:nvPr/>
          </p:nvSpPr>
          <p:spPr bwMode="auto">
            <a:xfrm>
              <a:off x="2064" y="297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9" name="Line 57"/>
            <p:cNvSpPr>
              <a:spLocks noChangeShapeType="1"/>
            </p:cNvSpPr>
            <p:nvPr/>
          </p:nvSpPr>
          <p:spPr bwMode="auto">
            <a:xfrm>
              <a:off x="1440" y="297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81" name="Group 69"/>
          <p:cNvGrpSpPr>
            <a:grpSpLocks/>
          </p:cNvGrpSpPr>
          <p:nvPr/>
        </p:nvGrpSpPr>
        <p:grpSpPr bwMode="auto">
          <a:xfrm>
            <a:off x="7086600" y="1295400"/>
            <a:ext cx="152400" cy="304800"/>
            <a:chOff x="5184" y="576"/>
            <a:chExt cx="96" cy="204"/>
          </a:xfrm>
        </p:grpSpPr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5184" y="576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1" name="Line 59"/>
            <p:cNvSpPr>
              <a:spLocks noChangeShapeType="1"/>
            </p:cNvSpPr>
            <p:nvPr/>
          </p:nvSpPr>
          <p:spPr bwMode="auto">
            <a:xfrm>
              <a:off x="5184" y="780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5" name="Line 63"/>
            <p:cNvSpPr>
              <a:spLocks noChangeShapeType="1"/>
            </p:cNvSpPr>
            <p:nvPr/>
          </p:nvSpPr>
          <p:spPr bwMode="auto">
            <a:xfrm>
              <a:off x="5280" y="576"/>
              <a:ext cx="0" cy="9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6" name="Line 64"/>
            <p:cNvSpPr>
              <a:spLocks noChangeShapeType="1"/>
            </p:cNvSpPr>
            <p:nvPr/>
          </p:nvSpPr>
          <p:spPr bwMode="auto">
            <a:xfrm>
              <a:off x="5184" y="576"/>
              <a:ext cx="0" cy="9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5280" y="672"/>
              <a:ext cx="0" cy="9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5184" y="672"/>
              <a:ext cx="0" cy="9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87" name="Group 75"/>
          <p:cNvGrpSpPr>
            <a:grpSpLocks/>
          </p:cNvGrpSpPr>
          <p:nvPr/>
        </p:nvGrpSpPr>
        <p:grpSpPr bwMode="auto">
          <a:xfrm flipH="1">
            <a:off x="7239000" y="1752600"/>
            <a:ext cx="76200" cy="304800"/>
            <a:chOff x="5136" y="1728"/>
            <a:chExt cx="0" cy="240"/>
          </a:xfrm>
        </p:grpSpPr>
        <p:sp>
          <p:nvSpPr>
            <p:cNvPr id="38982" name="Line 70"/>
            <p:cNvSpPr>
              <a:spLocks noChangeShapeType="1"/>
            </p:cNvSpPr>
            <p:nvPr/>
          </p:nvSpPr>
          <p:spPr bwMode="auto">
            <a:xfrm>
              <a:off x="5136" y="1728"/>
              <a:ext cx="0" cy="9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>
              <a:off x="5136" y="1872"/>
              <a:ext cx="0" cy="9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94" name="Group 82"/>
          <p:cNvGrpSpPr>
            <a:grpSpLocks/>
          </p:cNvGrpSpPr>
          <p:nvPr/>
        </p:nvGrpSpPr>
        <p:grpSpPr bwMode="auto">
          <a:xfrm>
            <a:off x="7086600" y="2286000"/>
            <a:ext cx="152400" cy="304800"/>
            <a:chOff x="4992" y="1296"/>
            <a:chExt cx="96" cy="192"/>
          </a:xfrm>
        </p:grpSpPr>
        <p:sp>
          <p:nvSpPr>
            <p:cNvPr id="38972" name="Line 60"/>
            <p:cNvSpPr>
              <a:spLocks noChangeShapeType="1"/>
            </p:cNvSpPr>
            <p:nvPr/>
          </p:nvSpPr>
          <p:spPr bwMode="auto">
            <a:xfrm>
              <a:off x="4992" y="1296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3" name="Line 61"/>
            <p:cNvSpPr>
              <a:spLocks noChangeShapeType="1"/>
            </p:cNvSpPr>
            <p:nvPr/>
          </p:nvSpPr>
          <p:spPr bwMode="auto">
            <a:xfrm>
              <a:off x="4992" y="1392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992" y="1488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>
              <a:off x="5088" y="1296"/>
              <a:ext cx="0" cy="9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4992" y="1392"/>
              <a:ext cx="0" cy="9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98" name="Group 86"/>
          <p:cNvGrpSpPr>
            <a:grpSpLocks/>
          </p:cNvGrpSpPr>
          <p:nvPr/>
        </p:nvGrpSpPr>
        <p:grpSpPr bwMode="auto">
          <a:xfrm>
            <a:off x="7086600" y="2819400"/>
            <a:ext cx="152400" cy="304800"/>
            <a:chOff x="4896" y="1824"/>
            <a:chExt cx="96" cy="192"/>
          </a:xfrm>
        </p:grpSpPr>
        <p:sp>
          <p:nvSpPr>
            <p:cNvPr id="38979" name="Line 67"/>
            <p:cNvSpPr>
              <a:spLocks noChangeShapeType="1"/>
            </p:cNvSpPr>
            <p:nvPr/>
          </p:nvSpPr>
          <p:spPr bwMode="auto">
            <a:xfrm>
              <a:off x="4992" y="1824"/>
              <a:ext cx="0" cy="9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0" name="Line 68"/>
            <p:cNvSpPr>
              <a:spLocks noChangeShapeType="1"/>
            </p:cNvSpPr>
            <p:nvPr/>
          </p:nvSpPr>
          <p:spPr bwMode="auto">
            <a:xfrm>
              <a:off x="4992" y="1920"/>
              <a:ext cx="0" cy="9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9" name="Line 77"/>
            <p:cNvSpPr>
              <a:spLocks noChangeShapeType="1"/>
            </p:cNvSpPr>
            <p:nvPr/>
          </p:nvSpPr>
          <p:spPr bwMode="auto">
            <a:xfrm>
              <a:off x="4896" y="1824"/>
              <a:ext cx="96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0" name="Line 78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1" name="Line 79"/>
            <p:cNvSpPr>
              <a:spLocks noChangeShapeType="1"/>
            </p:cNvSpPr>
            <p:nvPr/>
          </p:nvSpPr>
          <p:spPr bwMode="auto">
            <a:xfrm>
              <a:off x="4896" y="2016"/>
              <a:ext cx="96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95" name="Rectangle 83"/>
          <p:cNvSpPr>
            <a:spLocks noChangeArrowheads="1"/>
          </p:cNvSpPr>
          <p:nvPr/>
        </p:nvSpPr>
        <p:spPr bwMode="auto">
          <a:xfrm>
            <a:off x="6553200" y="533400"/>
            <a:ext cx="135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Arial" charset="0"/>
              </a:rPr>
              <a:t>Display</a:t>
            </a:r>
          </a:p>
        </p:txBody>
      </p:sp>
      <p:grpSp>
        <p:nvGrpSpPr>
          <p:cNvPr id="39037" name="Group 125"/>
          <p:cNvGrpSpPr>
            <a:grpSpLocks/>
          </p:cNvGrpSpPr>
          <p:nvPr/>
        </p:nvGrpSpPr>
        <p:grpSpPr bwMode="auto">
          <a:xfrm>
            <a:off x="7086600" y="4876800"/>
            <a:ext cx="152400" cy="342900"/>
            <a:chOff x="4512" y="3072"/>
            <a:chExt cx="96" cy="216"/>
          </a:xfrm>
        </p:grpSpPr>
        <p:sp>
          <p:nvSpPr>
            <p:cNvPr id="39013" name="Line 101"/>
            <p:cNvSpPr>
              <a:spLocks noChangeShapeType="1"/>
            </p:cNvSpPr>
            <p:nvPr/>
          </p:nvSpPr>
          <p:spPr bwMode="auto">
            <a:xfrm>
              <a:off x="4608" y="3072"/>
              <a:ext cx="0" cy="9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5" name="Line 113"/>
            <p:cNvSpPr>
              <a:spLocks noChangeShapeType="1"/>
            </p:cNvSpPr>
            <p:nvPr/>
          </p:nvSpPr>
          <p:spPr bwMode="auto">
            <a:xfrm>
              <a:off x="4608" y="3192"/>
              <a:ext cx="0" cy="9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9" name="Line 117"/>
            <p:cNvSpPr>
              <a:spLocks noChangeShapeType="1"/>
            </p:cNvSpPr>
            <p:nvPr/>
          </p:nvSpPr>
          <p:spPr bwMode="auto">
            <a:xfrm>
              <a:off x="4512" y="3072"/>
              <a:ext cx="96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36" name="Group 124"/>
          <p:cNvGrpSpPr>
            <a:grpSpLocks/>
          </p:cNvGrpSpPr>
          <p:nvPr/>
        </p:nvGrpSpPr>
        <p:grpSpPr bwMode="auto">
          <a:xfrm>
            <a:off x="7086600" y="4267200"/>
            <a:ext cx="171450" cy="323850"/>
            <a:chOff x="4176" y="2976"/>
            <a:chExt cx="108" cy="204"/>
          </a:xfrm>
        </p:grpSpPr>
        <p:sp>
          <p:nvSpPr>
            <p:cNvPr id="39015" name="Line 103"/>
            <p:cNvSpPr>
              <a:spLocks noChangeShapeType="1"/>
            </p:cNvSpPr>
            <p:nvPr/>
          </p:nvSpPr>
          <p:spPr bwMode="auto">
            <a:xfrm>
              <a:off x="4176" y="2976"/>
              <a:ext cx="0" cy="9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" name="Line 111"/>
            <p:cNvSpPr>
              <a:spLocks noChangeShapeType="1"/>
            </p:cNvSpPr>
            <p:nvPr/>
          </p:nvSpPr>
          <p:spPr bwMode="auto">
            <a:xfrm>
              <a:off x="4176" y="3072"/>
              <a:ext cx="0" cy="9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4" name="Line 112"/>
            <p:cNvSpPr>
              <a:spLocks noChangeShapeType="1"/>
            </p:cNvSpPr>
            <p:nvPr/>
          </p:nvSpPr>
          <p:spPr bwMode="auto">
            <a:xfrm>
              <a:off x="4284" y="3072"/>
              <a:ext cx="0" cy="9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0" name="Line 118"/>
            <p:cNvSpPr>
              <a:spLocks noChangeShapeType="1"/>
            </p:cNvSpPr>
            <p:nvPr/>
          </p:nvSpPr>
          <p:spPr bwMode="auto">
            <a:xfrm>
              <a:off x="4176" y="3180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1" name="Line 119"/>
            <p:cNvSpPr>
              <a:spLocks noChangeShapeType="1"/>
            </p:cNvSpPr>
            <p:nvPr/>
          </p:nvSpPr>
          <p:spPr bwMode="auto">
            <a:xfrm>
              <a:off x="4176" y="3072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35" name="Group 123"/>
          <p:cNvGrpSpPr>
            <a:grpSpLocks/>
          </p:cNvGrpSpPr>
          <p:nvPr/>
        </p:nvGrpSpPr>
        <p:grpSpPr bwMode="auto">
          <a:xfrm>
            <a:off x="7086600" y="3810000"/>
            <a:ext cx="152400" cy="304800"/>
            <a:chOff x="4224" y="2640"/>
            <a:chExt cx="96" cy="192"/>
          </a:xfrm>
        </p:grpSpPr>
        <p:sp>
          <p:nvSpPr>
            <p:cNvPr id="38992" name="Line 80"/>
            <p:cNvSpPr>
              <a:spLocks noChangeShapeType="1"/>
            </p:cNvSpPr>
            <p:nvPr/>
          </p:nvSpPr>
          <p:spPr bwMode="auto">
            <a:xfrm>
              <a:off x="4224" y="2640"/>
              <a:ext cx="96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3" name="Line 81"/>
            <p:cNvSpPr>
              <a:spLocks noChangeShapeType="1"/>
            </p:cNvSpPr>
            <p:nvPr/>
          </p:nvSpPr>
          <p:spPr bwMode="auto">
            <a:xfrm>
              <a:off x="4224" y="2736"/>
              <a:ext cx="96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2" name="Line 100"/>
            <p:cNvSpPr>
              <a:spLocks noChangeShapeType="1"/>
            </p:cNvSpPr>
            <p:nvPr/>
          </p:nvSpPr>
          <p:spPr bwMode="auto">
            <a:xfrm>
              <a:off x="4224" y="2640"/>
              <a:ext cx="0" cy="9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1" name="Line 109"/>
            <p:cNvSpPr>
              <a:spLocks noChangeShapeType="1"/>
            </p:cNvSpPr>
            <p:nvPr/>
          </p:nvSpPr>
          <p:spPr bwMode="auto">
            <a:xfrm>
              <a:off x="4320" y="2736"/>
              <a:ext cx="0" cy="9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2" name="Line 120"/>
            <p:cNvSpPr>
              <a:spLocks noChangeShapeType="1"/>
            </p:cNvSpPr>
            <p:nvPr/>
          </p:nvSpPr>
          <p:spPr bwMode="auto">
            <a:xfrm>
              <a:off x="4224" y="2832"/>
              <a:ext cx="96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34" name="Group 122"/>
          <p:cNvGrpSpPr>
            <a:grpSpLocks/>
          </p:cNvGrpSpPr>
          <p:nvPr/>
        </p:nvGrpSpPr>
        <p:grpSpPr bwMode="auto">
          <a:xfrm>
            <a:off x="7086600" y="3276600"/>
            <a:ext cx="152400" cy="361950"/>
            <a:chOff x="4272" y="2208"/>
            <a:chExt cx="96" cy="228"/>
          </a:xfrm>
        </p:grpSpPr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>
              <a:off x="4272" y="2208"/>
              <a:ext cx="0" cy="9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9" name="Line 97"/>
            <p:cNvSpPr>
              <a:spLocks noChangeShapeType="1"/>
            </p:cNvSpPr>
            <p:nvPr/>
          </p:nvSpPr>
          <p:spPr bwMode="auto">
            <a:xfrm>
              <a:off x="4368" y="2208"/>
              <a:ext cx="0" cy="9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0" name="Line 98"/>
            <p:cNvSpPr>
              <a:spLocks noChangeShapeType="1"/>
            </p:cNvSpPr>
            <p:nvPr/>
          </p:nvSpPr>
          <p:spPr bwMode="auto">
            <a:xfrm>
              <a:off x="4368" y="2340"/>
              <a:ext cx="0" cy="9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3" name="Line 121"/>
            <p:cNvSpPr>
              <a:spLocks noChangeShapeType="1"/>
            </p:cNvSpPr>
            <p:nvPr/>
          </p:nvSpPr>
          <p:spPr bwMode="auto">
            <a:xfrm>
              <a:off x="4272" y="2304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45" name="Group 133"/>
          <p:cNvGrpSpPr>
            <a:grpSpLocks/>
          </p:cNvGrpSpPr>
          <p:nvPr/>
        </p:nvGrpSpPr>
        <p:grpSpPr bwMode="auto">
          <a:xfrm>
            <a:off x="7086600" y="5886450"/>
            <a:ext cx="190500" cy="342900"/>
            <a:chOff x="4512" y="3744"/>
            <a:chExt cx="120" cy="216"/>
          </a:xfrm>
        </p:grpSpPr>
        <p:sp>
          <p:nvSpPr>
            <p:cNvPr id="39017" name="Line 105"/>
            <p:cNvSpPr>
              <a:spLocks noChangeShapeType="1"/>
            </p:cNvSpPr>
            <p:nvPr/>
          </p:nvSpPr>
          <p:spPr bwMode="auto">
            <a:xfrm>
              <a:off x="4632" y="3864"/>
              <a:ext cx="0" cy="9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9" name="Line 107"/>
            <p:cNvSpPr>
              <a:spLocks noChangeShapeType="1"/>
            </p:cNvSpPr>
            <p:nvPr/>
          </p:nvSpPr>
          <p:spPr bwMode="auto">
            <a:xfrm>
              <a:off x="4632" y="3744"/>
              <a:ext cx="0" cy="9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" name="Line 108"/>
            <p:cNvSpPr>
              <a:spLocks noChangeShapeType="1"/>
            </p:cNvSpPr>
            <p:nvPr/>
          </p:nvSpPr>
          <p:spPr bwMode="auto">
            <a:xfrm>
              <a:off x="4512" y="3744"/>
              <a:ext cx="0" cy="9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8" name="Line 126"/>
            <p:cNvSpPr>
              <a:spLocks noChangeShapeType="1"/>
            </p:cNvSpPr>
            <p:nvPr/>
          </p:nvSpPr>
          <p:spPr bwMode="auto">
            <a:xfrm>
              <a:off x="4512" y="3864"/>
              <a:ext cx="96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9" name="Line 127"/>
            <p:cNvSpPr>
              <a:spLocks noChangeShapeType="1"/>
            </p:cNvSpPr>
            <p:nvPr/>
          </p:nvSpPr>
          <p:spPr bwMode="auto">
            <a:xfrm>
              <a:off x="4512" y="3744"/>
              <a:ext cx="96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42" name="Group 130"/>
          <p:cNvGrpSpPr>
            <a:grpSpLocks/>
          </p:cNvGrpSpPr>
          <p:nvPr/>
        </p:nvGrpSpPr>
        <p:grpSpPr bwMode="auto">
          <a:xfrm>
            <a:off x="7105650" y="5334000"/>
            <a:ext cx="171450" cy="381000"/>
            <a:chOff x="516" y="2496"/>
            <a:chExt cx="108" cy="240"/>
          </a:xfrm>
        </p:grpSpPr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528" y="2496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6" name="Line 104"/>
            <p:cNvSpPr>
              <a:spLocks noChangeShapeType="1"/>
            </p:cNvSpPr>
            <p:nvPr/>
          </p:nvSpPr>
          <p:spPr bwMode="auto">
            <a:xfrm>
              <a:off x="624" y="2496"/>
              <a:ext cx="0" cy="9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8" name="Line 106"/>
            <p:cNvSpPr>
              <a:spLocks noChangeShapeType="1"/>
            </p:cNvSpPr>
            <p:nvPr/>
          </p:nvSpPr>
          <p:spPr bwMode="auto">
            <a:xfrm>
              <a:off x="624" y="2616"/>
              <a:ext cx="0" cy="9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7" name="Line 115"/>
            <p:cNvSpPr>
              <a:spLocks noChangeShapeType="1"/>
            </p:cNvSpPr>
            <p:nvPr/>
          </p:nvSpPr>
          <p:spPr bwMode="auto">
            <a:xfrm>
              <a:off x="528" y="2604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8" name="Line 116"/>
            <p:cNvSpPr>
              <a:spLocks noChangeShapeType="1"/>
            </p:cNvSpPr>
            <p:nvPr/>
          </p:nvSpPr>
          <p:spPr bwMode="auto">
            <a:xfrm>
              <a:off x="528" y="2736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0" name="Line 128"/>
            <p:cNvSpPr>
              <a:spLocks noChangeShapeType="1"/>
            </p:cNvSpPr>
            <p:nvPr/>
          </p:nvSpPr>
          <p:spPr bwMode="auto">
            <a:xfrm>
              <a:off x="516" y="2616"/>
              <a:ext cx="0" cy="9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1" name="Line 129"/>
            <p:cNvSpPr>
              <a:spLocks noChangeShapeType="1"/>
            </p:cNvSpPr>
            <p:nvPr/>
          </p:nvSpPr>
          <p:spPr bwMode="auto">
            <a:xfrm>
              <a:off x="516" y="2496"/>
              <a:ext cx="0" cy="9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046" name="Rectangle 134"/>
          <p:cNvSpPr>
            <a:spLocks noChangeArrowheads="1"/>
          </p:cNvSpPr>
          <p:nvPr/>
        </p:nvSpPr>
        <p:spPr bwMode="auto">
          <a:xfrm>
            <a:off x="4114800" y="1143000"/>
            <a:ext cx="216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3366FF"/>
                </a:solidFill>
                <a:latin typeface="Arial" charset="0"/>
              </a:rPr>
              <a:t>1 1 1 1 1 1 0</a:t>
            </a:r>
          </a:p>
        </p:txBody>
      </p:sp>
      <p:sp>
        <p:nvSpPr>
          <p:cNvPr id="39047" name="Rectangle 135"/>
          <p:cNvSpPr>
            <a:spLocks noChangeArrowheads="1"/>
          </p:cNvSpPr>
          <p:nvPr/>
        </p:nvSpPr>
        <p:spPr bwMode="auto">
          <a:xfrm>
            <a:off x="4114800" y="1600200"/>
            <a:ext cx="216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99"/>
                </a:solidFill>
                <a:latin typeface="Arial" charset="0"/>
              </a:rPr>
              <a:t>0 1 1 0 0 0 0</a:t>
            </a:r>
          </a:p>
        </p:txBody>
      </p:sp>
      <p:sp>
        <p:nvSpPr>
          <p:cNvPr id="39048" name="Rectangle 136"/>
          <p:cNvSpPr>
            <a:spLocks noChangeArrowheads="1"/>
          </p:cNvSpPr>
          <p:nvPr/>
        </p:nvSpPr>
        <p:spPr bwMode="auto">
          <a:xfrm>
            <a:off x="4114800" y="2133600"/>
            <a:ext cx="216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3366FF"/>
                </a:solidFill>
                <a:latin typeface="Arial" charset="0"/>
              </a:rPr>
              <a:t>1 1 0 1 1 0 1</a:t>
            </a:r>
          </a:p>
        </p:txBody>
      </p:sp>
      <p:sp>
        <p:nvSpPr>
          <p:cNvPr id="39049" name="Rectangle 137"/>
          <p:cNvSpPr>
            <a:spLocks noChangeArrowheads="1"/>
          </p:cNvSpPr>
          <p:nvPr/>
        </p:nvSpPr>
        <p:spPr bwMode="auto">
          <a:xfrm>
            <a:off x="4114800" y="2667000"/>
            <a:ext cx="216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3399"/>
                </a:solidFill>
                <a:latin typeface="Arial" charset="0"/>
              </a:rPr>
              <a:t>1 1 1 1 0 0 1</a:t>
            </a:r>
          </a:p>
        </p:txBody>
      </p:sp>
      <p:sp>
        <p:nvSpPr>
          <p:cNvPr id="39050" name="Rectangle 138"/>
          <p:cNvSpPr>
            <a:spLocks noChangeArrowheads="1"/>
          </p:cNvSpPr>
          <p:nvPr/>
        </p:nvSpPr>
        <p:spPr bwMode="auto">
          <a:xfrm>
            <a:off x="4114800" y="3200400"/>
            <a:ext cx="216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3366FF"/>
                </a:solidFill>
                <a:latin typeface="Arial" charset="0"/>
              </a:rPr>
              <a:t>0 1 1 0 0 1 1</a:t>
            </a:r>
          </a:p>
        </p:txBody>
      </p:sp>
      <p:sp>
        <p:nvSpPr>
          <p:cNvPr id="39051" name="Rectangle 139"/>
          <p:cNvSpPr>
            <a:spLocks noChangeArrowheads="1"/>
          </p:cNvSpPr>
          <p:nvPr/>
        </p:nvSpPr>
        <p:spPr bwMode="auto">
          <a:xfrm>
            <a:off x="4114800" y="3657600"/>
            <a:ext cx="216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99"/>
                </a:solidFill>
                <a:latin typeface="Arial" charset="0"/>
              </a:rPr>
              <a:t>1 0 1 1 0 1 1</a:t>
            </a:r>
          </a:p>
        </p:txBody>
      </p:sp>
      <p:sp>
        <p:nvSpPr>
          <p:cNvPr id="39052" name="Rectangle 140"/>
          <p:cNvSpPr>
            <a:spLocks noChangeArrowheads="1"/>
          </p:cNvSpPr>
          <p:nvPr/>
        </p:nvSpPr>
        <p:spPr bwMode="auto">
          <a:xfrm>
            <a:off x="4114800" y="4191000"/>
            <a:ext cx="216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3366FF"/>
                </a:solidFill>
                <a:latin typeface="Arial" charset="0"/>
              </a:rPr>
              <a:t>0 0 1 1 1 1 1</a:t>
            </a:r>
          </a:p>
        </p:txBody>
      </p:sp>
      <p:sp>
        <p:nvSpPr>
          <p:cNvPr id="39053" name="Rectangle 141"/>
          <p:cNvSpPr>
            <a:spLocks noChangeArrowheads="1"/>
          </p:cNvSpPr>
          <p:nvPr/>
        </p:nvSpPr>
        <p:spPr bwMode="auto">
          <a:xfrm>
            <a:off x="4133850" y="4724400"/>
            <a:ext cx="216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99"/>
                </a:solidFill>
                <a:latin typeface="Arial" charset="0"/>
              </a:rPr>
              <a:t>1 1 1 0 0 0 0</a:t>
            </a:r>
          </a:p>
        </p:txBody>
      </p:sp>
      <p:sp>
        <p:nvSpPr>
          <p:cNvPr id="39054" name="Rectangle 142"/>
          <p:cNvSpPr>
            <a:spLocks noChangeArrowheads="1"/>
          </p:cNvSpPr>
          <p:nvPr/>
        </p:nvSpPr>
        <p:spPr bwMode="auto">
          <a:xfrm>
            <a:off x="4114800" y="5257800"/>
            <a:ext cx="216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3366FF"/>
                </a:solidFill>
                <a:latin typeface="Arial" charset="0"/>
              </a:rPr>
              <a:t>1 1 1 1 1 1 1</a:t>
            </a:r>
          </a:p>
        </p:txBody>
      </p:sp>
      <p:sp>
        <p:nvSpPr>
          <p:cNvPr id="39055" name="Rectangle 143"/>
          <p:cNvSpPr>
            <a:spLocks noChangeArrowheads="1"/>
          </p:cNvSpPr>
          <p:nvPr/>
        </p:nvSpPr>
        <p:spPr bwMode="auto">
          <a:xfrm>
            <a:off x="4114800" y="5791200"/>
            <a:ext cx="216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99"/>
                </a:solidFill>
                <a:latin typeface="Arial" charset="0"/>
              </a:rPr>
              <a:t>1 1 1 0 0 1 1</a:t>
            </a:r>
          </a:p>
        </p:txBody>
      </p:sp>
      <p:sp>
        <p:nvSpPr>
          <p:cNvPr id="39056" name="Text Box 144"/>
          <p:cNvSpPr txBox="1">
            <a:spLocks noChangeArrowheads="1"/>
          </p:cNvSpPr>
          <p:nvPr/>
        </p:nvSpPr>
        <p:spPr bwMode="auto">
          <a:xfrm>
            <a:off x="533400" y="457200"/>
            <a:ext cx="1463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ea typeface="仿宋_GB2312" pitchFamily="49" charset="-122"/>
              </a:rPr>
              <a:t>显示译码器内部电路设计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3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3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3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3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3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3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3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3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3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3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3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3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3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8" dur="500"/>
                                        <p:tgtEl>
                                          <p:spTgt spid="3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3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3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3" dur="500"/>
                                        <p:tgtEl>
                                          <p:spTgt spid="3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95" grpId="0" autoUpdateAnimBg="0"/>
      <p:bldP spid="39046" grpId="0" autoUpdateAnimBg="0"/>
      <p:bldP spid="39047" grpId="0" autoUpdateAnimBg="0"/>
      <p:bldP spid="39048" grpId="0" autoUpdateAnimBg="0"/>
      <p:bldP spid="39049" grpId="0" autoUpdateAnimBg="0"/>
      <p:bldP spid="39050" grpId="0" autoUpdateAnimBg="0"/>
      <p:bldP spid="39051" grpId="0" autoUpdateAnimBg="0"/>
      <p:bldP spid="39052" grpId="0" autoUpdateAnimBg="0"/>
      <p:bldP spid="39053" grpId="0" autoUpdateAnimBg="0"/>
      <p:bldP spid="39054" grpId="0" autoUpdateAnimBg="0"/>
      <p:bldP spid="39055" grpId="0" autoUpdateAnimBg="0"/>
      <p:bldP spid="3905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067F-D134-45E1-8281-14603DBC1AAC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9993" name="Oval 57"/>
          <p:cNvSpPr>
            <a:spLocks noChangeArrowheads="1"/>
          </p:cNvSpPr>
          <p:nvPr/>
        </p:nvSpPr>
        <p:spPr bwMode="auto">
          <a:xfrm>
            <a:off x="2370138" y="2036763"/>
            <a:ext cx="1081087" cy="2133600"/>
          </a:xfrm>
          <a:prstGeom prst="ellipse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94" name="Oval 58"/>
          <p:cNvSpPr>
            <a:spLocks noChangeArrowheads="1"/>
          </p:cNvSpPr>
          <p:nvPr/>
        </p:nvSpPr>
        <p:spPr bwMode="auto">
          <a:xfrm>
            <a:off x="1303338" y="3179763"/>
            <a:ext cx="2159000" cy="431800"/>
          </a:xfrm>
          <a:prstGeom prst="ellipse">
            <a:avLst/>
          </a:prstGeom>
          <a:solidFill>
            <a:schemeClr val="bg1">
              <a:alpha val="0"/>
            </a:schemeClr>
          </a:solidFill>
          <a:ln w="19050">
            <a:solidFill>
              <a:srgbClr val="99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95" name="Oval 59"/>
          <p:cNvSpPr>
            <a:spLocks noChangeArrowheads="1"/>
          </p:cNvSpPr>
          <p:nvPr/>
        </p:nvSpPr>
        <p:spPr bwMode="auto">
          <a:xfrm>
            <a:off x="1836738" y="2570163"/>
            <a:ext cx="1066800" cy="990600"/>
          </a:xfrm>
          <a:prstGeom prst="ellipse">
            <a:avLst/>
          </a:prstGeom>
          <a:solidFill>
            <a:schemeClr val="bg1">
              <a:alpha val="0"/>
            </a:schemeClr>
          </a:solidFill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000" name="Object 64"/>
          <p:cNvGraphicFramePr>
            <a:graphicFrameLocks noChangeAspect="1"/>
          </p:cNvGraphicFramePr>
          <p:nvPr/>
        </p:nvGraphicFramePr>
        <p:xfrm>
          <a:off x="539750" y="4581525"/>
          <a:ext cx="3384550" cy="552450"/>
        </p:xfrm>
        <a:graphic>
          <a:graphicData uri="http://schemas.openxmlformats.org/presentationml/2006/ole">
            <p:oleObj spid="_x0000_s109571" name="Equation" r:id="rId3" imgW="1562100" imgH="254000" progId="Equation.3">
              <p:embed/>
            </p:oleObj>
          </a:graphicData>
        </a:graphic>
      </p:graphicFrame>
      <p:sp>
        <p:nvSpPr>
          <p:cNvPr id="40001" name="Text Box 65"/>
          <p:cNvSpPr txBox="1">
            <a:spLocks noChangeArrowheads="1"/>
          </p:cNvSpPr>
          <p:nvPr/>
        </p:nvSpPr>
        <p:spPr bwMode="auto">
          <a:xfrm>
            <a:off x="755650" y="404813"/>
            <a:ext cx="612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ea typeface="黑体" pitchFamily="49" charset="-122"/>
              </a:rPr>
              <a:t>Make 7 K-maps individually 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分别做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7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个卡诺图</a:t>
            </a:r>
          </a:p>
        </p:txBody>
      </p:sp>
      <p:grpSp>
        <p:nvGrpSpPr>
          <p:cNvPr id="40006" name="Group 70"/>
          <p:cNvGrpSpPr>
            <a:grpSpLocks/>
          </p:cNvGrpSpPr>
          <p:nvPr/>
        </p:nvGrpSpPr>
        <p:grpSpPr bwMode="auto">
          <a:xfrm>
            <a:off x="465138" y="1046163"/>
            <a:ext cx="3276600" cy="3263900"/>
            <a:chOff x="2880" y="1296"/>
            <a:chExt cx="2496" cy="2219"/>
          </a:xfrm>
        </p:grpSpPr>
        <p:sp>
          <p:nvSpPr>
            <p:cNvPr id="40007" name="Rectangle 71"/>
            <p:cNvSpPr>
              <a:spLocks noChangeArrowheads="1"/>
            </p:cNvSpPr>
            <p:nvPr/>
          </p:nvSpPr>
          <p:spPr bwMode="auto">
            <a:xfrm>
              <a:off x="4728" y="3080"/>
              <a:ext cx="456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40008" name="Rectangle 72"/>
            <p:cNvSpPr>
              <a:spLocks noChangeArrowheads="1"/>
            </p:cNvSpPr>
            <p:nvPr/>
          </p:nvSpPr>
          <p:spPr bwMode="auto">
            <a:xfrm>
              <a:off x="4272" y="3080"/>
              <a:ext cx="456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40009" name="Rectangle 73"/>
            <p:cNvSpPr>
              <a:spLocks noChangeArrowheads="1"/>
            </p:cNvSpPr>
            <p:nvPr/>
          </p:nvSpPr>
          <p:spPr bwMode="auto">
            <a:xfrm>
              <a:off x="3792" y="3080"/>
              <a:ext cx="48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40010" name="Rectangle 74"/>
            <p:cNvSpPr>
              <a:spLocks noChangeArrowheads="1"/>
            </p:cNvSpPr>
            <p:nvPr/>
          </p:nvSpPr>
          <p:spPr bwMode="auto">
            <a:xfrm>
              <a:off x="3360" y="3080"/>
              <a:ext cx="432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40011" name="Rectangle 75"/>
            <p:cNvSpPr>
              <a:spLocks noChangeArrowheads="1"/>
            </p:cNvSpPr>
            <p:nvPr/>
          </p:nvSpPr>
          <p:spPr bwMode="auto">
            <a:xfrm>
              <a:off x="4728" y="2688"/>
              <a:ext cx="456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40012" name="Rectangle 76"/>
            <p:cNvSpPr>
              <a:spLocks noChangeArrowheads="1"/>
            </p:cNvSpPr>
            <p:nvPr/>
          </p:nvSpPr>
          <p:spPr bwMode="auto">
            <a:xfrm>
              <a:off x="4272" y="2688"/>
              <a:ext cx="456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40013" name="Rectangle 77"/>
            <p:cNvSpPr>
              <a:spLocks noChangeArrowheads="1"/>
            </p:cNvSpPr>
            <p:nvPr/>
          </p:nvSpPr>
          <p:spPr bwMode="auto">
            <a:xfrm>
              <a:off x="3792" y="2688"/>
              <a:ext cx="48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40014" name="Rectangle 78"/>
            <p:cNvSpPr>
              <a:spLocks noChangeArrowheads="1"/>
            </p:cNvSpPr>
            <p:nvPr/>
          </p:nvSpPr>
          <p:spPr bwMode="auto">
            <a:xfrm>
              <a:off x="3360" y="2688"/>
              <a:ext cx="432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40015" name="Rectangle 79"/>
            <p:cNvSpPr>
              <a:spLocks noChangeArrowheads="1"/>
            </p:cNvSpPr>
            <p:nvPr/>
          </p:nvSpPr>
          <p:spPr bwMode="auto">
            <a:xfrm>
              <a:off x="4728" y="2264"/>
              <a:ext cx="45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40016" name="Rectangle 80"/>
            <p:cNvSpPr>
              <a:spLocks noChangeArrowheads="1"/>
            </p:cNvSpPr>
            <p:nvPr/>
          </p:nvSpPr>
          <p:spPr bwMode="auto">
            <a:xfrm>
              <a:off x="4272" y="2264"/>
              <a:ext cx="45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40017" name="Rectangle 81"/>
            <p:cNvSpPr>
              <a:spLocks noChangeArrowheads="1"/>
            </p:cNvSpPr>
            <p:nvPr/>
          </p:nvSpPr>
          <p:spPr bwMode="auto">
            <a:xfrm>
              <a:off x="3792" y="2264"/>
              <a:ext cx="480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40018" name="Rectangle 82"/>
            <p:cNvSpPr>
              <a:spLocks noChangeArrowheads="1"/>
            </p:cNvSpPr>
            <p:nvPr/>
          </p:nvSpPr>
          <p:spPr bwMode="auto">
            <a:xfrm>
              <a:off x="3360" y="2264"/>
              <a:ext cx="43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40019" name="Rectangle 83"/>
            <p:cNvSpPr>
              <a:spLocks noChangeArrowheads="1"/>
            </p:cNvSpPr>
            <p:nvPr/>
          </p:nvSpPr>
          <p:spPr bwMode="auto">
            <a:xfrm>
              <a:off x="4728" y="1872"/>
              <a:ext cx="456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40020" name="Rectangle 84"/>
            <p:cNvSpPr>
              <a:spLocks noChangeArrowheads="1"/>
            </p:cNvSpPr>
            <p:nvPr/>
          </p:nvSpPr>
          <p:spPr bwMode="auto">
            <a:xfrm>
              <a:off x="4272" y="1872"/>
              <a:ext cx="456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40021" name="Rectangle 85"/>
            <p:cNvSpPr>
              <a:spLocks noChangeArrowheads="1"/>
            </p:cNvSpPr>
            <p:nvPr/>
          </p:nvSpPr>
          <p:spPr bwMode="auto">
            <a:xfrm>
              <a:off x="3792" y="1872"/>
              <a:ext cx="48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40022" name="Rectangle 86"/>
            <p:cNvSpPr>
              <a:spLocks noChangeArrowheads="1"/>
            </p:cNvSpPr>
            <p:nvPr/>
          </p:nvSpPr>
          <p:spPr bwMode="auto">
            <a:xfrm>
              <a:off x="3360" y="1872"/>
              <a:ext cx="432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>
                <a:latin typeface="Arial" charset="0"/>
              </a:endParaRPr>
            </a:p>
          </p:txBody>
        </p:sp>
        <p:sp>
          <p:nvSpPr>
            <p:cNvPr id="40023" name="Line 87"/>
            <p:cNvSpPr>
              <a:spLocks noChangeShapeType="1"/>
            </p:cNvSpPr>
            <p:nvPr/>
          </p:nvSpPr>
          <p:spPr bwMode="auto">
            <a:xfrm>
              <a:off x="3360" y="1872"/>
              <a:ext cx="18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4" name="Line 88"/>
            <p:cNvSpPr>
              <a:spLocks noChangeShapeType="1"/>
            </p:cNvSpPr>
            <p:nvPr/>
          </p:nvSpPr>
          <p:spPr bwMode="auto">
            <a:xfrm>
              <a:off x="3360" y="2264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5" name="Line 89"/>
            <p:cNvSpPr>
              <a:spLocks noChangeShapeType="1"/>
            </p:cNvSpPr>
            <p:nvPr/>
          </p:nvSpPr>
          <p:spPr bwMode="auto">
            <a:xfrm>
              <a:off x="3360" y="2688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6" name="Line 90"/>
            <p:cNvSpPr>
              <a:spLocks noChangeShapeType="1"/>
            </p:cNvSpPr>
            <p:nvPr/>
          </p:nvSpPr>
          <p:spPr bwMode="auto">
            <a:xfrm>
              <a:off x="3360" y="3080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7" name="Line 91"/>
            <p:cNvSpPr>
              <a:spLocks noChangeShapeType="1"/>
            </p:cNvSpPr>
            <p:nvPr/>
          </p:nvSpPr>
          <p:spPr bwMode="auto">
            <a:xfrm>
              <a:off x="3360" y="3472"/>
              <a:ext cx="18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8" name="Line 92"/>
            <p:cNvSpPr>
              <a:spLocks noChangeShapeType="1"/>
            </p:cNvSpPr>
            <p:nvPr/>
          </p:nvSpPr>
          <p:spPr bwMode="auto">
            <a:xfrm>
              <a:off x="3360" y="1872"/>
              <a:ext cx="0" cy="16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9" name="Line 93"/>
            <p:cNvSpPr>
              <a:spLocks noChangeShapeType="1"/>
            </p:cNvSpPr>
            <p:nvPr/>
          </p:nvSpPr>
          <p:spPr bwMode="auto">
            <a:xfrm>
              <a:off x="3792" y="1872"/>
              <a:ext cx="0" cy="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0" name="Line 94"/>
            <p:cNvSpPr>
              <a:spLocks noChangeShapeType="1"/>
            </p:cNvSpPr>
            <p:nvPr/>
          </p:nvSpPr>
          <p:spPr bwMode="auto">
            <a:xfrm>
              <a:off x="4272" y="1872"/>
              <a:ext cx="0" cy="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1" name="Line 95"/>
            <p:cNvSpPr>
              <a:spLocks noChangeShapeType="1"/>
            </p:cNvSpPr>
            <p:nvPr/>
          </p:nvSpPr>
          <p:spPr bwMode="auto">
            <a:xfrm>
              <a:off x="4728" y="1872"/>
              <a:ext cx="0" cy="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2" name="Line 96"/>
            <p:cNvSpPr>
              <a:spLocks noChangeShapeType="1"/>
            </p:cNvSpPr>
            <p:nvPr/>
          </p:nvSpPr>
          <p:spPr bwMode="auto">
            <a:xfrm>
              <a:off x="5184" y="1872"/>
              <a:ext cx="0" cy="16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3" name="Text Box 97"/>
            <p:cNvSpPr txBox="1">
              <a:spLocks noChangeArrowheads="1"/>
            </p:cNvSpPr>
            <p:nvPr/>
          </p:nvSpPr>
          <p:spPr bwMode="auto">
            <a:xfrm>
              <a:off x="2880" y="1296"/>
              <a:ext cx="1056" cy="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99"/>
                  </a:solidFill>
                </a:rPr>
                <a:t>Y</a:t>
              </a:r>
              <a:r>
                <a:rPr kumimoji="1" lang="en-US" altLang="zh-CN" baseline="-25000">
                  <a:solidFill>
                    <a:srgbClr val="FF3399"/>
                  </a:solidFill>
                </a:rPr>
                <a:t>a</a:t>
              </a:r>
              <a:r>
                <a:rPr kumimoji="1" lang="en-US" altLang="zh-CN" sz="2800">
                  <a:solidFill>
                    <a:srgbClr val="FF3399"/>
                  </a:solidFill>
                </a:rPr>
                <a:t> </a:t>
              </a:r>
              <a:r>
                <a:rPr kumimoji="1" lang="en-US" altLang="zh-CN" sz="2200"/>
                <a:t> AB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200"/>
                <a:t>CD</a:t>
              </a:r>
              <a:endParaRPr kumimoji="1" lang="en-US" altLang="zh-CN"/>
            </a:p>
          </p:txBody>
        </p:sp>
        <p:sp>
          <p:nvSpPr>
            <p:cNvPr id="40034" name="Line 98"/>
            <p:cNvSpPr>
              <a:spLocks noChangeShapeType="1"/>
            </p:cNvSpPr>
            <p:nvPr/>
          </p:nvSpPr>
          <p:spPr bwMode="auto">
            <a:xfrm>
              <a:off x="3072" y="1488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5" name="Text Box 99"/>
            <p:cNvSpPr txBox="1">
              <a:spLocks noChangeArrowheads="1"/>
            </p:cNvSpPr>
            <p:nvPr/>
          </p:nvSpPr>
          <p:spPr bwMode="auto">
            <a:xfrm>
              <a:off x="3360" y="1584"/>
              <a:ext cx="2016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/>
                <a:t>00     01    11   10</a:t>
              </a:r>
            </a:p>
          </p:txBody>
        </p:sp>
        <p:sp>
          <p:nvSpPr>
            <p:cNvPr id="40036" name="Text Box 100"/>
            <p:cNvSpPr txBox="1">
              <a:spLocks noChangeArrowheads="1"/>
            </p:cNvSpPr>
            <p:nvPr/>
          </p:nvSpPr>
          <p:spPr bwMode="auto">
            <a:xfrm>
              <a:off x="3024" y="1968"/>
              <a:ext cx="528" cy="1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600"/>
                <a:t>00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600"/>
                <a:t>01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600"/>
                <a:t>11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600"/>
                <a:t>10</a:t>
              </a:r>
            </a:p>
          </p:txBody>
        </p:sp>
      </p:grpSp>
      <p:sp>
        <p:nvSpPr>
          <p:cNvPr id="40037" name="Text Box 101"/>
          <p:cNvSpPr txBox="1">
            <a:spLocks noChangeArrowheads="1"/>
          </p:cNvSpPr>
          <p:nvPr/>
        </p:nvSpPr>
        <p:spPr bwMode="auto">
          <a:xfrm>
            <a:off x="1303338" y="1960563"/>
            <a:ext cx="244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40038" name="Text Box 102"/>
          <p:cNvSpPr txBox="1">
            <a:spLocks noChangeArrowheads="1"/>
          </p:cNvSpPr>
          <p:nvPr/>
        </p:nvSpPr>
        <p:spPr bwMode="auto">
          <a:xfrm>
            <a:off x="1379538" y="2570163"/>
            <a:ext cx="244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40039" name="Text Box 103"/>
          <p:cNvSpPr txBox="1">
            <a:spLocks noChangeArrowheads="1"/>
          </p:cNvSpPr>
          <p:nvPr/>
        </p:nvSpPr>
        <p:spPr bwMode="auto">
          <a:xfrm>
            <a:off x="1303338" y="3789363"/>
            <a:ext cx="244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40040" name="Text Box 104"/>
          <p:cNvSpPr txBox="1">
            <a:spLocks noChangeArrowheads="1"/>
          </p:cNvSpPr>
          <p:nvPr/>
        </p:nvSpPr>
        <p:spPr bwMode="auto">
          <a:xfrm>
            <a:off x="1303338" y="3179763"/>
            <a:ext cx="244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40041" name="Text Box 105"/>
          <p:cNvSpPr txBox="1">
            <a:spLocks noChangeArrowheads="1"/>
          </p:cNvSpPr>
          <p:nvPr/>
        </p:nvSpPr>
        <p:spPr bwMode="auto">
          <a:xfrm>
            <a:off x="1912938" y="2036763"/>
            <a:ext cx="244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40042" name="Text Box 106"/>
          <p:cNvSpPr txBox="1">
            <a:spLocks noChangeArrowheads="1"/>
          </p:cNvSpPr>
          <p:nvPr/>
        </p:nvSpPr>
        <p:spPr bwMode="auto">
          <a:xfrm>
            <a:off x="1912938" y="2570163"/>
            <a:ext cx="244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40043" name="Text Box 107"/>
          <p:cNvSpPr txBox="1">
            <a:spLocks noChangeArrowheads="1"/>
          </p:cNvSpPr>
          <p:nvPr/>
        </p:nvSpPr>
        <p:spPr bwMode="auto">
          <a:xfrm>
            <a:off x="1912938" y="3789363"/>
            <a:ext cx="244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40044" name="Text Box 108"/>
          <p:cNvSpPr txBox="1">
            <a:spLocks noChangeArrowheads="1"/>
          </p:cNvSpPr>
          <p:nvPr/>
        </p:nvSpPr>
        <p:spPr bwMode="auto">
          <a:xfrm>
            <a:off x="1912938" y="3179763"/>
            <a:ext cx="244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40045" name="Text Box 109"/>
          <p:cNvSpPr txBox="1">
            <a:spLocks noChangeArrowheads="1"/>
          </p:cNvSpPr>
          <p:nvPr/>
        </p:nvSpPr>
        <p:spPr bwMode="auto">
          <a:xfrm>
            <a:off x="3132138" y="2036763"/>
            <a:ext cx="244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40046" name="Text Box 110"/>
          <p:cNvSpPr txBox="1">
            <a:spLocks noChangeArrowheads="1"/>
          </p:cNvSpPr>
          <p:nvPr/>
        </p:nvSpPr>
        <p:spPr bwMode="auto">
          <a:xfrm>
            <a:off x="3132138" y="2570163"/>
            <a:ext cx="244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40047" name="Text Box 111"/>
          <p:cNvSpPr txBox="1">
            <a:spLocks noChangeArrowheads="1"/>
          </p:cNvSpPr>
          <p:nvPr/>
        </p:nvSpPr>
        <p:spPr bwMode="auto">
          <a:xfrm>
            <a:off x="3132138" y="3789363"/>
            <a:ext cx="244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>
                <a:cs typeface="Times New Roman" pitchFamily="18" charset="0"/>
              </a:rPr>
              <a:t>Φ</a:t>
            </a:r>
          </a:p>
        </p:txBody>
      </p:sp>
      <p:sp>
        <p:nvSpPr>
          <p:cNvPr id="40048" name="Text Box 112"/>
          <p:cNvSpPr txBox="1">
            <a:spLocks noChangeArrowheads="1"/>
          </p:cNvSpPr>
          <p:nvPr/>
        </p:nvSpPr>
        <p:spPr bwMode="auto">
          <a:xfrm>
            <a:off x="3132138" y="3179763"/>
            <a:ext cx="244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>
                <a:cs typeface="Times New Roman" pitchFamily="18" charset="0"/>
              </a:rPr>
              <a:t>Φ</a:t>
            </a:r>
            <a:endParaRPr lang="en-US" altLang="zh-CN"/>
          </a:p>
        </p:txBody>
      </p:sp>
      <p:sp>
        <p:nvSpPr>
          <p:cNvPr id="40049" name="Text Box 113"/>
          <p:cNvSpPr txBox="1">
            <a:spLocks noChangeArrowheads="1"/>
          </p:cNvSpPr>
          <p:nvPr/>
        </p:nvSpPr>
        <p:spPr bwMode="auto">
          <a:xfrm>
            <a:off x="2522538" y="2036763"/>
            <a:ext cx="244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>
                <a:cs typeface="Times New Roman" pitchFamily="18" charset="0"/>
              </a:rPr>
              <a:t>Φ</a:t>
            </a:r>
          </a:p>
        </p:txBody>
      </p:sp>
      <p:sp>
        <p:nvSpPr>
          <p:cNvPr id="40050" name="Text Box 114"/>
          <p:cNvSpPr txBox="1">
            <a:spLocks noChangeArrowheads="1"/>
          </p:cNvSpPr>
          <p:nvPr/>
        </p:nvSpPr>
        <p:spPr bwMode="auto">
          <a:xfrm>
            <a:off x="2522538" y="2646363"/>
            <a:ext cx="244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>
                <a:cs typeface="Times New Roman" pitchFamily="18" charset="0"/>
              </a:rPr>
              <a:t>Φ</a:t>
            </a:r>
          </a:p>
        </p:txBody>
      </p:sp>
      <p:sp>
        <p:nvSpPr>
          <p:cNvPr id="40051" name="Text Box 115"/>
          <p:cNvSpPr txBox="1">
            <a:spLocks noChangeArrowheads="1"/>
          </p:cNvSpPr>
          <p:nvPr/>
        </p:nvSpPr>
        <p:spPr bwMode="auto">
          <a:xfrm>
            <a:off x="2522538" y="3789363"/>
            <a:ext cx="244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>
                <a:cs typeface="Times New Roman" pitchFamily="18" charset="0"/>
              </a:rPr>
              <a:t>Φ</a:t>
            </a:r>
          </a:p>
        </p:txBody>
      </p:sp>
      <p:sp>
        <p:nvSpPr>
          <p:cNvPr id="40052" name="Text Box 116"/>
          <p:cNvSpPr txBox="1">
            <a:spLocks noChangeArrowheads="1"/>
          </p:cNvSpPr>
          <p:nvPr/>
        </p:nvSpPr>
        <p:spPr bwMode="auto">
          <a:xfrm>
            <a:off x="2522538" y="3179763"/>
            <a:ext cx="244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>
                <a:cs typeface="Times New Roman" pitchFamily="18" charset="0"/>
              </a:rPr>
              <a:t>Φ</a:t>
            </a:r>
          </a:p>
        </p:txBody>
      </p:sp>
      <p:sp>
        <p:nvSpPr>
          <p:cNvPr id="40053" name="Freeform 117"/>
          <p:cNvSpPr>
            <a:spLocks/>
          </p:cNvSpPr>
          <p:nvPr/>
        </p:nvSpPr>
        <p:spPr bwMode="auto">
          <a:xfrm>
            <a:off x="3005138" y="1884363"/>
            <a:ext cx="508000" cy="469900"/>
          </a:xfrm>
          <a:custGeom>
            <a:avLst/>
            <a:gdLst>
              <a:gd name="T0" fmla="*/ 32 w 320"/>
              <a:gd name="T1" fmla="*/ 0 h 296"/>
              <a:gd name="T2" fmla="*/ 32 w 320"/>
              <a:gd name="T3" fmla="*/ 240 h 296"/>
              <a:gd name="T4" fmla="*/ 224 w 320"/>
              <a:gd name="T5" fmla="*/ 288 h 296"/>
              <a:gd name="T6" fmla="*/ 320 w 320"/>
              <a:gd name="T7" fmla="*/ 28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0" h="296">
                <a:moveTo>
                  <a:pt x="32" y="0"/>
                </a:moveTo>
                <a:cubicBezTo>
                  <a:pt x="16" y="96"/>
                  <a:pt x="0" y="192"/>
                  <a:pt x="32" y="240"/>
                </a:cubicBezTo>
                <a:cubicBezTo>
                  <a:pt x="64" y="288"/>
                  <a:pt x="176" y="280"/>
                  <a:pt x="224" y="288"/>
                </a:cubicBezTo>
                <a:cubicBezTo>
                  <a:pt x="272" y="296"/>
                  <a:pt x="304" y="288"/>
                  <a:pt x="320" y="288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54" name="Freeform 118"/>
          <p:cNvSpPr>
            <a:spLocks/>
          </p:cNvSpPr>
          <p:nvPr/>
        </p:nvSpPr>
        <p:spPr bwMode="auto">
          <a:xfrm>
            <a:off x="2979738" y="3713163"/>
            <a:ext cx="533400" cy="533400"/>
          </a:xfrm>
          <a:custGeom>
            <a:avLst/>
            <a:gdLst>
              <a:gd name="T0" fmla="*/ 336 w 336"/>
              <a:gd name="T1" fmla="*/ 48 h 336"/>
              <a:gd name="T2" fmla="*/ 48 w 336"/>
              <a:gd name="T3" fmla="*/ 48 h 336"/>
              <a:gd name="T4" fmla="*/ 48 w 336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336">
                <a:moveTo>
                  <a:pt x="336" y="48"/>
                </a:moveTo>
                <a:cubicBezTo>
                  <a:pt x="216" y="24"/>
                  <a:pt x="96" y="0"/>
                  <a:pt x="48" y="48"/>
                </a:cubicBezTo>
                <a:cubicBezTo>
                  <a:pt x="0" y="96"/>
                  <a:pt x="48" y="288"/>
                  <a:pt x="48" y="336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55" name="Freeform 119"/>
          <p:cNvSpPr>
            <a:spLocks/>
          </p:cNvSpPr>
          <p:nvPr/>
        </p:nvSpPr>
        <p:spPr bwMode="auto">
          <a:xfrm>
            <a:off x="1150938" y="3763963"/>
            <a:ext cx="444500" cy="482600"/>
          </a:xfrm>
          <a:custGeom>
            <a:avLst/>
            <a:gdLst>
              <a:gd name="T0" fmla="*/ 0 w 280"/>
              <a:gd name="T1" fmla="*/ 16 h 304"/>
              <a:gd name="T2" fmla="*/ 240 w 280"/>
              <a:gd name="T3" fmla="*/ 16 h 304"/>
              <a:gd name="T4" fmla="*/ 240 w 280"/>
              <a:gd name="T5" fmla="*/ 112 h 304"/>
              <a:gd name="T6" fmla="*/ 240 w 280"/>
              <a:gd name="T7" fmla="*/ 304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0" h="304">
                <a:moveTo>
                  <a:pt x="0" y="16"/>
                </a:moveTo>
                <a:cubicBezTo>
                  <a:pt x="100" y="8"/>
                  <a:pt x="200" y="0"/>
                  <a:pt x="240" y="16"/>
                </a:cubicBezTo>
                <a:cubicBezTo>
                  <a:pt x="280" y="32"/>
                  <a:pt x="240" y="64"/>
                  <a:pt x="240" y="112"/>
                </a:cubicBezTo>
                <a:cubicBezTo>
                  <a:pt x="240" y="160"/>
                  <a:pt x="240" y="272"/>
                  <a:pt x="240" y="304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56" name="Freeform 120"/>
          <p:cNvSpPr>
            <a:spLocks/>
          </p:cNvSpPr>
          <p:nvPr/>
        </p:nvSpPr>
        <p:spPr bwMode="auto">
          <a:xfrm>
            <a:off x="1150938" y="1960563"/>
            <a:ext cx="419100" cy="393700"/>
          </a:xfrm>
          <a:custGeom>
            <a:avLst/>
            <a:gdLst>
              <a:gd name="T0" fmla="*/ 240 w 264"/>
              <a:gd name="T1" fmla="*/ 0 h 248"/>
              <a:gd name="T2" fmla="*/ 240 w 264"/>
              <a:gd name="T3" fmla="*/ 192 h 248"/>
              <a:gd name="T4" fmla="*/ 96 w 264"/>
              <a:gd name="T5" fmla="*/ 240 h 248"/>
              <a:gd name="T6" fmla="*/ 0 w 264"/>
              <a:gd name="T7" fmla="*/ 24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48">
                <a:moveTo>
                  <a:pt x="240" y="0"/>
                </a:moveTo>
                <a:cubicBezTo>
                  <a:pt x="252" y="76"/>
                  <a:pt x="264" y="152"/>
                  <a:pt x="240" y="192"/>
                </a:cubicBezTo>
                <a:cubicBezTo>
                  <a:pt x="216" y="232"/>
                  <a:pt x="136" y="232"/>
                  <a:pt x="96" y="240"/>
                </a:cubicBezTo>
                <a:cubicBezTo>
                  <a:pt x="56" y="248"/>
                  <a:pt x="8" y="240"/>
                  <a:pt x="0" y="240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0098" name="Group 162"/>
          <p:cNvGrpSpPr>
            <a:grpSpLocks/>
          </p:cNvGrpSpPr>
          <p:nvPr/>
        </p:nvGrpSpPr>
        <p:grpSpPr bwMode="auto">
          <a:xfrm>
            <a:off x="4724400" y="2743200"/>
            <a:ext cx="1905000" cy="2759075"/>
            <a:chOff x="2976" y="1728"/>
            <a:chExt cx="1200" cy="1738"/>
          </a:xfrm>
        </p:grpSpPr>
        <p:sp>
          <p:nvSpPr>
            <p:cNvPr id="40004" name="Oval 68"/>
            <p:cNvSpPr>
              <a:spLocks noChangeArrowheads="1"/>
            </p:cNvSpPr>
            <p:nvPr/>
          </p:nvSpPr>
          <p:spPr bwMode="auto">
            <a:xfrm>
              <a:off x="3816" y="2688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8" name="Rectangle 122"/>
            <p:cNvSpPr>
              <a:spLocks noChangeArrowheads="1"/>
            </p:cNvSpPr>
            <p:nvPr/>
          </p:nvSpPr>
          <p:spPr bwMode="auto">
            <a:xfrm>
              <a:off x="3168" y="2112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>
                  <a:ea typeface="仿宋_GB2312" pitchFamily="49" charset="-122"/>
                </a:rPr>
                <a:t>≥1</a:t>
              </a:r>
              <a:endParaRPr lang="en-US" altLang="zh-CN" sz="2800"/>
            </a:p>
          </p:txBody>
        </p:sp>
        <p:sp>
          <p:nvSpPr>
            <p:cNvPr id="40060" name="Line 124"/>
            <p:cNvSpPr>
              <a:spLocks noChangeShapeType="1"/>
            </p:cNvSpPr>
            <p:nvPr/>
          </p:nvSpPr>
          <p:spPr bwMode="auto">
            <a:xfrm>
              <a:off x="336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1" name="Rectangle 125"/>
            <p:cNvSpPr>
              <a:spLocks noChangeArrowheads="1"/>
            </p:cNvSpPr>
            <p:nvPr/>
          </p:nvSpPr>
          <p:spPr bwMode="auto">
            <a:xfrm>
              <a:off x="3192" y="2736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&amp;</a:t>
              </a:r>
            </a:p>
          </p:txBody>
        </p:sp>
        <p:sp>
          <p:nvSpPr>
            <p:cNvPr id="40065" name="Line 129"/>
            <p:cNvSpPr>
              <a:spLocks noChangeShapeType="1"/>
            </p:cNvSpPr>
            <p:nvPr/>
          </p:nvSpPr>
          <p:spPr bwMode="auto">
            <a:xfrm>
              <a:off x="3360" y="24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6" name="Line 130"/>
            <p:cNvSpPr>
              <a:spLocks noChangeShapeType="1"/>
            </p:cNvSpPr>
            <p:nvPr/>
          </p:nvSpPr>
          <p:spPr bwMode="auto">
            <a:xfrm>
              <a:off x="3264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7" name="Line 131"/>
            <p:cNvSpPr>
              <a:spLocks noChangeShapeType="1"/>
            </p:cNvSpPr>
            <p:nvPr/>
          </p:nvSpPr>
          <p:spPr bwMode="auto">
            <a:xfrm>
              <a:off x="3072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8" name="Line 132"/>
            <p:cNvSpPr>
              <a:spLocks noChangeShapeType="1"/>
            </p:cNvSpPr>
            <p:nvPr/>
          </p:nvSpPr>
          <p:spPr bwMode="auto">
            <a:xfrm>
              <a:off x="3072" y="259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9" name="Line 133"/>
            <p:cNvSpPr>
              <a:spLocks noChangeShapeType="1"/>
            </p:cNvSpPr>
            <p:nvPr/>
          </p:nvSpPr>
          <p:spPr bwMode="auto">
            <a:xfrm>
              <a:off x="3264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0" name="Line 134"/>
            <p:cNvSpPr>
              <a:spLocks noChangeShapeType="1"/>
            </p:cNvSpPr>
            <p:nvPr/>
          </p:nvSpPr>
          <p:spPr bwMode="auto">
            <a:xfrm>
              <a:off x="345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1" name="Rectangle 135"/>
            <p:cNvSpPr>
              <a:spLocks noChangeArrowheads="1"/>
            </p:cNvSpPr>
            <p:nvPr/>
          </p:nvSpPr>
          <p:spPr bwMode="auto">
            <a:xfrm>
              <a:off x="3696" y="2736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=1</a:t>
              </a:r>
            </a:p>
          </p:txBody>
        </p:sp>
        <p:sp>
          <p:nvSpPr>
            <p:cNvPr id="40073" name="Line 137"/>
            <p:cNvSpPr>
              <a:spLocks noChangeShapeType="1"/>
            </p:cNvSpPr>
            <p:nvPr/>
          </p:nvSpPr>
          <p:spPr bwMode="auto">
            <a:xfrm>
              <a:off x="3504" y="24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4" name="Line 138"/>
            <p:cNvSpPr>
              <a:spLocks noChangeShapeType="1"/>
            </p:cNvSpPr>
            <p:nvPr/>
          </p:nvSpPr>
          <p:spPr bwMode="auto">
            <a:xfrm>
              <a:off x="350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5" name="Line 139"/>
            <p:cNvSpPr>
              <a:spLocks noChangeShapeType="1"/>
            </p:cNvSpPr>
            <p:nvPr/>
          </p:nvSpPr>
          <p:spPr bwMode="auto">
            <a:xfrm>
              <a:off x="3840" y="25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6" name="Line 140"/>
            <p:cNvSpPr>
              <a:spLocks noChangeShapeType="1"/>
            </p:cNvSpPr>
            <p:nvPr/>
          </p:nvSpPr>
          <p:spPr bwMode="auto">
            <a:xfrm>
              <a:off x="393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7" name="Line 141"/>
            <p:cNvSpPr>
              <a:spLocks noChangeShapeType="1"/>
            </p:cNvSpPr>
            <p:nvPr/>
          </p:nvSpPr>
          <p:spPr bwMode="auto">
            <a:xfrm>
              <a:off x="3792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8" name="Line 142"/>
            <p:cNvSpPr>
              <a:spLocks noChangeShapeType="1"/>
            </p:cNvSpPr>
            <p:nvPr/>
          </p:nvSpPr>
          <p:spPr bwMode="auto">
            <a:xfrm>
              <a:off x="3456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9" name="Text Box 143"/>
            <p:cNvSpPr txBox="1">
              <a:spLocks noChangeArrowheads="1"/>
            </p:cNvSpPr>
            <p:nvPr/>
          </p:nvSpPr>
          <p:spPr bwMode="auto">
            <a:xfrm>
              <a:off x="3024" y="17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FF3399"/>
                  </a:solidFill>
                </a:rPr>
                <a:t>Y</a:t>
              </a:r>
              <a:r>
                <a:rPr lang="en-US" altLang="zh-CN" sz="2800" baseline="-25000">
                  <a:solidFill>
                    <a:srgbClr val="FF3399"/>
                  </a:solidFill>
                </a:rPr>
                <a:t>a</a:t>
              </a:r>
            </a:p>
          </p:txBody>
        </p:sp>
        <p:sp>
          <p:nvSpPr>
            <p:cNvPr id="40080" name="Text Box 144"/>
            <p:cNvSpPr txBox="1">
              <a:spLocks noChangeArrowheads="1"/>
            </p:cNvSpPr>
            <p:nvPr/>
          </p:nvSpPr>
          <p:spPr bwMode="auto">
            <a:xfrm>
              <a:off x="2976" y="3216"/>
              <a:ext cx="1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A  C  D         B</a:t>
              </a:r>
            </a:p>
          </p:txBody>
        </p:sp>
      </p:grpSp>
      <p:grpSp>
        <p:nvGrpSpPr>
          <p:cNvPr id="40082" name="Group 146"/>
          <p:cNvGrpSpPr>
            <a:grpSpLocks/>
          </p:cNvGrpSpPr>
          <p:nvPr/>
        </p:nvGrpSpPr>
        <p:grpSpPr bwMode="auto">
          <a:xfrm>
            <a:off x="7467600" y="2743200"/>
            <a:ext cx="1135063" cy="2036763"/>
            <a:chOff x="1248" y="1968"/>
            <a:chExt cx="1085" cy="2004"/>
          </a:xfrm>
        </p:grpSpPr>
        <p:sp>
          <p:nvSpPr>
            <p:cNvPr id="40083" name="Line 147"/>
            <p:cNvSpPr>
              <a:spLocks noChangeShapeType="1"/>
            </p:cNvSpPr>
            <p:nvPr/>
          </p:nvSpPr>
          <p:spPr bwMode="auto">
            <a:xfrm>
              <a:off x="1488" y="2304"/>
              <a:ext cx="50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4" name="Rectangle 148"/>
            <p:cNvSpPr>
              <a:spLocks noChangeArrowheads="1"/>
            </p:cNvSpPr>
            <p:nvPr/>
          </p:nvSpPr>
          <p:spPr bwMode="auto">
            <a:xfrm>
              <a:off x="1680" y="1968"/>
              <a:ext cx="173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FF0066"/>
                  </a:solidFill>
                </a:rPr>
                <a:t>a</a:t>
              </a:r>
            </a:p>
          </p:txBody>
        </p:sp>
        <p:sp>
          <p:nvSpPr>
            <p:cNvPr id="40085" name="Rectangle 149"/>
            <p:cNvSpPr>
              <a:spLocks noChangeArrowheads="1"/>
            </p:cNvSpPr>
            <p:nvPr/>
          </p:nvSpPr>
          <p:spPr bwMode="auto">
            <a:xfrm>
              <a:off x="2160" y="2496"/>
              <a:ext cx="17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40086" name="Rectangle 150"/>
            <p:cNvSpPr>
              <a:spLocks noChangeArrowheads="1"/>
            </p:cNvSpPr>
            <p:nvPr/>
          </p:nvSpPr>
          <p:spPr bwMode="auto">
            <a:xfrm>
              <a:off x="2160" y="3072"/>
              <a:ext cx="173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FF0066"/>
                  </a:solidFill>
                </a:rPr>
                <a:t>c</a:t>
              </a:r>
            </a:p>
          </p:txBody>
        </p:sp>
        <p:sp>
          <p:nvSpPr>
            <p:cNvPr id="40087" name="Rectangle 151"/>
            <p:cNvSpPr>
              <a:spLocks noChangeArrowheads="1"/>
            </p:cNvSpPr>
            <p:nvPr/>
          </p:nvSpPr>
          <p:spPr bwMode="auto">
            <a:xfrm>
              <a:off x="1728" y="3552"/>
              <a:ext cx="17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FF0066"/>
                  </a:solidFill>
                </a:rPr>
                <a:t>d</a:t>
              </a:r>
            </a:p>
          </p:txBody>
        </p:sp>
        <p:sp>
          <p:nvSpPr>
            <p:cNvPr id="40088" name="Rectangle 152"/>
            <p:cNvSpPr>
              <a:spLocks noChangeArrowheads="1"/>
            </p:cNvSpPr>
            <p:nvPr/>
          </p:nvSpPr>
          <p:spPr bwMode="auto">
            <a:xfrm>
              <a:off x="1248" y="3072"/>
              <a:ext cx="173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FF0066"/>
                  </a:solidFill>
                </a:rPr>
                <a:t>e</a:t>
              </a:r>
            </a:p>
          </p:txBody>
        </p:sp>
        <p:sp>
          <p:nvSpPr>
            <p:cNvPr id="40089" name="Rectangle 153"/>
            <p:cNvSpPr>
              <a:spLocks noChangeArrowheads="1"/>
            </p:cNvSpPr>
            <p:nvPr/>
          </p:nvSpPr>
          <p:spPr bwMode="auto">
            <a:xfrm>
              <a:off x="1248" y="2494"/>
              <a:ext cx="12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FF0066"/>
                  </a:solidFill>
                </a:rPr>
                <a:t>f</a:t>
              </a:r>
            </a:p>
          </p:txBody>
        </p:sp>
        <p:sp>
          <p:nvSpPr>
            <p:cNvPr id="40090" name="Rectangle 154"/>
            <p:cNvSpPr>
              <a:spLocks noChangeArrowheads="1"/>
            </p:cNvSpPr>
            <p:nvPr/>
          </p:nvSpPr>
          <p:spPr bwMode="auto">
            <a:xfrm>
              <a:off x="1681" y="2640"/>
              <a:ext cx="191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FF0066"/>
                  </a:solidFill>
                </a:rPr>
                <a:t>g</a:t>
              </a:r>
            </a:p>
          </p:txBody>
        </p:sp>
        <p:sp>
          <p:nvSpPr>
            <p:cNvPr id="40091" name="Line 155"/>
            <p:cNvSpPr>
              <a:spLocks noChangeShapeType="1"/>
            </p:cNvSpPr>
            <p:nvPr/>
          </p:nvSpPr>
          <p:spPr bwMode="auto">
            <a:xfrm>
              <a:off x="1440" y="2400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2" name="Line 156"/>
            <p:cNvSpPr>
              <a:spLocks noChangeShapeType="1"/>
            </p:cNvSpPr>
            <p:nvPr/>
          </p:nvSpPr>
          <p:spPr bwMode="auto">
            <a:xfrm>
              <a:off x="1488" y="2928"/>
              <a:ext cx="50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3" name="Line 157"/>
            <p:cNvSpPr>
              <a:spLocks noChangeShapeType="1"/>
            </p:cNvSpPr>
            <p:nvPr/>
          </p:nvSpPr>
          <p:spPr bwMode="auto">
            <a:xfrm>
              <a:off x="1488" y="3504"/>
              <a:ext cx="50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4" name="Line 158"/>
            <p:cNvSpPr>
              <a:spLocks noChangeShapeType="1"/>
            </p:cNvSpPr>
            <p:nvPr/>
          </p:nvSpPr>
          <p:spPr bwMode="auto">
            <a:xfrm>
              <a:off x="2064" y="2400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5" name="Line 159"/>
            <p:cNvSpPr>
              <a:spLocks noChangeShapeType="1"/>
            </p:cNvSpPr>
            <p:nvPr/>
          </p:nvSpPr>
          <p:spPr bwMode="auto">
            <a:xfrm>
              <a:off x="2064" y="297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6" name="Line 160"/>
            <p:cNvSpPr>
              <a:spLocks noChangeShapeType="1"/>
            </p:cNvSpPr>
            <p:nvPr/>
          </p:nvSpPr>
          <p:spPr bwMode="auto">
            <a:xfrm>
              <a:off x="1440" y="297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0099" name="Object 163"/>
          <p:cNvGraphicFramePr>
            <a:graphicFrameLocks noChangeAspect="1"/>
          </p:cNvGraphicFramePr>
          <p:nvPr/>
        </p:nvGraphicFramePr>
        <p:xfrm>
          <a:off x="971550" y="5229225"/>
          <a:ext cx="2449513" cy="463550"/>
        </p:xfrm>
        <a:graphic>
          <a:graphicData uri="http://schemas.openxmlformats.org/presentationml/2006/ole">
            <p:oleObj spid="_x0000_s109572" name="Equation" r:id="rId4" imgW="1143000" imgH="215900" progId="Equation.3">
              <p:embed/>
            </p:oleObj>
          </a:graphicData>
        </a:graphic>
      </p:graphicFrame>
      <p:sp>
        <p:nvSpPr>
          <p:cNvPr id="40100" name="Line 164"/>
          <p:cNvSpPr>
            <a:spLocks noChangeShapeType="1"/>
          </p:cNvSpPr>
          <p:nvPr/>
        </p:nvSpPr>
        <p:spPr bwMode="auto">
          <a:xfrm flipV="1">
            <a:off x="5334000" y="2362200"/>
            <a:ext cx="0" cy="7620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101" name="Line 165"/>
          <p:cNvSpPr>
            <a:spLocks noChangeShapeType="1"/>
          </p:cNvSpPr>
          <p:nvPr/>
        </p:nvSpPr>
        <p:spPr bwMode="auto">
          <a:xfrm>
            <a:off x="5334000" y="2362200"/>
            <a:ext cx="2438400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102" name="Line 166"/>
          <p:cNvSpPr>
            <a:spLocks noChangeShapeType="1"/>
          </p:cNvSpPr>
          <p:nvPr/>
        </p:nvSpPr>
        <p:spPr bwMode="auto">
          <a:xfrm>
            <a:off x="7772400" y="2362200"/>
            <a:ext cx="0" cy="7620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4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4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4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4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4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4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4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4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4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4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4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4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4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8" dur="500"/>
                                        <p:tgtEl>
                                          <p:spTgt spid="3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3" dur="500"/>
                                        <p:tgtEl>
                                          <p:spTgt spid="3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8" dur="500"/>
                                        <p:tgtEl>
                                          <p:spTgt spid="3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4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7" dur="500"/>
                                        <p:tgtEl>
                                          <p:spTgt spid="4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1" dur="500"/>
                                        <p:tgtEl>
                                          <p:spTgt spid="4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5" dur="500"/>
                                        <p:tgtEl>
                                          <p:spTgt spid="4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0" dur="500"/>
                                        <p:tgtEl>
                                          <p:spTgt spid="4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5" dur="500"/>
                                        <p:tgtEl>
                                          <p:spTgt spid="4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0" dur="500"/>
                                        <p:tgtEl>
                                          <p:spTgt spid="4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0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0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1" dur="500"/>
                                        <p:tgtEl>
                                          <p:spTgt spid="4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5" dur="500"/>
                                        <p:tgtEl>
                                          <p:spTgt spid="4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9" dur="500"/>
                                        <p:tgtEl>
                                          <p:spTgt spid="4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93" grpId="0" animBg="1"/>
      <p:bldP spid="39994" grpId="0" animBg="1"/>
      <p:bldP spid="39995" grpId="0" animBg="1"/>
      <p:bldP spid="40001" grpId="0" autoUpdateAnimBg="0"/>
      <p:bldP spid="40037" grpId="0" autoUpdateAnimBg="0"/>
      <p:bldP spid="40038" grpId="0" autoUpdateAnimBg="0"/>
      <p:bldP spid="40039" grpId="0" autoUpdateAnimBg="0"/>
      <p:bldP spid="40040" grpId="0" autoUpdateAnimBg="0"/>
      <p:bldP spid="40041" grpId="0" autoUpdateAnimBg="0"/>
      <p:bldP spid="40042" grpId="0" autoUpdateAnimBg="0"/>
      <p:bldP spid="40043" grpId="0" autoUpdateAnimBg="0"/>
      <p:bldP spid="40044" grpId="0" autoUpdateAnimBg="0"/>
      <p:bldP spid="40045" grpId="0" autoUpdateAnimBg="0"/>
      <p:bldP spid="40046" grpId="0" autoUpdateAnimBg="0"/>
      <p:bldP spid="40047" grpId="0" autoUpdateAnimBg="0"/>
      <p:bldP spid="40048" grpId="0" autoUpdateAnimBg="0"/>
      <p:bldP spid="40049" grpId="0" autoUpdateAnimBg="0"/>
      <p:bldP spid="40050" grpId="0" autoUpdateAnimBg="0"/>
      <p:bldP spid="40051" grpId="0" autoUpdateAnimBg="0"/>
      <p:bldP spid="40052" grpId="0" autoUpdateAnimBg="0"/>
      <p:bldP spid="40053" grpId="0" animBg="1"/>
      <p:bldP spid="40054" grpId="0" animBg="1"/>
      <p:bldP spid="40055" grpId="0" animBg="1"/>
      <p:bldP spid="40056" grpId="0" animBg="1"/>
      <p:bldP spid="40100" grpId="0" animBg="1"/>
      <p:bldP spid="40101" grpId="0" animBg="1"/>
      <p:bldP spid="4010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1E38-EAA4-4F52-A8F1-2848654BECB6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1000100" y="214290"/>
            <a:ext cx="68818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§4.5  Multiplexers (Data Selectors)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381000" y="1322388"/>
            <a:ext cx="7862888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0000CC"/>
                </a:solidFill>
                <a:latin typeface="Calibri" pitchFamily="34" charset="0"/>
                <a:ea typeface="黑体" pitchFamily="49" charset="-122"/>
                <a:hlinkClick r:id="rId2"/>
              </a:rPr>
              <a:t>Multiplexing</a:t>
            </a:r>
            <a:r>
              <a:rPr lang="en-US" altLang="zh-CN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: The process where </a:t>
            </a:r>
            <a:r>
              <a:rPr lang="en-US" altLang="zh-CN" b="1" u="sng">
                <a:latin typeface="Calibri" pitchFamily="34" charset="0"/>
                <a:ea typeface="黑体" pitchFamily="49" charset="-122"/>
              </a:rPr>
              <a:t>multiple</a:t>
            </a:r>
            <a:r>
              <a:rPr lang="en-US" altLang="zh-CN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 analog or digital signals are combined into </a:t>
            </a:r>
            <a:r>
              <a:rPr lang="en-US" altLang="zh-CN" b="1" u="sng">
                <a:latin typeface="Calibri" pitchFamily="34" charset="0"/>
                <a:ea typeface="黑体" pitchFamily="49" charset="-122"/>
              </a:rPr>
              <a:t>one</a:t>
            </a:r>
            <a:r>
              <a:rPr lang="en-US" altLang="zh-CN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 signal over </a:t>
            </a:r>
            <a:r>
              <a:rPr lang="en-US" altLang="zh-CN" b="1" u="sng">
                <a:latin typeface="Calibri" pitchFamily="34" charset="0"/>
                <a:ea typeface="黑体" pitchFamily="49" charset="-122"/>
              </a:rPr>
              <a:t>shared medium</a:t>
            </a:r>
            <a:r>
              <a:rPr lang="en-US" altLang="zh-CN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; 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复用：将多个模拟及数字信号在共同的信息通道（媒介）中合为一个信号的过程；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4643438" y="765175"/>
            <a:ext cx="306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  <a:ea typeface="黑体" pitchFamily="49" charset="-122"/>
              </a:rPr>
              <a:t>多路（数据）选择器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381000" y="2989263"/>
            <a:ext cx="8294688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200" b="1">
                <a:solidFill>
                  <a:srgbClr val="FF0000"/>
                </a:solidFill>
                <a:latin typeface="Calibri" pitchFamily="34" charset="0"/>
                <a:ea typeface="黑体" pitchFamily="49" charset="-122"/>
              </a:rPr>
              <a:t>1. Multiple inputs, Single output (over shared medium);  </a:t>
            </a:r>
          </a:p>
          <a:p>
            <a:pPr>
              <a:spcBef>
                <a:spcPct val="10000"/>
              </a:spcBef>
            </a:pPr>
            <a:r>
              <a:rPr lang="en-US" altLang="zh-CN" sz="2200" b="1">
                <a:solidFill>
                  <a:srgbClr val="FF0000"/>
                </a:solidFill>
                <a:latin typeface="Calibri" pitchFamily="34" charset="0"/>
                <a:ea typeface="黑体" pitchFamily="49" charset="-122"/>
              </a:rPr>
              <a:t>2. No interference among the mutiple inputs, identifiable at the output (demultiplexing); </a:t>
            </a:r>
          </a:p>
          <a:p>
            <a:pPr>
              <a:spcBef>
                <a:spcPct val="10000"/>
              </a:spcBef>
            </a:pPr>
            <a:r>
              <a:rPr lang="en-US" altLang="zh-CN" sz="2200" b="1">
                <a:solidFill>
                  <a:srgbClr val="FF0000"/>
                </a:solidFill>
                <a:latin typeface="Calibri" pitchFamily="34" charset="0"/>
                <a:ea typeface="黑体" pitchFamily="49" charset="-122"/>
              </a:rPr>
              <a:t>3. Common multiplexing methods:</a:t>
            </a:r>
          </a:p>
          <a:p>
            <a:pPr>
              <a:spcBef>
                <a:spcPct val="10000"/>
              </a:spcBef>
            </a:pPr>
            <a:r>
              <a:rPr lang="en-US" altLang="zh-CN" sz="2200" b="1">
                <a:solidFill>
                  <a:srgbClr val="FF0000"/>
                </a:solidFill>
                <a:latin typeface="Calibri" pitchFamily="34" charset="0"/>
                <a:ea typeface="黑体" pitchFamily="49" charset="-122"/>
              </a:rPr>
              <a:t>    </a:t>
            </a:r>
            <a:r>
              <a:rPr lang="zh-CN" altLang="en-US" sz="2200" b="1">
                <a:solidFill>
                  <a:srgbClr val="FF0000"/>
                </a:solidFill>
                <a:latin typeface="Calibri" pitchFamily="34" charset="0"/>
                <a:ea typeface="黑体" pitchFamily="49" charset="-122"/>
              </a:rPr>
              <a:t>时分复用、频分复用、码分复用、空分复用等</a:t>
            </a: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381000" y="4905375"/>
            <a:ext cx="8151813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b="1">
                <a:solidFill>
                  <a:srgbClr val="660066"/>
                </a:solidFill>
                <a:latin typeface="Calibri" pitchFamily="34" charset="0"/>
                <a:ea typeface="黑体" pitchFamily="49" charset="-122"/>
              </a:rPr>
              <a:t>Multiplexer/MUX: The device that performs multiplexing; </a:t>
            </a:r>
          </a:p>
          <a:p>
            <a:pPr>
              <a:spcBef>
                <a:spcPct val="10000"/>
              </a:spcBef>
            </a:pPr>
            <a:r>
              <a:rPr lang="zh-CN" altLang="en-US" b="1">
                <a:solidFill>
                  <a:srgbClr val="660066"/>
                </a:solidFill>
                <a:latin typeface="Calibri" pitchFamily="34" charset="0"/>
                <a:ea typeface="黑体" pitchFamily="49" charset="-122"/>
              </a:rPr>
              <a:t>多路选择器：用于实现复用的电子器件；</a:t>
            </a:r>
          </a:p>
          <a:p>
            <a:pPr>
              <a:spcBef>
                <a:spcPct val="10000"/>
              </a:spcBef>
            </a:pPr>
            <a:r>
              <a:rPr lang="zh-CN" altLang="en-US" b="1">
                <a:solidFill>
                  <a:srgbClr val="660066"/>
                </a:solidFill>
                <a:latin typeface="Calibri" pitchFamily="34" charset="0"/>
                <a:ea typeface="黑体" pitchFamily="49" charset="-122"/>
              </a:rPr>
              <a:t>特点：多输入单输出，一次只能选通一个输入信号至输出端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1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1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1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1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1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1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autoUpdateAnimBg="0"/>
      <p:bldP spid="181251" grpId="0" autoUpdateAnimBg="0"/>
      <p:bldP spid="181252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00A-2349-4E33-BFF9-280F63A8C096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468313" y="1314450"/>
            <a:ext cx="532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1.  4-1 MUX; </a:t>
            </a:r>
            <a:r>
              <a:rPr lang="zh-CN" altLang="en-US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四选一数据选择器</a:t>
            </a:r>
            <a:endParaRPr lang="zh-CN" altLang="en-US" b="1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14363" y="4051300"/>
            <a:ext cx="727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ea typeface="黑体" pitchFamily="49" charset="-122"/>
              </a:rPr>
              <a:t>A B:  </a:t>
            </a:r>
            <a:r>
              <a:rPr lang="en-US" altLang="zh-CN" b="1">
                <a:solidFill>
                  <a:srgbClr val="FF3399"/>
                </a:solidFill>
                <a:latin typeface="Calibri" pitchFamily="34" charset="0"/>
                <a:ea typeface="黑体" pitchFamily="49" charset="-122"/>
              </a:rPr>
              <a:t>Control inputs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 ( or address inputs, 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地址输入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) 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620713" y="1870075"/>
            <a:ext cx="7913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Calibri" pitchFamily="34" charset="0"/>
                <a:ea typeface="黑体" pitchFamily="49" charset="-122"/>
              </a:rPr>
              <a:t>相当于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4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个数据 </a:t>
            </a:r>
            <a:r>
              <a:rPr lang="en-US" altLang="zh-CN" b="1" i="1">
                <a:latin typeface="Calibri" pitchFamily="34" charset="0"/>
                <a:ea typeface="黑体" pitchFamily="49" charset="-122"/>
              </a:rPr>
              <a:t>D</a:t>
            </a:r>
            <a:r>
              <a:rPr lang="en-US" altLang="zh-CN" b="1" baseline="-25000">
                <a:latin typeface="Calibri" pitchFamily="34" charset="0"/>
                <a:ea typeface="黑体" pitchFamily="49" charset="-122"/>
              </a:rPr>
              <a:t>0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, </a:t>
            </a:r>
            <a:r>
              <a:rPr lang="en-US" altLang="zh-CN" b="1" i="1">
                <a:latin typeface="Calibri" pitchFamily="34" charset="0"/>
                <a:ea typeface="黑体" pitchFamily="49" charset="-122"/>
              </a:rPr>
              <a:t>D</a:t>
            </a:r>
            <a:r>
              <a:rPr lang="en-US" altLang="zh-CN" b="1" baseline="-25000">
                <a:latin typeface="Calibri" pitchFamily="34" charset="0"/>
                <a:ea typeface="黑体" pitchFamily="49" charset="-122"/>
              </a:rPr>
              <a:t>1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, </a:t>
            </a:r>
            <a:r>
              <a:rPr lang="en-US" altLang="zh-CN" b="1" i="1">
                <a:latin typeface="Calibri" pitchFamily="34" charset="0"/>
                <a:ea typeface="黑体" pitchFamily="49" charset="-122"/>
              </a:rPr>
              <a:t>D</a:t>
            </a:r>
            <a:r>
              <a:rPr lang="en-US" altLang="zh-CN" b="1" baseline="-25000">
                <a:latin typeface="Calibri" pitchFamily="34" charset="0"/>
                <a:ea typeface="黑体" pitchFamily="49" charset="-122"/>
              </a:rPr>
              <a:t>2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, </a:t>
            </a:r>
            <a:r>
              <a:rPr lang="en-US" altLang="zh-CN" b="1" i="1">
                <a:latin typeface="Calibri" pitchFamily="34" charset="0"/>
                <a:ea typeface="黑体" pitchFamily="49" charset="-122"/>
              </a:rPr>
              <a:t>D</a:t>
            </a:r>
            <a:r>
              <a:rPr lang="en-US" altLang="zh-CN" b="1" baseline="-25000">
                <a:latin typeface="Calibri" pitchFamily="34" charset="0"/>
                <a:ea typeface="黑体" pitchFamily="49" charset="-122"/>
              </a:rPr>
              <a:t>3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中选一个，由开关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A B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控制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1622425" y="4627563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en-US" altLang="zh-CN" b="1" i="1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n</a:t>
            </a:r>
            <a:r>
              <a:rPr lang="en-US" altLang="zh-CN" b="1" i="1">
                <a:latin typeface="Calibri" pitchFamily="34" charset="0"/>
                <a:ea typeface="黑体" pitchFamily="49" charset="-122"/>
              </a:rPr>
              <a:t> 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比特地址线能够对</a:t>
            </a:r>
            <a:r>
              <a:rPr lang="zh-CN" altLang="en-US" b="1" i="1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 </a:t>
            </a:r>
            <a:r>
              <a:rPr lang="en-US" altLang="zh-CN" b="1" i="1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2</a:t>
            </a:r>
            <a:r>
              <a:rPr lang="en-US" altLang="zh-CN" b="1" i="1" baseline="30000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n</a:t>
            </a:r>
            <a:r>
              <a:rPr lang="en-US" altLang="zh-CN" b="1">
                <a:solidFill>
                  <a:srgbClr val="FF00FF"/>
                </a:solidFill>
                <a:latin typeface="Calibri" pitchFamily="34" charset="0"/>
                <a:ea typeface="黑体" pitchFamily="49" charset="-122"/>
              </a:rPr>
              <a:t> 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个输入信号进行选择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4125913" y="36988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66CC"/>
                </a:solidFill>
                <a:latin typeface="Calibri" pitchFamily="34" charset="0"/>
                <a:ea typeface="黑体" pitchFamily="49" charset="-122"/>
              </a:rPr>
              <a:t>A B</a:t>
            </a:r>
          </a:p>
        </p:txBody>
      </p:sp>
      <p:grpSp>
        <p:nvGrpSpPr>
          <p:cNvPr id="182279" name="Group 7"/>
          <p:cNvGrpSpPr>
            <a:grpSpLocks/>
          </p:cNvGrpSpPr>
          <p:nvPr/>
        </p:nvGrpSpPr>
        <p:grpSpPr bwMode="auto">
          <a:xfrm>
            <a:off x="2144713" y="2555875"/>
            <a:ext cx="4322762" cy="1057275"/>
            <a:chOff x="1440" y="2352"/>
            <a:chExt cx="2723" cy="666"/>
          </a:xfrm>
        </p:grpSpPr>
        <p:sp>
          <p:nvSpPr>
            <p:cNvPr id="182280" name="Line 8"/>
            <p:cNvSpPr>
              <a:spLocks noChangeShapeType="1"/>
            </p:cNvSpPr>
            <p:nvPr/>
          </p:nvSpPr>
          <p:spPr bwMode="auto">
            <a:xfrm>
              <a:off x="1803" y="2488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81" name="Line 9"/>
            <p:cNvSpPr>
              <a:spLocks noChangeShapeType="1"/>
            </p:cNvSpPr>
            <p:nvPr/>
          </p:nvSpPr>
          <p:spPr bwMode="auto">
            <a:xfrm>
              <a:off x="1803" y="2624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82" name="Line 10"/>
            <p:cNvSpPr>
              <a:spLocks noChangeShapeType="1"/>
            </p:cNvSpPr>
            <p:nvPr/>
          </p:nvSpPr>
          <p:spPr bwMode="auto">
            <a:xfrm>
              <a:off x="1803" y="2806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83" name="Line 11"/>
            <p:cNvSpPr>
              <a:spLocks noChangeShapeType="1"/>
            </p:cNvSpPr>
            <p:nvPr/>
          </p:nvSpPr>
          <p:spPr bwMode="auto">
            <a:xfrm>
              <a:off x="1803" y="2942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84" name="Line 12"/>
            <p:cNvSpPr>
              <a:spLocks noChangeShapeType="1"/>
            </p:cNvSpPr>
            <p:nvPr/>
          </p:nvSpPr>
          <p:spPr bwMode="auto">
            <a:xfrm>
              <a:off x="3073" y="2715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85" name="Line 13"/>
            <p:cNvSpPr>
              <a:spLocks noChangeShapeType="1"/>
            </p:cNvSpPr>
            <p:nvPr/>
          </p:nvSpPr>
          <p:spPr bwMode="auto">
            <a:xfrm>
              <a:off x="2664" y="2488"/>
              <a:ext cx="36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86" name="Oval 14"/>
            <p:cNvSpPr>
              <a:spLocks noChangeArrowheads="1"/>
            </p:cNvSpPr>
            <p:nvPr/>
          </p:nvSpPr>
          <p:spPr bwMode="auto">
            <a:xfrm>
              <a:off x="3027" y="2669"/>
              <a:ext cx="4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87" name="Oval 15"/>
            <p:cNvSpPr>
              <a:spLocks noChangeArrowheads="1"/>
            </p:cNvSpPr>
            <p:nvPr/>
          </p:nvSpPr>
          <p:spPr bwMode="auto">
            <a:xfrm>
              <a:off x="2528" y="2488"/>
              <a:ext cx="46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88" name="Oval 16"/>
            <p:cNvSpPr>
              <a:spLocks noChangeArrowheads="1"/>
            </p:cNvSpPr>
            <p:nvPr/>
          </p:nvSpPr>
          <p:spPr bwMode="auto">
            <a:xfrm>
              <a:off x="2528" y="2624"/>
              <a:ext cx="46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89" name="Oval 17"/>
            <p:cNvSpPr>
              <a:spLocks noChangeArrowheads="1"/>
            </p:cNvSpPr>
            <p:nvPr/>
          </p:nvSpPr>
          <p:spPr bwMode="auto">
            <a:xfrm>
              <a:off x="2528" y="2806"/>
              <a:ext cx="46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90" name="Oval 18"/>
            <p:cNvSpPr>
              <a:spLocks noChangeArrowheads="1"/>
            </p:cNvSpPr>
            <p:nvPr/>
          </p:nvSpPr>
          <p:spPr bwMode="auto">
            <a:xfrm>
              <a:off x="2528" y="2942"/>
              <a:ext cx="46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91" name="Text Box 19"/>
            <p:cNvSpPr txBox="1">
              <a:spLocks noChangeArrowheads="1"/>
            </p:cNvSpPr>
            <p:nvPr/>
          </p:nvSpPr>
          <p:spPr bwMode="auto">
            <a:xfrm>
              <a:off x="1440" y="2352"/>
              <a:ext cx="3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600" b="1" baseline="-25000">
                  <a:latin typeface="Calibri" pitchFamily="34" charset="0"/>
                  <a:ea typeface="黑体" pitchFamily="49" charset="-122"/>
                </a:rPr>
                <a:t>0</a:t>
              </a:r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440" y="2488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600" b="1" baseline="-25000">
                  <a:latin typeface="Calibri" pitchFamily="34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1440" y="2669"/>
              <a:ext cx="5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600" b="1" baseline="-25000">
                  <a:latin typeface="Calibri" pitchFamily="34" charset="0"/>
                  <a:ea typeface="黑体" pitchFamily="49" charset="-122"/>
                </a:rPr>
                <a:t>2</a:t>
              </a:r>
            </a:p>
          </p:txBody>
        </p:sp>
        <p:sp>
          <p:nvSpPr>
            <p:cNvPr id="182294" name="Text Box 22"/>
            <p:cNvSpPr txBox="1">
              <a:spLocks noChangeArrowheads="1"/>
            </p:cNvSpPr>
            <p:nvPr/>
          </p:nvSpPr>
          <p:spPr bwMode="auto">
            <a:xfrm>
              <a:off x="1440" y="2806"/>
              <a:ext cx="4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600" b="1" baseline="-25000">
                  <a:latin typeface="Calibri" pitchFamily="34" charset="0"/>
                  <a:ea typeface="黑体" pitchFamily="49" charset="-122"/>
                </a:rPr>
                <a:t>3</a:t>
              </a:r>
            </a:p>
          </p:txBody>
        </p:sp>
        <p:sp>
          <p:nvSpPr>
            <p:cNvPr id="182295" name="Text Box 23"/>
            <p:cNvSpPr txBox="1">
              <a:spLocks noChangeArrowheads="1"/>
            </p:cNvSpPr>
            <p:nvPr/>
          </p:nvSpPr>
          <p:spPr bwMode="auto">
            <a:xfrm>
              <a:off x="3865" y="2602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F</a:t>
              </a:r>
            </a:p>
          </p:txBody>
        </p:sp>
      </p:grpSp>
      <p:sp>
        <p:nvSpPr>
          <p:cNvPr id="182296" name="Line 24"/>
          <p:cNvSpPr>
            <a:spLocks noChangeShapeType="1"/>
          </p:cNvSpPr>
          <p:nvPr/>
        </p:nvSpPr>
        <p:spPr bwMode="auto">
          <a:xfrm>
            <a:off x="4354513" y="3013075"/>
            <a:ext cx="0" cy="609600"/>
          </a:xfrm>
          <a:prstGeom prst="line">
            <a:avLst/>
          </a:prstGeom>
          <a:noFill/>
          <a:ln w="9525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8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utoUpdateAnimBg="0"/>
      <p:bldP spid="182275" grpId="0" autoUpdateAnimBg="0"/>
      <p:bldP spid="182276" grpId="0" autoUpdateAnimBg="0"/>
      <p:bldP spid="182277" grpId="0" autoUpdateAnimBg="0"/>
      <p:bldP spid="182278" grpId="0" autoUpdateAnimBg="0"/>
      <p:bldP spid="18229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71B2-CA75-4513-B8F4-B61DA8E182C9}" type="slidenum">
              <a:rPr lang="en-US" altLang="zh-CN"/>
              <a:pPr/>
              <a:t>54</a:t>
            </a:fld>
            <a:endParaRPr lang="en-US" altLang="zh-CN"/>
          </a:p>
        </p:txBody>
      </p:sp>
      <p:graphicFrame>
        <p:nvGraphicFramePr>
          <p:cNvPr id="166914" name="Group 2"/>
          <p:cNvGraphicFramePr>
            <a:graphicFrameLocks noGrp="1"/>
          </p:cNvGraphicFramePr>
          <p:nvPr/>
        </p:nvGraphicFramePr>
        <p:xfrm>
          <a:off x="5397500" y="674688"/>
          <a:ext cx="2665413" cy="3084576"/>
        </p:xfrm>
        <a:graphic>
          <a:graphicData uri="http://schemas.openxmlformats.org/drawingml/2006/table">
            <a:tbl>
              <a:tblPr/>
              <a:tblGrid>
                <a:gridCol w="720725"/>
                <a:gridCol w="1223963"/>
                <a:gridCol w="720725"/>
              </a:tblGrid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6928" name="Object 16"/>
          <p:cNvGraphicFramePr>
            <a:graphicFrameLocks noChangeAspect="1"/>
          </p:cNvGraphicFramePr>
          <p:nvPr/>
        </p:nvGraphicFramePr>
        <p:xfrm>
          <a:off x="5638800" y="685800"/>
          <a:ext cx="288925" cy="419100"/>
        </p:xfrm>
        <a:graphic>
          <a:graphicData uri="http://schemas.openxmlformats.org/presentationml/2006/ole">
            <p:oleObj spid="_x0000_s167008" name="公式" r:id="rId3" imgW="139639" imgH="203112" progId="Equation.3">
              <p:embed/>
            </p:oleObj>
          </a:graphicData>
        </a:graphic>
      </p:graphicFrame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304800" y="53340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控制码是几，就把第几号数据送到唯一的输出端</a:t>
            </a:r>
          </a:p>
        </p:txBody>
      </p:sp>
      <p:grpSp>
        <p:nvGrpSpPr>
          <p:cNvPr id="166931" name="Group 19"/>
          <p:cNvGrpSpPr>
            <a:grpSpLocks/>
          </p:cNvGrpSpPr>
          <p:nvPr/>
        </p:nvGrpSpPr>
        <p:grpSpPr bwMode="auto">
          <a:xfrm>
            <a:off x="381000" y="4810125"/>
            <a:ext cx="4505325" cy="457200"/>
            <a:chOff x="336" y="3174"/>
            <a:chExt cx="2838" cy="288"/>
          </a:xfrm>
        </p:grpSpPr>
        <p:sp>
          <p:nvSpPr>
            <p:cNvPr id="166932" name="Line 20"/>
            <p:cNvSpPr>
              <a:spLocks noChangeShapeType="1"/>
            </p:cNvSpPr>
            <p:nvPr/>
          </p:nvSpPr>
          <p:spPr bwMode="auto">
            <a:xfrm>
              <a:off x="384" y="3180"/>
              <a:ext cx="96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33" name="Rectangle 21"/>
            <p:cNvSpPr>
              <a:spLocks noChangeArrowheads="1"/>
            </p:cNvSpPr>
            <p:nvPr/>
          </p:nvSpPr>
          <p:spPr bwMode="auto">
            <a:xfrm>
              <a:off x="336" y="3174"/>
              <a:ext cx="28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3399"/>
                  </a:solidFill>
                  <a:latin typeface="Calibri" pitchFamily="34" charset="0"/>
                  <a:ea typeface="黑体" pitchFamily="49" charset="-122"/>
                </a:rPr>
                <a:t>E</a:t>
              </a:r>
              <a:r>
                <a:rPr lang="zh-CN" altLang="en-US" b="1">
                  <a:latin typeface="Calibri" pitchFamily="34" charset="0"/>
                  <a:ea typeface="黑体" pitchFamily="49" charset="-122"/>
                </a:rPr>
                <a:t>为使能端。 在    </a:t>
              </a:r>
              <a:r>
                <a:rPr lang="zh-CN" altLang="en-US" b="1">
                  <a:solidFill>
                    <a:srgbClr val="FF3399"/>
                  </a:solidFill>
                  <a:latin typeface="Calibri" pitchFamily="34" charset="0"/>
                  <a:ea typeface="黑体" pitchFamily="49" charset="-122"/>
                </a:rPr>
                <a:t>＝</a:t>
              </a:r>
              <a:r>
                <a:rPr lang="en-US" altLang="zh-CN" b="1">
                  <a:solidFill>
                    <a:srgbClr val="FF3399"/>
                  </a:solidFill>
                  <a:latin typeface="Calibri" pitchFamily="34" charset="0"/>
                  <a:ea typeface="黑体" pitchFamily="49" charset="-122"/>
                </a:rPr>
                <a:t>0</a:t>
              </a:r>
              <a:r>
                <a:rPr lang="zh-CN" altLang="en-US" b="1">
                  <a:latin typeface="Calibri" pitchFamily="34" charset="0"/>
                  <a:ea typeface="黑体" pitchFamily="49" charset="-122"/>
                </a:rPr>
                <a:t>的条件下，</a:t>
              </a:r>
            </a:p>
          </p:txBody>
        </p:sp>
        <p:grpSp>
          <p:nvGrpSpPr>
            <p:cNvPr id="166934" name="Group 22"/>
            <p:cNvGrpSpPr>
              <a:grpSpLocks/>
            </p:cNvGrpSpPr>
            <p:nvPr/>
          </p:nvGrpSpPr>
          <p:grpSpPr bwMode="auto">
            <a:xfrm>
              <a:off x="1680" y="3174"/>
              <a:ext cx="210" cy="288"/>
              <a:chOff x="3624" y="3306"/>
              <a:chExt cx="210" cy="288"/>
            </a:xfrm>
          </p:grpSpPr>
          <p:sp>
            <p:nvSpPr>
              <p:cNvPr id="166935" name="Rectangle 23"/>
              <p:cNvSpPr>
                <a:spLocks noChangeArrowheads="1"/>
              </p:cNvSpPr>
              <p:nvPr/>
            </p:nvSpPr>
            <p:spPr bwMode="auto">
              <a:xfrm>
                <a:off x="3624" y="3306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3399"/>
                    </a:solidFill>
                    <a:latin typeface="Calibri" pitchFamily="34" charset="0"/>
                    <a:ea typeface="黑体" pitchFamily="49" charset="-122"/>
                  </a:rPr>
                  <a:t>E</a:t>
                </a:r>
              </a:p>
            </p:txBody>
          </p:sp>
          <p:sp>
            <p:nvSpPr>
              <p:cNvPr id="166936" name="Line 24"/>
              <p:cNvSpPr>
                <a:spLocks noChangeShapeType="1"/>
              </p:cNvSpPr>
              <p:nvPr/>
            </p:nvSpPr>
            <p:spPr bwMode="auto">
              <a:xfrm>
                <a:off x="3648" y="334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6937" name="Group 25"/>
          <p:cNvGrpSpPr>
            <a:grpSpLocks/>
          </p:cNvGrpSpPr>
          <p:nvPr/>
        </p:nvGrpSpPr>
        <p:grpSpPr bwMode="auto">
          <a:xfrm>
            <a:off x="827088" y="304800"/>
            <a:ext cx="3689350" cy="3460750"/>
            <a:chOff x="521" y="192"/>
            <a:chExt cx="2324" cy="2180"/>
          </a:xfrm>
        </p:grpSpPr>
        <p:sp>
          <p:nvSpPr>
            <p:cNvPr id="166938" name="Rectangle 26"/>
            <p:cNvSpPr>
              <a:spLocks noChangeArrowheads="1"/>
            </p:cNvSpPr>
            <p:nvPr/>
          </p:nvSpPr>
          <p:spPr bwMode="auto">
            <a:xfrm>
              <a:off x="1086" y="576"/>
              <a:ext cx="509" cy="255"/>
            </a:xfrm>
            <a:prstGeom prst="rect">
              <a:avLst/>
            </a:prstGeom>
            <a:solidFill>
              <a:srgbClr val="FFFFB0"/>
            </a:solidFill>
            <a:ln w="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39" name="Rectangle 27"/>
            <p:cNvSpPr>
              <a:spLocks noChangeArrowheads="1"/>
            </p:cNvSpPr>
            <p:nvPr/>
          </p:nvSpPr>
          <p:spPr bwMode="auto">
            <a:xfrm>
              <a:off x="576" y="1104"/>
              <a:ext cx="336" cy="240"/>
            </a:xfrm>
            <a:prstGeom prst="rect">
              <a:avLst/>
            </a:prstGeom>
            <a:solidFill>
              <a:srgbClr val="FFFFB0"/>
            </a:solidFill>
            <a:ln w="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40" name="Rectangle 28"/>
            <p:cNvSpPr>
              <a:spLocks noChangeArrowheads="1"/>
            </p:cNvSpPr>
            <p:nvPr/>
          </p:nvSpPr>
          <p:spPr bwMode="auto">
            <a:xfrm>
              <a:off x="1056" y="1080"/>
              <a:ext cx="332" cy="258"/>
            </a:xfrm>
            <a:prstGeom prst="rect">
              <a:avLst/>
            </a:prstGeom>
            <a:solidFill>
              <a:srgbClr val="FFFFB0"/>
            </a:solidFill>
            <a:ln w="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41" name="Rectangle 29"/>
            <p:cNvSpPr>
              <a:spLocks noChangeArrowheads="1"/>
            </p:cNvSpPr>
            <p:nvPr/>
          </p:nvSpPr>
          <p:spPr bwMode="auto">
            <a:xfrm>
              <a:off x="1440" y="1086"/>
              <a:ext cx="308" cy="258"/>
            </a:xfrm>
            <a:prstGeom prst="rect">
              <a:avLst/>
            </a:prstGeom>
            <a:solidFill>
              <a:srgbClr val="FFFFB0"/>
            </a:solidFill>
            <a:ln w="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42" name="Rectangle 30"/>
            <p:cNvSpPr>
              <a:spLocks noChangeArrowheads="1"/>
            </p:cNvSpPr>
            <p:nvPr/>
          </p:nvSpPr>
          <p:spPr bwMode="auto">
            <a:xfrm>
              <a:off x="1824" y="1086"/>
              <a:ext cx="306" cy="258"/>
            </a:xfrm>
            <a:prstGeom prst="rect">
              <a:avLst/>
            </a:prstGeom>
            <a:solidFill>
              <a:srgbClr val="FFFFB0"/>
            </a:solidFill>
            <a:ln w="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43" name="Freeform 31"/>
            <p:cNvSpPr>
              <a:spLocks/>
            </p:cNvSpPr>
            <p:nvPr/>
          </p:nvSpPr>
          <p:spPr bwMode="auto">
            <a:xfrm>
              <a:off x="780" y="831"/>
              <a:ext cx="357" cy="255"/>
            </a:xfrm>
            <a:custGeom>
              <a:avLst/>
              <a:gdLst>
                <a:gd name="T0" fmla="*/ 357 w 357"/>
                <a:gd name="T1" fmla="*/ 0 h 255"/>
                <a:gd name="T2" fmla="*/ 357 w 357"/>
                <a:gd name="T3" fmla="*/ 127 h 255"/>
                <a:gd name="T4" fmla="*/ 0 w 357"/>
                <a:gd name="T5" fmla="*/ 127 h 255"/>
                <a:gd name="T6" fmla="*/ 0 w 357"/>
                <a:gd name="T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7" h="255">
                  <a:moveTo>
                    <a:pt x="357" y="0"/>
                  </a:moveTo>
                  <a:lnTo>
                    <a:pt x="357" y="127"/>
                  </a:lnTo>
                  <a:lnTo>
                    <a:pt x="0" y="127"/>
                  </a:lnTo>
                  <a:lnTo>
                    <a:pt x="0" y="255"/>
                  </a:lnTo>
                </a:path>
              </a:pathLst>
            </a:custGeom>
            <a:noFill/>
            <a:ln w="39688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44" name="Line 32"/>
            <p:cNvSpPr>
              <a:spLocks noChangeShapeType="1"/>
            </p:cNvSpPr>
            <p:nvPr/>
          </p:nvSpPr>
          <p:spPr bwMode="auto">
            <a:xfrm>
              <a:off x="1239" y="831"/>
              <a:ext cx="1" cy="255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45" name="Freeform 33"/>
            <p:cNvSpPr>
              <a:spLocks/>
            </p:cNvSpPr>
            <p:nvPr/>
          </p:nvSpPr>
          <p:spPr bwMode="auto">
            <a:xfrm>
              <a:off x="1366" y="831"/>
              <a:ext cx="255" cy="255"/>
            </a:xfrm>
            <a:custGeom>
              <a:avLst/>
              <a:gdLst>
                <a:gd name="T0" fmla="*/ 0 w 255"/>
                <a:gd name="T1" fmla="*/ 0 h 255"/>
                <a:gd name="T2" fmla="*/ 0 w 255"/>
                <a:gd name="T3" fmla="*/ 127 h 255"/>
                <a:gd name="T4" fmla="*/ 255 w 255"/>
                <a:gd name="T5" fmla="*/ 127 h 255"/>
                <a:gd name="T6" fmla="*/ 255 w 255"/>
                <a:gd name="T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255">
                  <a:moveTo>
                    <a:pt x="0" y="0"/>
                  </a:moveTo>
                  <a:lnTo>
                    <a:pt x="0" y="127"/>
                  </a:lnTo>
                  <a:lnTo>
                    <a:pt x="255" y="127"/>
                  </a:lnTo>
                  <a:lnTo>
                    <a:pt x="255" y="255"/>
                  </a:lnTo>
                </a:path>
              </a:pathLst>
            </a:custGeom>
            <a:noFill/>
            <a:ln w="39688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46" name="Freeform 34"/>
            <p:cNvSpPr>
              <a:spLocks/>
            </p:cNvSpPr>
            <p:nvPr/>
          </p:nvSpPr>
          <p:spPr bwMode="auto">
            <a:xfrm>
              <a:off x="1493" y="831"/>
              <a:ext cx="510" cy="255"/>
            </a:xfrm>
            <a:custGeom>
              <a:avLst/>
              <a:gdLst>
                <a:gd name="T0" fmla="*/ 0 w 510"/>
                <a:gd name="T1" fmla="*/ 0 h 255"/>
                <a:gd name="T2" fmla="*/ 0 w 510"/>
                <a:gd name="T3" fmla="*/ 76 h 255"/>
                <a:gd name="T4" fmla="*/ 510 w 510"/>
                <a:gd name="T5" fmla="*/ 76 h 255"/>
                <a:gd name="T6" fmla="*/ 510 w 510"/>
                <a:gd name="T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0" h="255">
                  <a:moveTo>
                    <a:pt x="0" y="0"/>
                  </a:moveTo>
                  <a:lnTo>
                    <a:pt x="0" y="76"/>
                  </a:lnTo>
                  <a:lnTo>
                    <a:pt x="510" y="76"/>
                  </a:lnTo>
                  <a:lnTo>
                    <a:pt x="510" y="255"/>
                  </a:lnTo>
                </a:path>
              </a:pathLst>
            </a:custGeom>
            <a:noFill/>
            <a:ln w="39688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47" name="Line 35"/>
            <p:cNvSpPr>
              <a:spLocks noChangeShapeType="1"/>
            </p:cNvSpPr>
            <p:nvPr/>
          </p:nvSpPr>
          <p:spPr bwMode="auto">
            <a:xfrm>
              <a:off x="627" y="1570"/>
              <a:ext cx="1554" cy="1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48" name="Line 36"/>
            <p:cNvSpPr>
              <a:spLocks noChangeShapeType="1"/>
            </p:cNvSpPr>
            <p:nvPr/>
          </p:nvSpPr>
          <p:spPr bwMode="auto">
            <a:xfrm>
              <a:off x="627" y="1697"/>
              <a:ext cx="1554" cy="1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49" name="Line 37"/>
            <p:cNvSpPr>
              <a:spLocks noChangeShapeType="1"/>
            </p:cNvSpPr>
            <p:nvPr/>
          </p:nvSpPr>
          <p:spPr bwMode="auto">
            <a:xfrm>
              <a:off x="627" y="1825"/>
              <a:ext cx="1554" cy="1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50" name="Line 38"/>
            <p:cNvSpPr>
              <a:spLocks noChangeShapeType="1"/>
            </p:cNvSpPr>
            <p:nvPr/>
          </p:nvSpPr>
          <p:spPr bwMode="auto">
            <a:xfrm>
              <a:off x="627" y="1952"/>
              <a:ext cx="1554" cy="1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51" name="Freeform 39"/>
            <p:cNvSpPr>
              <a:spLocks/>
            </p:cNvSpPr>
            <p:nvPr/>
          </p:nvSpPr>
          <p:spPr bwMode="auto">
            <a:xfrm>
              <a:off x="831" y="1341"/>
              <a:ext cx="1503" cy="76"/>
            </a:xfrm>
            <a:custGeom>
              <a:avLst/>
              <a:gdLst>
                <a:gd name="T0" fmla="*/ 0 w 1503"/>
                <a:gd name="T1" fmla="*/ 0 h 76"/>
                <a:gd name="T2" fmla="*/ 0 w 1503"/>
                <a:gd name="T3" fmla="*/ 76 h 76"/>
                <a:gd name="T4" fmla="*/ 1503 w 1503"/>
                <a:gd name="T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3" h="76">
                  <a:moveTo>
                    <a:pt x="0" y="0"/>
                  </a:moveTo>
                  <a:lnTo>
                    <a:pt x="0" y="76"/>
                  </a:lnTo>
                  <a:lnTo>
                    <a:pt x="1503" y="76"/>
                  </a:lnTo>
                </a:path>
              </a:pathLst>
            </a:custGeom>
            <a:noFill/>
            <a:ln w="39688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52" name="Line 40"/>
            <p:cNvSpPr>
              <a:spLocks noChangeShapeType="1"/>
            </p:cNvSpPr>
            <p:nvPr/>
          </p:nvSpPr>
          <p:spPr bwMode="auto">
            <a:xfrm>
              <a:off x="1264" y="1341"/>
              <a:ext cx="1" cy="50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53" name="Line 41"/>
            <p:cNvSpPr>
              <a:spLocks noChangeShapeType="1"/>
            </p:cNvSpPr>
            <p:nvPr/>
          </p:nvSpPr>
          <p:spPr bwMode="auto">
            <a:xfrm>
              <a:off x="1697" y="1341"/>
              <a:ext cx="1" cy="76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54" name="Oval 42"/>
            <p:cNvSpPr>
              <a:spLocks noChangeArrowheads="1"/>
            </p:cNvSpPr>
            <p:nvPr/>
          </p:nvSpPr>
          <p:spPr bwMode="auto">
            <a:xfrm>
              <a:off x="1670" y="1378"/>
              <a:ext cx="47" cy="74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55" name="Line 43"/>
            <p:cNvSpPr>
              <a:spLocks noChangeShapeType="1"/>
            </p:cNvSpPr>
            <p:nvPr/>
          </p:nvSpPr>
          <p:spPr bwMode="auto">
            <a:xfrm>
              <a:off x="2054" y="1341"/>
              <a:ext cx="1" cy="76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56" name="Oval 44"/>
            <p:cNvSpPr>
              <a:spLocks noChangeArrowheads="1"/>
            </p:cNvSpPr>
            <p:nvPr/>
          </p:nvSpPr>
          <p:spPr bwMode="auto">
            <a:xfrm>
              <a:off x="2015" y="1378"/>
              <a:ext cx="61" cy="74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57" name="Line 45"/>
            <p:cNvSpPr>
              <a:spLocks noChangeShapeType="1"/>
            </p:cNvSpPr>
            <p:nvPr/>
          </p:nvSpPr>
          <p:spPr bwMode="auto">
            <a:xfrm>
              <a:off x="1264" y="1366"/>
              <a:ext cx="1" cy="51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58" name="Oval 46"/>
            <p:cNvSpPr>
              <a:spLocks noChangeArrowheads="1"/>
            </p:cNvSpPr>
            <p:nvPr/>
          </p:nvSpPr>
          <p:spPr bwMode="auto">
            <a:xfrm>
              <a:off x="1225" y="1380"/>
              <a:ext cx="47" cy="48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59" name="Line 47"/>
            <p:cNvSpPr>
              <a:spLocks noChangeShapeType="1"/>
            </p:cNvSpPr>
            <p:nvPr/>
          </p:nvSpPr>
          <p:spPr bwMode="auto">
            <a:xfrm>
              <a:off x="780" y="1341"/>
              <a:ext cx="1" cy="611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60" name="Oval 48"/>
            <p:cNvSpPr>
              <a:spLocks noChangeArrowheads="1"/>
            </p:cNvSpPr>
            <p:nvPr/>
          </p:nvSpPr>
          <p:spPr bwMode="auto">
            <a:xfrm>
              <a:off x="753" y="1913"/>
              <a:ext cx="47" cy="67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61" name="Line 49"/>
            <p:cNvSpPr>
              <a:spLocks noChangeShapeType="1"/>
            </p:cNvSpPr>
            <p:nvPr/>
          </p:nvSpPr>
          <p:spPr bwMode="auto">
            <a:xfrm>
              <a:off x="1188" y="1341"/>
              <a:ext cx="1" cy="484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62" name="Oval 50"/>
            <p:cNvSpPr>
              <a:spLocks noChangeArrowheads="1"/>
            </p:cNvSpPr>
            <p:nvPr/>
          </p:nvSpPr>
          <p:spPr bwMode="auto">
            <a:xfrm flipH="1">
              <a:off x="1152" y="1786"/>
              <a:ext cx="48" cy="50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63" name="Line 51"/>
            <p:cNvSpPr>
              <a:spLocks noChangeShapeType="1"/>
            </p:cNvSpPr>
            <p:nvPr/>
          </p:nvSpPr>
          <p:spPr bwMode="auto">
            <a:xfrm>
              <a:off x="1621" y="1341"/>
              <a:ext cx="1" cy="611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64" name="Oval 52"/>
            <p:cNvSpPr>
              <a:spLocks noChangeArrowheads="1"/>
            </p:cNvSpPr>
            <p:nvPr/>
          </p:nvSpPr>
          <p:spPr bwMode="auto">
            <a:xfrm>
              <a:off x="1582" y="1925"/>
              <a:ext cx="62" cy="67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65" name="Line 53"/>
            <p:cNvSpPr>
              <a:spLocks noChangeShapeType="1"/>
            </p:cNvSpPr>
            <p:nvPr/>
          </p:nvSpPr>
          <p:spPr bwMode="auto">
            <a:xfrm>
              <a:off x="1544" y="1341"/>
              <a:ext cx="1" cy="229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66" name="Line 54"/>
            <p:cNvSpPr>
              <a:spLocks noChangeShapeType="1"/>
            </p:cNvSpPr>
            <p:nvPr/>
          </p:nvSpPr>
          <p:spPr bwMode="auto">
            <a:xfrm>
              <a:off x="1978" y="1341"/>
              <a:ext cx="1" cy="484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67" name="Oval 55"/>
            <p:cNvSpPr>
              <a:spLocks noChangeArrowheads="1"/>
            </p:cNvSpPr>
            <p:nvPr/>
          </p:nvSpPr>
          <p:spPr bwMode="auto">
            <a:xfrm>
              <a:off x="1939" y="1786"/>
              <a:ext cx="47" cy="50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68" name="Line 56"/>
            <p:cNvSpPr>
              <a:spLocks noChangeShapeType="1"/>
            </p:cNvSpPr>
            <p:nvPr/>
          </p:nvSpPr>
          <p:spPr bwMode="auto">
            <a:xfrm>
              <a:off x="1901" y="1341"/>
              <a:ext cx="1" cy="229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69" name="Oval 57"/>
            <p:cNvSpPr>
              <a:spLocks noChangeArrowheads="1"/>
            </p:cNvSpPr>
            <p:nvPr/>
          </p:nvSpPr>
          <p:spPr bwMode="auto">
            <a:xfrm>
              <a:off x="1850" y="1531"/>
              <a:ext cx="70" cy="65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70" name="Line 58"/>
            <p:cNvSpPr>
              <a:spLocks noChangeShapeType="1"/>
            </p:cNvSpPr>
            <p:nvPr/>
          </p:nvSpPr>
          <p:spPr bwMode="auto">
            <a:xfrm>
              <a:off x="2105" y="1341"/>
              <a:ext cx="1" cy="815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71" name="Oval 59"/>
            <p:cNvSpPr>
              <a:spLocks noChangeArrowheads="1"/>
            </p:cNvSpPr>
            <p:nvPr/>
          </p:nvSpPr>
          <p:spPr bwMode="auto">
            <a:xfrm flipH="1">
              <a:off x="1512" y="1531"/>
              <a:ext cx="53" cy="65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72" name="Line 60"/>
            <p:cNvSpPr>
              <a:spLocks noChangeShapeType="1"/>
            </p:cNvSpPr>
            <p:nvPr/>
          </p:nvSpPr>
          <p:spPr bwMode="auto">
            <a:xfrm>
              <a:off x="1493" y="1341"/>
              <a:ext cx="1" cy="815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73" name="Line 61"/>
            <p:cNvSpPr>
              <a:spLocks noChangeShapeType="1"/>
            </p:cNvSpPr>
            <p:nvPr/>
          </p:nvSpPr>
          <p:spPr bwMode="auto">
            <a:xfrm>
              <a:off x="1111" y="1341"/>
              <a:ext cx="1" cy="356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74" name="Oval 62"/>
            <p:cNvSpPr>
              <a:spLocks noChangeArrowheads="1"/>
            </p:cNvSpPr>
            <p:nvPr/>
          </p:nvSpPr>
          <p:spPr bwMode="auto">
            <a:xfrm>
              <a:off x="1084" y="1658"/>
              <a:ext cx="47" cy="54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75" name="Line 63"/>
            <p:cNvSpPr>
              <a:spLocks noChangeShapeType="1"/>
            </p:cNvSpPr>
            <p:nvPr/>
          </p:nvSpPr>
          <p:spPr bwMode="auto">
            <a:xfrm>
              <a:off x="1340" y="1341"/>
              <a:ext cx="1" cy="815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76" name="Line 64"/>
            <p:cNvSpPr>
              <a:spLocks noChangeShapeType="1"/>
            </p:cNvSpPr>
            <p:nvPr/>
          </p:nvSpPr>
          <p:spPr bwMode="auto">
            <a:xfrm>
              <a:off x="703" y="1341"/>
              <a:ext cx="1" cy="356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77" name="Oval 65"/>
            <p:cNvSpPr>
              <a:spLocks noChangeArrowheads="1"/>
            </p:cNvSpPr>
            <p:nvPr/>
          </p:nvSpPr>
          <p:spPr bwMode="auto">
            <a:xfrm>
              <a:off x="672" y="1656"/>
              <a:ext cx="48" cy="48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78" name="Line 66"/>
            <p:cNvSpPr>
              <a:spLocks noChangeShapeType="1"/>
            </p:cNvSpPr>
            <p:nvPr/>
          </p:nvSpPr>
          <p:spPr bwMode="auto">
            <a:xfrm>
              <a:off x="652" y="1341"/>
              <a:ext cx="1" cy="815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79" name="Rectangle 67"/>
            <p:cNvSpPr>
              <a:spLocks noChangeArrowheads="1"/>
            </p:cNvSpPr>
            <p:nvPr/>
          </p:nvSpPr>
          <p:spPr bwMode="auto">
            <a:xfrm>
              <a:off x="2385" y="1290"/>
              <a:ext cx="255" cy="254"/>
            </a:xfrm>
            <a:prstGeom prst="rect">
              <a:avLst/>
            </a:prstGeom>
            <a:solidFill>
              <a:srgbClr val="FFFFB0"/>
            </a:solidFill>
            <a:ln w="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80" name="AutoShape 68"/>
            <p:cNvSpPr>
              <a:spLocks noChangeArrowheads="1"/>
            </p:cNvSpPr>
            <p:nvPr/>
          </p:nvSpPr>
          <p:spPr bwMode="auto">
            <a:xfrm>
              <a:off x="2338" y="1392"/>
              <a:ext cx="47" cy="50"/>
            </a:xfrm>
            <a:prstGeom prst="roundRect">
              <a:avLst>
                <a:gd name="adj" fmla="val 50000"/>
              </a:avLst>
            </a:prstGeom>
            <a:solidFill>
              <a:srgbClr val="C0C0C0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81" name="Line 69"/>
            <p:cNvSpPr>
              <a:spLocks noChangeShapeType="1"/>
            </p:cNvSpPr>
            <p:nvPr/>
          </p:nvSpPr>
          <p:spPr bwMode="auto">
            <a:xfrm>
              <a:off x="2640" y="1417"/>
              <a:ext cx="204" cy="1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82" name="Rectangle 70"/>
            <p:cNvSpPr>
              <a:spLocks noChangeArrowheads="1"/>
            </p:cNvSpPr>
            <p:nvPr/>
          </p:nvSpPr>
          <p:spPr bwMode="auto">
            <a:xfrm>
              <a:off x="2717" y="1136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8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166983" name="Rectangle 71"/>
            <p:cNvSpPr>
              <a:spLocks noChangeArrowheads="1"/>
            </p:cNvSpPr>
            <p:nvPr/>
          </p:nvSpPr>
          <p:spPr bwMode="auto">
            <a:xfrm>
              <a:off x="1239" y="57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80"/>
                  </a:solidFill>
                </a:rPr>
                <a:t>≥1</a:t>
              </a:r>
              <a:endParaRPr lang="en-US" altLang="zh-CN" sz="2000"/>
            </a:p>
          </p:txBody>
        </p:sp>
        <p:sp>
          <p:nvSpPr>
            <p:cNvPr id="166984" name="Rectangle 72"/>
            <p:cNvSpPr>
              <a:spLocks noChangeArrowheads="1"/>
            </p:cNvSpPr>
            <p:nvPr/>
          </p:nvSpPr>
          <p:spPr bwMode="auto">
            <a:xfrm>
              <a:off x="678" y="1086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80"/>
                  </a:solidFill>
                </a:rPr>
                <a:t>＆</a:t>
              </a:r>
              <a:endParaRPr lang="zh-CN" altLang="en-US" sz="2000"/>
            </a:p>
          </p:txBody>
        </p:sp>
        <p:sp>
          <p:nvSpPr>
            <p:cNvPr id="166985" name="Rectangle 73"/>
            <p:cNvSpPr>
              <a:spLocks noChangeArrowheads="1"/>
            </p:cNvSpPr>
            <p:nvPr/>
          </p:nvSpPr>
          <p:spPr bwMode="auto">
            <a:xfrm>
              <a:off x="1111" y="1086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80"/>
                  </a:solidFill>
                </a:rPr>
                <a:t>＆</a:t>
              </a:r>
              <a:endParaRPr lang="zh-CN" altLang="en-US" sz="2000"/>
            </a:p>
          </p:txBody>
        </p:sp>
        <p:sp>
          <p:nvSpPr>
            <p:cNvPr id="166986" name="Rectangle 74"/>
            <p:cNvSpPr>
              <a:spLocks noChangeArrowheads="1"/>
            </p:cNvSpPr>
            <p:nvPr/>
          </p:nvSpPr>
          <p:spPr bwMode="auto">
            <a:xfrm>
              <a:off x="1544" y="1086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80"/>
                  </a:solidFill>
                </a:rPr>
                <a:t>＆</a:t>
              </a:r>
              <a:endParaRPr lang="zh-CN" altLang="en-US" sz="2000"/>
            </a:p>
          </p:txBody>
        </p:sp>
        <p:sp>
          <p:nvSpPr>
            <p:cNvPr id="166987" name="Rectangle 75"/>
            <p:cNvSpPr>
              <a:spLocks noChangeArrowheads="1"/>
            </p:cNvSpPr>
            <p:nvPr/>
          </p:nvSpPr>
          <p:spPr bwMode="auto">
            <a:xfrm>
              <a:off x="1927" y="1086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80"/>
                  </a:solidFill>
                </a:rPr>
                <a:t>＆</a:t>
              </a:r>
              <a:endParaRPr lang="zh-CN" altLang="en-US" sz="2000"/>
            </a:p>
          </p:txBody>
        </p:sp>
        <p:sp>
          <p:nvSpPr>
            <p:cNvPr id="166988" name="Text Box 76"/>
            <p:cNvSpPr txBox="1">
              <a:spLocks noChangeArrowheads="1"/>
            </p:cNvSpPr>
            <p:nvPr/>
          </p:nvSpPr>
          <p:spPr bwMode="auto">
            <a:xfrm>
              <a:off x="2154" y="1434"/>
              <a:ext cx="1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A</a:t>
              </a:r>
            </a:p>
          </p:txBody>
        </p:sp>
        <p:graphicFrame>
          <p:nvGraphicFramePr>
            <p:cNvPr id="166989" name="Object 77"/>
            <p:cNvGraphicFramePr>
              <a:graphicFrameLocks noChangeAspect="1"/>
            </p:cNvGraphicFramePr>
            <p:nvPr/>
          </p:nvGraphicFramePr>
          <p:xfrm>
            <a:off x="2200" y="1616"/>
            <a:ext cx="163" cy="200"/>
          </p:xfrm>
          <a:graphic>
            <a:graphicData uri="http://schemas.openxmlformats.org/presentationml/2006/ole">
              <p:oleObj spid="_x0000_s167009" name="公式" r:id="rId4" imgW="164957" imgH="203024" progId="Equation.3">
                <p:embed/>
              </p:oleObj>
            </a:graphicData>
          </a:graphic>
        </p:graphicFrame>
        <p:sp>
          <p:nvSpPr>
            <p:cNvPr id="166990" name="Text Box 78"/>
            <p:cNvSpPr txBox="1">
              <a:spLocks noChangeArrowheads="1"/>
            </p:cNvSpPr>
            <p:nvPr/>
          </p:nvSpPr>
          <p:spPr bwMode="auto">
            <a:xfrm>
              <a:off x="2154" y="1752"/>
              <a:ext cx="4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B</a:t>
              </a:r>
            </a:p>
          </p:txBody>
        </p:sp>
        <p:graphicFrame>
          <p:nvGraphicFramePr>
            <p:cNvPr id="166991" name="Object 79"/>
            <p:cNvGraphicFramePr>
              <a:graphicFrameLocks noChangeAspect="1"/>
            </p:cNvGraphicFramePr>
            <p:nvPr/>
          </p:nvGraphicFramePr>
          <p:xfrm>
            <a:off x="2200" y="1933"/>
            <a:ext cx="151" cy="200"/>
          </p:xfrm>
          <a:graphic>
            <a:graphicData uri="http://schemas.openxmlformats.org/presentationml/2006/ole">
              <p:oleObj spid="_x0000_s167010" name="公式" r:id="rId5" imgW="152268" imgH="203024" progId="Equation.3">
                <p:embed/>
              </p:oleObj>
            </a:graphicData>
          </a:graphic>
        </p:graphicFrame>
        <p:sp>
          <p:nvSpPr>
            <p:cNvPr id="166992" name="Text Box 80"/>
            <p:cNvSpPr txBox="1">
              <a:spLocks noChangeArrowheads="1"/>
            </p:cNvSpPr>
            <p:nvPr/>
          </p:nvSpPr>
          <p:spPr bwMode="auto">
            <a:xfrm>
              <a:off x="521" y="2160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/>
                <a:t>D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166993" name="Text Box 81"/>
            <p:cNvSpPr txBox="1">
              <a:spLocks noChangeArrowheads="1"/>
            </p:cNvSpPr>
            <p:nvPr/>
          </p:nvSpPr>
          <p:spPr bwMode="auto">
            <a:xfrm>
              <a:off x="1156" y="2160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/>
                <a:t>D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166994" name="Text Box 82"/>
            <p:cNvSpPr txBox="1">
              <a:spLocks noChangeArrowheads="1"/>
            </p:cNvSpPr>
            <p:nvPr/>
          </p:nvSpPr>
          <p:spPr bwMode="auto">
            <a:xfrm>
              <a:off x="1973" y="2160"/>
              <a:ext cx="7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/>
                <a:t>D</a:t>
              </a:r>
              <a:r>
                <a:rPr lang="en-US" altLang="zh-CN" sz="1600" baseline="-25000"/>
                <a:t>3</a:t>
              </a:r>
            </a:p>
          </p:txBody>
        </p:sp>
        <p:sp>
          <p:nvSpPr>
            <p:cNvPr id="166995" name="Text Box 83"/>
            <p:cNvSpPr txBox="1">
              <a:spLocks noChangeArrowheads="1"/>
            </p:cNvSpPr>
            <p:nvPr/>
          </p:nvSpPr>
          <p:spPr bwMode="auto">
            <a:xfrm>
              <a:off x="1474" y="2160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/>
                <a:t>D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166996" name="Line 84"/>
            <p:cNvSpPr>
              <a:spLocks noChangeShapeType="1"/>
            </p:cNvSpPr>
            <p:nvPr/>
          </p:nvSpPr>
          <p:spPr bwMode="auto">
            <a:xfrm>
              <a:off x="2664" y="1128"/>
              <a:ext cx="18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97" name="Text Box 85"/>
            <p:cNvSpPr txBox="1">
              <a:spLocks noChangeArrowheads="1"/>
            </p:cNvSpPr>
            <p:nvPr/>
          </p:nvSpPr>
          <p:spPr bwMode="auto">
            <a:xfrm>
              <a:off x="2400" y="12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  <p:sp>
          <p:nvSpPr>
            <p:cNvPr id="166998" name="Line 86"/>
            <p:cNvSpPr>
              <a:spLocks noChangeShapeType="1"/>
            </p:cNvSpPr>
            <p:nvPr/>
          </p:nvSpPr>
          <p:spPr bwMode="auto">
            <a:xfrm>
              <a:off x="1344" y="3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99" name="Text Box 87"/>
            <p:cNvSpPr txBox="1">
              <a:spLocks noChangeArrowheads="1"/>
            </p:cNvSpPr>
            <p:nvPr/>
          </p:nvSpPr>
          <p:spPr bwMode="auto">
            <a:xfrm>
              <a:off x="1440" y="192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i="1"/>
                <a:t>F</a:t>
              </a:r>
            </a:p>
          </p:txBody>
        </p:sp>
      </p:grpSp>
      <p:sp>
        <p:nvSpPr>
          <p:cNvPr id="167001" name="Rectangle 89"/>
          <p:cNvSpPr>
            <a:spLocks noChangeArrowheads="1"/>
          </p:cNvSpPr>
          <p:nvPr/>
        </p:nvSpPr>
        <p:spPr bwMode="auto">
          <a:xfrm>
            <a:off x="7467600" y="27432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D</a:t>
            </a:r>
            <a:r>
              <a:rPr lang="en-US" altLang="zh-CN" baseline="-25000"/>
              <a:t>3</a:t>
            </a:r>
          </a:p>
        </p:txBody>
      </p:sp>
      <p:sp>
        <p:nvSpPr>
          <p:cNvPr id="167002" name="Rectangle 90"/>
          <p:cNvSpPr>
            <a:spLocks noChangeArrowheads="1"/>
          </p:cNvSpPr>
          <p:nvPr/>
        </p:nvSpPr>
        <p:spPr bwMode="auto">
          <a:xfrm>
            <a:off x="7543800" y="32781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167003" name="Rectangle 91"/>
          <p:cNvSpPr>
            <a:spLocks noChangeArrowheads="1"/>
          </p:cNvSpPr>
          <p:nvPr/>
        </p:nvSpPr>
        <p:spPr bwMode="auto">
          <a:xfrm>
            <a:off x="6248400" y="3201988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φ φ</a:t>
            </a:r>
          </a:p>
        </p:txBody>
      </p:sp>
      <p:sp>
        <p:nvSpPr>
          <p:cNvPr id="167004" name="Rectangle 92"/>
          <p:cNvSpPr>
            <a:spLocks noChangeArrowheads="1"/>
          </p:cNvSpPr>
          <p:nvPr/>
        </p:nvSpPr>
        <p:spPr bwMode="auto">
          <a:xfrm>
            <a:off x="5562600" y="32781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1</a:t>
            </a:r>
          </a:p>
        </p:txBody>
      </p:sp>
      <p:sp>
        <p:nvSpPr>
          <p:cNvPr id="167005" name="Rectangle 93"/>
          <p:cNvSpPr>
            <a:spLocks noChangeArrowheads="1"/>
          </p:cNvSpPr>
          <p:nvPr/>
        </p:nvSpPr>
        <p:spPr bwMode="auto">
          <a:xfrm>
            <a:off x="7467600" y="122078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D</a:t>
            </a:r>
            <a:r>
              <a:rPr lang="en-US" altLang="zh-CN" baseline="-25000"/>
              <a:t>0</a:t>
            </a:r>
          </a:p>
        </p:txBody>
      </p:sp>
      <p:sp>
        <p:nvSpPr>
          <p:cNvPr id="167006" name="Rectangle 94"/>
          <p:cNvSpPr>
            <a:spLocks noChangeArrowheads="1"/>
          </p:cNvSpPr>
          <p:nvPr/>
        </p:nvSpPr>
        <p:spPr bwMode="auto">
          <a:xfrm>
            <a:off x="7467600" y="175418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45000"/>
              </a:spcBef>
            </a:pPr>
            <a:r>
              <a:rPr lang="en-US" altLang="zh-CN" i="1"/>
              <a:t>D</a:t>
            </a:r>
            <a:r>
              <a:rPr lang="en-US" altLang="zh-CN" baseline="-25000"/>
              <a:t>1</a:t>
            </a:r>
          </a:p>
        </p:txBody>
      </p:sp>
      <p:sp>
        <p:nvSpPr>
          <p:cNvPr id="167007" name="Rectangle 95"/>
          <p:cNvSpPr>
            <a:spLocks noChangeArrowheads="1"/>
          </p:cNvSpPr>
          <p:nvPr/>
        </p:nvSpPr>
        <p:spPr bwMode="auto">
          <a:xfrm>
            <a:off x="7467600" y="221138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D</a:t>
            </a:r>
            <a:r>
              <a:rPr lang="en-US" altLang="zh-CN" baseline="-25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6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6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6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6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6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6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6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9" grpId="0" autoUpdateAnimBg="0"/>
      <p:bldP spid="167001" grpId="0" autoUpdateAnimBg="0"/>
      <p:bldP spid="167002" grpId="0" autoUpdateAnimBg="0"/>
      <p:bldP spid="167003" grpId="0" autoUpdateAnimBg="0"/>
      <p:bldP spid="167004" grpId="0" autoUpdateAnimBg="0"/>
      <p:bldP spid="167005" grpId="0" autoUpdateAnimBg="0"/>
      <p:bldP spid="167006" grpId="0" autoUpdateAnimBg="0"/>
      <p:bldP spid="167007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0C4C-69C0-408C-B8F0-C12713EE1F68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849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中规模集成电路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74153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：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4 - 1 MUX (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一芯片上有 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2 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个 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4-1 MUX)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784225" y="1196975"/>
            <a:ext cx="1511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符号</a:t>
            </a:r>
          </a:p>
        </p:txBody>
      </p:sp>
      <p:grpSp>
        <p:nvGrpSpPr>
          <p:cNvPr id="167940" name="Group 4"/>
          <p:cNvGrpSpPr>
            <a:grpSpLocks/>
          </p:cNvGrpSpPr>
          <p:nvPr/>
        </p:nvGrpSpPr>
        <p:grpSpPr bwMode="auto">
          <a:xfrm>
            <a:off x="1908175" y="5373688"/>
            <a:ext cx="4724400" cy="519112"/>
            <a:chOff x="240" y="3192"/>
            <a:chExt cx="2976" cy="327"/>
          </a:xfrm>
        </p:grpSpPr>
        <p:graphicFrame>
          <p:nvGraphicFramePr>
            <p:cNvPr id="167941" name="Object 5"/>
            <p:cNvGraphicFramePr>
              <a:graphicFrameLocks noChangeAspect="1"/>
            </p:cNvGraphicFramePr>
            <p:nvPr/>
          </p:nvGraphicFramePr>
          <p:xfrm>
            <a:off x="384" y="3216"/>
            <a:ext cx="288" cy="273"/>
          </p:xfrm>
          <a:graphic>
            <a:graphicData uri="http://schemas.openxmlformats.org/presentationml/2006/ole">
              <p:oleObj spid="_x0000_s167954" name="公式" r:id="rId3" imgW="228501" imgH="215806" progId="Equation.3">
                <p:embed/>
              </p:oleObj>
            </a:graphicData>
          </a:graphic>
        </p:graphicFrame>
        <p:sp>
          <p:nvSpPr>
            <p:cNvPr id="167942" name="Text Box 6"/>
            <p:cNvSpPr txBox="1">
              <a:spLocks noChangeArrowheads="1"/>
            </p:cNvSpPr>
            <p:nvPr/>
          </p:nvSpPr>
          <p:spPr bwMode="auto">
            <a:xfrm>
              <a:off x="240" y="3192"/>
              <a:ext cx="29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Calibri" pitchFamily="34" charset="0"/>
                  <a:ea typeface="黑体" pitchFamily="49" charset="-122"/>
                </a:rPr>
                <a:t>        </a:t>
              </a:r>
              <a:r>
                <a:rPr lang="zh-CN" altLang="en-US" sz="2200" b="1">
                  <a:latin typeface="Calibri" pitchFamily="34" charset="0"/>
                  <a:ea typeface="黑体" pitchFamily="49" charset="-122"/>
                </a:rPr>
                <a:t>选通端 </a:t>
              </a:r>
              <a:r>
                <a:rPr lang="zh-CN" altLang="en-US" sz="2200" b="1">
                  <a:solidFill>
                    <a:srgbClr val="0000CC"/>
                  </a:solidFill>
                  <a:latin typeface="Calibri" pitchFamily="34" charset="0"/>
                  <a:ea typeface="黑体" pitchFamily="49" charset="-122"/>
                </a:rPr>
                <a:t>低有效</a:t>
              </a:r>
              <a:r>
                <a:rPr lang="zh-CN" altLang="en-US">
                  <a:solidFill>
                    <a:srgbClr val="0000FF"/>
                  </a:solidFill>
                  <a:latin typeface="Calibri" pitchFamily="34" charset="0"/>
                  <a:ea typeface="黑体" pitchFamily="49" charset="-122"/>
                </a:rPr>
                <a:t> </a:t>
              </a:r>
            </a:p>
          </p:txBody>
        </p:sp>
      </p:grp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1258888" y="1911350"/>
            <a:ext cx="3206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sz="18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2124075" y="5924550"/>
            <a:ext cx="3260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200" b="1">
                <a:latin typeface="Calibri" pitchFamily="34" charset="0"/>
                <a:ea typeface="黑体" pitchFamily="49" charset="-122"/>
              </a:rPr>
              <a:t>A</a:t>
            </a:r>
            <a:r>
              <a:rPr lang="en-US" altLang="zh-CN" sz="2200" b="1" baseline="-25000">
                <a:latin typeface="Calibri" pitchFamily="34" charset="0"/>
                <a:ea typeface="黑体" pitchFamily="49" charset="-122"/>
              </a:rPr>
              <a:t>1 </a:t>
            </a:r>
            <a:r>
              <a:rPr lang="en-US" altLang="zh-CN" sz="2200" b="1">
                <a:latin typeface="Calibri" pitchFamily="34" charset="0"/>
                <a:ea typeface="黑体" pitchFamily="49" charset="-122"/>
              </a:rPr>
              <a:t>A</a:t>
            </a:r>
            <a:r>
              <a:rPr lang="en-US" altLang="zh-CN" sz="2200" b="1" baseline="-25000">
                <a:latin typeface="Calibri" pitchFamily="34" charset="0"/>
                <a:ea typeface="黑体" pitchFamily="49" charset="-122"/>
              </a:rPr>
              <a:t>0</a:t>
            </a:r>
            <a:r>
              <a:rPr lang="en-US" altLang="zh-CN" sz="2200" b="1">
                <a:latin typeface="Calibri" pitchFamily="34" charset="0"/>
                <a:ea typeface="黑体" pitchFamily="49" charset="-122"/>
              </a:rPr>
              <a:t>:</a:t>
            </a:r>
            <a:r>
              <a:rPr lang="en-US" altLang="zh-CN" sz="2000" b="1">
                <a:latin typeface="Calibri" pitchFamily="34" charset="0"/>
                <a:ea typeface="黑体" pitchFamily="49" charset="-122"/>
              </a:rPr>
              <a:t>  </a:t>
            </a:r>
            <a:r>
              <a:rPr lang="zh-CN" altLang="en-US" sz="22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地址线</a:t>
            </a:r>
            <a:r>
              <a:rPr lang="zh-CN" altLang="en-US" sz="2200" b="1">
                <a:latin typeface="Calibri" pitchFamily="34" charset="0"/>
                <a:ea typeface="黑体" pitchFamily="49" charset="-122"/>
              </a:rPr>
              <a:t> </a:t>
            </a:r>
            <a:r>
              <a:rPr lang="en-US" altLang="zh-CN" sz="2200" b="1">
                <a:latin typeface="Calibri" pitchFamily="34" charset="0"/>
                <a:ea typeface="黑体" pitchFamily="49" charset="-122"/>
              </a:rPr>
              <a:t>(</a:t>
            </a:r>
            <a:r>
              <a:rPr lang="zh-CN" altLang="en-US" sz="2200" b="1">
                <a:latin typeface="Calibri" pitchFamily="34" charset="0"/>
                <a:ea typeface="黑体" pitchFamily="49" charset="-122"/>
              </a:rPr>
              <a:t>控制信号</a:t>
            </a:r>
            <a:r>
              <a:rPr lang="en-US" altLang="zh-CN" sz="2000" b="1">
                <a:latin typeface="Calibri" pitchFamily="34" charset="0"/>
                <a:ea typeface="黑体" pitchFamily="49" charset="-122"/>
              </a:rPr>
              <a:t>)</a:t>
            </a:r>
          </a:p>
        </p:txBody>
      </p:sp>
      <p:pic>
        <p:nvPicPr>
          <p:cNvPr id="16794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773238"/>
            <a:ext cx="2767013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1547813" y="2498725"/>
            <a:ext cx="300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167947" name="Text Box 11"/>
          <p:cNvSpPr txBox="1">
            <a:spLocks noChangeArrowheads="1"/>
          </p:cNvSpPr>
          <p:nvPr/>
        </p:nvSpPr>
        <p:spPr bwMode="auto">
          <a:xfrm>
            <a:off x="1619250" y="1844675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grpSp>
        <p:nvGrpSpPr>
          <p:cNvPr id="167948" name="Group 12"/>
          <p:cNvGrpSpPr>
            <a:grpSpLocks/>
          </p:cNvGrpSpPr>
          <p:nvPr/>
        </p:nvGrpSpPr>
        <p:grpSpPr bwMode="auto">
          <a:xfrm>
            <a:off x="1509713" y="2808288"/>
            <a:ext cx="358775" cy="974725"/>
            <a:chOff x="567" y="2296"/>
            <a:chExt cx="226" cy="614"/>
          </a:xfrm>
        </p:grpSpPr>
        <p:sp>
          <p:nvSpPr>
            <p:cNvPr id="167949" name="Line 13"/>
            <p:cNvSpPr>
              <a:spLocks noChangeShapeType="1"/>
            </p:cNvSpPr>
            <p:nvPr/>
          </p:nvSpPr>
          <p:spPr bwMode="auto">
            <a:xfrm>
              <a:off x="626" y="2750"/>
              <a:ext cx="96" cy="0"/>
            </a:xfrm>
            <a:prstGeom prst="line">
              <a:avLst/>
            </a:prstGeom>
            <a:noFill/>
            <a:ln w="1270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0" name="Text Box 14"/>
            <p:cNvSpPr txBox="1">
              <a:spLocks noChangeArrowheads="1"/>
            </p:cNvSpPr>
            <p:nvPr/>
          </p:nvSpPr>
          <p:spPr bwMode="auto">
            <a:xfrm>
              <a:off x="567" y="2296"/>
              <a:ext cx="226" cy="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solidFill>
                    <a:srgbClr val="CC0066"/>
                  </a:solidFill>
                  <a:latin typeface="Calibri" pitchFamily="34" charset="0"/>
                  <a:ea typeface="黑体" pitchFamily="49" charset="-122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>
                  <a:solidFill>
                    <a:srgbClr val="CC0066"/>
                  </a:solidFill>
                  <a:latin typeface="Calibri" pitchFamily="34" charset="0"/>
                  <a:ea typeface="黑体" pitchFamily="49" charset="-122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>
                  <a:solidFill>
                    <a:srgbClr val="CC0066"/>
                  </a:solidFill>
                  <a:latin typeface="Calibri" pitchFamily="34" charset="0"/>
                  <a:ea typeface="黑体" pitchFamily="49" charset="-122"/>
                </a:rPr>
                <a:t>C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>
                  <a:solidFill>
                    <a:srgbClr val="CC0066"/>
                  </a:solidFill>
                  <a:latin typeface="Calibri" pitchFamily="34" charset="0"/>
                  <a:ea typeface="黑体" pitchFamily="49" charset="-122"/>
                </a:rPr>
                <a:t>C</a:t>
              </a:r>
            </a:p>
          </p:txBody>
        </p:sp>
      </p:grpSp>
      <p:sp>
        <p:nvSpPr>
          <p:cNvPr id="167951" name="Text Box 15"/>
          <p:cNvSpPr txBox="1">
            <a:spLocks noChangeArrowheads="1"/>
          </p:cNvSpPr>
          <p:nvPr/>
        </p:nvSpPr>
        <p:spPr bwMode="auto">
          <a:xfrm>
            <a:off x="4284663" y="3141663"/>
            <a:ext cx="131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= </a:t>
            </a:r>
            <a:r>
              <a:rPr lang="en-US" altLang="zh-CN" b="1" i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D</a:t>
            </a:r>
            <a:r>
              <a:rPr lang="en-US" altLang="zh-CN" b="1" baseline="-25000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</a:t>
            </a:r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 = 1</a:t>
            </a:r>
          </a:p>
        </p:txBody>
      </p:sp>
      <p:sp>
        <p:nvSpPr>
          <p:cNvPr id="167952" name="Text Box 16"/>
          <p:cNvSpPr txBox="1">
            <a:spLocks noChangeArrowheads="1"/>
          </p:cNvSpPr>
          <p:nvPr/>
        </p:nvSpPr>
        <p:spPr bwMode="auto">
          <a:xfrm>
            <a:off x="4284663" y="2781300"/>
            <a:ext cx="146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= </a:t>
            </a:r>
            <a:r>
              <a:rPr lang="en-US" altLang="zh-CN" b="1" i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D</a:t>
            </a:r>
            <a:r>
              <a:rPr lang="en-US" altLang="zh-CN" b="1" baseline="-25000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2</a:t>
            </a:r>
            <a:r>
              <a:rPr lang="en-US" altLang="zh-CN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 = C</a:t>
            </a:r>
          </a:p>
        </p:txBody>
      </p:sp>
      <p:pic>
        <p:nvPicPr>
          <p:cNvPr id="167953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844675"/>
            <a:ext cx="23749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utoUpdateAnimBg="0"/>
      <p:bldP spid="167939" grpId="0" autoUpdateAnimBg="0"/>
      <p:bldP spid="167943" grpId="0" autoUpdateAnimBg="0"/>
      <p:bldP spid="167944" grpId="0" autoUpdateAnimBg="0"/>
      <p:bldP spid="167946" grpId="0" autoUpdateAnimBg="0"/>
      <p:bldP spid="167947" grpId="0" autoUpdateAnimBg="0"/>
      <p:bldP spid="167951" grpId="0" autoUpdateAnimBg="0"/>
      <p:bldP spid="167952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DAD9-1862-4E37-8C6F-F2C8CCB642E3}" type="slidenum">
              <a:rPr lang="en-US" altLang="zh-CN"/>
              <a:pPr/>
              <a:t>56</a:t>
            </a:fld>
            <a:endParaRPr lang="en-US" altLang="zh-CN"/>
          </a:p>
        </p:txBody>
      </p:sp>
      <p:grpSp>
        <p:nvGrpSpPr>
          <p:cNvPr id="168962" name="Group 2"/>
          <p:cNvGrpSpPr>
            <a:grpSpLocks/>
          </p:cNvGrpSpPr>
          <p:nvPr/>
        </p:nvGrpSpPr>
        <p:grpSpPr bwMode="auto">
          <a:xfrm>
            <a:off x="4283075" y="1628775"/>
            <a:ext cx="2952750" cy="1655763"/>
            <a:chOff x="976" y="1813"/>
            <a:chExt cx="2314" cy="1542"/>
          </a:xfrm>
        </p:grpSpPr>
        <p:sp>
          <p:nvSpPr>
            <p:cNvPr id="168963" name="Rectangle 3"/>
            <p:cNvSpPr>
              <a:spLocks noChangeArrowheads="1"/>
            </p:cNvSpPr>
            <p:nvPr/>
          </p:nvSpPr>
          <p:spPr bwMode="auto">
            <a:xfrm>
              <a:off x="1203" y="2131"/>
              <a:ext cx="2087" cy="9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3399"/>
                  </a:solidFill>
                  <a:latin typeface="Calibri" pitchFamily="34" charset="0"/>
                  <a:ea typeface="黑体" pitchFamily="49" charset="-122"/>
                </a:rPr>
                <a:t>74151</a:t>
              </a:r>
            </a:p>
          </p:txBody>
        </p:sp>
        <p:sp>
          <p:nvSpPr>
            <p:cNvPr id="168964" name="Line 4"/>
            <p:cNvSpPr>
              <a:spLocks noChangeShapeType="1"/>
            </p:cNvSpPr>
            <p:nvPr/>
          </p:nvSpPr>
          <p:spPr bwMode="auto">
            <a:xfrm>
              <a:off x="1384" y="312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65" name="Line 5"/>
            <p:cNvSpPr>
              <a:spLocks noChangeShapeType="1"/>
            </p:cNvSpPr>
            <p:nvPr/>
          </p:nvSpPr>
          <p:spPr bwMode="auto">
            <a:xfrm>
              <a:off x="1611" y="312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66" name="Line 6"/>
            <p:cNvSpPr>
              <a:spLocks noChangeShapeType="1"/>
            </p:cNvSpPr>
            <p:nvPr/>
          </p:nvSpPr>
          <p:spPr bwMode="auto">
            <a:xfrm>
              <a:off x="1838" y="312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67" name="Line 7"/>
            <p:cNvSpPr>
              <a:spLocks noChangeShapeType="1"/>
            </p:cNvSpPr>
            <p:nvPr/>
          </p:nvSpPr>
          <p:spPr bwMode="auto">
            <a:xfrm>
              <a:off x="2065" y="312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68" name="Line 8"/>
            <p:cNvSpPr>
              <a:spLocks noChangeShapeType="1"/>
            </p:cNvSpPr>
            <p:nvPr/>
          </p:nvSpPr>
          <p:spPr bwMode="auto">
            <a:xfrm>
              <a:off x="2292" y="312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>
              <a:off x="2518" y="312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0" name="Line 10"/>
            <p:cNvSpPr>
              <a:spLocks noChangeShapeType="1"/>
            </p:cNvSpPr>
            <p:nvPr/>
          </p:nvSpPr>
          <p:spPr bwMode="auto">
            <a:xfrm>
              <a:off x="2745" y="312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1" name="Line 11"/>
            <p:cNvSpPr>
              <a:spLocks noChangeShapeType="1"/>
            </p:cNvSpPr>
            <p:nvPr/>
          </p:nvSpPr>
          <p:spPr bwMode="auto">
            <a:xfrm>
              <a:off x="2972" y="312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976" y="244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3" name="Line 13"/>
            <p:cNvSpPr>
              <a:spLocks noChangeShapeType="1"/>
            </p:cNvSpPr>
            <p:nvPr/>
          </p:nvSpPr>
          <p:spPr bwMode="auto">
            <a:xfrm>
              <a:off x="976" y="261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4" name="Line 14"/>
            <p:cNvSpPr>
              <a:spLocks noChangeShapeType="1"/>
            </p:cNvSpPr>
            <p:nvPr/>
          </p:nvSpPr>
          <p:spPr bwMode="auto">
            <a:xfrm>
              <a:off x="976" y="276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5" name="Text Box 15"/>
            <p:cNvSpPr txBox="1">
              <a:spLocks noChangeArrowheads="1"/>
            </p:cNvSpPr>
            <p:nvPr/>
          </p:nvSpPr>
          <p:spPr bwMode="auto">
            <a:xfrm>
              <a:off x="1476" y="2857"/>
              <a:ext cx="36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400" baseline="-25000">
                  <a:latin typeface="Calibri" pitchFamily="34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1703" y="2857"/>
              <a:ext cx="408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400" baseline="-25000">
                  <a:latin typeface="Calibri" pitchFamily="34" charset="0"/>
                  <a:ea typeface="黑体" pitchFamily="49" charset="-122"/>
                </a:rPr>
                <a:t>2</a:t>
              </a:r>
            </a:p>
          </p:txBody>
        </p:sp>
        <p:sp>
          <p:nvSpPr>
            <p:cNvPr id="168977" name="Text Box 17"/>
            <p:cNvSpPr txBox="1">
              <a:spLocks noChangeArrowheads="1"/>
            </p:cNvSpPr>
            <p:nvPr/>
          </p:nvSpPr>
          <p:spPr bwMode="auto">
            <a:xfrm>
              <a:off x="1249" y="2851"/>
              <a:ext cx="454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400" baseline="-25000">
                  <a:latin typeface="Calibri" pitchFamily="34" charset="0"/>
                  <a:ea typeface="黑体" pitchFamily="49" charset="-122"/>
                </a:rPr>
                <a:t>0</a:t>
              </a:r>
            </a:p>
          </p:txBody>
        </p:sp>
        <p:sp>
          <p:nvSpPr>
            <p:cNvPr id="168978" name="Text Box 18"/>
            <p:cNvSpPr txBox="1">
              <a:spLocks noChangeArrowheads="1"/>
            </p:cNvSpPr>
            <p:nvPr/>
          </p:nvSpPr>
          <p:spPr bwMode="auto">
            <a:xfrm>
              <a:off x="1930" y="2857"/>
              <a:ext cx="633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400" baseline="-25000">
                  <a:latin typeface="Calibri" pitchFamily="34" charset="0"/>
                  <a:ea typeface="黑体" pitchFamily="49" charset="-122"/>
                </a:rPr>
                <a:t>3</a:t>
              </a:r>
            </a:p>
          </p:txBody>
        </p:sp>
        <p:sp>
          <p:nvSpPr>
            <p:cNvPr id="168979" name="Text Box 19"/>
            <p:cNvSpPr txBox="1">
              <a:spLocks noChangeArrowheads="1"/>
            </p:cNvSpPr>
            <p:nvPr/>
          </p:nvSpPr>
          <p:spPr bwMode="auto">
            <a:xfrm>
              <a:off x="2155" y="2857"/>
              <a:ext cx="408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400" baseline="-25000">
                  <a:latin typeface="Calibri" pitchFamily="34" charset="0"/>
                  <a:ea typeface="黑体" pitchFamily="49" charset="-122"/>
                </a:rPr>
                <a:t>4</a:t>
              </a:r>
            </a:p>
          </p:txBody>
        </p:sp>
        <p:sp>
          <p:nvSpPr>
            <p:cNvPr id="168980" name="Text Box 20"/>
            <p:cNvSpPr txBox="1">
              <a:spLocks noChangeArrowheads="1"/>
            </p:cNvSpPr>
            <p:nvPr/>
          </p:nvSpPr>
          <p:spPr bwMode="auto">
            <a:xfrm>
              <a:off x="2381" y="2857"/>
              <a:ext cx="364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400" baseline="-25000">
                  <a:latin typeface="Calibri" pitchFamily="34" charset="0"/>
                  <a:ea typeface="黑体" pitchFamily="49" charset="-122"/>
                </a:rPr>
                <a:t>5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2609" y="2857"/>
              <a:ext cx="363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400" baseline="-25000">
                  <a:latin typeface="Calibri" pitchFamily="34" charset="0"/>
                  <a:ea typeface="黑体" pitchFamily="49" charset="-122"/>
                </a:rPr>
                <a:t>6</a:t>
              </a:r>
            </a:p>
          </p:txBody>
        </p:sp>
        <p:sp>
          <p:nvSpPr>
            <p:cNvPr id="168982" name="Text Box 22"/>
            <p:cNvSpPr txBox="1">
              <a:spLocks noChangeArrowheads="1"/>
            </p:cNvSpPr>
            <p:nvPr/>
          </p:nvSpPr>
          <p:spPr bwMode="auto">
            <a:xfrm>
              <a:off x="2836" y="2857"/>
              <a:ext cx="408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400" baseline="-25000">
                  <a:latin typeface="Calibri" pitchFamily="34" charset="0"/>
                  <a:ea typeface="黑体" pitchFamily="49" charset="-122"/>
                </a:rPr>
                <a:t>7</a:t>
              </a:r>
            </a:p>
          </p:txBody>
        </p:sp>
        <p:sp>
          <p:nvSpPr>
            <p:cNvPr id="168983" name="Text Box 23"/>
            <p:cNvSpPr txBox="1">
              <a:spLocks noChangeArrowheads="1"/>
            </p:cNvSpPr>
            <p:nvPr/>
          </p:nvSpPr>
          <p:spPr bwMode="auto">
            <a:xfrm>
              <a:off x="1200" y="2639"/>
              <a:ext cx="320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Calibri" pitchFamily="34" charset="0"/>
                  <a:ea typeface="黑体" pitchFamily="49" charset="-122"/>
                </a:rPr>
                <a:t>A</a:t>
              </a:r>
              <a:r>
                <a:rPr lang="en-US" altLang="zh-CN" sz="1400" baseline="-25000">
                  <a:latin typeface="Calibri" pitchFamily="34" charset="0"/>
                  <a:ea typeface="黑体" pitchFamily="49" charset="-122"/>
                </a:rPr>
                <a:t>0</a:t>
              </a:r>
            </a:p>
          </p:txBody>
        </p:sp>
        <p:sp>
          <p:nvSpPr>
            <p:cNvPr id="168984" name="Text Box 24"/>
            <p:cNvSpPr txBox="1">
              <a:spLocks noChangeArrowheads="1"/>
            </p:cNvSpPr>
            <p:nvPr/>
          </p:nvSpPr>
          <p:spPr bwMode="auto">
            <a:xfrm>
              <a:off x="1200" y="2498"/>
              <a:ext cx="28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Calibri" pitchFamily="34" charset="0"/>
                  <a:ea typeface="黑体" pitchFamily="49" charset="-122"/>
                </a:rPr>
                <a:t>A</a:t>
              </a:r>
              <a:r>
                <a:rPr lang="en-US" altLang="zh-CN" sz="1200" baseline="-25000">
                  <a:latin typeface="Calibri" pitchFamily="34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168985" name="Text Box 25"/>
            <p:cNvSpPr txBox="1">
              <a:spLocks noChangeArrowheads="1"/>
            </p:cNvSpPr>
            <p:nvPr/>
          </p:nvSpPr>
          <p:spPr bwMode="auto">
            <a:xfrm>
              <a:off x="1200" y="2304"/>
              <a:ext cx="33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Calibri" pitchFamily="34" charset="0"/>
                  <a:ea typeface="黑体" pitchFamily="49" charset="-122"/>
                </a:rPr>
                <a:t>A</a:t>
              </a:r>
              <a:r>
                <a:rPr lang="en-US" altLang="zh-CN" sz="1400" baseline="-25000">
                  <a:latin typeface="Calibri" pitchFamily="34" charset="0"/>
                  <a:ea typeface="黑体" pitchFamily="49" charset="-122"/>
                </a:rPr>
                <a:t>2</a:t>
              </a:r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>
              <a:off x="2110" y="19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7" name="Text Box 27"/>
            <p:cNvSpPr txBox="1">
              <a:spLocks noChangeArrowheads="1"/>
            </p:cNvSpPr>
            <p:nvPr/>
          </p:nvSpPr>
          <p:spPr bwMode="auto">
            <a:xfrm>
              <a:off x="2015" y="2160"/>
              <a:ext cx="283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Calibri" pitchFamily="34" charset="0"/>
                  <a:ea typeface="黑体" pitchFamily="49" charset="-122"/>
                </a:rPr>
                <a:t>Y</a:t>
              </a:r>
            </a:p>
          </p:txBody>
        </p:sp>
        <p:sp>
          <p:nvSpPr>
            <p:cNvPr id="168988" name="Text Box 28"/>
            <p:cNvSpPr txBox="1">
              <a:spLocks noChangeArrowheads="1"/>
            </p:cNvSpPr>
            <p:nvPr/>
          </p:nvSpPr>
          <p:spPr bwMode="auto">
            <a:xfrm>
              <a:off x="2155" y="1813"/>
              <a:ext cx="408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1800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68989" name="Line 29"/>
            <p:cNvSpPr>
              <a:spLocks noChangeShapeType="1"/>
            </p:cNvSpPr>
            <p:nvPr/>
          </p:nvSpPr>
          <p:spPr bwMode="auto">
            <a:xfrm>
              <a:off x="976" y="226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8990" name="Object 30"/>
            <p:cNvGraphicFramePr>
              <a:graphicFrameLocks noChangeAspect="1"/>
            </p:cNvGraphicFramePr>
            <p:nvPr/>
          </p:nvGraphicFramePr>
          <p:xfrm>
            <a:off x="1248" y="2160"/>
            <a:ext cx="192" cy="181"/>
          </p:xfrm>
          <a:graphic>
            <a:graphicData uri="http://schemas.openxmlformats.org/presentationml/2006/ole">
              <p:oleObj spid="_x0000_s169012" name="公式" r:id="rId3" imgW="228501" imgH="215806" progId="Equation.3">
                <p:embed/>
              </p:oleObj>
            </a:graphicData>
          </a:graphic>
        </p:graphicFrame>
        <p:sp>
          <p:nvSpPr>
            <p:cNvPr id="168991" name="Oval 31"/>
            <p:cNvSpPr>
              <a:spLocks noChangeArrowheads="1"/>
            </p:cNvSpPr>
            <p:nvPr/>
          </p:nvSpPr>
          <p:spPr bwMode="auto">
            <a:xfrm>
              <a:off x="1158" y="224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8992" name="Text Box 32"/>
          <p:cNvSpPr txBox="1">
            <a:spLocks noChangeArrowheads="1"/>
          </p:cNvSpPr>
          <p:nvPr/>
        </p:nvSpPr>
        <p:spPr bwMode="auto">
          <a:xfrm>
            <a:off x="827088" y="333375"/>
            <a:ext cx="578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2.  8-1 MUX</a:t>
            </a:r>
            <a:r>
              <a:rPr lang="en-US" altLang="zh-CN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      </a:t>
            </a:r>
            <a:r>
              <a:rPr lang="en-US" altLang="zh-CN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74151 </a:t>
            </a:r>
            <a:r>
              <a:rPr lang="en-US" altLang="zh-CN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 (MSI)</a:t>
            </a:r>
          </a:p>
        </p:txBody>
      </p:sp>
      <p:sp>
        <p:nvSpPr>
          <p:cNvPr id="168993" name="Rectangle 33"/>
          <p:cNvSpPr>
            <a:spLocks noChangeArrowheads="1"/>
          </p:cNvSpPr>
          <p:nvPr/>
        </p:nvSpPr>
        <p:spPr bwMode="auto">
          <a:xfrm>
            <a:off x="827088" y="836613"/>
            <a:ext cx="6481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根地址线</a:t>
            </a:r>
            <a:r>
              <a:rPr lang="en-US" altLang="zh-CN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: A</a:t>
            </a:r>
            <a:r>
              <a:rPr lang="en-US" altLang="zh-CN" baseline="-25000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2 </a:t>
            </a:r>
            <a:r>
              <a:rPr lang="en-US" altLang="zh-CN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 </a:t>
            </a:r>
            <a:r>
              <a:rPr lang="en-US" altLang="zh-CN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 </a:t>
            </a:r>
            <a:r>
              <a:rPr lang="en-US" altLang="zh-CN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;   8</a:t>
            </a:r>
            <a:r>
              <a:rPr lang="zh-CN" altLang="en-US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根数据输入线</a:t>
            </a:r>
            <a:r>
              <a:rPr lang="en-US" altLang="zh-CN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: </a:t>
            </a:r>
            <a:r>
              <a:rPr lang="en-US" altLang="zh-CN" i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D</a:t>
            </a:r>
            <a:r>
              <a:rPr lang="en-US" altLang="zh-CN" baseline="-25000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 </a:t>
            </a:r>
            <a:r>
              <a:rPr lang="en-US" altLang="zh-CN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- </a:t>
            </a:r>
            <a:r>
              <a:rPr lang="en-US" altLang="zh-CN" i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D</a:t>
            </a:r>
            <a:r>
              <a:rPr lang="en-US" altLang="zh-CN" baseline="-25000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7  </a:t>
            </a:r>
          </a:p>
        </p:txBody>
      </p:sp>
      <p:sp>
        <p:nvSpPr>
          <p:cNvPr id="168994" name="Text Box 34"/>
          <p:cNvSpPr txBox="1">
            <a:spLocks noChangeArrowheads="1"/>
          </p:cNvSpPr>
          <p:nvPr/>
        </p:nvSpPr>
        <p:spPr bwMode="auto">
          <a:xfrm>
            <a:off x="1187450" y="2276475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66"/>
                </a:solidFill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168995" name="Text Box 35"/>
          <p:cNvSpPr txBox="1">
            <a:spLocks noChangeArrowheads="1"/>
          </p:cNvSpPr>
          <p:nvPr/>
        </p:nvSpPr>
        <p:spPr bwMode="auto">
          <a:xfrm>
            <a:off x="4625975" y="5419725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 1   1   0     </a:t>
            </a:r>
          </a:p>
        </p:txBody>
      </p:sp>
      <p:graphicFrame>
        <p:nvGraphicFramePr>
          <p:cNvPr id="168996" name="Object 36"/>
          <p:cNvGraphicFramePr>
            <a:graphicFrameLocks noChangeAspect="1"/>
          </p:cNvGraphicFramePr>
          <p:nvPr/>
        </p:nvGraphicFramePr>
        <p:xfrm>
          <a:off x="6076950" y="5441950"/>
          <a:ext cx="271463" cy="315913"/>
        </p:xfrm>
        <a:graphic>
          <a:graphicData uri="http://schemas.openxmlformats.org/presentationml/2006/ole">
            <p:oleObj spid="_x0000_s169013" name="Equation" r:id="rId4" imgW="152202" imgH="177569" progId="Equation.DSMT4">
              <p:embed/>
            </p:oleObj>
          </a:graphicData>
        </a:graphic>
      </p:graphicFrame>
      <p:sp>
        <p:nvSpPr>
          <p:cNvPr id="168997" name="Rectangle 37"/>
          <p:cNvSpPr>
            <a:spLocks noChangeArrowheads="1"/>
          </p:cNvSpPr>
          <p:nvPr/>
        </p:nvSpPr>
        <p:spPr bwMode="auto">
          <a:xfrm>
            <a:off x="4430713" y="3382963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地址线输入</a:t>
            </a:r>
          </a:p>
        </p:txBody>
      </p:sp>
      <p:sp>
        <p:nvSpPr>
          <p:cNvPr id="168998" name="Rectangle 38"/>
          <p:cNvSpPr>
            <a:spLocks noChangeArrowheads="1"/>
          </p:cNvSpPr>
          <p:nvPr/>
        </p:nvSpPr>
        <p:spPr bwMode="auto">
          <a:xfrm>
            <a:off x="4699000" y="3913188"/>
            <a:ext cx="1528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A</a:t>
            </a:r>
            <a:r>
              <a:rPr lang="en-US" altLang="zh-CN" sz="2000" baseline="-25000">
                <a:latin typeface="Calibri" pitchFamily="34" charset="0"/>
                <a:ea typeface="黑体" pitchFamily="49" charset="-122"/>
              </a:rPr>
              <a:t>2 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 A</a:t>
            </a:r>
            <a:r>
              <a:rPr lang="en-US" altLang="zh-CN" sz="2000" baseline="-25000">
                <a:latin typeface="Calibri" pitchFamily="34" charset="0"/>
                <a:ea typeface="黑体" pitchFamily="49" charset="-122"/>
              </a:rPr>
              <a:t>1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 A</a:t>
            </a:r>
            <a:r>
              <a:rPr lang="en-US" altLang="zh-CN" sz="2000" baseline="-25000">
                <a:latin typeface="Calibri" pitchFamily="34" charset="0"/>
                <a:ea typeface="黑体" pitchFamily="49" charset="-122"/>
              </a:rPr>
              <a:t>0 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      </a:t>
            </a:r>
            <a:r>
              <a:rPr lang="en-US" altLang="zh-CN" sz="2000" b="1" i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F</a:t>
            </a:r>
          </a:p>
        </p:txBody>
      </p:sp>
      <p:sp>
        <p:nvSpPr>
          <p:cNvPr id="168999" name="Rectangle 39"/>
          <p:cNvSpPr>
            <a:spLocks noChangeArrowheads="1"/>
          </p:cNvSpPr>
          <p:nvPr/>
        </p:nvSpPr>
        <p:spPr bwMode="auto">
          <a:xfrm>
            <a:off x="4699000" y="4276725"/>
            <a:ext cx="105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1   0   0</a:t>
            </a:r>
          </a:p>
        </p:txBody>
      </p:sp>
      <p:sp>
        <p:nvSpPr>
          <p:cNvPr id="169000" name="Rectangle 40"/>
          <p:cNvSpPr>
            <a:spLocks noChangeArrowheads="1"/>
          </p:cNvSpPr>
          <p:nvPr/>
        </p:nvSpPr>
        <p:spPr bwMode="auto">
          <a:xfrm>
            <a:off x="6065838" y="4276725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169001" name="Rectangle 41"/>
          <p:cNvSpPr>
            <a:spLocks noChangeArrowheads="1"/>
          </p:cNvSpPr>
          <p:nvPr/>
        </p:nvSpPr>
        <p:spPr bwMode="auto">
          <a:xfrm>
            <a:off x="4699000" y="4627563"/>
            <a:ext cx="151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  <a:latin typeface="Calibri" pitchFamily="34" charset="0"/>
                <a:ea typeface="黑体" pitchFamily="49" charset="-122"/>
              </a:rPr>
              <a:t>0   1   1</a:t>
            </a:r>
          </a:p>
        </p:txBody>
      </p:sp>
      <p:sp>
        <p:nvSpPr>
          <p:cNvPr id="169002" name="Rectangle 42"/>
          <p:cNvSpPr>
            <a:spLocks noChangeArrowheads="1"/>
          </p:cNvSpPr>
          <p:nvPr/>
        </p:nvSpPr>
        <p:spPr bwMode="auto">
          <a:xfrm>
            <a:off x="6065838" y="46990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FF0066"/>
                </a:solidFill>
                <a:latin typeface="Calibri" pitchFamily="34" charset="0"/>
                <a:ea typeface="黑体" pitchFamily="49" charset="-122"/>
              </a:rPr>
              <a:t>D</a:t>
            </a:r>
          </a:p>
        </p:txBody>
      </p:sp>
      <p:sp>
        <p:nvSpPr>
          <p:cNvPr id="169003" name="Rectangle 43"/>
          <p:cNvSpPr>
            <a:spLocks noChangeArrowheads="1"/>
          </p:cNvSpPr>
          <p:nvPr/>
        </p:nvSpPr>
        <p:spPr bwMode="auto">
          <a:xfrm>
            <a:off x="4699000" y="5068888"/>
            <a:ext cx="105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0   0   0</a:t>
            </a:r>
          </a:p>
        </p:txBody>
      </p:sp>
      <p:sp>
        <p:nvSpPr>
          <p:cNvPr id="169004" name="Rectangle 44"/>
          <p:cNvSpPr>
            <a:spLocks noChangeArrowheads="1"/>
          </p:cNvSpPr>
          <p:nvPr/>
        </p:nvSpPr>
        <p:spPr bwMode="auto">
          <a:xfrm>
            <a:off x="6065838" y="5065713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pic>
        <p:nvPicPr>
          <p:cNvPr id="169005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060575"/>
            <a:ext cx="1997075" cy="396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9006" name="Group 46"/>
          <p:cNvGrpSpPr>
            <a:grpSpLocks/>
          </p:cNvGrpSpPr>
          <p:nvPr/>
        </p:nvGrpSpPr>
        <p:grpSpPr bwMode="auto">
          <a:xfrm>
            <a:off x="1171575" y="3640138"/>
            <a:ext cx="431800" cy="2174875"/>
            <a:chOff x="431" y="2069"/>
            <a:chExt cx="272" cy="1370"/>
          </a:xfrm>
        </p:grpSpPr>
        <p:graphicFrame>
          <p:nvGraphicFramePr>
            <p:cNvPr id="169007" name="Object 47"/>
            <p:cNvGraphicFramePr>
              <a:graphicFrameLocks noChangeAspect="1"/>
            </p:cNvGraphicFramePr>
            <p:nvPr/>
          </p:nvGraphicFramePr>
          <p:xfrm>
            <a:off x="476" y="3053"/>
            <a:ext cx="148" cy="182"/>
          </p:xfrm>
          <a:graphic>
            <a:graphicData uri="http://schemas.openxmlformats.org/presentationml/2006/ole">
              <p:oleObj spid="_x0000_s169014" name="公式" r:id="rId6" imgW="164957" imgH="203024" progId="Equation.3">
                <p:embed/>
              </p:oleObj>
            </a:graphicData>
          </a:graphic>
        </p:graphicFrame>
        <p:sp>
          <p:nvSpPr>
            <p:cNvPr id="169008" name="Text Box 48"/>
            <p:cNvSpPr txBox="1">
              <a:spLocks noChangeArrowheads="1"/>
            </p:cNvSpPr>
            <p:nvPr/>
          </p:nvSpPr>
          <p:spPr bwMode="auto">
            <a:xfrm>
              <a:off x="431" y="2069"/>
              <a:ext cx="272" cy="1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altLang="zh-CN" sz="1800">
                  <a:latin typeface="Calibri" pitchFamily="34" charset="0"/>
                  <a:ea typeface="黑体" pitchFamily="49" charset="-122"/>
                </a:rPr>
                <a:t>1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1800">
                  <a:latin typeface="Calibri" pitchFamily="34" charset="0"/>
                  <a:ea typeface="黑体" pitchFamily="49" charset="-122"/>
                </a:rPr>
                <a:t>0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1800">
                  <a:latin typeface="Calibri" pitchFamily="34" charset="0"/>
                  <a:ea typeface="黑体" pitchFamily="49" charset="-122"/>
                </a:rPr>
                <a:t>1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1800" i="1">
                  <a:latin typeface="Calibri" pitchFamily="34" charset="0"/>
                  <a:ea typeface="黑体" pitchFamily="49" charset="-122"/>
                </a:rPr>
                <a:t>D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1800">
                  <a:latin typeface="Calibri" pitchFamily="34" charset="0"/>
                  <a:ea typeface="黑体" pitchFamily="49" charset="-122"/>
                </a:rPr>
                <a:t>0 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1800">
                  <a:latin typeface="Calibri" pitchFamily="34" charset="0"/>
                  <a:ea typeface="黑体" pitchFamily="49" charset="-122"/>
                </a:rPr>
                <a:t>1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1800">
                  <a:latin typeface="Calibri" pitchFamily="34" charset="0"/>
                  <a:ea typeface="黑体" pitchFamily="49" charset="-122"/>
                </a:rPr>
                <a:t>   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1800" i="1">
                  <a:latin typeface="Calibri" pitchFamily="34" charset="0"/>
                  <a:ea typeface="黑体" pitchFamily="49" charset="-122"/>
                </a:rPr>
                <a:t>D</a:t>
              </a:r>
            </a:p>
          </p:txBody>
        </p:sp>
      </p:grpSp>
      <p:sp>
        <p:nvSpPr>
          <p:cNvPr id="169009" name="Rectangle 49"/>
          <p:cNvSpPr>
            <a:spLocks noChangeArrowheads="1"/>
          </p:cNvSpPr>
          <p:nvPr/>
        </p:nvSpPr>
        <p:spPr bwMode="auto">
          <a:xfrm>
            <a:off x="3563938" y="3438525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F</a:t>
            </a:r>
          </a:p>
        </p:txBody>
      </p:sp>
      <p:graphicFrame>
        <p:nvGraphicFramePr>
          <p:cNvPr id="169011" name="Object 51"/>
          <p:cNvGraphicFramePr>
            <a:graphicFrameLocks noChangeAspect="1"/>
          </p:cNvGraphicFramePr>
          <p:nvPr/>
        </p:nvGraphicFramePr>
        <p:xfrm>
          <a:off x="4427538" y="5949950"/>
          <a:ext cx="3278187" cy="571500"/>
        </p:xfrm>
        <a:graphic>
          <a:graphicData uri="http://schemas.openxmlformats.org/presentationml/2006/ole">
            <p:oleObj spid="_x0000_s169015" name="Equation" r:id="rId7" imgW="13081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6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6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6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69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6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6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6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6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6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1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1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16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92" grpId="0" autoUpdateAnimBg="0"/>
      <p:bldP spid="168993" grpId="0" autoUpdateAnimBg="0"/>
      <p:bldP spid="168994" grpId="0" autoUpdateAnimBg="0"/>
      <p:bldP spid="168995" grpId="0" autoUpdateAnimBg="0"/>
      <p:bldP spid="168997" grpId="0" autoUpdateAnimBg="0"/>
      <p:bldP spid="168998" grpId="0" autoUpdateAnimBg="0"/>
      <p:bldP spid="168999" grpId="0" autoUpdateAnimBg="0"/>
      <p:bldP spid="169000" grpId="0" autoUpdateAnimBg="0"/>
      <p:bldP spid="169001" grpId="0" autoUpdateAnimBg="0"/>
      <p:bldP spid="169002" grpId="0" autoUpdateAnimBg="0"/>
      <p:bldP spid="169003" grpId="0" autoUpdateAnimBg="0"/>
      <p:bldP spid="169004" grpId="0" autoUpdateAnimBg="0"/>
      <p:bldP spid="16900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FE40-0066-4C6A-B6F9-C441C96E7080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807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3.  Implementation of logic functions with MUX </a:t>
            </a:r>
          </a:p>
          <a:p>
            <a:r>
              <a:rPr lang="zh-CN" altLang="en-US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用</a:t>
            </a:r>
            <a:r>
              <a:rPr lang="en-US" altLang="zh-CN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MUX</a:t>
            </a:r>
            <a:r>
              <a:rPr lang="zh-CN" altLang="en-US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实现组合逻辑函数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E.g. Implement logic function with MUX</a:t>
            </a:r>
            <a:endParaRPr lang="en-US" altLang="zh-CN" sz="2800" b="1">
              <a:solidFill>
                <a:srgbClr val="0000FF"/>
              </a:solidFill>
              <a:latin typeface="Calibri" pitchFamily="34" charset="0"/>
              <a:ea typeface="黑体" pitchFamily="49" charset="-122"/>
            </a:endParaRPr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762000" y="1600200"/>
          <a:ext cx="3017838" cy="439738"/>
        </p:xfrm>
        <a:graphic>
          <a:graphicData uri="http://schemas.openxmlformats.org/presentationml/2006/ole">
            <p:oleObj spid="_x0000_s171049" name="Equation" r:id="rId3" imgW="1892300" imgH="241300" progId="Equation.3">
              <p:embed/>
            </p:oleObj>
          </a:graphicData>
        </a:graphic>
      </p:graphicFrame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609600" y="28956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9900CC"/>
                </a:solidFill>
                <a:latin typeface="Calibri" pitchFamily="34" charset="0"/>
                <a:ea typeface="黑体" pitchFamily="49" charset="-122"/>
              </a:rPr>
              <a:t>Choose 74151 (8-1 MUX) </a:t>
            </a: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611188" y="2286000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Calibri" pitchFamily="34" charset="0"/>
                <a:ea typeface="黑体" pitchFamily="49" charset="-122"/>
              </a:rPr>
              <a:t>解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:</a:t>
            </a: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1258888" y="2276475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3 variables</a:t>
            </a:r>
          </a:p>
        </p:txBody>
      </p:sp>
      <p:grpSp>
        <p:nvGrpSpPr>
          <p:cNvPr id="171016" name="Group 8"/>
          <p:cNvGrpSpPr>
            <a:grpSpLocks/>
          </p:cNvGrpSpPr>
          <p:nvPr/>
        </p:nvGrpSpPr>
        <p:grpSpPr bwMode="auto">
          <a:xfrm>
            <a:off x="609600" y="3429000"/>
            <a:ext cx="3733800" cy="1905000"/>
            <a:chOff x="288" y="1344"/>
            <a:chExt cx="2352" cy="1200"/>
          </a:xfrm>
        </p:grpSpPr>
        <p:sp>
          <p:nvSpPr>
            <p:cNvPr id="171017" name="Rectangle 9"/>
            <p:cNvSpPr>
              <a:spLocks noChangeArrowheads="1"/>
            </p:cNvSpPr>
            <p:nvPr/>
          </p:nvSpPr>
          <p:spPr bwMode="auto">
            <a:xfrm>
              <a:off x="2016" y="2191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71018" name="Rectangle 10"/>
            <p:cNvSpPr>
              <a:spLocks noChangeArrowheads="1"/>
            </p:cNvSpPr>
            <p:nvPr/>
          </p:nvSpPr>
          <p:spPr bwMode="auto">
            <a:xfrm>
              <a:off x="1593" y="2191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71019" name="Rectangle 11"/>
            <p:cNvSpPr>
              <a:spLocks noChangeArrowheads="1"/>
            </p:cNvSpPr>
            <p:nvPr/>
          </p:nvSpPr>
          <p:spPr bwMode="auto">
            <a:xfrm>
              <a:off x="1170" y="2191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71020" name="Rectangle 12"/>
            <p:cNvSpPr>
              <a:spLocks noChangeArrowheads="1"/>
            </p:cNvSpPr>
            <p:nvPr/>
          </p:nvSpPr>
          <p:spPr bwMode="auto">
            <a:xfrm>
              <a:off x="747" y="2191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71021" name="Rectangle 13"/>
            <p:cNvSpPr>
              <a:spLocks noChangeArrowheads="1"/>
            </p:cNvSpPr>
            <p:nvPr/>
          </p:nvSpPr>
          <p:spPr bwMode="auto">
            <a:xfrm>
              <a:off x="2016" y="1837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71022" name="Rectangle 14"/>
            <p:cNvSpPr>
              <a:spLocks noChangeArrowheads="1"/>
            </p:cNvSpPr>
            <p:nvPr/>
          </p:nvSpPr>
          <p:spPr bwMode="auto">
            <a:xfrm>
              <a:off x="1593" y="1837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71023" name="Rectangle 15"/>
            <p:cNvSpPr>
              <a:spLocks noChangeArrowheads="1"/>
            </p:cNvSpPr>
            <p:nvPr/>
          </p:nvSpPr>
          <p:spPr bwMode="auto">
            <a:xfrm>
              <a:off x="1170" y="1837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747" y="1837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71025" name="Line 17"/>
            <p:cNvSpPr>
              <a:spLocks noChangeShapeType="1"/>
            </p:cNvSpPr>
            <p:nvPr/>
          </p:nvSpPr>
          <p:spPr bwMode="auto">
            <a:xfrm>
              <a:off x="747" y="1837"/>
              <a:ext cx="16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6" name="Line 18"/>
            <p:cNvSpPr>
              <a:spLocks noChangeShapeType="1"/>
            </p:cNvSpPr>
            <p:nvPr/>
          </p:nvSpPr>
          <p:spPr bwMode="auto">
            <a:xfrm>
              <a:off x="747" y="2191"/>
              <a:ext cx="16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7" name="Line 19"/>
            <p:cNvSpPr>
              <a:spLocks noChangeShapeType="1"/>
            </p:cNvSpPr>
            <p:nvPr/>
          </p:nvSpPr>
          <p:spPr bwMode="auto">
            <a:xfrm>
              <a:off x="747" y="2544"/>
              <a:ext cx="16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8" name="Line 20"/>
            <p:cNvSpPr>
              <a:spLocks noChangeShapeType="1"/>
            </p:cNvSpPr>
            <p:nvPr/>
          </p:nvSpPr>
          <p:spPr bwMode="auto">
            <a:xfrm>
              <a:off x="747" y="1837"/>
              <a:ext cx="0" cy="70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9" name="Line 21"/>
            <p:cNvSpPr>
              <a:spLocks noChangeShapeType="1"/>
            </p:cNvSpPr>
            <p:nvPr/>
          </p:nvSpPr>
          <p:spPr bwMode="auto">
            <a:xfrm>
              <a:off x="1170" y="1837"/>
              <a:ext cx="0" cy="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0" name="Line 22"/>
            <p:cNvSpPr>
              <a:spLocks noChangeShapeType="1"/>
            </p:cNvSpPr>
            <p:nvPr/>
          </p:nvSpPr>
          <p:spPr bwMode="auto">
            <a:xfrm>
              <a:off x="1593" y="1837"/>
              <a:ext cx="0" cy="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1" name="Line 23"/>
            <p:cNvSpPr>
              <a:spLocks noChangeShapeType="1"/>
            </p:cNvSpPr>
            <p:nvPr/>
          </p:nvSpPr>
          <p:spPr bwMode="auto">
            <a:xfrm>
              <a:off x="2016" y="1837"/>
              <a:ext cx="0" cy="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2" name="Line 24"/>
            <p:cNvSpPr>
              <a:spLocks noChangeShapeType="1"/>
            </p:cNvSpPr>
            <p:nvPr/>
          </p:nvSpPr>
          <p:spPr bwMode="auto">
            <a:xfrm>
              <a:off x="2439" y="1837"/>
              <a:ext cx="0" cy="70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3" name="Line 25"/>
            <p:cNvSpPr>
              <a:spLocks noChangeShapeType="1"/>
            </p:cNvSpPr>
            <p:nvPr/>
          </p:nvSpPr>
          <p:spPr bwMode="auto">
            <a:xfrm flipH="1" flipV="1">
              <a:off x="528" y="1632"/>
              <a:ext cx="219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4" name="Text Box 26"/>
            <p:cNvSpPr txBox="1">
              <a:spLocks noChangeArrowheads="1"/>
            </p:cNvSpPr>
            <p:nvPr/>
          </p:nvSpPr>
          <p:spPr bwMode="auto">
            <a:xfrm>
              <a:off x="288" y="1344"/>
              <a:ext cx="720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latin typeface="Calibri" pitchFamily="34" charset="0"/>
                  <a:ea typeface="黑体" pitchFamily="49" charset="-122"/>
                </a:rPr>
                <a:t>F   AB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latin typeface="Calibri" pitchFamily="34" charset="0"/>
                  <a:ea typeface="黑体" pitchFamily="49" charset="-122"/>
                </a:rPr>
                <a:t>C</a:t>
              </a:r>
            </a:p>
          </p:txBody>
        </p:sp>
        <p:sp>
          <p:nvSpPr>
            <p:cNvPr id="171035" name="Text Box 27"/>
            <p:cNvSpPr txBox="1">
              <a:spLocks noChangeArrowheads="1"/>
            </p:cNvSpPr>
            <p:nvPr/>
          </p:nvSpPr>
          <p:spPr bwMode="auto">
            <a:xfrm>
              <a:off x="747" y="1617"/>
              <a:ext cx="18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Calibri" pitchFamily="34" charset="0"/>
                  <a:ea typeface="黑体" pitchFamily="49" charset="-122"/>
                </a:rPr>
                <a:t>00      01      11    10</a:t>
              </a:r>
            </a:p>
          </p:txBody>
        </p:sp>
        <p:sp>
          <p:nvSpPr>
            <p:cNvPr id="171036" name="Text Box 28"/>
            <p:cNvSpPr txBox="1">
              <a:spLocks noChangeArrowheads="1"/>
            </p:cNvSpPr>
            <p:nvPr/>
          </p:nvSpPr>
          <p:spPr bwMode="auto">
            <a:xfrm>
              <a:off x="545" y="1882"/>
              <a:ext cx="242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Calibri" pitchFamily="34" charset="0"/>
                  <a:ea typeface="黑体" pitchFamily="49" charset="-122"/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Calibri" pitchFamily="34" charset="0"/>
                  <a:ea typeface="黑体" pitchFamily="49" charset="-122"/>
                </a:rPr>
                <a:t>1</a:t>
              </a:r>
            </a:p>
          </p:txBody>
        </p:sp>
      </p:grpSp>
      <p:sp>
        <p:nvSpPr>
          <p:cNvPr id="171037" name="Text Box 29"/>
          <p:cNvSpPr txBox="1">
            <a:spLocks noChangeArrowheads="1"/>
          </p:cNvSpPr>
          <p:nvPr/>
        </p:nvSpPr>
        <p:spPr bwMode="auto">
          <a:xfrm>
            <a:off x="5468938" y="2497138"/>
            <a:ext cx="414337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1800" b="1">
                <a:solidFill>
                  <a:srgbClr val="FF00FF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45000"/>
              </a:lnSpc>
            </a:pPr>
            <a:endParaRPr lang="en-US" altLang="zh-CN" sz="1800" b="1">
              <a:solidFill>
                <a:srgbClr val="FF00FF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1600" b="1">
                <a:latin typeface="Calibri" pitchFamily="34" charset="0"/>
                <a:ea typeface="黑体" pitchFamily="49" charset="-122"/>
              </a:rPr>
              <a:t>C</a:t>
            </a:r>
          </a:p>
          <a:p>
            <a:pPr>
              <a:lnSpc>
                <a:spcPct val="95000"/>
              </a:lnSpc>
            </a:pPr>
            <a:r>
              <a:rPr lang="en-US" altLang="zh-CN" sz="1600" b="1">
                <a:latin typeface="Calibri" pitchFamily="34" charset="0"/>
                <a:ea typeface="黑体" pitchFamily="49" charset="-122"/>
              </a:rPr>
              <a:t>B</a:t>
            </a:r>
          </a:p>
          <a:p>
            <a:pPr>
              <a:lnSpc>
                <a:spcPct val="95000"/>
              </a:lnSpc>
            </a:pPr>
            <a:r>
              <a:rPr lang="en-US" altLang="zh-CN" sz="1600" b="1">
                <a:latin typeface="Calibri" pitchFamily="34" charset="0"/>
                <a:ea typeface="黑体" pitchFamily="49" charset="-122"/>
              </a:rPr>
              <a:t>A</a:t>
            </a:r>
          </a:p>
        </p:txBody>
      </p:sp>
      <p:sp>
        <p:nvSpPr>
          <p:cNvPr id="171038" name="Text Box 30"/>
          <p:cNvSpPr txBox="1">
            <a:spLocks noChangeArrowheads="1"/>
          </p:cNvSpPr>
          <p:nvPr/>
        </p:nvSpPr>
        <p:spPr bwMode="auto">
          <a:xfrm>
            <a:off x="2209800" y="4800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171039" name="Text Box 31"/>
          <p:cNvSpPr txBox="1">
            <a:spLocks noChangeArrowheads="1"/>
          </p:cNvSpPr>
          <p:nvPr/>
        </p:nvSpPr>
        <p:spPr bwMode="auto">
          <a:xfrm>
            <a:off x="21336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171040" name="Text Box 32"/>
          <p:cNvSpPr txBox="1">
            <a:spLocks noChangeArrowheads="1"/>
          </p:cNvSpPr>
          <p:nvPr/>
        </p:nvSpPr>
        <p:spPr bwMode="auto">
          <a:xfrm>
            <a:off x="28956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171041" name="Text Box 33"/>
          <p:cNvSpPr txBox="1">
            <a:spLocks noChangeArrowheads="1"/>
          </p:cNvSpPr>
          <p:nvPr/>
        </p:nvSpPr>
        <p:spPr bwMode="auto">
          <a:xfrm>
            <a:off x="3505200" y="4876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graphicFrame>
        <p:nvGraphicFramePr>
          <p:cNvPr id="171042" name="Object 34"/>
          <p:cNvGraphicFramePr>
            <a:graphicFrameLocks noChangeAspect="1"/>
          </p:cNvGraphicFramePr>
          <p:nvPr/>
        </p:nvGraphicFramePr>
        <p:xfrm>
          <a:off x="3924300" y="1628775"/>
          <a:ext cx="1889125" cy="412750"/>
        </p:xfrm>
        <a:graphic>
          <a:graphicData uri="http://schemas.openxmlformats.org/presentationml/2006/ole">
            <p:oleObj spid="_x0000_s171050" name="Equation" r:id="rId4" imgW="850531" imgH="253890" progId="Equation.3">
              <p:embed/>
            </p:oleObj>
          </a:graphicData>
        </a:graphic>
      </p:graphicFrame>
      <p:sp>
        <p:nvSpPr>
          <p:cNvPr id="171043" name="Text Box 35"/>
          <p:cNvSpPr txBox="1">
            <a:spLocks noChangeArrowheads="1"/>
          </p:cNvSpPr>
          <p:nvPr/>
        </p:nvSpPr>
        <p:spPr bwMode="auto">
          <a:xfrm>
            <a:off x="1042988" y="5805488"/>
            <a:ext cx="4465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1</a:t>
            </a:r>
            <a:r>
              <a:rPr lang="zh-CN" altLang="en-US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个</a:t>
            </a:r>
            <a:r>
              <a:rPr lang="en-US" altLang="zh-CN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MUX</a:t>
            </a:r>
            <a:r>
              <a:rPr lang="zh-CN" altLang="en-US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仅能实现</a:t>
            </a:r>
            <a:r>
              <a:rPr lang="en-US" altLang="zh-CN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1</a:t>
            </a:r>
            <a:r>
              <a:rPr lang="zh-CN" altLang="en-US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个逻辑函数</a:t>
            </a:r>
          </a:p>
        </p:txBody>
      </p:sp>
      <p:pic>
        <p:nvPicPr>
          <p:cNvPr id="171044" name="Picture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205038"/>
            <a:ext cx="1814512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1045" name="Text Box 37"/>
          <p:cNvSpPr txBox="1">
            <a:spLocks noChangeArrowheads="1"/>
          </p:cNvSpPr>
          <p:nvPr/>
        </p:nvSpPr>
        <p:spPr bwMode="auto">
          <a:xfrm>
            <a:off x="5491163" y="3589338"/>
            <a:ext cx="37465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sz="18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sz="18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8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8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sz="18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8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8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171046" name="Rectangle 38"/>
          <p:cNvSpPr>
            <a:spLocks noChangeArrowheads="1"/>
          </p:cNvSpPr>
          <p:nvPr/>
        </p:nvSpPr>
        <p:spPr bwMode="auto">
          <a:xfrm>
            <a:off x="7667625" y="3367088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F</a:t>
            </a:r>
          </a:p>
        </p:txBody>
      </p:sp>
      <p:graphicFrame>
        <p:nvGraphicFramePr>
          <p:cNvPr id="171048" name="Object 40"/>
          <p:cNvGraphicFramePr>
            <a:graphicFrameLocks noChangeAspect="1"/>
          </p:cNvGraphicFramePr>
          <p:nvPr/>
        </p:nvGraphicFramePr>
        <p:xfrm>
          <a:off x="6084888" y="1136650"/>
          <a:ext cx="1493837" cy="508000"/>
        </p:xfrm>
        <a:graphic>
          <a:graphicData uri="http://schemas.openxmlformats.org/presentationml/2006/ole">
            <p:oleObj spid="_x0000_s171051" name="Equation" r:id="rId6" imgW="596641" imgH="203112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7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7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7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7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17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17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1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1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autoUpdateAnimBg="0"/>
      <p:bldP spid="171011" grpId="0" autoUpdateAnimBg="0"/>
      <p:bldP spid="171013" grpId="0" autoUpdateAnimBg="0"/>
      <p:bldP spid="171014" grpId="0" autoUpdateAnimBg="0"/>
      <p:bldP spid="171015" grpId="0" autoUpdateAnimBg="0"/>
      <p:bldP spid="171037" grpId="0" autoUpdateAnimBg="0"/>
      <p:bldP spid="171038" grpId="0" autoUpdateAnimBg="0"/>
      <p:bldP spid="171039" grpId="0" autoUpdateAnimBg="0"/>
      <p:bldP spid="171040" grpId="0" autoUpdateAnimBg="0"/>
      <p:bldP spid="171041" grpId="0" autoUpdateAnimBg="0"/>
      <p:bldP spid="171043" grpId="0" autoUpdateAnimBg="0"/>
      <p:bldP spid="171045" grpId="0" autoUpdateAnimBg="0"/>
      <p:bldP spid="17104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8A16-2F4B-45D4-9DD8-3BE02BCBBA72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777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E.g.: Implement the following logic function with one 74153</a:t>
            </a:r>
          </a:p>
        </p:txBody>
      </p:sp>
      <p:graphicFrame>
        <p:nvGraphicFramePr>
          <p:cNvPr id="172035" name="Object 3"/>
          <p:cNvGraphicFramePr>
            <a:graphicFrameLocks noChangeAspect="1"/>
          </p:cNvGraphicFramePr>
          <p:nvPr/>
        </p:nvGraphicFramePr>
        <p:xfrm>
          <a:off x="755650" y="965200"/>
          <a:ext cx="2376488" cy="950913"/>
        </p:xfrm>
        <a:graphic>
          <a:graphicData uri="http://schemas.openxmlformats.org/presentationml/2006/ole">
            <p:oleObj spid="_x0000_s172048" name="Equation" r:id="rId3" imgW="1270000" imgH="508000" progId="Equation.3">
              <p:embed/>
            </p:oleObj>
          </a:graphicData>
        </a:graphic>
      </p:graphicFrame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684213" y="2997200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解</a:t>
            </a:r>
            <a:r>
              <a:rPr lang="en-US" altLang="zh-CN" b="1">
                <a:solidFill>
                  <a:srgbClr val="CC0066"/>
                </a:solidFill>
                <a:latin typeface="Calibri" pitchFamily="34" charset="0"/>
                <a:ea typeface="黑体" pitchFamily="49" charset="-122"/>
              </a:rPr>
              <a:t>: </a:t>
            </a: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684213" y="3789363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990099"/>
                </a:solidFill>
                <a:latin typeface="Calibri" pitchFamily="34" charset="0"/>
                <a:ea typeface="黑体" pitchFamily="49" charset="-122"/>
              </a:rPr>
              <a:t>标准形式</a:t>
            </a:r>
          </a:p>
        </p:txBody>
      </p:sp>
      <p:sp>
        <p:nvSpPr>
          <p:cNvPr id="172038" name="Text Box 6"/>
          <p:cNvSpPr txBox="1">
            <a:spLocks noChangeArrowheads="1"/>
          </p:cNvSpPr>
          <p:nvPr/>
        </p:nvSpPr>
        <p:spPr bwMode="auto">
          <a:xfrm>
            <a:off x="3203575" y="9652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= XY = m</a:t>
            </a:r>
            <a:r>
              <a:rPr lang="en-US" altLang="zh-CN" b="1" baseline="-25000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3</a:t>
            </a:r>
            <a:endParaRPr lang="en-US" altLang="zh-CN" b="1">
              <a:solidFill>
                <a:srgbClr val="0000FF"/>
              </a:solidFill>
              <a:latin typeface="Calibri" pitchFamily="34" charset="0"/>
              <a:ea typeface="黑体" pitchFamily="49" charset="-122"/>
            </a:endParaRPr>
          </a:p>
        </p:txBody>
      </p:sp>
      <p:pic>
        <p:nvPicPr>
          <p:cNvPr id="17203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205038"/>
            <a:ext cx="3111500" cy="41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4643438" y="2347913"/>
            <a:ext cx="368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FF"/>
                </a:solidFill>
                <a:latin typeface="Calibri" pitchFamily="34" charset="0"/>
                <a:ea typeface="黑体" pitchFamily="49" charset="-122"/>
              </a:rPr>
              <a:t>YX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4643438" y="3140075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FF"/>
                </a:solidFill>
                <a:latin typeface="Calibri" pitchFamily="34" charset="0"/>
                <a:ea typeface="黑体" pitchFamily="49" charset="-122"/>
              </a:rPr>
              <a:t>0</a:t>
            </a:r>
            <a:endParaRPr lang="en-US" altLang="zh-CN" sz="2000" b="1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7739063" y="3571875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F</a:t>
            </a:r>
            <a:r>
              <a:rPr lang="en-US" altLang="zh-CN" b="1" baseline="-25000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</a:t>
            </a:r>
            <a:endParaRPr lang="en-US" altLang="zh-CN" b="1">
              <a:solidFill>
                <a:srgbClr val="0000FF"/>
              </a:solidFill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72043" name="Text Box 11"/>
          <p:cNvSpPr txBox="1">
            <a:spLocks noChangeArrowheads="1"/>
          </p:cNvSpPr>
          <p:nvPr/>
        </p:nvSpPr>
        <p:spPr bwMode="auto">
          <a:xfrm>
            <a:off x="7739063" y="5156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F</a:t>
            </a:r>
            <a:r>
              <a:rPr lang="en-US" altLang="zh-CN" b="1" baseline="-25000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2</a:t>
            </a:r>
            <a:endParaRPr lang="en-US" altLang="zh-CN" b="1">
              <a:solidFill>
                <a:srgbClr val="0000FF"/>
              </a:solidFill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72044" name="Text Box 12"/>
          <p:cNvSpPr txBox="1">
            <a:spLocks noChangeArrowheads="1"/>
          </p:cNvSpPr>
          <p:nvPr/>
        </p:nvSpPr>
        <p:spPr bwMode="auto">
          <a:xfrm>
            <a:off x="4643438" y="3429000"/>
            <a:ext cx="431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4643438" y="4946650"/>
            <a:ext cx="3127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172046" name="Text Box 14"/>
          <p:cNvSpPr txBox="1">
            <a:spLocks noChangeArrowheads="1"/>
          </p:cNvSpPr>
          <p:nvPr/>
        </p:nvSpPr>
        <p:spPr bwMode="auto">
          <a:xfrm>
            <a:off x="4643438" y="457993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FF"/>
                </a:solidFill>
                <a:latin typeface="Calibri" pitchFamily="34" charset="0"/>
                <a:ea typeface="黑体" pitchFamily="49" charset="-122"/>
              </a:rPr>
              <a:t>0</a:t>
            </a:r>
            <a:endParaRPr lang="en-US" altLang="zh-CN" sz="2000" b="1">
              <a:latin typeface="Calibri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7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  <p:bldP spid="172036" grpId="0" autoUpdateAnimBg="0"/>
      <p:bldP spid="172037" grpId="0" autoUpdateAnimBg="0"/>
      <p:bldP spid="172038" grpId="0" autoUpdateAnimBg="0"/>
      <p:bldP spid="172040" grpId="0"/>
      <p:bldP spid="172041" grpId="0" autoUpdateAnimBg="0"/>
      <p:bldP spid="172042" grpId="0" autoUpdateAnimBg="0"/>
      <p:bldP spid="172043" grpId="0" autoUpdateAnimBg="0"/>
      <p:bldP spid="172044" grpId="0" autoUpdateAnimBg="0"/>
      <p:bldP spid="172045" grpId="0" autoUpdateAnimBg="0"/>
      <p:bldP spid="172046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EE1C-720A-49A5-A793-E0DB4BEAF6CA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E.g.: Implement logic function with one 74151</a:t>
            </a: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1143000" y="1014413"/>
          <a:ext cx="6453188" cy="455612"/>
        </p:xfrm>
        <a:graphic>
          <a:graphicData uri="http://schemas.openxmlformats.org/presentationml/2006/ole">
            <p:oleObj spid="_x0000_s173102" name="Equation" r:id="rId3" imgW="3060700" imgH="215900" progId="Equation.DSMT4">
              <p:embed/>
            </p:oleObj>
          </a:graphicData>
        </a:graphic>
      </p:graphicFrame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611188" y="1700213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Calibri" pitchFamily="34" charset="0"/>
                <a:ea typeface="黑体" pitchFamily="49" charset="-122"/>
              </a:rPr>
              <a:t>解：</a:t>
            </a:r>
          </a:p>
        </p:txBody>
      </p:sp>
      <p:grpSp>
        <p:nvGrpSpPr>
          <p:cNvPr id="173061" name="Group 5"/>
          <p:cNvGrpSpPr>
            <a:grpSpLocks/>
          </p:cNvGrpSpPr>
          <p:nvPr/>
        </p:nvGrpSpPr>
        <p:grpSpPr bwMode="auto">
          <a:xfrm>
            <a:off x="5295900" y="3573463"/>
            <a:ext cx="360363" cy="1958975"/>
            <a:chOff x="3560" y="2251"/>
            <a:chExt cx="227" cy="1234"/>
          </a:xfrm>
        </p:grpSpPr>
        <p:sp>
          <p:nvSpPr>
            <p:cNvPr id="173062" name="Text Box 6"/>
            <p:cNvSpPr txBox="1">
              <a:spLocks noChangeArrowheads="1"/>
            </p:cNvSpPr>
            <p:nvPr/>
          </p:nvSpPr>
          <p:spPr bwMode="auto">
            <a:xfrm>
              <a:off x="3560" y="2251"/>
              <a:ext cx="227" cy="1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D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0</a:t>
              </a:r>
            </a:p>
            <a:p>
              <a:pPr>
                <a:lnSpc>
                  <a:spcPct val="85000"/>
                </a:lnSpc>
              </a:pPr>
              <a:endParaRPr lang="en-US" altLang="zh-CN" sz="1800" b="1">
                <a:latin typeface="Calibri" pitchFamily="34" charset="0"/>
                <a:ea typeface="黑体" pitchFamily="49" charset="-122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1</a:t>
              </a:r>
            </a:p>
          </p:txBody>
        </p:sp>
        <p:graphicFrame>
          <p:nvGraphicFramePr>
            <p:cNvPr id="173063" name="Object 7"/>
            <p:cNvGraphicFramePr>
              <a:graphicFrameLocks noChangeAspect="1"/>
            </p:cNvGraphicFramePr>
            <p:nvPr/>
          </p:nvGraphicFramePr>
          <p:xfrm>
            <a:off x="3599" y="2980"/>
            <a:ext cx="138" cy="181"/>
          </p:xfrm>
          <a:graphic>
            <a:graphicData uri="http://schemas.openxmlformats.org/presentationml/2006/ole">
              <p:oleObj spid="_x0000_s173103" name="公式" r:id="rId4" imgW="164957" imgH="203024" progId="Equation.3">
                <p:embed/>
              </p:oleObj>
            </a:graphicData>
          </a:graphic>
        </p:graphicFrame>
      </p:grpSp>
      <p:graphicFrame>
        <p:nvGraphicFramePr>
          <p:cNvPr id="173064" name="Object 8"/>
          <p:cNvGraphicFramePr>
            <a:graphicFrameLocks noChangeAspect="1"/>
          </p:cNvGraphicFramePr>
          <p:nvPr/>
        </p:nvGraphicFramePr>
        <p:xfrm>
          <a:off x="3810000" y="4868863"/>
          <a:ext cx="309563" cy="381000"/>
        </p:xfrm>
        <a:graphic>
          <a:graphicData uri="http://schemas.openxmlformats.org/presentationml/2006/ole">
            <p:oleObj spid="_x0000_s173104" name="公式" r:id="rId5" imgW="164957" imgH="203024" progId="Equation.3">
              <p:embed/>
            </p:oleObj>
          </a:graphicData>
        </a:graphic>
      </p:graphicFrame>
      <p:sp>
        <p:nvSpPr>
          <p:cNvPr id="173065" name="Text Box 9"/>
          <p:cNvSpPr txBox="1">
            <a:spLocks noChangeArrowheads="1"/>
          </p:cNvSpPr>
          <p:nvPr/>
        </p:nvSpPr>
        <p:spPr bwMode="auto">
          <a:xfrm>
            <a:off x="5291138" y="2420938"/>
            <a:ext cx="360362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50000"/>
              </a:spcAft>
            </a:pPr>
            <a:r>
              <a:rPr lang="en-US" altLang="zh-CN" sz="1800" b="1">
                <a:solidFill>
                  <a:srgbClr val="FF00FF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US" altLang="zh-CN" sz="1800" b="1">
                <a:solidFill>
                  <a:srgbClr val="FF00FF"/>
                </a:solidFill>
                <a:latin typeface="Calibri" pitchFamily="34" charset="0"/>
                <a:ea typeface="黑体" pitchFamily="49" charset="-122"/>
              </a:rPr>
              <a:t>C</a:t>
            </a:r>
          </a:p>
          <a:p>
            <a:pPr>
              <a:lnSpc>
                <a:spcPct val="80000"/>
              </a:lnSpc>
            </a:pPr>
            <a:r>
              <a:rPr lang="en-US" altLang="zh-CN" sz="1800" b="1">
                <a:solidFill>
                  <a:srgbClr val="FF00FF"/>
                </a:solidFill>
                <a:latin typeface="Calibri" pitchFamily="34" charset="0"/>
                <a:ea typeface="黑体" pitchFamily="49" charset="-122"/>
              </a:rPr>
              <a:t>B A</a:t>
            </a: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900113" y="2205038"/>
            <a:ext cx="251936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u="sng">
                <a:solidFill>
                  <a:srgbClr val="FF3399"/>
                </a:solidFill>
                <a:latin typeface="Calibri" pitchFamily="34" charset="0"/>
                <a:ea typeface="黑体" pitchFamily="49" charset="-122"/>
              </a:rPr>
              <a:t>74151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  </a:t>
            </a:r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3</a:t>
            </a:r>
            <a:r>
              <a:rPr lang="zh-CN" altLang="en-US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变量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latin typeface="Calibri" pitchFamily="34" charset="0"/>
                <a:ea typeface="黑体" pitchFamily="49" charset="-122"/>
              </a:rPr>
              <a:t> </a:t>
            </a:r>
            <a:r>
              <a:rPr lang="en-US" altLang="zh-CN" b="1" i="1">
                <a:solidFill>
                  <a:srgbClr val="FF00FF"/>
                </a:solidFill>
                <a:latin typeface="Calibri" pitchFamily="34" charset="0"/>
                <a:ea typeface="黑体" pitchFamily="49" charset="-122"/>
              </a:rPr>
              <a:t>D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 →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引入变量</a:t>
            </a:r>
          </a:p>
        </p:txBody>
      </p:sp>
      <p:grpSp>
        <p:nvGrpSpPr>
          <p:cNvPr id="173067" name="Group 11"/>
          <p:cNvGrpSpPr>
            <a:grpSpLocks/>
          </p:cNvGrpSpPr>
          <p:nvPr/>
        </p:nvGrpSpPr>
        <p:grpSpPr bwMode="auto">
          <a:xfrm>
            <a:off x="609600" y="3421063"/>
            <a:ext cx="3733800" cy="1922462"/>
            <a:chOff x="3120" y="2112"/>
            <a:chExt cx="2352" cy="1211"/>
          </a:xfrm>
        </p:grpSpPr>
        <p:sp>
          <p:nvSpPr>
            <p:cNvPr id="173068" name="Rectangle 12"/>
            <p:cNvSpPr>
              <a:spLocks noChangeArrowheads="1"/>
            </p:cNvSpPr>
            <p:nvPr/>
          </p:nvSpPr>
          <p:spPr bwMode="auto">
            <a:xfrm>
              <a:off x="4848" y="2959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73069" name="Rectangle 13"/>
            <p:cNvSpPr>
              <a:spLocks noChangeArrowheads="1"/>
            </p:cNvSpPr>
            <p:nvPr/>
          </p:nvSpPr>
          <p:spPr bwMode="auto">
            <a:xfrm>
              <a:off x="4425" y="2959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4002" y="2959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3579" y="2959"/>
              <a:ext cx="42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4848" y="2605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73073" name="Rectangle 17"/>
            <p:cNvSpPr>
              <a:spLocks noChangeArrowheads="1"/>
            </p:cNvSpPr>
            <p:nvPr/>
          </p:nvSpPr>
          <p:spPr bwMode="auto">
            <a:xfrm>
              <a:off x="4425" y="2605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73074" name="Rectangle 18"/>
            <p:cNvSpPr>
              <a:spLocks noChangeArrowheads="1"/>
            </p:cNvSpPr>
            <p:nvPr/>
          </p:nvSpPr>
          <p:spPr bwMode="auto">
            <a:xfrm>
              <a:off x="4002" y="2605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73075" name="Rectangle 19"/>
            <p:cNvSpPr>
              <a:spLocks noChangeArrowheads="1"/>
            </p:cNvSpPr>
            <p:nvPr/>
          </p:nvSpPr>
          <p:spPr bwMode="auto">
            <a:xfrm>
              <a:off x="3579" y="2605"/>
              <a:ext cx="42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73076" name="Line 20"/>
            <p:cNvSpPr>
              <a:spLocks noChangeShapeType="1"/>
            </p:cNvSpPr>
            <p:nvPr/>
          </p:nvSpPr>
          <p:spPr bwMode="auto">
            <a:xfrm>
              <a:off x="3600" y="2976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77" name="Line 21"/>
            <p:cNvSpPr>
              <a:spLocks noChangeShapeType="1"/>
            </p:cNvSpPr>
            <p:nvPr/>
          </p:nvSpPr>
          <p:spPr bwMode="auto">
            <a:xfrm>
              <a:off x="3579" y="3312"/>
              <a:ext cx="184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78" name="Line 22"/>
            <p:cNvSpPr>
              <a:spLocks noChangeShapeType="1"/>
            </p:cNvSpPr>
            <p:nvPr/>
          </p:nvSpPr>
          <p:spPr bwMode="auto">
            <a:xfrm>
              <a:off x="3579" y="2605"/>
              <a:ext cx="0" cy="70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79" name="Line 23"/>
            <p:cNvSpPr>
              <a:spLocks noChangeShapeType="1"/>
            </p:cNvSpPr>
            <p:nvPr/>
          </p:nvSpPr>
          <p:spPr bwMode="auto">
            <a:xfrm>
              <a:off x="4002" y="2605"/>
              <a:ext cx="0" cy="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80" name="Line 24"/>
            <p:cNvSpPr>
              <a:spLocks noChangeShapeType="1"/>
            </p:cNvSpPr>
            <p:nvPr/>
          </p:nvSpPr>
          <p:spPr bwMode="auto">
            <a:xfrm>
              <a:off x="4425" y="2605"/>
              <a:ext cx="0" cy="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81" name="Line 25"/>
            <p:cNvSpPr>
              <a:spLocks noChangeShapeType="1"/>
            </p:cNvSpPr>
            <p:nvPr/>
          </p:nvSpPr>
          <p:spPr bwMode="auto">
            <a:xfrm>
              <a:off x="5040" y="2616"/>
              <a:ext cx="0" cy="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82" name="Line 26"/>
            <p:cNvSpPr>
              <a:spLocks noChangeShapeType="1"/>
            </p:cNvSpPr>
            <p:nvPr/>
          </p:nvSpPr>
          <p:spPr bwMode="auto">
            <a:xfrm>
              <a:off x="5424" y="2616"/>
              <a:ext cx="0" cy="70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83" name="Line 27"/>
            <p:cNvSpPr>
              <a:spLocks noChangeShapeType="1"/>
            </p:cNvSpPr>
            <p:nvPr/>
          </p:nvSpPr>
          <p:spPr bwMode="auto">
            <a:xfrm flipH="1" flipV="1">
              <a:off x="3360" y="2400"/>
              <a:ext cx="219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84" name="Text Box 28"/>
            <p:cNvSpPr txBox="1">
              <a:spLocks noChangeArrowheads="1"/>
            </p:cNvSpPr>
            <p:nvPr/>
          </p:nvSpPr>
          <p:spPr bwMode="auto">
            <a:xfrm>
              <a:off x="3120" y="2112"/>
              <a:ext cx="720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latin typeface="Calibri" pitchFamily="34" charset="0"/>
                  <a:ea typeface="黑体" pitchFamily="49" charset="-122"/>
                </a:rPr>
                <a:t>F   AB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latin typeface="Calibri" pitchFamily="34" charset="0"/>
                  <a:ea typeface="黑体" pitchFamily="49" charset="-122"/>
                </a:rPr>
                <a:t>C</a:t>
              </a:r>
            </a:p>
          </p:txBody>
        </p:sp>
        <p:sp>
          <p:nvSpPr>
            <p:cNvPr id="173085" name="Text Box 29"/>
            <p:cNvSpPr txBox="1">
              <a:spLocks noChangeArrowheads="1"/>
            </p:cNvSpPr>
            <p:nvPr/>
          </p:nvSpPr>
          <p:spPr bwMode="auto">
            <a:xfrm>
              <a:off x="3600" y="2304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Calibri" pitchFamily="34" charset="0"/>
                  <a:ea typeface="黑体" pitchFamily="49" charset="-122"/>
                </a:rPr>
                <a:t>00      01      11      10 </a:t>
              </a:r>
            </a:p>
          </p:txBody>
        </p:sp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>
              <a:off x="3377" y="2650"/>
              <a:ext cx="242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Calibri" pitchFamily="34" charset="0"/>
                  <a:ea typeface="黑体" pitchFamily="49" charset="-122"/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Calibri" pitchFamily="34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173087" name="Line 31"/>
            <p:cNvSpPr>
              <a:spLocks noChangeShapeType="1"/>
            </p:cNvSpPr>
            <p:nvPr/>
          </p:nvSpPr>
          <p:spPr bwMode="auto">
            <a:xfrm>
              <a:off x="3588" y="261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3088" name="Text Box 32"/>
          <p:cNvSpPr txBox="1">
            <a:spLocks noChangeArrowheads="1"/>
          </p:cNvSpPr>
          <p:nvPr/>
        </p:nvSpPr>
        <p:spPr bwMode="auto">
          <a:xfrm>
            <a:off x="2781300" y="4926013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>
                <a:latin typeface="Calibri" pitchFamily="34" charset="0"/>
                <a:ea typeface="黑体" pitchFamily="49" charset="-122"/>
              </a:rPr>
              <a:t>D</a:t>
            </a:r>
          </a:p>
        </p:txBody>
      </p:sp>
      <p:sp>
        <p:nvSpPr>
          <p:cNvPr id="173089" name="Text Box 33"/>
          <p:cNvSpPr txBox="1">
            <a:spLocks noChangeArrowheads="1"/>
          </p:cNvSpPr>
          <p:nvPr/>
        </p:nvSpPr>
        <p:spPr bwMode="auto">
          <a:xfrm>
            <a:off x="2209800" y="4875213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alibri" pitchFamily="34" charset="0"/>
                <a:ea typeface="黑体" pitchFamily="49" charset="-122"/>
              </a:rPr>
              <a:t>D</a:t>
            </a:r>
          </a:p>
        </p:txBody>
      </p:sp>
      <p:sp>
        <p:nvSpPr>
          <p:cNvPr id="173090" name="Text Box 34"/>
          <p:cNvSpPr txBox="1">
            <a:spLocks noChangeArrowheads="1"/>
          </p:cNvSpPr>
          <p:nvPr/>
        </p:nvSpPr>
        <p:spPr bwMode="auto">
          <a:xfrm>
            <a:off x="1431925" y="4310063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graphicFrame>
        <p:nvGraphicFramePr>
          <p:cNvPr id="173091" name="Object 35"/>
          <p:cNvGraphicFramePr>
            <a:graphicFrameLocks noChangeAspect="1"/>
          </p:cNvGraphicFramePr>
          <p:nvPr/>
        </p:nvGraphicFramePr>
        <p:xfrm>
          <a:off x="3298825" y="4892675"/>
          <a:ext cx="261938" cy="333375"/>
        </p:xfrm>
        <a:graphic>
          <a:graphicData uri="http://schemas.openxmlformats.org/presentationml/2006/ole">
            <p:oleObj spid="_x0000_s173105" name="Equation" r:id="rId6" imgW="139579" imgH="177646" progId="Equation.DSMT4">
              <p:embed/>
            </p:oleObj>
          </a:graphicData>
        </a:graphic>
      </p:graphicFrame>
      <p:sp>
        <p:nvSpPr>
          <p:cNvPr id="173092" name="Text Box 36"/>
          <p:cNvSpPr txBox="1">
            <a:spLocks noChangeArrowheads="1"/>
          </p:cNvSpPr>
          <p:nvPr/>
        </p:nvSpPr>
        <p:spPr bwMode="auto">
          <a:xfrm>
            <a:off x="2914650" y="4811713"/>
            <a:ext cx="320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Calibri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173093" name="Text Box 37"/>
          <p:cNvSpPr txBox="1">
            <a:spLocks noChangeArrowheads="1"/>
          </p:cNvSpPr>
          <p:nvPr/>
        </p:nvSpPr>
        <p:spPr bwMode="auto">
          <a:xfrm>
            <a:off x="1447800" y="4792663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173094" name="Text Box 38"/>
          <p:cNvSpPr txBox="1">
            <a:spLocks noChangeArrowheads="1"/>
          </p:cNvSpPr>
          <p:nvPr/>
        </p:nvSpPr>
        <p:spPr bwMode="auto">
          <a:xfrm>
            <a:off x="2133600" y="4259263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173095" name="Text Box 39"/>
          <p:cNvSpPr txBox="1">
            <a:spLocks noChangeArrowheads="1"/>
          </p:cNvSpPr>
          <p:nvPr/>
        </p:nvSpPr>
        <p:spPr bwMode="auto">
          <a:xfrm>
            <a:off x="2971800" y="4259263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173096" name="Text Box 40"/>
          <p:cNvSpPr txBox="1">
            <a:spLocks noChangeArrowheads="1"/>
          </p:cNvSpPr>
          <p:nvPr/>
        </p:nvSpPr>
        <p:spPr bwMode="auto">
          <a:xfrm>
            <a:off x="3810000" y="4259263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173097" name="Line 41"/>
          <p:cNvSpPr>
            <a:spLocks noChangeShapeType="1"/>
          </p:cNvSpPr>
          <p:nvPr/>
        </p:nvSpPr>
        <p:spPr bwMode="auto">
          <a:xfrm>
            <a:off x="3132138" y="5229225"/>
            <a:ext cx="0" cy="457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098" name="Text Box 42"/>
          <p:cNvSpPr txBox="1">
            <a:spLocks noChangeArrowheads="1"/>
          </p:cNvSpPr>
          <p:nvPr/>
        </p:nvSpPr>
        <p:spPr bwMode="auto">
          <a:xfrm>
            <a:off x="2971800" y="5792788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173099" name="Rectangle 43"/>
          <p:cNvSpPr>
            <a:spLocks noChangeArrowheads="1"/>
          </p:cNvSpPr>
          <p:nvPr/>
        </p:nvSpPr>
        <p:spPr bwMode="auto">
          <a:xfrm>
            <a:off x="7523163" y="33575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FF"/>
                </a:solidFill>
                <a:latin typeface="Calibri" pitchFamily="34" charset="0"/>
                <a:ea typeface="黑体" pitchFamily="49" charset="-122"/>
              </a:rPr>
              <a:t>F</a:t>
            </a:r>
          </a:p>
        </p:txBody>
      </p:sp>
      <p:pic>
        <p:nvPicPr>
          <p:cNvPr id="173100" name="Picture 4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133600"/>
            <a:ext cx="1814513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3101" name="Object 45"/>
          <p:cNvGraphicFramePr>
            <a:graphicFrameLocks noChangeAspect="1"/>
          </p:cNvGraphicFramePr>
          <p:nvPr/>
        </p:nvGraphicFramePr>
        <p:xfrm>
          <a:off x="7037388" y="415925"/>
          <a:ext cx="1495425" cy="508000"/>
        </p:xfrm>
        <a:graphic>
          <a:graphicData uri="http://schemas.openxmlformats.org/presentationml/2006/ole">
            <p:oleObj spid="_x0000_s173106" name="Equation" r:id="rId8" imgW="596641" imgH="203112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7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1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1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1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utoUpdateAnimBg="0"/>
      <p:bldP spid="173060" grpId="0" autoUpdateAnimBg="0"/>
      <p:bldP spid="173065" grpId="0" autoUpdateAnimBg="0"/>
      <p:bldP spid="173066" grpId="0" autoUpdateAnimBg="0"/>
      <p:bldP spid="173088" grpId="0" autoUpdateAnimBg="0"/>
      <p:bldP spid="173089" grpId="0" autoUpdateAnimBg="0"/>
      <p:bldP spid="173090" grpId="0" autoUpdateAnimBg="0"/>
      <p:bldP spid="173092" grpId="0" autoUpdateAnimBg="0"/>
      <p:bldP spid="173093" grpId="0" autoUpdateAnimBg="0"/>
      <p:bldP spid="173094" grpId="0" autoUpdateAnimBg="0"/>
      <p:bldP spid="173095" grpId="0" autoUpdateAnimBg="0"/>
      <p:bldP spid="173096" grpId="0" autoUpdateAnimBg="0"/>
      <p:bldP spid="173097" grpId="0" animBg="1"/>
      <p:bldP spid="173098" grpId="0" autoUpdateAnimBg="0"/>
      <p:bldP spid="1730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CB04-054C-46EA-9D98-137ED057075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11188" y="2205038"/>
            <a:ext cx="8281987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zh-CN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 </a:t>
            </a:r>
            <a:r>
              <a:rPr lang="zh-CN" altLang="en-US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分析步骤：</a:t>
            </a:r>
          </a:p>
          <a:p>
            <a:pPr>
              <a:spcBef>
                <a:spcPct val="30000"/>
              </a:spcBef>
              <a:buSzPct val="50000"/>
              <a:buFont typeface="Wingdings" pitchFamily="2" charset="2"/>
              <a:buNone/>
            </a:pPr>
            <a:r>
              <a:rPr lang="zh-CN" altLang="en-US" b="1">
                <a:solidFill>
                  <a:srgbClr val="660066"/>
                </a:solidFill>
                <a:latin typeface="Calibri" pitchFamily="34" charset="0"/>
                <a:ea typeface="黑体" pitchFamily="49" charset="-122"/>
              </a:rPr>
              <a:t>    ① 根据电路，由输入端逐级写出各器件的输入和输出变量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17538" y="3302000"/>
            <a:ext cx="7993062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SzPct val="50000"/>
              <a:buFont typeface="Wingdings" pitchFamily="2" charset="2"/>
              <a:buNone/>
            </a:pPr>
            <a:r>
              <a:rPr lang="en-US" altLang="zh-CN" b="1">
                <a:solidFill>
                  <a:srgbClr val="660066"/>
                </a:solidFill>
                <a:latin typeface="Calibri" pitchFamily="34" charset="0"/>
                <a:ea typeface="黑体" pitchFamily="49" charset="-122"/>
              </a:rPr>
              <a:t>    ② </a:t>
            </a:r>
            <a:r>
              <a:rPr lang="zh-CN" altLang="en-US" b="1">
                <a:solidFill>
                  <a:srgbClr val="660066"/>
                </a:solidFill>
                <a:latin typeface="Calibri" pitchFamily="34" charset="0"/>
                <a:ea typeface="黑体" pitchFamily="49" charset="-122"/>
              </a:rPr>
              <a:t>由各器件的逻辑函数表达式合并得到组合逻辑电路的逻辑函数，对其化简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17538" y="4178300"/>
            <a:ext cx="46799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SzPct val="50000"/>
              <a:buFont typeface="Wingdings" pitchFamily="2" charset="2"/>
              <a:buNone/>
            </a:pPr>
            <a:r>
              <a:rPr lang="en-US" altLang="zh-CN" b="1">
                <a:solidFill>
                  <a:srgbClr val="660066"/>
                </a:solidFill>
                <a:latin typeface="Calibri" pitchFamily="34" charset="0"/>
                <a:ea typeface="黑体" pitchFamily="49" charset="-122"/>
              </a:rPr>
              <a:t>    ③ </a:t>
            </a:r>
            <a:r>
              <a:rPr lang="zh-CN" altLang="en-US" b="1">
                <a:solidFill>
                  <a:srgbClr val="660066"/>
                </a:solidFill>
                <a:latin typeface="Calibri" pitchFamily="34" charset="0"/>
                <a:ea typeface="黑体" pitchFamily="49" charset="-122"/>
              </a:rPr>
              <a:t>列真值表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617538" y="4754563"/>
            <a:ext cx="5688012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SzPct val="50000"/>
              <a:buFont typeface="Wingdings" pitchFamily="2" charset="2"/>
              <a:buNone/>
            </a:pPr>
            <a:r>
              <a:rPr lang="en-US" altLang="zh-CN" b="1">
                <a:solidFill>
                  <a:srgbClr val="660066"/>
                </a:solidFill>
                <a:latin typeface="Calibri" pitchFamily="34" charset="0"/>
                <a:ea typeface="黑体" pitchFamily="49" charset="-122"/>
              </a:rPr>
              <a:t>    ④ </a:t>
            </a:r>
            <a:r>
              <a:rPr lang="zh-CN" altLang="en-US" b="1">
                <a:solidFill>
                  <a:srgbClr val="660066"/>
                </a:solidFill>
                <a:latin typeface="Calibri" pitchFamily="34" charset="0"/>
                <a:ea typeface="黑体" pitchFamily="49" charset="-122"/>
              </a:rPr>
              <a:t>由真值表和逻辑函数式分析其功能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755650" y="333375"/>
            <a:ext cx="74882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Calibri" pitchFamily="34" charset="0"/>
              </a:rPr>
              <a:t>§4.2  Analysis of combinational logic circuits </a:t>
            </a:r>
          </a:p>
          <a:p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组合逻辑电路分析</a:t>
            </a:r>
            <a:r>
              <a:rPr lang="zh-CN" altLang="en-US" sz="2800" b="1">
                <a:solidFill>
                  <a:srgbClr val="FF33CC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09600" y="1484313"/>
            <a:ext cx="7872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>
                <a:latin typeface="Calibri" pitchFamily="34" charset="0"/>
                <a:ea typeface="黑体" pitchFamily="49" charset="-122"/>
              </a:rPr>
              <a:t> </a:t>
            </a:r>
            <a:r>
              <a:rPr lang="zh-CN" altLang="en-US" dirty="0">
                <a:latin typeface="Calibri" pitchFamily="34" charset="0"/>
                <a:ea typeface="黑体" pitchFamily="49" charset="-122"/>
              </a:rPr>
              <a:t>分析目的：找出给定电路的逻辑功能</a:t>
            </a:r>
            <a:endParaRPr lang="zh-CN" altLang="en-US" b="1" dirty="0">
              <a:solidFill>
                <a:srgbClr val="008080"/>
              </a:solidFill>
              <a:latin typeface="Calibri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1" grpId="0" autoUpdateAnimBg="0"/>
      <p:bldP spid="29702" grpId="0" autoUpdateAnimBg="0"/>
      <p:bldP spid="29703" grpId="0" autoUpdateAnimBg="0"/>
      <p:bldP spid="29704" grpId="0" autoUpdateAnimBg="0"/>
      <p:bldP spid="29705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09C5-CEA6-4E60-9E68-6C7231805D4D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466725" y="333375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例 </a:t>
            </a:r>
            <a:r>
              <a:rPr lang="en-US" altLang="zh-CN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4. </a:t>
            </a:r>
            <a:r>
              <a:rPr lang="zh-CN" altLang="en-US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用</a:t>
            </a:r>
            <a:r>
              <a:rPr lang="en-US" altLang="zh-CN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个</a:t>
            </a:r>
            <a:r>
              <a:rPr lang="en-US" altLang="zh-CN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4-1MUX</a:t>
            </a:r>
            <a:r>
              <a:rPr lang="zh-CN" altLang="en-US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实现</a:t>
            </a:r>
          </a:p>
        </p:txBody>
      </p:sp>
      <p:graphicFrame>
        <p:nvGraphicFramePr>
          <p:cNvPr id="174083" name="Object 3"/>
          <p:cNvGraphicFramePr>
            <a:graphicFrameLocks noChangeAspect="1"/>
          </p:cNvGraphicFramePr>
          <p:nvPr/>
        </p:nvGraphicFramePr>
        <p:xfrm>
          <a:off x="3663950" y="290513"/>
          <a:ext cx="5321300" cy="488950"/>
        </p:xfrm>
        <a:graphic>
          <a:graphicData uri="http://schemas.openxmlformats.org/presentationml/2006/ole">
            <p:oleObj spid="_x0000_s174130" name="Equation" r:id="rId3" imgW="2997200" imgH="228600" progId="Equation.DSMT4">
              <p:embed/>
            </p:oleObj>
          </a:graphicData>
        </a:graphic>
      </p:graphicFrame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495300" y="836613"/>
            <a:ext cx="158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990099"/>
                </a:solidFill>
                <a:latin typeface="Calibri" pitchFamily="34" charset="0"/>
                <a:ea typeface="黑体" pitchFamily="49" charset="-122"/>
              </a:rPr>
              <a:t>解：</a:t>
            </a:r>
            <a:endParaRPr lang="zh-CN" altLang="en-US">
              <a:solidFill>
                <a:srgbClr val="3366FF"/>
              </a:solidFill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611188" y="1484313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3399"/>
                </a:solidFill>
                <a:latin typeface="Calibri" pitchFamily="34" charset="0"/>
                <a:ea typeface="黑体" pitchFamily="49" charset="-122"/>
              </a:rPr>
              <a:t>C</a:t>
            </a:r>
            <a:r>
              <a:rPr lang="zh-CN" altLang="en-US">
                <a:solidFill>
                  <a:srgbClr val="FF3399"/>
                </a:solidFill>
                <a:latin typeface="Calibri" pitchFamily="34" charset="0"/>
                <a:ea typeface="黑体" pitchFamily="49" charset="-122"/>
              </a:rPr>
              <a:t>、</a:t>
            </a:r>
            <a:r>
              <a:rPr lang="en-US" altLang="zh-CN" i="1">
                <a:solidFill>
                  <a:srgbClr val="FF3399"/>
                </a:solidFill>
                <a:latin typeface="Calibri" pitchFamily="34" charset="0"/>
                <a:ea typeface="黑体" pitchFamily="49" charset="-122"/>
              </a:rPr>
              <a:t>D</a:t>
            </a:r>
            <a:r>
              <a:rPr lang="en-US" altLang="zh-CN">
                <a:solidFill>
                  <a:srgbClr val="3366FF"/>
                </a:solidFill>
                <a:latin typeface="Calibri" pitchFamily="34" charset="0"/>
                <a:ea typeface="黑体" pitchFamily="49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→</a:t>
            </a:r>
            <a:r>
              <a:rPr lang="zh-CN" altLang="en-US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引入变量</a:t>
            </a: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1065213" y="8509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  <a:ea typeface="黑体" pitchFamily="49" charset="-122"/>
              </a:rPr>
              <a:t>4-1 MUX   </a:t>
            </a:r>
            <a:r>
              <a:rPr lang="zh-CN" altLang="en-US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两个变量</a:t>
            </a:r>
          </a:p>
        </p:txBody>
      </p:sp>
      <p:grpSp>
        <p:nvGrpSpPr>
          <p:cNvPr id="174088" name="Group 8"/>
          <p:cNvGrpSpPr>
            <a:grpSpLocks/>
          </p:cNvGrpSpPr>
          <p:nvPr/>
        </p:nvGrpSpPr>
        <p:grpSpPr bwMode="auto">
          <a:xfrm>
            <a:off x="250825" y="2133600"/>
            <a:ext cx="2590800" cy="1752600"/>
            <a:chOff x="624" y="2304"/>
            <a:chExt cx="1632" cy="1104"/>
          </a:xfrm>
        </p:grpSpPr>
        <p:sp>
          <p:nvSpPr>
            <p:cNvPr id="174089" name="Line 9"/>
            <p:cNvSpPr>
              <a:spLocks noChangeShapeType="1"/>
            </p:cNvSpPr>
            <p:nvPr/>
          </p:nvSpPr>
          <p:spPr bwMode="auto">
            <a:xfrm>
              <a:off x="1008" y="268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090" name="Line 10"/>
            <p:cNvSpPr>
              <a:spLocks noChangeShapeType="1"/>
            </p:cNvSpPr>
            <p:nvPr/>
          </p:nvSpPr>
          <p:spPr bwMode="auto">
            <a:xfrm>
              <a:off x="1008" y="307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>
              <a:off x="1008" y="340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092" name="Line 12"/>
            <p:cNvSpPr>
              <a:spLocks noChangeShapeType="1"/>
            </p:cNvSpPr>
            <p:nvPr/>
          </p:nvSpPr>
          <p:spPr bwMode="auto">
            <a:xfrm>
              <a:off x="1008" y="268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>
              <a:off x="1680" y="268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2256" y="268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>
              <a:off x="816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096" name="Text Box 16"/>
            <p:cNvSpPr txBox="1">
              <a:spLocks noChangeArrowheads="1"/>
            </p:cNvSpPr>
            <p:nvPr/>
          </p:nvSpPr>
          <p:spPr bwMode="auto">
            <a:xfrm>
              <a:off x="864" y="235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Calibri" pitchFamily="34" charset="0"/>
                  <a:ea typeface="黑体" pitchFamily="49" charset="-122"/>
                </a:rPr>
                <a:t>A</a:t>
              </a:r>
            </a:p>
          </p:txBody>
        </p:sp>
        <p:sp>
          <p:nvSpPr>
            <p:cNvPr id="174097" name="Text Box 17"/>
            <p:cNvSpPr txBox="1">
              <a:spLocks noChangeArrowheads="1"/>
            </p:cNvSpPr>
            <p:nvPr/>
          </p:nvSpPr>
          <p:spPr bwMode="auto">
            <a:xfrm>
              <a:off x="720" y="2544"/>
              <a:ext cx="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Calibri" pitchFamily="34" charset="0"/>
                  <a:ea typeface="黑体" pitchFamily="49" charset="-122"/>
                </a:rPr>
                <a:t>B</a:t>
              </a:r>
            </a:p>
          </p:txBody>
        </p:sp>
        <p:sp>
          <p:nvSpPr>
            <p:cNvPr id="174098" name="Text Box 18"/>
            <p:cNvSpPr txBox="1">
              <a:spLocks noChangeArrowheads="1"/>
            </p:cNvSpPr>
            <p:nvPr/>
          </p:nvSpPr>
          <p:spPr bwMode="auto">
            <a:xfrm>
              <a:off x="624" y="230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latin typeface="Calibri" pitchFamily="34" charset="0"/>
                  <a:ea typeface="黑体" pitchFamily="49" charset="-122"/>
                </a:rPr>
                <a:t>F</a:t>
              </a:r>
            </a:p>
          </p:txBody>
        </p:sp>
        <p:sp>
          <p:nvSpPr>
            <p:cNvPr id="174099" name="Text Box 19"/>
            <p:cNvSpPr txBox="1">
              <a:spLocks noChangeArrowheads="1"/>
            </p:cNvSpPr>
            <p:nvPr/>
          </p:nvSpPr>
          <p:spPr bwMode="auto">
            <a:xfrm>
              <a:off x="1200" y="2448"/>
              <a:ext cx="10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alibri" pitchFamily="34" charset="0"/>
                  <a:ea typeface="黑体" pitchFamily="49" charset="-122"/>
                </a:rPr>
                <a:t>0               1</a:t>
              </a:r>
            </a:p>
          </p:txBody>
        </p:sp>
        <p:sp>
          <p:nvSpPr>
            <p:cNvPr id="174100" name="Text Box 20"/>
            <p:cNvSpPr txBox="1">
              <a:spLocks noChangeArrowheads="1"/>
            </p:cNvSpPr>
            <p:nvPr/>
          </p:nvSpPr>
          <p:spPr bwMode="auto">
            <a:xfrm>
              <a:off x="768" y="2784"/>
              <a:ext cx="202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alibri" pitchFamily="34" charset="0"/>
                  <a:ea typeface="黑体" pitchFamily="49" charset="-122"/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alibri" pitchFamily="34" charset="0"/>
                  <a:ea typeface="黑体" pitchFamily="49" charset="-122"/>
                </a:rPr>
                <a:t>1</a:t>
              </a:r>
            </a:p>
          </p:txBody>
        </p:sp>
      </p:grpSp>
      <p:sp>
        <p:nvSpPr>
          <p:cNvPr id="174101" name="Text Box 21"/>
          <p:cNvSpPr txBox="1">
            <a:spLocks noChangeArrowheads="1"/>
          </p:cNvSpPr>
          <p:nvPr/>
        </p:nvSpPr>
        <p:spPr bwMode="auto">
          <a:xfrm>
            <a:off x="1089025" y="3409950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latin typeface="Calibri" pitchFamily="34" charset="0"/>
                <a:ea typeface="黑体" pitchFamily="49" charset="-122"/>
              </a:rPr>
              <a:t>CD</a:t>
            </a:r>
          </a:p>
        </p:txBody>
      </p:sp>
      <p:sp>
        <p:nvSpPr>
          <p:cNvPr id="174102" name="Text Box 22"/>
          <p:cNvSpPr txBox="1">
            <a:spLocks noChangeArrowheads="1"/>
          </p:cNvSpPr>
          <p:nvPr/>
        </p:nvSpPr>
        <p:spPr bwMode="auto">
          <a:xfrm>
            <a:off x="2232025" y="33528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graphicFrame>
        <p:nvGraphicFramePr>
          <p:cNvPr id="174103" name="Object 23"/>
          <p:cNvGraphicFramePr>
            <a:graphicFrameLocks noChangeAspect="1"/>
          </p:cNvGraphicFramePr>
          <p:nvPr/>
        </p:nvGraphicFramePr>
        <p:xfrm>
          <a:off x="1179513" y="2921000"/>
          <a:ext cx="296862" cy="404813"/>
        </p:xfrm>
        <a:graphic>
          <a:graphicData uri="http://schemas.openxmlformats.org/presentationml/2006/ole">
            <p:oleObj spid="_x0000_s174131" name="Equation" r:id="rId4" imgW="139639" imgH="190417" progId="Equation.DSMT4">
              <p:embed/>
            </p:oleObj>
          </a:graphicData>
        </a:graphic>
      </p:graphicFrame>
      <p:graphicFrame>
        <p:nvGraphicFramePr>
          <p:cNvPr id="174104" name="Object 24"/>
          <p:cNvGraphicFramePr>
            <a:graphicFrameLocks noChangeAspect="1"/>
          </p:cNvGraphicFramePr>
          <p:nvPr/>
        </p:nvGraphicFramePr>
        <p:xfrm>
          <a:off x="2244725" y="2921000"/>
          <a:ext cx="304800" cy="355600"/>
        </p:xfrm>
        <a:graphic>
          <a:graphicData uri="http://schemas.openxmlformats.org/presentationml/2006/ole">
            <p:oleObj spid="_x0000_s174132" name="Equation" r:id="rId5" imgW="152202" imgH="177569" progId="Equation.DSMT4">
              <p:embed/>
            </p:oleObj>
          </a:graphicData>
        </a:graphic>
      </p:graphicFrame>
      <p:grpSp>
        <p:nvGrpSpPr>
          <p:cNvPr id="174105" name="Group 25"/>
          <p:cNvGrpSpPr>
            <a:grpSpLocks/>
          </p:cNvGrpSpPr>
          <p:nvPr/>
        </p:nvGrpSpPr>
        <p:grpSpPr bwMode="auto">
          <a:xfrm>
            <a:off x="5045075" y="1828800"/>
            <a:ext cx="2286000" cy="1752600"/>
            <a:chOff x="3552" y="1296"/>
            <a:chExt cx="1440" cy="1104"/>
          </a:xfrm>
        </p:grpSpPr>
        <p:sp>
          <p:nvSpPr>
            <p:cNvPr id="174106" name="Rectangle 26"/>
            <p:cNvSpPr>
              <a:spLocks noChangeArrowheads="1"/>
            </p:cNvSpPr>
            <p:nvPr/>
          </p:nvSpPr>
          <p:spPr bwMode="auto">
            <a:xfrm>
              <a:off x="3696" y="1488"/>
              <a:ext cx="1296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07" name="Text Box 27"/>
            <p:cNvSpPr txBox="1">
              <a:spLocks noChangeArrowheads="1"/>
            </p:cNvSpPr>
            <p:nvPr/>
          </p:nvSpPr>
          <p:spPr bwMode="auto">
            <a:xfrm>
              <a:off x="4080" y="1680"/>
              <a:ext cx="7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FF3399"/>
                  </a:solidFill>
                  <a:latin typeface="Calibri" pitchFamily="34" charset="0"/>
                  <a:ea typeface="黑体" pitchFamily="49" charset="-122"/>
                </a:rPr>
                <a:t>4-1 MUX</a:t>
              </a:r>
            </a:p>
          </p:txBody>
        </p:sp>
        <p:sp>
          <p:nvSpPr>
            <p:cNvPr id="174108" name="Text Box 28"/>
            <p:cNvSpPr txBox="1">
              <a:spLocks noChangeArrowheads="1"/>
            </p:cNvSpPr>
            <p:nvPr/>
          </p:nvSpPr>
          <p:spPr bwMode="auto">
            <a:xfrm>
              <a:off x="3840" y="2016"/>
              <a:ext cx="11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2000" baseline="-25000">
                  <a:latin typeface="Calibri" pitchFamily="34" charset="0"/>
                  <a:ea typeface="黑体" pitchFamily="49" charset="-122"/>
                </a:rPr>
                <a:t>0</a:t>
              </a:r>
              <a:r>
                <a:rPr lang="en-US" altLang="zh-CN" sz="2000">
                  <a:latin typeface="Calibri" pitchFamily="34" charset="0"/>
                  <a:ea typeface="黑体" pitchFamily="49" charset="-122"/>
                </a:rPr>
                <a:t>  </a:t>
              </a:r>
              <a:r>
                <a:rPr lang="en-US" altLang="zh-CN" sz="2000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2000" baseline="-25000">
                  <a:latin typeface="Calibri" pitchFamily="34" charset="0"/>
                  <a:ea typeface="黑体" pitchFamily="49" charset="-122"/>
                </a:rPr>
                <a:t>1</a:t>
              </a:r>
              <a:r>
                <a:rPr lang="en-US" altLang="zh-CN" sz="2000">
                  <a:latin typeface="Calibri" pitchFamily="34" charset="0"/>
                  <a:ea typeface="黑体" pitchFamily="49" charset="-122"/>
                </a:rPr>
                <a:t>  </a:t>
              </a:r>
              <a:r>
                <a:rPr lang="en-US" altLang="zh-CN" sz="2000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2000" baseline="-25000">
                  <a:latin typeface="Calibri" pitchFamily="34" charset="0"/>
                  <a:ea typeface="黑体" pitchFamily="49" charset="-122"/>
                </a:rPr>
                <a:t>2</a:t>
              </a:r>
              <a:r>
                <a:rPr lang="en-US" altLang="zh-CN" sz="2000">
                  <a:latin typeface="Calibri" pitchFamily="34" charset="0"/>
                  <a:ea typeface="黑体" pitchFamily="49" charset="-122"/>
                </a:rPr>
                <a:t>  </a:t>
              </a:r>
              <a:r>
                <a:rPr lang="en-US" altLang="zh-CN" sz="2000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2000" baseline="-25000">
                  <a:latin typeface="Calibri" pitchFamily="34" charset="0"/>
                  <a:ea typeface="黑体" pitchFamily="49" charset="-122"/>
                </a:rPr>
                <a:t>3</a:t>
              </a:r>
              <a:endParaRPr lang="en-US" altLang="zh-CN" sz="2000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74109" name="Text Box 29"/>
            <p:cNvSpPr txBox="1">
              <a:spLocks noChangeArrowheads="1"/>
            </p:cNvSpPr>
            <p:nvPr/>
          </p:nvSpPr>
          <p:spPr bwMode="auto">
            <a:xfrm>
              <a:off x="3696" y="1584"/>
              <a:ext cx="29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Calibri" pitchFamily="34" charset="0"/>
                  <a:ea typeface="黑体" pitchFamily="49" charset="-122"/>
                </a:rPr>
                <a:t>A</a:t>
              </a:r>
              <a:r>
                <a:rPr lang="en-US" altLang="zh-CN" sz="2000" baseline="-25000">
                  <a:latin typeface="Calibri" pitchFamily="34" charset="0"/>
                  <a:ea typeface="黑体" pitchFamily="49" charset="-122"/>
                </a:rPr>
                <a:t>1</a:t>
              </a:r>
              <a:endParaRPr lang="en-US" altLang="zh-CN" sz="2000"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sz="2000">
                  <a:latin typeface="Calibri" pitchFamily="34" charset="0"/>
                  <a:ea typeface="黑体" pitchFamily="49" charset="-122"/>
                </a:rPr>
                <a:t>A</a:t>
              </a:r>
              <a:r>
                <a:rPr lang="en-US" altLang="zh-CN" sz="2000" baseline="-25000">
                  <a:latin typeface="Calibri" pitchFamily="34" charset="0"/>
                  <a:ea typeface="黑体" pitchFamily="49" charset="-122"/>
                </a:rPr>
                <a:t>0</a:t>
              </a:r>
              <a:endParaRPr lang="en-US" altLang="zh-CN" sz="2000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74110" name="Line 30"/>
            <p:cNvSpPr>
              <a:spLocks noChangeShapeType="1"/>
            </p:cNvSpPr>
            <p:nvPr/>
          </p:nvSpPr>
          <p:spPr bwMode="auto">
            <a:xfrm>
              <a:off x="4320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11" name="Line 31"/>
            <p:cNvSpPr>
              <a:spLocks noChangeShapeType="1"/>
            </p:cNvSpPr>
            <p:nvPr/>
          </p:nvSpPr>
          <p:spPr bwMode="auto">
            <a:xfrm>
              <a:off x="399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>
              <a:off x="4224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>
              <a:off x="4464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14" name="Line 34"/>
            <p:cNvSpPr>
              <a:spLocks noChangeShapeType="1"/>
            </p:cNvSpPr>
            <p:nvPr/>
          </p:nvSpPr>
          <p:spPr bwMode="auto">
            <a:xfrm>
              <a:off x="4704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15" name="Line 35"/>
            <p:cNvSpPr>
              <a:spLocks noChangeShapeType="1"/>
            </p:cNvSpPr>
            <p:nvPr/>
          </p:nvSpPr>
          <p:spPr bwMode="auto">
            <a:xfrm>
              <a:off x="3552" y="17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16" name="Line 36"/>
            <p:cNvSpPr>
              <a:spLocks noChangeShapeType="1"/>
            </p:cNvSpPr>
            <p:nvPr/>
          </p:nvSpPr>
          <p:spPr bwMode="auto">
            <a:xfrm>
              <a:off x="3552" y="19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17" name="Text Box 37"/>
          <p:cNvSpPr txBox="1">
            <a:spLocks noChangeArrowheads="1"/>
          </p:cNvSpPr>
          <p:nvPr/>
        </p:nvSpPr>
        <p:spPr bwMode="auto">
          <a:xfrm>
            <a:off x="4664075" y="2286000"/>
            <a:ext cx="38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latin typeface="Calibri" pitchFamily="34" charset="0"/>
                <a:ea typeface="黑体" pitchFamily="49" charset="-122"/>
              </a:rPr>
              <a:t>A</a:t>
            </a:r>
          </a:p>
          <a:p>
            <a:r>
              <a:rPr lang="en-US" altLang="zh-CN" sz="2000" i="1">
                <a:latin typeface="Calibri" pitchFamily="34" charset="0"/>
                <a:ea typeface="黑体" pitchFamily="49" charset="-122"/>
              </a:rPr>
              <a:t>B</a:t>
            </a:r>
          </a:p>
        </p:txBody>
      </p:sp>
      <p:sp>
        <p:nvSpPr>
          <p:cNvPr id="174118" name="Text Box 38"/>
          <p:cNvSpPr txBox="1">
            <a:spLocks noChangeArrowheads="1"/>
          </p:cNvSpPr>
          <p:nvPr/>
        </p:nvSpPr>
        <p:spPr bwMode="auto">
          <a:xfrm>
            <a:off x="6111875" y="1295400"/>
            <a:ext cx="39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F</a:t>
            </a:r>
          </a:p>
        </p:txBody>
      </p:sp>
      <p:graphicFrame>
        <p:nvGraphicFramePr>
          <p:cNvPr id="174119" name="Object 39"/>
          <p:cNvGraphicFramePr>
            <a:graphicFrameLocks noChangeAspect="1"/>
          </p:cNvGraphicFramePr>
          <p:nvPr/>
        </p:nvGraphicFramePr>
        <p:xfrm>
          <a:off x="5438775" y="3608388"/>
          <a:ext cx="296863" cy="403225"/>
        </p:xfrm>
        <a:graphic>
          <a:graphicData uri="http://schemas.openxmlformats.org/presentationml/2006/ole">
            <p:oleObj spid="_x0000_s174133" name="Equation" r:id="rId6" imgW="139639" imgH="190417" progId="Equation.DSMT4">
              <p:embed/>
            </p:oleObj>
          </a:graphicData>
        </a:graphic>
      </p:graphicFrame>
      <p:grpSp>
        <p:nvGrpSpPr>
          <p:cNvPr id="174120" name="Group 40"/>
          <p:cNvGrpSpPr>
            <a:grpSpLocks/>
          </p:cNvGrpSpPr>
          <p:nvPr/>
        </p:nvGrpSpPr>
        <p:grpSpPr bwMode="auto">
          <a:xfrm>
            <a:off x="5807075" y="3581400"/>
            <a:ext cx="609600" cy="990600"/>
            <a:chOff x="3888" y="2880"/>
            <a:chExt cx="384" cy="624"/>
          </a:xfrm>
        </p:grpSpPr>
        <p:sp>
          <p:nvSpPr>
            <p:cNvPr id="174121" name="Rectangle 41"/>
            <p:cNvSpPr>
              <a:spLocks noChangeArrowheads="1"/>
            </p:cNvSpPr>
            <p:nvPr/>
          </p:nvSpPr>
          <p:spPr bwMode="auto">
            <a:xfrm>
              <a:off x="3888" y="3072"/>
              <a:ext cx="384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Calibri" pitchFamily="34" charset="0"/>
                  <a:ea typeface="黑体" pitchFamily="49" charset="-122"/>
                </a:rPr>
                <a:t>&amp;</a:t>
              </a:r>
            </a:p>
          </p:txBody>
        </p:sp>
        <p:sp>
          <p:nvSpPr>
            <p:cNvPr id="174122" name="Line 42"/>
            <p:cNvSpPr>
              <a:spLocks noChangeShapeType="1"/>
            </p:cNvSpPr>
            <p:nvPr/>
          </p:nvSpPr>
          <p:spPr bwMode="auto">
            <a:xfrm>
              <a:off x="4080" y="288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23" name="Line 43"/>
            <p:cNvSpPr>
              <a:spLocks noChangeShapeType="1"/>
            </p:cNvSpPr>
            <p:nvPr/>
          </p:nvSpPr>
          <p:spPr bwMode="auto">
            <a:xfrm>
              <a:off x="3984" y="3312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24" name="Line 44"/>
            <p:cNvSpPr>
              <a:spLocks noChangeShapeType="1"/>
            </p:cNvSpPr>
            <p:nvPr/>
          </p:nvSpPr>
          <p:spPr bwMode="auto">
            <a:xfrm>
              <a:off x="4176" y="3312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25" name="Text Box 45"/>
          <p:cNvSpPr txBox="1">
            <a:spLocks noChangeArrowheads="1"/>
          </p:cNvSpPr>
          <p:nvPr/>
        </p:nvSpPr>
        <p:spPr bwMode="auto">
          <a:xfrm>
            <a:off x="5730875" y="464820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latin typeface="Calibri" pitchFamily="34" charset="0"/>
                <a:ea typeface="黑体" pitchFamily="49" charset="-122"/>
              </a:rPr>
              <a:t>C  D</a:t>
            </a:r>
          </a:p>
        </p:txBody>
      </p:sp>
      <p:graphicFrame>
        <p:nvGraphicFramePr>
          <p:cNvPr id="174126" name="Object 46"/>
          <p:cNvGraphicFramePr>
            <a:graphicFrameLocks noChangeAspect="1"/>
          </p:cNvGraphicFramePr>
          <p:nvPr/>
        </p:nvGraphicFramePr>
        <p:xfrm>
          <a:off x="6442075" y="3606800"/>
          <a:ext cx="304800" cy="355600"/>
        </p:xfrm>
        <a:graphic>
          <a:graphicData uri="http://schemas.openxmlformats.org/presentationml/2006/ole">
            <p:oleObj spid="_x0000_s174134" name="Equation" r:id="rId7" imgW="152202" imgH="177569" progId="Equation.DSMT4">
              <p:embed/>
            </p:oleObj>
          </a:graphicData>
        </a:graphic>
      </p:graphicFrame>
      <p:sp>
        <p:nvSpPr>
          <p:cNvPr id="174127" name="Text Box 47"/>
          <p:cNvSpPr txBox="1">
            <a:spLocks noChangeArrowheads="1"/>
          </p:cNvSpPr>
          <p:nvPr/>
        </p:nvSpPr>
        <p:spPr bwMode="auto">
          <a:xfrm>
            <a:off x="6797675" y="3590925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  <a:ea typeface="黑体" pitchFamily="49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7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7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7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7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7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17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1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17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17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17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utoUpdateAnimBg="0"/>
      <p:bldP spid="174085" grpId="0" autoUpdateAnimBg="0"/>
      <p:bldP spid="174086" grpId="0" autoUpdateAnimBg="0"/>
      <p:bldP spid="174087" grpId="0" autoUpdateAnimBg="0"/>
      <p:bldP spid="174101" grpId="0" autoUpdateAnimBg="0"/>
      <p:bldP spid="174102" grpId="0" autoUpdateAnimBg="0"/>
      <p:bldP spid="174117" grpId="0" autoUpdateAnimBg="0"/>
      <p:bldP spid="174118" grpId="0" autoUpdateAnimBg="0"/>
      <p:bldP spid="174125" grpId="0" autoUpdateAnimBg="0"/>
      <p:bldP spid="174127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1412-E5B2-425E-AB69-129B9A638006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611188" y="404813"/>
            <a:ext cx="777081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Demultiplexers  (Data Distributors)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                  ( DEMUX)                 </a:t>
            </a:r>
            <a:r>
              <a:rPr lang="zh-CN" altLang="en-US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数据分配器</a:t>
            </a:r>
          </a:p>
        </p:txBody>
      </p:sp>
      <p:sp>
        <p:nvSpPr>
          <p:cNvPr id="175107" name="Line 3"/>
          <p:cNvSpPr>
            <a:spLocks noChangeShapeType="1"/>
          </p:cNvSpPr>
          <p:nvPr/>
        </p:nvSpPr>
        <p:spPr bwMode="auto">
          <a:xfrm>
            <a:off x="2209800" y="2743200"/>
            <a:ext cx="0" cy="503238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1905000" y="32766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A B</a:t>
            </a:r>
          </a:p>
        </p:txBody>
      </p:sp>
      <p:grpSp>
        <p:nvGrpSpPr>
          <p:cNvPr id="175109" name="Group 5"/>
          <p:cNvGrpSpPr>
            <a:grpSpLocks/>
          </p:cNvGrpSpPr>
          <p:nvPr/>
        </p:nvGrpSpPr>
        <p:grpSpPr bwMode="auto">
          <a:xfrm>
            <a:off x="838200" y="2209800"/>
            <a:ext cx="2806700" cy="1158875"/>
            <a:chOff x="528" y="1392"/>
            <a:chExt cx="1768" cy="730"/>
          </a:xfrm>
        </p:grpSpPr>
        <p:sp>
          <p:nvSpPr>
            <p:cNvPr id="175110" name="Text Box 6"/>
            <p:cNvSpPr txBox="1">
              <a:spLocks noChangeArrowheads="1"/>
            </p:cNvSpPr>
            <p:nvPr/>
          </p:nvSpPr>
          <p:spPr bwMode="auto">
            <a:xfrm>
              <a:off x="1888" y="1709"/>
              <a:ext cx="3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Y</a:t>
              </a:r>
              <a:r>
                <a:rPr lang="en-US" altLang="zh-CN" sz="1800" baseline="-25000"/>
                <a:t>2</a:t>
              </a:r>
            </a:p>
          </p:txBody>
        </p:sp>
        <p:grpSp>
          <p:nvGrpSpPr>
            <p:cNvPr id="175111" name="Group 7"/>
            <p:cNvGrpSpPr>
              <a:grpSpLocks/>
            </p:cNvGrpSpPr>
            <p:nvPr/>
          </p:nvGrpSpPr>
          <p:grpSpPr bwMode="auto">
            <a:xfrm>
              <a:off x="528" y="1392"/>
              <a:ext cx="1768" cy="730"/>
              <a:chOff x="528" y="1392"/>
              <a:chExt cx="1768" cy="730"/>
            </a:xfrm>
          </p:grpSpPr>
          <p:sp>
            <p:nvSpPr>
              <p:cNvPr id="175112" name="Line 8"/>
              <p:cNvSpPr>
                <a:spLocks noChangeShapeType="1"/>
              </p:cNvSpPr>
              <p:nvPr/>
            </p:nvSpPr>
            <p:spPr bwMode="auto">
              <a:xfrm>
                <a:off x="845" y="170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13" name="Line 9"/>
              <p:cNvSpPr>
                <a:spLocks noChangeShapeType="1"/>
              </p:cNvSpPr>
              <p:nvPr/>
            </p:nvSpPr>
            <p:spPr bwMode="auto">
              <a:xfrm>
                <a:off x="1480" y="1528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14" name="Line 10"/>
              <p:cNvSpPr>
                <a:spLocks noChangeShapeType="1"/>
              </p:cNvSpPr>
              <p:nvPr/>
            </p:nvSpPr>
            <p:spPr bwMode="auto">
              <a:xfrm>
                <a:off x="1480" y="1664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15" name="Line 11"/>
              <p:cNvSpPr>
                <a:spLocks noChangeShapeType="1"/>
              </p:cNvSpPr>
              <p:nvPr/>
            </p:nvSpPr>
            <p:spPr bwMode="auto">
              <a:xfrm>
                <a:off x="1480" y="1800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16" name="Line 12"/>
              <p:cNvSpPr>
                <a:spLocks noChangeShapeType="1"/>
              </p:cNvSpPr>
              <p:nvPr/>
            </p:nvSpPr>
            <p:spPr bwMode="auto">
              <a:xfrm>
                <a:off x="1480" y="193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17" name="Line 13"/>
              <p:cNvSpPr>
                <a:spLocks noChangeShapeType="1"/>
              </p:cNvSpPr>
              <p:nvPr/>
            </p:nvSpPr>
            <p:spPr bwMode="auto">
              <a:xfrm flipH="1">
                <a:off x="1299" y="1528"/>
                <a:ext cx="136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18" name="Text Box 14"/>
              <p:cNvSpPr txBox="1">
                <a:spLocks noChangeArrowheads="1"/>
              </p:cNvSpPr>
              <p:nvPr/>
            </p:nvSpPr>
            <p:spPr bwMode="auto">
              <a:xfrm>
                <a:off x="528" y="1573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CC0000"/>
                    </a:solidFill>
                  </a:rPr>
                  <a:t>D</a:t>
                </a:r>
              </a:p>
            </p:txBody>
          </p:sp>
          <p:sp>
            <p:nvSpPr>
              <p:cNvPr id="175119" name="Text Box 15"/>
              <p:cNvSpPr txBox="1">
                <a:spLocks noChangeArrowheads="1"/>
              </p:cNvSpPr>
              <p:nvPr/>
            </p:nvSpPr>
            <p:spPr bwMode="auto">
              <a:xfrm>
                <a:off x="1888" y="1392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Y</a:t>
                </a:r>
                <a:r>
                  <a:rPr lang="en-US" altLang="zh-CN" sz="1800" baseline="-25000"/>
                  <a:t>0</a:t>
                </a:r>
              </a:p>
            </p:txBody>
          </p:sp>
          <p:sp>
            <p:nvSpPr>
              <p:cNvPr id="175120" name="Text Box 16"/>
              <p:cNvSpPr txBox="1">
                <a:spLocks noChangeArrowheads="1"/>
              </p:cNvSpPr>
              <p:nvPr/>
            </p:nvSpPr>
            <p:spPr bwMode="auto">
              <a:xfrm>
                <a:off x="1888" y="1528"/>
                <a:ext cx="31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Y</a:t>
                </a:r>
                <a:r>
                  <a:rPr lang="en-US" altLang="zh-CN" sz="1800" baseline="-25000"/>
                  <a:t>1</a:t>
                </a:r>
              </a:p>
            </p:txBody>
          </p:sp>
          <p:sp>
            <p:nvSpPr>
              <p:cNvPr id="175121" name="Text Box 17"/>
              <p:cNvSpPr txBox="1">
                <a:spLocks noChangeArrowheads="1"/>
              </p:cNvSpPr>
              <p:nvPr/>
            </p:nvSpPr>
            <p:spPr bwMode="auto">
              <a:xfrm>
                <a:off x="1888" y="1891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Y</a:t>
                </a:r>
                <a:r>
                  <a:rPr lang="en-US" altLang="zh-CN" sz="1800" baseline="-25000"/>
                  <a:t>3</a:t>
                </a:r>
              </a:p>
            </p:txBody>
          </p:sp>
        </p:grpSp>
      </p:grpSp>
      <p:grpSp>
        <p:nvGrpSpPr>
          <p:cNvPr id="175122" name="Group 18"/>
          <p:cNvGrpSpPr>
            <a:grpSpLocks/>
          </p:cNvGrpSpPr>
          <p:nvPr/>
        </p:nvGrpSpPr>
        <p:grpSpPr bwMode="auto">
          <a:xfrm>
            <a:off x="4643438" y="1981200"/>
            <a:ext cx="2524125" cy="1992313"/>
            <a:chOff x="2925" y="1248"/>
            <a:chExt cx="1590" cy="1255"/>
          </a:xfrm>
        </p:grpSpPr>
        <p:sp>
          <p:nvSpPr>
            <p:cNvPr id="175123" name="Rectangle 19"/>
            <p:cNvSpPr>
              <a:spLocks noChangeArrowheads="1"/>
            </p:cNvSpPr>
            <p:nvPr/>
          </p:nvSpPr>
          <p:spPr bwMode="auto">
            <a:xfrm>
              <a:off x="3427" y="1574"/>
              <a:ext cx="1088" cy="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 i="1">
                  <a:solidFill>
                    <a:srgbClr val="CC0000"/>
                  </a:solidFill>
                  <a:latin typeface="Arial" charset="0"/>
                </a:rPr>
                <a:t>D</a:t>
              </a:r>
              <a:r>
                <a:rPr lang="en-US" altLang="zh-CN" sz="2000">
                  <a:solidFill>
                    <a:srgbClr val="FF00FF"/>
                  </a:solidFill>
                  <a:latin typeface="Arial" charset="0"/>
                </a:rPr>
                <a:t> </a:t>
              </a:r>
              <a:r>
                <a:rPr lang="en-US" altLang="zh-CN" sz="2000">
                  <a:latin typeface="Arial" charset="0"/>
                </a:rPr>
                <a:t>  0     0    0      0    </a:t>
              </a:r>
              <a:r>
                <a:rPr lang="en-US" altLang="zh-CN" sz="2000" i="1">
                  <a:solidFill>
                    <a:srgbClr val="CC0000"/>
                  </a:solidFill>
                  <a:latin typeface="Arial" charset="0"/>
                </a:rPr>
                <a:t>D</a:t>
              </a:r>
              <a:r>
                <a:rPr lang="en-US" altLang="zh-CN" sz="2000">
                  <a:latin typeface="Arial" charset="0"/>
                </a:rPr>
                <a:t>    0    0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000">
                  <a:latin typeface="Arial" charset="0"/>
                </a:rPr>
                <a:t>0    0    </a:t>
              </a:r>
              <a:r>
                <a:rPr lang="en-US" altLang="zh-CN" sz="2000" i="1">
                  <a:solidFill>
                    <a:srgbClr val="CC0000"/>
                  </a:solidFill>
                  <a:latin typeface="Arial" charset="0"/>
                </a:rPr>
                <a:t>D</a:t>
              </a:r>
              <a:r>
                <a:rPr lang="en-US" altLang="zh-CN" sz="2000">
                  <a:solidFill>
                    <a:srgbClr val="FF00FF"/>
                  </a:solidFill>
                  <a:latin typeface="Arial" charset="0"/>
                </a:rPr>
                <a:t> </a:t>
              </a:r>
              <a:r>
                <a:rPr lang="en-US" altLang="zh-CN" sz="2000">
                  <a:latin typeface="Arial" charset="0"/>
                </a:rPr>
                <a:t>   0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000">
                  <a:latin typeface="Arial" charset="0"/>
                </a:rPr>
                <a:t>0    0    0    </a:t>
              </a:r>
              <a:r>
                <a:rPr lang="en-US" altLang="zh-CN" sz="2000" i="1">
                  <a:solidFill>
                    <a:srgbClr val="CC0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175124" name="Rectangle 20"/>
            <p:cNvSpPr>
              <a:spLocks noChangeArrowheads="1"/>
            </p:cNvSpPr>
            <p:nvPr/>
          </p:nvSpPr>
          <p:spPr bwMode="auto">
            <a:xfrm>
              <a:off x="2925" y="1602"/>
              <a:ext cx="499" cy="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533400" indent="-533400">
                <a:spcBef>
                  <a:spcPct val="20000"/>
                </a:spcBef>
              </a:pPr>
              <a:r>
                <a:rPr lang="en-US" altLang="zh-CN" sz="1800">
                  <a:latin typeface="Arial" charset="0"/>
                </a:rPr>
                <a:t>0    0</a:t>
              </a:r>
            </a:p>
            <a:p>
              <a:pPr marL="533400" indent="-533400">
                <a:spcBef>
                  <a:spcPct val="20000"/>
                </a:spcBef>
              </a:pPr>
              <a:r>
                <a:rPr lang="en-US" altLang="zh-CN" sz="1800">
                  <a:latin typeface="Arial" charset="0"/>
                </a:rPr>
                <a:t>0    1</a:t>
              </a:r>
            </a:p>
            <a:p>
              <a:pPr marL="533400" indent="-533400">
                <a:spcBef>
                  <a:spcPct val="20000"/>
                </a:spcBef>
              </a:pPr>
              <a:r>
                <a:rPr lang="en-US" altLang="zh-CN" sz="1800">
                  <a:latin typeface="Arial" charset="0"/>
                </a:rPr>
                <a:t>1    0</a:t>
              </a:r>
            </a:p>
            <a:p>
              <a:pPr marL="533400" indent="-533400">
                <a:spcBef>
                  <a:spcPct val="20000"/>
                </a:spcBef>
              </a:pPr>
              <a:r>
                <a:rPr lang="en-US" altLang="zh-CN" sz="1800">
                  <a:latin typeface="Arial" charset="0"/>
                </a:rPr>
                <a:t>1    1</a:t>
              </a:r>
            </a:p>
          </p:txBody>
        </p:sp>
        <p:sp>
          <p:nvSpPr>
            <p:cNvPr id="175125" name="Rectangle 21"/>
            <p:cNvSpPr>
              <a:spLocks noChangeArrowheads="1"/>
            </p:cNvSpPr>
            <p:nvPr/>
          </p:nvSpPr>
          <p:spPr bwMode="auto">
            <a:xfrm>
              <a:off x="3427" y="1248"/>
              <a:ext cx="10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>
                  <a:latin typeface="Arial" charset="0"/>
                </a:rPr>
                <a:t>Y</a:t>
              </a:r>
              <a:r>
                <a:rPr lang="en-US" altLang="zh-CN" sz="2000" baseline="-25000">
                  <a:latin typeface="Arial" charset="0"/>
                </a:rPr>
                <a:t>0</a:t>
              </a:r>
              <a:r>
                <a:rPr lang="en-US" altLang="zh-CN" sz="2000">
                  <a:latin typeface="Arial" charset="0"/>
                </a:rPr>
                <a:t>  Y</a:t>
              </a:r>
              <a:r>
                <a:rPr lang="en-US" altLang="zh-CN" sz="2000" baseline="-25000">
                  <a:latin typeface="Arial" charset="0"/>
                </a:rPr>
                <a:t>1</a:t>
              </a:r>
              <a:r>
                <a:rPr lang="en-US" altLang="zh-CN" sz="2000">
                  <a:latin typeface="Arial" charset="0"/>
                </a:rPr>
                <a:t>  Y</a:t>
              </a:r>
              <a:r>
                <a:rPr lang="en-US" altLang="zh-CN" sz="2000" baseline="-25000">
                  <a:latin typeface="Arial" charset="0"/>
                </a:rPr>
                <a:t>2</a:t>
              </a:r>
              <a:r>
                <a:rPr lang="en-US" altLang="zh-CN" sz="2800">
                  <a:latin typeface="Arial" charset="0"/>
                </a:rPr>
                <a:t>  </a:t>
              </a:r>
              <a:r>
                <a:rPr lang="en-US" altLang="zh-CN" sz="2000">
                  <a:latin typeface="Arial" charset="0"/>
                </a:rPr>
                <a:t>Y</a:t>
              </a:r>
              <a:r>
                <a:rPr lang="en-US" altLang="zh-CN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175126" name="Rectangle 22"/>
            <p:cNvSpPr>
              <a:spLocks noChangeArrowheads="1"/>
            </p:cNvSpPr>
            <p:nvPr/>
          </p:nvSpPr>
          <p:spPr bwMode="auto">
            <a:xfrm>
              <a:off x="2925" y="1298"/>
              <a:ext cx="49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>
                  <a:latin typeface="Arial" charset="0"/>
                </a:rPr>
                <a:t>A  B</a:t>
              </a:r>
            </a:p>
          </p:txBody>
        </p:sp>
        <p:sp>
          <p:nvSpPr>
            <p:cNvPr id="175127" name="Line 23"/>
            <p:cNvSpPr>
              <a:spLocks noChangeShapeType="1"/>
            </p:cNvSpPr>
            <p:nvPr/>
          </p:nvSpPr>
          <p:spPr bwMode="auto">
            <a:xfrm>
              <a:off x="2928" y="1248"/>
              <a:ext cx="15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8" name="Line 24"/>
            <p:cNvSpPr>
              <a:spLocks noChangeShapeType="1"/>
            </p:cNvSpPr>
            <p:nvPr/>
          </p:nvSpPr>
          <p:spPr bwMode="auto">
            <a:xfrm>
              <a:off x="2928" y="1574"/>
              <a:ext cx="15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9" name="Line 25"/>
            <p:cNvSpPr>
              <a:spLocks noChangeShapeType="1"/>
            </p:cNvSpPr>
            <p:nvPr/>
          </p:nvSpPr>
          <p:spPr bwMode="auto">
            <a:xfrm>
              <a:off x="2928" y="2475"/>
              <a:ext cx="15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30" name="Line 26"/>
            <p:cNvSpPr>
              <a:spLocks noChangeShapeType="1"/>
            </p:cNvSpPr>
            <p:nvPr/>
          </p:nvSpPr>
          <p:spPr bwMode="auto">
            <a:xfrm>
              <a:off x="3427" y="1248"/>
              <a:ext cx="0" cy="1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131" name="Text Box 27"/>
          <p:cNvSpPr txBox="1">
            <a:spLocks noChangeArrowheads="1"/>
          </p:cNvSpPr>
          <p:nvPr/>
        </p:nvSpPr>
        <p:spPr bwMode="auto">
          <a:xfrm>
            <a:off x="609600" y="42672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仿宋_GB2312" pitchFamily="49" charset="-122"/>
              </a:rPr>
              <a:t>控制数码是几，就把输入数据送到第几路输出端</a:t>
            </a:r>
          </a:p>
        </p:txBody>
      </p:sp>
      <p:sp>
        <p:nvSpPr>
          <p:cNvPr id="175132" name="Text Box 28"/>
          <p:cNvSpPr txBox="1">
            <a:spLocks noChangeArrowheads="1"/>
          </p:cNvSpPr>
          <p:nvPr/>
        </p:nvSpPr>
        <p:spPr bwMode="auto">
          <a:xfrm>
            <a:off x="762000" y="49530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Decoder +Data     </a:t>
            </a:r>
            <a:r>
              <a:rPr lang="zh-CN" altLang="en-US" b="1">
                <a:ea typeface="仿宋_GB2312" pitchFamily="49" charset="-122"/>
              </a:rPr>
              <a:t>常用译码器实现数据分配。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7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7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 autoUpdateAnimBg="0"/>
      <p:bldP spid="175107" grpId="0" animBg="1"/>
      <p:bldP spid="175108" grpId="0" autoUpdateAnimBg="0"/>
      <p:bldP spid="175131" grpId="0" autoUpdateAnimBg="0"/>
      <p:bldP spid="175132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15B6-AE9D-4766-84DD-716A433A4C61}" type="slidenum">
              <a:rPr lang="en-US" altLang="zh-CN"/>
              <a:pPr/>
              <a:t>62</a:t>
            </a:fld>
            <a:endParaRPr lang="en-US" altLang="zh-CN"/>
          </a:p>
        </p:txBody>
      </p:sp>
      <p:grpSp>
        <p:nvGrpSpPr>
          <p:cNvPr id="176201" name="Group 73"/>
          <p:cNvGrpSpPr>
            <a:grpSpLocks/>
          </p:cNvGrpSpPr>
          <p:nvPr/>
        </p:nvGrpSpPr>
        <p:grpSpPr bwMode="auto">
          <a:xfrm>
            <a:off x="744538" y="2514600"/>
            <a:ext cx="3756025" cy="457200"/>
            <a:chOff x="469" y="1584"/>
            <a:chExt cx="2366" cy="288"/>
          </a:xfrm>
        </p:grpSpPr>
        <p:sp>
          <p:nvSpPr>
            <p:cNvPr id="176131" name="Text Box 3"/>
            <p:cNvSpPr txBox="1">
              <a:spLocks noChangeArrowheads="1"/>
            </p:cNvSpPr>
            <p:nvPr/>
          </p:nvSpPr>
          <p:spPr bwMode="auto">
            <a:xfrm>
              <a:off x="469" y="1584"/>
              <a:ext cx="23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使能端      作为数据输入端</a:t>
              </a:r>
              <a:endParaRPr lang="zh-CN" altLang="en-US">
                <a:solidFill>
                  <a:srgbClr val="0066CC"/>
                </a:solidFill>
              </a:endParaRPr>
            </a:p>
          </p:txBody>
        </p:sp>
        <p:graphicFrame>
          <p:nvGraphicFramePr>
            <p:cNvPr id="176132" name="Object 4"/>
            <p:cNvGraphicFramePr>
              <a:graphicFrameLocks noChangeAspect="1"/>
            </p:cNvGraphicFramePr>
            <p:nvPr/>
          </p:nvGraphicFramePr>
          <p:xfrm>
            <a:off x="1143" y="1599"/>
            <a:ext cx="240" cy="240"/>
          </p:xfrm>
          <a:graphic>
            <a:graphicData uri="http://schemas.openxmlformats.org/presentationml/2006/ole">
              <p:oleObj spid="_x0000_s176202" name="公式" r:id="rId3" imgW="215619" imgH="215619" progId="Equation.3">
                <p:embed/>
              </p:oleObj>
            </a:graphicData>
          </a:graphic>
        </p:graphicFrame>
      </p:grpSp>
      <p:grpSp>
        <p:nvGrpSpPr>
          <p:cNvPr id="176133" name="Group 5"/>
          <p:cNvGrpSpPr>
            <a:grpSpLocks/>
          </p:cNvGrpSpPr>
          <p:nvPr/>
        </p:nvGrpSpPr>
        <p:grpSpPr bwMode="auto">
          <a:xfrm>
            <a:off x="762000" y="3124200"/>
            <a:ext cx="3581400" cy="488950"/>
            <a:chOff x="2544" y="572"/>
            <a:chExt cx="2256" cy="308"/>
          </a:xfrm>
        </p:grpSpPr>
        <p:sp>
          <p:nvSpPr>
            <p:cNvPr id="176134" name="Text Box 6"/>
            <p:cNvSpPr txBox="1">
              <a:spLocks noChangeArrowheads="1"/>
            </p:cNvSpPr>
            <p:nvPr/>
          </p:nvSpPr>
          <p:spPr bwMode="auto">
            <a:xfrm>
              <a:off x="3379" y="572"/>
              <a:ext cx="14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66"/>
                  </a:solidFill>
                </a:rPr>
                <a:t>作为地址线</a:t>
              </a:r>
            </a:p>
          </p:txBody>
        </p:sp>
        <p:grpSp>
          <p:nvGrpSpPr>
            <p:cNvPr id="176135" name="Group 7"/>
            <p:cNvGrpSpPr>
              <a:grpSpLocks/>
            </p:cNvGrpSpPr>
            <p:nvPr/>
          </p:nvGrpSpPr>
          <p:grpSpPr bwMode="auto">
            <a:xfrm>
              <a:off x="2544" y="576"/>
              <a:ext cx="817" cy="304"/>
              <a:chOff x="2290" y="588"/>
              <a:chExt cx="817" cy="304"/>
            </a:xfrm>
          </p:grpSpPr>
          <p:graphicFrame>
            <p:nvGraphicFramePr>
              <p:cNvPr id="176136" name="Object 8"/>
              <p:cNvGraphicFramePr>
                <a:graphicFrameLocks noChangeAspect="1"/>
              </p:cNvGraphicFramePr>
              <p:nvPr/>
            </p:nvGraphicFramePr>
            <p:xfrm>
              <a:off x="2290" y="596"/>
              <a:ext cx="254" cy="254"/>
            </p:xfrm>
            <a:graphic>
              <a:graphicData uri="http://schemas.openxmlformats.org/presentationml/2006/ole">
                <p:oleObj spid="_x0000_s176203" name="公式" r:id="rId4" imgW="215619" imgH="215619" progId="Equation.3">
                  <p:embed/>
                </p:oleObj>
              </a:graphicData>
            </a:graphic>
          </p:graphicFrame>
          <p:graphicFrame>
            <p:nvGraphicFramePr>
              <p:cNvPr id="176137" name="Object 9"/>
              <p:cNvGraphicFramePr>
                <a:graphicFrameLocks noChangeAspect="1"/>
              </p:cNvGraphicFramePr>
              <p:nvPr/>
            </p:nvGraphicFramePr>
            <p:xfrm>
              <a:off x="2556" y="588"/>
              <a:ext cx="276" cy="292"/>
            </p:xfrm>
            <a:graphic>
              <a:graphicData uri="http://schemas.openxmlformats.org/presentationml/2006/ole">
                <p:oleObj spid="_x0000_s176204" name="公式" r:id="rId5" imgW="203024" imgH="215713" progId="Equation.3">
                  <p:embed/>
                </p:oleObj>
              </a:graphicData>
            </a:graphic>
          </p:graphicFrame>
          <p:graphicFrame>
            <p:nvGraphicFramePr>
              <p:cNvPr id="176138" name="Object 10"/>
              <p:cNvGraphicFramePr>
                <a:graphicFrameLocks noChangeAspect="1"/>
              </p:cNvGraphicFramePr>
              <p:nvPr/>
            </p:nvGraphicFramePr>
            <p:xfrm>
              <a:off x="2832" y="600"/>
              <a:ext cx="275" cy="292"/>
            </p:xfrm>
            <a:graphic>
              <a:graphicData uri="http://schemas.openxmlformats.org/presentationml/2006/ole">
                <p:oleObj spid="_x0000_s176205" name="Equation" r:id="rId6" imgW="215806" imgH="228501" progId="Equation.DSMT4">
                  <p:embed/>
                </p:oleObj>
              </a:graphicData>
            </a:graphic>
          </p:graphicFrame>
        </p:grpSp>
      </p:grp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381000" y="3886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当</a:t>
            </a:r>
          </a:p>
        </p:txBody>
      </p:sp>
      <p:graphicFrame>
        <p:nvGraphicFramePr>
          <p:cNvPr id="176140" name="Object 12"/>
          <p:cNvGraphicFramePr>
            <a:graphicFrameLocks noChangeAspect="1"/>
          </p:cNvGraphicFramePr>
          <p:nvPr/>
        </p:nvGraphicFramePr>
        <p:xfrm>
          <a:off x="900113" y="4508500"/>
          <a:ext cx="1576387" cy="514350"/>
        </p:xfrm>
        <a:graphic>
          <a:graphicData uri="http://schemas.openxmlformats.org/presentationml/2006/ole">
            <p:oleObj spid="_x0000_s176206" name="Equation" r:id="rId7" imgW="761669" imgH="241195" progId="Equation.3">
              <p:embed/>
            </p:oleObj>
          </a:graphicData>
        </a:graphic>
      </p:graphicFrame>
      <p:graphicFrame>
        <p:nvGraphicFramePr>
          <p:cNvPr id="176141" name="Object 13"/>
          <p:cNvGraphicFramePr>
            <a:graphicFrameLocks noChangeAspect="1"/>
          </p:cNvGraphicFramePr>
          <p:nvPr/>
        </p:nvGraphicFramePr>
        <p:xfrm>
          <a:off x="914400" y="5081588"/>
          <a:ext cx="1547813" cy="508000"/>
        </p:xfrm>
        <a:graphic>
          <a:graphicData uri="http://schemas.openxmlformats.org/presentationml/2006/ole">
            <p:oleObj spid="_x0000_s176207" name="Equation" r:id="rId8" imgW="736600" imgH="241300" progId="Equation.3">
              <p:embed/>
            </p:oleObj>
          </a:graphicData>
        </a:graphic>
      </p:graphicFrame>
      <p:grpSp>
        <p:nvGrpSpPr>
          <p:cNvPr id="176142" name="Group 14"/>
          <p:cNvGrpSpPr>
            <a:grpSpLocks/>
          </p:cNvGrpSpPr>
          <p:nvPr/>
        </p:nvGrpSpPr>
        <p:grpSpPr bwMode="auto">
          <a:xfrm>
            <a:off x="6096000" y="609600"/>
            <a:ext cx="2262188" cy="2286000"/>
            <a:chOff x="432" y="1248"/>
            <a:chExt cx="1425" cy="1440"/>
          </a:xfrm>
        </p:grpSpPr>
        <p:grpSp>
          <p:nvGrpSpPr>
            <p:cNvPr id="176143" name="Group 15"/>
            <p:cNvGrpSpPr>
              <a:grpSpLocks/>
            </p:cNvGrpSpPr>
            <p:nvPr/>
          </p:nvGrpSpPr>
          <p:grpSpPr bwMode="auto">
            <a:xfrm>
              <a:off x="1584" y="1344"/>
              <a:ext cx="273" cy="1043"/>
              <a:chOff x="1654" y="929"/>
              <a:chExt cx="273" cy="1043"/>
            </a:xfrm>
          </p:grpSpPr>
          <p:sp>
            <p:nvSpPr>
              <p:cNvPr id="176144" name="Line 16"/>
              <p:cNvSpPr>
                <a:spLocks noChangeShapeType="1"/>
              </p:cNvSpPr>
              <p:nvPr/>
            </p:nvSpPr>
            <p:spPr bwMode="auto">
              <a:xfrm>
                <a:off x="1700" y="969"/>
                <a:ext cx="227" cy="1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45" name="Line 17"/>
              <p:cNvSpPr>
                <a:spLocks noChangeShapeType="1"/>
              </p:cNvSpPr>
              <p:nvPr/>
            </p:nvSpPr>
            <p:spPr bwMode="auto">
              <a:xfrm>
                <a:off x="1700" y="1110"/>
                <a:ext cx="227" cy="1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46" name="Line 18"/>
              <p:cNvSpPr>
                <a:spLocks noChangeShapeType="1"/>
              </p:cNvSpPr>
              <p:nvPr/>
            </p:nvSpPr>
            <p:spPr bwMode="auto">
              <a:xfrm>
                <a:off x="1700" y="1251"/>
                <a:ext cx="227" cy="1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47" name="Line 19"/>
              <p:cNvSpPr>
                <a:spLocks noChangeShapeType="1"/>
              </p:cNvSpPr>
              <p:nvPr/>
            </p:nvSpPr>
            <p:spPr bwMode="auto">
              <a:xfrm>
                <a:off x="1700" y="1391"/>
                <a:ext cx="227" cy="1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48" name="Line 20"/>
              <p:cNvSpPr>
                <a:spLocks noChangeShapeType="1"/>
              </p:cNvSpPr>
              <p:nvPr/>
            </p:nvSpPr>
            <p:spPr bwMode="auto">
              <a:xfrm>
                <a:off x="1700" y="1532"/>
                <a:ext cx="227" cy="1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49" name="Line 21"/>
              <p:cNvSpPr>
                <a:spLocks noChangeShapeType="1"/>
              </p:cNvSpPr>
              <p:nvPr/>
            </p:nvSpPr>
            <p:spPr bwMode="auto">
              <a:xfrm>
                <a:off x="1700" y="1672"/>
                <a:ext cx="227" cy="1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50" name="Line 22"/>
              <p:cNvSpPr>
                <a:spLocks noChangeShapeType="1"/>
              </p:cNvSpPr>
              <p:nvPr/>
            </p:nvSpPr>
            <p:spPr bwMode="auto">
              <a:xfrm>
                <a:off x="1700" y="1813"/>
                <a:ext cx="227" cy="1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51" name="Line 23"/>
              <p:cNvSpPr>
                <a:spLocks noChangeShapeType="1"/>
              </p:cNvSpPr>
              <p:nvPr/>
            </p:nvSpPr>
            <p:spPr bwMode="auto">
              <a:xfrm>
                <a:off x="1700" y="1954"/>
                <a:ext cx="227" cy="1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52" name="Oval 24"/>
              <p:cNvSpPr>
                <a:spLocks noChangeArrowheads="1"/>
              </p:cNvSpPr>
              <p:nvPr/>
            </p:nvSpPr>
            <p:spPr bwMode="auto">
              <a:xfrm>
                <a:off x="1654" y="929"/>
                <a:ext cx="82" cy="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53" name="Oval 25"/>
              <p:cNvSpPr>
                <a:spLocks noChangeArrowheads="1"/>
              </p:cNvSpPr>
              <p:nvPr/>
            </p:nvSpPr>
            <p:spPr bwMode="auto">
              <a:xfrm>
                <a:off x="1654" y="1073"/>
                <a:ext cx="82" cy="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54" name="Oval 26"/>
              <p:cNvSpPr>
                <a:spLocks noChangeArrowheads="1"/>
              </p:cNvSpPr>
              <p:nvPr/>
            </p:nvSpPr>
            <p:spPr bwMode="auto">
              <a:xfrm>
                <a:off x="1654" y="1210"/>
                <a:ext cx="82" cy="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55" name="Oval 27"/>
              <p:cNvSpPr>
                <a:spLocks noChangeArrowheads="1"/>
              </p:cNvSpPr>
              <p:nvPr/>
            </p:nvSpPr>
            <p:spPr bwMode="auto">
              <a:xfrm>
                <a:off x="1654" y="1363"/>
                <a:ext cx="82" cy="6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56" name="Oval 28"/>
              <p:cNvSpPr>
                <a:spLocks noChangeArrowheads="1"/>
              </p:cNvSpPr>
              <p:nvPr/>
            </p:nvSpPr>
            <p:spPr bwMode="auto">
              <a:xfrm>
                <a:off x="1654" y="1504"/>
                <a:ext cx="82" cy="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57" name="Oval 29"/>
              <p:cNvSpPr>
                <a:spLocks noChangeArrowheads="1"/>
              </p:cNvSpPr>
              <p:nvPr/>
            </p:nvSpPr>
            <p:spPr bwMode="auto">
              <a:xfrm>
                <a:off x="1654" y="1632"/>
                <a:ext cx="82" cy="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58" name="Oval 30"/>
              <p:cNvSpPr>
                <a:spLocks noChangeArrowheads="1"/>
              </p:cNvSpPr>
              <p:nvPr/>
            </p:nvSpPr>
            <p:spPr bwMode="auto">
              <a:xfrm>
                <a:off x="1654" y="1771"/>
                <a:ext cx="82" cy="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59" name="Oval 31"/>
              <p:cNvSpPr>
                <a:spLocks noChangeArrowheads="1"/>
              </p:cNvSpPr>
              <p:nvPr/>
            </p:nvSpPr>
            <p:spPr bwMode="auto">
              <a:xfrm>
                <a:off x="1654" y="1908"/>
                <a:ext cx="82" cy="6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6160" name="Group 32"/>
            <p:cNvGrpSpPr>
              <a:grpSpLocks/>
            </p:cNvGrpSpPr>
            <p:nvPr/>
          </p:nvGrpSpPr>
          <p:grpSpPr bwMode="auto">
            <a:xfrm>
              <a:off x="720" y="2352"/>
              <a:ext cx="590" cy="241"/>
              <a:chOff x="838" y="1855"/>
              <a:chExt cx="590" cy="241"/>
            </a:xfrm>
          </p:grpSpPr>
          <p:graphicFrame>
            <p:nvGraphicFramePr>
              <p:cNvPr id="176161" name="Object 33"/>
              <p:cNvGraphicFramePr>
                <a:graphicFrameLocks noChangeAspect="1"/>
              </p:cNvGraphicFramePr>
              <p:nvPr/>
            </p:nvGraphicFramePr>
            <p:xfrm>
              <a:off x="838" y="1862"/>
              <a:ext cx="227" cy="227"/>
            </p:xfrm>
            <a:graphic>
              <a:graphicData uri="http://schemas.openxmlformats.org/presentationml/2006/ole">
                <p:oleObj spid="_x0000_s176208" name="公式" r:id="rId9" imgW="215619" imgH="215619" progId="Equation.3">
                  <p:embed/>
                </p:oleObj>
              </a:graphicData>
            </a:graphic>
          </p:graphicFrame>
          <p:graphicFrame>
            <p:nvGraphicFramePr>
              <p:cNvPr id="176162" name="Object 34"/>
              <p:cNvGraphicFramePr>
                <a:graphicFrameLocks noChangeAspect="1"/>
              </p:cNvGraphicFramePr>
              <p:nvPr/>
            </p:nvGraphicFramePr>
            <p:xfrm>
              <a:off x="1025" y="1862"/>
              <a:ext cx="214" cy="227"/>
            </p:xfrm>
            <a:graphic>
              <a:graphicData uri="http://schemas.openxmlformats.org/presentationml/2006/ole">
                <p:oleObj spid="_x0000_s176209" name="公式" r:id="rId10" imgW="203024" imgH="215713" progId="Equation.3">
                  <p:embed/>
                </p:oleObj>
              </a:graphicData>
            </a:graphic>
          </p:graphicFrame>
          <p:graphicFrame>
            <p:nvGraphicFramePr>
              <p:cNvPr id="176163" name="Object 35"/>
              <p:cNvGraphicFramePr>
                <a:graphicFrameLocks noChangeAspect="1"/>
              </p:cNvGraphicFramePr>
              <p:nvPr/>
            </p:nvGraphicFramePr>
            <p:xfrm>
              <a:off x="1201" y="1855"/>
              <a:ext cx="227" cy="241"/>
            </p:xfrm>
            <a:graphic>
              <a:graphicData uri="http://schemas.openxmlformats.org/presentationml/2006/ole">
                <p:oleObj spid="_x0000_s176210" name="公式" r:id="rId11" imgW="215806" imgH="228501" progId="Equation.3">
                  <p:embed/>
                </p:oleObj>
              </a:graphicData>
            </a:graphic>
          </p:graphicFrame>
        </p:grpSp>
        <p:sp>
          <p:nvSpPr>
            <p:cNvPr id="176164" name="Rectangle 36"/>
            <p:cNvSpPr>
              <a:spLocks noChangeArrowheads="1"/>
            </p:cNvSpPr>
            <p:nvPr/>
          </p:nvSpPr>
          <p:spPr bwMode="auto">
            <a:xfrm>
              <a:off x="576" y="1248"/>
              <a:ext cx="1008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65" name="Line 37"/>
            <p:cNvSpPr>
              <a:spLocks noChangeShapeType="1"/>
            </p:cNvSpPr>
            <p:nvPr/>
          </p:nvSpPr>
          <p:spPr bwMode="auto">
            <a:xfrm>
              <a:off x="81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66" name="Line 38"/>
            <p:cNvSpPr>
              <a:spLocks noChangeShapeType="1"/>
            </p:cNvSpPr>
            <p:nvPr/>
          </p:nvSpPr>
          <p:spPr bwMode="auto">
            <a:xfrm>
              <a:off x="1008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67" name="Line 39"/>
            <p:cNvSpPr>
              <a:spLocks noChangeShapeType="1"/>
            </p:cNvSpPr>
            <p:nvPr/>
          </p:nvSpPr>
          <p:spPr bwMode="auto">
            <a:xfrm>
              <a:off x="1200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6168" name="Group 40"/>
            <p:cNvGrpSpPr>
              <a:grpSpLocks/>
            </p:cNvGrpSpPr>
            <p:nvPr/>
          </p:nvGrpSpPr>
          <p:grpSpPr bwMode="auto">
            <a:xfrm>
              <a:off x="552" y="1296"/>
              <a:ext cx="298" cy="826"/>
              <a:chOff x="4502" y="2044"/>
              <a:chExt cx="298" cy="826"/>
            </a:xfrm>
          </p:grpSpPr>
          <p:sp>
            <p:nvSpPr>
              <p:cNvPr id="176169" name="Text Box 41"/>
              <p:cNvSpPr txBox="1">
                <a:spLocks noChangeArrowheads="1"/>
              </p:cNvSpPr>
              <p:nvPr/>
            </p:nvSpPr>
            <p:spPr bwMode="auto">
              <a:xfrm>
                <a:off x="4502" y="2044"/>
                <a:ext cx="298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S</a:t>
                </a:r>
                <a:r>
                  <a:rPr lang="en-US" altLang="zh-CN" sz="2000" baseline="-25000"/>
                  <a:t>A</a:t>
                </a:r>
                <a:endParaRPr lang="en-US" altLang="zh-CN" sz="2000"/>
              </a:p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S</a:t>
                </a:r>
                <a:r>
                  <a:rPr lang="en-US" altLang="zh-CN" sz="2000" baseline="-25000"/>
                  <a:t>B</a:t>
                </a:r>
                <a:endParaRPr lang="en-US" altLang="zh-CN" sz="2000"/>
              </a:p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S</a:t>
                </a:r>
                <a:r>
                  <a:rPr lang="en-US" altLang="zh-CN" sz="2000" baseline="-25000"/>
                  <a:t>C</a:t>
                </a:r>
                <a:endParaRPr lang="en-US" altLang="zh-CN" sz="2000"/>
              </a:p>
            </p:txBody>
          </p:sp>
          <p:sp>
            <p:nvSpPr>
              <p:cNvPr id="176170" name="Line 42"/>
              <p:cNvSpPr>
                <a:spLocks noChangeShapeType="1"/>
              </p:cNvSpPr>
              <p:nvPr/>
            </p:nvSpPr>
            <p:spPr bwMode="auto">
              <a:xfrm>
                <a:off x="4560" y="236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71" name="Line 43"/>
              <p:cNvSpPr>
                <a:spLocks noChangeShapeType="1"/>
              </p:cNvSpPr>
              <p:nvPr/>
            </p:nvSpPr>
            <p:spPr bwMode="auto">
              <a:xfrm>
                <a:off x="4572" y="26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6172" name="Group 44"/>
            <p:cNvGrpSpPr>
              <a:grpSpLocks/>
            </p:cNvGrpSpPr>
            <p:nvPr/>
          </p:nvGrpSpPr>
          <p:grpSpPr bwMode="auto">
            <a:xfrm>
              <a:off x="1344" y="1296"/>
              <a:ext cx="288" cy="1130"/>
              <a:chOff x="4320" y="1920"/>
              <a:chExt cx="288" cy="1130"/>
            </a:xfrm>
          </p:grpSpPr>
          <p:sp>
            <p:nvSpPr>
              <p:cNvPr id="176173" name="Text Box 45"/>
              <p:cNvSpPr txBox="1">
                <a:spLocks noChangeArrowheads="1"/>
              </p:cNvSpPr>
              <p:nvPr/>
            </p:nvSpPr>
            <p:spPr bwMode="auto">
              <a:xfrm>
                <a:off x="4320" y="1920"/>
                <a:ext cx="288" cy="1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/>
                  <a:t>Y</a:t>
                </a:r>
                <a:r>
                  <a:rPr lang="en-US" altLang="zh-CN" sz="1400" baseline="-25000"/>
                  <a:t>0</a:t>
                </a:r>
              </a:p>
              <a:p>
                <a:r>
                  <a:rPr lang="en-US" altLang="zh-CN" sz="1400"/>
                  <a:t>Y</a:t>
                </a:r>
                <a:r>
                  <a:rPr lang="en-US" altLang="zh-CN" sz="1400" baseline="-25000"/>
                  <a:t>1</a:t>
                </a:r>
              </a:p>
              <a:p>
                <a:r>
                  <a:rPr lang="en-US" altLang="zh-CN" sz="1400"/>
                  <a:t>Y</a:t>
                </a:r>
                <a:r>
                  <a:rPr lang="en-US" altLang="zh-CN" sz="1400" baseline="-25000"/>
                  <a:t>2</a:t>
                </a:r>
                <a:endParaRPr lang="en-US" altLang="zh-CN" sz="1400"/>
              </a:p>
              <a:p>
                <a:r>
                  <a:rPr lang="en-US" altLang="zh-CN" sz="1400"/>
                  <a:t>Y</a:t>
                </a:r>
                <a:r>
                  <a:rPr lang="en-US" altLang="zh-CN" sz="1400" baseline="-25000"/>
                  <a:t>3</a:t>
                </a:r>
                <a:endParaRPr lang="en-US" altLang="zh-CN" sz="1400"/>
              </a:p>
              <a:p>
                <a:r>
                  <a:rPr lang="en-US" altLang="zh-CN" sz="1400"/>
                  <a:t>Y</a:t>
                </a:r>
                <a:r>
                  <a:rPr lang="en-US" altLang="zh-CN" sz="1400" baseline="-25000"/>
                  <a:t>4</a:t>
                </a:r>
                <a:endParaRPr lang="en-US" altLang="zh-CN" sz="1400"/>
              </a:p>
              <a:p>
                <a:r>
                  <a:rPr lang="en-US" altLang="zh-CN" sz="1400"/>
                  <a:t>Y</a:t>
                </a:r>
                <a:r>
                  <a:rPr lang="en-US" altLang="zh-CN" sz="1400" baseline="-25000"/>
                  <a:t>5</a:t>
                </a:r>
                <a:endParaRPr lang="en-US" altLang="zh-CN" sz="1400"/>
              </a:p>
              <a:p>
                <a:r>
                  <a:rPr lang="en-US" altLang="zh-CN" sz="1400"/>
                  <a:t>Y</a:t>
                </a:r>
                <a:r>
                  <a:rPr lang="en-US" altLang="zh-CN" sz="1400" baseline="-25000"/>
                  <a:t>6</a:t>
                </a:r>
                <a:endParaRPr lang="en-US" altLang="zh-CN" sz="1400"/>
              </a:p>
              <a:p>
                <a:r>
                  <a:rPr lang="en-US" altLang="zh-CN" sz="1400"/>
                  <a:t>Y</a:t>
                </a:r>
                <a:r>
                  <a:rPr lang="en-US" altLang="zh-CN" sz="1400" baseline="-25000"/>
                  <a:t>7</a:t>
                </a:r>
                <a:endParaRPr lang="en-US" altLang="zh-CN" sz="1400"/>
              </a:p>
            </p:txBody>
          </p:sp>
          <p:sp>
            <p:nvSpPr>
              <p:cNvPr id="176174" name="Line 46"/>
              <p:cNvSpPr>
                <a:spLocks noChangeShapeType="1"/>
              </p:cNvSpPr>
              <p:nvPr/>
            </p:nvSpPr>
            <p:spPr bwMode="auto">
              <a:xfrm flipV="1">
                <a:off x="4368" y="194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75" name="Line 47"/>
              <p:cNvSpPr>
                <a:spLocks noChangeShapeType="1"/>
              </p:cNvSpPr>
              <p:nvPr/>
            </p:nvSpPr>
            <p:spPr bwMode="auto">
              <a:xfrm flipV="1">
                <a:off x="4380" y="22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76" name="Line 48"/>
              <p:cNvSpPr>
                <a:spLocks noChangeShapeType="1"/>
              </p:cNvSpPr>
              <p:nvPr/>
            </p:nvSpPr>
            <p:spPr bwMode="auto">
              <a:xfrm flipV="1">
                <a:off x="4368" y="20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77" name="Line 49"/>
              <p:cNvSpPr>
                <a:spLocks noChangeShapeType="1"/>
              </p:cNvSpPr>
              <p:nvPr/>
            </p:nvSpPr>
            <p:spPr bwMode="auto">
              <a:xfrm flipV="1">
                <a:off x="4380" y="23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78" name="Line 50"/>
              <p:cNvSpPr>
                <a:spLocks noChangeShapeType="1"/>
              </p:cNvSpPr>
              <p:nvPr/>
            </p:nvSpPr>
            <p:spPr bwMode="auto">
              <a:xfrm flipV="1">
                <a:off x="4368" y="24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79" name="Line 51"/>
              <p:cNvSpPr>
                <a:spLocks noChangeShapeType="1"/>
              </p:cNvSpPr>
              <p:nvPr/>
            </p:nvSpPr>
            <p:spPr bwMode="auto">
              <a:xfrm flipV="1">
                <a:off x="4380" y="261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80" name="Line 52"/>
              <p:cNvSpPr>
                <a:spLocks noChangeShapeType="1"/>
              </p:cNvSpPr>
              <p:nvPr/>
            </p:nvSpPr>
            <p:spPr bwMode="auto">
              <a:xfrm flipV="1">
                <a:off x="4380" y="28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81" name="Line 53"/>
              <p:cNvSpPr>
                <a:spLocks noChangeShapeType="1"/>
              </p:cNvSpPr>
              <p:nvPr/>
            </p:nvSpPr>
            <p:spPr bwMode="auto">
              <a:xfrm flipV="1">
                <a:off x="4380" y="274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6182" name="Oval 54"/>
            <p:cNvSpPr>
              <a:spLocks noChangeArrowheads="1"/>
            </p:cNvSpPr>
            <p:nvPr/>
          </p:nvSpPr>
          <p:spPr bwMode="auto">
            <a:xfrm>
              <a:off x="516" y="1680"/>
              <a:ext cx="63" cy="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83" name="Oval 55"/>
            <p:cNvSpPr>
              <a:spLocks noChangeArrowheads="1"/>
            </p:cNvSpPr>
            <p:nvPr/>
          </p:nvSpPr>
          <p:spPr bwMode="auto">
            <a:xfrm>
              <a:off x="516" y="1968"/>
              <a:ext cx="63" cy="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84" name="Line 56"/>
            <p:cNvSpPr>
              <a:spLocks noChangeShapeType="1"/>
            </p:cNvSpPr>
            <p:nvPr/>
          </p:nvSpPr>
          <p:spPr bwMode="auto">
            <a:xfrm>
              <a:off x="432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85" name="Line 57"/>
            <p:cNvSpPr>
              <a:spLocks noChangeShapeType="1"/>
            </p:cNvSpPr>
            <p:nvPr/>
          </p:nvSpPr>
          <p:spPr bwMode="auto">
            <a:xfrm>
              <a:off x="432" y="17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86" name="Line 58"/>
            <p:cNvSpPr>
              <a:spLocks noChangeShapeType="1"/>
            </p:cNvSpPr>
            <p:nvPr/>
          </p:nvSpPr>
          <p:spPr bwMode="auto">
            <a:xfrm>
              <a:off x="432" y="20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87" name="Text Box 59"/>
            <p:cNvSpPr txBox="1">
              <a:spLocks noChangeArrowheads="1"/>
            </p:cNvSpPr>
            <p:nvPr/>
          </p:nvSpPr>
          <p:spPr bwMode="auto">
            <a:xfrm>
              <a:off x="816" y="1680"/>
              <a:ext cx="5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>
                  <a:solidFill>
                    <a:srgbClr val="FF3399"/>
                  </a:solidFill>
                </a:rPr>
                <a:t>74138</a:t>
              </a:r>
            </a:p>
          </p:txBody>
        </p:sp>
      </p:grpSp>
      <p:sp>
        <p:nvSpPr>
          <p:cNvPr id="176188" name="Text Box 60"/>
          <p:cNvSpPr txBox="1">
            <a:spLocks noChangeArrowheads="1"/>
          </p:cNvSpPr>
          <p:nvPr/>
        </p:nvSpPr>
        <p:spPr bwMode="auto">
          <a:xfrm>
            <a:off x="762000" y="533400"/>
            <a:ext cx="36576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例如： 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将一个</a:t>
            </a:r>
            <a:r>
              <a:rPr lang="en-US" altLang="zh-CN"/>
              <a:t>3-8</a:t>
            </a:r>
            <a:r>
              <a:rPr lang="zh-CN" altLang="en-US"/>
              <a:t>译码器</a:t>
            </a:r>
            <a:r>
              <a:rPr lang="en-US" altLang="zh-CN">
                <a:solidFill>
                  <a:srgbClr val="FF3399"/>
                </a:solidFill>
              </a:rPr>
              <a:t>74138</a:t>
            </a:r>
            <a:r>
              <a:rPr lang="zh-CN" altLang="en-US"/>
              <a:t>转为</a:t>
            </a:r>
            <a:r>
              <a:rPr lang="en-US" altLang="zh-CN"/>
              <a:t>1-8 </a:t>
            </a:r>
            <a:r>
              <a:rPr lang="en-US" altLang="zh-CN" b="1">
                <a:solidFill>
                  <a:srgbClr val="3366FF"/>
                </a:solidFill>
              </a:rPr>
              <a:t>DEMUX</a:t>
            </a:r>
          </a:p>
        </p:txBody>
      </p:sp>
      <p:grpSp>
        <p:nvGrpSpPr>
          <p:cNvPr id="176189" name="Group 61"/>
          <p:cNvGrpSpPr>
            <a:grpSpLocks/>
          </p:cNvGrpSpPr>
          <p:nvPr/>
        </p:nvGrpSpPr>
        <p:grpSpPr bwMode="auto">
          <a:xfrm>
            <a:off x="4648200" y="685800"/>
            <a:ext cx="1524000" cy="823913"/>
            <a:chOff x="2928" y="432"/>
            <a:chExt cx="960" cy="519"/>
          </a:xfrm>
        </p:grpSpPr>
        <p:sp>
          <p:nvSpPr>
            <p:cNvPr id="176190" name="Text Box 62"/>
            <p:cNvSpPr txBox="1">
              <a:spLocks noChangeArrowheads="1"/>
            </p:cNvSpPr>
            <p:nvPr/>
          </p:nvSpPr>
          <p:spPr bwMode="auto">
            <a:xfrm>
              <a:off x="3648" y="432"/>
              <a:ext cx="240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2000"/>
                <a:t>1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91" name="AutoShape 63"/>
            <p:cNvSpPr>
              <a:spLocks/>
            </p:cNvSpPr>
            <p:nvPr/>
          </p:nvSpPr>
          <p:spPr bwMode="auto">
            <a:xfrm>
              <a:off x="3552" y="528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92" name="Text Box 64"/>
            <p:cNvSpPr txBox="1">
              <a:spLocks noChangeArrowheads="1"/>
            </p:cNvSpPr>
            <p:nvPr/>
          </p:nvSpPr>
          <p:spPr bwMode="auto">
            <a:xfrm>
              <a:off x="2928" y="57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CC0066"/>
                  </a:solidFill>
                </a:rPr>
                <a:t>enable</a:t>
              </a:r>
            </a:p>
          </p:txBody>
        </p:sp>
      </p:grpSp>
      <p:sp>
        <p:nvSpPr>
          <p:cNvPr id="176193" name="Text Box 65"/>
          <p:cNvSpPr txBox="1">
            <a:spLocks noChangeArrowheads="1"/>
          </p:cNvSpPr>
          <p:nvPr/>
        </p:nvSpPr>
        <p:spPr bwMode="auto">
          <a:xfrm>
            <a:off x="5105400" y="1600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66CC"/>
                </a:solidFill>
              </a:rPr>
              <a:t>data D</a:t>
            </a:r>
          </a:p>
        </p:txBody>
      </p:sp>
      <p:sp>
        <p:nvSpPr>
          <p:cNvPr id="176194" name="Text Box 66"/>
          <p:cNvSpPr txBox="1">
            <a:spLocks noChangeArrowheads="1"/>
          </p:cNvSpPr>
          <p:nvPr/>
        </p:nvSpPr>
        <p:spPr bwMode="auto">
          <a:xfrm>
            <a:off x="6477000" y="2895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address</a:t>
            </a:r>
          </a:p>
        </p:txBody>
      </p:sp>
      <p:sp>
        <p:nvSpPr>
          <p:cNvPr id="176195" name="Text Box 67"/>
          <p:cNvSpPr txBox="1">
            <a:spLocks noChangeArrowheads="1"/>
          </p:cNvSpPr>
          <p:nvPr/>
        </p:nvSpPr>
        <p:spPr bwMode="auto">
          <a:xfrm>
            <a:off x="6553200" y="3352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66CC"/>
                </a:solidFill>
              </a:rPr>
              <a:t>1  1  0</a:t>
            </a:r>
          </a:p>
        </p:txBody>
      </p:sp>
      <p:graphicFrame>
        <p:nvGraphicFramePr>
          <p:cNvPr id="176196" name="Object 68"/>
          <p:cNvGraphicFramePr>
            <a:graphicFrameLocks noChangeAspect="1"/>
          </p:cNvGraphicFramePr>
          <p:nvPr/>
        </p:nvGraphicFramePr>
        <p:xfrm>
          <a:off x="5638800" y="4495800"/>
          <a:ext cx="914400" cy="457200"/>
        </p:xfrm>
        <a:graphic>
          <a:graphicData uri="http://schemas.openxmlformats.org/presentationml/2006/ole">
            <p:oleObj spid="_x0000_s176211" name="Equation" r:id="rId12" imgW="431613" imgH="215806" progId="Equation.3">
              <p:embed/>
            </p:oleObj>
          </a:graphicData>
        </a:graphic>
      </p:graphicFrame>
      <p:graphicFrame>
        <p:nvGraphicFramePr>
          <p:cNvPr id="176197" name="Object 69"/>
          <p:cNvGraphicFramePr>
            <a:graphicFrameLocks noChangeAspect="1"/>
          </p:cNvGraphicFramePr>
          <p:nvPr/>
        </p:nvGraphicFramePr>
        <p:xfrm>
          <a:off x="7010400" y="5076825"/>
          <a:ext cx="914400" cy="487363"/>
        </p:xfrm>
        <a:graphic>
          <a:graphicData uri="http://schemas.openxmlformats.org/presentationml/2006/ole">
            <p:oleObj spid="_x0000_s176212" name="Equation" r:id="rId13" imgW="406048" imgH="215713" progId="Equation.3">
              <p:embed/>
            </p:oleObj>
          </a:graphicData>
        </a:graphic>
      </p:graphicFrame>
      <p:sp>
        <p:nvSpPr>
          <p:cNvPr id="176198" name="Rectangle 70"/>
          <p:cNvSpPr>
            <a:spLocks noChangeArrowheads="1"/>
          </p:cNvSpPr>
          <p:nvPr/>
        </p:nvSpPr>
        <p:spPr bwMode="auto">
          <a:xfrm>
            <a:off x="2590800" y="5105400"/>
            <a:ext cx="429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译码器停止工作，输出高电平  </a:t>
            </a:r>
          </a:p>
        </p:txBody>
      </p:sp>
      <p:sp>
        <p:nvSpPr>
          <p:cNvPr id="176199" name="Rectangle 71"/>
          <p:cNvSpPr>
            <a:spLocks noChangeArrowheads="1"/>
          </p:cNvSpPr>
          <p:nvPr/>
        </p:nvSpPr>
        <p:spPr bwMode="auto">
          <a:xfrm>
            <a:off x="2819400" y="4570413"/>
            <a:ext cx="178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译码器工作</a:t>
            </a:r>
            <a:r>
              <a:rPr lang="en-US" altLang="zh-CN"/>
              <a:t>,</a:t>
            </a:r>
          </a:p>
        </p:txBody>
      </p:sp>
      <p:sp>
        <p:nvSpPr>
          <p:cNvPr id="176200" name="Text Box 72"/>
          <p:cNvSpPr txBox="1">
            <a:spLocks noChangeArrowheads="1"/>
          </p:cNvSpPr>
          <p:nvPr/>
        </p:nvSpPr>
        <p:spPr bwMode="auto">
          <a:xfrm>
            <a:off x="1042988" y="5805488"/>
            <a:ext cx="693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66"/>
                </a:solidFill>
                <a:ea typeface="仿宋_GB2312" pitchFamily="49" charset="-122"/>
              </a:rPr>
              <a:t>控制数码是几，就把输入数据送到第几路输出端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7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7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7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7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7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7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7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7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7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17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9" grpId="0" autoUpdateAnimBg="0"/>
      <p:bldP spid="176188" grpId="0" autoUpdateAnimBg="0"/>
      <p:bldP spid="176193" grpId="0" autoUpdateAnimBg="0"/>
      <p:bldP spid="176194" grpId="0" autoUpdateAnimBg="0"/>
      <p:bldP spid="176195" grpId="0" autoUpdateAnimBg="0"/>
      <p:bldP spid="176198" grpId="0" autoUpdateAnimBg="0"/>
      <p:bldP spid="176199" grpId="0" autoUpdateAnimBg="0"/>
      <p:bldP spid="17620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5B6D-3CEA-4E8A-AF48-295A8DD782E7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2122488" y="404813"/>
            <a:ext cx="4897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  <a:ea typeface="黑体" pitchFamily="49" charset="-122"/>
              </a:rPr>
              <a:t>Applications of MUX; MUX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的应用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8305800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）</a:t>
            </a:r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Multi-channel digital switches; </a:t>
            </a:r>
            <a:r>
              <a:rPr lang="zh-CN" altLang="en-US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多路数字开关</a:t>
            </a:r>
          </a:p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        实现路由选择</a:t>
            </a: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, </a:t>
            </a:r>
            <a:r>
              <a:rPr lang="zh-CN" altLang="en-US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通过结合</a:t>
            </a: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MUX </a:t>
            </a:r>
            <a:r>
              <a:rPr lang="zh-CN" altLang="en-US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和</a:t>
            </a: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DEMUX</a:t>
            </a:r>
            <a:r>
              <a:rPr lang="zh-CN" altLang="en-US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实现时分多路数据通信</a:t>
            </a:r>
          </a:p>
        </p:txBody>
      </p:sp>
      <p:sp>
        <p:nvSpPr>
          <p:cNvPr id="177168" name="Text Box 16"/>
          <p:cNvSpPr txBox="1">
            <a:spLocks noChangeArrowheads="1"/>
          </p:cNvSpPr>
          <p:nvPr/>
        </p:nvSpPr>
        <p:spPr bwMode="auto">
          <a:xfrm>
            <a:off x="3562350" y="3248025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BUS</a:t>
            </a:r>
          </a:p>
        </p:txBody>
      </p:sp>
      <p:sp>
        <p:nvSpPr>
          <p:cNvPr id="177173" name="Text Box 21"/>
          <p:cNvSpPr txBox="1">
            <a:spLocks noChangeArrowheads="1"/>
          </p:cNvSpPr>
          <p:nvPr/>
        </p:nvSpPr>
        <p:spPr bwMode="auto">
          <a:xfrm>
            <a:off x="2339975" y="42926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3399"/>
                </a:solidFill>
                <a:latin typeface="Calibri" pitchFamily="34" charset="0"/>
                <a:ea typeface="黑体" pitchFamily="49" charset="-122"/>
              </a:rPr>
              <a:t>MUX</a:t>
            </a: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4500563" y="4292600"/>
            <a:ext cx="1366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DEMUX</a:t>
            </a: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611188" y="1125538"/>
            <a:ext cx="6697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1</a:t>
            </a:r>
            <a:r>
              <a:rPr lang="zh-CN" altLang="en-US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）</a:t>
            </a:r>
            <a:r>
              <a:rPr lang="en-US" altLang="zh-CN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Implementation of logic functions</a:t>
            </a:r>
          </a:p>
        </p:txBody>
      </p:sp>
      <p:graphicFrame>
        <p:nvGraphicFramePr>
          <p:cNvPr id="177177" name="Object 25"/>
          <p:cNvGraphicFramePr>
            <a:graphicFrameLocks noChangeAspect="1"/>
          </p:cNvGraphicFramePr>
          <p:nvPr/>
        </p:nvGraphicFramePr>
        <p:xfrm>
          <a:off x="1547813" y="3284538"/>
          <a:ext cx="4672012" cy="892175"/>
        </p:xfrm>
        <a:graphic>
          <a:graphicData uri="http://schemas.openxmlformats.org/presentationml/2006/ole">
            <p:oleObj spid="_x0000_s177198" name="Visio" r:id="rId3" imgW="3115818" imgH="595884" progId="">
              <p:embed/>
            </p:oleObj>
          </a:graphicData>
        </a:graphic>
      </p:graphicFrame>
      <p:graphicFrame>
        <p:nvGraphicFramePr>
          <p:cNvPr id="177178" name="Object 26"/>
          <p:cNvGraphicFramePr>
            <a:graphicFrameLocks noChangeAspect="1"/>
          </p:cNvGraphicFramePr>
          <p:nvPr/>
        </p:nvGraphicFramePr>
        <p:xfrm>
          <a:off x="2382838" y="3292475"/>
          <a:ext cx="893762" cy="515938"/>
        </p:xfrm>
        <a:graphic>
          <a:graphicData uri="http://schemas.openxmlformats.org/presentationml/2006/ole">
            <p:oleObj spid="_x0000_s177199" name="Visio" r:id="rId4" imgW="595884" imgH="344043" progId="">
              <p:embed/>
            </p:oleObj>
          </a:graphicData>
        </a:graphic>
      </p:graphicFrame>
      <p:graphicFrame>
        <p:nvGraphicFramePr>
          <p:cNvPr id="177179" name="Object 27"/>
          <p:cNvGraphicFramePr>
            <a:graphicFrameLocks noChangeAspect="1"/>
          </p:cNvGraphicFramePr>
          <p:nvPr/>
        </p:nvGraphicFramePr>
        <p:xfrm>
          <a:off x="2339975" y="3544888"/>
          <a:ext cx="889000" cy="244475"/>
        </p:xfrm>
        <a:graphic>
          <a:graphicData uri="http://schemas.openxmlformats.org/presentationml/2006/ole">
            <p:oleObj spid="_x0000_s177200" name="Visio" r:id="rId5" imgW="593217" imgH="162687" progId="">
              <p:embed/>
            </p:oleObj>
          </a:graphicData>
        </a:graphic>
      </p:graphicFrame>
      <p:graphicFrame>
        <p:nvGraphicFramePr>
          <p:cNvPr id="177180" name="Object 28"/>
          <p:cNvGraphicFramePr>
            <a:graphicFrameLocks noChangeAspect="1"/>
          </p:cNvGraphicFramePr>
          <p:nvPr/>
        </p:nvGraphicFramePr>
        <p:xfrm>
          <a:off x="2382838" y="3716338"/>
          <a:ext cx="893762" cy="192087"/>
        </p:xfrm>
        <a:graphic>
          <a:graphicData uri="http://schemas.openxmlformats.org/presentationml/2006/ole">
            <p:oleObj spid="_x0000_s177201" name="Visio" r:id="rId6" imgW="595884" imgH="128016" progId="">
              <p:embed/>
            </p:oleObj>
          </a:graphicData>
        </a:graphic>
      </p:graphicFrame>
      <p:graphicFrame>
        <p:nvGraphicFramePr>
          <p:cNvPr id="177181" name="Object 29"/>
          <p:cNvGraphicFramePr>
            <a:graphicFrameLocks noChangeAspect="1"/>
          </p:cNvGraphicFramePr>
          <p:nvPr/>
        </p:nvGraphicFramePr>
        <p:xfrm>
          <a:off x="2387600" y="3716338"/>
          <a:ext cx="879475" cy="460375"/>
        </p:xfrm>
        <a:graphic>
          <a:graphicData uri="http://schemas.openxmlformats.org/presentationml/2006/ole">
            <p:oleObj spid="_x0000_s177202" name="Visio" r:id="rId7" imgW="586740" imgH="306705" progId="">
              <p:embed/>
            </p:oleObj>
          </a:graphicData>
        </a:graphic>
      </p:graphicFrame>
      <p:graphicFrame>
        <p:nvGraphicFramePr>
          <p:cNvPr id="177186" name="Object 34"/>
          <p:cNvGraphicFramePr>
            <a:graphicFrameLocks noChangeAspect="1"/>
          </p:cNvGraphicFramePr>
          <p:nvPr/>
        </p:nvGraphicFramePr>
        <p:xfrm>
          <a:off x="4514850" y="3284538"/>
          <a:ext cx="893763" cy="515937"/>
        </p:xfrm>
        <a:graphic>
          <a:graphicData uri="http://schemas.openxmlformats.org/presentationml/2006/ole">
            <p:oleObj spid="_x0000_s177203" name="Visio" r:id="rId8" imgW="595884" imgH="344043" progId="">
              <p:embed/>
            </p:oleObj>
          </a:graphicData>
        </a:graphic>
      </p:graphicFrame>
      <p:graphicFrame>
        <p:nvGraphicFramePr>
          <p:cNvPr id="177187" name="Object 35"/>
          <p:cNvGraphicFramePr>
            <a:graphicFrameLocks noChangeAspect="1"/>
          </p:cNvGraphicFramePr>
          <p:nvPr/>
        </p:nvGraphicFramePr>
        <p:xfrm>
          <a:off x="4500563" y="3557588"/>
          <a:ext cx="890587" cy="244475"/>
        </p:xfrm>
        <a:graphic>
          <a:graphicData uri="http://schemas.openxmlformats.org/presentationml/2006/ole">
            <p:oleObj spid="_x0000_s177204" name="Visio" r:id="rId9" imgW="593598" imgH="162687" progId="">
              <p:embed/>
            </p:oleObj>
          </a:graphicData>
        </a:graphic>
      </p:graphicFrame>
      <p:graphicFrame>
        <p:nvGraphicFramePr>
          <p:cNvPr id="177190" name="Object 38"/>
          <p:cNvGraphicFramePr>
            <a:graphicFrameLocks noChangeAspect="1"/>
          </p:cNvGraphicFramePr>
          <p:nvPr/>
        </p:nvGraphicFramePr>
        <p:xfrm>
          <a:off x="4500563" y="3716338"/>
          <a:ext cx="893762" cy="192087"/>
        </p:xfrm>
        <a:graphic>
          <a:graphicData uri="http://schemas.openxmlformats.org/presentationml/2006/ole">
            <p:oleObj spid="_x0000_s177205" name="Visio" r:id="rId10" imgW="595884" imgH="128016" progId="">
              <p:embed/>
            </p:oleObj>
          </a:graphicData>
        </a:graphic>
      </p:graphicFrame>
      <p:graphicFrame>
        <p:nvGraphicFramePr>
          <p:cNvPr id="177191" name="Object 39"/>
          <p:cNvGraphicFramePr>
            <a:graphicFrameLocks noChangeAspect="1"/>
          </p:cNvGraphicFramePr>
          <p:nvPr/>
        </p:nvGraphicFramePr>
        <p:xfrm>
          <a:off x="4491038" y="3716338"/>
          <a:ext cx="917575" cy="458787"/>
        </p:xfrm>
        <a:graphic>
          <a:graphicData uri="http://schemas.openxmlformats.org/presentationml/2006/ole">
            <p:oleObj spid="_x0000_s177206" name="Visio" r:id="rId11" imgW="614172" imgH="307848" progId="">
              <p:embed/>
            </p:oleObj>
          </a:graphicData>
        </a:graphic>
      </p:graphicFrame>
      <p:sp>
        <p:nvSpPr>
          <p:cNvPr id="177192" name="Line 40"/>
          <p:cNvSpPr>
            <a:spLocks noChangeShapeType="1"/>
          </p:cNvSpPr>
          <p:nvPr/>
        </p:nvSpPr>
        <p:spPr bwMode="auto">
          <a:xfrm>
            <a:off x="1403350" y="3213100"/>
            <a:ext cx="2889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3" name="Line 41"/>
          <p:cNvSpPr>
            <a:spLocks noChangeShapeType="1"/>
          </p:cNvSpPr>
          <p:nvPr/>
        </p:nvSpPr>
        <p:spPr bwMode="auto">
          <a:xfrm>
            <a:off x="1403350" y="3500438"/>
            <a:ext cx="288925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4" name="Line 42"/>
          <p:cNvSpPr>
            <a:spLocks noChangeShapeType="1"/>
          </p:cNvSpPr>
          <p:nvPr/>
        </p:nvSpPr>
        <p:spPr bwMode="auto">
          <a:xfrm>
            <a:off x="1403350" y="37893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5" name="Line 43"/>
          <p:cNvSpPr>
            <a:spLocks noChangeShapeType="1"/>
          </p:cNvSpPr>
          <p:nvPr/>
        </p:nvSpPr>
        <p:spPr bwMode="auto">
          <a:xfrm>
            <a:off x="1403350" y="4076700"/>
            <a:ext cx="288925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6" name="Line 44"/>
          <p:cNvSpPr>
            <a:spLocks noChangeShapeType="1"/>
          </p:cNvSpPr>
          <p:nvPr/>
        </p:nvSpPr>
        <p:spPr bwMode="auto">
          <a:xfrm>
            <a:off x="3851275" y="3933825"/>
            <a:ext cx="0" cy="1150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7" name="Text Box 45"/>
          <p:cNvSpPr txBox="1">
            <a:spLocks noChangeArrowheads="1"/>
          </p:cNvSpPr>
          <p:nvPr/>
        </p:nvSpPr>
        <p:spPr bwMode="auto">
          <a:xfrm>
            <a:off x="2389188" y="5229225"/>
            <a:ext cx="2922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时分通信</a:t>
            </a: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(Time Division)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7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7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7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7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48148E-6 L 0.07865 1.48148E-6 " pathEditMode="relative" ptsTypes="AA">
                                      <p:cBhvr>
                                        <p:cTn id="81" dur="1000" fill="hold"/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65 1.48148E-6 L 0.18091 0.07338 " pathEditMode="relative" ptsTypes="AA">
                                      <p:cBhvr>
                                        <p:cTn id="84" dur="1000" fill="hold"/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6" presetID="0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91 0.07338 L 0.32275 0.07338 " pathEditMode="relative" ptsTypes="AA">
                                      <p:cBhvr>
                                        <p:cTn id="87" dur="1000" fill="hold"/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177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7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L 0.07865 3.7037E-6 " pathEditMode="relative" ptsTypes="AA">
                                      <p:cBhvr>
                                        <p:cTn id="99" dur="1000" fill="hold"/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3.7037E-6 L 0.1809 -0.01065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0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9 -0.01065 L 0.29132 -0.01065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177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7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33333E-6 L 0.07865 3.33333E-6 " pathEditMode="relative" ptsTypes="AA">
                                      <p:cBhvr>
                                        <p:cTn id="117" dur="1000" fill="hold"/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65 -0.00162 L 0.1809 0.03148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0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9 0.03148 L 0.2599 0.03148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177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7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4444E-6 L 0.07865 -4.44444E-6 " pathEditMode="relative" ptsTypes="AA">
                                      <p:cBhvr>
                                        <p:cTn id="135" dur="1000" fill="hold"/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2 -0.00162 L 0.18524 -0.05254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0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91 -0.05254 L 0.22813 -0.05254 " pathEditMode="relative" ptsTypes="AA">
                                      <p:cBhvr>
                                        <p:cTn id="141" dur="1000" fill="hold"/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17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7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5" dur="500"/>
                                        <p:tgtEl>
                                          <p:spTgt spid="17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0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75 0.07338 L 0.425 0.08403 " pathEditMode="relative" ptsTypes="AA">
                                      <p:cBhvr>
                                        <p:cTn id="163" dur="1000" fill="hold"/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0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 0.08403 L 0.50382 0.08403 " pathEditMode="relative" ptsTypes="AA">
                                      <p:cBhvr>
                                        <p:cTn id="166" dur="1000" fill="hold"/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0" dur="500"/>
                                        <p:tgtEl>
                                          <p:spTgt spid="177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0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01065 L 0.33073 -0.01065 " pathEditMode="relative" ptsTypes="AA">
                                      <p:cBhvr>
                                        <p:cTn id="178" dur="1000" fill="hold"/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0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74 -0.01065 L 0.41718 -0.04213 " pathEditMode="relative" ptsTypes="AA">
                                      <p:cBhvr>
                                        <p:cTn id="181" dur="1000" fill="hold"/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3" presetID="0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45 -0.04213 L 0.50208 -0.04213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8" dur="500"/>
                                        <p:tgtEl>
                                          <p:spTgt spid="177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0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 0.03148 L 0.34653 0.03148 " pathEditMode="relative" ptsTypes="AA">
                                      <p:cBhvr>
                                        <p:cTn id="196" dur="1000" fill="hold"/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0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34 0.0331 L 0.42205 -0.04028 " pathEditMode="relative" rAng="0" ptsTypes="AA">
                                      <p:cBhvr>
                                        <p:cTn id="199" dur="1000" fill="hold"/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1" presetID="0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84 -0.04028 L 0.5099 -0.0419 " pathEditMode="relative" rAng="0" ptsTypes="AA">
                                      <p:cBhvr>
                                        <p:cTn id="202" dur="1000" fill="hold"/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6" dur="500"/>
                                        <p:tgtEl>
                                          <p:spTgt spid="177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0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-0.05254 L 0.34531 -0.05254 " pathEditMode="relative" rAng="0" ptsTypes="AA">
                                      <p:cBhvr>
                                        <p:cTn id="214" dur="1000" fill="hold"/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0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583 -0.05092 L 0.41667 0.00162 " pathEditMode="relative" rAng="0" ptsTypes="AA">
                                      <p:cBhvr>
                                        <p:cTn id="217" dur="1000" fill="hold"/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9" presetID="0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28 -4.44444E-6 L 0.50972 -4.44444E-6 " pathEditMode="relative" rAng="0" ptsTypes="AA">
                                      <p:cBhvr>
                                        <p:cTn id="220" dur="1000" fill="hold"/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autoUpdateAnimBg="0"/>
      <p:bldP spid="177155" grpId="0" autoUpdateAnimBg="0"/>
      <p:bldP spid="177168" grpId="0"/>
      <p:bldP spid="177173" grpId="0"/>
      <p:bldP spid="177174" grpId="0"/>
      <p:bldP spid="177175" grpId="0" autoUpdateAnimBg="0"/>
      <p:bldP spid="177192" grpId="0" animBg="1"/>
      <p:bldP spid="177192" grpId="1" animBg="1"/>
      <p:bldP spid="177192" grpId="2" animBg="1"/>
      <p:bldP spid="177192" grpId="3" animBg="1"/>
      <p:bldP spid="177192" grpId="4" animBg="1"/>
      <p:bldP spid="177192" grpId="5" animBg="1"/>
      <p:bldP spid="177192" grpId="6" animBg="1"/>
      <p:bldP spid="177192" grpId="7" animBg="1"/>
      <p:bldP spid="177192" grpId="8" animBg="1"/>
      <p:bldP spid="177193" grpId="0" animBg="1"/>
      <p:bldP spid="177193" grpId="1" animBg="1"/>
      <p:bldP spid="177193" grpId="2" animBg="1"/>
      <p:bldP spid="177193" grpId="3" animBg="1"/>
      <p:bldP spid="177193" grpId="4" animBg="1"/>
      <p:bldP spid="177193" grpId="5" animBg="1"/>
      <p:bldP spid="177193" grpId="6" animBg="1"/>
      <p:bldP spid="177193" grpId="7" animBg="1"/>
      <p:bldP spid="177193" grpId="8" animBg="1"/>
      <p:bldP spid="177193" grpId="9" animBg="1"/>
      <p:bldP spid="177194" grpId="0" animBg="1"/>
      <p:bldP spid="177194" grpId="1" animBg="1"/>
      <p:bldP spid="177194" grpId="2" animBg="1"/>
      <p:bldP spid="177194" grpId="3" animBg="1"/>
      <p:bldP spid="177194" grpId="4" animBg="1"/>
      <p:bldP spid="177194" grpId="5" animBg="1"/>
      <p:bldP spid="177194" grpId="6" animBg="1"/>
      <p:bldP spid="177194" grpId="7" animBg="1"/>
      <p:bldP spid="177194" grpId="8" animBg="1"/>
      <p:bldP spid="177194" grpId="9" animBg="1"/>
      <p:bldP spid="177195" grpId="0" animBg="1"/>
      <p:bldP spid="177195" grpId="1" animBg="1"/>
      <p:bldP spid="177195" grpId="2" animBg="1"/>
      <p:bldP spid="177195" grpId="3" animBg="1"/>
      <p:bldP spid="177195" grpId="4" animBg="1"/>
      <p:bldP spid="177195" grpId="5" animBg="1"/>
      <p:bldP spid="177195" grpId="6" animBg="1"/>
      <p:bldP spid="177195" grpId="7" animBg="1"/>
      <p:bldP spid="177195" grpId="8" animBg="1"/>
      <p:bldP spid="177195" grpId="9" animBg="1"/>
      <p:bldP spid="177196" grpId="0" animBg="1"/>
      <p:bldP spid="17719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922D2-4724-4FA9-BA5B-AE71178CAA46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920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3</a:t>
            </a:r>
            <a:r>
              <a:rPr lang="zh-CN" altLang="en-US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）</a:t>
            </a:r>
            <a:r>
              <a:rPr lang="en-US" altLang="zh-CN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Parallel-Sequential Transformation </a:t>
            </a:r>
            <a:r>
              <a:rPr lang="zh-CN" altLang="en-US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数据的并串转换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755650" y="981075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FF"/>
                </a:solidFill>
                <a:latin typeface="Calibri" pitchFamily="34" charset="0"/>
                <a:ea typeface="黑体" pitchFamily="49" charset="-122"/>
              </a:rPr>
              <a:t>MUX + </a:t>
            </a:r>
            <a:r>
              <a:rPr lang="zh-CN" altLang="en-US" b="1">
                <a:solidFill>
                  <a:srgbClr val="FF00FF"/>
                </a:solidFill>
                <a:latin typeface="Calibri" pitchFamily="34" charset="0"/>
                <a:ea typeface="黑体" pitchFamily="49" charset="-122"/>
              </a:rPr>
              <a:t>计数器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5867400" y="2349500"/>
            <a:ext cx="1876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>
                <a:latin typeface="Calibri" pitchFamily="34" charset="0"/>
                <a:ea typeface="黑体" pitchFamily="49" charset="-122"/>
              </a:rPr>
              <a:t>F</a:t>
            </a:r>
          </a:p>
          <a:p>
            <a:r>
              <a:rPr lang="zh-CN" altLang="en-US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串行输出</a:t>
            </a:r>
          </a:p>
        </p:txBody>
      </p:sp>
      <p:sp>
        <p:nvSpPr>
          <p:cNvPr id="178181" name="AutoShape 5"/>
          <p:cNvSpPr>
            <a:spLocks/>
          </p:cNvSpPr>
          <p:nvPr/>
        </p:nvSpPr>
        <p:spPr bwMode="auto">
          <a:xfrm>
            <a:off x="2674938" y="2238375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1042988" y="2997200"/>
            <a:ext cx="1792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并行输入</a:t>
            </a:r>
          </a:p>
        </p:txBody>
      </p:sp>
      <p:grpSp>
        <p:nvGrpSpPr>
          <p:cNvPr id="178183" name="Group 7"/>
          <p:cNvGrpSpPr>
            <a:grpSpLocks/>
          </p:cNvGrpSpPr>
          <p:nvPr/>
        </p:nvGrpSpPr>
        <p:grpSpPr bwMode="auto">
          <a:xfrm>
            <a:off x="3132138" y="1628775"/>
            <a:ext cx="2743200" cy="3886200"/>
            <a:chOff x="1973" y="1026"/>
            <a:chExt cx="1728" cy="2448"/>
          </a:xfrm>
        </p:grpSpPr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2501" y="1026"/>
              <a:ext cx="912" cy="17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85" name="Text Box 9"/>
            <p:cNvSpPr txBox="1">
              <a:spLocks noChangeArrowheads="1"/>
            </p:cNvSpPr>
            <p:nvPr/>
          </p:nvSpPr>
          <p:spPr bwMode="auto">
            <a:xfrm>
              <a:off x="2501" y="1410"/>
              <a:ext cx="336" cy="1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600" baseline="-25000">
                  <a:latin typeface="Calibri" pitchFamily="34" charset="0"/>
                  <a:ea typeface="黑体" pitchFamily="49" charset="-122"/>
                </a:rPr>
                <a:t>0</a:t>
              </a:r>
            </a:p>
            <a:p>
              <a:r>
                <a:rPr lang="en-US" altLang="zh-CN" sz="1600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600" baseline="-25000">
                  <a:latin typeface="Calibri" pitchFamily="34" charset="0"/>
                  <a:ea typeface="黑体" pitchFamily="49" charset="-122"/>
                </a:rPr>
                <a:t>1</a:t>
              </a:r>
              <a:endParaRPr lang="en-US" altLang="zh-CN" sz="1600"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sz="1600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600" baseline="-25000">
                  <a:latin typeface="Calibri" pitchFamily="34" charset="0"/>
                  <a:ea typeface="黑体" pitchFamily="49" charset="-122"/>
                </a:rPr>
                <a:t>2</a:t>
              </a:r>
              <a:endParaRPr lang="en-US" altLang="zh-CN" sz="1600"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sz="1600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600" baseline="-25000">
                  <a:latin typeface="Calibri" pitchFamily="34" charset="0"/>
                  <a:ea typeface="黑体" pitchFamily="49" charset="-122"/>
                </a:rPr>
                <a:t>3</a:t>
              </a:r>
              <a:endParaRPr lang="en-US" altLang="zh-CN" sz="1600"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sz="1600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600" baseline="-25000">
                  <a:latin typeface="Calibri" pitchFamily="34" charset="0"/>
                  <a:ea typeface="黑体" pitchFamily="49" charset="-122"/>
                </a:rPr>
                <a:t>4</a:t>
              </a:r>
              <a:endParaRPr lang="en-US" altLang="zh-CN" sz="1600"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sz="1600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600" baseline="-25000">
                  <a:latin typeface="Calibri" pitchFamily="34" charset="0"/>
                  <a:ea typeface="黑体" pitchFamily="49" charset="-122"/>
                </a:rPr>
                <a:t>5</a:t>
              </a:r>
              <a:endParaRPr lang="en-US" altLang="zh-CN" sz="1600"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sz="1600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600" baseline="-25000">
                  <a:latin typeface="Calibri" pitchFamily="34" charset="0"/>
                  <a:ea typeface="黑体" pitchFamily="49" charset="-122"/>
                </a:rPr>
                <a:t>6</a:t>
              </a:r>
              <a:endParaRPr lang="en-US" altLang="zh-CN" sz="1600"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sz="1600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600" baseline="-25000">
                  <a:latin typeface="Calibri" pitchFamily="34" charset="0"/>
                  <a:ea typeface="黑体" pitchFamily="49" charset="-122"/>
                </a:rPr>
                <a:t>7</a:t>
              </a:r>
              <a:endParaRPr lang="en-US" altLang="zh-CN" sz="1600">
                <a:latin typeface="Calibri" pitchFamily="34" charset="0"/>
                <a:ea typeface="黑体" pitchFamily="49" charset="-122"/>
              </a:endParaRPr>
            </a:p>
          </p:txBody>
        </p:sp>
        <p:graphicFrame>
          <p:nvGraphicFramePr>
            <p:cNvPr id="178186" name="Object 10"/>
            <p:cNvGraphicFramePr>
              <a:graphicFrameLocks noChangeAspect="1"/>
            </p:cNvGraphicFramePr>
            <p:nvPr/>
          </p:nvGraphicFramePr>
          <p:xfrm>
            <a:off x="2549" y="1218"/>
            <a:ext cx="192" cy="181"/>
          </p:xfrm>
          <a:graphic>
            <a:graphicData uri="http://schemas.openxmlformats.org/presentationml/2006/ole">
              <p:oleObj spid="_x0000_s178210" name="Equation" r:id="rId3" imgW="228501" imgH="215806" progId="Equation.3">
                <p:embed/>
              </p:oleObj>
            </a:graphicData>
          </a:graphic>
        </p:graphicFrame>
        <p:sp>
          <p:nvSpPr>
            <p:cNvPr id="178187" name="Text Box 11"/>
            <p:cNvSpPr txBox="1">
              <a:spLocks noChangeArrowheads="1"/>
            </p:cNvSpPr>
            <p:nvPr/>
          </p:nvSpPr>
          <p:spPr bwMode="auto">
            <a:xfrm>
              <a:off x="2837" y="1074"/>
              <a:ext cx="49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solidFill>
                    <a:srgbClr val="FF3300"/>
                  </a:solidFill>
                  <a:latin typeface="Calibri" pitchFamily="34" charset="0"/>
                  <a:ea typeface="黑体" pitchFamily="49" charset="-122"/>
                </a:rPr>
                <a:t>MUX</a:t>
              </a:r>
            </a:p>
            <a:p>
              <a:r>
                <a:rPr lang="en-US" altLang="zh-CN" sz="1600" b="1">
                  <a:solidFill>
                    <a:srgbClr val="FF3300"/>
                  </a:solidFill>
                  <a:latin typeface="Calibri" pitchFamily="34" charset="0"/>
                  <a:ea typeface="黑体" pitchFamily="49" charset="-122"/>
                </a:rPr>
                <a:t>74151</a:t>
              </a:r>
            </a:p>
          </p:txBody>
        </p:sp>
        <p:sp>
          <p:nvSpPr>
            <p:cNvPr id="178188" name="Text Box 12"/>
            <p:cNvSpPr txBox="1">
              <a:spLocks noChangeArrowheads="1"/>
            </p:cNvSpPr>
            <p:nvPr/>
          </p:nvSpPr>
          <p:spPr bwMode="auto">
            <a:xfrm>
              <a:off x="3173" y="1554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Calibri" pitchFamily="34" charset="0"/>
                  <a:ea typeface="黑体" pitchFamily="49" charset="-122"/>
                </a:rPr>
                <a:t>Y</a:t>
              </a:r>
            </a:p>
          </p:txBody>
        </p:sp>
        <p:sp>
          <p:nvSpPr>
            <p:cNvPr id="178189" name="Line 13"/>
            <p:cNvSpPr>
              <a:spLocks noChangeShapeType="1"/>
            </p:cNvSpPr>
            <p:nvPr/>
          </p:nvSpPr>
          <p:spPr bwMode="auto">
            <a:xfrm>
              <a:off x="3413" y="165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90" name="Text Box 14"/>
            <p:cNvSpPr txBox="1">
              <a:spLocks noChangeArrowheads="1"/>
            </p:cNvSpPr>
            <p:nvPr/>
          </p:nvSpPr>
          <p:spPr bwMode="auto">
            <a:xfrm>
              <a:off x="1973" y="1410"/>
              <a:ext cx="336" cy="1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600" baseline="-25000">
                  <a:latin typeface="Calibri" pitchFamily="34" charset="0"/>
                  <a:ea typeface="黑体" pitchFamily="49" charset="-122"/>
                </a:rPr>
                <a:t>0</a:t>
              </a:r>
            </a:p>
            <a:p>
              <a:r>
                <a:rPr lang="en-US" altLang="zh-CN" sz="1600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600" baseline="-25000">
                  <a:latin typeface="Calibri" pitchFamily="34" charset="0"/>
                  <a:ea typeface="黑体" pitchFamily="49" charset="-122"/>
                </a:rPr>
                <a:t>1</a:t>
              </a:r>
              <a:endParaRPr lang="en-US" altLang="zh-CN" sz="1600"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sz="1600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600" baseline="-25000">
                  <a:latin typeface="Calibri" pitchFamily="34" charset="0"/>
                  <a:ea typeface="黑体" pitchFamily="49" charset="-122"/>
                </a:rPr>
                <a:t>2</a:t>
              </a:r>
              <a:endParaRPr lang="en-US" altLang="zh-CN" sz="1600"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sz="1600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600" baseline="-25000">
                  <a:latin typeface="Calibri" pitchFamily="34" charset="0"/>
                  <a:ea typeface="黑体" pitchFamily="49" charset="-122"/>
                </a:rPr>
                <a:t>3</a:t>
              </a:r>
              <a:endParaRPr lang="en-US" altLang="zh-CN" sz="1600"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sz="1600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600" baseline="-25000">
                  <a:latin typeface="Calibri" pitchFamily="34" charset="0"/>
                  <a:ea typeface="黑体" pitchFamily="49" charset="-122"/>
                </a:rPr>
                <a:t>4</a:t>
              </a:r>
              <a:endParaRPr lang="en-US" altLang="zh-CN" sz="1600"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sz="1600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600" baseline="-25000">
                  <a:latin typeface="Calibri" pitchFamily="34" charset="0"/>
                  <a:ea typeface="黑体" pitchFamily="49" charset="-122"/>
                </a:rPr>
                <a:t>5</a:t>
              </a:r>
              <a:endParaRPr lang="en-US" altLang="zh-CN" sz="1600"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sz="1600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600" baseline="-25000">
                  <a:latin typeface="Calibri" pitchFamily="34" charset="0"/>
                  <a:ea typeface="黑体" pitchFamily="49" charset="-122"/>
                </a:rPr>
                <a:t>6</a:t>
              </a:r>
              <a:endParaRPr lang="en-US" altLang="zh-CN" sz="1600">
                <a:latin typeface="Calibri" pitchFamily="34" charset="0"/>
                <a:ea typeface="黑体" pitchFamily="49" charset="-122"/>
              </a:endParaRPr>
            </a:p>
            <a:p>
              <a:r>
                <a:rPr lang="en-US" altLang="zh-CN" sz="1600" i="1">
                  <a:latin typeface="Calibri" pitchFamily="34" charset="0"/>
                  <a:ea typeface="黑体" pitchFamily="49" charset="-122"/>
                </a:rPr>
                <a:t>D</a:t>
              </a:r>
              <a:r>
                <a:rPr lang="en-US" altLang="zh-CN" sz="1600" baseline="-25000">
                  <a:latin typeface="Calibri" pitchFamily="34" charset="0"/>
                  <a:ea typeface="黑体" pitchFamily="49" charset="-122"/>
                </a:rPr>
                <a:t>7</a:t>
              </a:r>
              <a:endParaRPr lang="en-US" altLang="zh-CN" sz="1600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78191" name="Line 15"/>
            <p:cNvSpPr>
              <a:spLocks noChangeShapeType="1"/>
            </p:cNvSpPr>
            <p:nvPr/>
          </p:nvSpPr>
          <p:spPr bwMode="auto">
            <a:xfrm>
              <a:off x="2261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92" name="Line 16"/>
            <p:cNvSpPr>
              <a:spLocks noChangeShapeType="1"/>
            </p:cNvSpPr>
            <p:nvPr/>
          </p:nvSpPr>
          <p:spPr bwMode="auto">
            <a:xfrm>
              <a:off x="2261" y="1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93" name="Line 17"/>
            <p:cNvSpPr>
              <a:spLocks noChangeShapeType="1"/>
            </p:cNvSpPr>
            <p:nvPr/>
          </p:nvSpPr>
          <p:spPr bwMode="auto">
            <a:xfrm>
              <a:off x="2261" y="165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94" name="Line 18"/>
            <p:cNvSpPr>
              <a:spLocks noChangeShapeType="1"/>
            </p:cNvSpPr>
            <p:nvPr/>
          </p:nvSpPr>
          <p:spPr bwMode="auto">
            <a:xfrm>
              <a:off x="2261" y="179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95" name="Line 19"/>
            <p:cNvSpPr>
              <a:spLocks noChangeShapeType="1"/>
            </p:cNvSpPr>
            <p:nvPr/>
          </p:nvSpPr>
          <p:spPr bwMode="auto">
            <a:xfrm>
              <a:off x="2261" y="193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96" name="Line 20"/>
            <p:cNvSpPr>
              <a:spLocks noChangeShapeType="1"/>
            </p:cNvSpPr>
            <p:nvPr/>
          </p:nvSpPr>
          <p:spPr bwMode="auto">
            <a:xfrm>
              <a:off x="2261" y="213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97" name="Line 21"/>
            <p:cNvSpPr>
              <a:spLocks noChangeShapeType="1"/>
            </p:cNvSpPr>
            <p:nvPr/>
          </p:nvSpPr>
          <p:spPr bwMode="auto">
            <a:xfrm>
              <a:off x="2261" y="227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98" name="Line 22"/>
            <p:cNvSpPr>
              <a:spLocks noChangeShapeType="1"/>
            </p:cNvSpPr>
            <p:nvPr/>
          </p:nvSpPr>
          <p:spPr bwMode="auto">
            <a:xfrm>
              <a:off x="2261" y="241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99" name="Line 23"/>
            <p:cNvSpPr>
              <a:spLocks noChangeShapeType="1"/>
            </p:cNvSpPr>
            <p:nvPr/>
          </p:nvSpPr>
          <p:spPr bwMode="auto">
            <a:xfrm>
              <a:off x="2261" y="261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00" name="Text Box 24"/>
            <p:cNvSpPr txBox="1">
              <a:spLocks noChangeArrowheads="1"/>
            </p:cNvSpPr>
            <p:nvPr/>
          </p:nvSpPr>
          <p:spPr bwMode="auto">
            <a:xfrm>
              <a:off x="2021" y="1218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Calibri" pitchFamily="34" charset="0"/>
                  <a:ea typeface="黑体" pitchFamily="49" charset="-122"/>
                </a:rPr>
                <a:t>0</a:t>
              </a:r>
            </a:p>
          </p:txBody>
        </p:sp>
        <p:sp>
          <p:nvSpPr>
            <p:cNvPr id="178201" name="Text Box 25"/>
            <p:cNvSpPr txBox="1">
              <a:spLocks noChangeArrowheads="1"/>
            </p:cNvSpPr>
            <p:nvPr/>
          </p:nvSpPr>
          <p:spPr bwMode="auto">
            <a:xfrm>
              <a:off x="2753" y="2538"/>
              <a:ext cx="6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latin typeface="Calibri" pitchFamily="34" charset="0"/>
                  <a:ea typeface="黑体" pitchFamily="49" charset="-122"/>
                </a:rPr>
                <a:t>A</a:t>
              </a:r>
              <a:r>
                <a:rPr lang="en-US" altLang="zh-CN" sz="1800" baseline="-25000">
                  <a:latin typeface="Calibri" pitchFamily="34" charset="0"/>
                  <a:ea typeface="黑体" pitchFamily="49" charset="-122"/>
                </a:rPr>
                <a:t>2 </a:t>
              </a:r>
              <a:r>
                <a:rPr lang="en-US" altLang="zh-CN" sz="1800">
                  <a:latin typeface="Calibri" pitchFamily="34" charset="0"/>
                  <a:ea typeface="黑体" pitchFamily="49" charset="-122"/>
                </a:rPr>
                <a:t>A</a:t>
              </a:r>
              <a:r>
                <a:rPr lang="en-US" altLang="zh-CN" sz="1800" baseline="-25000">
                  <a:latin typeface="Calibri" pitchFamily="34" charset="0"/>
                  <a:ea typeface="黑体" pitchFamily="49" charset="-122"/>
                </a:rPr>
                <a:t>1 </a:t>
              </a:r>
              <a:r>
                <a:rPr lang="en-US" altLang="zh-CN" sz="1800">
                  <a:latin typeface="Calibri" pitchFamily="34" charset="0"/>
                  <a:ea typeface="黑体" pitchFamily="49" charset="-122"/>
                </a:rPr>
                <a:t>A</a:t>
              </a:r>
              <a:r>
                <a:rPr lang="en-US" altLang="zh-CN" sz="1800" baseline="-25000">
                  <a:latin typeface="Calibri" pitchFamily="34" charset="0"/>
                  <a:ea typeface="黑体" pitchFamily="49" charset="-122"/>
                </a:rPr>
                <a:t>0</a:t>
              </a:r>
            </a:p>
          </p:txBody>
        </p:sp>
        <p:sp>
          <p:nvSpPr>
            <p:cNvPr id="178202" name="Line 26"/>
            <p:cNvSpPr>
              <a:spLocks noChangeShapeType="1"/>
            </p:cNvSpPr>
            <p:nvPr/>
          </p:nvSpPr>
          <p:spPr bwMode="auto">
            <a:xfrm>
              <a:off x="2885" y="275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8203" name="Group 27"/>
            <p:cNvGrpSpPr>
              <a:grpSpLocks/>
            </p:cNvGrpSpPr>
            <p:nvPr/>
          </p:nvGrpSpPr>
          <p:grpSpPr bwMode="auto">
            <a:xfrm>
              <a:off x="2405" y="2898"/>
              <a:ext cx="1296" cy="576"/>
              <a:chOff x="2112" y="3552"/>
              <a:chExt cx="1296" cy="576"/>
            </a:xfrm>
          </p:grpSpPr>
          <p:sp>
            <p:nvSpPr>
              <p:cNvPr id="178204" name="Rectangle 28"/>
              <p:cNvSpPr>
                <a:spLocks noChangeArrowheads="1"/>
              </p:cNvSpPr>
              <p:nvPr/>
            </p:nvSpPr>
            <p:spPr bwMode="auto">
              <a:xfrm>
                <a:off x="2112" y="3552"/>
                <a:ext cx="129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8205" name="Text Box 29"/>
              <p:cNvSpPr txBox="1">
                <a:spLocks noChangeArrowheads="1"/>
              </p:cNvSpPr>
              <p:nvPr/>
            </p:nvSpPr>
            <p:spPr bwMode="auto">
              <a:xfrm>
                <a:off x="2448" y="3552"/>
                <a:ext cx="6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800" i="1">
                    <a:latin typeface="Calibri" pitchFamily="34" charset="0"/>
                    <a:ea typeface="黑体" pitchFamily="49" charset="-122"/>
                  </a:rPr>
                  <a:t>Q</a:t>
                </a:r>
                <a:r>
                  <a:rPr lang="en-US" altLang="zh-CN" sz="1800" baseline="-25000">
                    <a:latin typeface="Calibri" pitchFamily="34" charset="0"/>
                    <a:ea typeface="黑体" pitchFamily="49" charset="-122"/>
                  </a:rPr>
                  <a:t>2 </a:t>
                </a:r>
                <a:r>
                  <a:rPr lang="en-US" altLang="zh-CN" sz="1800" i="1">
                    <a:latin typeface="Calibri" pitchFamily="34" charset="0"/>
                    <a:ea typeface="黑体" pitchFamily="49" charset="-122"/>
                  </a:rPr>
                  <a:t>Q</a:t>
                </a:r>
                <a:r>
                  <a:rPr lang="en-US" altLang="zh-CN" sz="1800" baseline="-25000">
                    <a:latin typeface="Calibri" pitchFamily="34" charset="0"/>
                    <a:ea typeface="黑体" pitchFamily="49" charset="-122"/>
                  </a:rPr>
                  <a:t>1 </a:t>
                </a:r>
                <a:r>
                  <a:rPr lang="en-US" altLang="zh-CN" sz="1800" i="1">
                    <a:latin typeface="Calibri" pitchFamily="34" charset="0"/>
                    <a:ea typeface="黑体" pitchFamily="49" charset="-122"/>
                  </a:rPr>
                  <a:t>Q</a:t>
                </a:r>
                <a:r>
                  <a:rPr lang="en-US" altLang="zh-CN" sz="1800" baseline="-25000">
                    <a:latin typeface="Calibri" pitchFamily="34" charset="0"/>
                    <a:ea typeface="黑体" pitchFamily="49" charset="-122"/>
                  </a:rPr>
                  <a:t>0</a:t>
                </a:r>
              </a:p>
            </p:txBody>
          </p:sp>
          <p:sp>
            <p:nvSpPr>
              <p:cNvPr id="178206" name="Text Box 30"/>
              <p:cNvSpPr txBox="1">
                <a:spLocks noChangeArrowheads="1"/>
              </p:cNvSpPr>
              <p:nvPr/>
            </p:nvSpPr>
            <p:spPr bwMode="auto">
              <a:xfrm>
                <a:off x="2256" y="3792"/>
                <a:ext cx="10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800">
                    <a:latin typeface="Calibri" pitchFamily="34" charset="0"/>
                    <a:ea typeface="黑体" pitchFamily="49" charset="-122"/>
                  </a:rPr>
                  <a:t>M-8 counter</a:t>
                </a:r>
              </a:p>
            </p:txBody>
          </p:sp>
        </p:grpSp>
        <p:sp>
          <p:nvSpPr>
            <p:cNvPr id="178207" name="Line 31"/>
            <p:cNvSpPr>
              <a:spLocks noChangeShapeType="1"/>
            </p:cNvSpPr>
            <p:nvPr/>
          </p:nvSpPr>
          <p:spPr bwMode="auto">
            <a:xfrm>
              <a:off x="3077" y="275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08" name="Line 32"/>
            <p:cNvSpPr>
              <a:spLocks noChangeShapeType="1"/>
            </p:cNvSpPr>
            <p:nvPr/>
          </p:nvSpPr>
          <p:spPr bwMode="auto">
            <a:xfrm>
              <a:off x="3269" y="275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8209" name="Text Box 33"/>
          <p:cNvSpPr txBox="1">
            <a:spLocks noChangeArrowheads="1"/>
          </p:cNvSpPr>
          <p:nvPr/>
        </p:nvSpPr>
        <p:spPr bwMode="auto">
          <a:xfrm>
            <a:off x="1258888" y="5661025"/>
            <a:ext cx="69135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>
                <a:latin typeface="Calibri" pitchFamily="34" charset="0"/>
                <a:ea typeface="黑体" pitchFamily="49" charset="-122"/>
              </a:rPr>
              <a:t>计数器从</a:t>
            </a:r>
            <a:r>
              <a:rPr lang="en-US" altLang="zh-CN" sz="2000" b="1">
                <a:latin typeface="Calibri" pitchFamily="34" charset="0"/>
                <a:ea typeface="黑体" pitchFamily="49" charset="-122"/>
              </a:rPr>
              <a:t>000 ~ 111</a:t>
            </a:r>
            <a:r>
              <a:rPr lang="zh-CN" altLang="en-US" sz="2000" b="1">
                <a:latin typeface="Calibri" pitchFamily="34" charset="0"/>
                <a:ea typeface="黑体" pitchFamily="49" charset="-122"/>
              </a:rPr>
              <a:t>循环，使</a:t>
            </a:r>
            <a:r>
              <a:rPr lang="en-US" altLang="zh-CN" sz="2000" b="1">
                <a:latin typeface="Calibri" pitchFamily="34" charset="0"/>
                <a:ea typeface="黑体" pitchFamily="49" charset="-122"/>
              </a:rPr>
              <a:t>MUX </a:t>
            </a:r>
            <a:r>
              <a:rPr lang="zh-CN" altLang="en-US" sz="2000" b="1">
                <a:latin typeface="Calibri" pitchFamily="34" charset="0"/>
                <a:ea typeface="黑体" pitchFamily="49" charset="-122"/>
              </a:rPr>
              <a:t>依次选择</a:t>
            </a:r>
            <a:r>
              <a:rPr lang="en-US" altLang="zh-CN" sz="2000" b="1" i="1">
                <a:latin typeface="Calibri" pitchFamily="34" charset="0"/>
                <a:ea typeface="黑体" pitchFamily="49" charset="-122"/>
              </a:rPr>
              <a:t>D</a:t>
            </a:r>
            <a:r>
              <a:rPr lang="en-US" altLang="zh-CN" sz="2000" b="1" baseline="-25000">
                <a:latin typeface="Calibri" pitchFamily="34" charset="0"/>
                <a:ea typeface="黑体" pitchFamily="49" charset="-122"/>
              </a:rPr>
              <a:t>0</a:t>
            </a:r>
            <a:r>
              <a:rPr lang="en-US" altLang="zh-CN" sz="2000" b="1">
                <a:latin typeface="Calibri" pitchFamily="34" charset="0"/>
                <a:ea typeface="黑体" pitchFamily="49" charset="-122"/>
              </a:rPr>
              <a:t> ~ </a:t>
            </a:r>
            <a:r>
              <a:rPr lang="en-US" altLang="zh-CN" sz="2000" b="1" i="1">
                <a:latin typeface="Calibri" pitchFamily="34" charset="0"/>
                <a:ea typeface="黑体" pitchFamily="49" charset="-122"/>
              </a:rPr>
              <a:t>D</a:t>
            </a:r>
            <a:r>
              <a:rPr lang="en-US" altLang="zh-CN" sz="2000" b="1" baseline="-25000">
                <a:latin typeface="Calibri" pitchFamily="34" charset="0"/>
                <a:ea typeface="黑体" pitchFamily="49" charset="-122"/>
              </a:rPr>
              <a:t>7</a:t>
            </a:r>
            <a:r>
              <a:rPr lang="en-US" altLang="zh-CN" sz="2000" b="1">
                <a:latin typeface="Calibri" pitchFamily="34" charset="0"/>
                <a:ea typeface="黑体" pitchFamily="49" charset="-122"/>
              </a:rPr>
              <a:t> </a:t>
            </a:r>
            <a:r>
              <a:rPr lang="zh-CN" altLang="en-US" sz="2000" b="1">
                <a:latin typeface="Calibri" pitchFamily="34" charset="0"/>
                <a:ea typeface="黑体" pitchFamily="49" charset="-122"/>
              </a:rPr>
              <a:t>输出。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autoUpdateAnimBg="0"/>
      <p:bldP spid="178179" grpId="0" autoUpdateAnimBg="0"/>
      <p:bldP spid="178180" grpId="0" autoUpdateAnimBg="0"/>
      <p:bldP spid="178181" grpId="0" animBg="1"/>
      <p:bldP spid="178182" grpId="0" autoUpdateAnimBg="0"/>
      <p:bldP spid="178209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82BC-6CA9-40F4-A7A3-7C388A9A6B0D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700338" y="333375"/>
            <a:ext cx="3816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§4.6   Comparator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11188" y="90805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b="1">
                <a:latin typeface="Calibri" pitchFamily="34" charset="0"/>
                <a:ea typeface="黑体" pitchFamily="49" charset="-122"/>
              </a:rPr>
              <a:t>Function: Compare two binary inputs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611188" y="1406525"/>
            <a:ext cx="4040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latin typeface="Calibri" pitchFamily="34" charset="0"/>
                <a:ea typeface="黑体" pitchFamily="49" charset="-122"/>
              </a:rPr>
              <a:t>4.6.1  one-bit comparator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688975" y="2557463"/>
            <a:ext cx="229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latin typeface="Calibri" pitchFamily="34" charset="0"/>
                <a:ea typeface="黑体" pitchFamily="49" charset="-122"/>
              </a:rPr>
              <a:t>outputs: Results</a:t>
            </a: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>
            <a:off x="2903538" y="2097088"/>
            <a:ext cx="215900" cy="1439862"/>
          </a:xfrm>
          <a:prstGeom prst="leftBrace">
            <a:avLst>
              <a:gd name="adj1" fmla="val 555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3132138" y="2020888"/>
            <a:ext cx="2438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ea typeface="黑体" pitchFamily="49" charset="-122"/>
              </a:rPr>
              <a:t>L (A&gt;B)  large 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ea typeface="黑体" pitchFamily="49" charset="-122"/>
              </a:rPr>
              <a:t>S (A&lt;B)  small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ea typeface="黑体" pitchFamily="49" charset="-122"/>
              </a:rPr>
              <a:t>E (A=B)  equal</a:t>
            </a:r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688975" y="2084388"/>
            <a:ext cx="163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  <a:ea typeface="黑体" pitchFamily="49" charset="-122"/>
              </a:rPr>
              <a:t>inputs: A, B</a:t>
            </a:r>
          </a:p>
        </p:txBody>
      </p:sp>
      <p:sp>
        <p:nvSpPr>
          <p:cNvPr id="51222" name="AutoShape 22"/>
          <p:cNvSpPr>
            <a:spLocks/>
          </p:cNvSpPr>
          <p:nvPr/>
        </p:nvSpPr>
        <p:spPr bwMode="auto">
          <a:xfrm>
            <a:off x="5494338" y="2097088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5875338" y="2182813"/>
            <a:ext cx="16144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Active-high</a:t>
            </a:r>
          </a:p>
          <a:p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  Yes   1</a:t>
            </a:r>
          </a:p>
          <a:p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   No   0</a:t>
            </a:r>
          </a:p>
        </p:txBody>
      </p:sp>
      <p:graphicFrame>
        <p:nvGraphicFramePr>
          <p:cNvPr id="51287" name="Group 87"/>
          <p:cNvGraphicFramePr>
            <a:graphicFrameLocks noGrp="1"/>
          </p:cNvGraphicFramePr>
          <p:nvPr/>
        </p:nvGraphicFramePr>
        <p:xfrm>
          <a:off x="611188" y="4437063"/>
          <a:ext cx="2605087" cy="2231136"/>
        </p:xfrm>
        <a:graphic>
          <a:graphicData uri="http://schemas.openxmlformats.org/drawingml/2006/table">
            <a:tbl>
              <a:tblPr/>
              <a:tblGrid>
                <a:gridCol w="993775"/>
                <a:gridCol w="1611312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49" charset="-122"/>
                        </a:rPr>
                        <a:t>A 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49" charset="-122"/>
                        </a:rPr>
                        <a:t>   L   S   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3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49" charset="-122"/>
                        </a:rPr>
                        <a:t>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49" charset="-122"/>
                        </a:rPr>
                        <a:t>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49" charset="-122"/>
                        </a:rPr>
                        <a:t>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49" charset="-122"/>
                        </a:rPr>
                        <a:t>1   1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971550" y="3846513"/>
            <a:ext cx="2087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Truth table</a:t>
            </a:r>
          </a:p>
        </p:txBody>
      </p:sp>
      <p:sp>
        <p:nvSpPr>
          <p:cNvPr id="51236" name="Text Box 36"/>
          <p:cNvSpPr txBox="1">
            <a:spLocks noChangeArrowheads="1"/>
          </p:cNvSpPr>
          <p:nvPr/>
        </p:nvSpPr>
        <p:spPr bwMode="auto">
          <a:xfrm>
            <a:off x="4273550" y="56769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latin typeface="Calibri" pitchFamily="34" charset="0"/>
                <a:ea typeface="黑体" pitchFamily="49" charset="-122"/>
              </a:rPr>
              <a:t>= A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⊙</a:t>
            </a:r>
            <a:r>
              <a:rPr lang="en-US" altLang="zh-CN" b="1" i="1">
                <a:latin typeface="Calibri" pitchFamily="34" charset="0"/>
                <a:ea typeface="黑体" pitchFamily="49" charset="-122"/>
              </a:rPr>
              <a:t>B</a:t>
            </a:r>
          </a:p>
        </p:txBody>
      </p:sp>
      <p:sp>
        <p:nvSpPr>
          <p:cNvPr id="51237" name="Rectangle 37"/>
          <p:cNvSpPr>
            <a:spLocks noChangeArrowheads="1"/>
          </p:cNvSpPr>
          <p:nvPr/>
        </p:nvSpPr>
        <p:spPr bwMode="auto">
          <a:xfrm>
            <a:off x="1817688" y="4914900"/>
            <a:ext cx="1055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  <a:ea typeface="黑体" pitchFamily="49" charset="-122"/>
              </a:rPr>
              <a:t>0   0   1</a:t>
            </a:r>
          </a:p>
        </p:txBody>
      </p:sp>
      <p:sp>
        <p:nvSpPr>
          <p:cNvPr id="51238" name="Rectangle 38"/>
          <p:cNvSpPr>
            <a:spLocks noChangeArrowheads="1"/>
          </p:cNvSpPr>
          <p:nvPr/>
        </p:nvSpPr>
        <p:spPr bwMode="auto">
          <a:xfrm>
            <a:off x="1817688" y="5348288"/>
            <a:ext cx="1055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latin typeface="Calibri" pitchFamily="34" charset="0"/>
                <a:ea typeface="黑体" pitchFamily="49" charset="-122"/>
              </a:rPr>
              <a:t>0   1   0</a:t>
            </a:r>
          </a:p>
        </p:txBody>
      </p:sp>
      <p:sp>
        <p:nvSpPr>
          <p:cNvPr id="51239" name="Rectangle 39"/>
          <p:cNvSpPr>
            <a:spLocks noChangeArrowheads="1"/>
          </p:cNvSpPr>
          <p:nvPr/>
        </p:nvSpPr>
        <p:spPr bwMode="auto">
          <a:xfrm>
            <a:off x="1817688" y="5780088"/>
            <a:ext cx="1055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latin typeface="Calibri" pitchFamily="34" charset="0"/>
                <a:ea typeface="黑体" pitchFamily="49" charset="-122"/>
              </a:rPr>
              <a:t>1   0   0</a:t>
            </a:r>
          </a:p>
        </p:txBody>
      </p:sp>
      <p:sp>
        <p:nvSpPr>
          <p:cNvPr id="51240" name="Rectangle 40"/>
          <p:cNvSpPr>
            <a:spLocks noChangeArrowheads="1"/>
          </p:cNvSpPr>
          <p:nvPr/>
        </p:nvSpPr>
        <p:spPr bwMode="auto">
          <a:xfrm>
            <a:off x="1817688" y="6211888"/>
            <a:ext cx="1055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  <a:ea typeface="黑体" pitchFamily="49" charset="-122"/>
              </a:rPr>
              <a:t>0   0   1</a:t>
            </a:r>
          </a:p>
        </p:txBody>
      </p:sp>
      <p:sp>
        <p:nvSpPr>
          <p:cNvPr id="51241" name="AutoShape 41"/>
          <p:cNvSpPr>
            <a:spLocks/>
          </p:cNvSpPr>
          <p:nvPr/>
        </p:nvSpPr>
        <p:spPr bwMode="auto">
          <a:xfrm>
            <a:off x="3663950" y="42291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latin typeface="Calibri" pitchFamily="34" charset="0"/>
              <a:ea typeface="黑体" pitchFamily="49" charset="-122"/>
            </a:endParaRPr>
          </a:p>
        </p:txBody>
      </p:sp>
      <p:graphicFrame>
        <p:nvGraphicFramePr>
          <p:cNvPr id="51242" name="Object 42"/>
          <p:cNvGraphicFramePr>
            <a:graphicFrameLocks noChangeAspect="1"/>
          </p:cNvGraphicFramePr>
          <p:nvPr/>
        </p:nvGraphicFramePr>
        <p:xfrm>
          <a:off x="4044950" y="4076700"/>
          <a:ext cx="990600" cy="406400"/>
        </p:xfrm>
        <a:graphic>
          <a:graphicData uri="http://schemas.openxmlformats.org/presentationml/2006/ole">
            <p:oleObj spid="_x0000_s200706" name="Equation" r:id="rId3" imgW="494870" imgH="203024" progId="Equation.3">
              <p:embed/>
            </p:oleObj>
          </a:graphicData>
        </a:graphic>
      </p:graphicFrame>
      <p:graphicFrame>
        <p:nvGraphicFramePr>
          <p:cNvPr id="51243" name="Object 43"/>
          <p:cNvGraphicFramePr>
            <a:graphicFrameLocks noChangeAspect="1"/>
          </p:cNvGraphicFramePr>
          <p:nvPr/>
        </p:nvGraphicFramePr>
        <p:xfrm>
          <a:off x="4044950" y="4610100"/>
          <a:ext cx="914400" cy="409575"/>
        </p:xfrm>
        <a:graphic>
          <a:graphicData uri="http://schemas.openxmlformats.org/presentationml/2006/ole">
            <p:oleObj spid="_x0000_s200707" name="Equation" r:id="rId4" imgW="482181" imgH="215713" progId="Equation.3">
              <p:embed/>
            </p:oleObj>
          </a:graphicData>
        </a:graphic>
      </p:graphicFrame>
      <p:graphicFrame>
        <p:nvGraphicFramePr>
          <p:cNvPr id="51244" name="Object 44"/>
          <p:cNvGraphicFramePr>
            <a:graphicFrameLocks noChangeAspect="1"/>
          </p:cNvGraphicFramePr>
          <p:nvPr/>
        </p:nvGraphicFramePr>
        <p:xfrm>
          <a:off x="3970338" y="5143500"/>
          <a:ext cx="1825625" cy="400050"/>
        </p:xfrm>
        <a:graphic>
          <a:graphicData uri="http://schemas.openxmlformats.org/presentationml/2006/ole">
            <p:oleObj spid="_x0000_s200708" name="Equation" r:id="rId5" imgW="926698" imgH="203112" progId="Equation.3">
              <p:embed/>
            </p:oleObj>
          </a:graphicData>
        </a:graphic>
      </p:graphicFrame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7010400" y="5711825"/>
            <a:ext cx="304800" cy="381000"/>
            <a:chOff x="2112" y="624"/>
            <a:chExt cx="192" cy="240"/>
          </a:xfrm>
        </p:grpSpPr>
        <p:sp>
          <p:nvSpPr>
            <p:cNvPr id="51246" name="Rectangle 46"/>
            <p:cNvSpPr>
              <a:spLocks noChangeArrowheads="1"/>
            </p:cNvSpPr>
            <p:nvPr/>
          </p:nvSpPr>
          <p:spPr bwMode="auto">
            <a:xfrm>
              <a:off x="2112" y="624"/>
              <a:ext cx="14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7" name="Text Box 47"/>
            <p:cNvSpPr txBox="1">
              <a:spLocks noChangeArrowheads="1"/>
            </p:cNvSpPr>
            <p:nvPr/>
          </p:nvSpPr>
          <p:spPr bwMode="auto">
            <a:xfrm>
              <a:off x="2160" y="624"/>
              <a:ext cx="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51248" name="Oval 48"/>
            <p:cNvSpPr>
              <a:spLocks noChangeArrowheads="1"/>
            </p:cNvSpPr>
            <p:nvPr/>
          </p:nvSpPr>
          <p:spPr bwMode="auto">
            <a:xfrm>
              <a:off x="2256" y="720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7543800" y="4187825"/>
            <a:ext cx="1095375" cy="1828800"/>
            <a:chOff x="2064" y="2832"/>
            <a:chExt cx="690" cy="1152"/>
          </a:xfrm>
        </p:grpSpPr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2064" y="2832"/>
              <a:ext cx="240" cy="336"/>
              <a:chOff x="2928" y="1104"/>
              <a:chExt cx="240" cy="336"/>
            </a:xfrm>
          </p:grpSpPr>
          <p:sp>
            <p:nvSpPr>
              <p:cNvPr id="51251" name="Rectangle 51"/>
              <p:cNvSpPr>
                <a:spLocks noChangeArrowheads="1"/>
              </p:cNvSpPr>
              <p:nvPr/>
            </p:nvSpPr>
            <p:spPr bwMode="auto">
              <a:xfrm>
                <a:off x="2928" y="1104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2" name="Text Box 52"/>
              <p:cNvSpPr txBox="1">
                <a:spLocks noChangeArrowheads="1"/>
              </p:cNvSpPr>
              <p:nvPr/>
            </p:nvSpPr>
            <p:spPr bwMode="auto">
              <a:xfrm>
                <a:off x="2976" y="1152"/>
                <a:ext cx="15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000" b="1">
                    <a:latin typeface="Calibri" pitchFamily="34" charset="0"/>
                    <a:ea typeface="黑体" pitchFamily="49" charset="-122"/>
                  </a:rPr>
                  <a:t>&amp;</a:t>
                </a:r>
              </a:p>
            </p:txBody>
          </p:sp>
        </p:grpSp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2064" y="3264"/>
              <a:ext cx="259" cy="336"/>
              <a:chOff x="3485" y="1392"/>
              <a:chExt cx="259" cy="336"/>
            </a:xfrm>
          </p:grpSpPr>
          <p:sp>
            <p:nvSpPr>
              <p:cNvPr id="51254" name="Rectangle 54"/>
              <p:cNvSpPr>
                <a:spLocks noChangeArrowheads="1"/>
              </p:cNvSpPr>
              <p:nvPr/>
            </p:nvSpPr>
            <p:spPr bwMode="auto">
              <a:xfrm>
                <a:off x="3485" y="1392"/>
                <a:ext cx="259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5" name="Text Box 55"/>
              <p:cNvSpPr txBox="1">
                <a:spLocks noChangeArrowheads="1"/>
              </p:cNvSpPr>
              <p:nvPr/>
            </p:nvSpPr>
            <p:spPr bwMode="auto">
              <a:xfrm>
                <a:off x="3504" y="1488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600" b="1">
                    <a:latin typeface="Calibri" pitchFamily="34" charset="0"/>
                    <a:ea typeface="黑体" pitchFamily="49" charset="-122"/>
                  </a:rPr>
                  <a:t> =1</a:t>
                </a:r>
              </a:p>
            </p:txBody>
          </p:sp>
        </p:grpSp>
        <p:grpSp>
          <p:nvGrpSpPr>
            <p:cNvPr id="6" name="Group 56"/>
            <p:cNvGrpSpPr>
              <a:grpSpLocks/>
            </p:cNvGrpSpPr>
            <p:nvPr/>
          </p:nvGrpSpPr>
          <p:grpSpPr bwMode="auto">
            <a:xfrm>
              <a:off x="2064" y="3648"/>
              <a:ext cx="240" cy="336"/>
              <a:chOff x="2928" y="1104"/>
              <a:chExt cx="240" cy="336"/>
            </a:xfrm>
          </p:grpSpPr>
          <p:sp>
            <p:nvSpPr>
              <p:cNvPr id="51257" name="Rectangle 57"/>
              <p:cNvSpPr>
                <a:spLocks noChangeArrowheads="1"/>
              </p:cNvSpPr>
              <p:nvPr/>
            </p:nvSpPr>
            <p:spPr bwMode="auto">
              <a:xfrm>
                <a:off x="2928" y="1104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8" name="Text Box 58"/>
              <p:cNvSpPr txBox="1">
                <a:spLocks noChangeArrowheads="1"/>
              </p:cNvSpPr>
              <p:nvPr/>
            </p:nvSpPr>
            <p:spPr bwMode="auto">
              <a:xfrm>
                <a:off x="2976" y="1152"/>
                <a:ext cx="15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000" b="1">
                    <a:latin typeface="Calibri" pitchFamily="34" charset="0"/>
                    <a:ea typeface="黑体" pitchFamily="49" charset="-122"/>
                  </a:rPr>
                  <a:t>&amp;</a:t>
                </a:r>
              </a:p>
            </p:txBody>
          </p:sp>
        </p:grpSp>
        <p:sp>
          <p:nvSpPr>
            <p:cNvPr id="51259" name="Oval 59"/>
            <p:cNvSpPr>
              <a:spLocks noChangeArrowheads="1"/>
            </p:cNvSpPr>
            <p:nvPr/>
          </p:nvSpPr>
          <p:spPr bwMode="auto">
            <a:xfrm>
              <a:off x="2320" y="340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0" name="Line 60"/>
            <p:cNvSpPr>
              <a:spLocks noChangeShapeType="1"/>
            </p:cNvSpPr>
            <p:nvPr/>
          </p:nvSpPr>
          <p:spPr bwMode="auto">
            <a:xfrm>
              <a:off x="2304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1" name="Line 61"/>
            <p:cNvSpPr>
              <a:spLocks noChangeShapeType="1"/>
            </p:cNvSpPr>
            <p:nvPr/>
          </p:nvSpPr>
          <p:spPr bwMode="auto">
            <a:xfrm>
              <a:off x="2352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2" name="Line 62"/>
            <p:cNvSpPr>
              <a:spLocks noChangeShapeType="1"/>
            </p:cNvSpPr>
            <p:nvPr/>
          </p:nvSpPr>
          <p:spPr bwMode="auto">
            <a:xfrm>
              <a:off x="2304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3" name="Rectangle 63"/>
            <p:cNvSpPr>
              <a:spLocks noChangeArrowheads="1"/>
            </p:cNvSpPr>
            <p:nvPr/>
          </p:nvSpPr>
          <p:spPr bwMode="auto">
            <a:xfrm>
              <a:off x="2544" y="2838"/>
              <a:ext cx="1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80"/>
                  </a:solidFill>
                  <a:latin typeface="Calibri" pitchFamily="34" charset="0"/>
                  <a:ea typeface="黑体" pitchFamily="49" charset="-122"/>
                </a:rPr>
                <a:t>L</a:t>
              </a:r>
            </a:p>
          </p:txBody>
        </p:sp>
        <p:sp>
          <p:nvSpPr>
            <p:cNvPr id="51264" name="Rectangle 64"/>
            <p:cNvSpPr>
              <a:spLocks noChangeArrowheads="1"/>
            </p:cNvSpPr>
            <p:nvPr/>
          </p:nvSpPr>
          <p:spPr bwMode="auto">
            <a:xfrm>
              <a:off x="2544" y="3270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80"/>
                  </a:solidFill>
                  <a:latin typeface="Calibri" pitchFamily="34" charset="0"/>
                  <a:ea typeface="黑体" pitchFamily="49" charset="-122"/>
                </a:rPr>
                <a:t>E</a:t>
              </a:r>
            </a:p>
          </p:txBody>
        </p:sp>
        <p:sp>
          <p:nvSpPr>
            <p:cNvPr id="51265" name="Rectangle 65"/>
            <p:cNvSpPr>
              <a:spLocks noChangeArrowheads="1"/>
            </p:cNvSpPr>
            <p:nvPr/>
          </p:nvSpPr>
          <p:spPr bwMode="auto">
            <a:xfrm>
              <a:off x="2544" y="3654"/>
              <a:ext cx="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80"/>
                  </a:solidFill>
                  <a:latin typeface="Calibri" pitchFamily="34" charset="0"/>
                  <a:ea typeface="黑体" pitchFamily="49" charset="-122"/>
                </a:rPr>
                <a:t>S</a:t>
              </a:r>
            </a:p>
          </p:txBody>
        </p:sp>
      </p:grpSp>
      <p:sp>
        <p:nvSpPr>
          <p:cNvPr id="51266" name="Line 66"/>
          <p:cNvSpPr>
            <a:spLocks noChangeShapeType="1"/>
          </p:cNvSpPr>
          <p:nvPr/>
        </p:nvSpPr>
        <p:spPr bwMode="auto">
          <a:xfrm>
            <a:off x="6477000" y="5102225"/>
            <a:ext cx="1066800" cy="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67" name="Line 67"/>
          <p:cNvSpPr>
            <a:spLocks noChangeShapeType="1"/>
          </p:cNvSpPr>
          <p:nvPr/>
        </p:nvSpPr>
        <p:spPr bwMode="auto">
          <a:xfrm>
            <a:off x="6477000" y="5254625"/>
            <a:ext cx="1066800" cy="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68" name="Rectangle 68"/>
          <p:cNvSpPr>
            <a:spLocks noChangeArrowheads="1"/>
          </p:cNvSpPr>
          <p:nvPr/>
        </p:nvSpPr>
        <p:spPr bwMode="auto">
          <a:xfrm>
            <a:off x="6096000" y="473075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80"/>
                </a:solidFill>
                <a:latin typeface="Calibri" pitchFamily="34" charset="0"/>
                <a:ea typeface="黑体" pitchFamily="49" charset="-122"/>
              </a:rPr>
              <a:t>A</a:t>
            </a:r>
          </a:p>
        </p:txBody>
      </p:sp>
      <p:sp>
        <p:nvSpPr>
          <p:cNvPr id="51269" name="Rectangle 69"/>
          <p:cNvSpPr>
            <a:spLocks noChangeArrowheads="1"/>
          </p:cNvSpPr>
          <p:nvPr/>
        </p:nvSpPr>
        <p:spPr bwMode="auto">
          <a:xfrm>
            <a:off x="6096000" y="511175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80"/>
                </a:solidFill>
                <a:latin typeface="Calibri" pitchFamily="34" charset="0"/>
                <a:ea typeface="黑体" pitchFamily="49" charset="-122"/>
              </a:rPr>
              <a:t>B</a:t>
            </a:r>
          </a:p>
        </p:txBody>
      </p: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7086600" y="4340225"/>
            <a:ext cx="304800" cy="381000"/>
            <a:chOff x="2112" y="624"/>
            <a:chExt cx="192" cy="240"/>
          </a:xfrm>
        </p:grpSpPr>
        <p:sp>
          <p:nvSpPr>
            <p:cNvPr id="51271" name="Rectangle 71"/>
            <p:cNvSpPr>
              <a:spLocks noChangeArrowheads="1"/>
            </p:cNvSpPr>
            <p:nvPr/>
          </p:nvSpPr>
          <p:spPr bwMode="auto">
            <a:xfrm>
              <a:off x="2112" y="624"/>
              <a:ext cx="14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2" name="Text Box 72"/>
            <p:cNvSpPr txBox="1">
              <a:spLocks noChangeArrowheads="1"/>
            </p:cNvSpPr>
            <p:nvPr/>
          </p:nvSpPr>
          <p:spPr bwMode="auto">
            <a:xfrm>
              <a:off x="2160" y="624"/>
              <a:ext cx="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51273" name="Oval 73"/>
            <p:cNvSpPr>
              <a:spLocks noChangeArrowheads="1"/>
            </p:cNvSpPr>
            <p:nvPr/>
          </p:nvSpPr>
          <p:spPr bwMode="auto">
            <a:xfrm>
              <a:off x="2256" y="720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74" name="Line 74"/>
          <p:cNvSpPr>
            <a:spLocks noChangeShapeType="1"/>
          </p:cNvSpPr>
          <p:nvPr/>
        </p:nvSpPr>
        <p:spPr bwMode="auto">
          <a:xfrm flipV="1">
            <a:off x="6705600" y="4264025"/>
            <a:ext cx="0" cy="83820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75" name="Line 75"/>
          <p:cNvSpPr>
            <a:spLocks noChangeShapeType="1"/>
          </p:cNvSpPr>
          <p:nvPr/>
        </p:nvSpPr>
        <p:spPr bwMode="auto">
          <a:xfrm flipV="1">
            <a:off x="6705600" y="4264025"/>
            <a:ext cx="838200" cy="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76" name="Line 76"/>
          <p:cNvSpPr>
            <a:spLocks noChangeShapeType="1"/>
          </p:cNvSpPr>
          <p:nvPr/>
        </p:nvSpPr>
        <p:spPr bwMode="auto">
          <a:xfrm>
            <a:off x="7391400" y="4492625"/>
            <a:ext cx="152400" cy="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77" name="Line 77"/>
          <p:cNvSpPr>
            <a:spLocks noChangeShapeType="1"/>
          </p:cNvSpPr>
          <p:nvPr/>
        </p:nvSpPr>
        <p:spPr bwMode="auto">
          <a:xfrm flipV="1">
            <a:off x="6858000" y="4492625"/>
            <a:ext cx="0" cy="76200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78" name="Line 78"/>
          <p:cNvSpPr>
            <a:spLocks noChangeShapeType="1"/>
          </p:cNvSpPr>
          <p:nvPr/>
        </p:nvSpPr>
        <p:spPr bwMode="auto">
          <a:xfrm>
            <a:off x="6858000" y="4492625"/>
            <a:ext cx="228600" cy="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79" name="Oval 79"/>
          <p:cNvSpPr>
            <a:spLocks noChangeArrowheads="1"/>
          </p:cNvSpPr>
          <p:nvPr/>
        </p:nvSpPr>
        <p:spPr bwMode="auto">
          <a:xfrm>
            <a:off x="6667500" y="5051425"/>
            <a:ext cx="76200" cy="76200"/>
          </a:xfrm>
          <a:prstGeom prst="ellipse">
            <a:avLst/>
          </a:prstGeom>
          <a:solidFill>
            <a:srgbClr val="CC3399"/>
          </a:solidFill>
          <a:ln w="9525">
            <a:solidFill>
              <a:srgbClr val="CC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51280" name="Oval 80"/>
          <p:cNvSpPr>
            <a:spLocks noChangeArrowheads="1"/>
          </p:cNvSpPr>
          <p:nvPr/>
        </p:nvSpPr>
        <p:spPr bwMode="auto">
          <a:xfrm>
            <a:off x="6819900" y="5229225"/>
            <a:ext cx="76200" cy="76200"/>
          </a:xfrm>
          <a:prstGeom prst="ellipse">
            <a:avLst/>
          </a:prstGeom>
          <a:solidFill>
            <a:srgbClr val="CC3399"/>
          </a:solidFill>
          <a:ln w="9525">
            <a:solidFill>
              <a:srgbClr val="CC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51281" name="Line 81"/>
          <p:cNvSpPr>
            <a:spLocks noChangeShapeType="1"/>
          </p:cNvSpPr>
          <p:nvPr/>
        </p:nvSpPr>
        <p:spPr bwMode="auto">
          <a:xfrm>
            <a:off x="6705600" y="5102225"/>
            <a:ext cx="0" cy="76200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82" name="Line 82"/>
          <p:cNvSpPr>
            <a:spLocks noChangeShapeType="1"/>
          </p:cNvSpPr>
          <p:nvPr/>
        </p:nvSpPr>
        <p:spPr bwMode="auto">
          <a:xfrm>
            <a:off x="6705600" y="5864225"/>
            <a:ext cx="304800" cy="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83" name="Line 83"/>
          <p:cNvSpPr>
            <a:spLocks noChangeShapeType="1"/>
          </p:cNvSpPr>
          <p:nvPr/>
        </p:nvSpPr>
        <p:spPr bwMode="auto">
          <a:xfrm>
            <a:off x="6858000" y="5254625"/>
            <a:ext cx="0" cy="38100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84" name="Line 84"/>
          <p:cNvSpPr>
            <a:spLocks noChangeShapeType="1"/>
          </p:cNvSpPr>
          <p:nvPr/>
        </p:nvSpPr>
        <p:spPr bwMode="auto">
          <a:xfrm>
            <a:off x="6858000" y="5635625"/>
            <a:ext cx="685800" cy="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85" name="Line 85"/>
          <p:cNvSpPr>
            <a:spLocks noChangeShapeType="1"/>
          </p:cNvSpPr>
          <p:nvPr/>
        </p:nvSpPr>
        <p:spPr bwMode="auto">
          <a:xfrm>
            <a:off x="7239000" y="5864225"/>
            <a:ext cx="304800" cy="0"/>
          </a:xfrm>
          <a:prstGeom prst="line">
            <a:avLst/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5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5" dur="500"/>
                                        <p:tgtEl>
                                          <p:spTgt spid="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5" dur="500"/>
                                        <p:tgtEl>
                                          <p:spTgt spid="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0" dur="500"/>
                                        <p:tgtEl>
                                          <p:spTgt spid="5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5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5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5" dur="500"/>
                                        <p:tgtEl>
                                          <p:spTgt spid="5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5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4" dur="500"/>
                                        <p:tgtEl>
                                          <p:spTgt spid="5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500"/>
                                        <p:tgtEl>
                                          <p:spTgt spid="5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6" dur="500"/>
                                        <p:tgtEl>
                                          <p:spTgt spid="5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1" dur="500"/>
                                        <p:tgtEl>
                                          <p:spTgt spid="5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5" dur="500"/>
                                        <p:tgtEl>
                                          <p:spTgt spid="5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9" dur="500"/>
                                        <p:tgtEl>
                                          <p:spTgt spid="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7" dur="500"/>
                                        <p:tgtEl>
                                          <p:spTgt spid="5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2" dur="500"/>
                                        <p:tgtEl>
                                          <p:spTgt spid="5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6" dur="500"/>
                                        <p:tgtEl>
                                          <p:spTgt spid="5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0" dur="500"/>
                                        <p:tgtEl>
                                          <p:spTgt spid="5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utoUpdateAnimBg="0"/>
      <p:bldP spid="51205" grpId="0" autoUpdateAnimBg="0"/>
      <p:bldP spid="51206" grpId="0" autoUpdateAnimBg="0"/>
      <p:bldP spid="51207" grpId="0" autoUpdateAnimBg="0"/>
      <p:bldP spid="51208" grpId="0" animBg="1"/>
      <p:bldP spid="51209" grpId="0" autoUpdateAnimBg="0"/>
      <p:bldP spid="51221" grpId="0" autoUpdateAnimBg="0"/>
      <p:bldP spid="51222" grpId="0" animBg="1"/>
      <p:bldP spid="51223" grpId="0" autoUpdateAnimBg="0"/>
      <p:bldP spid="51235" grpId="0" autoUpdateAnimBg="0"/>
      <p:bldP spid="51236" grpId="0" autoUpdateAnimBg="0"/>
      <p:bldP spid="51237" grpId="0" autoUpdateAnimBg="0"/>
      <p:bldP spid="51238" grpId="0" autoUpdateAnimBg="0"/>
      <p:bldP spid="51239" grpId="0" autoUpdateAnimBg="0"/>
      <p:bldP spid="51240" grpId="0" autoUpdateAnimBg="0"/>
      <p:bldP spid="51241" grpId="0" animBg="1"/>
      <p:bldP spid="51266" grpId="0" animBg="1"/>
      <p:bldP spid="51267" grpId="0" animBg="1"/>
      <p:bldP spid="51268" grpId="0" autoUpdateAnimBg="0"/>
      <p:bldP spid="51269" grpId="0" autoUpdateAnimBg="0"/>
      <p:bldP spid="51274" grpId="0" animBg="1"/>
      <p:bldP spid="51275" grpId="0" animBg="1"/>
      <p:bldP spid="51276" grpId="0" animBg="1"/>
      <p:bldP spid="51277" grpId="0" animBg="1"/>
      <p:bldP spid="51278" grpId="0" animBg="1"/>
      <p:bldP spid="51279" grpId="0" animBg="1"/>
      <p:bldP spid="51280" grpId="0" animBg="1"/>
      <p:bldP spid="51281" grpId="0" animBg="1"/>
      <p:bldP spid="51282" grpId="0" animBg="1"/>
      <p:bldP spid="51283" grpId="0" animBg="1"/>
      <p:bldP spid="51284" grpId="0" animBg="1"/>
      <p:bldP spid="5128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0415-F2A4-4E9B-9B1C-8B2810C7E541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00034" y="285728"/>
            <a:ext cx="7058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0099"/>
                </a:solidFill>
                <a:latin typeface="Calibri" pitchFamily="34" charset="0"/>
                <a:ea typeface="黑体" pitchFamily="49" charset="-122"/>
              </a:rPr>
              <a:t>4.6.2  four-bits comparator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258888" y="1228725"/>
            <a:ext cx="1512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8 inputs</a:t>
            </a:r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2514600" y="992188"/>
          <a:ext cx="1800225" cy="923925"/>
        </p:xfrm>
        <a:graphic>
          <a:graphicData uri="http://schemas.openxmlformats.org/presentationml/2006/ole">
            <p:oleObj spid="_x0000_s201730" name="公式" r:id="rId3" imgW="939392" imgH="482391" progId="Equation.3">
              <p:embed/>
            </p:oleObj>
          </a:graphicData>
        </a:graphic>
      </p:graphicFrame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4767263" y="116681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Calibri" pitchFamily="34" charset="0"/>
                <a:ea typeface="黑体" pitchFamily="49" charset="-122"/>
              </a:rPr>
              <a:t> </a:t>
            </a:r>
            <a:r>
              <a:rPr lang="en-US" altLang="zh-CN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3 outputs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248400" y="839788"/>
            <a:ext cx="1600200" cy="1192212"/>
            <a:chOff x="3936" y="720"/>
            <a:chExt cx="1008" cy="751"/>
          </a:xfrm>
        </p:grpSpPr>
        <p:sp>
          <p:nvSpPr>
            <p:cNvPr id="53259" name="AutoShape 11"/>
            <p:cNvSpPr>
              <a:spLocks/>
            </p:cNvSpPr>
            <p:nvPr/>
          </p:nvSpPr>
          <p:spPr bwMode="auto">
            <a:xfrm>
              <a:off x="3936" y="816"/>
              <a:ext cx="136" cy="590"/>
            </a:xfrm>
            <a:prstGeom prst="leftBrace">
              <a:avLst>
                <a:gd name="adj1" fmla="val 361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0" name="Text Box 12"/>
            <p:cNvSpPr txBox="1">
              <a:spLocks noChangeArrowheads="1"/>
            </p:cNvSpPr>
            <p:nvPr/>
          </p:nvSpPr>
          <p:spPr bwMode="auto">
            <a:xfrm>
              <a:off x="4176" y="720"/>
              <a:ext cx="768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L (A&gt;B)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S (A&lt;B)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E (A=B)</a:t>
              </a:r>
            </a:p>
          </p:txBody>
        </p:sp>
      </p:grp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50825" y="2117725"/>
            <a:ext cx="86423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FF"/>
                </a:solidFill>
                <a:latin typeface="Calibri" pitchFamily="34" charset="0"/>
                <a:ea typeface="黑体" pitchFamily="49" charset="-122"/>
              </a:rPr>
              <a:t>    </a:t>
            </a:r>
            <a:r>
              <a:rPr lang="en-US" altLang="zh-CN" b="1">
                <a:solidFill>
                  <a:srgbClr val="FF00FF"/>
                </a:solidFill>
                <a:latin typeface="Calibri" pitchFamily="34" charset="0"/>
                <a:ea typeface="黑体" pitchFamily="49" charset="-122"/>
              </a:rPr>
              <a:t>Compared from MSB to LSB. The result is set once an inequality is met at a certain bit.</a:t>
            </a:r>
            <a:r>
              <a:rPr lang="en-US" altLang="zh-CN" sz="2800" b="1">
                <a:solidFill>
                  <a:srgbClr val="FF00FF"/>
                </a:solidFill>
                <a:latin typeface="Calibri" pitchFamily="34" charset="0"/>
                <a:ea typeface="黑体" pitchFamily="49" charset="-122"/>
              </a:rPr>
              <a:t> 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从高位开始比较，一旦满足其中的某一个不等式关系（大于或者小于），则最终输出结果也就确定了。</a:t>
            </a:r>
          </a:p>
        </p:txBody>
      </p:sp>
      <p:sp>
        <p:nvSpPr>
          <p:cNvPr id="53294" name="Text Box 46"/>
          <p:cNvSpPr txBox="1">
            <a:spLocks noChangeArrowheads="1"/>
          </p:cNvSpPr>
          <p:nvPr/>
        </p:nvSpPr>
        <p:spPr bwMode="auto">
          <a:xfrm>
            <a:off x="611188" y="441483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3399"/>
                </a:solidFill>
                <a:latin typeface="Calibri" pitchFamily="34" charset="0"/>
                <a:ea typeface="黑体" pitchFamily="49" charset="-122"/>
              </a:rPr>
              <a:t>3 Cascading inputs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3430588" y="4110038"/>
            <a:ext cx="1463675" cy="1406525"/>
            <a:chOff x="2544" y="2352"/>
            <a:chExt cx="922" cy="886"/>
          </a:xfrm>
        </p:grpSpPr>
        <p:sp>
          <p:nvSpPr>
            <p:cNvPr id="53295" name="AutoShape 47"/>
            <p:cNvSpPr>
              <a:spLocks/>
            </p:cNvSpPr>
            <p:nvPr/>
          </p:nvSpPr>
          <p:spPr bwMode="auto">
            <a:xfrm>
              <a:off x="2544" y="2496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6" name="Text Box 48"/>
            <p:cNvSpPr txBox="1">
              <a:spLocks noChangeArrowheads="1"/>
            </p:cNvSpPr>
            <p:nvPr/>
          </p:nvSpPr>
          <p:spPr bwMode="auto">
            <a:xfrm>
              <a:off x="2688" y="2352"/>
              <a:ext cx="778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altLang="zh-CN" b="1">
                  <a:solidFill>
                    <a:srgbClr val="FF3399"/>
                  </a:solidFill>
                  <a:latin typeface="Calibri" pitchFamily="34" charset="0"/>
                  <a:ea typeface="黑体" pitchFamily="49" charset="-122"/>
                </a:rPr>
                <a:t>l</a:t>
              </a: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 </a:t>
              </a: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(A&gt;B)</a:t>
              </a:r>
            </a:p>
            <a:p>
              <a:pPr>
                <a:spcBef>
                  <a:spcPct val="30000"/>
                </a:spcBef>
              </a:pPr>
              <a:r>
                <a:rPr lang="en-US" altLang="zh-CN" b="1">
                  <a:solidFill>
                    <a:srgbClr val="FF3399"/>
                  </a:solidFill>
                  <a:latin typeface="Calibri" pitchFamily="34" charset="0"/>
                  <a:ea typeface="黑体" pitchFamily="49" charset="-122"/>
                </a:rPr>
                <a:t>s</a:t>
              </a: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 </a:t>
              </a: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(A&lt;B)</a:t>
              </a:r>
            </a:p>
            <a:p>
              <a:pPr>
                <a:spcBef>
                  <a:spcPct val="30000"/>
                </a:spcBef>
              </a:pPr>
              <a:r>
                <a:rPr lang="en-US" altLang="zh-CN" b="1">
                  <a:solidFill>
                    <a:srgbClr val="FF3399"/>
                  </a:solidFill>
                  <a:latin typeface="Calibri" pitchFamily="34" charset="0"/>
                  <a:ea typeface="黑体" pitchFamily="49" charset="-122"/>
                </a:rPr>
                <a:t>e</a:t>
              </a: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 </a:t>
              </a:r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(A=B)</a:t>
              </a:r>
            </a:p>
          </p:txBody>
        </p:sp>
      </p:grpSp>
      <p:sp>
        <p:nvSpPr>
          <p:cNvPr id="53298" name="Text Box 50"/>
          <p:cNvSpPr txBox="1">
            <a:spLocks noChangeArrowheads="1"/>
          </p:cNvSpPr>
          <p:nvPr/>
        </p:nvSpPr>
        <p:spPr bwMode="auto">
          <a:xfrm>
            <a:off x="604838" y="3619500"/>
            <a:ext cx="7783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MSI IC: four-bit comparator </a:t>
            </a:r>
            <a:r>
              <a:rPr lang="zh-CN" altLang="en-US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四位数值比较器</a:t>
            </a:r>
            <a:r>
              <a:rPr lang="en-US" altLang="zh-CN" b="1">
                <a:solidFill>
                  <a:srgbClr val="FF3399"/>
                </a:solidFill>
                <a:latin typeface="Calibri" pitchFamily="34" charset="0"/>
                <a:ea typeface="黑体" pitchFamily="49" charset="-122"/>
              </a:rPr>
              <a:t>7485</a:t>
            </a:r>
            <a:endParaRPr lang="en-US" altLang="zh-CN" b="1">
              <a:solidFill>
                <a:srgbClr val="0000FF"/>
              </a:solidFill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53299" name="Text Box 51"/>
          <p:cNvSpPr txBox="1">
            <a:spLocks noChangeArrowheads="1"/>
          </p:cNvSpPr>
          <p:nvPr/>
        </p:nvSpPr>
        <p:spPr bwMode="auto">
          <a:xfrm>
            <a:off x="1144588" y="4948238"/>
            <a:ext cx="207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  <a:ea typeface="黑体" pitchFamily="49" charset="-122"/>
              </a:rPr>
              <a:t>级联输入端</a:t>
            </a:r>
          </a:p>
        </p:txBody>
      </p:sp>
      <p:sp>
        <p:nvSpPr>
          <p:cNvPr id="53300" name="AutoShape 52"/>
          <p:cNvSpPr>
            <a:spLocks/>
          </p:cNvSpPr>
          <p:nvPr/>
        </p:nvSpPr>
        <p:spPr bwMode="auto">
          <a:xfrm>
            <a:off x="4802188" y="4338638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5133975" y="4233863"/>
            <a:ext cx="38195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如果输入二进制数都相等，则输出结果由级联输入端决定</a:t>
            </a:r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395288" y="5661025"/>
            <a:ext cx="8137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  <a:ea typeface="黑体" pitchFamily="49" charset="-122"/>
              </a:rPr>
              <a:t>Cascading inputs are used when more than one comparators are cascaded to compare numbers of more than 4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  <p:bldP spid="53253" grpId="0" autoUpdateAnimBg="0"/>
      <p:bldP spid="53258" grpId="0" autoUpdateAnimBg="0"/>
      <p:bldP spid="53261" grpId="0" autoUpdateAnimBg="0"/>
      <p:bldP spid="53294" grpId="0" autoUpdateAnimBg="0"/>
      <p:bldP spid="53298" grpId="0" autoUpdateAnimBg="0"/>
      <p:bldP spid="53299" grpId="0" autoUpdateAnimBg="0"/>
      <p:bldP spid="53300" grpId="0" animBg="1"/>
      <p:bldP spid="53302" grpId="0" autoUpdateAnimBg="0"/>
      <p:bldP spid="105474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E3F1-BED7-4B89-B941-FE3E2DD45898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609600" y="349250"/>
            <a:ext cx="28194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b="1">
                <a:solidFill>
                  <a:srgbClr val="0000FF"/>
                </a:solidFill>
                <a:latin typeface="Calibri" pitchFamily="34" charset="0"/>
              </a:rPr>
              <a:t>Inputs</a:t>
            </a:r>
          </a:p>
          <a:p>
            <a:pPr>
              <a:spcBef>
                <a:spcPct val="20000"/>
              </a:spcBef>
            </a:pPr>
            <a:r>
              <a:rPr lang="en-US" altLang="zh-CN" sz="1800" b="1">
                <a:latin typeface="Calibri" pitchFamily="34" charset="0"/>
              </a:rPr>
              <a:t>A</a:t>
            </a:r>
            <a:r>
              <a:rPr lang="en-US" altLang="zh-CN" sz="1800" b="1" baseline="-25000">
                <a:latin typeface="Calibri" pitchFamily="34" charset="0"/>
              </a:rPr>
              <a:t>3</a:t>
            </a:r>
            <a:r>
              <a:rPr lang="en-US" altLang="zh-CN" sz="1800" b="1">
                <a:latin typeface="Calibri" pitchFamily="34" charset="0"/>
              </a:rPr>
              <a:t> B</a:t>
            </a:r>
            <a:r>
              <a:rPr lang="en-US" altLang="zh-CN" sz="1800" b="1" baseline="-25000">
                <a:latin typeface="Calibri" pitchFamily="34" charset="0"/>
              </a:rPr>
              <a:t>3</a:t>
            </a:r>
            <a:r>
              <a:rPr lang="en-US" altLang="zh-CN" sz="1800" b="1">
                <a:latin typeface="Calibri" pitchFamily="34" charset="0"/>
              </a:rPr>
              <a:t>  </a:t>
            </a:r>
            <a:r>
              <a:rPr lang="en-US" altLang="zh-CN" sz="1800" b="1" baseline="-25000">
                <a:latin typeface="Calibri" pitchFamily="34" charset="0"/>
              </a:rPr>
              <a:t> </a:t>
            </a:r>
            <a:r>
              <a:rPr lang="en-US" altLang="zh-CN" sz="1800" b="1">
                <a:latin typeface="Calibri" pitchFamily="34" charset="0"/>
              </a:rPr>
              <a:t>A</a:t>
            </a:r>
            <a:r>
              <a:rPr lang="en-US" altLang="zh-CN" sz="1800" b="1" baseline="-25000">
                <a:latin typeface="Calibri" pitchFamily="34" charset="0"/>
              </a:rPr>
              <a:t>2 </a:t>
            </a:r>
            <a:r>
              <a:rPr lang="en-US" altLang="zh-CN" sz="1800" b="1">
                <a:latin typeface="Calibri" pitchFamily="34" charset="0"/>
              </a:rPr>
              <a:t>B</a:t>
            </a:r>
            <a:r>
              <a:rPr lang="en-US" altLang="zh-CN" sz="1800" b="1" baseline="-25000">
                <a:latin typeface="Calibri" pitchFamily="34" charset="0"/>
              </a:rPr>
              <a:t>2</a:t>
            </a:r>
            <a:r>
              <a:rPr lang="en-US" altLang="zh-CN" sz="1800" b="1">
                <a:latin typeface="Calibri" pitchFamily="34" charset="0"/>
              </a:rPr>
              <a:t>  A</a:t>
            </a:r>
            <a:r>
              <a:rPr lang="en-US" altLang="zh-CN" sz="1800" b="1" baseline="-25000">
                <a:latin typeface="Calibri" pitchFamily="34" charset="0"/>
              </a:rPr>
              <a:t>1 </a:t>
            </a:r>
            <a:r>
              <a:rPr lang="en-US" altLang="zh-CN" sz="1800" b="1">
                <a:latin typeface="Calibri" pitchFamily="34" charset="0"/>
              </a:rPr>
              <a:t>B</a:t>
            </a:r>
            <a:r>
              <a:rPr lang="en-US" altLang="zh-CN" sz="1800" b="1" baseline="-25000">
                <a:latin typeface="Calibri" pitchFamily="34" charset="0"/>
              </a:rPr>
              <a:t>1</a:t>
            </a:r>
            <a:r>
              <a:rPr lang="en-US" altLang="zh-CN" sz="1800" b="1">
                <a:latin typeface="Calibri" pitchFamily="34" charset="0"/>
              </a:rPr>
              <a:t>  A</a:t>
            </a:r>
            <a:r>
              <a:rPr lang="en-US" altLang="zh-CN" sz="1800" b="1" baseline="-25000">
                <a:latin typeface="Calibri" pitchFamily="34" charset="0"/>
              </a:rPr>
              <a:t>0 </a:t>
            </a:r>
            <a:r>
              <a:rPr lang="en-US" altLang="zh-CN" sz="1800" b="1">
                <a:latin typeface="Calibri" pitchFamily="34" charset="0"/>
              </a:rPr>
              <a:t>B</a:t>
            </a:r>
            <a:r>
              <a:rPr lang="en-US" altLang="zh-CN" sz="1800" b="1" baseline="-25000">
                <a:latin typeface="Calibri" pitchFamily="34" charset="0"/>
              </a:rPr>
              <a:t>0</a:t>
            </a:r>
            <a:endParaRPr lang="en-US" altLang="zh-CN" sz="1800" b="1">
              <a:latin typeface="Calibri" pitchFamily="34" charset="0"/>
            </a:endParaRPr>
          </a:p>
        </p:txBody>
      </p:sp>
      <p:sp>
        <p:nvSpPr>
          <p:cNvPr id="77827" name="Text Box 1027"/>
          <p:cNvSpPr txBox="1">
            <a:spLocks noChangeArrowheads="1"/>
          </p:cNvSpPr>
          <p:nvPr/>
        </p:nvSpPr>
        <p:spPr bwMode="auto">
          <a:xfrm>
            <a:off x="3886200" y="381000"/>
            <a:ext cx="2362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b="1">
                <a:solidFill>
                  <a:srgbClr val="0000FF"/>
                </a:solidFill>
                <a:latin typeface="Calibri" pitchFamily="34" charset="0"/>
              </a:rPr>
              <a:t>Cascading inputs</a:t>
            </a:r>
          </a:p>
          <a:p>
            <a:pPr>
              <a:spcBef>
                <a:spcPct val="20000"/>
              </a:spcBef>
            </a:pPr>
            <a:r>
              <a:rPr lang="en-US" altLang="zh-CN" sz="1800" b="1">
                <a:latin typeface="Calibri" pitchFamily="34" charset="0"/>
              </a:rPr>
              <a:t>l </a:t>
            </a:r>
            <a:r>
              <a:rPr lang="en-US" altLang="zh-CN" sz="1600" b="1">
                <a:latin typeface="Calibri" pitchFamily="34" charset="0"/>
              </a:rPr>
              <a:t>(A&gt;B)</a:t>
            </a:r>
            <a:r>
              <a:rPr lang="en-US" altLang="zh-CN" sz="1800" b="1">
                <a:latin typeface="Calibri" pitchFamily="34" charset="0"/>
              </a:rPr>
              <a:t> s </a:t>
            </a:r>
            <a:r>
              <a:rPr lang="en-US" altLang="zh-CN" sz="1600" b="1">
                <a:latin typeface="Calibri" pitchFamily="34" charset="0"/>
              </a:rPr>
              <a:t>(A&lt;B) </a:t>
            </a:r>
            <a:r>
              <a:rPr lang="en-US" altLang="zh-CN" sz="1800" b="1">
                <a:latin typeface="Calibri" pitchFamily="34" charset="0"/>
              </a:rPr>
              <a:t>e </a:t>
            </a:r>
            <a:r>
              <a:rPr lang="en-US" altLang="zh-CN" sz="1600" b="1">
                <a:latin typeface="Calibri" pitchFamily="34" charset="0"/>
              </a:rPr>
              <a:t>(A=B)</a:t>
            </a:r>
          </a:p>
        </p:txBody>
      </p:sp>
      <p:sp>
        <p:nvSpPr>
          <p:cNvPr id="77899" name="Text Box 1099"/>
          <p:cNvSpPr txBox="1">
            <a:spLocks noChangeArrowheads="1"/>
          </p:cNvSpPr>
          <p:nvPr/>
        </p:nvSpPr>
        <p:spPr bwMode="auto">
          <a:xfrm>
            <a:off x="6400800" y="381000"/>
            <a:ext cx="2362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b="1">
                <a:solidFill>
                  <a:srgbClr val="0000FF"/>
                </a:solidFill>
                <a:latin typeface="Calibri" pitchFamily="34" charset="0"/>
              </a:rPr>
              <a:t>Outputs</a:t>
            </a:r>
          </a:p>
          <a:p>
            <a:pPr>
              <a:spcBef>
                <a:spcPct val="20000"/>
              </a:spcBef>
            </a:pPr>
            <a:r>
              <a:rPr lang="en-US" altLang="zh-CN" sz="1800" b="1">
                <a:solidFill>
                  <a:srgbClr val="CC3399"/>
                </a:solidFill>
                <a:latin typeface="Calibri" pitchFamily="34" charset="0"/>
              </a:rPr>
              <a:t>L</a:t>
            </a:r>
            <a:r>
              <a:rPr lang="en-US" altLang="zh-CN" sz="1600" b="1">
                <a:latin typeface="Calibri" pitchFamily="34" charset="0"/>
              </a:rPr>
              <a:t>(A&gt;B)</a:t>
            </a:r>
            <a:r>
              <a:rPr lang="en-US" altLang="zh-CN" sz="1800" b="1">
                <a:latin typeface="Calibri" pitchFamily="34" charset="0"/>
              </a:rPr>
              <a:t> </a:t>
            </a:r>
            <a:r>
              <a:rPr lang="en-US" altLang="zh-CN" sz="1800" b="1">
                <a:solidFill>
                  <a:srgbClr val="CC3399"/>
                </a:solidFill>
                <a:latin typeface="Calibri" pitchFamily="34" charset="0"/>
              </a:rPr>
              <a:t>S</a:t>
            </a:r>
            <a:r>
              <a:rPr lang="en-US" altLang="zh-CN" sz="1600" b="1">
                <a:latin typeface="Calibri" pitchFamily="34" charset="0"/>
              </a:rPr>
              <a:t>(A&lt;B)</a:t>
            </a:r>
            <a:r>
              <a:rPr lang="en-US" altLang="zh-CN" sz="1800" b="1">
                <a:latin typeface="Calibri" pitchFamily="34" charset="0"/>
              </a:rPr>
              <a:t> </a:t>
            </a:r>
            <a:r>
              <a:rPr lang="en-US" altLang="zh-CN" sz="1800" b="1">
                <a:solidFill>
                  <a:srgbClr val="CC3399"/>
                </a:solidFill>
                <a:latin typeface="Calibri" pitchFamily="34" charset="0"/>
              </a:rPr>
              <a:t>E</a:t>
            </a:r>
            <a:r>
              <a:rPr lang="en-US" altLang="zh-CN" sz="1600" b="1">
                <a:latin typeface="Calibri" pitchFamily="34" charset="0"/>
              </a:rPr>
              <a:t>(A=B)</a:t>
            </a:r>
          </a:p>
        </p:txBody>
      </p:sp>
      <p:sp>
        <p:nvSpPr>
          <p:cNvPr id="77900" name="Text Box 1100"/>
          <p:cNvSpPr txBox="1">
            <a:spLocks noChangeArrowheads="1"/>
          </p:cNvSpPr>
          <p:nvPr/>
        </p:nvSpPr>
        <p:spPr bwMode="auto">
          <a:xfrm>
            <a:off x="609600" y="1295400"/>
            <a:ext cx="800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latin typeface="Calibri" pitchFamily="34" charset="0"/>
              </a:rPr>
              <a:t>A</a:t>
            </a:r>
            <a:r>
              <a:rPr lang="en-US" altLang="zh-CN" sz="1800" b="1" baseline="-25000">
                <a:latin typeface="Calibri" pitchFamily="34" charset="0"/>
              </a:rPr>
              <a:t>3</a:t>
            </a:r>
            <a:r>
              <a:rPr lang="en-US" altLang="zh-CN" sz="1800" b="1">
                <a:latin typeface="Calibri" pitchFamily="34" charset="0"/>
              </a:rPr>
              <a:t>&gt;B</a:t>
            </a:r>
            <a:r>
              <a:rPr lang="en-US" altLang="zh-CN" sz="1800" b="1" baseline="-25000">
                <a:latin typeface="Calibri" pitchFamily="34" charset="0"/>
              </a:rPr>
              <a:t>3   </a:t>
            </a:r>
            <a:r>
              <a:rPr lang="en-US" altLang="zh-CN" sz="1800" b="1">
                <a:latin typeface="Calibri" pitchFamily="34" charset="0"/>
              </a:rPr>
              <a:t>   X        X        X                           X           X           X                  1          0           0</a:t>
            </a:r>
          </a:p>
        </p:txBody>
      </p:sp>
      <p:sp>
        <p:nvSpPr>
          <p:cNvPr id="77901" name="Text Box 1101"/>
          <p:cNvSpPr txBox="1">
            <a:spLocks noChangeArrowheads="1"/>
          </p:cNvSpPr>
          <p:nvPr/>
        </p:nvSpPr>
        <p:spPr bwMode="auto">
          <a:xfrm>
            <a:off x="609600" y="1752600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latin typeface="Calibri" pitchFamily="34" charset="0"/>
              </a:rPr>
              <a:t>A</a:t>
            </a:r>
            <a:r>
              <a:rPr lang="en-US" altLang="zh-CN" sz="1800" b="1" baseline="-25000">
                <a:latin typeface="Calibri" pitchFamily="34" charset="0"/>
              </a:rPr>
              <a:t>3</a:t>
            </a:r>
            <a:r>
              <a:rPr lang="en-US" altLang="zh-CN" sz="1800" b="1">
                <a:latin typeface="Calibri" pitchFamily="34" charset="0"/>
              </a:rPr>
              <a:t>&lt;B</a:t>
            </a:r>
            <a:r>
              <a:rPr lang="en-US" altLang="zh-CN" sz="1800" b="1" baseline="-25000">
                <a:latin typeface="Calibri" pitchFamily="34" charset="0"/>
              </a:rPr>
              <a:t>3 </a:t>
            </a:r>
            <a:r>
              <a:rPr lang="en-US" altLang="zh-CN" sz="1800" b="1">
                <a:latin typeface="Calibri" pitchFamily="34" charset="0"/>
              </a:rPr>
              <a:t>    X        X        X                           X          X          X                    0          1           0</a:t>
            </a:r>
          </a:p>
        </p:txBody>
      </p:sp>
      <p:sp>
        <p:nvSpPr>
          <p:cNvPr id="77902" name="Text Box 1102"/>
          <p:cNvSpPr txBox="1">
            <a:spLocks noChangeArrowheads="1"/>
          </p:cNvSpPr>
          <p:nvPr/>
        </p:nvSpPr>
        <p:spPr bwMode="auto">
          <a:xfrm>
            <a:off x="590550" y="2171700"/>
            <a:ext cx="794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latin typeface="Calibri" pitchFamily="34" charset="0"/>
              </a:rPr>
              <a:t>A</a:t>
            </a:r>
            <a:r>
              <a:rPr lang="en-US" altLang="zh-CN" sz="1800" b="1" baseline="-25000">
                <a:latin typeface="Calibri" pitchFamily="34" charset="0"/>
              </a:rPr>
              <a:t>3</a:t>
            </a:r>
            <a:r>
              <a:rPr lang="en-US" altLang="zh-CN" sz="1800" b="1">
                <a:latin typeface="Calibri" pitchFamily="34" charset="0"/>
              </a:rPr>
              <a:t>=B</a:t>
            </a:r>
            <a:r>
              <a:rPr lang="en-US" altLang="zh-CN" sz="1800" b="1" baseline="-25000">
                <a:latin typeface="Calibri" pitchFamily="34" charset="0"/>
              </a:rPr>
              <a:t>3</a:t>
            </a:r>
            <a:r>
              <a:rPr lang="en-US" altLang="zh-CN" sz="1800" b="1">
                <a:latin typeface="Calibri" pitchFamily="34" charset="0"/>
              </a:rPr>
              <a:t> A</a:t>
            </a:r>
            <a:r>
              <a:rPr lang="en-US" altLang="zh-CN" sz="1800" b="1" baseline="-25000">
                <a:latin typeface="Calibri" pitchFamily="34" charset="0"/>
              </a:rPr>
              <a:t>2</a:t>
            </a:r>
            <a:r>
              <a:rPr lang="en-US" altLang="zh-CN" sz="1800" b="1">
                <a:latin typeface="Calibri" pitchFamily="34" charset="0"/>
              </a:rPr>
              <a:t>&gt;B</a:t>
            </a:r>
            <a:r>
              <a:rPr lang="en-US" altLang="zh-CN" sz="1800" b="1" baseline="-25000">
                <a:latin typeface="Calibri" pitchFamily="34" charset="0"/>
              </a:rPr>
              <a:t>2</a:t>
            </a:r>
            <a:r>
              <a:rPr lang="en-US" altLang="zh-CN" sz="1800" b="1">
                <a:latin typeface="Calibri" pitchFamily="34" charset="0"/>
              </a:rPr>
              <a:t>    X        X                           X          X          X                    1          0           0</a:t>
            </a:r>
          </a:p>
        </p:txBody>
      </p:sp>
      <p:sp>
        <p:nvSpPr>
          <p:cNvPr id="77903" name="Text Box 1103"/>
          <p:cNvSpPr txBox="1">
            <a:spLocks noChangeArrowheads="1"/>
          </p:cNvSpPr>
          <p:nvPr/>
        </p:nvSpPr>
        <p:spPr bwMode="auto">
          <a:xfrm>
            <a:off x="685800" y="2647950"/>
            <a:ext cx="777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latin typeface="Calibri" pitchFamily="34" charset="0"/>
              </a:rPr>
              <a:t>  </a:t>
            </a:r>
            <a:r>
              <a:rPr lang="en-US" altLang="zh-CN" sz="1800" b="1">
                <a:solidFill>
                  <a:srgbClr val="FF3300"/>
                </a:solidFill>
                <a:latin typeface="Calibri" pitchFamily="34" charset="0"/>
              </a:rPr>
              <a:t>E</a:t>
            </a:r>
            <a:r>
              <a:rPr lang="en-US" altLang="zh-CN" sz="1800" b="1" baseline="-25000">
                <a:solidFill>
                  <a:srgbClr val="FF3300"/>
                </a:solidFill>
                <a:latin typeface="Calibri" pitchFamily="34" charset="0"/>
              </a:rPr>
              <a:t>3</a:t>
            </a:r>
            <a:r>
              <a:rPr lang="en-US" altLang="zh-CN" sz="1800" b="1" baseline="-25000">
                <a:solidFill>
                  <a:srgbClr val="FF00FF"/>
                </a:solidFill>
                <a:latin typeface="Calibri" pitchFamily="34" charset="0"/>
              </a:rPr>
              <a:t>      </a:t>
            </a:r>
            <a:r>
              <a:rPr lang="en-US" altLang="zh-CN" sz="1800" b="1">
                <a:latin typeface="Calibri" pitchFamily="34" charset="0"/>
              </a:rPr>
              <a:t>A</a:t>
            </a:r>
            <a:r>
              <a:rPr lang="en-US" altLang="zh-CN" sz="1800" b="1" baseline="-25000">
                <a:latin typeface="Calibri" pitchFamily="34" charset="0"/>
              </a:rPr>
              <a:t>2</a:t>
            </a:r>
            <a:r>
              <a:rPr lang="en-US" altLang="zh-CN" sz="1800" b="1">
                <a:latin typeface="Calibri" pitchFamily="34" charset="0"/>
              </a:rPr>
              <a:t>&lt;B</a:t>
            </a:r>
            <a:r>
              <a:rPr lang="en-US" altLang="zh-CN" sz="1800" b="1" baseline="-25000">
                <a:latin typeface="Calibri" pitchFamily="34" charset="0"/>
              </a:rPr>
              <a:t>2</a:t>
            </a:r>
            <a:r>
              <a:rPr lang="en-US" altLang="zh-CN" sz="1800" b="1">
                <a:latin typeface="Calibri" pitchFamily="34" charset="0"/>
              </a:rPr>
              <a:t>    X         X                          X          X         X                     0          1           0     </a:t>
            </a:r>
          </a:p>
        </p:txBody>
      </p:sp>
      <p:sp>
        <p:nvSpPr>
          <p:cNvPr id="77904" name="Text Box 1104"/>
          <p:cNvSpPr txBox="1">
            <a:spLocks noChangeArrowheads="1"/>
          </p:cNvSpPr>
          <p:nvPr/>
        </p:nvSpPr>
        <p:spPr bwMode="auto">
          <a:xfrm>
            <a:off x="704850" y="3105150"/>
            <a:ext cx="777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latin typeface="Calibri" pitchFamily="34" charset="0"/>
              </a:rPr>
              <a:t>  </a:t>
            </a:r>
            <a:r>
              <a:rPr lang="en-US" altLang="zh-CN" sz="1800" b="1">
                <a:solidFill>
                  <a:srgbClr val="FF3300"/>
                </a:solidFill>
                <a:latin typeface="Calibri" pitchFamily="34" charset="0"/>
              </a:rPr>
              <a:t>E</a:t>
            </a:r>
            <a:r>
              <a:rPr lang="en-US" altLang="zh-CN" sz="1800" b="1" baseline="-25000">
                <a:solidFill>
                  <a:srgbClr val="FF3300"/>
                </a:solidFill>
                <a:latin typeface="Calibri" pitchFamily="34" charset="0"/>
              </a:rPr>
              <a:t>3 </a:t>
            </a:r>
            <a:r>
              <a:rPr lang="en-US" altLang="zh-CN" sz="1800" b="1" baseline="-25000">
                <a:solidFill>
                  <a:srgbClr val="FF00FF"/>
                </a:solidFill>
                <a:latin typeface="Calibri" pitchFamily="34" charset="0"/>
              </a:rPr>
              <a:t>     </a:t>
            </a:r>
            <a:r>
              <a:rPr lang="en-US" altLang="zh-CN" sz="1800" b="1">
                <a:latin typeface="Calibri" pitchFamily="34" charset="0"/>
              </a:rPr>
              <a:t>A</a:t>
            </a:r>
            <a:r>
              <a:rPr lang="en-US" altLang="zh-CN" sz="1800" b="1" baseline="-25000">
                <a:latin typeface="Calibri" pitchFamily="34" charset="0"/>
              </a:rPr>
              <a:t>2</a:t>
            </a:r>
            <a:r>
              <a:rPr lang="en-US" altLang="zh-CN" sz="1800" b="1">
                <a:latin typeface="Calibri" pitchFamily="34" charset="0"/>
              </a:rPr>
              <a:t>=B</a:t>
            </a:r>
            <a:r>
              <a:rPr lang="en-US" altLang="zh-CN" sz="1800" b="1" baseline="-25000">
                <a:latin typeface="Calibri" pitchFamily="34" charset="0"/>
              </a:rPr>
              <a:t>2</a:t>
            </a:r>
            <a:r>
              <a:rPr lang="en-US" altLang="zh-CN" sz="1800" b="1">
                <a:latin typeface="Calibri" pitchFamily="34" charset="0"/>
              </a:rPr>
              <a:t>   A</a:t>
            </a:r>
            <a:r>
              <a:rPr lang="en-US" altLang="zh-CN" sz="1800" b="1" baseline="-25000">
                <a:latin typeface="Calibri" pitchFamily="34" charset="0"/>
              </a:rPr>
              <a:t>1</a:t>
            </a:r>
            <a:r>
              <a:rPr lang="en-US" altLang="zh-CN" sz="1800" b="1">
                <a:latin typeface="Calibri" pitchFamily="34" charset="0"/>
              </a:rPr>
              <a:t>&gt;B</a:t>
            </a:r>
            <a:r>
              <a:rPr lang="en-US" altLang="zh-CN" sz="1800" b="1" baseline="-25000">
                <a:latin typeface="Calibri" pitchFamily="34" charset="0"/>
              </a:rPr>
              <a:t>1</a:t>
            </a:r>
            <a:r>
              <a:rPr lang="en-US" altLang="zh-CN" sz="1800" b="1">
                <a:latin typeface="Calibri" pitchFamily="34" charset="0"/>
              </a:rPr>
              <a:t>   X                         X          X         X                     1          0           0     </a:t>
            </a:r>
          </a:p>
        </p:txBody>
      </p:sp>
      <p:sp>
        <p:nvSpPr>
          <p:cNvPr id="77905" name="Text Box 1105"/>
          <p:cNvSpPr txBox="1">
            <a:spLocks noChangeArrowheads="1"/>
          </p:cNvSpPr>
          <p:nvPr/>
        </p:nvSpPr>
        <p:spPr bwMode="auto">
          <a:xfrm>
            <a:off x="704850" y="3562350"/>
            <a:ext cx="777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latin typeface="Calibri" pitchFamily="34" charset="0"/>
              </a:rPr>
              <a:t>  </a:t>
            </a:r>
            <a:r>
              <a:rPr lang="en-US" altLang="zh-CN" sz="1800" b="1">
                <a:solidFill>
                  <a:srgbClr val="FF3300"/>
                </a:solidFill>
                <a:latin typeface="Calibri" pitchFamily="34" charset="0"/>
              </a:rPr>
              <a:t>E</a:t>
            </a:r>
            <a:r>
              <a:rPr lang="en-US" altLang="zh-CN" sz="1800" b="1" baseline="-25000">
                <a:solidFill>
                  <a:srgbClr val="FF3300"/>
                </a:solidFill>
                <a:latin typeface="Calibri" pitchFamily="34" charset="0"/>
              </a:rPr>
              <a:t>3            </a:t>
            </a:r>
            <a:r>
              <a:rPr lang="en-US" altLang="zh-CN" sz="1800" b="1">
                <a:solidFill>
                  <a:srgbClr val="FF3300"/>
                </a:solidFill>
                <a:latin typeface="Calibri" pitchFamily="34" charset="0"/>
              </a:rPr>
              <a:t>E</a:t>
            </a:r>
            <a:r>
              <a:rPr lang="en-US" altLang="zh-CN" sz="1800" b="1" baseline="-25000">
                <a:solidFill>
                  <a:srgbClr val="FF3300"/>
                </a:solidFill>
                <a:latin typeface="Calibri" pitchFamily="34" charset="0"/>
              </a:rPr>
              <a:t>2</a:t>
            </a:r>
            <a:r>
              <a:rPr lang="en-US" altLang="zh-CN" sz="1800" b="1" baseline="-25000">
                <a:solidFill>
                  <a:srgbClr val="FF00FF"/>
                </a:solidFill>
                <a:latin typeface="Calibri" pitchFamily="34" charset="0"/>
              </a:rPr>
              <a:t>         </a:t>
            </a:r>
            <a:r>
              <a:rPr lang="en-US" altLang="zh-CN" sz="1800" b="1">
                <a:latin typeface="Calibri" pitchFamily="34" charset="0"/>
              </a:rPr>
              <a:t>A</a:t>
            </a:r>
            <a:r>
              <a:rPr lang="en-US" altLang="zh-CN" sz="1800" b="1" baseline="-25000">
                <a:latin typeface="Calibri" pitchFamily="34" charset="0"/>
              </a:rPr>
              <a:t>1</a:t>
            </a:r>
            <a:r>
              <a:rPr lang="en-US" altLang="zh-CN" sz="1800" b="1">
                <a:latin typeface="Calibri" pitchFamily="34" charset="0"/>
              </a:rPr>
              <a:t>&lt;B</a:t>
            </a:r>
            <a:r>
              <a:rPr lang="en-US" altLang="zh-CN" sz="1800" b="1" baseline="-25000">
                <a:latin typeface="Calibri" pitchFamily="34" charset="0"/>
              </a:rPr>
              <a:t>1</a:t>
            </a:r>
            <a:r>
              <a:rPr lang="en-US" altLang="zh-CN" sz="1800" b="1">
                <a:latin typeface="Calibri" pitchFamily="34" charset="0"/>
              </a:rPr>
              <a:t>    X                        X          X         X                     0          1           0     </a:t>
            </a:r>
          </a:p>
        </p:txBody>
      </p:sp>
      <p:sp>
        <p:nvSpPr>
          <p:cNvPr id="77909" name="Text Box 1109"/>
          <p:cNvSpPr txBox="1">
            <a:spLocks noChangeArrowheads="1"/>
          </p:cNvSpPr>
          <p:nvPr/>
        </p:nvSpPr>
        <p:spPr bwMode="auto">
          <a:xfrm>
            <a:off x="685800" y="3981450"/>
            <a:ext cx="777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latin typeface="Calibri" pitchFamily="34" charset="0"/>
              </a:rPr>
              <a:t>  </a:t>
            </a:r>
            <a:r>
              <a:rPr lang="en-US" altLang="zh-CN" sz="1800" b="1">
                <a:solidFill>
                  <a:srgbClr val="FF3300"/>
                </a:solidFill>
                <a:latin typeface="Calibri" pitchFamily="34" charset="0"/>
              </a:rPr>
              <a:t>E</a:t>
            </a:r>
            <a:r>
              <a:rPr lang="en-US" altLang="zh-CN" sz="1800" b="1" baseline="-25000">
                <a:solidFill>
                  <a:srgbClr val="FF3300"/>
                </a:solidFill>
                <a:latin typeface="Calibri" pitchFamily="34" charset="0"/>
              </a:rPr>
              <a:t>3            </a:t>
            </a:r>
            <a:r>
              <a:rPr lang="en-US" altLang="zh-CN" sz="1800" b="1">
                <a:solidFill>
                  <a:srgbClr val="FF3300"/>
                </a:solidFill>
                <a:latin typeface="Calibri" pitchFamily="34" charset="0"/>
              </a:rPr>
              <a:t>E</a:t>
            </a:r>
            <a:r>
              <a:rPr lang="en-US" altLang="zh-CN" sz="1800" b="1" baseline="-25000">
                <a:solidFill>
                  <a:srgbClr val="FF3300"/>
                </a:solidFill>
                <a:latin typeface="Calibri" pitchFamily="34" charset="0"/>
              </a:rPr>
              <a:t>2</a:t>
            </a:r>
            <a:r>
              <a:rPr lang="en-US" altLang="zh-CN" sz="1800" b="1" baseline="-25000">
                <a:solidFill>
                  <a:srgbClr val="FF00FF"/>
                </a:solidFill>
                <a:latin typeface="Calibri" pitchFamily="34" charset="0"/>
              </a:rPr>
              <a:t>         </a:t>
            </a:r>
            <a:r>
              <a:rPr lang="en-US" altLang="zh-CN" sz="1800" b="1">
                <a:latin typeface="Calibri" pitchFamily="34" charset="0"/>
              </a:rPr>
              <a:t>A</a:t>
            </a:r>
            <a:r>
              <a:rPr lang="en-US" altLang="zh-CN" sz="1800" b="1" baseline="-25000">
                <a:latin typeface="Calibri" pitchFamily="34" charset="0"/>
              </a:rPr>
              <a:t>1</a:t>
            </a:r>
            <a:r>
              <a:rPr lang="en-US" altLang="zh-CN" sz="1800" b="1">
                <a:latin typeface="Calibri" pitchFamily="34" charset="0"/>
              </a:rPr>
              <a:t>=B</a:t>
            </a:r>
            <a:r>
              <a:rPr lang="en-US" altLang="zh-CN" sz="1800" b="1" baseline="-25000">
                <a:latin typeface="Calibri" pitchFamily="34" charset="0"/>
              </a:rPr>
              <a:t>1</a:t>
            </a:r>
            <a:r>
              <a:rPr lang="en-US" altLang="zh-CN" sz="1800" b="1">
                <a:latin typeface="Calibri" pitchFamily="34" charset="0"/>
              </a:rPr>
              <a:t>   A</a:t>
            </a:r>
            <a:r>
              <a:rPr lang="en-US" altLang="zh-CN" sz="1800" b="1" baseline="-25000">
                <a:latin typeface="Calibri" pitchFamily="34" charset="0"/>
              </a:rPr>
              <a:t>0</a:t>
            </a:r>
            <a:r>
              <a:rPr lang="en-US" altLang="zh-CN" sz="1800" b="1">
                <a:latin typeface="Calibri" pitchFamily="34" charset="0"/>
              </a:rPr>
              <a:t>&gt;B</a:t>
            </a:r>
            <a:r>
              <a:rPr lang="en-US" altLang="zh-CN" sz="1800" b="1" baseline="-25000">
                <a:latin typeface="Calibri" pitchFamily="34" charset="0"/>
              </a:rPr>
              <a:t>0</a:t>
            </a:r>
            <a:r>
              <a:rPr lang="en-US" altLang="zh-CN" sz="1800" b="1">
                <a:latin typeface="Calibri" pitchFamily="34" charset="0"/>
              </a:rPr>
              <a:t>                  X          X         X                    1          0           0     </a:t>
            </a:r>
          </a:p>
        </p:txBody>
      </p:sp>
      <p:sp>
        <p:nvSpPr>
          <p:cNvPr id="77910" name="Text Box 1110"/>
          <p:cNvSpPr txBox="1">
            <a:spLocks noChangeArrowheads="1"/>
          </p:cNvSpPr>
          <p:nvPr/>
        </p:nvSpPr>
        <p:spPr bwMode="auto">
          <a:xfrm>
            <a:off x="685800" y="4457700"/>
            <a:ext cx="777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latin typeface="Calibri" pitchFamily="34" charset="0"/>
              </a:rPr>
              <a:t>  </a:t>
            </a:r>
            <a:r>
              <a:rPr lang="en-US" altLang="zh-CN" sz="1800" b="1">
                <a:solidFill>
                  <a:srgbClr val="FF3300"/>
                </a:solidFill>
                <a:latin typeface="Calibri" pitchFamily="34" charset="0"/>
              </a:rPr>
              <a:t>E</a:t>
            </a:r>
            <a:r>
              <a:rPr lang="en-US" altLang="zh-CN" sz="1800" b="1" baseline="-25000">
                <a:solidFill>
                  <a:srgbClr val="FF3300"/>
                </a:solidFill>
                <a:latin typeface="Calibri" pitchFamily="34" charset="0"/>
              </a:rPr>
              <a:t>3            </a:t>
            </a:r>
            <a:r>
              <a:rPr lang="en-US" altLang="zh-CN" sz="1800" b="1">
                <a:solidFill>
                  <a:srgbClr val="FF3300"/>
                </a:solidFill>
                <a:latin typeface="Calibri" pitchFamily="34" charset="0"/>
              </a:rPr>
              <a:t>E</a:t>
            </a:r>
            <a:r>
              <a:rPr lang="en-US" altLang="zh-CN" sz="1800" b="1" baseline="-25000">
                <a:solidFill>
                  <a:srgbClr val="FF3300"/>
                </a:solidFill>
                <a:latin typeface="Calibri" pitchFamily="34" charset="0"/>
              </a:rPr>
              <a:t>2         </a:t>
            </a:r>
            <a:r>
              <a:rPr lang="en-US" altLang="zh-CN" sz="1800" b="1">
                <a:solidFill>
                  <a:srgbClr val="FF3300"/>
                </a:solidFill>
                <a:latin typeface="Calibri" pitchFamily="34" charset="0"/>
              </a:rPr>
              <a:t>   E</a:t>
            </a:r>
            <a:r>
              <a:rPr lang="en-US" altLang="zh-CN" sz="1800" b="1" baseline="-25000">
                <a:solidFill>
                  <a:srgbClr val="FF3300"/>
                </a:solidFill>
                <a:latin typeface="Calibri" pitchFamily="34" charset="0"/>
              </a:rPr>
              <a:t>1</a:t>
            </a:r>
            <a:r>
              <a:rPr lang="en-US" altLang="zh-CN" sz="1800" b="1" baseline="-25000">
                <a:solidFill>
                  <a:srgbClr val="FF00FF"/>
                </a:solidFill>
                <a:latin typeface="Calibri" pitchFamily="34" charset="0"/>
              </a:rPr>
              <a:t> </a:t>
            </a:r>
            <a:r>
              <a:rPr lang="en-US" altLang="zh-CN" sz="1800" b="1">
                <a:solidFill>
                  <a:srgbClr val="FF00FF"/>
                </a:solidFill>
                <a:latin typeface="Calibri" pitchFamily="34" charset="0"/>
              </a:rPr>
              <a:t>  </a:t>
            </a:r>
            <a:r>
              <a:rPr lang="en-US" altLang="zh-CN" sz="1800" b="1">
                <a:latin typeface="Calibri" pitchFamily="34" charset="0"/>
              </a:rPr>
              <a:t>    A</a:t>
            </a:r>
            <a:r>
              <a:rPr lang="en-US" altLang="zh-CN" sz="1800" b="1" baseline="-25000">
                <a:latin typeface="Calibri" pitchFamily="34" charset="0"/>
              </a:rPr>
              <a:t>0</a:t>
            </a:r>
            <a:r>
              <a:rPr lang="en-US" altLang="zh-CN" sz="1800" b="1">
                <a:latin typeface="Calibri" pitchFamily="34" charset="0"/>
              </a:rPr>
              <a:t>&lt;B</a:t>
            </a:r>
            <a:r>
              <a:rPr lang="en-US" altLang="zh-CN" sz="1800" b="1" baseline="-25000">
                <a:latin typeface="Calibri" pitchFamily="34" charset="0"/>
              </a:rPr>
              <a:t>0</a:t>
            </a:r>
            <a:r>
              <a:rPr lang="en-US" altLang="zh-CN" sz="1800" b="1">
                <a:latin typeface="Calibri" pitchFamily="34" charset="0"/>
              </a:rPr>
              <a:t>                  X          X         X                    0          1           0     </a:t>
            </a:r>
          </a:p>
        </p:txBody>
      </p:sp>
      <p:sp>
        <p:nvSpPr>
          <p:cNvPr id="77911" name="Text Box 1111"/>
          <p:cNvSpPr txBox="1">
            <a:spLocks noChangeArrowheads="1"/>
          </p:cNvSpPr>
          <p:nvPr/>
        </p:nvSpPr>
        <p:spPr bwMode="auto">
          <a:xfrm>
            <a:off x="666750" y="4953000"/>
            <a:ext cx="777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latin typeface="Calibri" pitchFamily="34" charset="0"/>
              </a:rPr>
              <a:t>  </a:t>
            </a:r>
            <a:r>
              <a:rPr lang="en-US" altLang="zh-CN" sz="1800" b="1">
                <a:solidFill>
                  <a:srgbClr val="FF3300"/>
                </a:solidFill>
                <a:latin typeface="Calibri" pitchFamily="34" charset="0"/>
              </a:rPr>
              <a:t>E</a:t>
            </a:r>
            <a:r>
              <a:rPr lang="en-US" altLang="zh-CN" sz="1800" b="1" baseline="-25000">
                <a:solidFill>
                  <a:srgbClr val="FF3300"/>
                </a:solidFill>
                <a:latin typeface="Calibri" pitchFamily="34" charset="0"/>
              </a:rPr>
              <a:t>3            </a:t>
            </a:r>
            <a:r>
              <a:rPr lang="en-US" altLang="zh-CN" sz="1800" b="1">
                <a:solidFill>
                  <a:srgbClr val="FF3300"/>
                </a:solidFill>
                <a:latin typeface="Calibri" pitchFamily="34" charset="0"/>
              </a:rPr>
              <a:t>E</a:t>
            </a:r>
            <a:r>
              <a:rPr lang="en-US" altLang="zh-CN" sz="1800" b="1" baseline="-25000">
                <a:solidFill>
                  <a:srgbClr val="FF3300"/>
                </a:solidFill>
                <a:latin typeface="Calibri" pitchFamily="34" charset="0"/>
              </a:rPr>
              <a:t>2         </a:t>
            </a:r>
            <a:r>
              <a:rPr lang="en-US" altLang="zh-CN" sz="1800" b="1">
                <a:solidFill>
                  <a:srgbClr val="FF3300"/>
                </a:solidFill>
                <a:latin typeface="Calibri" pitchFamily="34" charset="0"/>
              </a:rPr>
              <a:t>   E</a:t>
            </a:r>
            <a:r>
              <a:rPr lang="en-US" altLang="zh-CN" sz="1800" b="1" baseline="-25000">
                <a:solidFill>
                  <a:srgbClr val="FF3300"/>
                </a:solidFill>
                <a:latin typeface="Calibri" pitchFamily="34" charset="0"/>
              </a:rPr>
              <a:t>1</a:t>
            </a:r>
            <a:r>
              <a:rPr lang="en-US" altLang="zh-CN" sz="1800" b="1" baseline="-25000">
                <a:solidFill>
                  <a:srgbClr val="FF00FF"/>
                </a:solidFill>
                <a:latin typeface="Calibri" pitchFamily="34" charset="0"/>
              </a:rPr>
              <a:t> </a:t>
            </a:r>
            <a:r>
              <a:rPr lang="en-US" altLang="zh-CN" sz="1800" b="1">
                <a:solidFill>
                  <a:srgbClr val="FF00FF"/>
                </a:solidFill>
                <a:latin typeface="Calibri" pitchFamily="34" charset="0"/>
              </a:rPr>
              <a:t>  </a:t>
            </a:r>
            <a:r>
              <a:rPr lang="en-US" altLang="zh-CN" sz="1800" b="1">
                <a:latin typeface="Calibri" pitchFamily="34" charset="0"/>
              </a:rPr>
              <a:t>    A</a:t>
            </a:r>
            <a:r>
              <a:rPr lang="en-US" altLang="zh-CN" sz="1800" b="1" baseline="-25000">
                <a:latin typeface="Calibri" pitchFamily="34" charset="0"/>
              </a:rPr>
              <a:t>0</a:t>
            </a:r>
            <a:r>
              <a:rPr lang="en-US" altLang="zh-CN" sz="1800" b="1">
                <a:latin typeface="Calibri" pitchFamily="34" charset="0"/>
              </a:rPr>
              <a:t>=B</a:t>
            </a:r>
            <a:r>
              <a:rPr lang="en-US" altLang="zh-CN" sz="1800" b="1" baseline="-25000">
                <a:latin typeface="Calibri" pitchFamily="34" charset="0"/>
              </a:rPr>
              <a:t>0</a:t>
            </a:r>
            <a:r>
              <a:rPr lang="en-US" altLang="zh-CN" sz="1800" b="1">
                <a:latin typeface="Calibri" pitchFamily="34" charset="0"/>
              </a:rPr>
              <a:t>                  1           0           0                   1          0           0     </a:t>
            </a:r>
          </a:p>
        </p:txBody>
      </p:sp>
      <p:sp>
        <p:nvSpPr>
          <p:cNvPr id="77912" name="Text Box 1112"/>
          <p:cNvSpPr txBox="1">
            <a:spLocks noChangeArrowheads="1"/>
          </p:cNvSpPr>
          <p:nvPr/>
        </p:nvSpPr>
        <p:spPr bwMode="auto">
          <a:xfrm>
            <a:off x="666750" y="5410200"/>
            <a:ext cx="777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latin typeface="Calibri" pitchFamily="34" charset="0"/>
              </a:rPr>
              <a:t>  </a:t>
            </a:r>
            <a:r>
              <a:rPr lang="en-US" altLang="zh-CN" sz="1800" b="1">
                <a:solidFill>
                  <a:srgbClr val="FF3300"/>
                </a:solidFill>
                <a:latin typeface="Calibri" pitchFamily="34" charset="0"/>
              </a:rPr>
              <a:t>E</a:t>
            </a:r>
            <a:r>
              <a:rPr lang="en-US" altLang="zh-CN" sz="1800" b="1" baseline="-25000">
                <a:solidFill>
                  <a:srgbClr val="FF3300"/>
                </a:solidFill>
                <a:latin typeface="Calibri" pitchFamily="34" charset="0"/>
              </a:rPr>
              <a:t>3            </a:t>
            </a:r>
            <a:r>
              <a:rPr lang="en-US" altLang="zh-CN" sz="1800" b="1">
                <a:solidFill>
                  <a:srgbClr val="FF3300"/>
                </a:solidFill>
                <a:latin typeface="Calibri" pitchFamily="34" charset="0"/>
              </a:rPr>
              <a:t>E</a:t>
            </a:r>
            <a:r>
              <a:rPr lang="en-US" altLang="zh-CN" sz="1800" b="1" baseline="-25000">
                <a:solidFill>
                  <a:srgbClr val="FF3300"/>
                </a:solidFill>
                <a:latin typeface="Calibri" pitchFamily="34" charset="0"/>
              </a:rPr>
              <a:t>2         </a:t>
            </a:r>
            <a:r>
              <a:rPr lang="en-US" altLang="zh-CN" sz="1800" b="1">
                <a:solidFill>
                  <a:srgbClr val="FF3300"/>
                </a:solidFill>
                <a:latin typeface="Calibri" pitchFamily="34" charset="0"/>
              </a:rPr>
              <a:t>   E</a:t>
            </a:r>
            <a:r>
              <a:rPr lang="en-US" altLang="zh-CN" sz="1800" b="1" baseline="-25000">
                <a:solidFill>
                  <a:srgbClr val="FF3300"/>
                </a:solidFill>
                <a:latin typeface="Calibri" pitchFamily="34" charset="0"/>
              </a:rPr>
              <a:t>1 </a:t>
            </a:r>
            <a:r>
              <a:rPr lang="en-US" altLang="zh-CN" sz="1800" b="1">
                <a:solidFill>
                  <a:srgbClr val="FF3300"/>
                </a:solidFill>
                <a:latin typeface="Calibri" pitchFamily="34" charset="0"/>
              </a:rPr>
              <a:t>          E</a:t>
            </a:r>
            <a:r>
              <a:rPr lang="en-US" altLang="zh-CN" sz="1800" b="1" baseline="-25000">
                <a:solidFill>
                  <a:srgbClr val="FF3300"/>
                </a:solidFill>
                <a:latin typeface="Calibri" pitchFamily="34" charset="0"/>
              </a:rPr>
              <a:t>0</a:t>
            </a:r>
            <a:r>
              <a:rPr lang="en-US" altLang="zh-CN" sz="1800" b="1" baseline="-25000">
                <a:solidFill>
                  <a:srgbClr val="FF00FF"/>
                </a:solidFill>
                <a:latin typeface="Calibri" pitchFamily="34" charset="0"/>
              </a:rPr>
              <a:t> </a:t>
            </a:r>
            <a:r>
              <a:rPr lang="en-US" altLang="zh-CN" sz="1800" b="1">
                <a:solidFill>
                  <a:srgbClr val="FF00FF"/>
                </a:solidFill>
                <a:latin typeface="Calibri" pitchFamily="34" charset="0"/>
              </a:rPr>
              <a:t> </a:t>
            </a:r>
            <a:r>
              <a:rPr lang="en-US" altLang="zh-CN" sz="1800" b="1">
                <a:latin typeface="Calibri" pitchFamily="34" charset="0"/>
              </a:rPr>
              <a:t>                   0            1          0                    0          1          0     </a:t>
            </a:r>
          </a:p>
        </p:txBody>
      </p:sp>
      <p:sp>
        <p:nvSpPr>
          <p:cNvPr id="77913" name="Text Box 1113"/>
          <p:cNvSpPr txBox="1">
            <a:spLocks noChangeArrowheads="1"/>
          </p:cNvSpPr>
          <p:nvPr/>
        </p:nvSpPr>
        <p:spPr bwMode="auto">
          <a:xfrm>
            <a:off x="666750" y="5886450"/>
            <a:ext cx="794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latin typeface="Calibri" pitchFamily="34" charset="0"/>
              </a:rPr>
              <a:t>  </a:t>
            </a:r>
            <a:r>
              <a:rPr lang="en-US" altLang="zh-CN" sz="1800" b="1">
                <a:solidFill>
                  <a:srgbClr val="FF3300"/>
                </a:solidFill>
                <a:latin typeface="Calibri" pitchFamily="34" charset="0"/>
              </a:rPr>
              <a:t>E</a:t>
            </a:r>
            <a:r>
              <a:rPr lang="en-US" altLang="zh-CN" sz="1800" b="1" baseline="-25000">
                <a:solidFill>
                  <a:srgbClr val="FF3300"/>
                </a:solidFill>
                <a:latin typeface="Calibri" pitchFamily="34" charset="0"/>
              </a:rPr>
              <a:t>3            </a:t>
            </a:r>
            <a:r>
              <a:rPr lang="en-US" altLang="zh-CN" sz="1800" b="1">
                <a:solidFill>
                  <a:srgbClr val="FF3300"/>
                </a:solidFill>
                <a:latin typeface="Calibri" pitchFamily="34" charset="0"/>
              </a:rPr>
              <a:t>E</a:t>
            </a:r>
            <a:r>
              <a:rPr lang="en-US" altLang="zh-CN" sz="1800" b="1" baseline="-25000">
                <a:solidFill>
                  <a:srgbClr val="FF3300"/>
                </a:solidFill>
                <a:latin typeface="Calibri" pitchFamily="34" charset="0"/>
              </a:rPr>
              <a:t>2         </a:t>
            </a:r>
            <a:r>
              <a:rPr lang="en-US" altLang="zh-CN" sz="1800" b="1">
                <a:solidFill>
                  <a:srgbClr val="FF3300"/>
                </a:solidFill>
                <a:latin typeface="Calibri" pitchFamily="34" charset="0"/>
              </a:rPr>
              <a:t>   E</a:t>
            </a:r>
            <a:r>
              <a:rPr lang="en-US" altLang="zh-CN" sz="1800" b="1" baseline="-25000">
                <a:solidFill>
                  <a:srgbClr val="FF3300"/>
                </a:solidFill>
                <a:latin typeface="Calibri" pitchFamily="34" charset="0"/>
              </a:rPr>
              <a:t>1 </a:t>
            </a:r>
            <a:r>
              <a:rPr lang="en-US" altLang="zh-CN" sz="1800" b="1">
                <a:solidFill>
                  <a:srgbClr val="FF3300"/>
                </a:solidFill>
                <a:latin typeface="Calibri" pitchFamily="34" charset="0"/>
              </a:rPr>
              <a:t>          E</a:t>
            </a:r>
            <a:r>
              <a:rPr lang="en-US" altLang="zh-CN" sz="1800" b="1" baseline="-25000">
                <a:solidFill>
                  <a:srgbClr val="FF3300"/>
                </a:solidFill>
                <a:latin typeface="Calibri" pitchFamily="34" charset="0"/>
              </a:rPr>
              <a:t>0</a:t>
            </a:r>
            <a:r>
              <a:rPr lang="en-US" altLang="zh-CN" sz="1800" b="1" baseline="-25000">
                <a:solidFill>
                  <a:srgbClr val="FF00FF"/>
                </a:solidFill>
                <a:latin typeface="Calibri" pitchFamily="34" charset="0"/>
              </a:rPr>
              <a:t> </a:t>
            </a:r>
            <a:r>
              <a:rPr lang="en-US" altLang="zh-CN" sz="1800" b="1">
                <a:solidFill>
                  <a:srgbClr val="FF00FF"/>
                </a:solidFill>
                <a:latin typeface="Calibri" pitchFamily="34" charset="0"/>
              </a:rPr>
              <a:t> </a:t>
            </a:r>
            <a:r>
              <a:rPr lang="en-US" altLang="zh-CN" sz="1800" b="1">
                <a:latin typeface="Calibri" pitchFamily="34" charset="0"/>
              </a:rPr>
              <a:t>                   0            0          1                    0          0         </a:t>
            </a:r>
            <a:r>
              <a:rPr lang="en-US" altLang="zh-CN" sz="1800" b="1">
                <a:solidFill>
                  <a:srgbClr val="FF3399"/>
                </a:solidFill>
                <a:latin typeface="Calibri" pitchFamily="34" charset="0"/>
              </a:rPr>
              <a:t> </a:t>
            </a:r>
            <a:r>
              <a:rPr lang="en-US" altLang="zh-CN" b="1">
                <a:solidFill>
                  <a:srgbClr val="FF3399"/>
                </a:solidFill>
                <a:latin typeface="Calibri" pitchFamily="34" charset="0"/>
              </a:rPr>
              <a:t>1</a:t>
            </a:r>
            <a:r>
              <a:rPr lang="en-US" altLang="zh-CN" sz="1800" b="1">
                <a:latin typeface="Calibri" pitchFamily="34" charset="0"/>
              </a:rPr>
              <a:t>  </a:t>
            </a:r>
            <a:r>
              <a:rPr lang="en-US" altLang="zh-CN" sz="1800" b="1">
                <a:solidFill>
                  <a:srgbClr val="FF3399"/>
                </a:solidFill>
                <a:latin typeface="Calibri" pitchFamily="34" charset="0"/>
              </a:rPr>
              <a:t>  </a:t>
            </a:r>
            <a:r>
              <a:rPr lang="en-US" altLang="zh-CN" sz="1800" b="1">
                <a:latin typeface="Calibri" pitchFamily="34" charset="0"/>
              </a:rPr>
              <a:t> </a:t>
            </a:r>
          </a:p>
        </p:txBody>
      </p:sp>
      <p:grpSp>
        <p:nvGrpSpPr>
          <p:cNvPr id="2" name="Group 1117"/>
          <p:cNvGrpSpPr>
            <a:grpSpLocks/>
          </p:cNvGrpSpPr>
          <p:nvPr/>
        </p:nvGrpSpPr>
        <p:grpSpPr bwMode="auto">
          <a:xfrm>
            <a:off x="533400" y="381000"/>
            <a:ext cx="8305800" cy="5943600"/>
            <a:chOff x="336" y="240"/>
            <a:chExt cx="5232" cy="3744"/>
          </a:xfrm>
        </p:grpSpPr>
        <p:sp>
          <p:nvSpPr>
            <p:cNvPr id="77898" name="Line 1098"/>
            <p:cNvSpPr>
              <a:spLocks noChangeShapeType="1"/>
            </p:cNvSpPr>
            <p:nvPr/>
          </p:nvSpPr>
          <p:spPr bwMode="auto">
            <a:xfrm>
              <a:off x="336" y="768"/>
              <a:ext cx="5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116"/>
            <p:cNvGrpSpPr>
              <a:grpSpLocks/>
            </p:cNvGrpSpPr>
            <p:nvPr/>
          </p:nvGrpSpPr>
          <p:grpSpPr bwMode="auto">
            <a:xfrm>
              <a:off x="2256" y="240"/>
              <a:ext cx="1632" cy="3744"/>
              <a:chOff x="2256" y="240"/>
              <a:chExt cx="1632" cy="3744"/>
            </a:xfrm>
          </p:grpSpPr>
          <p:sp>
            <p:nvSpPr>
              <p:cNvPr id="77914" name="Line 1114"/>
              <p:cNvSpPr>
                <a:spLocks noChangeShapeType="1"/>
              </p:cNvSpPr>
              <p:nvPr/>
            </p:nvSpPr>
            <p:spPr bwMode="auto">
              <a:xfrm>
                <a:off x="2256" y="288"/>
                <a:ext cx="0" cy="36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15" name="Line 1115"/>
              <p:cNvSpPr>
                <a:spLocks noChangeShapeType="1"/>
              </p:cNvSpPr>
              <p:nvPr/>
            </p:nvSpPr>
            <p:spPr bwMode="auto">
              <a:xfrm>
                <a:off x="3888" y="240"/>
                <a:ext cx="0" cy="3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818A-1908-4F3A-8CB2-4F2A5D5812C3}" type="slidenum">
              <a:rPr lang="en-US" altLang="zh-CN"/>
              <a:pPr/>
              <a:t>68</a:t>
            </a:fld>
            <a:endParaRPr lang="en-US" altLang="zh-CN"/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827088" y="836613"/>
          <a:ext cx="6443662" cy="1665287"/>
        </p:xfrm>
        <a:graphic>
          <a:graphicData uri="http://schemas.openxmlformats.org/presentationml/2006/ole">
            <p:oleObj spid="_x0000_s202754" name="Equation" r:id="rId3" imgW="3098800" imgH="800100" progId="Equation.DSMT4">
              <p:embed/>
            </p:oleObj>
          </a:graphicData>
        </a:graphic>
      </p:graphicFrame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900113" y="333375"/>
            <a:ext cx="2135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Calibri" pitchFamily="34" charset="0"/>
              </a:rPr>
              <a:t>Outputs :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971550" y="2708275"/>
            <a:ext cx="230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99"/>
                </a:solidFill>
                <a:latin typeface="Calibri" pitchFamily="34" charset="0"/>
              </a:rPr>
              <a:t>7485</a:t>
            </a:r>
            <a:r>
              <a:rPr lang="en-US" altLang="zh-CN" b="1">
                <a:latin typeface="Calibri" pitchFamily="34" charset="0"/>
              </a:rPr>
              <a:t> symbol:</a:t>
            </a:r>
          </a:p>
        </p:txBody>
      </p:sp>
      <p:sp>
        <p:nvSpPr>
          <p:cNvPr id="55353" name="Text Box 57"/>
          <p:cNvSpPr txBox="1">
            <a:spLocks noChangeArrowheads="1"/>
          </p:cNvSpPr>
          <p:nvPr/>
        </p:nvSpPr>
        <p:spPr bwMode="auto">
          <a:xfrm>
            <a:off x="4460875" y="2963863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alibri" pitchFamily="34" charset="0"/>
              </a:rPr>
              <a:t>IEEE</a:t>
            </a:r>
          </a:p>
        </p:txBody>
      </p:sp>
      <p:sp>
        <p:nvSpPr>
          <p:cNvPr id="55354" name="Text Box 58"/>
          <p:cNvSpPr txBox="1">
            <a:spLocks noChangeArrowheads="1"/>
          </p:cNvSpPr>
          <p:nvPr/>
        </p:nvSpPr>
        <p:spPr bwMode="auto">
          <a:xfrm>
            <a:off x="3622675" y="4411663"/>
            <a:ext cx="1682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>
                <a:solidFill>
                  <a:srgbClr val="0000FF"/>
                </a:solidFill>
                <a:latin typeface="Calibri" pitchFamily="34" charset="0"/>
              </a:rPr>
              <a:t>s</a:t>
            </a:r>
          </a:p>
          <a:p>
            <a:pPr>
              <a:lnSpc>
                <a:spcPct val="80000"/>
              </a:lnSpc>
            </a:pPr>
            <a:r>
              <a:rPr lang="en-US" altLang="zh-CN" sz="1800" b="1">
                <a:solidFill>
                  <a:srgbClr val="0000FF"/>
                </a:solidFill>
                <a:latin typeface="Calibri" pitchFamily="34" charset="0"/>
              </a:rPr>
              <a:t>e</a:t>
            </a:r>
          </a:p>
          <a:p>
            <a:pPr>
              <a:lnSpc>
                <a:spcPct val="80000"/>
              </a:lnSpc>
            </a:pPr>
            <a:r>
              <a:rPr lang="en-US" altLang="zh-CN" sz="1800" b="1">
                <a:solidFill>
                  <a:srgbClr val="0000FF"/>
                </a:solidFill>
                <a:latin typeface="Calibri" pitchFamily="34" charset="0"/>
              </a:rPr>
              <a:t>l</a:t>
            </a:r>
          </a:p>
        </p:txBody>
      </p:sp>
      <p:sp>
        <p:nvSpPr>
          <p:cNvPr id="55355" name="Text Box 59"/>
          <p:cNvSpPr txBox="1">
            <a:spLocks noChangeArrowheads="1"/>
          </p:cNvSpPr>
          <p:nvPr/>
        </p:nvSpPr>
        <p:spPr bwMode="auto">
          <a:xfrm>
            <a:off x="3394075" y="3497263"/>
            <a:ext cx="47307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00FF"/>
                </a:solidFill>
                <a:latin typeface="Calibri" pitchFamily="34" charset="0"/>
              </a:rPr>
              <a:t>A</a:t>
            </a:r>
            <a:r>
              <a:rPr lang="en-US" altLang="zh-CN" sz="1600" b="1" baseline="-25000">
                <a:solidFill>
                  <a:srgbClr val="FF00FF"/>
                </a:solidFill>
                <a:latin typeface="Calibri" pitchFamily="34" charset="0"/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00FF"/>
                </a:solidFill>
                <a:latin typeface="Calibri" pitchFamily="34" charset="0"/>
              </a:rPr>
              <a:t>A</a:t>
            </a:r>
            <a:r>
              <a:rPr lang="en-US" altLang="zh-CN" sz="1600" b="1" baseline="-25000">
                <a:solidFill>
                  <a:srgbClr val="FF00FF"/>
                </a:solidFill>
                <a:latin typeface="Calibri" pitchFamily="34" charset="0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00FF"/>
                </a:solidFill>
                <a:latin typeface="Calibri" pitchFamily="34" charset="0"/>
              </a:rPr>
              <a:t>A</a:t>
            </a:r>
            <a:r>
              <a:rPr lang="en-US" altLang="zh-CN" sz="1600" b="1" baseline="-25000">
                <a:solidFill>
                  <a:srgbClr val="FF00FF"/>
                </a:solidFill>
                <a:latin typeface="Calibri" pitchFamily="34" charset="0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00FF"/>
                </a:solidFill>
                <a:latin typeface="Calibri" pitchFamily="34" charset="0"/>
              </a:rPr>
              <a:t>A</a:t>
            </a:r>
            <a:r>
              <a:rPr lang="en-US" altLang="zh-CN" sz="1600" b="1" baseline="-25000">
                <a:solidFill>
                  <a:srgbClr val="FF00FF"/>
                </a:solidFill>
                <a:latin typeface="Calibri" pitchFamily="34" charset="0"/>
              </a:rPr>
              <a:t>3</a:t>
            </a:r>
            <a:endParaRPr lang="en-US" altLang="zh-CN" sz="1600" b="1">
              <a:solidFill>
                <a:srgbClr val="FF00FF"/>
              </a:solidFill>
              <a:latin typeface="Calibri" pitchFamily="34" charset="0"/>
            </a:endParaRPr>
          </a:p>
        </p:txBody>
      </p:sp>
      <p:sp>
        <p:nvSpPr>
          <p:cNvPr id="55357" name="Text Box 61"/>
          <p:cNvSpPr txBox="1">
            <a:spLocks noChangeArrowheads="1"/>
          </p:cNvSpPr>
          <p:nvPr/>
        </p:nvSpPr>
        <p:spPr bwMode="auto">
          <a:xfrm>
            <a:off x="3394075" y="5173663"/>
            <a:ext cx="47307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00FF"/>
                </a:solidFill>
                <a:latin typeface="Calibri" pitchFamily="34" charset="0"/>
              </a:rPr>
              <a:t>B</a:t>
            </a:r>
            <a:r>
              <a:rPr lang="en-US" altLang="zh-CN" sz="1600" b="1" baseline="-25000">
                <a:solidFill>
                  <a:srgbClr val="FF00FF"/>
                </a:solidFill>
                <a:latin typeface="Calibri" pitchFamily="34" charset="0"/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00FF"/>
                </a:solidFill>
                <a:latin typeface="Calibri" pitchFamily="34" charset="0"/>
              </a:rPr>
              <a:t>B</a:t>
            </a:r>
            <a:r>
              <a:rPr lang="en-US" altLang="zh-CN" sz="1600" b="1" baseline="-25000">
                <a:solidFill>
                  <a:srgbClr val="FF00FF"/>
                </a:solidFill>
                <a:latin typeface="Calibri" pitchFamily="34" charset="0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00FF"/>
                </a:solidFill>
                <a:latin typeface="Calibri" pitchFamily="34" charset="0"/>
              </a:rPr>
              <a:t>B</a:t>
            </a:r>
            <a:r>
              <a:rPr lang="en-US" altLang="zh-CN" sz="1600" b="1" baseline="-25000">
                <a:solidFill>
                  <a:srgbClr val="FF00FF"/>
                </a:solidFill>
                <a:latin typeface="Calibri" pitchFamily="34" charset="0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00FF"/>
                </a:solidFill>
                <a:latin typeface="Calibri" pitchFamily="34" charset="0"/>
              </a:rPr>
              <a:t>B</a:t>
            </a:r>
            <a:r>
              <a:rPr lang="en-US" altLang="zh-CN" sz="1600" b="1" baseline="-25000">
                <a:solidFill>
                  <a:srgbClr val="FF00FF"/>
                </a:solidFill>
                <a:latin typeface="Calibri" pitchFamily="34" charset="0"/>
              </a:rPr>
              <a:t>3</a:t>
            </a:r>
            <a:endParaRPr lang="en-US" altLang="zh-CN" sz="1600" b="1">
              <a:solidFill>
                <a:srgbClr val="FF00FF"/>
              </a:solidFill>
              <a:latin typeface="Calibri" pitchFamily="34" charset="0"/>
            </a:endParaRPr>
          </a:p>
        </p:txBody>
      </p:sp>
      <p:sp>
        <p:nvSpPr>
          <p:cNvPr id="55358" name="Text Box 62"/>
          <p:cNvSpPr txBox="1">
            <a:spLocks noChangeArrowheads="1"/>
          </p:cNvSpPr>
          <p:nvPr/>
        </p:nvSpPr>
        <p:spPr bwMode="auto">
          <a:xfrm>
            <a:off x="5984875" y="4335463"/>
            <a:ext cx="4572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FF3300"/>
                </a:solidFill>
                <a:latin typeface="Calibri" pitchFamily="34" charset="0"/>
              </a:rPr>
              <a:t>S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FF3300"/>
                </a:solidFill>
                <a:latin typeface="Calibri" pitchFamily="34" charset="0"/>
              </a:rPr>
              <a:t>E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FF3300"/>
                </a:solidFill>
                <a:latin typeface="Calibri" pitchFamily="34" charset="0"/>
              </a:rPr>
              <a:t>L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3851275" y="3573463"/>
            <a:ext cx="1981200" cy="2438400"/>
            <a:chOff x="2426" y="2251"/>
            <a:chExt cx="1248" cy="1536"/>
          </a:xfrm>
        </p:grpSpPr>
        <p:grpSp>
          <p:nvGrpSpPr>
            <p:cNvPr id="3" name="Group 56"/>
            <p:cNvGrpSpPr>
              <a:grpSpLocks/>
            </p:cNvGrpSpPr>
            <p:nvPr/>
          </p:nvGrpSpPr>
          <p:grpSpPr bwMode="auto">
            <a:xfrm>
              <a:off x="2426" y="2251"/>
              <a:ext cx="1248" cy="1536"/>
              <a:chOff x="3552" y="2256"/>
              <a:chExt cx="1248" cy="1536"/>
            </a:xfrm>
          </p:grpSpPr>
          <p:sp>
            <p:nvSpPr>
              <p:cNvPr id="55326" name="Rectangle 30"/>
              <p:cNvSpPr>
                <a:spLocks noChangeArrowheads="1"/>
              </p:cNvSpPr>
              <p:nvPr/>
            </p:nvSpPr>
            <p:spPr bwMode="auto">
              <a:xfrm>
                <a:off x="3648" y="2256"/>
                <a:ext cx="1056" cy="15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800">
                  <a:latin typeface="Calibri" pitchFamily="34" charset="0"/>
                </a:endParaRPr>
              </a:p>
            </p:txBody>
          </p:sp>
          <p:sp>
            <p:nvSpPr>
              <p:cNvPr id="55328" name="Text Box 32"/>
              <p:cNvSpPr txBox="1">
                <a:spLocks noChangeArrowheads="1"/>
              </p:cNvSpPr>
              <p:nvPr/>
            </p:nvSpPr>
            <p:spPr bwMode="auto">
              <a:xfrm>
                <a:off x="4080" y="2256"/>
                <a:ext cx="5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800" b="1">
                    <a:solidFill>
                      <a:srgbClr val="FF3399"/>
                    </a:solidFill>
                    <a:latin typeface="Calibri" pitchFamily="34" charset="0"/>
                  </a:rPr>
                  <a:t>COMP</a:t>
                </a:r>
              </a:p>
            </p:txBody>
          </p:sp>
          <p:sp>
            <p:nvSpPr>
              <p:cNvPr id="55329" name="Line 33"/>
              <p:cNvSpPr>
                <a:spLocks noChangeShapeType="1"/>
              </p:cNvSpPr>
              <p:nvPr/>
            </p:nvSpPr>
            <p:spPr bwMode="auto">
              <a:xfrm>
                <a:off x="3552" y="23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0" name="Line 34"/>
              <p:cNvSpPr>
                <a:spLocks noChangeShapeType="1"/>
              </p:cNvSpPr>
              <p:nvPr/>
            </p:nvSpPr>
            <p:spPr bwMode="auto">
              <a:xfrm>
                <a:off x="3552" y="244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1" name="Line 35"/>
              <p:cNvSpPr>
                <a:spLocks noChangeShapeType="1"/>
              </p:cNvSpPr>
              <p:nvPr/>
            </p:nvSpPr>
            <p:spPr bwMode="auto">
              <a:xfrm>
                <a:off x="3552" y="254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2" name="Line 36"/>
              <p:cNvSpPr>
                <a:spLocks noChangeShapeType="1"/>
              </p:cNvSpPr>
              <p:nvPr/>
            </p:nvSpPr>
            <p:spPr bwMode="auto">
              <a:xfrm>
                <a:off x="3552" y="26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3" name="Text Box 37"/>
              <p:cNvSpPr txBox="1">
                <a:spLocks noChangeArrowheads="1"/>
              </p:cNvSpPr>
              <p:nvPr/>
            </p:nvSpPr>
            <p:spPr bwMode="auto">
              <a:xfrm>
                <a:off x="3648" y="2784"/>
                <a:ext cx="250" cy="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>
                    <a:latin typeface="Calibri" pitchFamily="34" charset="0"/>
                  </a:rPr>
                  <a:t>&lt;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sz="1800">
                    <a:latin typeface="Calibri" pitchFamily="34" charset="0"/>
                  </a:rPr>
                  <a:t>=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sz="1800">
                    <a:latin typeface="Calibri" pitchFamily="34" charset="0"/>
                  </a:rPr>
                  <a:t>&gt;</a:t>
                </a:r>
              </a:p>
            </p:txBody>
          </p:sp>
          <p:sp>
            <p:nvSpPr>
              <p:cNvPr id="55334" name="Text Box 38"/>
              <p:cNvSpPr txBox="1">
                <a:spLocks noChangeArrowheads="1"/>
              </p:cNvSpPr>
              <p:nvPr/>
            </p:nvSpPr>
            <p:spPr bwMode="auto">
              <a:xfrm>
                <a:off x="3648" y="2304"/>
                <a:ext cx="202" cy="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>
                    <a:latin typeface="Calibri" pitchFamily="34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endParaRPr lang="en-US" altLang="zh-CN" sz="1800">
                  <a:latin typeface="Calibri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zh-CN" sz="180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55335" name="Text Box 39"/>
              <p:cNvSpPr txBox="1">
                <a:spLocks noChangeArrowheads="1"/>
              </p:cNvSpPr>
              <p:nvPr/>
            </p:nvSpPr>
            <p:spPr bwMode="auto">
              <a:xfrm>
                <a:off x="3648" y="3312"/>
                <a:ext cx="202" cy="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>
                    <a:latin typeface="Calibri" pitchFamily="34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endParaRPr lang="en-US" altLang="zh-CN" sz="1800">
                  <a:latin typeface="Calibri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zh-CN" sz="180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55337" name="Line 41"/>
              <p:cNvSpPr>
                <a:spLocks noChangeShapeType="1"/>
              </p:cNvSpPr>
              <p:nvPr/>
            </p:nvSpPr>
            <p:spPr bwMode="auto">
              <a:xfrm>
                <a:off x="355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8" name="Line 42"/>
              <p:cNvSpPr>
                <a:spLocks noChangeShapeType="1"/>
              </p:cNvSpPr>
              <p:nvPr/>
            </p:nvSpPr>
            <p:spPr bwMode="auto">
              <a:xfrm>
                <a:off x="3552" y="300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9" name="Line 43"/>
              <p:cNvSpPr>
                <a:spLocks noChangeShapeType="1"/>
              </p:cNvSpPr>
              <p:nvPr/>
            </p:nvSpPr>
            <p:spPr bwMode="auto">
              <a:xfrm>
                <a:off x="3552" y="31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0" name="Line 44"/>
              <p:cNvSpPr>
                <a:spLocks noChangeShapeType="1"/>
              </p:cNvSpPr>
              <p:nvPr/>
            </p:nvSpPr>
            <p:spPr bwMode="auto">
              <a:xfrm>
                <a:off x="3552" y="33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1" name="Line 45"/>
              <p:cNvSpPr>
                <a:spLocks noChangeShapeType="1"/>
              </p:cNvSpPr>
              <p:nvPr/>
            </p:nvSpPr>
            <p:spPr bwMode="auto">
              <a:xfrm>
                <a:off x="3552" y="345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2" name="Line 46"/>
              <p:cNvSpPr>
                <a:spLocks noChangeShapeType="1"/>
              </p:cNvSpPr>
              <p:nvPr/>
            </p:nvSpPr>
            <p:spPr bwMode="auto">
              <a:xfrm>
                <a:off x="3552" y="35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3" name="Line 47"/>
              <p:cNvSpPr>
                <a:spLocks noChangeShapeType="1"/>
              </p:cNvSpPr>
              <p:nvPr/>
            </p:nvSpPr>
            <p:spPr bwMode="auto">
              <a:xfrm>
                <a:off x="3552" y="364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4" name="AutoShape 48"/>
              <p:cNvSpPr>
                <a:spLocks/>
              </p:cNvSpPr>
              <p:nvPr/>
            </p:nvSpPr>
            <p:spPr bwMode="auto">
              <a:xfrm>
                <a:off x="3792" y="2352"/>
                <a:ext cx="96" cy="384"/>
              </a:xfrm>
              <a:prstGeom prst="rightBrace">
                <a:avLst>
                  <a:gd name="adj1" fmla="val 3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45" name="Text Box 49"/>
              <p:cNvSpPr txBox="1">
                <a:spLocks noChangeArrowheads="1"/>
              </p:cNvSpPr>
              <p:nvPr/>
            </p:nvSpPr>
            <p:spPr bwMode="auto">
              <a:xfrm>
                <a:off x="3888" y="2448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800"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55346" name="AutoShape 50"/>
              <p:cNvSpPr>
                <a:spLocks/>
              </p:cNvSpPr>
              <p:nvPr/>
            </p:nvSpPr>
            <p:spPr bwMode="auto">
              <a:xfrm>
                <a:off x="3792" y="3360"/>
                <a:ext cx="96" cy="384"/>
              </a:xfrm>
              <a:prstGeom prst="rightBrace">
                <a:avLst>
                  <a:gd name="adj1" fmla="val 3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47" name="Text Box 51"/>
              <p:cNvSpPr txBox="1">
                <a:spLocks noChangeArrowheads="1"/>
              </p:cNvSpPr>
              <p:nvPr/>
            </p:nvSpPr>
            <p:spPr bwMode="auto">
              <a:xfrm>
                <a:off x="3840" y="3460"/>
                <a:ext cx="1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latin typeface="Calibri" pitchFamily="34" charset="0"/>
                  </a:rPr>
                  <a:t>B</a:t>
                </a:r>
              </a:p>
            </p:txBody>
          </p:sp>
          <p:sp>
            <p:nvSpPr>
              <p:cNvPr id="55348" name="Text Box 52"/>
              <p:cNvSpPr txBox="1">
                <a:spLocks noChangeArrowheads="1"/>
              </p:cNvSpPr>
              <p:nvPr/>
            </p:nvSpPr>
            <p:spPr bwMode="auto">
              <a:xfrm>
                <a:off x="4368" y="2784"/>
                <a:ext cx="346" cy="5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800">
                    <a:latin typeface="Calibri" pitchFamily="34" charset="0"/>
                  </a:rPr>
                  <a:t>A&lt;B</a:t>
                </a:r>
              </a:p>
              <a:p>
                <a:r>
                  <a:rPr lang="en-US" altLang="zh-CN" sz="1800">
                    <a:latin typeface="Calibri" pitchFamily="34" charset="0"/>
                  </a:rPr>
                  <a:t>A=B</a:t>
                </a:r>
              </a:p>
              <a:p>
                <a:r>
                  <a:rPr lang="en-US" altLang="zh-CN" sz="1800">
                    <a:latin typeface="Calibri" pitchFamily="34" charset="0"/>
                  </a:rPr>
                  <a:t>A&gt;B</a:t>
                </a:r>
              </a:p>
            </p:txBody>
          </p:sp>
          <p:sp>
            <p:nvSpPr>
              <p:cNvPr id="55349" name="Line 53"/>
              <p:cNvSpPr>
                <a:spLocks noChangeShapeType="1"/>
              </p:cNvSpPr>
              <p:nvPr/>
            </p:nvSpPr>
            <p:spPr bwMode="auto">
              <a:xfrm>
                <a:off x="4704" y="283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50" name="Line 54"/>
              <p:cNvSpPr>
                <a:spLocks noChangeShapeType="1"/>
              </p:cNvSpPr>
              <p:nvPr/>
            </p:nvSpPr>
            <p:spPr bwMode="auto">
              <a:xfrm>
                <a:off x="4704" y="30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51" name="Line 55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59" name="Rectangle 63"/>
            <p:cNvSpPr>
              <a:spLocks noChangeArrowheads="1"/>
            </p:cNvSpPr>
            <p:nvPr/>
          </p:nvSpPr>
          <p:spPr bwMode="auto">
            <a:xfrm>
              <a:off x="3061" y="3525"/>
              <a:ext cx="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00FF"/>
                  </a:solidFill>
                  <a:latin typeface="Calibri" pitchFamily="34" charset="0"/>
                </a:rPr>
                <a:t>7485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5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5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5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5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utoUpdateAnimBg="0"/>
      <p:bldP spid="55302" grpId="0" autoUpdateAnimBg="0"/>
      <p:bldP spid="55353" grpId="0" autoUpdateAnimBg="0"/>
      <p:bldP spid="55354" grpId="0" autoUpdateAnimBg="0"/>
      <p:bldP spid="55355" grpId="0" autoUpdateAnimBg="0"/>
      <p:bldP spid="55357" grpId="0" autoUpdateAnimBg="0"/>
      <p:bldP spid="55358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7B17-F8C0-49FA-B3A9-4A3DD149E713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11188" y="333375"/>
            <a:ext cx="762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4.6.3 Cascading Comparators</a:t>
            </a:r>
            <a:r>
              <a:rPr lang="en-US" altLang="zh-CN" sz="2800" b="1" dirty="0">
                <a:solidFill>
                  <a:srgbClr val="990099"/>
                </a:solidFill>
                <a:latin typeface="Calibri" pitchFamily="34" charset="0"/>
                <a:ea typeface="黑体" pitchFamily="49" charset="-122"/>
              </a:rPr>
              <a:t>   </a:t>
            </a:r>
            <a:r>
              <a:rPr lang="zh-CN" altLang="en-US" sz="2800" b="1" dirty="0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比较器级联扩展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81000" y="914400"/>
            <a:ext cx="85836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Calibri" pitchFamily="34" charset="0"/>
                <a:ea typeface="黑体" pitchFamily="49" charset="-122"/>
              </a:rPr>
              <a:t>      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An 8-bit magnitude comparator using two </a:t>
            </a:r>
            <a:r>
              <a:rPr lang="en-US" altLang="zh-CN" b="1">
                <a:solidFill>
                  <a:srgbClr val="FF3399"/>
                </a:solidFill>
                <a:latin typeface="Calibri" pitchFamily="34" charset="0"/>
                <a:ea typeface="黑体" pitchFamily="49" charset="-122"/>
              </a:rPr>
              <a:t>7485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, in a </a:t>
            </a:r>
            <a:r>
              <a:rPr lang="en-US" altLang="zh-CN" b="1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cascaded 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arrangement</a:t>
            </a:r>
            <a:r>
              <a:rPr lang="en-US" altLang="zh-CN" sz="2800" b="1">
                <a:latin typeface="Calibri" pitchFamily="34" charset="0"/>
                <a:ea typeface="黑体" pitchFamily="49" charset="-122"/>
              </a:rPr>
              <a:t>                </a:t>
            </a:r>
            <a:r>
              <a:rPr lang="en-US" altLang="zh-CN" sz="2000" b="1">
                <a:latin typeface="Calibri" pitchFamily="34" charset="0"/>
                <a:ea typeface="黑体" pitchFamily="49" charset="-122"/>
              </a:rPr>
              <a:t>2</a:t>
            </a:r>
            <a:r>
              <a:rPr lang="zh-CN" altLang="en-US" sz="2000" b="1">
                <a:latin typeface="Calibri" pitchFamily="34" charset="0"/>
                <a:ea typeface="黑体" pitchFamily="49" charset="-122"/>
              </a:rPr>
              <a:t>片</a:t>
            </a:r>
            <a:r>
              <a:rPr lang="en-US" altLang="zh-CN" sz="2000" b="1">
                <a:solidFill>
                  <a:srgbClr val="FF3399"/>
                </a:solidFill>
                <a:latin typeface="Calibri" pitchFamily="34" charset="0"/>
                <a:ea typeface="黑体" pitchFamily="49" charset="-122"/>
              </a:rPr>
              <a:t>7485</a:t>
            </a:r>
            <a:r>
              <a:rPr lang="en-US" altLang="zh-CN" sz="2000" b="1">
                <a:latin typeface="Calibri" pitchFamily="34" charset="0"/>
                <a:ea typeface="黑体" pitchFamily="49" charset="-122"/>
              </a:rPr>
              <a:t> </a:t>
            </a:r>
            <a:r>
              <a:rPr lang="zh-CN" altLang="en-US" sz="2000" b="1">
                <a:latin typeface="Calibri" pitchFamily="34" charset="0"/>
                <a:ea typeface="黑体" pitchFamily="49" charset="-122"/>
              </a:rPr>
              <a:t>连成一个</a:t>
            </a:r>
            <a:r>
              <a:rPr lang="en-US" altLang="zh-CN" sz="2000" b="1">
                <a:latin typeface="Calibri" pitchFamily="34" charset="0"/>
                <a:ea typeface="黑体" pitchFamily="49" charset="-122"/>
              </a:rPr>
              <a:t>8</a:t>
            </a:r>
            <a:r>
              <a:rPr lang="zh-CN" altLang="en-US" sz="2000" b="1">
                <a:latin typeface="Calibri" pitchFamily="34" charset="0"/>
                <a:ea typeface="黑体" pitchFamily="49" charset="-122"/>
              </a:rPr>
              <a:t>位数值比较器</a:t>
            </a:r>
          </a:p>
        </p:txBody>
      </p:sp>
      <p:sp>
        <p:nvSpPr>
          <p:cNvPr id="56357" name="Text Box 37"/>
          <p:cNvSpPr txBox="1">
            <a:spLocks noChangeArrowheads="1"/>
          </p:cNvSpPr>
          <p:nvPr/>
        </p:nvSpPr>
        <p:spPr bwMode="auto">
          <a:xfrm>
            <a:off x="6948488" y="3141663"/>
            <a:ext cx="304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S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E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L</a:t>
            </a:r>
          </a:p>
        </p:txBody>
      </p:sp>
      <p:sp>
        <p:nvSpPr>
          <p:cNvPr id="56408" name="Rectangle 88"/>
          <p:cNvSpPr>
            <a:spLocks noChangeArrowheads="1"/>
          </p:cNvSpPr>
          <p:nvPr/>
        </p:nvSpPr>
        <p:spPr bwMode="auto">
          <a:xfrm>
            <a:off x="1995488" y="3370263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>
                <a:solidFill>
                  <a:srgbClr val="800000"/>
                </a:solidFill>
                <a:latin typeface="Calibri" pitchFamily="34" charset="0"/>
                <a:ea typeface="黑体" pitchFamily="49" charset="-122"/>
              </a:rPr>
              <a:t>+5V</a:t>
            </a:r>
            <a:endParaRPr lang="en-US" altLang="zh-CN" sz="2000" b="1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3062288" y="3065463"/>
            <a:ext cx="293687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b="1">
                <a:latin typeface="Calibri" pitchFamily="34" charset="0"/>
                <a:ea typeface="黑体" pitchFamily="49" charset="-122"/>
              </a:rPr>
              <a:t>s</a:t>
            </a:r>
          </a:p>
          <a:p>
            <a:pPr>
              <a:lnSpc>
                <a:spcPct val="90000"/>
              </a:lnSpc>
            </a:pPr>
            <a:r>
              <a:rPr lang="en-US" altLang="zh-CN" sz="1800" b="1">
                <a:latin typeface="Calibri" pitchFamily="34" charset="0"/>
                <a:ea typeface="黑体" pitchFamily="49" charset="-122"/>
              </a:rPr>
              <a:t>e</a:t>
            </a:r>
          </a:p>
          <a:p>
            <a:pPr>
              <a:lnSpc>
                <a:spcPct val="90000"/>
              </a:lnSpc>
            </a:pPr>
            <a:r>
              <a:rPr lang="en-US" altLang="zh-CN" sz="1800" b="1">
                <a:latin typeface="Calibri" pitchFamily="34" charset="0"/>
                <a:ea typeface="黑体" pitchFamily="49" charset="-122"/>
              </a:rPr>
              <a:t>l</a:t>
            </a:r>
          </a:p>
        </p:txBody>
      </p:sp>
      <p:sp>
        <p:nvSpPr>
          <p:cNvPr id="56417" name="Text Box 97"/>
          <p:cNvSpPr txBox="1">
            <a:spLocks noChangeArrowheads="1"/>
          </p:cNvSpPr>
          <p:nvPr/>
        </p:nvSpPr>
        <p:spPr bwMode="auto">
          <a:xfrm>
            <a:off x="684213" y="5445125"/>
            <a:ext cx="7561262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    </a:t>
            </a:r>
            <a:r>
              <a:rPr lang="zh-CN" altLang="en-US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先用高位片，若高位片比出结果（</a:t>
            </a: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A&gt;B or A&lt;B), </a:t>
            </a:r>
            <a:r>
              <a:rPr lang="zh-CN" altLang="en-US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则与级联输入状态无关；若高位片相等</a:t>
            </a: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(A=B)</a:t>
            </a:r>
            <a:r>
              <a:rPr lang="zh-CN" altLang="en-US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，再看级联输入，即看低位比较结果</a:t>
            </a: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, </a:t>
            </a:r>
            <a:r>
              <a:rPr lang="zh-CN" altLang="en-US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若低位仍相等，则</a:t>
            </a: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A=B</a:t>
            </a:r>
            <a:r>
              <a:rPr lang="zh-CN" altLang="en-US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。</a:t>
            </a:r>
          </a:p>
        </p:txBody>
      </p:sp>
      <p:sp>
        <p:nvSpPr>
          <p:cNvPr id="56428" name="Text Box 108"/>
          <p:cNvSpPr txBox="1">
            <a:spLocks noChangeArrowheads="1"/>
          </p:cNvSpPr>
          <p:nvPr/>
        </p:nvSpPr>
        <p:spPr bwMode="auto">
          <a:xfrm>
            <a:off x="2909888" y="2227263"/>
            <a:ext cx="47307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A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A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A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A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3</a:t>
            </a:r>
            <a:endParaRPr lang="en-US" altLang="zh-CN" sz="1600" b="1">
              <a:solidFill>
                <a:srgbClr val="CC3399"/>
              </a:solidFill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56429" name="Text Box 109"/>
          <p:cNvSpPr txBox="1">
            <a:spLocks noChangeArrowheads="1"/>
          </p:cNvSpPr>
          <p:nvPr/>
        </p:nvSpPr>
        <p:spPr bwMode="auto">
          <a:xfrm>
            <a:off x="5043488" y="2303463"/>
            <a:ext cx="47307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A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A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A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6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A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7</a:t>
            </a:r>
            <a:endParaRPr lang="en-US" altLang="zh-CN" sz="1600" b="1">
              <a:solidFill>
                <a:srgbClr val="CC3399"/>
              </a:solidFill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56430" name="Text Box 110"/>
          <p:cNvSpPr txBox="1">
            <a:spLocks noChangeArrowheads="1"/>
          </p:cNvSpPr>
          <p:nvPr/>
        </p:nvSpPr>
        <p:spPr bwMode="auto">
          <a:xfrm>
            <a:off x="5043488" y="3979863"/>
            <a:ext cx="47307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B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B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B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6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B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7</a:t>
            </a:r>
            <a:endParaRPr lang="en-US" altLang="zh-CN" sz="1600" b="1">
              <a:solidFill>
                <a:srgbClr val="CC3399"/>
              </a:solidFill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56431" name="Text Box 111"/>
          <p:cNvSpPr txBox="1">
            <a:spLocks noChangeArrowheads="1"/>
          </p:cNvSpPr>
          <p:nvPr/>
        </p:nvSpPr>
        <p:spPr bwMode="auto">
          <a:xfrm>
            <a:off x="2909888" y="4056063"/>
            <a:ext cx="47307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B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B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B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B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3</a:t>
            </a:r>
            <a:endParaRPr lang="en-US" altLang="zh-CN" sz="1600" b="1">
              <a:solidFill>
                <a:srgbClr val="CC3399"/>
              </a:solidFill>
              <a:latin typeface="Calibri" pitchFamily="34" charset="0"/>
              <a:ea typeface="黑体" pitchFamily="49" charset="-122"/>
            </a:endParaRPr>
          </a:p>
        </p:txBody>
      </p:sp>
      <p:grpSp>
        <p:nvGrpSpPr>
          <p:cNvPr id="2" name="Group 129"/>
          <p:cNvGrpSpPr>
            <a:grpSpLocks/>
          </p:cNvGrpSpPr>
          <p:nvPr/>
        </p:nvGrpSpPr>
        <p:grpSpPr bwMode="auto">
          <a:xfrm>
            <a:off x="3362325" y="2224088"/>
            <a:ext cx="3605213" cy="2674937"/>
            <a:chOff x="1101" y="1294"/>
            <a:chExt cx="2271" cy="1685"/>
          </a:xfrm>
        </p:grpSpPr>
        <p:sp>
          <p:nvSpPr>
            <p:cNvPr id="56371" name="Rectangle 51"/>
            <p:cNvSpPr>
              <a:spLocks noChangeArrowheads="1"/>
            </p:cNvSpPr>
            <p:nvPr/>
          </p:nvSpPr>
          <p:spPr bwMode="auto">
            <a:xfrm>
              <a:off x="1202" y="1294"/>
              <a:ext cx="675" cy="1685"/>
            </a:xfrm>
            <a:prstGeom prst="rect">
              <a:avLst/>
            </a:prstGeom>
            <a:solidFill>
              <a:srgbClr val="FFFFB0"/>
            </a:solidFill>
            <a:ln w="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>
              <a:off x="1101" y="1395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>
              <a:off x="1101" y="1530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>
              <a:off x="1101" y="1665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>
              <a:off x="1101" y="1800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>
              <a:off x="1101" y="2035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>
              <a:off x="1101" y="2149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>
              <a:off x="1101" y="2488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>
              <a:off x="1101" y="2611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>
              <a:off x="1101" y="2745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>
              <a:off x="1101" y="2878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6" name="Rectangle 66"/>
            <p:cNvSpPr>
              <a:spLocks noChangeArrowheads="1"/>
            </p:cNvSpPr>
            <p:nvPr/>
          </p:nvSpPr>
          <p:spPr bwMode="auto">
            <a:xfrm>
              <a:off x="2517" y="1294"/>
              <a:ext cx="674" cy="1685"/>
            </a:xfrm>
            <a:prstGeom prst="rect">
              <a:avLst/>
            </a:prstGeom>
            <a:solidFill>
              <a:srgbClr val="FFFFB0"/>
            </a:solidFill>
            <a:ln w="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>
              <a:off x="2416" y="1395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>
              <a:off x="2416" y="1665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>
              <a:off x="2416" y="1800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>
              <a:off x="2416" y="2500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>
              <a:off x="2416" y="2611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>
              <a:off x="2416" y="2745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>
              <a:off x="2416" y="2878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>
              <a:off x="3191" y="2035"/>
              <a:ext cx="135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>
              <a:off x="3191" y="2161"/>
              <a:ext cx="135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7" name="Text Box 17"/>
            <p:cNvSpPr txBox="1">
              <a:spLocks noChangeArrowheads="1"/>
            </p:cNvSpPr>
            <p:nvPr/>
          </p:nvSpPr>
          <p:spPr bwMode="auto">
            <a:xfrm>
              <a:off x="1239" y="1883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a&lt;b</a:t>
              </a:r>
            </a:p>
          </p:txBody>
        </p:sp>
        <p:sp>
          <p:nvSpPr>
            <p:cNvPr id="56338" name="Text Box 18"/>
            <p:cNvSpPr txBox="1">
              <a:spLocks noChangeArrowheads="1"/>
            </p:cNvSpPr>
            <p:nvPr/>
          </p:nvSpPr>
          <p:spPr bwMode="auto">
            <a:xfrm>
              <a:off x="1239" y="2020"/>
              <a:ext cx="6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a=b</a:t>
              </a:r>
            </a:p>
          </p:txBody>
        </p:sp>
        <p:sp>
          <p:nvSpPr>
            <p:cNvPr id="56339" name="Text Box 19"/>
            <p:cNvSpPr txBox="1">
              <a:spLocks noChangeArrowheads="1"/>
            </p:cNvSpPr>
            <p:nvPr/>
          </p:nvSpPr>
          <p:spPr bwMode="auto">
            <a:xfrm>
              <a:off x="1239" y="2155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a&gt;b</a:t>
              </a:r>
            </a:p>
          </p:txBody>
        </p:sp>
        <p:sp>
          <p:nvSpPr>
            <p:cNvPr id="56344" name="Text Box 24"/>
            <p:cNvSpPr txBox="1">
              <a:spLocks noChangeArrowheads="1"/>
            </p:cNvSpPr>
            <p:nvPr/>
          </p:nvSpPr>
          <p:spPr bwMode="auto">
            <a:xfrm>
              <a:off x="2510" y="1837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a&lt;b</a:t>
              </a:r>
            </a:p>
          </p:txBody>
        </p:sp>
        <p:sp>
          <p:nvSpPr>
            <p:cNvPr id="56345" name="Text Box 25"/>
            <p:cNvSpPr txBox="1">
              <a:spLocks noChangeArrowheads="1"/>
            </p:cNvSpPr>
            <p:nvPr/>
          </p:nvSpPr>
          <p:spPr bwMode="auto">
            <a:xfrm>
              <a:off x="2510" y="1974"/>
              <a:ext cx="6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a=b</a:t>
              </a:r>
            </a:p>
          </p:txBody>
        </p:sp>
        <p:sp>
          <p:nvSpPr>
            <p:cNvPr id="56346" name="Text Box 26"/>
            <p:cNvSpPr txBox="1">
              <a:spLocks noChangeArrowheads="1"/>
            </p:cNvSpPr>
            <p:nvPr/>
          </p:nvSpPr>
          <p:spPr bwMode="auto">
            <a:xfrm>
              <a:off x="2510" y="2110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a&gt;b</a:t>
              </a:r>
            </a:p>
          </p:txBody>
        </p:sp>
        <p:sp>
          <p:nvSpPr>
            <p:cNvPr id="56351" name="Text Box 31"/>
            <p:cNvSpPr txBox="1">
              <a:spLocks noChangeArrowheads="1"/>
            </p:cNvSpPr>
            <p:nvPr/>
          </p:nvSpPr>
          <p:spPr bwMode="auto">
            <a:xfrm>
              <a:off x="1512" y="1883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A&lt;B</a:t>
              </a:r>
            </a:p>
          </p:txBody>
        </p:sp>
        <p:sp>
          <p:nvSpPr>
            <p:cNvPr id="56352" name="Text Box 32"/>
            <p:cNvSpPr txBox="1">
              <a:spLocks noChangeArrowheads="1"/>
            </p:cNvSpPr>
            <p:nvPr/>
          </p:nvSpPr>
          <p:spPr bwMode="auto">
            <a:xfrm>
              <a:off x="1512" y="2019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A=B</a:t>
              </a:r>
            </a:p>
          </p:txBody>
        </p:sp>
        <p:sp>
          <p:nvSpPr>
            <p:cNvPr id="56353" name="Text Box 33"/>
            <p:cNvSpPr txBox="1">
              <a:spLocks noChangeArrowheads="1"/>
            </p:cNvSpPr>
            <p:nvPr/>
          </p:nvSpPr>
          <p:spPr bwMode="auto">
            <a:xfrm>
              <a:off x="1512" y="2155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A&gt;B</a:t>
              </a:r>
            </a:p>
          </p:txBody>
        </p:sp>
        <p:sp>
          <p:nvSpPr>
            <p:cNvPr id="56354" name="Text Box 34"/>
            <p:cNvSpPr txBox="1">
              <a:spLocks noChangeArrowheads="1"/>
            </p:cNvSpPr>
            <p:nvPr/>
          </p:nvSpPr>
          <p:spPr bwMode="auto">
            <a:xfrm>
              <a:off x="2782" y="1883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A&lt;B</a:t>
              </a:r>
            </a:p>
          </p:txBody>
        </p:sp>
        <p:sp>
          <p:nvSpPr>
            <p:cNvPr id="56355" name="Text Box 35"/>
            <p:cNvSpPr txBox="1">
              <a:spLocks noChangeArrowheads="1"/>
            </p:cNvSpPr>
            <p:nvPr/>
          </p:nvSpPr>
          <p:spPr bwMode="auto">
            <a:xfrm>
              <a:off x="2782" y="2043"/>
              <a:ext cx="4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A=B</a:t>
              </a:r>
            </a:p>
          </p:txBody>
        </p:sp>
        <p:sp>
          <p:nvSpPr>
            <p:cNvPr id="56356" name="Text Box 36"/>
            <p:cNvSpPr txBox="1">
              <a:spLocks noChangeArrowheads="1"/>
            </p:cNvSpPr>
            <p:nvPr/>
          </p:nvSpPr>
          <p:spPr bwMode="auto">
            <a:xfrm>
              <a:off x="2782" y="2191"/>
              <a:ext cx="4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A&gt;B</a:t>
              </a:r>
            </a:p>
          </p:txBody>
        </p:sp>
        <p:sp>
          <p:nvSpPr>
            <p:cNvPr id="56369" name="Text Box 49"/>
            <p:cNvSpPr txBox="1">
              <a:spLocks noChangeArrowheads="1"/>
            </p:cNvSpPr>
            <p:nvPr/>
          </p:nvSpPr>
          <p:spPr bwMode="auto">
            <a:xfrm>
              <a:off x="2640" y="1312"/>
              <a:ext cx="5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>
                  <a:solidFill>
                    <a:srgbClr val="FF3399"/>
                  </a:solidFill>
                  <a:latin typeface="Calibri" pitchFamily="34" charset="0"/>
                  <a:ea typeface="黑体" pitchFamily="49" charset="-122"/>
                </a:rPr>
                <a:t>COMP</a:t>
              </a:r>
            </a:p>
          </p:txBody>
        </p:sp>
        <p:sp>
          <p:nvSpPr>
            <p:cNvPr id="56370" name="Text Box 50"/>
            <p:cNvSpPr txBox="1">
              <a:spLocks noChangeArrowheads="1"/>
            </p:cNvSpPr>
            <p:nvPr/>
          </p:nvSpPr>
          <p:spPr bwMode="auto">
            <a:xfrm>
              <a:off x="1296" y="1312"/>
              <a:ext cx="5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>
                  <a:solidFill>
                    <a:srgbClr val="FF3399"/>
                  </a:solidFill>
                  <a:latin typeface="Calibri" pitchFamily="34" charset="0"/>
                  <a:ea typeface="黑体" pitchFamily="49" charset="-122"/>
                </a:rPr>
                <a:t>COMP</a:t>
              </a:r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>
              <a:off x="3192" y="2304"/>
              <a:ext cx="14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>
              <a:off x="2416" y="1527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>
              <a:off x="1101" y="2257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37" name="Line 117"/>
          <p:cNvSpPr>
            <a:spLocks noChangeShapeType="1"/>
          </p:cNvSpPr>
          <p:nvPr/>
        </p:nvSpPr>
        <p:spPr bwMode="auto">
          <a:xfrm>
            <a:off x="2528888" y="3598863"/>
            <a:ext cx="838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25"/>
          <p:cNvGrpSpPr>
            <a:grpSpLocks/>
          </p:cNvGrpSpPr>
          <p:nvPr/>
        </p:nvGrpSpPr>
        <p:grpSpPr bwMode="auto">
          <a:xfrm>
            <a:off x="2719388" y="3408363"/>
            <a:ext cx="647700" cy="514350"/>
            <a:chOff x="696" y="2040"/>
            <a:chExt cx="408" cy="324"/>
          </a:xfrm>
        </p:grpSpPr>
        <p:sp>
          <p:nvSpPr>
            <p:cNvPr id="56440" name="Line 120"/>
            <p:cNvSpPr>
              <a:spLocks noChangeShapeType="1"/>
            </p:cNvSpPr>
            <p:nvPr/>
          </p:nvSpPr>
          <p:spPr bwMode="auto">
            <a:xfrm>
              <a:off x="768" y="2256"/>
              <a:ext cx="336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41" name="Line 121"/>
            <p:cNvSpPr>
              <a:spLocks noChangeShapeType="1"/>
            </p:cNvSpPr>
            <p:nvPr/>
          </p:nvSpPr>
          <p:spPr bwMode="auto">
            <a:xfrm>
              <a:off x="768" y="2040"/>
              <a:ext cx="336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42" name="Line 122"/>
            <p:cNvSpPr>
              <a:spLocks noChangeShapeType="1"/>
            </p:cNvSpPr>
            <p:nvPr/>
          </p:nvSpPr>
          <p:spPr bwMode="auto">
            <a:xfrm flipH="1">
              <a:off x="768" y="2040"/>
              <a:ext cx="0" cy="288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43" name="Line 123"/>
            <p:cNvSpPr>
              <a:spLocks noChangeShapeType="1"/>
            </p:cNvSpPr>
            <p:nvPr/>
          </p:nvSpPr>
          <p:spPr bwMode="auto">
            <a:xfrm>
              <a:off x="696" y="2340"/>
              <a:ext cx="144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44" name="Line 124"/>
            <p:cNvSpPr>
              <a:spLocks noChangeShapeType="1"/>
            </p:cNvSpPr>
            <p:nvPr/>
          </p:nvSpPr>
          <p:spPr bwMode="auto">
            <a:xfrm>
              <a:off x="720" y="2364"/>
              <a:ext cx="96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46" name="Line 126"/>
          <p:cNvSpPr>
            <a:spLocks noChangeShapeType="1"/>
          </p:cNvSpPr>
          <p:nvPr/>
        </p:nvSpPr>
        <p:spPr bwMode="auto">
          <a:xfrm>
            <a:off x="4611688" y="3294063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447" name="Line 127"/>
          <p:cNvSpPr>
            <a:spLocks noChangeShapeType="1"/>
          </p:cNvSpPr>
          <p:nvPr/>
        </p:nvSpPr>
        <p:spPr bwMode="auto">
          <a:xfrm>
            <a:off x="4611688" y="3522663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448" name="Line 128"/>
          <p:cNvSpPr>
            <a:spLocks noChangeShapeType="1"/>
          </p:cNvSpPr>
          <p:nvPr/>
        </p:nvSpPr>
        <p:spPr bwMode="auto">
          <a:xfrm>
            <a:off x="4611688" y="3751263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5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5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5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5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5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5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5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5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5" grpId="0" autoUpdateAnimBg="0"/>
      <p:bldP spid="56357" grpId="0" autoUpdateAnimBg="0"/>
      <p:bldP spid="56408" grpId="0" autoUpdateAnimBg="0"/>
      <p:bldP spid="56340" grpId="0" autoUpdateAnimBg="0"/>
      <p:bldP spid="56417" grpId="0" autoUpdateAnimBg="0"/>
      <p:bldP spid="56428" grpId="0" autoUpdateAnimBg="0"/>
      <p:bldP spid="56429" grpId="0" autoUpdateAnimBg="0"/>
      <p:bldP spid="56430" grpId="0" autoUpdateAnimBg="0"/>
      <p:bldP spid="56431" grpId="0" autoUpdateAnimBg="0"/>
      <p:bldP spid="56437" grpId="0" animBg="1"/>
      <p:bldP spid="56446" grpId="0" animBg="1"/>
      <p:bldP spid="56447" grpId="0" animBg="1"/>
      <p:bldP spid="564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9299-D8EB-44A1-B01E-C915BA086C8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0033CC"/>
                </a:solidFill>
                <a:latin typeface="Calibri" pitchFamily="34" charset="0"/>
              </a:rPr>
              <a:t>E.g.1 </a:t>
            </a:r>
            <a:r>
              <a:rPr lang="en-US" altLang="zh-CN" b="1" dirty="0">
                <a:solidFill>
                  <a:srgbClr val="0033CC"/>
                </a:solidFill>
                <a:latin typeface="Calibri" pitchFamily="34" charset="0"/>
              </a:rPr>
              <a:t>analyze the following circuit</a:t>
            </a:r>
          </a:p>
        </p:txBody>
      </p:sp>
      <p:sp>
        <p:nvSpPr>
          <p:cNvPr id="30781" name="Text Box 61"/>
          <p:cNvSpPr txBox="1">
            <a:spLocks noChangeArrowheads="1"/>
          </p:cNvSpPr>
          <p:nvPr/>
        </p:nvSpPr>
        <p:spPr bwMode="auto">
          <a:xfrm>
            <a:off x="395288" y="4221163"/>
            <a:ext cx="7561262" cy="79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rgbClr val="D60093"/>
                </a:solidFill>
                <a:latin typeface="Calibri" pitchFamily="34" charset="0"/>
                <a:ea typeface="黑体" pitchFamily="49" charset="-122"/>
              </a:rPr>
              <a:t>Solution: </a:t>
            </a:r>
            <a:r>
              <a:rPr lang="en-US" altLang="zh-CN" sz="2200" b="1" dirty="0">
                <a:latin typeface="Calibri" pitchFamily="34" charset="0"/>
                <a:ea typeface="黑体" pitchFamily="49" charset="-122"/>
              </a:rPr>
              <a:t>1. List symbols for the outputs of all logic gates as T</a:t>
            </a:r>
            <a:r>
              <a:rPr lang="en-US" altLang="zh-CN" sz="2200" b="1" i="1" baseline="-25000" dirty="0">
                <a:latin typeface="Calibri" pitchFamily="34" charset="0"/>
                <a:ea typeface="黑体" pitchFamily="49" charset="-122"/>
              </a:rPr>
              <a:t>i</a:t>
            </a:r>
            <a:r>
              <a:rPr lang="en-US" altLang="zh-CN" sz="2200" b="1" baseline="-25000" dirty="0">
                <a:latin typeface="Calibri" pitchFamily="34" charset="0"/>
                <a:ea typeface="黑体" pitchFamily="49" charset="-122"/>
              </a:rPr>
              <a:t>  </a:t>
            </a:r>
            <a:r>
              <a:rPr lang="en-US" altLang="zh-CN" sz="2200" b="1" dirty="0">
                <a:latin typeface="Calibri" pitchFamily="34" charset="0"/>
                <a:ea typeface="黑体" pitchFamily="49" charset="-122"/>
              </a:rPr>
              <a:t>’s</a:t>
            </a:r>
          </a:p>
          <a:p>
            <a:pPr>
              <a:spcBef>
                <a:spcPct val="10000"/>
              </a:spcBef>
            </a:pPr>
            <a:r>
              <a:rPr lang="en-US" altLang="zh-CN" sz="2200" b="1" dirty="0">
                <a:latin typeface="Calibri" pitchFamily="34" charset="0"/>
                <a:ea typeface="黑体" pitchFamily="49" charset="-122"/>
              </a:rPr>
              <a:t>               </a:t>
            </a:r>
            <a:r>
              <a:rPr lang="zh-CN" altLang="en-US" sz="2200" b="1" dirty="0">
                <a:latin typeface="Calibri" pitchFamily="34" charset="0"/>
                <a:ea typeface="黑体" pitchFamily="49" charset="-122"/>
              </a:rPr>
              <a:t>写出各个逻辑门的输出</a:t>
            </a:r>
            <a:r>
              <a:rPr lang="en-US" altLang="zh-CN" sz="2200" b="1" dirty="0">
                <a:latin typeface="Calibri" pitchFamily="34" charset="0"/>
                <a:ea typeface="黑体" pitchFamily="49" charset="-122"/>
              </a:rPr>
              <a:t>T</a:t>
            </a:r>
            <a:r>
              <a:rPr lang="en-US" altLang="zh-CN" sz="2200" b="1" i="1" baseline="-25000" dirty="0">
                <a:latin typeface="Calibri" pitchFamily="34" charset="0"/>
                <a:ea typeface="黑体" pitchFamily="49" charset="-122"/>
              </a:rPr>
              <a:t>i</a:t>
            </a:r>
            <a:r>
              <a:rPr lang="en-US" altLang="zh-CN" sz="2200" b="1" baseline="-25000" dirty="0"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1398588" y="5035550"/>
            <a:ext cx="6989836" cy="114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Calibri" pitchFamily="34" charset="0"/>
                <a:ea typeface="黑体" pitchFamily="49" charset="-122"/>
              </a:rPr>
              <a:t> 2. </a:t>
            </a:r>
            <a:r>
              <a:rPr lang="en-US" altLang="zh-CN" sz="2200" b="1" dirty="0" smtClean="0">
                <a:latin typeface="Calibri" pitchFamily="34" charset="0"/>
                <a:ea typeface="黑体" pitchFamily="49" charset="-122"/>
              </a:rPr>
              <a:t>Logic </a:t>
            </a:r>
            <a:r>
              <a:rPr lang="en-US" altLang="zh-CN" sz="2200" b="1" dirty="0">
                <a:latin typeface="Calibri" pitchFamily="34" charset="0"/>
                <a:ea typeface="黑体" pitchFamily="49" charset="-122"/>
              </a:rPr>
              <a:t>functions for all the T</a:t>
            </a:r>
            <a:r>
              <a:rPr lang="en-US" altLang="zh-CN" sz="2200" b="1" i="1" baseline="-25000" dirty="0">
                <a:latin typeface="Calibri" pitchFamily="34" charset="0"/>
                <a:ea typeface="黑体" pitchFamily="49" charset="-122"/>
              </a:rPr>
              <a:t>i</a:t>
            </a:r>
            <a:r>
              <a:rPr lang="en-US" altLang="zh-CN" sz="2200" b="1" baseline="-25000" dirty="0">
                <a:latin typeface="Calibri" pitchFamily="34" charset="0"/>
                <a:ea typeface="黑体" pitchFamily="49" charset="-122"/>
              </a:rPr>
              <a:t> </a:t>
            </a:r>
            <a:r>
              <a:rPr lang="en-US" altLang="zh-CN" sz="2200" b="1" dirty="0">
                <a:latin typeface="Calibri" pitchFamily="34" charset="0"/>
                <a:ea typeface="黑体" pitchFamily="49" charset="-122"/>
              </a:rPr>
              <a:t>’s </a:t>
            </a:r>
            <a:r>
              <a:rPr lang="en-US" altLang="zh-CN" sz="2200" b="1" dirty="0" smtClean="0">
                <a:latin typeface="Calibri" pitchFamily="34" charset="0"/>
                <a:ea typeface="黑体" pitchFamily="49" charset="-122"/>
              </a:rPr>
              <a:t>and simplification of  these functions. </a:t>
            </a:r>
            <a:endParaRPr lang="en-US" altLang="zh-CN" sz="2200" b="1" dirty="0">
              <a:latin typeface="Calibri" pitchFamily="34" charset="0"/>
              <a:ea typeface="黑体" pitchFamily="49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200" b="1" dirty="0">
                <a:latin typeface="Calibri" pitchFamily="34" charset="0"/>
                <a:ea typeface="黑体" pitchFamily="49" charset="-122"/>
              </a:rPr>
              <a:t>逐级写出 </a:t>
            </a:r>
            <a:r>
              <a:rPr lang="en-US" altLang="zh-CN" sz="2200" b="1" dirty="0">
                <a:latin typeface="Calibri" pitchFamily="34" charset="0"/>
                <a:ea typeface="黑体" pitchFamily="49" charset="-122"/>
              </a:rPr>
              <a:t>T</a:t>
            </a:r>
            <a:r>
              <a:rPr lang="en-US" altLang="zh-CN" sz="2200" b="1" i="1" baseline="-25000" dirty="0">
                <a:latin typeface="Calibri" pitchFamily="34" charset="0"/>
                <a:ea typeface="黑体" pitchFamily="49" charset="-122"/>
              </a:rPr>
              <a:t>i  </a:t>
            </a:r>
            <a:r>
              <a:rPr lang="zh-CN" altLang="en-US" sz="2200" b="1" dirty="0">
                <a:latin typeface="Calibri" pitchFamily="34" charset="0"/>
                <a:ea typeface="黑体" pitchFamily="49" charset="-122"/>
              </a:rPr>
              <a:t>的表达式并化简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2590800" y="979488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T</a:t>
            </a:r>
            <a:r>
              <a:rPr lang="en-US" altLang="zh-CN" sz="2000" baseline="-25000">
                <a:solidFill>
                  <a:srgbClr val="FF0000"/>
                </a:solidFill>
              </a:rPr>
              <a:t>1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30786" name="Text Box 66"/>
          <p:cNvSpPr txBox="1">
            <a:spLocks noChangeArrowheads="1"/>
          </p:cNvSpPr>
          <p:nvPr/>
        </p:nvSpPr>
        <p:spPr bwMode="auto">
          <a:xfrm>
            <a:off x="2806700" y="162718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T</a:t>
            </a:r>
            <a:r>
              <a:rPr lang="en-US" altLang="zh-CN" sz="2000" baseline="-25000">
                <a:solidFill>
                  <a:srgbClr val="FF0000"/>
                </a:solidFill>
              </a:rPr>
              <a:t>2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30787" name="Text Box 67"/>
          <p:cNvSpPr txBox="1">
            <a:spLocks noChangeArrowheads="1"/>
          </p:cNvSpPr>
          <p:nvPr/>
        </p:nvSpPr>
        <p:spPr bwMode="auto">
          <a:xfrm>
            <a:off x="3670300" y="2203450"/>
            <a:ext cx="549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T</a:t>
            </a:r>
            <a:r>
              <a:rPr lang="en-US" altLang="zh-CN" sz="2000" baseline="-25000">
                <a:solidFill>
                  <a:srgbClr val="FF0000"/>
                </a:solidFill>
              </a:rPr>
              <a:t>3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3670300" y="2924175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T</a:t>
            </a:r>
            <a:r>
              <a:rPr lang="en-US" altLang="zh-CN" sz="2000" baseline="-25000">
                <a:solidFill>
                  <a:srgbClr val="FF0000"/>
                </a:solidFill>
              </a:rPr>
              <a:t>4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30789" name="Text Box 69"/>
          <p:cNvSpPr txBox="1">
            <a:spLocks noChangeArrowheads="1"/>
          </p:cNvSpPr>
          <p:nvPr/>
        </p:nvSpPr>
        <p:spPr bwMode="auto">
          <a:xfrm>
            <a:off x="3670300" y="3644900"/>
            <a:ext cx="549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T</a:t>
            </a:r>
            <a:r>
              <a:rPr lang="en-US" altLang="zh-CN" sz="2000" baseline="-25000">
                <a:solidFill>
                  <a:srgbClr val="FF0000"/>
                </a:solidFill>
              </a:rPr>
              <a:t>5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30790" name="Text Box 70"/>
          <p:cNvSpPr txBox="1">
            <a:spLocks noChangeArrowheads="1"/>
          </p:cNvSpPr>
          <p:nvPr/>
        </p:nvSpPr>
        <p:spPr bwMode="auto">
          <a:xfrm>
            <a:off x="4391025" y="2347913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T</a:t>
            </a:r>
            <a:r>
              <a:rPr lang="en-US" altLang="zh-CN" sz="2000" baseline="-25000">
                <a:solidFill>
                  <a:srgbClr val="FF0000"/>
                </a:solidFill>
              </a:rPr>
              <a:t>6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5614988" y="2347913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T</a:t>
            </a:r>
            <a:r>
              <a:rPr lang="en-US" altLang="zh-CN" sz="2000" baseline="-25000">
                <a:solidFill>
                  <a:srgbClr val="FF0000"/>
                </a:solidFill>
              </a:rPr>
              <a:t>7</a:t>
            </a:r>
            <a:endParaRPr lang="en-US" altLang="zh-CN" sz="2000">
              <a:solidFill>
                <a:srgbClr val="FF0000"/>
              </a:solidFill>
            </a:endParaRP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1042988" y="908050"/>
            <a:ext cx="6340475" cy="2973388"/>
            <a:chOff x="816" y="754"/>
            <a:chExt cx="3994" cy="1873"/>
          </a:xfrm>
        </p:grpSpPr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839" y="754"/>
              <a:ext cx="3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A</a:t>
              </a: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1527" y="1312"/>
              <a:ext cx="237" cy="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/>
                <a:t>≥1</a:t>
              </a: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2663" y="950"/>
              <a:ext cx="236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/>
                <a:t>≥1</a:t>
              </a:r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2190" y="1902"/>
              <a:ext cx="236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/>
                <a:t>≥1</a:t>
              </a:r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3895" y="2220"/>
              <a:ext cx="236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/>
                <a:t>≥1</a:t>
              </a: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1527" y="904"/>
              <a:ext cx="236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/>
                <a:t>＆</a:t>
              </a: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2190" y="1494"/>
              <a:ext cx="236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/>
                <a:t>＆</a:t>
              </a: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3422" y="1811"/>
              <a:ext cx="237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/>
                <a:t>＆</a:t>
              </a:r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2190" y="2310"/>
              <a:ext cx="237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/>
                <a:t>＆</a:t>
              </a:r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3042" y="1412"/>
              <a:ext cx="238" cy="2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1148" y="950"/>
              <a:ext cx="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1148" y="1131"/>
              <a:ext cx="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1432" y="113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1432" y="1403"/>
              <a:ext cx="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>
              <a:off x="1290" y="950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1290" y="1539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>
              <a:off x="1763" y="1448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2000" y="1448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2000" y="1947"/>
              <a:ext cx="1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>
              <a:off x="2000" y="1585"/>
              <a:ext cx="1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 flipH="1">
              <a:off x="1100" y="1721"/>
              <a:ext cx="10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Oval 26"/>
            <p:cNvSpPr>
              <a:spLocks noChangeArrowheads="1"/>
            </p:cNvSpPr>
            <p:nvPr/>
          </p:nvSpPr>
          <p:spPr bwMode="auto">
            <a:xfrm>
              <a:off x="1982" y="1567"/>
              <a:ext cx="47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1763" y="1721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Line 28"/>
            <p:cNvSpPr>
              <a:spLocks noChangeShapeType="1"/>
            </p:cNvSpPr>
            <p:nvPr/>
          </p:nvSpPr>
          <p:spPr bwMode="auto">
            <a:xfrm>
              <a:off x="1763" y="2129"/>
              <a:ext cx="4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>
              <a:off x="1763" y="2537"/>
              <a:ext cx="4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Oval 30"/>
            <p:cNvSpPr>
              <a:spLocks noChangeArrowheads="1"/>
            </p:cNvSpPr>
            <p:nvPr/>
          </p:nvSpPr>
          <p:spPr bwMode="auto">
            <a:xfrm>
              <a:off x="1746" y="2111"/>
              <a:ext cx="47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>
              <a:off x="1763" y="1040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Line 32"/>
            <p:cNvSpPr>
              <a:spLocks noChangeShapeType="1"/>
            </p:cNvSpPr>
            <p:nvPr/>
          </p:nvSpPr>
          <p:spPr bwMode="auto">
            <a:xfrm>
              <a:off x="1905" y="1040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>
              <a:off x="1905" y="2401"/>
              <a:ext cx="2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2426" y="1630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Line 35"/>
            <p:cNvSpPr>
              <a:spLocks noChangeShapeType="1"/>
            </p:cNvSpPr>
            <p:nvPr/>
          </p:nvSpPr>
          <p:spPr bwMode="auto">
            <a:xfrm flipV="1">
              <a:off x="2568" y="1176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>
              <a:off x="2568" y="1176"/>
              <a:ext cx="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900" y="1086"/>
              <a:ext cx="14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2426" y="2038"/>
              <a:ext cx="9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Oval 39"/>
            <p:cNvSpPr>
              <a:spLocks noChangeArrowheads="1"/>
            </p:cNvSpPr>
            <p:nvPr/>
          </p:nvSpPr>
          <p:spPr bwMode="auto">
            <a:xfrm>
              <a:off x="3156" y="1670"/>
              <a:ext cx="44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 flipH="1">
              <a:off x="3185" y="1902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2426" y="2446"/>
              <a:ext cx="14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Line 43"/>
            <p:cNvSpPr>
              <a:spLocks noChangeShapeType="1"/>
            </p:cNvSpPr>
            <p:nvPr/>
          </p:nvSpPr>
          <p:spPr bwMode="auto">
            <a:xfrm>
              <a:off x="3659" y="1947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3801" y="194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5" name="Line 45"/>
            <p:cNvSpPr>
              <a:spLocks noChangeShapeType="1"/>
            </p:cNvSpPr>
            <p:nvPr/>
          </p:nvSpPr>
          <p:spPr bwMode="auto">
            <a:xfrm>
              <a:off x="3801" y="2310"/>
              <a:ext cx="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Line 46"/>
            <p:cNvSpPr>
              <a:spLocks noChangeShapeType="1"/>
            </p:cNvSpPr>
            <p:nvPr/>
          </p:nvSpPr>
          <p:spPr bwMode="auto">
            <a:xfrm>
              <a:off x="3138" y="1086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Line 47"/>
            <p:cNvSpPr>
              <a:spLocks noChangeShapeType="1"/>
            </p:cNvSpPr>
            <p:nvPr/>
          </p:nvSpPr>
          <p:spPr bwMode="auto">
            <a:xfrm>
              <a:off x="4132" y="2401"/>
              <a:ext cx="3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Text Box 48"/>
            <p:cNvSpPr txBox="1">
              <a:spLocks noChangeArrowheads="1"/>
            </p:cNvSpPr>
            <p:nvPr/>
          </p:nvSpPr>
          <p:spPr bwMode="auto">
            <a:xfrm>
              <a:off x="839" y="981"/>
              <a:ext cx="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B</a:t>
              </a:r>
            </a:p>
          </p:txBody>
        </p:sp>
        <p:sp>
          <p:nvSpPr>
            <p:cNvPr id="30769" name="Text Box 49"/>
            <p:cNvSpPr txBox="1">
              <a:spLocks noChangeArrowheads="1"/>
            </p:cNvSpPr>
            <p:nvPr/>
          </p:nvSpPr>
          <p:spPr bwMode="auto">
            <a:xfrm>
              <a:off x="816" y="1585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C</a:t>
              </a:r>
            </a:p>
          </p:txBody>
        </p:sp>
        <p:sp>
          <p:nvSpPr>
            <p:cNvPr id="30772" name="Oval 52"/>
            <p:cNvSpPr>
              <a:spLocks noChangeArrowheads="1"/>
            </p:cNvSpPr>
            <p:nvPr/>
          </p:nvSpPr>
          <p:spPr bwMode="auto">
            <a:xfrm>
              <a:off x="1746" y="1712"/>
              <a:ext cx="47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77" name="Object 57"/>
            <p:cNvGraphicFramePr>
              <a:graphicFrameLocks noChangeAspect="1"/>
            </p:cNvGraphicFramePr>
            <p:nvPr/>
          </p:nvGraphicFramePr>
          <p:xfrm>
            <a:off x="4468" y="935"/>
            <a:ext cx="233" cy="317"/>
          </p:xfrm>
          <a:graphic>
            <a:graphicData uri="http://schemas.openxmlformats.org/presentationml/2006/ole">
              <p:oleObj spid="_x0000_s181250" name="公式" r:id="rId3" imgW="152268" imgH="215713" progId="Equation.3">
                <p:embed/>
              </p:oleObj>
            </a:graphicData>
          </a:graphic>
        </p:graphicFrame>
        <p:graphicFrame>
          <p:nvGraphicFramePr>
            <p:cNvPr id="30778" name="Object 58"/>
            <p:cNvGraphicFramePr>
              <a:graphicFrameLocks noChangeAspect="1"/>
            </p:cNvGraphicFramePr>
            <p:nvPr/>
          </p:nvGraphicFramePr>
          <p:xfrm>
            <a:off x="4558" y="2205"/>
            <a:ext cx="252" cy="318"/>
          </p:xfrm>
          <a:graphic>
            <a:graphicData uri="http://schemas.openxmlformats.org/presentationml/2006/ole">
              <p:oleObj spid="_x0000_s181251" name="公式" r:id="rId4" imgW="164885" imgH="215619" progId="Equation.3">
                <p:embed/>
              </p:oleObj>
            </a:graphicData>
          </a:graphic>
        </p:graphicFrame>
        <p:sp>
          <p:nvSpPr>
            <p:cNvPr id="30779" name="Oval 59"/>
            <p:cNvSpPr>
              <a:spLocks noChangeArrowheads="1"/>
            </p:cNvSpPr>
            <p:nvPr/>
          </p:nvSpPr>
          <p:spPr bwMode="auto">
            <a:xfrm>
              <a:off x="1407" y="1113"/>
              <a:ext cx="47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0" name="Oval 60"/>
            <p:cNvSpPr>
              <a:spLocks noChangeArrowheads="1"/>
            </p:cNvSpPr>
            <p:nvPr/>
          </p:nvSpPr>
          <p:spPr bwMode="auto">
            <a:xfrm>
              <a:off x="1272" y="941"/>
              <a:ext cx="47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2" name="Line 72"/>
            <p:cNvSpPr>
              <a:spLocks noChangeShapeType="1"/>
            </p:cNvSpPr>
            <p:nvPr/>
          </p:nvSpPr>
          <p:spPr bwMode="auto">
            <a:xfrm flipV="1">
              <a:off x="3180" y="172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3" name="Oval 73"/>
            <p:cNvSpPr>
              <a:spLocks noChangeArrowheads="1"/>
            </p:cNvSpPr>
            <p:nvPr/>
          </p:nvSpPr>
          <p:spPr bwMode="auto">
            <a:xfrm>
              <a:off x="3116" y="1071"/>
              <a:ext cx="47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81" grpId="0" autoUpdateAnimBg="0"/>
      <p:bldP spid="30783" grpId="0" autoUpdateAnimBg="0"/>
      <p:bldP spid="30785" grpId="0" autoUpdateAnimBg="0"/>
      <p:bldP spid="30786" grpId="0" autoUpdateAnimBg="0"/>
      <p:bldP spid="30787" grpId="0" autoUpdateAnimBg="0"/>
      <p:bldP spid="30788" grpId="0" autoUpdateAnimBg="0"/>
      <p:bldP spid="30789" grpId="0" autoUpdateAnimBg="0"/>
      <p:bldP spid="30790" grpId="0" autoUpdateAnimBg="0"/>
      <p:bldP spid="30791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01A1-1136-4A30-BCF5-3A519C6035FA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198438" y="387350"/>
            <a:ext cx="2717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>
                <a:latin typeface="Calibri" pitchFamily="34" charset="0"/>
                <a:ea typeface="黑体" pitchFamily="49" charset="-122"/>
              </a:rPr>
              <a:t>E.g.: Compare two 8-bit binary numbers </a:t>
            </a:r>
            <a:r>
              <a:rPr lang="zh-CN" altLang="en-US" sz="2200" b="1">
                <a:latin typeface="Calibri" pitchFamily="34" charset="0"/>
                <a:ea typeface="黑体" pitchFamily="49" charset="-122"/>
              </a:rPr>
              <a:t>比较八位二进制数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22675" y="404813"/>
            <a:ext cx="2362200" cy="777875"/>
            <a:chOff x="1968" y="3264"/>
            <a:chExt cx="1488" cy="490"/>
          </a:xfrm>
        </p:grpSpPr>
        <p:sp>
          <p:nvSpPr>
            <p:cNvPr id="158726" name="Text Box 6"/>
            <p:cNvSpPr txBox="1">
              <a:spLocks noChangeArrowheads="1"/>
            </p:cNvSpPr>
            <p:nvPr/>
          </p:nvSpPr>
          <p:spPr bwMode="auto">
            <a:xfrm>
              <a:off x="2064" y="3264"/>
              <a:ext cx="1392" cy="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altLang="zh-CN" sz="2000" b="1">
                  <a:solidFill>
                    <a:srgbClr val="0000FF"/>
                  </a:solidFill>
                  <a:latin typeface="Calibri" pitchFamily="34" charset="0"/>
                  <a:ea typeface="黑体" pitchFamily="49" charset="-122"/>
                </a:rPr>
                <a:t>A= 1 1 0 1 0 1 1 1</a:t>
              </a:r>
            </a:p>
            <a:p>
              <a:pPr>
                <a:spcBef>
                  <a:spcPct val="25000"/>
                </a:spcBef>
              </a:pPr>
              <a:r>
                <a:rPr lang="en-US" altLang="zh-CN" sz="2000" b="1">
                  <a:solidFill>
                    <a:srgbClr val="0000FF"/>
                  </a:solidFill>
                  <a:latin typeface="Calibri" pitchFamily="34" charset="0"/>
                  <a:ea typeface="黑体" pitchFamily="49" charset="-122"/>
                </a:rPr>
                <a:t>B= 1 0 1 1 0 0 1 0</a:t>
              </a:r>
            </a:p>
          </p:txBody>
        </p:sp>
        <p:sp>
          <p:nvSpPr>
            <p:cNvPr id="158727" name="AutoShape 7"/>
            <p:cNvSpPr>
              <a:spLocks/>
            </p:cNvSpPr>
            <p:nvPr/>
          </p:nvSpPr>
          <p:spPr bwMode="auto">
            <a:xfrm>
              <a:off x="1968" y="3360"/>
              <a:ext cx="96" cy="307"/>
            </a:xfrm>
            <a:prstGeom prst="leftBrace">
              <a:avLst>
                <a:gd name="adj1" fmla="val 2664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6013450" y="620713"/>
            <a:ext cx="2519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输出 </a:t>
            </a:r>
            <a:r>
              <a:rPr lang="en-US" altLang="zh-CN" sz="20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(L,E,S)=(1,0,0)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628900" y="1412875"/>
            <a:ext cx="2379663" cy="677863"/>
            <a:chOff x="3984" y="3312"/>
            <a:chExt cx="1499" cy="427"/>
          </a:xfrm>
        </p:grpSpPr>
        <p:sp>
          <p:nvSpPr>
            <p:cNvPr id="158730" name="Text Box 10"/>
            <p:cNvSpPr txBox="1">
              <a:spLocks noChangeArrowheads="1"/>
            </p:cNvSpPr>
            <p:nvPr/>
          </p:nvSpPr>
          <p:spPr bwMode="auto">
            <a:xfrm>
              <a:off x="4128" y="3312"/>
              <a:ext cx="1355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b="1">
                  <a:solidFill>
                    <a:srgbClr val="D60093"/>
                  </a:solidFill>
                  <a:latin typeface="Calibri" pitchFamily="34" charset="0"/>
                  <a:ea typeface="黑体" pitchFamily="49" charset="-122"/>
                </a:rPr>
                <a:t>A= 0 1 0 0 0 1 1 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>
                  <a:solidFill>
                    <a:srgbClr val="D60093"/>
                  </a:solidFill>
                  <a:latin typeface="Calibri" pitchFamily="34" charset="0"/>
                  <a:ea typeface="黑体" pitchFamily="49" charset="-122"/>
                </a:rPr>
                <a:t>B= 0 1 0 0 1 0 1 0</a:t>
              </a:r>
              <a:r>
                <a:rPr lang="en-US" altLang="zh-CN" sz="2800" b="1">
                  <a:solidFill>
                    <a:srgbClr val="D60093"/>
                  </a:solidFill>
                  <a:latin typeface="Calibri" pitchFamily="34" charset="0"/>
                  <a:ea typeface="黑体" pitchFamily="49" charset="-122"/>
                </a:rPr>
                <a:t> </a:t>
              </a:r>
            </a:p>
          </p:txBody>
        </p:sp>
        <p:sp>
          <p:nvSpPr>
            <p:cNvPr id="158731" name="AutoShape 11"/>
            <p:cNvSpPr>
              <a:spLocks/>
            </p:cNvSpPr>
            <p:nvPr/>
          </p:nvSpPr>
          <p:spPr bwMode="auto">
            <a:xfrm>
              <a:off x="3984" y="3360"/>
              <a:ext cx="144" cy="336"/>
            </a:xfrm>
            <a:prstGeom prst="leftBrace">
              <a:avLst>
                <a:gd name="adj1" fmla="val 194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8732" name="Rectangle 12"/>
          <p:cNvSpPr>
            <a:spLocks noChangeArrowheads="1"/>
          </p:cNvSpPr>
          <p:nvPr/>
        </p:nvSpPr>
        <p:spPr bwMode="auto">
          <a:xfrm>
            <a:off x="5365750" y="1557338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D60093"/>
                </a:solidFill>
                <a:latin typeface="Calibri" pitchFamily="34" charset="0"/>
                <a:ea typeface="黑体" pitchFamily="49" charset="-122"/>
              </a:rPr>
              <a:t>输出 </a:t>
            </a:r>
            <a:r>
              <a:rPr lang="en-US" altLang="zh-CN" sz="2000" b="1">
                <a:solidFill>
                  <a:srgbClr val="D60093"/>
                </a:solidFill>
                <a:latin typeface="Calibri" pitchFamily="34" charset="0"/>
                <a:ea typeface="黑体" pitchFamily="49" charset="-122"/>
              </a:rPr>
              <a:t>(L,E,S)=(0,0,1)</a:t>
            </a:r>
          </a:p>
        </p:txBody>
      </p:sp>
      <p:sp>
        <p:nvSpPr>
          <p:cNvPr id="158736" name="Text Box 16"/>
          <p:cNvSpPr txBox="1">
            <a:spLocks noChangeArrowheads="1"/>
          </p:cNvSpPr>
          <p:nvPr/>
        </p:nvSpPr>
        <p:spPr bwMode="auto">
          <a:xfrm>
            <a:off x="2590800" y="3595688"/>
            <a:ext cx="47307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</a:t>
            </a:r>
            <a:endParaRPr lang="en-US" altLang="zh-CN" sz="1600" b="1" baseline="-25000">
              <a:solidFill>
                <a:srgbClr val="0000FF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</a:t>
            </a:r>
            <a:endParaRPr lang="en-US" altLang="zh-CN" sz="1600" b="1" baseline="-25000">
              <a:solidFill>
                <a:srgbClr val="0000FF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</a:t>
            </a:r>
            <a:endParaRPr lang="en-US" altLang="zh-CN" sz="1600" b="1" baseline="-25000">
              <a:solidFill>
                <a:srgbClr val="0000FF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158737" name="Text Box 17"/>
          <p:cNvSpPr txBox="1">
            <a:spLocks noChangeArrowheads="1"/>
          </p:cNvSpPr>
          <p:nvPr/>
        </p:nvSpPr>
        <p:spPr bwMode="auto">
          <a:xfrm>
            <a:off x="5254625" y="3573463"/>
            <a:ext cx="28892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GB" altLang="zh-CN" sz="16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GB" altLang="zh-CN" sz="16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GB" altLang="zh-CN" sz="16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</a:t>
            </a:r>
            <a:endParaRPr lang="en-US" altLang="zh-CN" sz="1600" b="1">
              <a:solidFill>
                <a:srgbClr val="0000FF"/>
              </a:solidFill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58738" name="Text Box 18"/>
          <p:cNvSpPr txBox="1">
            <a:spLocks noChangeArrowheads="1"/>
          </p:cNvSpPr>
          <p:nvPr/>
        </p:nvSpPr>
        <p:spPr bwMode="auto">
          <a:xfrm>
            <a:off x="5254625" y="5324475"/>
            <a:ext cx="35877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</a:t>
            </a:r>
            <a:endParaRPr lang="en-US" altLang="zh-CN" sz="1600" b="1" baseline="-25000">
              <a:solidFill>
                <a:srgbClr val="0000FF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</a:t>
            </a:r>
            <a:endParaRPr lang="en-US" altLang="zh-CN" sz="1600" b="1" baseline="-25000">
              <a:solidFill>
                <a:srgbClr val="0000FF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</a:t>
            </a:r>
            <a:endParaRPr lang="en-US" altLang="zh-CN" sz="1600" b="1" baseline="-25000">
              <a:solidFill>
                <a:srgbClr val="0000FF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158739" name="Text Box 19"/>
          <p:cNvSpPr txBox="1">
            <a:spLocks noChangeArrowheads="1"/>
          </p:cNvSpPr>
          <p:nvPr/>
        </p:nvSpPr>
        <p:spPr bwMode="auto">
          <a:xfrm>
            <a:off x="2590800" y="5324475"/>
            <a:ext cx="47307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</a:t>
            </a:r>
            <a:endParaRPr lang="en-US" altLang="zh-CN" sz="1600" b="1" baseline="-25000">
              <a:solidFill>
                <a:srgbClr val="0000FF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1</a:t>
            </a:r>
            <a:endParaRPr lang="en-US" altLang="zh-CN" sz="1600" b="1" baseline="-25000">
              <a:solidFill>
                <a:srgbClr val="0000FF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</a:t>
            </a:r>
            <a:endParaRPr lang="en-US" altLang="zh-CN" sz="1600" b="1" baseline="-25000">
              <a:solidFill>
                <a:srgbClr val="0000FF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1558925" y="3524250"/>
            <a:ext cx="5800725" cy="2738438"/>
            <a:chOff x="915" y="1344"/>
            <a:chExt cx="3654" cy="1725"/>
          </a:xfrm>
        </p:grpSpPr>
        <p:sp>
          <p:nvSpPr>
            <p:cNvPr id="158733" name="Text Box 13"/>
            <p:cNvSpPr txBox="1">
              <a:spLocks noChangeArrowheads="1"/>
            </p:cNvSpPr>
            <p:nvPr/>
          </p:nvSpPr>
          <p:spPr bwMode="auto">
            <a:xfrm>
              <a:off x="4377" y="1933"/>
              <a:ext cx="19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>
                  <a:solidFill>
                    <a:srgbClr val="FF3300"/>
                  </a:solidFill>
                  <a:latin typeface="Calibri" pitchFamily="34" charset="0"/>
                  <a:ea typeface="黑体" pitchFamily="49" charset="-122"/>
                </a:rPr>
                <a:t>S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>
                  <a:solidFill>
                    <a:srgbClr val="FF3300"/>
                  </a:solidFill>
                  <a:latin typeface="Calibri" pitchFamily="34" charset="0"/>
                  <a:ea typeface="黑体" pitchFamily="49" charset="-122"/>
                </a:rPr>
                <a:t>E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>
                  <a:solidFill>
                    <a:srgbClr val="FF3300"/>
                  </a:solidFill>
                  <a:latin typeface="Calibri" pitchFamily="34" charset="0"/>
                  <a:ea typeface="黑体" pitchFamily="49" charset="-122"/>
                </a:rPr>
                <a:t>L</a:t>
              </a:r>
            </a:p>
          </p:txBody>
        </p:sp>
        <p:sp>
          <p:nvSpPr>
            <p:cNvPr id="158734" name="Rectangle 14"/>
            <p:cNvSpPr>
              <a:spLocks noChangeArrowheads="1"/>
            </p:cNvSpPr>
            <p:nvPr/>
          </p:nvSpPr>
          <p:spPr bwMode="auto">
            <a:xfrm>
              <a:off x="915" y="2106"/>
              <a:ext cx="2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800000"/>
                  </a:solidFill>
                  <a:latin typeface="Calibri" pitchFamily="34" charset="0"/>
                  <a:ea typeface="黑体" pitchFamily="49" charset="-122"/>
                </a:rPr>
                <a:t>+5V</a:t>
              </a:r>
              <a:endParaRPr lang="en-US" altLang="zh-CN" sz="2000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158735" name="Text Box 15"/>
            <p:cNvSpPr txBox="1">
              <a:spLocks noChangeArrowheads="1"/>
            </p:cNvSpPr>
            <p:nvPr/>
          </p:nvSpPr>
          <p:spPr bwMode="auto">
            <a:xfrm>
              <a:off x="1587" y="1914"/>
              <a:ext cx="185" cy="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s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e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l</a:t>
              </a:r>
            </a:p>
          </p:txBody>
        </p:sp>
        <p:sp>
          <p:nvSpPr>
            <p:cNvPr id="158741" name="Rectangle 21"/>
            <p:cNvSpPr>
              <a:spLocks noChangeArrowheads="1"/>
            </p:cNvSpPr>
            <p:nvPr/>
          </p:nvSpPr>
          <p:spPr bwMode="auto">
            <a:xfrm>
              <a:off x="1877" y="1384"/>
              <a:ext cx="675" cy="1685"/>
            </a:xfrm>
            <a:prstGeom prst="rect">
              <a:avLst/>
            </a:prstGeom>
            <a:solidFill>
              <a:srgbClr val="FFFFB0"/>
            </a:solidFill>
            <a:ln w="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2" name="Line 22"/>
            <p:cNvSpPr>
              <a:spLocks noChangeShapeType="1"/>
            </p:cNvSpPr>
            <p:nvPr/>
          </p:nvSpPr>
          <p:spPr bwMode="auto">
            <a:xfrm>
              <a:off x="1776" y="1485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3" name="Line 23"/>
            <p:cNvSpPr>
              <a:spLocks noChangeShapeType="1"/>
            </p:cNvSpPr>
            <p:nvPr/>
          </p:nvSpPr>
          <p:spPr bwMode="auto">
            <a:xfrm>
              <a:off x="1776" y="1620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4" name="Line 24"/>
            <p:cNvSpPr>
              <a:spLocks noChangeShapeType="1"/>
            </p:cNvSpPr>
            <p:nvPr/>
          </p:nvSpPr>
          <p:spPr bwMode="auto">
            <a:xfrm>
              <a:off x="1776" y="1755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5" name="Line 25"/>
            <p:cNvSpPr>
              <a:spLocks noChangeShapeType="1"/>
            </p:cNvSpPr>
            <p:nvPr/>
          </p:nvSpPr>
          <p:spPr bwMode="auto">
            <a:xfrm>
              <a:off x="1776" y="1890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6" name="Line 26"/>
            <p:cNvSpPr>
              <a:spLocks noChangeShapeType="1"/>
            </p:cNvSpPr>
            <p:nvPr/>
          </p:nvSpPr>
          <p:spPr bwMode="auto">
            <a:xfrm>
              <a:off x="1776" y="2125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7" name="Line 27"/>
            <p:cNvSpPr>
              <a:spLocks noChangeShapeType="1"/>
            </p:cNvSpPr>
            <p:nvPr/>
          </p:nvSpPr>
          <p:spPr bwMode="auto">
            <a:xfrm>
              <a:off x="1776" y="2239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8" name="Line 28"/>
            <p:cNvSpPr>
              <a:spLocks noChangeShapeType="1"/>
            </p:cNvSpPr>
            <p:nvPr/>
          </p:nvSpPr>
          <p:spPr bwMode="auto">
            <a:xfrm>
              <a:off x="1776" y="2578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9" name="Line 29"/>
            <p:cNvSpPr>
              <a:spLocks noChangeShapeType="1"/>
            </p:cNvSpPr>
            <p:nvPr/>
          </p:nvSpPr>
          <p:spPr bwMode="auto">
            <a:xfrm>
              <a:off x="1776" y="2701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50" name="Line 30"/>
            <p:cNvSpPr>
              <a:spLocks noChangeShapeType="1"/>
            </p:cNvSpPr>
            <p:nvPr/>
          </p:nvSpPr>
          <p:spPr bwMode="auto">
            <a:xfrm>
              <a:off x="1776" y="2835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51" name="Line 31"/>
            <p:cNvSpPr>
              <a:spLocks noChangeShapeType="1"/>
            </p:cNvSpPr>
            <p:nvPr/>
          </p:nvSpPr>
          <p:spPr bwMode="auto">
            <a:xfrm>
              <a:off x="1776" y="2968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62" name="Text Box 42"/>
            <p:cNvSpPr txBox="1">
              <a:spLocks noChangeArrowheads="1"/>
            </p:cNvSpPr>
            <p:nvPr/>
          </p:nvSpPr>
          <p:spPr bwMode="auto">
            <a:xfrm>
              <a:off x="1914" y="1973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a&lt;b</a:t>
              </a:r>
            </a:p>
          </p:txBody>
        </p:sp>
        <p:sp>
          <p:nvSpPr>
            <p:cNvPr id="158763" name="Text Box 43"/>
            <p:cNvSpPr txBox="1">
              <a:spLocks noChangeArrowheads="1"/>
            </p:cNvSpPr>
            <p:nvPr/>
          </p:nvSpPr>
          <p:spPr bwMode="auto">
            <a:xfrm>
              <a:off x="1914" y="2110"/>
              <a:ext cx="6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a=b</a:t>
              </a:r>
            </a:p>
          </p:txBody>
        </p:sp>
        <p:sp>
          <p:nvSpPr>
            <p:cNvPr id="158764" name="Text Box 44"/>
            <p:cNvSpPr txBox="1">
              <a:spLocks noChangeArrowheads="1"/>
            </p:cNvSpPr>
            <p:nvPr/>
          </p:nvSpPr>
          <p:spPr bwMode="auto">
            <a:xfrm>
              <a:off x="1914" y="2245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a&gt;b</a:t>
              </a:r>
            </a:p>
          </p:txBody>
        </p:sp>
        <p:sp>
          <p:nvSpPr>
            <p:cNvPr id="158768" name="Text Box 48"/>
            <p:cNvSpPr txBox="1">
              <a:spLocks noChangeArrowheads="1"/>
            </p:cNvSpPr>
            <p:nvPr/>
          </p:nvSpPr>
          <p:spPr bwMode="auto">
            <a:xfrm>
              <a:off x="2187" y="1973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A&lt;B</a:t>
              </a:r>
            </a:p>
          </p:txBody>
        </p:sp>
        <p:sp>
          <p:nvSpPr>
            <p:cNvPr id="158769" name="Text Box 49"/>
            <p:cNvSpPr txBox="1">
              <a:spLocks noChangeArrowheads="1"/>
            </p:cNvSpPr>
            <p:nvPr/>
          </p:nvSpPr>
          <p:spPr bwMode="auto">
            <a:xfrm>
              <a:off x="2187" y="2109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A=B</a:t>
              </a:r>
            </a:p>
          </p:txBody>
        </p:sp>
        <p:sp>
          <p:nvSpPr>
            <p:cNvPr id="158770" name="Text Box 50"/>
            <p:cNvSpPr txBox="1">
              <a:spLocks noChangeArrowheads="1"/>
            </p:cNvSpPr>
            <p:nvPr/>
          </p:nvSpPr>
          <p:spPr bwMode="auto">
            <a:xfrm>
              <a:off x="2187" y="2245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Calibri" pitchFamily="34" charset="0"/>
                  <a:ea typeface="黑体" pitchFamily="49" charset="-122"/>
                </a:rPr>
                <a:t>A&gt;B</a:t>
              </a:r>
            </a:p>
          </p:txBody>
        </p:sp>
        <p:sp>
          <p:nvSpPr>
            <p:cNvPr id="158775" name="Text Box 55"/>
            <p:cNvSpPr txBox="1">
              <a:spLocks noChangeArrowheads="1"/>
            </p:cNvSpPr>
            <p:nvPr/>
          </p:nvSpPr>
          <p:spPr bwMode="auto">
            <a:xfrm>
              <a:off x="1971" y="1402"/>
              <a:ext cx="5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>
                  <a:solidFill>
                    <a:srgbClr val="FF3399"/>
                  </a:solidFill>
                  <a:latin typeface="Calibri" pitchFamily="34" charset="0"/>
                  <a:ea typeface="黑体" pitchFamily="49" charset="-122"/>
                </a:rPr>
                <a:t>COMP</a:t>
              </a:r>
            </a:p>
          </p:txBody>
        </p:sp>
        <p:grpSp>
          <p:nvGrpSpPr>
            <p:cNvPr id="5" name="Group 69"/>
            <p:cNvGrpSpPr>
              <a:grpSpLocks/>
            </p:cNvGrpSpPr>
            <p:nvPr/>
          </p:nvGrpSpPr>
          <p:grpSpPr bwMode="auto">
            <a:xfrm>
              <a:off x="3456" y="1344"/>
              <a:ext cx="956" cy="1685"/>
              <a:chOff x="3091" y="1384"/>
              <a:chExt cx="956" cy="1685"/>
            </a:xfrm>
          </p:grpSpPr>
          <p:sp>
            <p:nvSpPr>
              <p:cNvPr id="158752" name="Rectangle 32"/>
              <p:cNvSpPr>
                <a:spLocks noChangeArrowheads="1"/>
              </p:cNvSpPr>
              <p:nvPr/>
            </p:nvSpPr>
            <p:spPr bwMode="auto">
              <a:xfrm>
                <a:off x="3192" y="1384"/>
                <a:ext cx="674" cy="1685"/>
              </a:xfrm>
              <a:prstGeom prst="rect">
                <a:avLst/>
              </a:prstGeom>
              <a:solidFill>
                <a:srgbClr val="FFFFB0"/>
              </a:solidFill>
              <a:ln w="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3" name="Line 33"/>
              <p:cNvSpPr>
                <a:spLocks noChangeShapeType="1"/>
              </p:cNvSpPr>
              <p:nvPr/>
            </p:nvSpPr>
            <p:spPr bwMode="auto">
              <a:xfrm>
                <a:off x="3091" y="1485"/>
                <a:ext cx="101" cy="1"/>
              </a:xfrm>
              <a:prstGeom prst="line">
                <a:avLst/>
              </a:prstGeom>
              <a:noFill/>
              <a:ln w="539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4" name="Line 34"/>
              <p:cNvSpPr>
                <a:spLocks noChangeShapeType="1"/>
              </p:cNvSpPr>
              <p:nvPr/>
            </p:nvSpPr>
            <p:spPr bwMode="auto">
              <a:xfrm>
                <a:off x="3091" y="1755"/>
                <a:ext cx="101" cy="1"/>
              </a:xfrm>
              <a:prstGeom prst="line">
                <a:avLst/>
              </a:prstGeom>
              <a:noFill/>
              <a:ln w="539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5" name="Line 35"/>
              <p:cNvSpPr>
                <a:spLocks noChangeShapeType="1"/>
              </p:cNvSpPr>
              <p:nvPr/>
            </p:nvSpPr>
            <p:spPr bwMode="auto">
              <a:xfrm>
                <a:off x="3091" y="1890"/>
                <a:ext cx="101" cy="1"/>
              </a:xfrm>
              <a:prstGeom prst="line">
                <a:avLst/>
              </a:prstGeom>
              <a:noFill/>
              <a:ln w="539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6" name="Line 36"/>
              <p:cNvSpPr>
                <a:spLocks noChangeShapeType="1"/>
              </p:cNvSpPr>
              <p:nvPr/>
            </p:nvSpPr>
            <p:spPr bwMode="auto">
              <a:xfrm>
                <a:off x="3091" y="2590"/>
                <a:ext cx="101" cy="1"/>
              </a:xfrm>
              <a:prstGeom prst="line">
                <a:avLst/>
              </a:prstGeom>
              <a:noFill/>
              <a:ln w="539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7" name="Line 37"/>
              <p:cNvSpPr>
                <a:spLocks noChangeShapeType="1"/>
              </p:cNvSpPr>
              <p:nvPr/>
            </p:nvSpPr>
            <p:spPr bwMode="auto">
              <a:xfrm>
                <a:off x="3091" y="2701"/>
                <a:ext cx="101" cy="1"/>
              </a:xfrm>
              <a:prstGeom prst="line">
                <a:avLst/>
              </a:prstGeom>
              <a:noFill/>
              <a:ln w="539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8" name="Line 38"/>
              <p:cNvSpPr>
                <a:spLocks noChangeShapeType="1"/>
              </p:cNvSpPr>
              <p:nvPr/>
            </p:nvSpPr>
            <p:spPr bwMode="auto">
              <a:xfrm>
                <a:off x="3091" y="2835"/>
                <a:ext cx="101" cy="1"/>
              </a:xfrm>
              <a:prstGeom prst="line">
                <a:avLst/>
              </a:prstGeom>
              <a:noFill/>
              <a:ln w="539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9" name="Line 39"/>
              <p:cNvSpPr>
                <a:spLocks noChangeShapeType="1"/>
              </p:cNvSpPr>
              <p:nvPr/>
            </p:nvSpPr>
            <p:spPr bwMode="auto">
              <a:xfrm>
                <a:off x="3091" y="2968"/>
                <a:ext cx="101" cy="1"/>
              </a:xfrm>
              <a:prstGeom prst="line">
                <a:avLst/>
              </a:prstGeom>
              <a:noFill/>
              <a:ln w="539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60" name="Line 40"/>
              <p:cNvSpPr>
                <a:spLocks noChangeShapeType="1"/>
              </p:cNvSpPr>
              <p:nvPr/>
            </p:nvSpPr>
            <p:spPr bwMode="auto">
              <a:xfrm>
                <a:off x="3866" y="2125"/>
                <a:ext cx="135" cy="1"/>
              </a:xfrm>
              <a:prstGeom prst="line">
                <a:avLst/>
              </a:prstGeom>
              <a:noFill/>
              <a:ln w="539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61" name="Line 41"/>
              <p:cNvSpPr>
                <a:spLocks noChangeShapeType="1"/>
              </p:cNvSpPr>
              <p:nvPr/>
            </p:nvSpPr>
            <p:spPr bwMode="auto">
              <a:xfrm>
                <a:off x="3866" y="2251"/>
                <a:ext cx="135" cy="1"/>
              </a:xfrm>
              <a:prstGeom prst="line">
                <a:avLst/>
              </a:prstGeom>
              <a:noFill/>
              <a:ln w="539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65" name="Text Box 45"/>
              <p:cNvSpPr txBox="1">
                <a:spLocks noChangeArrowheads="1"/>
              </p:cNvSpPr>
              <p:nvPr/>
            </p:nvSpPr>
            <p:spPr bwMode="auto">
              <a:xfrm>
                <a:off x="3185" y="1927"/>
                <a:ext cx="6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Calibri" pitchFamily="34" charset="0"/>
                    <a:ea typeface="黑体" pitchFamily="49" charset="-122"/>
                  </a:rPr>
                  <a:t>a&lt;b</a:t>
                </a:r>
              </a:p>
            </p:txBody>
          </p:sp>
          <p:sp>
            <p:nvSpPr>
              <p:cNvPr id="158766" name="Text Box 46"/>
              <p:cNvSpPr txBox="1">
                <a:spLocks noChangeArrowheads="1"/>
              </p:cNvSpPr>
              <p:nvPr/>
            </p:nvSpPr>
            <p:spPr bwMode="auto">
              <a:xfrm>
                <a:off x="3185" y="2064"/>
                <a:ext cx="6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Calibri" pitchFamily="34" charset="0"/>
                    <a:ea typeface="黑体" pitchFamily="49" charset="-122"/>
                  </a:rPr>
                  <a:t>a=b</a:t>
                </a:r>
              </a:p>
            </p:txBody>
          </p:sp>
          <p:sp>
            <p:nvSpPr>
              <p:cNvPr id="158767" name="Text Box 47"/>
              <p:cNvSpPr txBox="1">
                <a:spLocks noChangeArrowheads="1"/>
              </p:cNvSpPr>
              <p:nvPr/>
            </p:nvSpPr>
            <p:spPr bwMode="auto">
              <a:xfrm>
                <a:off x="3185" y="2200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Calibri" pitchFamily="34" charset="0"/>
                    <a:ea typeface="黑体" pitchFamily="49" charset="-122"/>
                  </a:rPr>
                  <a:t>a&gt;b</a:t>
                </a:r>
              </a:p>
            </p:txBody>
          </p:sp>
          <p:sp>
            <p:nvSpPr>
              <p:cNvPr id="158771" name="Text Box 51"/>
              <p:cNvSpPr txBox="1">
                <a:spLocks noChangeArrowheads="1"/>
              </p:cNvSpPr>
              <p:nvPr/>
            </p:nvSpPr>
            <p:spPr bwMode="auto">
              <a:xfrm>
                <a:off x="3457" y="1973"/>
                <a:ext cx="5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Calibri" pitchFamily="34" charset="0"/>
                    <a:ea typeface="黑体" pitchFamily="49" charset="-122"/>
                  </a:rPr>
                  <a:t>A&lt;B</a:t>
                </a:r>
              </a:p>
            </p:txBody>
          </p:sp>
          <p:sp>
            <p:nvSpPr>
              <p:cNvPr id="158772" name="Text Box 52"/>
              <p:cNvSpPr txBox="1">
                <a:spLocks noChangeArrowheads="1"/>
              </p:cNvSpPr>
              <p:nvPr/>
            </p:nvSpPr>
            <p:spPr bwMode="auto">
              <a:xfrm>
                <a:off x="3457" y="2133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Calibri" pitchFamily="34" charset="0"/>
                    <a:ea typeface="黑体" pitchFamily="49" charset="-122"/>
                  </a:rPr>
                  <a:t>A=B</a:t>
                </a:r>
              </a:p>
            </p:txBody>
          </p:sp>
          <p:sp>
            <p:nvSpPr>
              <p:cNvPr id="158773" name="Text Box 53"/>
              <p:cNvSpPr txBox="1">
                <a:spLocks noChangeArrowheads="1"/>
              </p:cNvSpPr>
              <p:nvPr/>
            </p:nvSpPr>
            <p:spPr bwMode="auto">
              <a:xfrm>
                <a:off x="3457" y="2281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Calibri" pitchFamily="34" charset="0"/>
                    <a:ea typeface="黑体" pitchFamily="49" charset="-122"/>
                  </a:rPr>
                  <a:t>A&gt;B</a:t>
                </a:r>
              </a:p>
            </p:txBody>
          </p:sp>
          <p:sp>
            <p:nvSpPr>
              <p:cNvPr id="158774" name="Text Box 54"/>
              <p:cNvSpPr txBox="1">
                <a:spLocks noChangeArrowheads="1"/>
              </p:cNvSpPr>
              <p:nvPr/>
            </p:nvSpPr>
            <p:spPr bwMode="auto">
              <a:xfrm>
                <a:off x="3315" y="1402"/>
                <a:ext cx="5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800" b="1">
                    <a:solidFill>
                      <a:srgbClr val="FF3399"/>
                    </a:solidFill>
                    <a:latin typeface="Calibri" pitchFamily="34" charset="0"/>
                    <a:ea typeface="黑体" pitchFamily="49" charset="-122"/>
                  </a:rPr>
                  <a:t>COMP</a:t>
                </a:r>
              </a:p>
            </p:txBody>
          </p:sp>
          <p:sp>
            <p:nvSpPr>
              <p:cNvPr id="158776" name="Line 56"/>
              <p:cNvSpPr>
                <a:spLocks noChangeShapeType="1"/>
              </p:cNvSpPr>
              <p:nvPr/>
            </p:nvSpPr>
            <p:spPr bwMode="auto">
              <a:xfrm>
                <a:off x="3867" y="2394"/>
                <a:ext cx="144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77" name="Line 57"/>
              <p:cNvSpPr>
                <a:spLocks noChangeShapeType="1"/>
              </p:cNvSpPr>
              <p:nvPr/>
            </p:nvSpPr>
            <p:spPr bwMode="auto">
              <a:xfrm>
                <a:off x="3091" y="1617"/>
                <a:ext cx="101" cy="1"/>
              </a:xfrm>
              <a:prstGeom prst="line">
                <a:avLst/>
              </a:prstGeom>
              <a:noFill/>
              <a:ln w="5397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8778" name="Line 58"/>
            <p:cNvSpPr>
              <a:spLocks noChangeShapeType="1"/>
            </p:cNvSpPr>
            <p:nvPr/>
          </p:nvSpPr>
          <p:spPr bwMode="auto">
            <a:xfrm>
              <a:off x="1776" y="2347"/>
              <a:ext cx="101" cy="1"/>
            </a:xfrm>
            <a:prstGeom prst="line">
              <a:avLst/>
            </a:prstGeom>
            <a:noFill/>
            <a:ln w="539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79" name="Line 59"/>
            <p:cNvSpPr>
              <a:spLocks noChangeShapeType="1"/>
            </p:cNvSpPr>
            <p:nvPr/>
          </p:nvSpPr>
          <p:spPr bwMode="auto">
            <a:xfrm>
              <a:off x="1251" y="2250"/>
              <a:ext cx="52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60"/>
            <p:cNvGrpSpPr>
              <a:grpSpLocks/>
            </p:cNvGrpSpPr>
            <p:nvPr/>
          </p:nvGrpSpPr>
          <p:grpSpPr bwMode="auto">
            <a:xfrm>
              <a:off x="1371" y="2130"/>
              <a:ext cx="408" cy="324"/>
              <a:chOff x="696" y="2040"/>
              <a:chExt cx="408" cy="324"/>
            </a:xfrm>
          </p:grpSpPr>
          <p:sp>
            <p:nvSpPr>
              <p:cNvPr id="158781" name="Line 61"/>
              <p:cNvSpPr>
                <a:spLocks noChangeShapeType="1"/>
              </p:cNvSpPr>
              <p:nvPr/>
            </p:nvSpPr>
            <p:spPr bwMode="auto">
              <a:xfrm>
                <a:off x="768" y="2256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82" name="Line 62"/>
              <p:cNvSpPr>
                <a:spLocks noChangeShapeType="1"/>
              </p:cNvSpPr>
              <p:nvPr/>
            </p:nvSpPr>
            <p:spPr bwMode="auto">
              <a:xfrm>
                <a:off x="768" y="2040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83" name="Line 63"/>
              <p:cNvSpPr>
                <a:spLocks noChangeShapeType="1"/>
              </p:cNvSpPr>
              <p:nvPr/>
            </p:nvSpPr>
            <p:spPr bwMode="auto">
              <a:xfrm flipH="1">
                <a:off x="768" y="2040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84" name="Line 64"/>
              <p:cNvSpPr>
                <a:spLocks noChangeShapeType="1"/>
              </p:cNvSpPr>
              <p:nvPr/>
            </p:nvSpPr>
            <p:spPr bwMode="auto">
              <a:xfrm>
                <a:off x="696" y="2340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85" name="Line 65"/>
              <p:cNvSpPr>
                <a:spLocks noChangeShapeType="1"/>
              </p:cNvSpPr>
              <p:nvPr/>
            </p:nvSpPr>
            <p:spPr bwMode="auto">
              <a:xfrm>
                <a:off x="720" y="236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8787" name="Line 67"/>
            <p:cNvSpPr>
              <a:spLocks noChangeShapeType="1"/>
            </p:cNvSpPr>
            <p:nvPr/>
          </p:nvSpPr>
          <p:spPr bwMode="auto">
            <a:xfrm>
              <a:off x="2563" y="2202"/>
              <a:ext cx="997" cy="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88" name="Line 68"/>
            <p:cNvSpPr>
              <a:spLocks noChangeShapeType="1"/>
            </p:cNvSpPr>
            <p:nvPr/>
          </p:nvSpPr>
          <p:spPr bwMode="auto">
            <a:xfrm flipV="1">
              <a:off x="2563" y="2341"/>
              <a:ext cx="997" cy="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90" name="Line 70"/>
            <p:cNvSpPr>
              <a:spLocks noChangeShapeType="1"/>
            </p:cNvSpPr>
            <p:nvPr/>
          </p:nvSpPr>
          <p:spPr bwMode="auto">
            <a:xfrm>
              <a:off x="2562" y="2069"/>
              <a:ext cx="997" cy="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8792" name="Text Box 72"/>
          <p:cNvSpPr txBox="1">
            <a:spLocks noChangeArrowheads="1"/>
          </p:cNvSpPr>
          <p:nvPr/>
        </p:nvSpPr>
        <p:spPr bwMode="auto">
          <a:xfrm>
            <a:off x="5038725" y="3595688"/>
            <a:ext cx="28892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D60093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GB" altLang="zh-CN" sz="1600" b="1">
                <a:solidFill>
                  <a:srgbClr val="D60093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GB" altLang="zh-CN" sz="1600" b="1">
                <a:solidFill>
                  <a:srgbClr val="D60093"/>
                </a:solidFill>
                <a:latin typeface="Calibri" pitchFamily="34" charset="0"/>
                <a:ea typeface="黑体" pitchFamily="49" charset="-12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GB" altLang="zh-CN" sz="1600" b="1">
                <a:solidFill>
                  <a:srgbClr val="D60093"/>
                </a:solidFill>
                <a:latin typeface="Calibri" pitchFamily="34" charset="0"/>
                <a:ea typeface="黑体" pitchFamily="49" charset="-122"/>
              </a:rPr>
              <a:t>0</a:t>
            </a:r>
            <a:endParaRPr lang="en-US" altLang="zh-CN" sz="1600" b="1">
              <a:solidFill>
                <a:srgbClr val="D60093"/>
              </a:solidFill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58793" name="Text Box 73"/>
          <p:cNvSpPr txBox="1">
            <a:spLocks noChangeArrowheads="1"/>
          </p:cNvSpPr>
          <p:nvPr/>
        </p:nvSpPr>
        <p:spPr bwMode="auto">
          <a:xfrm>
            <a:off x="2368550" y="3590925"/>
            <a:ext cx="28892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D60093"/>
                </a:solidFill>
                <a:latin typeface="Calibri" pitchFamily="34" charset="0"/>
                <a:ea typeface="黑体" pitchFamily="49" charset="-12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GB" altLang="zh-CN" sz="1600" b="1">
                <a:solidFill>
                  <a:srgbClr val="D60093"/>
                </a:solidFill>
                <a:latin typeface="Calibri" pitchFamily="34" charset="0"/>
                <a:ea typeface="黑体" pitchFamily="49" charset="-12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GB" altLang="zh-CN" sz="1600" b="1">
                <a:solidFill>
                  <a:srgbClr val="D60093"/>
                </a:solidFill>
                <a:latin typeface="Calibri" pitchFamily="34" charset="0"/>
                <a:ea typeface="黑体" pitchFamily="49" charset="-12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GB" altLang="zh-CN" sz="1600" b="1">
                <a:solidFill>
                  <a:srgbClr val="D60093"/>
                </a:solidFill>
                <a:latin typeface="Calibri" pitchFamily="34" charset="0"/>
                <a:ea typeface="黑体" pitchFamily="49" charset="-122"/>
              </a:rPr>
              <a:t>0</a:t>
            </a:r>
            <a:endParaRPr lang="en-US" altLang="zh-CN" sz="1600" b="1">
              <a:solidFill>
                <a:srgbClr val="D60093"/>
              </a:solidFill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58794" name="Text Box 74"/>
          <p:cNvSpPr txBox="1">
            <a:spLocks noChangeArrowheads="1"/>
          </p:cNvSpPr>
          <p:nvPr/>
        </p:nvSpPr>
        <p:spPr bwMode="auto">
          <a:xfrm>
            <a:off x="5010150" y="5324475"/>
            <a:ext cx="28892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D60093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GB" altLang="zh-CN" sz="1600" b="1">
                <a:solidFill>
                  <a:srgbClr val="D60093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GB" altLang="zh-CN" sz="1600" b="1">
                <a:solidFill>
                  <a:srgbClr val="D60093"/>
                </a:solidFill>
                <a:latin typeface="Calibri" pitchFamily="34" charset="0"/>
                <a:ea typeface="黑体" pitchFamily="49" charset="-12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GB" altLang="zh-CN" sz="1600" b="1">
                <a:solidFill>
                  <a:srgbClr val="D60093"/>
                </a:solidFill>
                <a:latin typeface="Calibri" pitchFamily="34" charset="0"/>
                <a:ea typeface="黑体" pitchFamily="49" charset="-122"/>
              </a:rPr>
              <a:t>0</a:t>
            </a:r>
            <a:endParaRPr lang="en-US" altLang="zh-CN" sz="1600" b="1">
              <a:solidFill>
                <a:srgbClr val="D60093"/>
              </a:solidFill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58795" name="Text Box 75"/>
          <p:cNvSpPr txBox="1">
            <a:spLocks noChangeArrowheads="1"/>
          </p:cNvSpPr>
          <p:nvPr/>
        </p:nvSpPr>
        <p:spPr bwMode="auto">
          <a:xfrm>
            <a:off x="2335213" y="5324475"/>
            <a:ext cx="28892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D60093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GB" altLang="zh-CN" sz="1600" b="1">
                <a:solidFill>
                  <a:srgbClr val="D60093"/>
                </a:solidFill>
                <a:latin typeface="Calibri" pitchFamily="34" charset="0"/>
                <a:ea typeface="黑体" pitchFamily="49" charset="-12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GB" altLang="zh-CN" sz="1600" b="1">
                <a:solidFill>
                  <a:srgbClr val="D60093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GB" altLang="zh-CN" sz="1600" b="1">
                <a:solidFill>
                  <a:srgbClr val="D60093"/>
                </a:solidFill>
                <a:latin typeface="Calibri" pitchFamily="34" charset="0"/>
                <a:ea typeface="黑体" pitchFamily="49" charset="-122"/>
              </a:rPr>
              <a:t>1</a:t>
            </a:r>
            <a:endParaRPr lang="en-US" altLang="zh-CN" sz="1600" b="1">
              <a:solidFill>
                <a:srgbClr val="D60093"/>
              </a:solidFill>
              <a:latin typeface="Calibri" pitchFamily="34" charset="0"/>
              <a:ea typeface="黑体" pitchFamily="49" charset="-122"/>
            </a:endParaRPr>
          </a:p>
        </p:txBody>
      </p: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1547813" y="2463800"/>
            <a:ext cx="2379662" cy="677863"/>
            <a:chOff x="3984" y="3312"/>
            <a:chExt cx="1499" cy="427"/>
          </a:xfrm>
        </p:grpSpPr>
        <p:sp>
          <p:nvSpPr>
            <p:cNvPr id="158797" name="Text Box 77"/>
            <p:cNvSpPr txBox="1">
              <a:spLocks noChangeArrowheads="1"/>
            </p:cNvSpPr>
            <p:nvPr/>
          </p:nvSpPr>
          <p:spPr bwMode="auto">
            <a:xfrm>
              <a:off x="4128" y="3312"/>
              <a:ext cx="1355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b="1">
                  <a:solidFill>
                    <a:srgbClr val="FF6600"/>
                  </a:solidFill>
                  <a:latin typeface="Calibri" pitchFamily="34" charset="0"/>
                  <a:ea typeface="黑体" pitchFamily="49" charset="-122"/>
                </a:rPr>
                <a:t>A= 1 0 0 1 0 0 1 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>
                  <a:solidFill>
                    <a:srgbClr val="FF6600"/>
                  </a:solidFill>
                  <a:latin typeface="Calibri" pitchFamily="34" charset="0"/>
                  <a:ea typeface="黑体" pitchFamily="49" charset="-122"/>
                </a:rPr>
                <a:t>B= 1 0 0 1 0 0 1 1</a:t>
              </a:r>
              <a:r>
                <a:rPr lang="en-US" altLang="zh-CN" sz="2800" b="1">
                  <a:solidFill>
                    <a:srgbClr val="FF6600"/>
                  </a:solidFill>
                  <a:latin typeface="Calibri" pitchFamily="34" charset="0"/>
                  <a:ea typeface="黑体" pitchFamily="49" charset="-122"/>
                </a:rPr>
                <a:t> </a:t>
              </a:r>
            </a:p>
          </p:txBody>
        </p:sp>
        <p:sp>
          <p:nvSpPr>
            <p:cNvPr id="158798" name="AutoShape 78"/>
            <p:cNvSpPr>
              <a:spLocks/>
            </p:cNvSpPr>
            <p:nvPr/>
          </p:nvSpPr>
          <p:spPr bwMode="auto">
            <a:xfrm>
              <a:off x="3984" y="3360"/>
              <a:ext cx="144" cy="336"/>
            </a:xfrm>
            <a:prstGeom prst="leftBrace">
              <a:avLst>
                <a:gd name="adj1" fmla="val 194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8799" name="Text Box 79"/>
          <p:cNvSpPr txBox="1">
            <a:spLocks noChangeArrowheads="1"/>
          </p:cNvSpPr>
          <p:nvPr/>
        </p:nvSpPr>
        <p:spPr bwMode="auto">
          <a:xfrm>
            <a:off x="4822825" y="3595688"/>
            <a:ext cx="35877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6600"/>
                </a:solidFill>
                <a:latin typeface="Calibri" pitchFamily="34" charset="0"/>
                <a:ea typeface="黑体" pitchFamily="49" charset="-122"/>
              </a:rPr>
              <a:t>1</a:t>
            </a:r>
            <a:endParaRPr lang="en-US" altLang="zh-CN" sz="1600" b="1" baseline="-25000">
              <a:solidFill>
                <a:srgbClr val="FF6600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6600"/>
                </a:solidFill>
                <a:latin typeface="Calibri" pitchFamily="34" charset="0"/>
                <a:ea typeface="黑体" pitchFamily="49" charset="-122"/>
              </a:rPr>
              <a:t>0</a:t>
            </a:r>
            <a:endParaRPr lang="en-US" altLang="zh-CN" sz="1600" b="1" baseline="-25000">
              <a:solidFill>
                <a:srgbClr val="FF6600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6600"/>
                </a:solidFill>
                <a:latin typeface="Calibri" pitchFamily="34" charset="0"/>
                <a:ea typeface="黑体" pitchFamily="49" charset="-122"/>
              </a:rPr>
              <a:t>0</a:t>
            </a:r>
            <a:endParaRPr lang="en-US" altLang="zh-CN" sz="1600" b="1" baseline="-25000">
              <a:solidFill>
                <a:srgbClr val="FF6600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6600"/>
                </a:solidFill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158800" name="Text Box 80"/>
          <p:cNvSpPr txBox="1">
            <a:spLocks noChangeArrowheads="1"/>
          </p:cNvSpPr>
          <p:nvPr/>
        </p:nvSpPr>
        <p:spPr bwMode="auto">
          <a:xfrm>
            <a:off x="2085975" y="3595688"/>
            <a:ext cx="35877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6600"/>
                </a:solidFill>
                <a:latin typeface="Calibri" pitchFamily="34" charset="0"/>
                <a:ea typeface="黑体" pitchFamily="49" charset="-122"/>
              </a:rPr>
              <a:t>1</a:t>
            </a:r>
            <a:endParaRPr lang="en-US" altLang="zh-CN" sz="1600" b="1" baseline="-25000">
              <a:solidFill>
                <a:srgbClr val="FF6600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6600"/>
                </a:solidFill>
                <a:latin typeface="Calibri" pitchFamily="34" charset="0"/>
                <a:ea typeface="黑体" pitchFamily="49" charset="-122"/>
              </a:rPr>
              <a:t>1</a:t>
            </a:r>
            <a:endParaRPr lang="en-US" altLang="zh-CN" sz="1600" b="1" baseline="-25000">
              <a:solidFill>
                <a:srgbClr val="FF6600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6600"/>
                </a:solidFill>
                <a:latin typeface="Calibri" pitchFamily="34" charset="0"/>
                <a:ea typeface="黑体" pitchFamily="49" charset="-122"/>
              </a:rPr>
              <a:t>0</a:t>
            </a:r>
            <a:endParaRPr lang="en-US" altLang="zh-CN" sz="1600" b="1" baseline="-25000">
              <a:solidFill>
                <a:srgbClr val="FF6600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6600"/>
                </a:solidFill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158801" name="Text Box 81"/>
          <p:cNvSpPr txBox="1">
            <a:spLocks noChangeArrowheads="1"/>
          </p:cNvSpPr>
          <p:nvPr/>
        </p:nvSpPr>
        <p:spPr bwMode="auto">
          <a:xfrm>
            <a:off x="4749800" y="5324475"/>
            <a:ext cx="35877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6600"/>
                </a:solidFill>
                <a:latin typeface="Calibri" pitchFamily="34" charset="0"/>
                <a:ea typeface="黑体" pitchFamily="49" charset="-122"/>
              </a:rPr>
              <a:t>1</a:t>
            </a:r>
            <a:endParaRPr lang="en-US" altLang="zh-CN" sz="1600" b="1" baseline="-25000">
              <a:solidFill>
                <a:srgbClr val="FF6600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6600"/>
                </a:solidFill>
                <a:latin typeface="Calibri" pitchFamily="34" charset="0"/>
                <a:ea typeface="黑体" pitchFamily="49" charset="-122"/>
              </a:rPr>
              <a:t>0</a:t>
            </a:r>
            <a:endParaRPr lang="en-US" altLang="zh-CN" sz="1600" b="1" baseline="-25000">
              <a:solidFill>
                <a:srgbClr val="FF6600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6600"/>
                </a:solidFill>
                <a:latin typeface="Calibri" pitchFamily="34" charset="0"/>
                <a:ea typeface="黑体" pitchFamily="49" charset="-122"/>
              </a:rPr>
              <a:t>0</a:t>
            </a:r>
            <a:endParaRPr lang="en-US" altLang="zh-CN" sz="1600" b="1" baseline="-25000">
              <a:solidFill>
                <a:srgbClr val="FF6600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6600"/>
                </a:solidFill>
                <a:latin typeface="Calibri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158802" name="Text Box 82"/>
          <p:cNvSpPr txBox="1">
            <a:spLocks noChangeArrowheads="1"/>
          </p:cNvSpPr>
          <p:nvPr/>
        </p:nvSpPr>
        <p:spPr bwMode="auto">
          <a:xfrm>
            <a:off x="2085975" y="5324475"/>
            <a:ext cx="35877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6600"/>
                </a:solidFill>
                <a:latin typeface="Calibri" pitchFamily="34" charset="0"/>
                <a:ea typeface="黑体" pitchFamily="49" charset="-122"/>
              </a:rPr>
              <a:t>1</a:t>
            </a:r>
            <a:endParaRPr lang="en-US" altLang="zh-CN" sz="1600" b="1" baseline="-25000">
              <a:solidFill>
                <a:srgbClr val="FF6600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6600"/>
                </a:solidFill>
                <a:latin typeface="Calibri" pitchFamily="34" charset="0"/>
                <a:ea typeface="黑体" pitchFamily="49" charset="-122"/>
              </a:rPr>
              <a:t>1</a:t>
            </a:r>
            <a:endParaRPr lang="en-US" altLang="zh-CN" sz="1600" b="1" baseline="-25000">
              <a:solidFill>
                <a:srgbClr val="FF6600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6600"/>
                </a:solidFill>
                <a:latin typeface="Calibri" pitchFamily="34" charset="0"/>
                <a:ea typeface="黑体" pitchFamily="49" charset="-122"/>
              </a:rPr>
              <a:t>0</a:t>
            </a:r>
            <a:endParaRPr lang="en-US" altLang="zh-CN" sz="1600" b="1" baseline="-25000">
              <a:solidFill>
                <a:srgbClr val="FF6600"/>
              </a:solidFill>
              <a:latin typeface="Calibri" pitchFamily="34" charset="0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FF6600"/>
                </a:solidFill>
                <a:latin typeface="Calibri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158803" name="Rectangle 83"/>
          <p:cNvSpPr>
            <a:spLocks noChangeArrowheads="1"/>
          </p:cNvSpPr>
          <p:nvPr/>
        </p:nvSpPr>
        <p:spPr bwMode="auto">
          <a:xfrm>
            <a:off x="4427538" y="2536825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6600"/>
                </a:solidFill>
                <a:latin typeface="Calibri" pitchFamily="34" charset="0"/>
                <a:ea typeface="黑体" pitchFamily="49" charset="-122"/>
              </a:rPr>
              <a:t>输出 </a:t>
            </a:r>
            <a:r>
              <a:rPr lang="en-US" altLang="zh-CN" sz="2000" b="1">
                <a:solidFill>
                  <a:srgbClr val="FF6600"/>
                </a:solidFill>
                <a:latin typeface="Calibri" pitchFamily="34" charset="0"/>
                <a:ea typeface="黑体" pitchFamily="49" charset="-122"/>
              </a:rPr>
              <a:t>(L,E,S)=(l, e, s) =(0,1,0)</a:t>
            </a:r>
          </a:p>
        </p:txBody>
      </p:sp>
      <p:sp>
        <p:nvSpPr>
          <p:cNvPr id="158804" name="Text Box 84"/>
          <p:cNvSpPr txBox="1">
            <a:spLocks noChangeArrowheads="1"/>
          </p:cNvSpPr>
          <p:nvPr/>
        </p:nvSpPr>
        <p:spPr bwMode="auto">
          <a:xfrm>
            <a:off x="5724525" y="3573463"/>
            <a:ext cx="47307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A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A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A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6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A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7</a:t>
            </a:r>
            <a:endParaRPr lang="en-US" altLang="zh-CN" sz="1600" b="1">
              <a:solidFill>
                <a:srgbClr val="CC3399"/>
              </a:solidFill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58805" name="Text Box 85"/>
          <p:cNvSpPr txBox="1">
            <a:spLocks noChangeArrowheads="1"/>
          </p:cNvSpPr>
          <p:nvPr/>
        </p:nvSpPr>
        <p:spPr bwMode="auto">
          <a:xfrm>
            <a:off x="3016250" y="3617913"/>
            <a:ext cx="47307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A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A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A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A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3</a:t>
            </a:r>
            <a:endParaRPr lang="en-US" altLang="zh-CN" sz="1600" b="1">
              <a:solidFill>
                <a:srgbClr val="CC3399"/>
              </a:solidFill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58806" name="Text Box 86"/>
          <p:cNvSpPr txBox="1">
            <a:spLocks noChangeArrowheads="1"/>
          </p:cNvSpPr>
          <p:nvPr/>
        </p:nvSpPr>
        <p:spPr bwMode="auto">
          <a:xfrm>
            <a:off x="3038475" y="5368925"/>
            <a:ext cx="47307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B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B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B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B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3</a:t>
            </a:r>
            <a:endParaRPr lang="en-US" altLang="zh-CN" sz="1600" b="1">
              <a:solidFill>
                <a:srgbClr val="CC3399"/>
              </a:solidFill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158807" name="Text Box 87"/>
          <p:cNvSpPr txBox="1">
            <a:spLocks noChangeArrowheads="1"/>
          </p:cNvSpPr>
          <p:nvPr/>
        </p:nvSpPr>
        <p:spPr bwMode="auto">
          <a:xfrm>
            <a:off x="5719763" y="5313363"/>
            <a:ext cx="47307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B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B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B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6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B</a:t>
            </a:r>
            <a:r>
              <a:rPr lang="en-US" altLang="zh-CN" sz="1600" b="1" baseline="-2500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7</a:t>
            </a:r>
            <a:endParaRPr lang="en-US" altLang="zh-CN" sz="1600" b="1">
              <a:solidFill>
                <a:srgbClr val="CC3399"/>
              </a:solidFill>
              <a:latin typeface="Calibri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5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5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5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5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5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5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5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5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15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15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15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15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15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15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utoUpdateAnimBg="0"/>
      <p:bldP spid="158728" grpId="0" autoUpdateAnimBg="0"/>
      <p:bldP spid="158732" grpId="0" autoUpdateAnimBg="0"/>
      <p:bldP spid="158736" grpId="0" autoUpdateAnimBg="0"/>
      <p:bldP spid="158737" grpId="0" autoUpdateAnimBg="0"/>
      <p:bldP spid="158738" grpId="0" autoUpdateAnimBg="0"/>
      <p:bldP spid="158739" grpId="0" autoUpdateAnimBg="0"/>
      <p:bldP spid="158792" grpId="0" autoUpdateAnimBg="0"/>
      <p:bldP spid="158793" grpId="0" autoUpdateAnimBg="0"/>
      <p:bldP spid="158794" grpId="0" autoUpdateAnimBg="0"/>
      <p:bldP spid="158795" grpId="0" autoUpdateAnimBg="0"/>
      <p:bldP spid="158799" grpId="0" autoUpdateAnimBg="0"/>
      <p:bldP spid="158800" grpId="0" autoUpdateAnimBg="0"/>
      <p:bldP spid="158801" grpId="0" autoUpdateAnimBg="0"/>
      <p:bldP spid="158802" grpId="0" autoUpdateAnimBg="0"/>
      <p:bldP spid="158803" grpId="0" autoUpdateAnimBg="0"/>
      <p:bldP spid="158804" grpId="0" autoUpdateAnimBg="0"/>
      <p:bldP spid="158805" grpId="0" autoUpdateAnimBg="0"/>
      <p:bldP spid="158806" grpId="0" autoUpdateAnimBg="0"/>
      <p:bldP spid="158807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D6C2-E1CC-4901-86A3-F2493322B1D0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843213" y="333375"/>
            <a:ext cx="25193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CC3399"/>
                </a:solidFill>
                <a:latin typeface="Calibri" pitchFamily="34" charset="0"/>
                <a:ea typeface="黑体" pitchFamily="49" charset="-122"/>
                <a:hlinkClick r:id="rId2"/>
              </a:rPr>
              <a:t>§4.7  Adder</a:t>
            </a:r>
            <a:endParaRPr lang="en-US" altLang="zh-CN" sz="3200" b="1">
              <a:solidFill>
                <a:srgbClr val="CC3399"/>
              </a:solidFill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571472" y="1214422"/>
            <a:ext cx="43195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4.7.1  Half-adder </a:t>
            </a:r>
            <a:r>
              <a:rPr lang="zh-CN" altLang="en-US" sz="3200" b="1" dirty="0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半加器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85800" y="2022475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Calibri" pitchFamily="34" charset="0"/>
                <a:ea typeface="黑体" pitchFamily="49" charset="-122"/>
              </a:rPr>
              <a:t>功能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: 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实现两个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1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比特二进制数的加法，由于未考虑来自相邻低位的进位，所以称为半加器。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704850" y="2919413"/>
            <a:ext cx="244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2 inputs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: A, B</a:t>
            </a:r>
          </a:p>
        </p:txBody>
      </p:sp>
      <p:graphicFrame>
        <p:nvGraphicFramePr>
          <p:cNvPr id="58437" name="Group 69"/>
          <p:cNvGraphicFramePr>
            <a:graphicFrameLocks noGrp="1"/>
          </p:cNvGraphicFramePr>
          <p:nvPr/>
        </p:nvGraphicFramePr>
        <p:xfrm>
          <a:off x="3276600" y="3643313"/>
          <a:ext cx="2159000" cy="1950720"/>
        </p:xfrm>
        <a:graphic>
          <a:graphicData uri="http://schemas.openxmlformats.org/drawingml/2006/table">
            <a:tbl>
              <a:tblPr/>
              <a:tblGrid>
                <a:gridCol w="1079500"/>
                <a:gridCol w="107950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49" charset="-122"/>
                        </a:rPr>
                        <a:t>A 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49" charset="-122"/>
                        </a:rPr>
                        <a:t>S   C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49" charset="-122"/>
                        </a:rPr>
                        <a:t>o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49" charset="-122"/>
                        </a:rPr>
                        <a:t> 0      0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49" charset="-122"/>
                        </a:rPr>
                        <a:t> 0      1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49" charset="-122"/>
                        </a:rPr>
                        <a:t> 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49" charset="-122"/>
                        </a:rPr>
                        <a:t> 1      1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49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05" name="Rectangle 37"/>
          <p:cNvSpPr>
            <a:spLocks noChangeArrowheads="1"/>
          </p:cNvSpPr>
          <p:nvPr/>
        </p:nvSpPr>
        <p:spPr bwMode="auto">
          <a:xfrm>
            <a:off x="4427538" y="4102100"/>
            <a:ext cx="784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0      0</a:t>
            </a:r>
          </a:p>
        </p:txBody>
      </p:sp>
      <p:sp>
        <p:nvSpPr>
          <p:cNvPr id="58406" name="Rectangle 38"/>
          <p:cNvSpPr>
            <a:spLocks noChangeArrowheads="1"/>
          </p:cNvSpPr>
          <p:nvPr/>
        </p:nvSpPr>
        <p:spPr bwMode="auto">
          <a:xfrm>
            <a:off x="4427538" y="4462463"/>
            <a:ext cx="784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1      0</a:t>
            </a:r>
          </a:p>
        </p:txBody>
      </p:sp>
      <p:sp>
        <p:nvSpPr>
          <p:cNvPr id="58407" name="Rectangle 39"/>
          <p:cNvSpPr>
            <a:spLocks noChangeArrowheads="1"/>
          </p:cNvSpPr>
          <p:nvPr/>
        </p:nvSpPr>
        <p:spPr bwMode="auto">
          <a:xfrm>
            <a:off x="4427538" y="4822825"/>
            <a:ext cx="784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Calibri" pitchFamily="34" charset="0"/>
                <a:ea typeface="黑体" pitchFamily="49" charset="-122"/>
              </a:rPr>
              <a:t>1      0</a:t>
            </a:r>
          </a:p>
        </p:txBody>
      </p:sp>
      <p:sp>
        <p:nvSpPr>
          <p:cNvPr id="58408" name="Rectangle 40"/>
          <p:cNvSpPr>
            <a:spLocks noChangeArrowheads="1"/>
          </p:cNvSpPr>
          <p:nvPr/>
        </p:nvSpPr>
        <p:spPr bwMode="auto">
          <a:xfrm>
            <a:off x="4427538" y="5183188"/>
            <a:ext cx="784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0      1</a:t>
            </a:r>
          </a:p>
        </p:txBody>
      </p:sp>
      <p:sp>
        <p:nvSpPr>
          <p:cNvPr id="58409" name="Rectangle 41"/>
          <p:cNvSpPr>
            <a:spLocks noChangeArrowheads="1"/>
          </p:cNvSpPr>
          <p:nvPr/>
        </p:nvSpPr>
        <p:spPr bwMode="auto">
          <a:xfrm>
            <a:off x="3222625" y="2919413"/>
            <a:ext cx="4014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2 outputs: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  </a:t>
            </a:r>
            <a:r>
              <a:rPr lang="en-US" altLang="zh-CN" b="1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S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 (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和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)  </a:t>
            </a:r>
            <a:r>
              <a:rPr lang="en-US" altLang="zh-CN" b="1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 C</a:t>
            </a:r>
            <a:r>
              <a:rPr lang="en-US" altLang="zh-CN" b="1" baseline="-25000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o</a:t>
            </a:r>
            <a:r>
              <a:rPr lang="en-US" altLang="zh-CN" b="1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 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 (</a:t>
            </a:r>
            <a:r>
              <a:rPr lang="zh-CN" altLang="en-US" b="1">
                <a:latin typeface="Calibri" pitchFamily="34" charset="0"/>
                <a:ea typeface="黑体" pitchFamily="49" charset="-122"/>
              </a:rPr>
              <a:t>进位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)</a:t>
            </a:r>
          </a:p>
        </p:txBody>
      </p:sp>
      <p:sp>
        <p:nvSpPr>
          <p:cNvPr id="58410" name="Text Box 42"/>
          <p:cNvSpPr txBox="1">
            <a:spLocks noChangeArrowheads="1"/>
          </p:cNvSpPr>
          <p:nvPr/>
        </p:nvSpPr>
        <p:spPr bwMode="auto">
          <a:xfrm>
            <a:off x="5943600" y="4214813"/>
            <a:ext cx="161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S = A</a:t>
            </a:r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⊕B</a:t>
            </a:r>
            <a:endParaRPr lang="en-US" altLang="zh-CN" b="1">
              <a:solidFill>
                <a:srgbClr val="0000FF"/>
              </a:solidFill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58411" name="Text Box 43"/>
          <p:cNvSpPr txBox="1">
            <a:spLocks noChangeArrowheads="1"/>
          </p:cNvSpPr>
          <p:nvPr/>
        </p:nvSpPr>
        <p:spPr bwMode="auto">
          <a:xfrm>
            <a:off x="6019800" y="4748213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C</a:t>
            </a:r>
            <a:r>
              <a:rPr lang="en-US" altLang="zh-CN" b="1" baseline="-25000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o</a:t>
            </a:r>
            <a:r>
              <a:rPr lang="en-US" altLang="zh-CN" b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 = AB</a:t>
            </a:r>
          </a:p>
        </p:txBody>
      </p:sp>
      <p:sp>
        <p:nvSpPr>
          <p:cNvPr id="58429" name="Text Box 61"/>
          <p:cNvSpPr txBox="1">
            <a:spLocks noChangeArrowheads="1"/>
          </p:cNvSpPr>
          <p:nvPr/>
        </p:nvSpPr>
        <p:spPr bwMode="auto">
          <a:xfrm>
            <a:off x="1908175" y="3889375"/>
            <a:ext cx="473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  <a:ea typeface="黑体" pitchFamily="49" charset="-122"/>
              </a:rPr>
              <a:t>A</a:t>
            </a:r>
          </a:p>
          <a:p>
            <a:r>
              <a:rPr lang="en-US" altLang="zh-CN">
                <a:latin typeface="Calibri" pitchFamily="34" charset="0"/>
                <a:ea typeface="黑体" pitchFamily="49" charset="-122"/>
              </a:rPr>
              <a:t>B</a:t>
            </a:r>
          </a:p>
        </p:txBody>
      </p:sp>
      <p:sp>
        <p:nvSpPr>
          <p:cNvPr id="58431" name="Text Box 63"/>
          <p:cNvSpPr txBox="1">
            <a:spLocks noChangeArrowheads="1"/>
          </p:cNvSpPr>
          <p:nvPr/>
        </p:nvSpPr>
        <p:spPr bwMode="auto">
          <a:xfrm>
            <a:off x="1298575" y="4194175"/>
            <a:ext cx="39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58432" name="Line 64"/>
          <p:cNvSpPr>
            <a:spLocks noChangeShapeType="1"/>
          </p:cNvSpPr>
          <p:nvPr/>
        </p:nvSpPr>
        <p:spPr bwMode="auto">
          <a:xfrm>
            <a:off x="1222375" y="4651375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33" name="Text Box 65"/>
          <p:cNvSpPr txBox="1">
            <a:spLocks noChangeArrowheads="1"/>
          </p:cNvSpPr>
          <p:nvPr/>
        </p:nvSpPr>
        <p:spPr bwMode="auto">
          <a:xfrm>
            <a:off x="1908175" y="465137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S</a:t>
            </a:r>
          </a:p>
        </p:txBody>
      </p:sp>
      <p:sp>
        <p:nvSpPr>
          <p:cNvPr id="58434" name="Text Box 66"/>
          <p:cNvSpPr txBox="1">
            <a:spLocks noChangeArrowheads="1"/>
          </p:cNvSpPr>
          <p:nvPr/>
        </p:nvSpPr>
        <p:spPr bwMode="auto">
          <a:xfrm>
            <a:off x="1298575" y="4651375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C</a:t>
            </a:r>
            <a:r>
              <a:rPr lang="en-US" altLang="zh-CN" baseline="-25000">
                <a:solidFill>
                  <a:srgbClr val="FF3300"/>
                </a:solidFill>
                <a:latin typeface="Calibri" pitchFamily="34" charset="0"/>
                <a:ea typeface="黑体" pitchFamily="49" charset="-122"/>
              </a:rPr>
              <a:t>o</a:t>
            </a:r>
            <a:endParaRPr lang="en-US" altLang="zh-CN">
              <a:solidFill>
                <a:srgbClr val="FF3300"/>
              </a:solidFill>
              <a:latin typeface="Calibri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5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5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utoUpdateAnimBg="0"/>
      <p:bldP spid="58375" grpId="0" autoUpdateAnimBg="0"/>
      <p:bldP spid="58376" grpId="0" autoUpdateAnimBg="0"/>
      <p:bldP spid="58377" grpId="0" autoUpdateAnimBg="0"/>
      <p:bldP spid="58405" grpId="0" autoUpdateAnimBg="0"/>
      <p:bldP spid="58406" grpId="0" autoUpdateAnimBg="0"/>
      <p:bldP spid="58407" grpId="0" autoUpdateAnimBg="0"/>
      <p:bldP spid="58408" grpId="0" autoUpdateAnimBg="0"/>
      <p:bldP spid="58409" grpId="0" autoUpdateAnimBg="0"/>
      <p:bldP spid="58410" grpId="0" autoUpdateAnimBg="0"/>
      <p:bldP spid="58411" grpId="0" autoUpdateAnimBg="0"/>
      <p:bldP spid="58429" grpId="0" autoUpdateAnimBg="0"/>
      <p:bldP spid="58431" grpId="0" autoUpdateAnimBg="0"/>
      <p:bldP spid="58432" grpId="0" animBg="1"/>
      <p:bldP spid="58433" grpId="0" autoUpdateAnimBg="0"/>
      <p:bldP spid="58434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DC2B-18D3-4EA0-B6AB-C0CC2750A31F}" type="slidenum">
              <a:rPr lang="en-US" altLang="zh-CN"/>
              <a:pPr/>
              <a:t>72</a:t>
            </a:fld>
            <a:endParaRPr lang="en-US" altLang="zh-CN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5029200" y="685800"/>
            <a:ext cx="2406650" cy="1425575"/>
            <a:chOff x="3168" y="432"/>
            <a:chExt cx="1516" cy="898"/>
          </a:xfrm>
        </p:grpSpPr>
        <p:sp>
          <p:nvSpPr>
            <p:cNvPr id="78851" name="Rectangle 3"/>
            <p:cNvSpPr>
              <a:spLocks noChangeArrowheads="1"/>
            </p:cNvSpPr>
            <p:nvPr/>
          </p:nvSpPr>
          <p:spPr bwMode="auto">
            <a:xfrm>
              <a:off x="3168" y="432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8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78852" name="Rectangle 4"/>
            <p:cNvSpPr>
              <a:spLocks noChangeArrowheads="1"/>
            </p:cNvSpPr>
            <p:nvPr/>
          </p:nvSpPr>
          <p:spPr bwMode="auto">
            <a:xfrm>
              <a:off x="3203" y="743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8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78853" name="Rectangle 5"/>
            <p:cNvSpPr>
              <a:spLocks noChangeArrowheads="1"/>
            </p:cNvSpPr>
            <p:nvPr/>
          </p:nvSpPr>
          <p:spPr bwMode="auto">
            <a:xfrm>
              <a:off x="4464" y="10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/>
                <a:t>S</a:t>
              </a:r>
            </a:p>
          </p:txBody>
        </p:sp>
        <p:sp>
          <p:nvSpPr>
            <p:cNvPr id="78854" name="Rectangle 6"/>
            <p:cNvSpPr>
              <a:spLocks noChangeArrowheads="1"/>
            </p:cNvSpPr>
            <p:nvPr/>
          </p:nvSpPr>
          <p:spPr bwMode="auto">
            <a:xfrm>
              <a:off x="3824" y="536"/>
              <a:ext cx="346" cy="345"/>
            </a:xfrm>
            <a:prstGeom prst="rect">
              <a:avLst/>
            </a:prstGeom>
            <a:solidFill>
              <a:srgbClr val="FFFFB0"/>
            </a:solidFill>
            <a:ln w="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5" name="Rectangle 7"/>
            <p:cNvSpPr>
              <a:spLocks noChangeArrowheads="1"/>
            </p:cNvSpPr>
            <p:nvPr/>
          </p:nvSpPr>
          <p:spPr bwMode="auto">
            <a:xfrm>
              <a:off x="3824" y="985"/>
              <a:ext cx="346" cy="345"/>
            </a:xfrm>
            <a:prstGeom prst="rect">
              <a:avLst/>
            </a:prstGeom>
            <a:solidFill>
              <a:srgbClr val="FFFFB0"/>
            </a:solidFill>
            <a:ln w="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6" name="Line 8"/>
            <p:cNvSpPr>
              <a:spLocks noChangeShapeType="1"/>
            </p:cNvSpPr>
            <p:nvPr/>
          </p:nvSpPr>
          <p:spPr bwMode="auto">
            <a:xfrm>
              <a:off x="3617" y="639"/>
              <a:ext cx="207" cy="1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7" name="Line 9"/>
            <p:cNvSpPr>
              <a:spLocks noChangeShapeType="1"/>
            </p:cNvSpPr>
            <p:nvPr/>
          </p:nvSpPr>
          <p:spPr bwMode="auto">
            <a:xfrm>
              <a:off x="3444" y="639"/>
              <a:ext cx="173" cy="1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8" name="Line 10"/>
            <p:cNvSpPr>
              <a:spLocks noChangeShapeType="1"/>
            </p:cNvSpPr>
            <p:nvPr/>
          </p:nvSpPr>
          <p:spPr bwMode="auto">
            <a:xfrm>
              <a:off x="3444" y="777"/>
              <a:ext cx="380" cy="1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9" name="Freeform 11"/>
            <p:cNvSpPr>
              <a:spLocks/>
            </p:cNvSpPr>
            <p:nvPr/>
          </p:nvSpPr>
          <p:spPr bwMode="auto">
            <a:xfrm>
              <a:off x="3583" y="639"/>
              <a:ext cx="241" cy="587"/>
            </a:xfrm>
            <a:custGeom>
              <a:avLst/>
              <a:gdLst>
                <a:gd name="T0" fmla="*/ 0 w 241"/>
                <a:gd name="T1" fmla="*/ 0 h 587"/>
                <a:gd name="T2" fmla="*/ 0 w 241"/>
                <a:gd name="T3" fmla="*/ 587 h 587"/>
                <a:gd name="T4" fmla="*/ 241 w 241"/>
                <a:gd name="T5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" h="587">
                  <a:moveTo>
                    <a:pt x="0" y="0"/>
                  </a:moveTo>
                  <a:lnTo>
                    <a:pt x="0" y="587"/>
                  </a:lnTo>
                  <a:lnTo>
                    <a:pt x="241" y="587"/>
                  </a:lnTo>
                </a:path>
              </a:pathLst>
            </a:custGeom>
            <a:noFill/>
            <a:ln w="19050" cmpd="sng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 flipV="1">
              <a:off x="3551" y="614"/>
              <a:ext cx="61" cy="70"/>
            </a:xfrm>
            <a:prstGeom prst="ellipse">
              <a:avLst/>
            </a:prstGeom>
            <a:solidFill>
              <a:srgbClr val="800000"/>
            </a:solidFill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1" name="Freeform 13"/>
            <p:cNvSpPr>
              <a:spLocks/>
            </p:cNvSpPr>
            <p:nvPr/>
          </p:nvSpPr>
          <p:spPr bwMode="auto">
            <a:xfrm>
              <a:off x="3721" y="777"/>
              <a:ext cx="103" cy="311"/>
            </a:xfrm>
            <a:custGeom>
              <a:avLst/>
              <a:gdLst>
                <a:gd name="T0" fmla="*/ 0 w 103"/>
                <a:gd name="T1" fmla="*/ 0 h 311"/>
                <a:gd name="T2" fmla="*/ 0 w 103"/>
                <a:gd name="T3" fmla="*/ 311 h 311"/>
                <a:gd name="T4" fmla="*/ 103 w 103"/>
                <a:gd name="T5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311">
                  <a:moveTo>
                    <a:pt x="0" y="0"/>
                  </a:moveTo>
                  <a:lnTo>
                    <a:pt x="0" y="311"/>
                  </a:lnTo>
                  <a:lnTo>
                    <a:pt x="103" y="311"/>
                  </a:lnTo>
                </a:path>
              </a:pathLst>
            </a:custGeom>
            <a:noFill/>
            <a:ln w="19050" cmpd="sng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2" name="Oval 14"/>
            <p:cNvSpPr>
              <a:spLocks noChangeArrowheads="1"/>
            </p:cNvSpPr>
            <p:nvPr/>
          </p:nvSpPr>
          <p:spPr bwMode="auto">
            <a:xfrm>
              <a:off x="3678" y="744"/>
              <a:ext cx="66" cy="60"/>
            </a:xfrm>
            <a:prstGeom prst="ellipse">
              <a:avLst/>
            </a:prstGeom>
            <a:solidFill>
              <a:srgbClr val="800000"/>
            </a:solidFill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3" name="Rectangle 15"/>
            <p:cNvSpPr>
              <a:spLocks noChangeArrowheads="1"/>
            </p:cNvSpPr>
            <p:nvPr/>
          </p:nvSpPr>
          <p:spPr bwMode="auto">
            <a:xfrm>
              <a:off x="3888" y="1056"/>
              <a:ext cx="2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80"/>
                  </a:solidFill>
                </a:rPr>
                <a:t>=1</a:t>
              </a:r>
              <a:endParaRPr lang="en-US" altLang="zh-CN"/>
            </a:p>
          </p:txBody>
        </p:sp>
        <p:sp>
          <p:nvSpPr>
            <p:cNvPr id="78864" name="Rectangle 16"/>
            <p:cNvSpPr>
              <a:spLocks noChangeArrowheads="1"/>
            </p:cNvSpPr>
            <p:nvPr/>
          </p:nvSpPr>
          <p:spPr bwMode="auto">
            <a:xfrm>
              <a:off x="3894" y="536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80"/>
                  </a:solidFill>
                </a:rPr>
                <a:t>＆</a:t>
              </a:r>
              <a:endParaRPr lang="zh-CN" altLang="en-US" sz="2000"/>
            </a:p>
          </p:txBody>
        </p:sp>
        <p:sp>
          <p:nvSpPr>
            <p:cNvPr id="78865" name="Line 17"/>
            <p:cNvSpPr>
              <a:spLocks noChangeShapeType="1"/>
            </p:cNvSpPr>
            <p:nvPr/>
          </p:nvSpPr>
          <p:spPr bwMode="auto">
            <a:xfrm>
              <a:off x="4170" y="1157"/>
              <a:ext cx="242" cy="1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6" name="Line 18"/>
            <p:cNvSpPr>
              <a:spLocks noChangeShapeType="1"/>
            </p:cNvSpPr>
            <p:nvPr/>
          </p:nvSpPr>
          <p:spPr bwMode="auto">
            <a:xfrm>
              <a:off x="4170" y="708"/>
              <a:ext cx="242" cy="1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8867" name="Object 19"/>
            <p:cNvGraphicFramePr>
              <a:graphicFrameLocks noChangeAspect="1"/>
            </p:cNvGraphicFramePr>
            <p:nvPr/>
          </p:nvGraphicFramePr>
          <p:xfrm>
            <a:off x="4416" y="576"/>
            <a:ext cx="268" cy="301"/>
          </p:xfrm>
          <a:graphic>
            <a:graphicData uri="http://schemas.openxmlformats.org/presentationml/2006/ole">
              <p:oleObj spid="_x0000_s203778" name="公式" r:id="rId3" imgW="203112" imgH="228501" progId="Equation.3">
                <p:embed/>
              </p:oleObj>
            </a:graphicData>
          </a:graphic>
        </p:graphicFrame>
      </p:grp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3563938" y="981075"/>
            <a:ext cx="138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3399"/>
                </a:solidFill>
              </a:rPr>
              <a:t>Circuits</a:t>
            </a:r>
            <a:r>
              <a:rPr lang="zh-CN" altLang="en-US" b="1">
                <a:solidFill>
                  <a:srgbClr val="CC3399"/>
                </a:solidFill>
              </a:rPr>
              <a:t>：</a:t>
            </a:r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1066800" y="2667000"/>
            <a:ext cx="181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C3399"/>
                </a:solidFill>
              </a:rPr>
              <a:t>Symbol</a:t>
            </a:r>
            <a:r>
              <a:rPr lang="zh-CN" altLang="en-US" b="1">
                <a:solidFill>
                  <a:srgbClr val="CC3399"/>
                </a:solidFill>
              </a:rPr>
              <a:t>：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1219200" y="3886200"/>
            <a:ext cx="2921000" cy="1198563"/>
            <a:chOff x="3198" y="572"/>
            <a:chExt cx="1953" cy="811"/>
          </a:xfrm>
        </p:grpSpPr>
        <p:sp>
          <p:nvSpPr>
            <p:cNvPr id="78886" name="Rectangle 38"/>
            <p:cNvSpPr>
              <a:spLocks noChangeArrowheads="1"/>
            </p:cNvSpPr>
            <p:nvPr/>
          </p:nvSpPr>
          <p:spPr bwMode="auto">
            <a:xfrm>
              <a:off x="3700" y="611"/>
              <a:ext cx="772" cy="772"/>
            </a:xfrm>
            <a:prstGeom prst="rect">
              <a:avLst/>
            </a:prstGeom>
            <a:solidFill>
              <a:srgbClr val="FFFFB0"/>
            </a:solidFill>
            <a:ln w="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7" name="Line 39"/>
            <p:cNvSpPr>
              <a:spLocks noChangeShapeType="1"/>
            </p:cNvSpPr>
            <p:nvPr/>
          </p:nvSpPr>
          <p:spPr bwMode="auto">
            <a:xfrm>
              <a:off x="3430" y="804"/>
              <a:ext cx="270" cy="1"/>
            </a:xfrm>
            <a:prstGeom prst="line">
              <a:avLst/>
            </a:prstGeom>
            <a:noFill/>
            <a:ln w="619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3430" y="1151"/>
              <a:ext cx="270" cy="1"/>
            </a:xfrm>
            <a:prstGeom prst="line">
              <a:avLst/>
            </a:prstGeom>
            <a:noFill/>
            <a:ln w="619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9" name="Line 41"/>
            <p:cNvSpPr>
              <a:spLocks noChangeShapeType="1"/>
            </p:cNvSpPr>
            <p:nvPr/>
          </p:nvSpPr>
          <p:spPr bwMode="auto">
            <a:xfrm>
              <a:off x="4472" y="804"/>
              <a:ext cx="309" cy="1"/>
            </a:xfrm>
            <a:prstGeom prst="line">
              <a:avLst/>
            </a:prstGeom>
            <a:noFill/>
            <a:ln w="619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>
              <a:off x="4472" y="1151"/>
              <a:ext cx="309" cy="1"/>
            </a:xfrm>
            <a:prstGeom prst="line">
              <a:avLst/>
            </a:prstGeom>
            <a:noFill/>
            <a:ln w="619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1" name="Rectangle 43"/>
            <p:cNvSpPr>
              <a:spLocks noChangeArrowheads="1"/>
            </p:cNvSpPr>
            <p:nvPr/>
          </p:nvSpPr>
          <p:spPr bwMode="auto">
            <a:xfrm>
              <a:off x="3198" y="572"/>
              <a:ext cx="17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80"/>
                  </a:solidFill>
                </a:rPr>
                <a:t>A</a:t>
              </a:r>
              <a:endParaRPr lang="en-US" altLang="zh-CN" sz="2800"/>
            </a:p>
          </p:txBody>
        </p:sp>
        <p:sp>
          <p:nvSpPr>
            <p:cNvPr id="78892" name="Rectangle 44"/>
            <p:cNvSpPr>
              <a:spLocks noChangeArrowheads="1"/>
            </p:cNvSpPr>
            <p:nvPr/>
          </p:nvSpPr>
          <p:spPr bwMode="auto">
            <a:xfrm>
              <a:off x="3198" y="958"/>
              <a:ext cx="15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80"/>
                  </a:solidFill>
                </a:rPr>
                <a:t>B</a:t>
              </a:r>
              <a:endParaRPr lang="en-US" altLang="zh-CN" sz="2800"/>
            </a:p>
          </p:txBody>
        </p:sp>
        <p:sp>
          <p:nvSpPr>
            <p:cNvPr id="78893" name="Rectangle 45"/>
            <p:cNvSpPr>
              <a:spLocks noChangeArrowheads="1"/>
            </p:cNvSpPr>
            <p:nvPr/>
          </p:nvSpPr>
          <p:spPr bwMode="auto">
            <a:xfrm>
              <a:off x="4820" y="611"/>
              <a:ext cx="11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/>
                <a:t>S</a:t>
              </a:r>
            </a:p>
          </p:txBody>
        </p:sp>
        <p:graphicFrame>
          <p:nvGraphicFramePr>
            <p:cNvPr id="78894" name="Object 46"/>
            <p:cNvGraphicFramePr>
              <a:graphicFrameLocks noChangeAspect="1"/>
            </p:cNvGraphicFramePr>
            <p:nvPr/>
          </p:nvGraphicFramePr>
          <p:xfrm>
            <a:off x="4830" y="935"/>
            <a:ext cx="321" cy="361"/>
          </p:xfrm>
          <a:graphic>
            <a:graphicData uri="http://schemas.openxmlformats.org/presentationml/2006/ole">
              <p:oleObj spid="_x0000_s203779" name="公式" r:id="rId4" imgW="203112" imgH="228501" progId="Equation.3">
                <p:embed/>
              </p:oleObj>
            </a:graphicData>
          </a:graphic>
        </p:graphicFrame>
        <p:sp>
          <p:nvSpPr>
            <p:cNvPr id="78895" name="Text Box 47"/>
            <p:cNvSpPr txBox="1">
              <a:spLocks noChangeArrowheads="1"/>
            </p:cNvSpPr>
            <p:nvPr/>
          </p:nvSpPr>
          <p:spPr bwMode="auto">
            <a:xfrm>
              <a:off x="3833" y="799"/>
              <a:ext cx="499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HA</a:t>
              </a:r>
            </a:p>
          </p:txBody>
        </p:sp>
      </p:grpSp>
      <p:sp>
        <p:nvSpPr>
          <p:cNvPr id="78896" name="Text Box 48"/>
          <p:cNvSpPr txBox="1">
            <a:spLocks noChangeArrowheads="1"/>
          </p:cNvSpPr>
          <p:nvPr/>
        </p:nvSpPr>
        <p:spPr bwMode="auto">
          <a:xfrm>
            <a:off x="5943600" y="32766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IEEE</a:t>
            </a:r>
          </a:p>
        </p:txBody>
      </p:sp>
      <p:sp>
        <p:nvSpPr>
          <p:cNvPr id="78899" name="Text Box 51"/>
          <p:cNvSpPr txBox="1">
            <a:spLocks noChangeArrowheads="1"/>
          </p:cNvSpPr>
          <p:nvPr/>
        </p:nvSpPr>
        <p:spPr bwMode="auto">
          <a:xfrm>
            <a:off x="1403350" y="874713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rgbClr val="0000CC"/>
                </a:solidFill>
              </a:rPr>
              <a:t>S</a:t>
            </a:r>
            <a:r>
              <a:rPr lang="en-US" altLang="zh-CN" b="1">
                <a:solidFill>
                  <a:srgbClr val="0000CC"/>
                </a:solidFill>
              </a:rPr>
              <a:t> = A</a:t>
            </a:r>
            <a:r>
              <a:rPr lang="en-US" altLang="zh-CN" b="1">
                <a:solidFill>
                  <a:srgbClr val="0000CC"/>
                </a:solidFill>
                <a:cs typeface="Times New Roman" pitchFamily="18" charset="0"/>
              </a:rPr>
              <a:t>⊕B</a:t>
            </a:r>
            <a:endParaRPr lang="en-US" altLang="zh-CN" b="1">
              <a:solidFill>
                <a:srgbClr val="0000CC"/>
              </a:solidFill>
            </a:endParaRPr>
          </a:p>
        </p:txBody>
      </p:sp>
      <p:sp>
        <p:nvSpPr>
          <p:cNvPr id="78900" name="Text Box 52"/>
          <p:cNvSpPr txBox="1">
            <a:spLocks noChangeArrowheads="1"/>
          </p:cNvSpPr>
          <p:nvPr/>
        </p:nvSpPr>
        <p:spPr bwMode="auto">
          <a:xfrm>
            <a:off x="1403350" y="1484313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rgbClr val="0000CC"/>
                </a:solidFill>
              </a:rPr>
              <a:t>C</a:t>
            </a:r>
            <a:r>
              <a:rPr lang="en-US" altLang="zh-CN" b="1" baseline="-25000">
                <a:solidFill>
                  <a:srgbClr val="0000CC"/>
                </a:solidFill>
              </a:rPr>
              <a:t>o</a:t>
            </a:r>
            <a:r>
              <a:rPr lang="en-US" altLang="zh-CN" b="1">
                <a:solidFill>
                  <a:srgbClr val="0000CC"/>
                </a:solidFill>
              </a:rPr>
              <a:t> = AB</a:t>
            </a:r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5076825" y="4076700"/>
            <a:ext cx="2703513" cy="1133475"/>
            <a:chOff x="3264" y="2535"/>
            <a:chExt cx="1703" cy="714"/>
          </a:xfrm>
        </p:grpSpPr>
        <p:sp>
          <p:nvSpPr>
            <p:cNvPr id="78871" name="Rectangle 23"/>
            <p:cNvSpPr>
              <a:spLocks noChangeArrowheads="1"/>
            </p:cNvSpPr>
            <p:nvPr/>
          </p:nvSpPr>
          <p:spPr bwMode="auto">
            <a:xfrm>
              <a:off x="3703" y="2535"/>
              <a:ext cx="743" cy="714"/>
            </a:xfrm>
            <a:prstGeom prst="rect">
              <a:avLst/>
            </a:prstGeom>
            <a:solidFill>
              <a:srgbClr val="FFFFB0"/>
            </a:solidFill>
            <a:ln w="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Rectangle 26"/>
            <p:cNvSpPr>
              <a:spLocks noChangeArrowheads="1"/>
            </p:cNvSpPr>
            <p:nvPr/>
          </p:nvSpPr>
          <p:spPr bwMode="auto">
            <a:xfrm>
              <a:off x="3264" y="258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80"/>
                  </a:solidFill>
                </a:rPr>
                <a:t>A</a:t>
              </a:r>
              <a:endParaRPr lang="en-US" altLang="zh-CN" sz="2800"/>
            </a:p>
          </p:txBody>
        </p:sp>
        <p:sp>
          <p:nvSpPr>
            <p:cNvPr id="78875" name="Rectangle 27"/>
            <p:cNvSpPr>
              <a:spLocks noChangeArrowheads="1"/>
            </p:cNvSpPr>
            <p:nvPr/>
          </p:nvSpPr>
          <p:spPr bwMode="auto">
            <a:xfrm>
              <a:off x="3309" y="2932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80"/>
                  </a:solidFill>
                </a:rPr>
                <a:t>B</a:t>
              </a:r>
              <a:endParaRPr lang="en-US" altLang="zh-CN" sz="2800"/>
            </a:p>
          </p:txBody>
        </p:sp>
        <p:sp>
          <p:nvSpPr>
            <p:cNvPr id="78879" name="Rectangle 31"/>
            <p:cNvSpPr>
              <a:spLocks noChangeArrowheads="1"/>
            </p:cNvSpPr>
            <p:nvPr/>
          </p:nvSpPr>
          <p:spPr bwMode="auto">
            <a:xfrm>
              <a:off x="4781" y="253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/>
                <a:t>S</a:t>
              </a:r>
            </a:p>
          </p:txBody>
        </p:sp>
        <p:graphicFrame>
          <p:nvGraphicFramePr>
            <p:cNvPr id="78880" name="Object 32"/>
            <p:cNvGraphicFramePr>
              <a:graphicFrameLocks noChangeAspect="1"/>
            </p:cNvGraphicFramePr>
            <p:nvPr/>
          </p:nvGraphicFramePr>
          <p:xfrm>
            <a:off x="4202" y="2935"/>
            <a:ext cx="270" cy="173"/>
          </p:xfrm>
          <a:graphic>
            <a:graphicData uri="http://schemas.openxmlformats.org/presentationml/2006/ole">
              <p:oleObj spid="_x0000_s203780" name="Equation" r:id="rId5" imgW="228501" imgH="152334" progId="Equation.DSMT4">
                <p:embed/>
              </p:oleObj>
            </a:graphicData>
          </a:graphic>
        </p:graphicFrame>
        <p:graphicFrame>
          <p:nvGraphicFramePr>
            <p:cNvPr id="78881" name="Object 33"/>
            <p:cNvGraphicFramePr>
              <a:graphicFrameLocks noChangeAspect="1"/>
            </p:cNvGraphicFramePr>
            <p:nvPr/>
          </p:nvGraphicFramePr>
          <p:xfrm>
            <a:off x="4704" y="2889"/>
            <a:ext cx="263" cy="283"/>
          </p:xfrm>
          <a:graphic>
            <a:graphicData uri="http://schemas.openxmlformats.org/presentationml/2006/ole">
              <p:oleObj spid="_x0000_s203781" name="公式" r:id="rId6" imgW="203112" imgH="228501" progId="Equation.3">
                <p:embed/>
              </p:oleObj>
            </a:graphicData>
          </a:graphic>
        </p:graphicFrame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3742" y="2568"/>
              <a:ext cx="4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∑</a:t>
              </a:r>
            </a:p>
          </p:txBody>
        </p:sp>
        <p:sp>
          <p:nvSpPr>
            <p:cNvPr id="78883" name="Line 35"/>
            <p:cNvSpPr>
              <a:spLocks noChangeShapeType="1"/>
            </p:cNvSpPr>
            <p:nvPr/>
          </p:nvSpPr>
          <p:spPr bwMode="auto">
            <a:xfrm>
              <a:off x="3475" y="2719"/>
              <a:ext cx="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4" name="Line 36"/>
            <p:cNvSpPr>
              <a:spLocks noChangeShapeType="1"/>
            </p:cNvSpPr>
            <p:nvPr/>
          </p:nvSpPr>
          <p:spPr bwMode="auto">
            <a:xfrm>
              <a:off x="4442" y="2675"/>
              <a:ext cx="1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7" name="Line 49"/>
            <p:cNvSpPr>
              <a:spLocks noChangeShapeType="1"/>
            </p:cNvSpPr>
            <p:nvPr/>
          </p:nvSpPr>
          <p:spPr bwMode="auto">
            <a:xfrm>
              <a:off x="3534" y="3062"/>
              <a:ext cx="1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1" name="Line 53"/>
            <p:cNvSpPr>
              <a:spLocks noChangeShapeType="1"/>
            </p:cNvSpPr>
            <p:nvPr/>
          </p:nvSpPr>
          <p:spPr bwMode="auto">
            <a:xfrm>
              <a:off x="4449" y="3019"/>
              <a:ext cx="1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7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8" grpId="0" autoUpdateAnimBg="0"/>
      <p:bldP spid="78869" grpId="0" autoUpdateAnimBg="0"/>
      <p:bldP spid="78896" grpId="0" autoUpdateAnimBg="0"/>
      <p:bldP spid="78899" grpId="0" autoUpdateAnimBg="0"/>
      <p:bldP spid="78900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BDC8-3294-48D1-BA75-986256C5663E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611188" y="476250"/>
            <a:ext cx="31861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CC3399"/>
                </a:solidFill>
                <a:latin typeface="Calibri" pitchFamily="34" charset="0"/>
              </a:rPr>
              <a:t>4.7.2   Full adder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169863" y="1143000"/>
            <a:ext cx="5915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Calibri" pitchFamily="34" charset="0"/>
              </a:rPr>
              <a:t>3 inputs: </a:t>
            </a:r>
            <a:r>
              <a:rPr lang="en-US" altLang="zh-CN" sz="2000" b="1" i="1">
                <a:latin typeface="Calibri" pitchFamily="34" charset="0"/>
              </a:rPr>
              <a:t>A</a:t>
            </a:r>
            <a:r>
              <a:rPr lang="en-US" altLang="zh-CN" sz="2000" b="1">
                <a:latin typeface="Calibri" pitchFamily="34" charset="0"/>
              </a:rPr>
              <a:t>, </a:t>
            </a:r>
            <a:r>
              <a:rPr lang="en-US" altLang="zh-CN" sz="2000" b="1" i="1">
                <a:latin typeface="Calibri" pitchFamily="34" charset="0"/>
              </a:rPr>
              <a:t>B</a:t>
            </a:r>
            <a:r>
              <a:rPr lang="en-US" altLang="zh-CN" sz="2000" b="1">
                <a:latin typeface="Calibri" pitchFamily="34" charset="0"/>
              </a:rPr>
              <a:t>, </a:t>
            </a:r>
            <a:r>
              <a:rPr lang="en-US" altLang="zh-CN" sz="2000" b="1" i="1">
                <a:latin typeface="Calibri" pitchFamily="34" charset="0"/>
              </a:rPr>
              <a:t>C</a:t>
            </a:r>
            <a:r>
              <a:rPr lang="en-US" altLang="zh-CN" sz="2000" b="1" i="1" baseline="-25000">
                <a:latin typeface="Calibri" pitchFamily="34" charset="0"/>
              </a:rPr>
              <a:t>i </a:t>
            </a:r>
            <a:r>
              <a:rPr lang="en-US" altLang="zh-CN" sz="2000" b="1">
                <a:latin typeface="Calibri" pitchFamily="34" charset="0"/>
                <a:ea typeface="仿宋_GB2312" pitchFamily="49" charset="-122"/>
              </a:rPr>
              <a:t>(Carry from bit of less significance)</a:t>
            </a:r>
            <a:r>
              <a:rPr lang="en-US" altLang="zh-CN" sz="2000" b="1">
                <a:latin typeface="Calibri" pitchFamily="34" charset="0"/>
              </a:rPr>
              <a:t>  </a:t>
            </a:r>
          </a:p>
        </p:txBody>
      </p:sp>
      <p:graphicFrame>
        <p:nvGraphicFramePr>
          <p:cNvPr id="59495" name="Group 103"/>
          <p:cNvGraphicFramePr>
            <a:graphicFrameLocks noGrp="1"/>
          </p:cNvGraphicFramePr>
          <p:nvPr/>
        </p:nvGraphicFramePr>
        <p:xfrm>
          <a:off x="6372225" y="685800"/>
          <a:ext cx="2286000" cy="3127248"/>
        </p:xfrm>
        <a:graphic>
          <a:graphicData uri="http://schemas.openxmlformats.org/drawingml/2006/table">
            <a:tbl>
              <a:tblPr/>
              <a:tblGrid>
                <a:gridCol w="1243013"/>
                <a:gridCol w="1042987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 B C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i+1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5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0   0  0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0   0  1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0   1  0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0   1  1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1   0  0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1   0  1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1   1  0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1   1  1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51" name="Object 59"/>
          <p:cNvGraphicFramePr>
            <a:graphicFrameLocks noChangeAspect="1"/>
          </p:cNvGraphicFramePr>
          <p:nvPr/>
        </p:nvGraphicFramePr>
        <p:xfrm>
          <a:off x="990600" y="2590800"/>
          <a:ext cx="2055813" cy="493713"/>
        </p:xfrm>
        <a:graphic>
          <a:graphicData uri="http://schemas.openxmlformats.org/presentationml/2006/ole">
            <p:oleObj spid="_x0000_s204802" name="Equation" r:id="rId3" imgW="952087" imgH="228501" progId="Equation.3">
              <p:embed/>
            </p:oleObj>
          </a:graphicData>
        </a:graphic>
      </p:graphicFrame>
      <p:sp>
        <p:nvSpPr>
          <p:cNvPr id="59489" name="Rectangle 97"/>
          <p:cNvSpPr>
            <a:spLocks noChangeArrowheads="1"/>
          </p:cNvSpPr>
          <p:nvPr/>
        </p:nvSpPr>
        <p:spPr bwMode="auto">
          <a:xfrm>
            <a:off x="169863" y="1828800"/>
            <a:ext cx="627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Calibri" pitchFamily="34" charset="0"/>
              </a:rPr>
              <a:t>2 outputs: </a:t>
            </a:r>
            <a:r>
              <a:rPr lang="en-US" altLang="zh-CN" sz="2000" b="1" i="1">
                <a:latin typeface="Calibri" pitchFamily="34" charset="0"/>
              </a:rPr>
              <a:t>S</a:t>
            </a:r>
            <a:r>
              <a:rPr lang="en-US" altLang="zh-CN" sz="2000" b="1">
                <a:latin typeface="Calibri" pitchFamily="34" charset="0"/>
              </a:rPr>
              <a:t>, </a:t>
            </a:r>
            <a:r>
              <a:rPr lang="en-US" altLang="zh-CN" sz="2000" b="1" i="1">
                <a:latin typeface="Calibri" pitchFamily="34" charset="0"/>
              </a:rPr>
              <a:t>C</a:t>
            </a:r>
            <a:r>
              <a:rPr lang="en-US" altLang="zh-CN" sz="2000" b="1" i="1" baseline="-25000">
                <a:latin typeface="Calibri" pitchFamily="34" charset="0"/>
              </a:rPr>
              <a:t>i</a:t>
            </a:r>
            <a:r>
              <a:rPr lang="en-US" altLang="zh-CN" sz="2000" b="1" baseline="-25000">
                <a:latin typeface="Calibri" pitchFamily="34" charset="0"/>
              </a:rPr>
              <a:t>+1</a:t>
            </a:r>
            <a:r>
              <a:rPr lang="en-US" altLang="zh-CN" sz="2000" b="1">
                <a:latin typeface="Calibri" pitchFamily="34" charset="0"/>
              </a:rPr>
              <a:t>  </a:t>
            </a:r>
            <a:r>
              <a:rPr lang="en-US" altLang="zh-CN" sz="2000" b="1">
                <a:latin typeface="Calibri" pitchFamily="34" charset="0"/>
                <a:ea typeface="仿宋_GB2312" pitchFamily="49" charset="-122"/>
              </a:rPr>
              <a:t>(Carry to bit of more significance)</a:t>
            </a:r>
          </a:p>
        </p:txBody>
      </p:sp>
      <p:sp>
        <p:nvSpPr>
          <p:cNvPr id="59501" name="Text Box 109"/>
          <p:cNvSpPr txBox="1">
            <a:spLocks noChangeArrowheads="1"/>
          </p:cNvSpPr>
          <p:nvPr/>
        </p:nvSpPr>
        <p:spPr bwMode="auto">
          <a:xfrm>
            <a:off x="6248400" y="4343400"/>
            <a:ext cx="100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IEEE</a:t>
            </a:r>
          </a:p>
        </p:txBody>
      </p:sp>
      <p:sp>
        <p:nvSpPr>
          <p:cNvPr id="59504" name="Text Box 112"/>
          <p:cNvSpPr txBox="1">
            <a:spLocks noChangeArrowheads="1"/>
          </p:cNvSpPr>
          <p:nvPr/>
        </p:nvSpPr>
        <p:spPr bwMode="auto">
          <a:xfrm>
            <a:off x="746125" y="4083050"/>
            <a:ext cx="138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3333FF"/>
                </a:solidFill>
                <a:latin typeface="Calibri" pitchFamily="34" charset="0"/>
              </a:rPr>
              <a:t>Symbol</a:t>
            </a:r>
          </a:p>
        </p:txBody>
      </p:sp>
      <p:sp>
        <p:nvSpPr>
          <p:cNvPr id="59506" name="Text Box 114"/>
          <p:cNvSpPr txBox="1">
            <a:spLocks noChangeArrowheads="1"/>
          </p:cNvSpPr>
          <p:nvPr/>
        </p:nvSpPr>
        <p:spPr bwMode="auto">
          <a:xfrm>
            <a:off x="7743825" y="12192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800" b="1">
                <a:latin typeface="Calibri" pitchFamily="34" charset="0"/>
              </a:rPr>
              <a:t>0    0</a:t>
            </a:r>
          </a:p>
        </p:txBody>
      </p:sp>
      <p:sp>
        <p:nvSpPr>
          <p:cNvPr id="59507" name="Text Box 115"/>
          <p:cNvSpPr txBox="1">
            <a:spLocks noChangeArrowheads="1"/>
          </p:cNvSpPr>
          <p:nvPr/>
        </p:nvSpPr>
        <p:spPr bwMode="auto">
          <a:xfrm>
            <a:off x="7743825" y="15240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800" b="1">
                <a:latin typeface="Calibri" pitchFamily="34" charset="0"/>
              </a:rPr>
              <a:t>1    0</a:t>
            </a:r>
          </a:p>
        </p:txBody>
      </p:sp>
      <p:sp>
        <p:nvSpPr>
          <p:cNvPr id="59508" name="Text Box 116"/>
          <p:cNvSpPr txBox="1">
            <a:spLocks noChangeArrowheads="1"/>
          </p:cNvSpPr>
          <p:nvPr/>
        </p:nvSpPr>
        <p:spPr bwMode="auto">
          <a:xfrm>
            <a:off x="7743825" y="18288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800" b="1">
                <a:latin typeface="Calibri" pitchFamily="34" charset="0"/>
              </a:rPr>
              <a:t>1    0</a:t>
            </a:r>
          </a:p>
        </p:txBody>
      </p:sp>
      <p:sp>
        <p:nvSpPr>
          <p:cNvPr id="59509" name="Text Box 117"/>
          <p:cNvSpPr txBox="1">
            <a:spLocks noChangeArrowheads="1"/>
          </p:cNvSpPr>
          <p:nvPr/>
        </p:nvSpPr>
        <p:spPr bwMode="auto">
          <a:xfrm>
            <a:off x="7743825" y="22098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800" b="1">
                <a:latin typeface="Calibri" pitchFamily="34" charset="0"/>
              </a:rPr>
              <a:t>0    1</a:t>
            </a:r>
          </a:p>
        </p:txBody>
      </p:sp>
      <p:sp>
        <p:nvSpPr>
          <p:cNvPr id="59510" name="Text Box 118"/>
          <p:cNvSpPr txBox="1">
            <a:spLocks noChangeArrowheads="1"/>
          </p:cNvSpPr>
          <p:nvPr/>
        </p:nvSpPr>
        <p:spPr bwMode="auto">
          <a:xfrm>
            <a:off x="7743825" y="25146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800" b="1">
                <a:latin typeface="Calibri" pitchFamily="34" charset="0"/>
              </a:rPr>
              <a:t>1    0</a:t>
            </a:r>
          </a:p>
        </p:txBody>
      </p:sp>
      <p:sp>
        <p:nvSpPr>
          <p:cNvPr id="59511" name="Text Box 119"/>
          <p:cNvSpPr txBox="1">
            <a:spLocks noChangeArrowheads="1"/>
          </p:cNvSpPr>
          <p:nvPr/>
        </p:nvSpPr>
        <p:spPr bwMode="auto">
          <a:xfrm>
            <a:off x="7743825" y="28194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800" b="1">
                <a:latin typeface="Calibri" pitchFamily="34" charset="0"/>
              </a:rPr>
              <a:t>0    1</a:t>
            </a:r>
          </a:p>
        </p:txBody>
      </p:sp>
      <p:sp>
        <p:nvSpPr>
          <p:cNvPr id="59512" name="Text Box 120"/>
          <p:cNvSpPr txBox="1">
            <a:spLocks noChangeArrowheads="1"/>
          </p:cNvSpPr>
          <p:nvPr/>
        </p:nvSpPr>
        <p:spPr bwMode="auto">
          <a:xfrm>
            <a:off x="7743825" y="32004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800" b="1">
                <a:latin typeface="Calibri" pitchFamily="34" charset="0"/>
              </a:rPr>
              <a:t>0    1</a:t>
            </a:r>
          </a:p>
        </p:txBody>
      </p:sp>
      <p:sp>
        <p:nvSpPr>
          <p:cNvPr id="59513" name="Text Box 121"/>
          <p:cNvSpPr txBox="1">
            <a:spLocks noChangeArrowheads="1"/>
          </p:cNvSpPr>
          <p:nvPr/>
        </p:nvSpPr>
        <p:spPr bwMode="auto">
          <a:xfrm>
            <a:off x="7743825" y="35052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800" b="1">
                <a:latin typeface="Calibri" pitchFamily="34" charset="0"/>
              </a:rPr>
              <a:t>1    1</a:t>
            </a:r>
          </a:p>
        </p:txBody>
      </p:sp>
      <p:graphicFrame>
        <p:nvGraphicFramePr>
          <p:cNvPr id="59514" name="Object 122"/>
          <p:cNvGraphicFramePr>
            <a:graphicFrameLocks noChangeAspect="1"/>
          </p:cNvGraphicFramePr>
          <p:nvPr/>
        </p:nvGraphicFramePr>
        <p:xfrm>
          <a:off x="990600" y="3048000"/>
          <a:ext cx="2819400" cy="549275"/>
        </p:xfrm>
        <a:graphic>
          <a:graphicData uri="http://schemas.openxmlformats.org/presentationml/2006/ole">
            <p:oleObj spid="_x0000_s204803" name="Equation" r:id="rId4" imgW="1435100" imgH="279400" progId="Equation.3">
              <p:embed/>
            </p:oleObj>
          </a:graphicData>
        </a:graphic>
      </p:graphicFrame>
      <p:pic>
        <p:nvPicPr>
          <p:cNvPr id="59515" name="Picture 12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724400"/>
            <a:ext cx="2519362" cy="135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9503" name="Text Box 111"/>
          <p:cNvSpPr txBox="1">
            <a:spLocks noChangeArrowheads="1"/>
          </p:cNvSpPr>
          <p:nvPr/>
        </p:nvSpPr>
        <p:spPr bwMode="auto">
          <a:xfrm>
            <a:off x="7235825" y="5805488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alibri" pitchFamily="34" charset="0"/>
              </a:rPr>
              <a:t>out</a:t>
            </a:r>
          </a:p>
        </p:txBody>
      </p:sp>
      <p:sp>
        <p:nvSpPr>
          <p:cNvPr id="59502" name="Text Box 110"/>
          <p:cNvSpPr txBox="1">
            <a:spLocks noChangeArrowheads="1"/>
          </p:cNvSpPr>
          <p:nvPr/>
        </p:nvSpPr>
        <p:spPr bwMode="auto">
          <a:xfrm>
            <a:off x="5508625" y="5805488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alibri" pitchFamily="34" charset="0"/>
              </a:rPr>
              <a:t>in</a:t>
            </a:r>
          </a:p>
        </p:txBody>
      </p:sp>
      <p:pic>
        <p:nvPicPr>
          <p:cNvPr id="59516" name="Picture 1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724400"/>
            <a:ext cx="2898775" cy="144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5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5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5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5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5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5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5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5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5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5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5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5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7" grpId="0" autoUpdateAnimBg="0"/>
      <p:bldP spid="59408" grpId="0" autoUpdateAnimBg="0"/>
      <p:bldP spid="59489" grpId="0" autoUpdateAnimBg="0"/>
      <p:bldP spid="59501" grpId="0" autoUpdateAnimBg="0"/>
      <p:bldP spid="59504" grpId="0" autoUpdateAnimBg="0"/>
      <p:bldP spid="59506" grpId="0" autoUpdateAnimBg="0"/>
      <p:bldP spid="59507" grpId="0" autoUpdateAnimBg="0"/>
      <p:bldP spid="59508" grpId="0" autoUpdateAnimBg="0"/>
      <p:bldP spid="59509" grpId="0" autoUpdateAnimBg="0"/>
      <p:bldP spid="59510" grpId="0" autoUpdateAnimBg="0"/>
      <p:bldP spid="59511" grpId="0" autoUpdateAnimBg="0"/>
      <p:bldP spid="59512" grpId="0" autoUpdateAnimBg="0"/>
      <p:bldP spid="59513" grpId="0" autoUpdateAnimBg="0"/>
      <p:bldP spid="59503" grpId="0" autoUpdateAnimBg="0"/>
      <p:bldP spid="59502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2C80-B9EF-4FB1-8723-77ECE087C846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33400" y="457200"/>
            <a:ext cx="763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4.7.3  Carry look-ahead </a:t>
            </a:r>
            <a:r>
              <a:rPr lang="zh-CN" altLang="en-US" sz="2800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超前进位加法器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Calibri" pitchFamily="34" charset="0"/>
                <a:ea typeface="黑体" pitchFamily="49" charset="-122"/>
              </a:rPr>
              <a:t>多位二进制数相加时，每位一个全加器，加法器并行</a:t>
            </a:r>
            <a:endParaRPr lang="zh-CN" altLang="en-US" b="1">
              <a:solidFill>
                <a:srgbClr val="FF3399"/>
              </a:solidFill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57200" y="1905000"/>
            <a:ext cx="3646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Carrys</a:t>
            </a:r>
            <a:r>
              <a:rPr lang="en-US" altLang="zh-CN" b="1">
                <a:latin typeface="Calibri" pitchFamily="34" charset="0"/>
                <a:ea typeface="黑体" pitchFamily="49" charset="-122"/>
              </a:rPr>
              <a:t> in a paralleled adder: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114800" y="1752600"/>
            <a:ext cx="4267200" cy="1031875"/>
            <a:chOff x="2592" y="1104"/>
            <a:chExt cx="2688" cy="650"/>
          </a:xfrm>
        </p:grpSpPr>
        <p:sp>
          <p:nvSpPr>
            <p:cNvPr id="60425" name="AutoShape 9"/>
            <p:cNvSpPr>
              <a:spLocks/>
            </p:cNvSpPr>
            <p:nvPr/>
          </p:nvSpPr>
          <p:spPr bwMode="auto">
            <a:xfrm>
              <a:off x="2592" y="1248"/>
              <a:ext cx="53" cy="393"/>
            </a:xfrm>
            <a:prstGeom prst="leftBrace">
              <a:avLst>
                <a:gd name="adj1" fmla="val 6179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6" name="Text Box 10"/>
            <p:cNvSpPr txBox="1">
              <a:spLocks noChangeArrowheads="1"/>
            </p:cNvSpPr>
            <p:nvPr/>
          </p:nvSpPr>
          <p:spPr bwMode="auto">
            <a:xfrm>
              <a:off x="2688" y="1104"/>
              <a:ext cx="2592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Ripple carry</a:t>
              </a:r>
              <a:r>
                <a:rPr lang="en-US" altLang="zh-CN" sz="2800" b="1">
                  <a:latin typeface="Calibri" pitchFamily="34" charset="0"/>
                  <a:ea typeface="黑体" pitchFamily="49" charset="-122"/>
                </a:rPr>
                <a:t>   </a:t>
              </a:r>
              <a:r>
                <a:rPr lang="zh-CN" altLang="en-US" sz="2000" b="1">
                  <a:solidFill>
                    <a:schemeClr val="accent2"/>
                  </a:solidFill>
                  <a:latin typeface="Calibri" pitchFamily="34" charset="0"/>
                  <a:ea typeface="黑体" pitchFamily="49" charset="-122"/>
                </a:rPr>
                <a:t>串行</a:t>
              </a:r>
              <a:r>
                <a:rPr lang="en-US" altLang="zh-CN" sz="2000" b="1">
                  <a:solidFill>
                    <a:schemeClr val="accent2"/>
                  </a:solidFill>
                  <a:latin typeface="Calibri" pitchFamily="34" charset="0"/>
                  <a:ea typeface="黑体" pitchFamily="49" charset="-122"/>
                </a:rPr>
                <a:t>(</a:t>
              </a:r>
              <a:r>
                <a:rPr lang="zh-CN" altLang="en-US" sz="2000" b="1">
                  <a:solidFill>
                    <a:schemeClr val="accent2"/>
                  </a:solidFill>
                  <a:latin typeface="Calibri" pitchFamily="34" charset="0"/>
                  <a:ea typeface="黑体" pitchFamily="49" charset="-122"/>
                </a:rPr>
                <a:t>脉冲</a:t>
              </a:r>
              <a:r>
                <a:rPr lang="en-US" altLang="zh-CN" sz="2000" b="1">
                  <a:solidFill>
                    <a:schemeClr val="accent2"/>
                  </a:solidFill>
                  <a:latin typeface="Calibri" pitchFamily="34" charset="0"/>
                  <a:ea typeface="黑体" pitchFamily="49" charset="-122"/>
                </a:rPr>
                <a:t>)</a:t>
              </a:r>
              <a:r>
                <a:rPr lang="zh-CN" altLang="en-US" sz="2000" b="1">
                  <a:solidFill>
                    <a:schemeClr val="accent2"/>
                  </a:solidFill>
                  <a:latin typeface="Calibri" pitchFamily="34" charset="0"/>
                  <a:ea typeface="黑体" pitchFamily="49" charset="-122"/>
                </a:rPr>
                <a:t>进位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Carry look-ahead</a:t>
              </a:r>
              <a:r>
                <a:rPr lang="en-US" altLang="zh-CN" sz="2800" b="1">
                  <a:latin typeface="Calibri" pitchFamily="34" charset="0"/>
                  <a:ea typeface="黑体" pitchFamily="49" charset="-122"/>
                </a:rPr>
                <a:t>   </a:t>
              </a:r>
              <a:r>
                <a:rPr lang="zh-CN" altLang="en-US" sz="2000" b="1">
                  <a:solidFill>
                    <a:schemeClr val="accent2"/>
                  </a:solidFill>
                  <a:latin typeface="Calibri" pitchFamily="34" charset="0"/>
                  <a:ea typeface="黑体" pitchFamily="49" charset="-122"/>
                </a:rPr>
                <a:t>超前进位</a:t>
              </a:r>
            </a:p>
          </p:txBody>
        </p:sp>
      </p:grp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611188" y="2708275"/>
            <a:ext cx="2135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C00CC"/>
                </a:solidFill>
                <a:latin typeface="Calibri" pitchFamily="34" charset="0"/>
                <a:ea typeface="黑体" pitchFamily="49" charset="-122"/>
              </a:rPr>
              <a:t>Ripple carry:</a:t>
            </a:r>
          </a:p>
        </p:txBody>
      </p:sp>
      <p:sp>
        <p:nvSpPr>
          <p:cNvPr id="60468" name="Text Box 52"/>
          <p:cNvSpPr txBox="1">
            <a:spLocks noChangeArrowheads="1"/>
          </p:cNvSpPr>
          <p:nvPr/>
        </p:nvSpPr>
        <p:spPr bwMode="auto">
          <a:xfrm>
            <a:off x="1835150" y="5445125"/>
            <a:ext cx="571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并行输入，串行进位</a:t>
            </a:r>
            <a:r>
              <a:rPr lang="en-US" altLang="zh-CN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: </a:t>
            </a:r>
            <a:r>
              <a:rPr lang="zh-CN" altLang="en-US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结构简单</a:t>
            </a:r>
            <a:r>
              <a:rPr lang="en-US" altLang="zh-CN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, </a:t>
            </a:r>
            <a:r>
              <a:rPr lang="zh-CN" altLang="en-US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速度慢</a:t>
            </a:r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 flipH="1">
            <a:off x="6735763" y="4132263"/>
            <a:ext cx="5032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 flipH="1">
            <a:off x="5478463" y="4132263"/>
            <a:ext cx="5048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 flipH="1">
            <a:off x="4259263" y="4132263"/>
            <a:ext cx="5048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 flipH="1">
            <a:off x="7916863" y="4132263"/>
            <a:ext cx="5032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0437" name="Object 21"/>
          <p:cNvGraphicFramePr>
            <a:graphicFrameLocks noChangeAspect="1"/>
          </p:cNvGraphicFramePr>
          <p:nvPr/>
        </p:nvGraphicFramePr>
        <p:xfrm>
          <a:off x="8221663" y="3675063"/>
          <a:ext cx="320675" cy="360362"/>
        </p:xfrm>
        <a:graphic>
          <a:graphicData uri="http://schemas.openxmlformats.org/presentationml/2006/ole">
            <p:oleObj spid="_x0000_s205826" name="公式" r:id="rId3" imgW="203112" imgH="228501" progId="Equation.3">
              <p:embed/>
            </p:oleObj>
          </a:graphicData>
        </a:graphic>
      </p:graphicFrame>
      <p:graphicFrame>
        <p:nvGraphicFramePr>
          <p:cNvPr id="60438" name="Object 22"/>
          <p:cNvGraphicFramePr>
            <a:graphicFrameLocks noChangeAspect="1"/>
          </p:cNvGraphicFramePr>
          <p:nvPr/>
        </p:nvGraphicFramePr>
        <p:xfrm>
          <a:off x="6850063" y="3751263"/>
          <a:ext cx="280987" cy="341312"/>
        </p:xfrm>
        <a:graphic>
          <a:graphicData uri="http://schemas.openxmlformats.org/presentationml/2006/ole">
            <p:oleObj spid="_x0000_s205827" name="公式" r:id="rId4" imgW="177569" imgH="215619" progId="Equation.3">
              <p:embed/>
            </p:oleObj>
          </a:graphicData>
        </a:graphic>
      </p:graphicFrame>
      <p:graphicFrame>
        <p:nvGraphicFramePr>
          <p:cNvPr id="60439" name="Object 23"/>
          <p:cNvGraphicFramePr>
            <a:graphicFrameLocks noChangeAspect="1"/>
          </p:cNvGraphicFramePr>
          <p:nvPr/>
        </p:nvGraphicFramePr>
        <p:xfrm>
          <a:off x="5630863" y="3751263"/>
          <a:ext cx="320675" cy="341312"/>
        </p:xfrm>
        <a:graphic>
          <a:graphicData uri="http://schemas.openxmlformats.org/presentationml/2006/ole">
            <p:oleObj spid="_x0000_s205828" name="公式" r:id="rId5" imgW="203024" imgH="215713" progId="Equation.3">
              <p:embed/>
            </p:oleObj>
          </a:graphicData>
        </a:graphic>
      </p:graphicFrame>
      <p:graphicFrame>
        <p:nvGraphicFramePr>
          <p:cNvPr id="60440" name="Object 24"/>
          <p:cNvGraphicFramePr>
            <a:graphicFrameLocks noChangeAspect="1"/>
          </p:cNvGraphicFramePr>
          <p:nvPr/>
        </p:nvGraphicFramePr>
        <p:xfrm>
          <a:off x="4411663" y="3751263"/>
          <a:ext cx="300037" cy="360362"/>
        </p:xfrm>
        <a:graphic>
          <a:graphicData uri="http://schemas.openxmlformats.org/presentationml/2006/ole">
            <p:oleObj spid="_x0000_s205829" name="公式" r:id="rId6" imgW="190500" imgH="228600" progId="Equation.3">
              <p:embed/>
            </p:oleObj>
          </a:graphicData>
        </a:graphic>
      </p:graphicFrame>
      <p:graphicFrame>
        <p:nvGraphicFramePr>
          <p:cNvPr id="60441" name="Object 25"/>
          <p:cNvGraphicFramePr>
            <a:graphicFrameLocks noChangeAspect="1"/>
          </p:cNvGraphicFramePr>
          <p:nvPr/>
        </p:nvGraphicFramePr>
        <p:xfrm>
          <a:off x="3040063" y="3751263"/>
          <a:ext cx="320675" cy="341312"/>
        </p:xfrm>
        <a:graphic>
          <a:graphicData uri="http://schemas.openxmlformats.org/presentationml/2006/ole">
            <p:oleObj spid="_x0000_s205830" name="公式" r:id="rId7" imgW="203024" imgH="215713" progId="Equation.3">
              <p:embed/>
            </p:oleObj>
          </a:graphicData>
        </a:graphic>
      </p:graphicFrame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3916363" y="3370263"/>
            <a:ext cx="4103687" cy="431800"/>
            <a:chOff x="2189" y="2160"/>
            <a:chExt cx="2585" cy="272"/>
          </a:xfrm>
        </p:grpSpPr>
        <p:sp>
          <p:nvSpPr>
            <p:cNvPr id="60442" name="Line 26"/>
            <p:cNvSpPr>
              <a:spLocks noChangeShapeType="1"/>
            </p:cNvSpPr>
            <p:nvPr/>
          </p:nvSpPr>
          <p:spPr bwMode="auto">
            <a:xfrm>
              <a:off x="2189" y="225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3" name="Line 27"/>
            <p:cNvSpPr>
              <a:spLocks noChangeShapeType="1"/>
            </p:cNvSpPr>
            <p:nvPr/>
          </p:nvSpPr>
          <p:spPr bwMode="auto">
            <a:xfrm>
              <a:off x="2960" y="225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4" name="Line 28"/>
            <p:cNvSpPr>
              <a:spLocks noChangeShapeType="1"/>
            </p:cNvSpPr>
            <p:nvPr/>
          </p:nvSpPr>
          <p:spPr bwMode="auto">
            <a:xfrm>
              <a:off x="3731" y="225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5" name="Line 29"/>
            <p:cNvSpPr>
              <a:spLocks noChangeShapeType="1"/>
            </p:cNvSpPr>
            <p:nvPr/>
          </p:nvSpPr>
          <p:spPr bwMode="auto">
            <a:xfrm>
              <a:off x="4502" y="225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0446" name="Object 30"/>
            <p:cNvGraphicFramePr>
              <a:graphicFrameLocks noChangeAspect="1"/>
            </p:cNvGraphicFramePr>
            <p:nvPr/>
          </p:nvGraphicFramePr>
          <p:xfrm>
            <a:off x="2234" y="2160"/>
            <a:ext cx="197" cy="253"/>
          </p:xfrm>
          <a:graphic>
            <a:graphicData uri="http://schemas.openxmlformats.org/presentationml/2006/ole">
              <p:oleObj spid="_x0000_s205831" name="公式" r:id="rId8" imgW="177646" imgH="228402" progId="Equation.3">
                <p:embed/>
              </p:oleObj>
            </a:graphicData>
          </a:graphic>
        </p:graphicFrame>
        <p:graphicFrame>
          <p:nvGraphicFramePr>
            <p:cNvPr id="60447" name="Object 31"/>
            <p:cNvGraphicFramePr>
              <a:graphicFrameLocks noChangeAspect="1"/>
            </p:cNvGraphicFramePr>
            <p:nvPr/>
          </p:nvGraphicFramePr>
          <p:xfrm>
            <a:off x="2998" y="2167"/>
            <a:ext cx="211" cy="239"/>
          </p:xfrm>
          <a:graphic>
            <a:graphicData uri="http://schemas.openxmlformats.org/presentationml/2006/ole">
              <p:oleObj spid="_x0000_s205832" name="公式" r:id="rId9" imgW="190335" imgH="215713" progId="Equation.3">
                <p:embed/>
              </p:oleObj>
            </a:graphicData>
          </a:graphic>
        </p:graphicFrame>
        <p:graphicFrame>
          <p:nvGraphicFramePr>
            <p:cNvPr id="60448" name="Object 32"/>
            <p:cNvGraphicFramePr>
              <a:graphicFrameLocks noChangeAspect="1"/>
            </p:cNvGraphicFramePr>
            <p:nvPr/>
          </p:nvGraphicFramePr>
          <p:xfrm>
            <a:off x="3768" y="2186"/>
            <a:ext cx="183" cy="239"/>
          </p:xfrm>
          <a:graphic>
            <a:graphicData uri="http://schemas.openxmlformats.org/presentationml/2006/ole">
              <p:oleObj spid="_x0000_s205833" name="公式" r:id="rId10" imgW="164885" imgH="215619" progId="Equation.3">
                <p:embed/>
              </p:oleObj>
            </a:graphicData>
          </a:graphic>
        </p:graphicFrame>
        <p:graphicFrame>
          <p:nvGraphicFramePr>
            <p:cNvPr id="60449" name="Object 33"/>
            <p:cNvGraphicFramePr>
              <a:graphicFrameLocks noChangeAspect="1"/>
            </p:cNvGraphicFramePr>
            <p:nvPr/>
          </p:nvGraphicFramePr>
          <p:xfrm>
            <a:off x="4577" y="2160"/>
            <a:ext cx="197" cy="253"/>
          </p:xfrm>
          <a:graphic>
            <a:graphicData uri="http://schemas.openxmlformats.org/presentationml/2006/ole">
              <p:oleObj spid="_x0000_s205834" name="公式" r:id="rId11" imgW="177646" imgH="228402" progId="Equation.3">
                <p:embed/>
              </p:oleObj>
            </a:graphicData>
          </a:graphic>
        </p:graphicFrame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3479800" y="4451350"/>
            <a:ext cx="4476750" cy="741363"/>
            <a:chOff x="1909" y="2841"/>
            <a:chExt cx="2820" cy="467"/>
          </a:xfrm>
        </p:grpSpPr>
        <p:sp>
          <p:nvSpPr>
            <p:cNvPr id="60450" name="Line 34"/>
            <p:cNvSpPr>
              <a:spLocks noChangeShapeType="1"/>
            </p:cNvSpPr>
            <p:nvPr/>
          </p:nvSpPr>
          <p:spPr bwMode="auto">
            <a:xfrm>
              <a:off x="2053" y="284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1" name="Line 35"/>
            <p:cNvSpPr>
              <a:spLocks noChangeShapeType="1"/>
            </p:cNvSpPr>
            <p:nvPr/>
          </p:nvSpPr>
          <p:spPr bwMode="auto">
            <a:xfrm>
              <a:off x="2279" y="284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2" name="Line 36"/>
            <p:cNvSpPr>
              <a:spLocks noChangeShapeType="1"/>
            </p:cNvSpPr>
            <p:nvPr/>
          </p:nvSpPr>
          <p:spPr bwMode="auto">
            <a:xfrm>
              <a:off x="2824" y="284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3" name="Line 37"/>
            <p:cNvSpPr>
              <a:spLocks noChangeShapeType="1"/>
            </p:cNvSpPr>
            <p:nvPr/>
          </p:nvSpPr>
          <p:spPr bwMode="auto">
            <a:xfrm>
              <a:off x="3050" y="284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4" name="Line 38"/>
            <p:cNvSpPr>
              <a:spLocks noChangeShapeType="1"/>
            </p:cNvSpPr>
            <p:nvPr/>
          </p:nvSpPr>
          <p:spPr bwMode="auto">
            <a:xfrm>
              <a:off x="3640" y="284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5" name="Line 39"/>
            <p:cNvSpPr>
              <a:spLocks noChangeShapeType="1"/>
            </p:cNvSpPr>
            <p:nvPr/>
          </p:nvSpPr>
          <p:spPr bwMode="auto">
            <a:xfrm>
              <a:off x="3867" y="284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6" name="Line 40"/>
            <p:cNvSpPr>
              <a:spLocks noChangeShapeType="1"/>
            </p:cNvSpPr>
            <p:nvPr/>
          </p:nvSpPr>
          <p:spPr bwMode="auto">
            <a:xfrm>
              <a:off x="4366" y="284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7" name="Line 41"/>
            <p:cNvSpPr>
              <a:spLocks noChangeShapeType="1"/>
            </p:cNvSpPr>
            <p:nvPr/>
          </p:nvSpPr>
          <p:spPr bwMode="auto">
            <a:xfrm>
              <a:off x="4593" y="284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0458" name="Object 42"/>
            <p:cNvGraphicFramePr>
              <a:graphicFrameLocks noChangeAspect="1"/>
            </p:cNvGraphicFramePr>
            <p:nvPr/>
          </p:nvGraphicFramePr>
          <p:xfrm>
            <a:off x="1909" y="3060"/>
            <a:ext cx="201" cy="241"/>
          </p:xfrm>
          <a:graphic>
            <a:graphicData uri="http://schemas.openxmlformats.org/presentationml/2006/ole">
              <p:oleObj spid="_x0000_s205835" name="公式" r:id="rId12" imgW="190500" imgH="228600" progId="Equation.3">
                <p:embed/>
              </p:oleObj>
            </a:graphicData>
          </a:graphic>
        </p:graphicFrame>
        <p:graphicFrame>
          <p:nvGraphicFramePr>
            <p:cNvPr id="60459" name="Object 43"/>
            <p:cNvGraphicFramePr>
              <a:graphicFrameLocks noChangeAspect="1"/>
            </p:cNvGraphicFramePr>
            <p:nvPr/>
          </p:nvGraphicFramePr>
          <p:xfrm>
            <a:off x="2189" y="3067"/>
            <a:ext cx="201" cy="241"/>
          </p:xfrm>
          <a:graphic>
            <a:graphicData uri="http://schemas.openxmlformats.org/presentationml/2006/ole">
              <p:oleObj spid="_x0000_s205836" name="公式" r:id="rId13" imgW="190500" imgH="228600" progId="Equation.3">
                <p:embed/>
              </p:oleObj>
            </a:graphicData>
          </a:graphic>
        </p:graphicFrame>
        <p:graphicFrame>
          <p:nvGraphicFramePr>
            <p:cNvPr id="60460" name="Object 44"/>
            <p:cNvGraphicFramePr>
              <a:graphicFrameLocks noChangeAspect="1"/>
            </p:cNvGraphicFramePr>
            <p:nvPr/>
          </p:nvGraphicFramePr>
          <p:xfrm>
            <a:off x="2985" y="3060"/>
            <a:ext cx="201" cy="227"/>
          </p:xfrm>
          <a:graphic>
            <a:graphicData uri="http://schemas.openxmlformats.org/presentationml/2006/ole">
              <p:oleObj spid="_x0000_s205837" name="公式" r:id="rId14" imgW="190335" imgH="215713" progId="Equation.3">
                <p:embed/>
              </p:oleObj>
            </a:graphicData>
          </a:graphic>
        </p:graphicFrame>
        <p:graphicFrame>
          <p:nvGraphicFramePr>
            <p:cNvPr id="60461" name="Object 45"/>
            <p:cNvGraphicFramePr>
              <a:graphicFrameLocks noChangeAspect="1"/>
            </p:cNvGraphicFramePr>
            <p:nvPr/>
          </p:nvGraphicFramePr>
          <p:xfrm>
            <a:off x="3808" y="3073"/>
            <a:ext cx="188" cy="228"/>
          </p:xfrm>
          <a:graphic>
            <a:graphicData uri="http://schemas.openxmlformats.org/presentationml/2006/ole">
              <p:oleObj spid="_x0000_s205838" name="公式" r:id="rId15" imgW="177569" imgH="215619" progId="Equation.3">
                <p:embed/>
              </p:oleObj>
            </a:graphicData>
          </a:graphic>
        </p:graphicFrame>
        <p:graphicFrame>
          <p:nvGraphicFramePr>
            <p:cNvPr id="60462" name="Object 46"/>
            <p:cNvGraphicFramePr>
              <a:graphicFrameLocks noChangeAspect="1"/>
            </p:cNvGraphicFramePr>
            <p:nvPr/>
          </p:nvGraphicFramePr>
          <p:xfrm>
            <a:off x="4528" y="3067"/>
            <a:ext cx="201" cy="241"/>
          </p:xfrm>
          <a:graphic>
            <a:graphicData uri="http://schemas.openxmlformats.org/presentationml/2006/ole">
              <p:oleObj spid="_x0000_s205839" name="公式" r:id="rId16" imgW="190500" imgH="228600" progId="Equation.3">
                <p:embed/>
              </p:oleObj>
            </a:graphicData>
          </a:graphic>
        </p:graphicFrame>
        <p:graphicFrame>
          <p:nvGraphicFramePr>
            <p:cNvPr id="60463" name="Object 47"/>
            <p:cNvGraphicFramePr>
              <a:graphicFrameLocks noChangeAspect="1"/>
            </p:cNvGraphicFramePr>
            <p:nvPr/>
          </p:nvGraphicFramePr>
          <p:xfrm>
            <a:off x="2713" y="3060"/>
            <a:ext cx="201" cy="227"/>
          </p:xfrm>
          <a:graphic>
            <a:graphicData uri="http://schemas.openxmlformats.org/presentationml/2006/ole">
              <p:oleObj spid="_x0000_s205840" name="公式" r:id="rId17" imgW="190335" imgH="215713" progId="Equation.3">
                <p:embed/>
              </p:oleObj>
            </a:graphicData>
          </a:graphic>
        </p:graphicFrame>
        <p:graphicFrame>
          <p:nvGraphicFramePr>
            <p:cNvPr id="60464" name="Object 48"/>
            <p:cNvGraphicFramePr>
              <a:graphicFrameLocks noChangeAspect="1"/>
            </p:cNvGraphicFramePr>
            <p:nvPr/>
          </p:nvGraphicFramePr>
          <p:xfrm>
            <a:off x="3536" y="3073"/>
            <a:ext cx="188" cy="228"/>
          </p:xfrm>
          <a:graphic>
            <a:graphicData uri="http://schemas.openxmlformats.org/presentationml/2006/ole">
              <p:oleObj spid="_x0000_s205841" name="公式" r:id="rId18" imgW="177569" imgH="215619" progId="Equation.3">
                <p:embed/>
              </p:oleObj>
            </a:graphicData>
          </a:graphic>
        </p:graphicFrame>
        <p:graphicFrame>
          <p:nvGraphicFramePr>
            <p:cNvPr id="60465" name="Object 49"/>
            <p:cNvGraphicFramePr>
              <a:graphicFrameLocks noChangeAspect="1"/>
            </p:cNvGraphicFramePr>
            <p:nvPr/>
          </p:nvGraphicFramePr>
          <p:xfrm>
            <a:off x="4301" y="3067"/>
            <a:ext cx="201" cy="241"/>
          </p:xfrm>
          <a:graphic>
            <a:graphicData uri="http://schemas.openxmlformats.org/presentationml/2006/ole">
              <p:oleObj spid="_x0000_s205842" name="公式" r:id="rId19" imgW="190500" imgH="228600" progId="Equation.3">
                <p:embed/>
              </p:oleObj>
            </a:graphicData>
          </a:graphic>
        </p:graphicFrame>
      </p:grpSp>
      <p:sp>
        <p:nvSpPr>
          <p:cNvPr id="60466" name="Line 50"/>
          <p:cNvSpPr>
            <a:spLocks noChangeShapeType="1"/>
          </p:cNvSpPr>
          <p:nvPr/>
        </p:nvSpPr>
        <p:spPr bwMode="auto">
          <a:xfrm flipH="1">
            <a:off x="3116263" y="4132263"/>
            <a:ext cx="4572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3563938" y="3789363"/>
            <a:ext cx="4392612" cy="661987"/>
            <a:chOff x="1962" y="2424"/>
            <a:chExt cx="2767" cy="417"/>
          </a:xfrm>
        </p:grpSpPr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1962" y="2432"/>
              <a:ext cx="453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0" name="Rectangle 14"/>
            <p:cNvSpPr>
              <a:spLocks noChangeArrowheads="1"/>
            </p:cNvSpPr>
            <p:nvPr/>
          </p:nvSpPr>
          <p:spPr bwMode="auto">
            <a:xfrm>
              <a:off x="2721" y="2432"/>
              <a:ext cx="453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1" name="Rectangle 15"/>
            <p:cNvSpPr>
              <a:spLocks noChangeArrowheads="1"/>
            </p:cNvSpPr>
            <p:nvPr/>
          </p:nvSpPr>
          <p:spPr bwMode="auto">
            <a:xfrm>
              <a:off x="3504" y="2424"/>
              <a:ext cx="453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2" name="Rectangle 16"/>
            <p:cNvSpPr>
              <a:spLocks noChangeArrowheads="1"/>
            </p:cNvSpPr>
            <p:nvPr/>
          </p:nvSpPr>
          <p:spPr bwMode="auto">
            <a:xfrm>
              <a:off x="4276" y="2432"/>
              <a:ext cx="453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72" name="Text Box 56"/>
            <p:cNvSpPr txBox="1">
              <a:spLocks noChangeArrowheads="1"/>
            </p:cNvSpPr>
            <p:nvPr/>
          </p:nvSpPr>
          <p:spPr bwMode="auto">
            <a:xfrm>
              <a:off x="2064" y="2500"/>
              <a:ext cx="2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FA</a:t>
              </a:r>
            </a:p>
          </p:txBody>
        </p:sp>
        <p:sp>
          <p:nvSpPr>
            <p:cNvPr id="60473" name="Text Box 57"/>
            <p:cNvSpPr txBox="1">
              <a:spLocks noChangeArrowheads="1"/>
            </p:cNvSpPr>
            <p:nvPr/>
          </p:nvSpPr>
          <p:spPr bwMode="auto">
            <a:xfrm>
              <a:off x="2784" y="2500"/>
              <a:ext cx="2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FA</a:t>
              </a:r>
            </a:p>
          </p:txBody>
        </p:sp>
        <p:sp>
          <p:nvSpPr>
            <p:cNvPr id="60474" name="Text Box 58"/>
            <p:cNvSpPr txBox="1">
              <a:spLocks noChangeArrowheads="1"/>
            </p:cNvSpPr>
            <p:nvPr/>
          </p:nvSpPr>
          <p:spPr bwMode="auto">
            <a:xfrm>
              <a:off x="3552" y="2500"/>
              <a:ext cx="2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FA</a:t>
              </a:r>
            </a:p>
          </p:txBody>
        </p:sp>
        <p:sp>
          <p:nvSpPr>
            <p:cNvPr id="60475" name="Text Box 59"/>
            <p:cNvSpPr txBox="1">
              <a:spLocks noChangeArrowheads="1"/>
            </p:cNvSpPr>
            <p:nvPr/>
          </p:nvSpPr>
          <p:spPr bwMode="auto">
            <a:xfrm>
              <a:off x="4320" y="2500"/>
              <a:ext cx="2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Calibri" pitchFamily="34" charset="0"/>
                  <a:ea typeface="黑体" pitchFamily="49" charset="-122"/>
                </a:rPr>
                <a:t>FA</a:t>
              </a: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84213" y="3500438"/>
            <a:ext cx="1841500" cy="1489075"/>
            <a:chOff x="158" y="2251"/>
            <a:chExt cx="1160" cy="938"/>
          </a:xfrm>
        </p:grpSpPr>
        <p:graphicFrame>
          <p:nvGraphicFramePr>
            <p:cNvPr id="60482" name="Object 66"/>
            <p:cNvGraphicFramePr>
              <a:graphicFrameLocks noChangeAspect="1"/>
            </p:cNvGraphicFramePr>
            <p:nvPr/>
          </p:nvGraphicFramePr>
          <p:xfrm>
            <a:off x="204" y="2251"/>
            <a:ext cx="1114" cy="871"/>
          </p:xfrm>
          <a:graphic>
            <a:graphicData uri="http://schemas.openxmlformats.org/presentationml/2006/ole">
              <p:oleObj spid="_x0000_s205843" name="Equation" r:id="rId20" imgW="698197" imgH="545863" progId="Equation.DSMT4">
                <p:embed/>
              </p:oleObj>
            </a:graphicData>
          </a:graphic>
        </p:graphicFrame>
        <p:sp>
          <p:nvSpPr>
            <p:cNvPr id="60483" name="Line 67"/>
            <p:cNvSpPr>
              <a:spLocks noChangeShapeType="1"/>
            </p:cNvSpPr>
            <p:nvPr/>
          </p:nvSpPr>
          <p:spPr bwMode="auto">
            <a:xfrm>
              <a:off x="158" y="2858"/>
              <a:ext cx="113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0484" name="Object 68"/>
            <p:cNvGraphicFramePr>
              <a:graphicFrameLocks noChangeAspect="1"/>
            </p:cNvGraphicFramePr>
            <p:nvPr/>
          </p:nvGraphicFramePr>
          <p:xfrm>
            <a:off x="340" y="2886"/>
            <a:ext cx="952" cy="303"/>
          </p:xfrm>
          <a:graphic>
            <a:graphicData uri="http://schemas.openxmlformats.org/presentationml/2006/ole">
              <p:oleObj spid="_x0000_s205844" name="Equation" r:id="rId21" imgW="596900" imgH="1905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3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3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autoUpdateAnimBg="0"/>
      <p:bldP spid="60422" grpId="0" autoUpdateAnimBg="0"/>
      <p:bldP spid="60423" grpId="0" autoUpdateAnimBg="0"/>
      <p:bldP spid="60427" grpId="0" autoUpdateAnimBg="0"/>
      <p:bldP spid="60468" grpId="0" autoUpdateAnimBg="0"/>
      <p:bldP spid="60433" grpId="0" animBg="1"/>
      <p:bldP spid="60434" grpId="0" animBg="1"/>
      <p:bldP spid="60435" grpId="0" animBg="1"/>
      <p:bldP spid="60436" grpId="0" animBg="1"/>
      <p:bldP spid="6046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9535-C29A-4368-83B9-7150570F590B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57200" y="446088"/>
            <a:ext cx="8135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       </a:t>
            </a:r>
            <a:r>
              <a:rPr lang="zh-CN" altLang="en-US" b="1">
                <a:solidFill>
                  <a:srgbClr val="0000FF"/>
                </a:solidFill>
              </a:rPr>
              <a:t>为了消除串行进位延迟，提高加法器运算速度，可以考虑采用超前进位加法器。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609600" y="1447800"/>
            <a:ext cx="3117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99"/>
                </a:solidFill>
                <a:latin typeface="Arial" charset="0"/>
              </a:rPr>
              <a:t>超前进位：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609600" y="198913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全加器：</a:t>
            </a:r>
            <a:r>
              <a:rPr lang="zh-CN" altLang="en-US" sz="2800"/>
              <a:t> </a:t>
            </a:r>
          </a:p>
        </p:txBody>
      </p:sp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3711575" y="2057400"/>
          <a:ext cx="2330450" cy="506413"/>
        </p:xfrm>
        <a:graphic>
          <a:graphicData uri="http://schemas.openxmlformats.org/presentationml/2006/ole">
            <p:oleObj spid="_x0000_s206850" name="Equation" r:id="rId3" imgW="1054100" imgH="228600" progId="Equation.3">
              <p:embed/>
            </p:oleObj>
          </a:graphicData>
        </a:graphic>
      </p:graphicFrame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622300" y="3984625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定义：</a:t>
            </a:r>
          </a:p>
        </p:txBody>
      </p:sp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2362200" y="5105400"/>
          <a:ext cx="2287588" cy="1009650"/>
        </p:xfrm>
        <a:graphic>
          <a:graphicData uri="http://schemas.openxmlformats.org/presentationml/2006/ole">
            <p:oleObj spid="_x0000_s206851" name="公式" r:id="rId4" imgW="1091726" imgH="482391" progId="Equation.3">
              <p:embed/>
            </p:oleObj>
          </a:graphicData>
        </a:graphic>
      </p:graphicFrame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2057400" y="3733800"/>
          <a:ext cx="1905000" cy="1049338"/>
        </p:xfrm>
        <a:graphic>
          <a:graphicData uri="http://schemas.openxmlformats.org/presentationml/2006/ole">
            <p:oleObj spid="_x0000_s206852" name="公式" r:id="rId5" imgW="876300" imgH="482600" progId="Equation.3">
              <p:embed/>
            </p:oleObj>
          </a:graphicData>
        </a:graphic>
      </p:graphicFrame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4267200" y="3733800"/>
            <a:ext cx="448151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zh-CN" b="1">
                <a:solidFill>
                  <a:srgbClr val="FF3300"/>
                </a:solidFill>
              </a:rPr>
              <a:t>Carry generation    </a:t>
            </a:r>
            <a:r>
              <a:rPr lang="en-US" altLang="zh-CN" sz="2000" b="1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000" b="1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产生变量）</a:t>
            </a:r>
          </a:p>
          <a:p>
            <a:pPr>
              <a:spcBef>
                <a:spcPct val="40000"/>
              </a:spcBef>
            </a:pPr>
            <a:r>
              <a:rPr lang="en-US" altLang="zh-CN" b="1">
                <a:solidFill>
                  <a:srgbClr val="FF3300"/>
                </a:solidFill>
              </a:rPr>
              <a:t>Carry propagation </a:t>
            </a:r>
            <a:r>
              <a:rPr lang="zh-CN" altLang="en-US" sz="2000" b="1">
                <a:solidFill>
                  <a:srgbClr val="FF3300"/>
                </a:solidFill>
                <a:ea typeface="仿宋_GB2312" pitchFamily="49" charset="-122"/>
              </a:rPr>
              <a:t>（传输变量）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549275" y="5300663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zh-CN" altLang="en-US" b="1">
                <a:ea typeface="仿宋_GB2312" pitchFamily="49" charset="-122"/>
              </a:rPr>
              <a:t>上式写成</a:t>
            </a:r>
          </a:p>
        </p:txBody>
      </p:sp>
      <p:graphicFrame>
        <p:nvGraphicFramePr>
          <p:cNvPr id="61455" name="Object 15"/>
          <p:cNvGraphicFramePr>
            <a:graphicFrameLocks noChangeAspect="1"/>
          </p:cNvGraphicFramePr>
          <p:nvPr/>
        </p:nvGraphicFramePr>
        <p:xfrm>
          <a:off x="4267200" y="3124200"/>
          <a:ext cx="2895600" cy="488950"/>
        </p:xfrm>
        <a:graphic>
          <a:graphicData uri="http://schemas.openxmlformats.org/presentationml/2006/ole">
            <p:oleObj spid="_x0000_s206853" name="Equation" r:id="rId6" imgW="1244600" imgH="228600" progId="Equation.3">
              <p:embed/>
            </p:oleObj>
          </a:graphicData>
        </a:graphic>
      </p:graphicFrame>
      <p:graphicFrame>
        <p:nvGraphicFramePr>
          <p:cNvPr id="61456" name="Object 16"/>
          <p:cNvGraphicFramePr>
            <a:graphicFrameLocks noChangeAspect="1"/>
          </p:cNvGraphicFramePr>
          <p:nvPr/>
        </p:nvGraphicFramePr>
        <p:xfrm>
          <a:off x="3692525" y="2479675"/>
          <a:ext cx="5184775" cy="565150"/>
        </p:xfrm>
        <a:graphic>
          <a:graphicData uri="http://schemas.openxmlformats.org/presentationml/2006/ole">
            <p:oleObj spid="_x0000_s206854" name="Equation" r:id="rId7" imgW="1866090" imgH="203112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utoUpdateAnimBg="0"/>
      <p:bldP spid="61445" grpId="0" autoUpdateAnimBg="0"/>
      <p:bldP spid="61446" grpId="0" autoUpdateAnimBg="0"/>
      <p:bldP spid="61448" grpId="0" autoUpdateAnimBg="0"/>
      <p:bldP spid="61452" grpId="0" autoUpdateAnimBg="0"/>
      <p:bldP spid="61453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176-AE8E-4BF8-BCC1-5360151527D8}" type="slidenum">
              <a:rPr lang="en-US" altLang="zh-CN"/>
              <a:pPr/>
              <a:t>76</a:t>
            </a:fld>
            <a:endParaRPr lang="en-US" altLang="zh-CN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3352800" y="457200"/>
          <a:ext cx="1600200" cy="400050"/>
        </p:xfrm>
        <a:graphic>
          <a:graphicData uri="http://schemas.openxmlformats.org/presentationml/2006/ole">
            <p:oleObj spid="_x0000_s207874" name="Equation" r:id="rId3" imgW="914400" imgH="228600" progId="Equation.3">
              <p:embed/>
            </p:oleObj>
          </a:graphicData>
        </a:graphic>
      </p:graphicFrame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68313" y="379413"/>
            <a:ext cx="1162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99"/>
                </a:solidFill>
              </a:rPr>
              <a:t>进位：</a:t>
            </a:r>
            <a:r>
              <a:rPr lang="zh-CN" altLang="en-US" b="1"/>
              <a:t>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468313" y="1989138"/>
            <a:ext cx="7720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ea typeface="楷体_GB2312" pitchFamily="49" charset="-122"/>
              </a:rPr>
              <a:t>∵</a:t>
            </a:r>
            <a:r>
              <a:rPr lang="en-US" altLang="zh-CN" sz="2000" b="1" i="1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lang="en-US" altLang="zh-CN" sz="2000" b="1">
                <a:solidFill>
                  <a:srgbClr val="0000FF"/>
                </a:solidFill>
                <a:ea typeface="楷体_GB2312" pitchFamily="49" charset="-122"/>
              </a:rPr>
              <a:t> =0,  </a:t>
            </a:r>
            <a:r>
              <a:rPr lang="en-US" altLang="zh-CN" sz="2000" b="1" i="1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20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ea typeface="楷体_GB2312" pitchFamily="49" charset="-122"/>
              </a:rPr>
              <a:t>只与</a:t>
            </a:r>
            <a:r>
              <a:rPr lang="en-US" altLang="zh-CN" sz="2000" b="1" i="1">
                <a:solidFill>
                  <a:srgbClr val="0000FF"/>
                </a:solidFill>
                <a:ea typeface="楷体_GB2312" pitchFamily="49" charset="-122"/>
              </a:rPr>
              <a:t>G</a:t>
            </a:r>
            <a:r>
              <a:rPr lang="en-US" altLang="zh-CN" sz="2000" b="1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en-US" altLang="zh-CN" sz="2000" b="1" i="1">
                <a:solidFill>
                  <a:srgbClr val="0000FF"/>
                </a:solidFill>
                <a:ea typeface="楷体_GB2312" pitchFamily="49" charset="-122"/>
              </a:rPr>
              <a:t>P</a:t>
            </a:r>
            <a:r>
              <a:rPr lang="en-US" altLang="zh-CN" sz="20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ea typeface="楷体_GB2312" pitchFamily="49" charset="-122"/>
              </a:rPr>
              <a:t>有关，即只与 </a:t>
            </a:r>
            <a:r>
              <a:rPr lang="en-US" altLang="zh-CN" sz="2000" b="1">
                <a:solidFill>
                  <a:srgbClr val="0000FF"/>
                </a:solidFill>
                <a:ea typeface="楷体_GB2312" pitchFamily="49" charset="-122"/>
              </a:rPr>
              <a:t>A, B </a:t>
            </a:r>
            <a:r>
              <a:rPr lang="zh-CN" altLang="en-US" sz="2000" b="1">
                <a:solidFill>
                  <a:srgbClr val="0000FF"/>
                </a:solidFill>
                <a:ea typeface="楷体_GB2312" pitchFamily="49" charset="-122"/>
              </a:rPr>
              <a:t>有关，可以并行产生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468313" y="2492375"/>
            <a:ext cx="8207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      </a:t>
            </a:r>
            <a:r>
              <a:rPr lang="zh-CN" altLang="en-US" sz="2000" b="1">
                <a:latin typeface="Arial" charset="0"/>
                <a:ea typeface="仿宋_GB2312" pitchFamily="49" charset="-122"/>
              </a:rPr>
              <a:t>相当于四个全加器同时计算，而不是第一个做完，得到 </a:t>
            </a:r>
            <a:r>
              <a:rPr lang="en-US" altLang="zh-CN" sz="2000" b="1" i="1">
                <a:ea typeface="仿宋_GB2312" pitchFamily="49" charset="-122"/>
              </a:rPr>
              <a:t>C</a:t>
            </a:r>
            <a:r>
              <a:rPr lang="en-US" altLang="zh-CN" sz="2000" b="1" baseline="-25000">
                <a:latin typeface="Arial" charset="0"/>
                <a:ea typeface="仿宋_GB2312" pitchFamily="49" charset="-122"/>
              </a:rPr>
              <a:t>1</a:t>
            </a:r>
            <a:r>
              <a:rPr lang="en-US" altLang="zh-CN" sz="2000" b="1">
                <a:latin typeface="Arial" charset="0"/>
                <a:ea typeface="仿宋_GB2312" pitchFamily="49" charset="-122"/>
              </a:rPr>
              <a:t> </a:t>
            </a:r>
            <a:r>
              <a:rPr lang="zh-CN" altLang="en-US" sz="2000" b="1">
                <a:latin typeface="Arial" charset="0"/>
                <a:ea typeface="仿宋_GB2312" pitchFamily="49" charset="-122"/>
              </a:rPr>
              <a:t>后，第二个再做。提高速度。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611188" y="3284538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MSI adder </a:t>
            </a:r>
            <a:r>
              <a:rPr lang="en-US" altLang="zh-CN" b="1">
                <a:solidFill>
                  <a:srgbClr val="FF3399"/>
                </a:solidFill>
              </a:rPr>
              <a:t>74283</a:t>
            </a:r>
            <a:r>
              <a:rPr lang="en-US" altLang="zh-CN" b="1"/>
              <a:t>: </a:t>
            </a:r>
            <a:r>
              <a:rPr lang="zh-CN" altLang="en-US" b="1">
                <a:solidFill>
                  <a:srgbClr val="0000FF"/>
                </a:solidFill>
              </a:rPr>
              <a:t>超前进位加法器</a:t>
            </a:r>
            <a:endParaRPr lang="zh-CN" altLang="en-US" sz="2000" b="1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443663" y="4365625"/>
            <a:ext cx="2232025" cy="1008063"/>
            <a:chOff x="3107" y="2886"/>
            <a:chExt cx="1905" cy="895"/>
          </a:xfrm>
        </p:grpSpPr>
        <p:graphicFrame>
          <p:nvGraphicFramePr>
            <p:cNvPr id="62499" name="Object 35"/>
            <p:cNvGraphicFramePr>
              <a:graphicFrameLocks noChangeAspect="1"/>
            </p:cNvGraphicFramePr>
            <p:nvPr/>
          </p:nvGraphicFramePr>
          <p:xfrm>
            <a:off x="3606" y="2886"/>
            <a:ext cx="1050" cy="311"/>
          </p:xfrm>
          <a:graphic>
            <a:graphicData uri="http://schemas.openxmlformats.org/presentationml/2006/ole">
              <p:oleObj spid="_x0000_s207875" name="公式" r:id="rId4" imgW="634725" imgH="228501" progId="Equation.3">
                <p:embed/>
              </p:oleObj>
            </a:graphicData>
          </a:graphic>
        </p:graphicFrame>
        <p:graphicFrame>
          <p:nvGraphicFramePr>
            <p:cNvPr id="62500" name="Object 36"/>
            <p:cNvGraphicFramePr>
              <a:graphicFrameLocks noChangeAspect="1"/>
            </p:cNvGraphicFramePr>
            <p:nvPr/>
          </p:nvGraphicFramePr>
          <p:xfrm>
            <a:off x="3651" y="3158"/>
            <a:ext cx="957" cy="315"/>
          </p:xfrm>
          <a:graphic>
            <a:graphicData uri="http://schemas.openxmlformats.org/presentationml/2006/ole">
              <p:oleObj spid="_x0000_s207876" name="公式" r:id="rId5" imgW="634725" imgH="228501" progId="Equation.3">
                <p:embed/>
              </p:oleObj>
            </a:graphicData>
          </a:graphic>
        </p:graphicFrame>
        <p:sp>
          <p:nvSpPr>
            <p:cNvPr id="62502" name="Text Box 38"/>
            <p:cNvSpPr txBox="1">
              <a:spLocks noChangeArrowheads="1"/>
            </p:cNvSpPr>
            <p:nvPr/>
          </p:nvSpPr>
          <p:spPr bwMode="auto">
            <a:xfrm>
              <a:off x="3242" y="3158"/>
              <a:ext cx="454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+</a:t>
              </a:r>
              <a:r>
                <a:rPr lang="en-US" altLang="zh-CN" sz="2000"/>
                <a:t>)</a:t>
              </a:r>
            </a:p>
          </p:txBody>
        </p:sp>
        <p:sp>
          <p:nvSpPr>
            <p:cNvPr id="62503" name="Line 39"/>
            <p:cNvSpPr>
              <a:spLocks noChangeShapeType="1"/>
            </p:cNvSpPr>
            <p:nvPr/>
          </p:nvSpPr>
          <p:spPr bwMode="auto">
            <a:xfrm>
              <a:off x="3107" y="3475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2504" name="Object 40"/>
            <p:cNvGraphicFramePr>
              <a:graphicFrameLocks noChangeAspect="1"/>
            </p:cNvGraphicFramePr>
            <p:nvPr/>
          </p:nvGraphicFramePr>
          <p:xfrm>
            <a:off x="3696" y="3521"/>
            <a:ext cx="197" cy="253"/>
          </p:xfrm>
          <a:graphic>
            <a:graphicData uri="http://schemas.openxmlformats.org/presentationml/2006/ole">
              <p:oleObj spid="_x0000_s207877" name="公式" r:id="rId6" imgW="177646" imgH="228402" progId="Equation.3">
                <p:embed/>
              </p:oleObj>
            </a:graphicData>
          </a:graphic>
        </p:graphicFrame>
        <p:graphicFrame>
          <p:nvGraphicFramePr>
            <p:cNvPr id="62505" name="Object 41"/>
            <p:cNvGraphicFramePr>
              <a:graphicFrameLocks noChangeAspect="1"/>
            </p:cNvGraphicFramePr>
            <p:nvPr/>
          </p:nvGraphicFramePr>
          <p:xfrm>
            <a:off x="3936" y="3528"/>
            <a:ext cx="211" cy="239"/>
          </p:xfrm>
          <a:graphic>
            <a:graphicData uri="http://schemas.openxmlformats.org/presentationml/2006/ole">
              <p:oleObj spid="_x0000_s207878" name="公式" r:id="rId7" imgW="190335" imgH="215713" progId="Equation.3">
                <p:embed/>
              </p:oleObj>
            </a:graphicData>
          </a:graphic>
        </p:graphicFrame>
        <p:graphicFrame>
          <p:nvGraphicFramePr>
            <p:cNvPr id="62506" name="Object 42"/>
            <p:cNvGraphicFramePr>
              <a:graphicFrameLocks noChangeAspect="1"/>
            </p:cNvGraphicFramePr>
            <p:nvPr/>
          </p:nvGraphicFramePr>
          <p:xfrm>
            <a:off x="4176" y="3528"/>
            <a:ext cx="183" cy="239"/>
          </p:xfrm>
          <a:graphic>
            <a:graphicData uri="http://schemas.openxmlformats.org/presentationml/2006/ole">
              <p:oleObj spid="_x0000_s207879" name="公式" r:id="rId8" imgW="164885" imgH="215619" progId="Equation.3">
                <p:embed/>
              </p:oleObj>
            </a:graphicData>
          </a:graphic>
        </p:graphicFrame>
        <p:graphicFrame>
          <p:nvGraphicFramePr>
            <p:cNvPr id="62508" name="Object 44"/>
            <p:cNvGraphicFramePr>
              <a:graphicFrameLocks noChangeAspect="1"/>
            </p:cNvGraphicFramePr>
            <p:nvPr/>
          </p:nvGraphicFramePr>
          <p:xfrm>
            <a:off x="4416" y="3528"/>
            <a:ext cx="197" cy="253"/>
          </p:xfrm>
          <a:graphic>
            <a:graphicData uri="http://schemas.openxmlformats.org/presentationml/2006/ole">
              <p:oleObj spid="_x0000_s207880" name="公式" r:id="rId9" imgW="177646" imgH="228402" progId="Equation.3">
                <p:embed/>
              </p:oleObj>
            </a:graphicData>
          </a:graphic>
        </p:graphicFrame>
        <p:graphicFrame>
          <p:nvGraphicFramePr>
            <p:cNvPr id="62509" name="Object 45"/>
            <p:cNvGraphicFramePr>
              <a:graphicFrameLocks noChangeAspect="1"/>
            </p:cNvGraphicFramePr>
            <p:nvPr/>
          </p:nvGraphicFramePr>
          <p:xfrm>
            <a:off x="3312" y="3528"/>
            <a:ext cx="209" cy="221"/>
          </p:xfrm>
          <a:graphic>
            <a:graphicData uri="http://schemas.openxmlformats.org/presentationml/2006/ole">
              <p:oleObj spid="_x0000_s207881" name="公式" r:id="rId10" imgW="203024" imgH="215713" progId="Equation.3">
                <p:embed/>
              </p:oleObj>
            </a:graphicData>
          </a:graphic>
        </p:graphicFrame>
      </p:grpSp>
      <p:graphicFrame>
        <p:nvGraphicFramePr>
          <p:cNvPr id="62510" name="Object 46"/>
          <p:cNvGraphicFramePr>
            <a:graphicFrameLocks noChangeAspect="1"/>
          </p:cNvGraphicFramePr>
          <p:nvPr/>
        </p:nvGraphicFramePr>
        <p:xfrm>
          <a:off x="3352800" y="1447800"/>
          <a:ext cx="5257800" cy="417513"/>
        </p:xfrm>
        <a:graphic>
          <a:graphicData uri="http://schemas.openxmlformats.org/presentationml/2006/ole">
            <p:oleObj spid="_x0000_s207882" name="Equation" r:id="rId11" imgW="2870200" imgH="228600" progId="Equation.3">
              <p:embed/>
            </p:oleObj>
          </a:graphicData>
        </a:graphic>
      </p:graphicFrame>
      <p:graphicFrame>
        <p:nvGraphicFramePr>
          <p:cNvPr id="62511" name="Object 47"/>
          <p:cNvGraphicFramePr>
            <a:graphicFrameLocks noChangeAspect="1"/>
          </p:cNvGraphicFramePr>
          <p:nvPr/>
        </p:nvGraphicFramePr>
        <p:xfrm>
          <a:off x="3352800" y="990600"/>
          <a:ext cx="3657600" cy="406400"/>
        </p:xfrm>
        <a:graphic>
          <a:graphicData uri="http://schemas.openxmlformats.org/presentationml/2006/ole">
            <p:oleObj spid="_x0000_s207883" name="Equation" r:id="rId12" imgW="2133600" imgH="228600" progId="Equation.3">
              <p:embed/>
            </p:oleObj>
          </a:graphicData>
        </a:graphic>
      </p:graphicFrame>
      <p:graphicFrame>
        <p:nvGraphicFramePr>
          <p:cNvPr id="62514" name="Object 50"/>
          <p:cNvGraphicFramePr>
            <a:graphicFrameLocks noChangeAspect="1"/>
          </p:cNvGraphicFramePr>
          <p:nvPr/>
        </p:nvGraphicFramePr>
        <p:xfrm>
          <a:off x="609600" y="914400"/>
          <a:ext cx="1981200" cy="874713"/>
        </p:xfrm>
        <a:graphic>
          <a:graphicData uri="http://schemas.openxmlformats.org/presentationml/2006/ole">
            <p:oleObj spid="_x0000_s207884" name="公式" r:id="rId13" imgW="1091726" imgH="482391" progId="Equation.3">
              <p:embed/>
            </p:oleObj>
          </a:graphicData>
        </a:graphic>
      </p:graphicFrame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827088" y="3860800"/>
            <a:ext cx="2449512" cy="2232025"/>
            <a:chOff x="1795" y="2296"/>
            <a:chExt cx="1701" cy="1542"/>
          </a:xfrm>
        </p:grpSpPr>
        <p:sp>
          <p:nvSpPr>
            <p:cNvPr id="62518" name="Text Box 54"/>
            <p:cNvSpPr txBox="1">
              <a:spLocks noChangeArrowheads="1"/>
            </p:cNvSpPr>
            <p:nvPr/>
          </p:nvSpPr>
          <p:spPr bwMode="auto">
            <a:xfrm>
              <a:off x="1809" y="2296"/>
              <a:ext cx="298" cy="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i="1"/>
                <a:t>A</a:t>
              </a:r>
              <a:r>
                <a:rPr lang="en-US" altLang="zh-CN" sz="1600" b="1" baseline="-25000"/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i="1"/>
                <a:t>A</a:t>
              </a:r>
              <a:r>
                <a:rPr lang="en-US" altLang="zh-CN" sz="1600" b="1" baseline="-25000"/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i="1"/>
                <a:t>A</a:t>
              </a:r>
              <a:r>
                <a:rPr lang="en-US" altLang="zh-CN" sz="1600" b="1" baseline="-25000"/>
                <a:t>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i="1"/>
                <a:t>A</a:t>
              </a:r>
              <a:r>
                <a:rPr lang="en-US" altLang="zh-CN" sz="1600" b="1" baseline="-25000"/>
                <a:t>3</a:t>
              </a:r>
              <a:endParaRPr lang="en-US" altLang="zh-CN" sz="1600" b="1"/>
            </a:p>
          </p:txBody>
        </p:sp>
        <p:sp>
          <p:nvSpPr>
            <p:cNvPr id="62519" name="Text Box 55"/>
            <p:cNvSpPr txBox="1">
              <a:spLocks noChangeArrowheads="1"/>
            </p:cNvSpPr>
            <p:nvPr/>
          </p:nvSpPr>
          <p:spPr bwMode="auto">
            <a:xfrm>
              <a:off x="1795" y="2976"/>
              <a:ext cx="298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i="1"/>
                <a:t>B</a:t>
              </a:r>
              <a:r>
                <a:rPr lang="en-US" altLang="zh-CN" sz="1600" b="1" baseline="-25000"/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i="1"/>
                <a:t>B</a:t>
              </a:r>
              <a:r>
                <a:rPr lang="en-US" altLang="zh-CN" sz="1600" b="1" baseline="-25000"/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i="1"/>
                <a:t>B</a:t>
              </a:r>
              <a:r>
                <a:rPr lang="en-US" altLang="zh-CN" sz="1600" b="1" baseline="-25000"/>
                <a:t>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i="1"/>
                <a:t>B</a:t>
              </a:r>
              <a:r>
                <a:rPr lang="en-US" altLang="zh-CN" sz="1600" b="1" baseline="-25000"/>
                <a:t>3</a:t>
              </a:r>
              <a:endParaRPr lang="en-US" altLang="zh-CN" sz="1600" b="1"/>
            </a:p>
            <a:p>
              <a:pPr>
                <a:lnSpc>
                  <a:spcPct val="90000"/>
                </a:lnSpc>
              </a:pPr>
              <a:r>
                <a:rPr lang="en-GB" altLang="zh-CN" sz="1600" b="1" i="1"/>
                <a:t>C</a:t>
              </a:r>
              <a:r>
                <a:rPr lang="en-GB" altLang="zh-CN" sz="1600" b="1" baseline="-25000"/>
                <a:t>0</a:t>
              </a:r>
              <a:endParaRPr lang="en-US" altLang="zh-CN" sz="1600" b="1" baseline="-25000"/>
            </a:p>
          </p:txBody>
        </p:sp>
        <p:sp>
          <p:nvSpPr>
            <p:cNvPr id="62520" name="Rectangle 56"/>
            <p:cNvSpPr>
              <a:spLocks noChangeArrowheads="1"/>
            </p:cNvSpPr>
            <p:nvPr/>
          </p:nvSpPr>
          <p:spPr bwMode="auto">
            <a:xfrm>
              <a:off x="2200" y="2296"/>
              <a:ext cx="861" cy="15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1" name="Text Box 57"/>
            <p:cNvSpPr txBox="1">
              <a:spLocks noChangeArrowheads="1"/>
            </p:cNvSpPr>
            <p:nvPr/>
          </p:nvSpPr>
          <p:spPr bwMode="auto">
            <a:xfrm>
              <a:off x="2744" y="3339"/>
              <a:ext cx="32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CN" sz="1600" i="1"/>
                <a:t>CO</a:t>
              </a:r>
              <a:endParaRPr lang="en-US" altLang="zh-CN" sz="1600" i="1"/>
            </a:p>
          </p:txBody>
        </p:sp>
        <p:sp>
          <p:nvSpPr>
            <p:cNvPr id="62522" name="Text Box 58"/>
            <p:cNvSpPr txBox="1">
              <a:spLocks noChangeArrowheads="1"/>
            </p:cNvSpPr>
            <p:nvPr/>
          </p:nvSpPr>
          <p:spPr bwMode="auto">
            <a:xfrm>
              <a:off x="2361" y="2523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CN" sz="1600" i="1"/>
                <a:t>P</a:t>
              </a:r>
              <a:endParaRPr lang="en-US" altLang="zh-CN" sz="1600" i="1"/>
            </a:p>
          </p:txBody>
        </p:sp>
        <p:sp>
          <p:nvSpPr>
            <p:cNvPr id="62523" name="Text Box 59"/>
            <p:cNvSpPr txBox="1">
              <a:spLocks noChangeArrowheads="1"/>
            </p:cNvSpPr>
            <p:nvPr/>
          </p:nvSpPr>
          <p:spPr bwMode="auto">
            <a:xfrm>
              <a:off x="2179" y="2718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CN" sz="1600"/>
                <a:t>3</a:t>
              </a:r>
              <a:endParaRPr lang="en-US" altLang="zh-CN" sz="1600"/>
            </a:p>
          </p:txBody>
        </p:sp>
        <p:sp>
          <p:nvSpPr>
            <p:cNvPr id="62524" name="Text Box 60"/>
            <p:cNvSpPr txBox="1">
              <a:spLocks noChangeArrowheads="1"/>
            </p:cNvSpPr>
            <p:nvPr/>
          </p:nvSpPr>
          <p:spPr bwMode="auto">
            <a:xfrm>
              <a:off x="2179" y="2325"/>
              <a:ext cx="19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CN" sz="1600"/>
                <a:t>0</a:t>
              </a:r>
              <a:endParaRPr lang="en-US" altLang="zh-CN" sz="1600"/>
            </a:p>
          </p:txBody>
        </p:sp>
        <p:sp>
          <p:nvSpPr>
            <p:cNvPr id="62525" name="Text Box 61"/>
            <p:cNvSpPr txBox="1">
              <a:spLocks noChangeArrowheads="1"/>
            </p:cNvSpPr>
            <p:nvPr/>
          </p:nvSpPr>
          <p:spPr bwMode="auto">
            <a:xfrm>
              <a:off x="2179" y="3357"/>
              <a:ext cx="19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CN" sz="1600"/>
                <a:t>3</a:t>
              </a:r>
              <a:endParaRPr lang="en-US" altLang="zh-CN" sz="1600"/>
            </a:p>
          </p:txBody>
        </p:sp>
        <p:sp>
          <p:nvSpPr>
            <p:cNvPr id="62526" name="Text Box 62"/>
            <p:cNvSpPr txBox="1">
              <a:spLocks noChangeArrowheads="1"/>
            </p:cNvSpPr>
            <p:nvPr/>
          </p:nvSpPr>
          <p:spPr bwMode="auto">
            <a:xfrm>
              <a:off x="2179" y="2947"/>
              <a:ext cx="1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zh-CN" sz="1600"/>
                <a:t>0</a:t>
              </a:r>
              <a:endParaRPr lang="en-US" altLang="zh-CN" sz="1600"/>
            </a:p>
          </p:txBody>
        </p:sp>
        <p:sp>
          <p:nvSpPr>
            <p:cNvPr id="62527" name="AutoShape 63"/>
            <p:cNvSpPr>
              <a:spLocks/>
            </p:cNvSpPr>
            <p:nvPr/>
          </p:nvSpPr>
          <p:spPr bwMode="auto">
            <a:xfrm>
              <a:off x="2329" y="2401"/>
              <a:ext cx="45" cy="453"/>
            </a:xfrm>
            <a:prstGeom prst="rightBrace">
              <a:avLst>
                <a:gd name="adj1" fmla="val 8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8" name="AutoShape 64"/>
            <p:cNvSpPr>
              <a:spLocks/>
            </p:cNvSpPr>
            <p:nvPr/>
          </p:nvSpPr>
          <p:spPr bwMode="auto">
            <a:xfrm>
              <a:off x="2329" y="3046"/>
              <a:ext cx="45" cy="453"/>
            </a:xfrm>
            <a:prstGeom prst="rightBrace">
              <a:avLst>
                <a:gd name="adj1" fmla="val 8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9" name="Text Box 65"/>
            <p:cNvSpPr txBox="1">
              <a:spLocks noChangeArrowheads="1"/>
            </p:cNvSpPr>
            <p:nvPr/>
          </p:nvSpPr>
          <p:spPr bwMode="auto">
            <a:xfrm>
              <a:off x="2353" y="3151"/>
              <a:ext cx="2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CN" sz="1600" i="1"/>
                <a:t>Q</a:t>
              </a:r>
              <a:endParaRPr lang="en-US" altLang="zh-CN" sz="1600" i="1"/>
            </a:p>
          </p:txBody>
        </p:sp>
        <p:sp>
          <p:nvSpPr>
            <p:cNvPr id="62530" name="Text Box 66"/>
            <p:cNvSpPr txBox="1">
              <a:spLocks noChangeArrowheads="1"/>
            </p:cNvSpPr>
            <p:nvPr/>
          </p:nvSpPr>
          <p:spPr bwMode="auto">
            <a:xfrm>
              <a:off x="2880" y="2614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CN" sz="1600"/>
                <a:t>0</a:t>
              </a:r>
              <a:endParaRPr lang="en-US" altLang="zh-CN" sz="1600"/>
            </a:p>
          </p:txBody>
        </p:sp>
        <p:sp>
          <p:nvSpPr>
            <p:cNvPr id="62531" name="Text Box 67"/>
            <p:cNvSpPr txBox="1">
              <a:spLocks noChangeArrowheads="1"/>
            </p:cNvSpPr>
            <p:nvPr/>
          </p:nvSpPr>
          <p:spPr bwMode="auto">
            <a:xfrm>
              <a:off x="2880" y="3067"/>
              <a:ext cx="17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zh-CN" sz="1600"/>
                <a:t>3</a:t>
              </a:r>
              <a:endParaRPr lang="en-US" altLang="zh-CN" sz="1600"/>
            </a:p>
          </p:txBody>
        </p:sp>
        <p:sp>
          <p:nvSpPr>
            <p:cNvPr id="62532" name="AutoShape 68"/>
            <p:cNvSpPr>
              <a:spLocks/>
            </p:cNvSpPr>
            <p:nvPr/>
          </p:nvSpPr>
          <p:spPr bwMode="auto">
            <a:xfrm flipH="1">
              <a:off x="2828" y="2736"/>
              <a:ext cx="91" cy="453"/>
            </a:xfrm>
            <a:prstGeom prst="rightBrace">
              <a:avLst>
                <a:gd name="adj1" fmla="val 4148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3" name="Line 69"/>
            <p:cNvSpPr>
              <a:spLocks noChangeShapeType="1"/>
            </p:cNvSpPr>
            <p:nvPr/>
          </p:nvSpPr>
          <p:spPr bwMode="auto">
            <a:xfrm>
              <a:off x="3061" y="2750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34" name="Line 70"/>
            <p:cNvSpPr>
              <a:spLocks noChangeShapeType="1"/>
            </p:cNvSpPr>
            <p:nvPr/>
          </p:nvSpPr>
          <p:spPr bwMode="auto">
            <a:xfrm>
              <a:off x="3061" y="2886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35" name="Line 71"/>
            <p:cNvSpPr>
              <a:spLocks noChangeShapeType="1"/>
            </p:cNvSpPr>
            <p:nvPr/>
          </p:nvSpPr>
          <p:spPr bwMode="auto">
            <a:xfrm>
              <a:off x="3061" y="3022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36" name="Line 72"/>
            <p:cNvSpPr>
              <a:spLocks noChangeShapeType="1"/>
            </p:cNvSpPr>
            <p:nvPr/>
          </p:nvSpPr>
          <p:spPr bwMode="auto">
            <a:xfrm>
              <a:off x="3061" y="3158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37" name="Line 73"/>
            <p:cNvSpPr>
              <a:spLocks noChangeShapeType="1"/>
            </p:cNvSpPr>
            <p:nvPr/>
          </p:nvSpPr>
          <p:spPr bwMode="auto">
            <a:xfrm>
              <a:off x="2064" y="2432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38" name="Line 74"/>
            <p:cNvSpPr>
              <a:spLocks noChangeShapeType="1"/>
            </p:cNvSpPr>
            <p:nvPr/>
          </p:nvSpPr>
          <p:spPr bwMode="auto">
            <a:xfrm>
              <a:off x="2064" y="2568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39" name="Line 75"/>
            <p:cNvSpPr>
              <a:spLocks noChangeShapeType="1"/>
            </p:cNvSpPr>
            <p:nvPr/>
          </p:nvSpPr>
          <p:spPr bwMode="auto">
            <a:xfrm>
              <a:off x="2064" y="2704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40" name="Line 76"/>
            <p:cNvSpPr>
              <a:spLocks noChangeShapeType="1"/>
            </p:cNvSpPr>
            <p:nvPr/>
          </p:nvSpPr>
          <p:spPr bwMode="auto">
            <a:xfrm>
              <a:off x="2064" y="2840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41" name="Line 77"/>
            <p:cNvSpPr>
              <a:spLocks noChangeShapeType="1"/>
            </p:cNvSpPr>
            <p:nvPr/>
          </p:nvSpPr>
          <p:spPr bwMode="auto">
            <a:xfrm>
              <a:off x="2064" y="3067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42" name="Line 78"/>
            <p:cNvSpPr>
              <a:spLocks noChangeShapeType="1"/>
            </p:cNvSpPr>
            <p:nvPr/>
          </p:nvSpPr>
          <p:spPr bwMode="auto">
            <a:xfrm>
              <a:off x="2064" y="3203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43" name="Line 79"/>
            <p:cNvSpPr>
              <a:spLocks noChangeShapeType="1"/>
            </p:cNvSpPr>
            <p:nvPr/>
          </p:nvSpPr>
          <p:spPr bwMode="auto">
            <a:xfrm>
              <a:off x="2064" y="3339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44" name="Line 80"/>
            <p:cNvSpPr>
              <a:spLocks noChangeShapeType="1"/>
            </p:cNvSpPr>
            <p:nvPr/>
          </p:nvSpPr>
          <p:spPr bwMode="auto">
            <a:xfrm>
              <a:off x="2064" y="3475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45" name="Line 81"/>
            <p:cNvSpPr>
              <a:spLocks noChangeShapeType="1"/>
            </p:cNvSpPr>
            <p:nvPr/>
          </p:nvSpPr>
          <p:spPr bwMode="auto">
            <a:xfrm>
              <a:off x="2064" y="3657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46" name="Line 82"/>
            <p:cNvSpPr>
              <a:spLocks noChangeShapeType="1"/>
            </p:cNvSpPr>
            <p:nvPr/>
          </p:nvSpPr>
          <p:spPr bwMode="auto">
            <a:xfrm>
              <a:off x="3061" y="3475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47" name="Text Box 83"/>
            <p:cNvSpPr txBox="1">
              <a:spLocks noChangeArrowheads="1"/>
            </p:cNvSpPr>
            <p:nvPr/>
          </p:nvSpPr>
          <p:spPr bwMode="auto">
            <a:xfrm>
              <a:off x="3198" y="2645"/>
              <a:ext cx="298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i="1"/>
                <a:t>S</a:t>
              </a:r>
              <a:r>
                <a:rPr lang="en-US" altLang="zh-CN" sz="1600" b="1" baseline="-25000"/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i="1"/>
                <a:t>S</a:t>
              </a:r>
              <a:r>
                <a:rPr lang="en-US" altLang="zh-CN" sz="1600" b="1" baseline="-25000"/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i="1"/>
                <a:t>S</a:t>
              </a:r>
              <a:r>
                <a:rPr lang="en-US" altLang="zh-CN" sz="1600" b="1" baseline="-25000"/>
                <a:t>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i="1"/>
                <a:t>S</a:t>
              </a:r>
              <a:r>
                <a:rPr lang="en-US" altLang="zh-CN" sz="1600" b="1" baseline="-25000"/>
                <a:t>3</a:t>
              </a:r>
              <a:endParaRPr lang="en-US" altLang="zh-CN" sz="1600" b="1"/>
            </a:p>
            <a:p>
              <a:pPr>
                <a:lnSpc>
                  <a:spcPct val="90000"/>
                </a:lnSpc>
              </a:pPr>
              <a:endParaRPr lang="en-GB" altLang="zh-CN" sz="1600" b="1" i="1"/>
            </a:p>
            <a:p>
              <a:pPr>
                <a:lnSpc>
                  <a:spcPct val="90000"/>
                </a:lnSpc>
              </a:pPr>
              <a:r>
                <a:rPr lang="en-GB" altLang="zh-CN" sz="1600" b="1" i="1"/>
                <a:t>C</a:t>
              </a:r>
              <a:r>
                <a:rPr lang="en-GB" altLang="zh-CN" sz="1600" b="1" baseline="-25000"/>
                <a:t>4</a:t>
              </a:r>
              <a:endParaRPr lang="en-US" altLang="zh-CN" sz="1600" b="1" baseline="-25000"/>
            </a:p>
          </p:txBody>
        </p:sp>
        <p:sp>
          <p:nvSpPr>
            <p:cNvPr id="62548" name="Text Box 84"/>
            <p:cNvSpPr txBox="1">
              <a:spLocks noChangeArrowheads="1"/>
            </p:cNvSpPr>
            <p:nvPr/>
          </p:nvSpPr>
          <p:spPr bwMode="auto">
            <a:xfrm>
              <a:off x="2172" y="3542"/>
              <a:ext cx="269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CN" sz="1600" i="1"/>
                <a:t>CI</a:t>
              </a:r>
              <a:endParaRPr lang="en-US" altLang="zh-CN" sz="1600" i="1"/>
            </a:p>
          </p:txBody>
        </p:sp>
        <p:graphicFrame>
          <p:nvGraphicFramePr>
            <p:cNvPr id="62549" name="Object 85"/>
            <p:cNvGraphicFramePr>
              <a:graphicFrameLocks noChangeAspect="1"/>
            </p:cNvGraphicFramePr>
            <p:nvPr/>
          </p:nvGraphicFramePr>
          <p:xfrm>
            <a:off x="2699" y="2341"/>
            <a:ext cx="165" cy="182"/>
          </p:xfrm>
          <a:graphic>
            <a:graphicData uri="http://schemas.openxmlformats.org/presentationml/2006/ole">
              <p:oleObj spid="_x0000_s207885" name="Equation" r:id="rId14" imgW="126835" imgH="139518" progId="Equation.DSMT4">
                <p:embed/>
              </p:oleObj>
            </a:graphicData>
          </a:graphic>
        </p:graphicFrame>
        <p:graphicFrame>
          <p:nvGraphicFramePr>
            <p:cNvPr id="62550" name="Object 86"/>
            <p:cNvGraphicFramePr>
              <a:graphicFrameLocks noChangeAspect="1"/>
            </p:cNvGraphicFramePr>
            <p:nvPr/>
          </p:nvGraphicFramePr>
          <p:xfrm>
            <a:off x="2660" y="2861"/>
            <a:ext cx="165" cy="182"/>
          </p:xfrm>
          <a:graphic>
            <a:graphicData uri="http://schemas.openxmlformats.org/presentationml/2006/ole">
              <p:oleObj spid="_x0000_s207886" name="Equation" r:id="rId15" imgW="126835" imgH="139518" progId="Equation.DSMT4">
                <p:embed/>
              </p:oleObj>
            </a:graphicData>
          </a:graphic>
        </p:graphicFrame>
      </p:grp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3492500" y="4149725"/>
            <a:ext cx="2630488" cy="1370013"/>
            <a:chOff x="3243" y="2885"/>
            <a:chExt cx="1657" cy="863"/>
          </a:xfrm>
        </p:grpSpPr>
        <p:sp>
          <p:nvSpPr>
            <p:cNvPr id="62552" name="Text Box 88"/>
            <p:cNvSpPr txBox="1">
              <a:spLocks noChangeArrowheads="1"/>
            </p:cNvSpPr>
            <p:nvPr/>
          </p:nvSpPr>
          <p:spPr bwMode="auto">
            <a:xfrm>
              <a:off x="3515" y="3430"/>
              <a:ext cx="68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i="1"/>
                <a:t>A</a:t>
              </a:r>
              <a:r>
                <a:rPr lang="en-US" altLang="zh-CN" sz="1600" b="1" baseline="-25000"/>
                <a:t>3</a:t>
              </a:r>
              <a:r>
                <a:rPr lang="en-US" altLang="zh-CN" sz="1600" b="1" i="1"/>
                <a:t>A</a:t>
              </a:r>
              <a:r>
                <a:rPr lang="en-US" altLang="zh-CN" sz="1600" b="1" baseline="-25000"/>
                <a:t>2</a:t>
              </a:r>
              <a:r>
                <a:rPr lang="en-US" altLang="zh-CN" sz="1600" b="1" i="1"/>
                <a:t>A</a:t>
              </a:r>
              <a:r>
                <a:rPr lang="en-US" altLang="zh-CN" sz="1600" b="1" baseline="-25000"/>
                <a:t>1</a:t>
              </a:r>
              <a:r>
                <a:rPr lang="en-US" altLang="zh-CN" sz="1600" b="1" i="1"/>
                <a:t>A</a:t>
              </a:r>
              <a:r>
                <a:rPr lang="en-US" altLang="zh-CN" sz="1600" b="1" baseline="-25000"/>
                <a:t>0</a:t>
              </a:r>
              <a:endParaRPr lang="en-US" altLang="zh-CN" sz="1600" b="1"/>
            </a:p>
          </p:txBody>
        </p:sp>
        <p:sp>
          <p:nvSpPr>
            <p:cNvPr id="62553" name="Text Box 89"/>
            <p:cNvSpPr txBox="1">
              <a:spLocks noChangeArrowheads="1"/>
            </p:cNvSpPr>
            <p:nvPr/>
          </p:nvSpPr>
          <p:spPr bwMode="auto">
            <a:xfrm>
              <a:off x="3878" y="3203"/>
              <a:ext cx="63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i="1"/>
                <a:t>74283</a:t>
              </a:r>
              <a:endParaRPr lang="en-US" altLang="zh-CN" sz="1600" b="1" baseline="-25000"/>
            </a:p>
          </p:txBody>
        </p:sp>
        <p:sp>
          <p:nvSpPr>
            <p:cNvPr id="62554" name="Rectangle 90"/>
            <p:cNvSpPr>
              <a:spLocks noChangeArrowheads="1"/>
            </p:cNvSpPr>
            <p:nvPr/>
          </p:nvSpPr>
          <p:spPr bwMode="auto">
            <a:xfrm>
              <a:off x="3515" y="2976"/>
              <a:ext cx="1315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55" name="Line 91"/>
            <p:cNvSpPr>
              <a:spLocks noChangeShapeType="1"/>
            </p:cNvSpPr>
            <p:nvPr/>
          </p:nvSpPr>
          <p:spPr bwMode="auto">
            <a:xfrm>
              <a:off x="3379" y="3294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56" name="Line 92"/>
            <p:cNvSpPr>
              <a:spLocks noChangeShapeType="1"/>
            </p:cNvSpPr>
            <p:nvPr/>
          </p:nvSpPr>
          <p:spPr bwMode="auto">
            <a:xfrm flipV="1">
              <a:off x="3812" y="2885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57" name="Text Box 93"/>
            <p:cNvSpPr txBox="1">
              <a:spLocks noChangeArrowheads="1"/>
            </p:cNvSpPr>
            <p:nvPr/>
          </p:nvSpPr>
          <p:spPr bwMode="auto">
            <a:xfrm>
              <a:off x="3742" y="2976"/>
              <a:ext cx="88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i="1"/>
                <a:t>S</a:t>
              </a:r>
              <a:r>
                <a:rPr lang="en-US" altLang="zh-CN" sz="1600" b="1" baseline="-25000"/>
                <a:t>3</a:t>
              </a:r>
              <a:r>
                <a:rPr lang="en-US" altLang="zh-CN" sz="1600" b="1"/>
                <a:t>   </a:t>
              </a:r>
              <a:r>
                <a:rPr lang="en-US" altLang="zh-CN" sz="1600" b="1" i="1"/>
                <a:t>S</a:t>
              </a:r>
              <a:r>
                <a:rPr lang="en-US" altLang="zh-CN" sz="1600" b="1" baseline="-25000"/>
                <a:t>2</a:t>
              </a:r>
              <a:r>
                <a:rPr lang="en-US" altLang="zh-CN" sz="1600" b="1"/>
                <a:t>   </a:t>
              </a:r>
              <a:r>
                <a:rPr lang="en-US" altLang="zh-CN" sz="1600" b="1" i="1"/>
                <a:t>S</a:t>
              </a:r>
              <a:r>
                <a:rPr lang="en-US" altLang="zh-CN" sz="1600" b="1" baseline="-25000"/>
                <a:t>1</a:t>
              </a:r>
              <a:r>
                <a:rPr lang="en-US" altLang="zh-CN" sz="1600" b="1"/>
                <a:t>   </a:t>
              </a:r>
              <a:r>
                <a:rPr lang="en-US" altLang="zh-CN" sz="1600" b="1" i="1"/>
                <a:t>S</a:t>
              </a:r>
              <a:r>
                <a:rPr lang="en-US" altLang="zh-CN" sz="1600" b="1" baseline="-25000"/>
                <a:t>0</a:t>
              </a:r>
            </a:p>
          </p:txBody>
        </p:sp>
        <p:sp>
          <p:nvSpPr>
            <p:cNvPr id="62558" name="Text Box 94"/>
            <p:cNvSpPr txBox="1">
              <a:spLocks noChangeArrowheads="1"/>
            </p:cNvSpPr>
            <p:nvPr/>
          </p:nvSpPr>
          <p:spPr bwMode="auto">
            <a:xfrm>
              <a:off x="3243" y="3067"/>
              <a:ext cx="298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altLang="zh-CN" sz="1600" b="1" i="1"/>
                <a:t>C</a:t>
              </a:r>
              <a:r>
                <a:rPr lang="en-GB" altLang="zh-CN" sz="1600" b="1" baseline="-25000"/>
                <a:t>4</a:t>
              </a:r>
              <a:endParaRPr lang="en-US" altLang="zh-CN" sz="1600" b="1" baseline="-25000"/>
            </a:p>
          </p:txBody>
        </p:sp>
        <p:sp>
          <p:nvSpPr>
            <p:cNvPr id="62559" name="Text Box 95"/>
            <p:cNvSpPr txBox="1">
              <a:spLocks noChangeArrowheads="1"/>
            </p:cNvSpPr>
            <p:nvPr/>
          </p:nvSpPr>
          <p:spPr bwMode="auto">
            <a:xfrm>
              <a:off x="4220" y="3430"/>
              <a:ext cx="68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i="1"/>
                <a:t>B</a:t>
              </a:r>
              <a:r>
                <a:rPr lang="en-US" altLang="zh-CN" sz="1600" b="1" baseline="-25000"/>
                <a:t>3</a:t>
              </a:r>
              <a:r>
                <a:rPr lang="en-US" altLang="zh-CN" sz="1600" b="1" i="1"/>
                <a:t>B</a:t>
              </a:r>
              <a:r>
                <a:rPr lang="en-US" altLang="zh-CN" sz="1600" b="1" baseline="-25000"/>
                <a:t>2</a:t>
              </a:r>
              <a:r>
                <a:rPr lang="en-US" altLang="zh-CN" sz="1600" b="1" i="1"/>
                <a:t>B</a:t>
              </a:r>
              <a:r>
                <a:rPr lang="en-US" altLang="zh-CN" sz="1600" b="1" baseline="-25000"/>
                <a:t>1</a:t>
              </a:r>
              <a:r>
                <a:rPr lang="en-US" altLang="zh-CN" sz="1600" b="1" i="1"/>
                <a:t>B</a:t>
              </a:r>
              <a:r>
                <a:rPr lang="en-US" altLang="zh-CN" sz="1600" b="1" baseline="-25000"/>
                <a:t>0</a:t>
              </a:r>
              <a:endParaRPr lang="en-US" altLang="zh-CN" sz="1600" b="1"/>
            </a:p>
          </p:txBody>
        </p:sp>
        <p:sp>
          <p:nvSpPr>
            <p:cNvPr id="62560" name="Line 96"/>
            <p:cNvSpPr>
              <a:spLocks noChangeShapeType="1"/>
            </p:cNvSpPr>
            <p:nvPr/>
          </p:nvSpPr>
          <p:spPr bwMode="auto">
            <a:xfrm flipV="1">
              <a:off x="4038" y="2885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61" name="Line 97"/>
            <p:cNvSpPr>
              <a:spLocks noChangeShapeType="1"/>
            </p:cNvSpPr>
            <p:nvPr/>
          </p:nvSpPr>
          <p:spPr bwMode="auto">
            <a:xfrm flipV="1">
              <a:off x="4265" y="2885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62" name="Line 98"/>
            <p:cNvSpPr>
              <a:spLocks noChangeShapeType="1"/>
            </p:cNvSpPr>
            <p:nvPr/>
          </p:nvSpPr>
          <p:spPr bwMode="auto">
            <a:xfrm flipV="1">
              <a:off x="4492" y="2885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63" name="Line 99"/>
            <p:cNvSpPr>
              <a:spLocks noChangeShapeType="1"/>
            </p:cNvSpPr>
            <p:nvPr/>
          </p:nvSpPr>
          <p:spPr bwMode="auto">
            <a:xfrm flipV="1">
              <a:off x="3606" y="365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64" name="Line 100"/>
            <p:cNvSpPr>
              <a:spLocks noChangeShapeType="1"/>
            </p:cNvSpPr>
            <p:nvPr/>
          </p:nvSpPr>
          <p:spPr bwMode="auto">
            <a:xfrm flipV="1">
              <a:off x="3742" y="365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65" name="Line 101"/>
            <p:cNvSpPr>
              <a:spLocks noChangeShapeType="1"/>
            </p:cNvSpPr>
            <p:nvPr/>
          </p:nvSpPr>
          <p:spPr bwMode="auto">
            <a:xfrm flipV="1">
              <a:off x="3878" y="365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66" name="Line 102"/>
            <p:cNvSpPr>
              <a:spLocks noChangeShapeType="1"/>
            </p:cNvSpPr>
            <p:nvPr/>
          </p:nvSpPr>
          <p:spPr bwMode="auto">
            <a:xfrm flipV="1">
              <a:off x="4014" y="365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67" name="Line 103"/>
            <p:cNvSpPr>
              <a:spLocks noChangeShapeType="1"/>
            </p:cNvSpPr>
            <p:nvPr/>
          </p:nvSpPr>
          <p:spPr bwMode="auto">
            <a:xfrm flipV="1">
              <a:off x="4332" y="365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68" name="Line 104"/>
            <p:cNvSpPr>
              <a:spLocks noChangeShapeType="1"/>
            </p:cNvSpPr>
            <p:nvPr/>
          </p:nvSpPr>
          <p:spPr bwMode="auto">
            <a:xfrm flipV="1">
              <a:off x="4468" y="365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69" name="Line 105"/>
            <p:cNvSpPr>
              <a:spLocks noChangeShapeType="1"/>
            </p:cNvSpPr>
            <p:nvPr/>
          </p:nvSpPr>
          <p:spPr bwMode="auto">
            <a:xfrm flipV="1">
              <a:off x="4604" y="365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70" name="Line 106"/>
            <p:cNvSpPr>
              <a:spLocks noChangeShapeType="1"/>
            </p:cNvSpPr>
            <p:nvPr/>
          </p:nvSpPr>
          <p:spPr bwMode="auto">
            <a:xfrm flipV="1">
              <a:off x="4740" y="365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2571" name="Text Box 107"/>
          <p:cNvSpPr txBox="1">
            <a:spLocks noChangeArrowheads="1"/>
          </p:cNvSpPr>
          <p:nvPr/>
        </p:nvSpPr>
        <p:spPr bwMode="auto">
          <a:xfrm>
            <a:off x="1187450" y="6237288"/>
            <a:ext cx="1728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GB" sz="1800" b="1">
                <a:solidFill>
                  <a:srgbClr val="6600CC"/>
                </a:solidFill>
              </a:rPr>
              <a:t>国际标准符号</a:t>
            </a:r>
            <a:endParaRPr lang="zh-CN" altLang="en-US" sz="1800" b="1">
              <a:solidFill>
                <a:srgbClr val="6600CC"/>
              </a:solidFill>
            </a:endParaRPr>
          </a:p>
        </p:txBody>
      </p:sp>
      <p:sp>
        <p:nvSpPr>
          <p:cNvPr id="62572" name="Text Box 108"/>
          <p:cNvSpPr txBox="1">
            <a:spLocks noChangeArrowheads="1"/>
          </p:cNvSpPr>
          <p:nvPr/>
        </p:nvSpPr>
        <p:spPr bwMode="auto">
          <a:xfrm>
            <a:off x="4284663" y="6021388"/>
            <a:ext cx="1316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GB" sz="1800" b="1">
                <a:solidFill>
                  <a:srgbClr val="6600CC"/>
                </a:solidFill>
              </a:rPr>
              <a:t>惯用符号</a:t>
            </a:r>
            <a:endParaRPr lang="zh-CN" altLang="en-US" sz="1800" b="1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utoUpdateAnimBg="0"/>
      <p:bldP spid="62471" grpId="0" autoUpdateAnimBg="0"/>
      <p:bldP spid="62474" grpId="0" autoUpdateAnimBg="0"/>
      <p:bldP spid="62477" grpId="0" autoUpdateAnimBg="0"/>
      <p:bldP spid="62571" grpId="0"/>
      <p:bldP spid="6257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5A4F-2D7C-4981-A013-8E9DC8F3F040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684213" y="404813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CC0099"/>
                </a:solidFill>
                <a:cs typeface="Times New Roman" pitchFamily="18" charset="0"/>
              </a:rPr>
              <a:t>§ </a:t>
            </a:r>
            <a:r>
              <a:rPr lang="en-US" altLang="zh-CN" sz="2800" b="1">
                <a:solidFill>
                  <a:srgbClr val="CC0099"/>
                </a:solidFill>
              </a:rPr>
              <a:t>4.8 Race - Hazard of Combinational Logic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354013" y="3730625"/>
            <a:ext cx="7775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200">
                <a:latin typeface="Calibri" pitchFamily="34" charset="0"/>
                <a:ea typeface="仿宋_GB2312" pitchFamily="49" charset="-122"/>
              </a:rPr>
              <a:t>In the switching of input logic levels, however, the problem of </a:t>
            </a:r>
            <a:r>
              <a:rPr lang="en-US" altLang="zh-CN" sz="2200" b="1">
                <a:solidFill>
                  <a:srgbClr val="006600"/>
                </a:solidFill>
                <a:latin typeface="Calibri" pitchFamily="34" charset="0"/>
                <a:ea typeface="仿宋_GB2312" pitchFamily="49" charset="-122"/>
              </a:rPr>
              <a:t>race-hazard</a:t>
            </a:r>
            <a:r>
              <a:rPr lang="en-US" altLang="zh-CN" sz="2200">
                <a:latin typeface="Calibri" pitchFamily="34" charset="0"/>
                <a:ea typeface="仿宋_GB2312" pitchFamily="49" charset="-122"/>
              </a:rPr>
              <a:t> would arise due to the </a:t>
            </a:r>
            <a:r>
              <a:rPr lang="en-US" altLang="zh-CN" sz="2200" b="1">
                <a:solidFill>
                  <a:srgbClr val="006600"/>
                </a:solidFill>
                <a:latin typeface="Calibri" pitchFamily="34" charset="0"/>
                <a:ea typeface="仿宋_GB2312" pitchFamily="49" charset="-122"/>
              </a:rPr>
              <a:t>transfer delay of logic gates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323850" y="4557713"/>
            <a:ext cx="80772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>
                <a:solidFill>
                  <a:srgbClr val="FF3399"/>
                </a:solidFill>
                <a:ea typeface="仿宋_GB2312" pitchFamily="49" charset="-122"/>
              </a:rPr>
              <a:t>竞争</a:t>
            </a:r>
            <a:r>
              <a:rPr lang="zh-CN" altLang="en-US" sz="2200">
                <a:solidFill>
                  <a:srgbClr val="FF3399"/>
                </a:solidFill>
                <a:ea typeface="仿宋_GB2312" pitchFamily="49" charset="-122"/>
              </a:rPr>
              <a:t>：</a:t>
            </a:r>
            <a:r>
              <a:rPr lang="zh-CN" altLang="en-US" sz="2200" b="1">
                <a:ea typeface="仿宋_GB2312" pitchFamily="49" charset="-122"/>
              </a:rPr>
              <a:t>从输入到输出的途径不同，延时时间不同，到达输</a:t>
            </a:r>
          </a:p>
          <a:p>
            <a:pPr>
              <a:lnSpc>
                <a:spcPct val="120000"/>
              </a:lnSpc>
            </a:pPr>
            <a:r>
              <a:rPr lang="zh-CN" altLang="en-US" sz="2200" b="1">
                <a:ea typeface="仿宋_GB2312" pitchFamily="49" charset="-122"/>
              </a:rPr>
              <a:t>            出的时间不同，这种现象为竞争。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323850" y="5546725"/>
            <a:ext cx="7864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solidFill>
                  <a:srgbClr val="FF3399"/>
                </a:solidFill>
                <a:ea typeface="仿宋_GB2312" pitchFamily="49" charset="-122"/>
              </a:rPr>
              <a:t>冒险：</a:t>
            </a:r>
            <a:r>
              <a:rPr lang="zh-CN" altLang="en-US" sz="2200" b="1">
                <a:ea typeface="仿宋_GB2312" pitchFamily="49" charset="-122"/>
              </a:rPr>
              <a:t>竞争结果导致逻辑电路产生错误输出，称为冒险或</a:t>
            </a:r>
          </a:p>
          <a:p>
            <a:r>
              <a:rPr lang="zh-CN" altLang="en-US" sz="2200" b="1">
                <a:ea typeface="仿宋_GB2312" pitchFamily="49" charset="-122"/>
              </a:rPr>
              <a:t>            险象。</a:t>
            </a: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3851275" y="981075"/>
            <a:ext cx="455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Comic Sans MS" pitchFamily="66" charset="0"/>
                <a:ea typeface="华文仿宋" pitchFamily="2" charset="-122"/>
              </a:rPr>
              <a:t>组合逻辑电路的竞争冒险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354013" y="1422400"/>
            <a:ext cx="8321675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  <a:ea typeface="黑体" pitchFamily="49" charset="-122"/>
              </a:rPr>
              <a:t>Previous discussions are based on stablized voltage levels of inputs and outputs. We hereafter discuss the </a:t>
            </a:r>
            <a:r>
              <a:rPr lang="en-US" altLang="zh-CN" b="1">
                <a:solidFill>
                  <a:srgbClr val="0000CC"/>
                </a:solidFill>
                <a:latin typeface="Calibri" pitchFamily="34" charset="0"/>
                <a:ea typeface="黑体" pitchFamily="49" charset="-122"/>
              </a:rPr>
              <a:t>transient status of circuits given that the inputs switch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 from one logic level to another. </a:t>
            </a:r>
            <a:r>
              <a:rPr lang="zh-CN" altLang="en-US" sz="2200">
                <a:latin typeface="Calibri" pitchFamily="34" charset="0"/>
                <a:ea typeface="黑体" pitchFamily="49" charset="-122"/>
              </a:rPr>
              <a:t>前面讨论电路是输入输出处于稳定的逻辑电平的情况。为了保证工作的可靠性，要考虑输入信号逻辑电平发生变化的瞬间电路的工作情况。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utoUpdateAnimBg="0"/>
      <p:bldP spid="84998" grpId="0" autoUpdateAnimBg="0"/>
      <p:bldP spid="84999" grpId="0" autoUpdateAnimBg="0"/>
      <p:bldP spid="85000" grpId="0" autoUpdateAnimBg="0"/>
      <p:bldP spid="85001" grpId="0" autoUpdateAnimBg="0"/>
      <p:bldP spid="85002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EBEB-A98A-4DDB-A99A-70122C53AE55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547813" y="404813"/>
            <a:ext cx="62388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C0066"/>
                </a:solidFill>
              </a:rPr>
              <a:t>4.8.1  </a:t>
            </a:r>
            <a:r>
              <a:rPr lang="zh-CN" altLang="en-US" sz="3200" b="1" dirty="0">
                <a:solidFill>
                  <a:srgbClr val="CC0066"/>
                </a:solidFill>
              </a:rPr>
              <a:t>竞争冒险的分类与判别</a:t>
            </a:r>
            <a:endParaRPr lang="zh-CN" altLang="en-US" sz="3200" b="1" dirty="0">
              <a:solidFill>
                <a:srgbClr val="CC0066"/>
              </a:solidFill>
              <a:ea typeface="仿宋_GB2312" pitchFamily="49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71550" y="1295400"/>
            <a:ext cx="2378075" cy="457200"/>
            <a:chOff x="1958" y="796"/>
            <a:chExt cx="1498" cy="288"/>
          </a:xfrm>
        </p:grpSpPr>
        <p:sp>
          <p:nvSpPr>
            <p:cNvPr id="86020" name="Text Box 4"/>
            <p:cNvSpPr txBox="1">
              <a:spLocks noChangeArrowheads="1"/>
            </p:cNvSpPr>
            <p:nvPr/>
          </p:nvSpPr>
          <p:spPr bwMode="auto">
            <a:xfrm>
              <a:off x="1958" y="796"/>
              <a:ext cx="1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F </a:t>
              </a:r>
              <a:r>
                <a:rPr lang="en-US" altLang="zh-CN"/>
                <a:t>= AB + AC</a:t>
              </a:r>
            </a:p>
          </p:txBody>
        </p:sp>
        <p:sp>
          <p:nvSpPr>
            <p:cNvPr id="86021" name="Line 5"/>
            <p:cNvSpPr>
              <a:spLocks noChangeShapeType="1"/>
            </p:cNvSpPr>
            <p:nvPr/>
          </p:nvSpPr>
          <p:spPr bwMode="auto">
            <a:xfrm>
              <a:off x="2808" y="81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5257800" y="1143000"/>
            <a:ext cx="3244850" cy="1539875"/>
            <a:chOff x="3312" y="720"/>
            <a:chExt cx="2044" cy="970"/>
          </a:xfrm>
        </p:grpSpPr>
        <p:sp>
          <p:nvSpPr>
            <p:cNvPr id="86061" name="Text Box 45"/>
            <p:cNvSpPr txBox="1">
              <a:spLocks noChangeArrowheads="1"/>
            </p:cNvSpPr>
            <p:nvPr/>
          </p:nvSpPr>
          <p:spPr bwMode="auto">
            <a:xfrm>
              <a:off x="5106" y="960"/>
              <a:ext cx="2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F</a:t>
              </a:r>
            </a:p>
          </p:txBody>
        </p:sp>
        <p:sp>
          <p:nvSpPr>
            <p:cNvPr id="86062" name="Text Box 46"/>
            <p:cNvSpPr txBox="1">
              <a:spLocks noChangeArrowheads="1"/>
            </p:cNvSpPr>
            <p:nvPr/>
          </p:nvSpPr>
          <p:spPr bwMode="auto">
            <a:xfrm>
              <a:off x="3312" y="72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86063" name="Text Box 47"/>
            <p:cNvSpPr txBox="1">
              <a:spLocks noChangeArrowheads="1"/>
            </p:cNvSpPr>
            <p:nvPr/>
          </p:nvSpPr>
          <p:spPr bwMode="auto">
            <a:xfrm>
              <a:off x="3360" y="96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86064" name="Text Box 48"/>
            <p:cNvSpPr txBox="1">
              <a:spLocks noChangeArrowheads="1"/>
            </p:cNvSpPr>
            <p:nvPr/>
          </p:nvSpPr>
          <p:spPr bwMode="auto">
            <a:xfrm>
              <a:off x="3360" y="144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4260" y="816"/>
              <a:ext cx="240" cy="336"/>
              <a:chOff x="2928" y="1104"/>
              <a:chExt cx="240" cy="336"/>
            </a:xfrm>
          </p:grpSpPr>
          <p:sp>
            <p:nvSpPr>
              <p:cNvPr id="86023" name="Rectangle 7"/>
              <p:cNvSpPr>
                <a:spLocks noChangeArrowheads="1"/>
              </p:cNvSpPr>
              <p:nvPr/>
            </p:nvSpPr>
            <p:spPr bwMode="auto">
              <a:xfrm>
                <a:off x="2928" y="1104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24" name="Text Box 8"/>
              <p:cNvSpPr txBox="1">
                <a:spLocks noChangeArrowheads="1"/>
              </p:cNvSpPr>
              <p:nvPr/>
            </p:nvSpPr>
            <p:spPr bwMode="auto">
              <a:xfrm>
                <a:off x="2976" y="1152"/>
                <a:ext cx="15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000"/>
                  <a:t>&amp;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4272" y="1344"/>
              <a:ext cx="240" cy="336"/>
              <a:chOff x="2928" y="1104"/>
              <a:chExt cx="240" cy="336"/>
            </a:xfrm>
          </p:grpSpPr>
          <p:sp>
            <p:nvSpPr>
              <p:cNvPr id="86027" name="Rectangle 11"/>
              <p:cNvSpPr>
                <a:spLocks noChangeArrowheads="1"/>
              </p:cNvSpPr>
              <p:nvPr/>
            </p:nvSpPr>
            <p:spPr bwMode="auto">
              <a:xfrm>
                <a:off x="2928" y="1104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28" name="Text Box 12"/>
              <p:cNvSpPr txBox="1">
                <a:spLocks noChangeArrowheads="1"/>
              </p:cNvSpPr>
              <p:nvPr/>
            </p:nvSpPr>
            <p:spPr bwMode="auto">
              <a:xfrm>
                <a:off x="2976" y="1152"/>
                <a:ext cx="15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000"/>
                  <a:t>&amp;</a:t>
                </a:r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751" y="1104"/>
              <a:ext cx="259" cy="336"/>
              <a:chOff x="3485" y="1392"/>
              <a:chExt cx="259" cy="336"/>
            </a:xfrm>
          </p:grpSpPr>
          <p:sp>
            <p:nvSpPr>
              <p:cNvPr id="86030" name="Rectangle 14"/>
              <p:cNvSpPr>
                <a:spLocks noChangeArrowheads="1"/>
              </p:cNvSpPr>
              <p:nvPr/>
            </p:nvSpPr>
            <p:spPr bwMode="auto">
              <a:xfrm>
                <a:off x="3485" y="1392"/>
                <a:ext cx="259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31" name="Text Box 15"/>
              <p:cNvSpPr txBox="1">
                <a:spLocks noChangeArrowheads="1"/>
              </p:cNvSpPr>
              <p:nvPr/>
            </p:nvSpPr>
            <p:spPr bwMode="auto">
              <a:xfrm>
                <a:off x="3504" y="1488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600">
                    <a:ea typeface="仿宋_GB2312" pitchFamily="49" charset="-122"/>
                  </a:rPr>
                  <a:t>≥1</a:t>
                </a:r>
                <a:endParaRPr lang="en-US" altLang="zh-CN" sz="1600"/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3936" y="1296"/>
              <a:ext cx="192" cy="240"/>
              <a:chOff x="1728" y="1776"/>
              <a:chExt cx="192" cy="240"/>
            </a:xfrm>
          </p:grpSpPr>
          <p:sp>
            <p:nvSpPr>
              <p:cNvPr id="86039" name="Rectangle 2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4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1776"/>
                <a:ext cx="4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800"/>
                  <a:t>1</a:t>
                </a:r>
              </a:p>
            </p:txBody>
          </p:sp>
          <p:sp>
            <p:nvSpPr>
              <p:cNvPr id="86041" name="Oval 25"/>
              <p:cNvSpPr>
                <a:spLocks noChangeArrowheads="1"/>
              </p:cNvSpPr>
              <p:nvPr/>
            </p:nvSpPr>
            <p:spPr bwMode="auto">
              <a:xfrm>
                <a:off x="1872" y="1872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048" name="Line 32"/>
            <p:cNvSpPr>
              <a:spLocks noChangeShapeType="1"/>
            </p:cNvSpPr>
            <p:nvPr/>
          </p:nvSpPr>
          <p:spPr bwMode="auto">
            <a:xfrm>
              <a:off x="3600" y="912"/>
              <a:ext cx="6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9" name="Line 33"/>
            <p:cNvSpPr>
              <a:spLocks noChangeShapeType="1"/>
            </p:cNvSpPr>
            <p:nvPr/>
          </p:nvSpPr>
          <p:spPr bwMode="auto">
            <a:xfrm>
              <a:off x="3600" y="1056"/>
              <a:ext cx="6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0" name="Line 34"/>
            <p:cNvSpPr>
              <a:spLocks noChangeShapeType="1"/>
            </p:cNvSpPr>
            <p:nvPr/>
          </p:nvSpPr>
          <p:spPr bwMode="auto">
            <a:xfrm>
              <a:off x="3792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1" name="Line 35"/>
            <p:cNvSpPr>
              <a:spLocks noChangeShapeType="1"/>
            </p:cNvSpPr>
            <p:nvPr/>
          </p:nvSpPr>
          <p:spPr bwMode="auto">
            <a:xfrm>
              <a:off x="379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2" name="Line 36"/>
            <p:cNvSpPr>
              <a:spLocks noChangeShapeType="1"/>
            </p:cNvSpPr>
            <p:nvPr/>
          </p:nvSpPr>
          <p:spPr bwMode="auto">
            <a:xfrm>
              <a:off x="3600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3" name="Line 37"/>
            <p:cNvSpPr>
              <a:spLocks noChangeShapeType="1"/>
            </p:cNvSpPr>
            <p:nvPr/>
          </p:nvSpPr>
          <p:spPr bwMode="auto">
            <a:xfrm>
              <a:off x="4512" y="9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4" name="Line 38"/>
            <p:cNvSpPr>
              <a:spLocks noChangeShapeType="1"/>
            </p:cNvSpPr>
            <p:nvPr/>
          </p:nvSpPr>
          <p:spPr bwMode="auto">
            <a:xfrm>
              <a:off x="4512" y="14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5" name="Line 39"/>
            <p:cNvSpPr>
              <a:spLocks noChangeShapeType="1"/>
            </p:cNvSpPr>
            <p:nvPr/>
          </p:nvSpPr>
          <p:spPr bwMode="auto">
            <a:xfrm>
              <a:off x="4608" y="12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6" name="Line 40"/>
            <p:cNvSpPr>
              <a:spLocks noChangeShapeType="1"/>
            </p:cNvSpPr>
            <p:nvPr/>
          </p:nvSpPr>
          <p:spPr bwMode="auto">
            <a:xfrm>
              <a:off x="4656" y="13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7" name="Line 41"/>
            <p:cNvSpPr>
              <a:spLocks noChangeShapeType="1"/>
            </p:cNvSpPr>
            <p:nvPr/>
          </p:nvSpPr>
          <p:spPr bwMode="auto">
            <a:xfrm>
              <a:off x="4656" y="13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8" name="Line 42"/>
            <p:cNvSpPr>
              <a:spLocks noChangeShapeType="1"/>
            </p:cNvSpPr>
            <p:nvPr/>
          </p:nvSpPr>
          <p:spPr bwMode="auto">
            <a:xfrm>
              <a:off x="4608" y="9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9" name="Line 43"/>
            <p:cNvSpPr>
              <a:spLocks noChangeShapeType="1"/>
            </p:cNvSpPr>
            <p:nvPr/>
          </p:nvSpPr>
          <p:spPr bwMode="auto">
            <a:xfrm>
              <a:off x="5010" y="12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65" name="Line 49"/>
            <p:cNvSpPr>
              <a:spLocks noChangeShapeType="1"/>
            </p:cNvSpPr>
            <p:nvPr/>
          </p:nvSpPr>
          <p:spPr bwMode="auto">
            <a:xfrm>
              <a:off x="4128" y="14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068" name="Text Box 52"/>
          <p:cNvSpPr txBox="1">
            <a:spLocks noChangeArrowheads="1"/>
          </p:cNvSpPr>
          <p:nvPr/>
        </p:nvSpPr>
        <p:spPr bwMode="auto">
          <a:xfrm>
            <a:off x="914400" y="18288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若 </a:t>
            </a:r>
            <a:r>
              <a:rPr lang="en-US" altLang="zh-CN"/>
              <a:t>B = C = 1</a:t>
            </a:r>
          </a:p>
        </p:txBody>
      </p:sp>
      <p:sp>
        <p:nvSpPr>
          <p:cNvPr id="86070" name="Rectangle 54"/>
          <p:cNvSpPr>
            <a:spLocks noChangeArrowheads="1"/>
          </p:cNvSpPr>
          <p:nvPr/>
        </p:nvSpPr>
        <p:spPr bwMode="auto">
          <a:xfrm>
            <a:off x="962025" y="3048000"/>
            <a:ext cx="260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FF"/>
                </a:solidFill>
              </a:rPr>
              <a:t>F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应始终为高电位</a:t>
            </a:r>
          </a:p>
        </p:txBody>
      </p:sp>
      <p:sp>
        <p:nvSpPr>
          <p:cNvPr id="86071" name="Text Box 55"/>
          <p:cNvSpPr txBox="1">
            <a:spLocks noChangeArrowheads="1"/>
          </p:cNvSpPr>
          <p:nvPr/>
        </p:nvSpPr>
        <p:spPr bwMode="auto">
          <a:xfrm>
            <a:off x="808038" y="3657600"/>
            <a:ext cx="2674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 </a:t>
            </a:r>
            <a:r>
              <a:rPr lang="zh-CN" altLang="en-US" b="1">
                <a:solidFill>
                  <a:srgbClr val="FF00FF"/>
                </a:solidFill>
              </a:rPr>
              <a:t>逻辑门传输延迟 </a:t>
            </a:r>
            <a:r>
              <a:rPr lang="en-US" altLang="zh-CN" b="1">
                <a:solidFill>
                  <a:srgbClr val="FF00FF"/>
                </a:solidFill>
              </a:rPr>
              <a:t>–</a:t>
            </a:r>
          </a:p>
        </p:txBody>
      </p:sp>
      <p:grpSp>
        <p:nvGrpSpPr>
          <p:cNvPr id="8" name="Group 102"/>
          <p:cNvGrpSpPr>
            <a:grpSpLocks/>
          </p:cNvGrpSpPr>
          <p:nvPr/>
        </p:nvGrpSpPr>
        <p:grpSpPr bwMode="auto">
          <a:xfrm>
            <a:off x="5410200" y="3124200"/>
            <a:ext cx="2971800" cy="2209800"/>
            <a:chOff x="3360" y="2160"/>
            <a:chExt cx="1872" cy="1392"/>
          </a:xfrm>
        </p:grpSpPr>
        <p:sp>
          <p:nvSpPr>
            <p:cNvPr id="86073" name="Line 57"/>
            <p:cNvSpPr>
              <a:spLocks noChangeShapeType="1"/>
            </p:cNvSpPr>
            <p:nvPr/>
          </p:nvSpPr>
          <p:spPr bwMode="auto">
            <a:xfrm>
              <a:off x="3648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74" name="Line 58"/>
            <p:cNvSpPr>
              <a:spLocks noChangeShapeType="1"/>
            </p:cNvSpPr>
            <p:nvPr/>
          </p:nvSpPr>
          <p:spPr bwMode="auto">
            <a:xfrm>
              <a:off x="3936" y="21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75" name="Line 59"/>
            <p:cNvSpPr>
              <a:spLocks noChangeShapeType="1"/>
            </p:cNvSpPr>
            <p:nvPr/>
          </p:nvSpPr>
          <p:spPr bwMode="auto">
            <a:xfrm>
              <a:off x="4224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76" name="Line 60"/>
            <p:cNvSpPr>
              <a:spLocks noChangeShapeType="1"/>
            </p:cNvSpPr>
            <p:nvPr/>
          </p:nvSpPr>
          <p:spPr bwMode="auto">
            <a:xfrm>
              <a:off x="4512" y="21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77" name="Line 61"/>
            <p:cNvSpPr>
              <a:spLocks noChangeShapeType="1"/>
            </p:cNvSpPr>
            <p:nvPr/>
          </p:nvSpPr>
          <p:spPr bwMode="auto">
            <a:xfrm>
              <a:off x="4800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78" name="Line 62"/>
            <p:cNvSpPr>
              <a:spLocks noChangeShapeType="1"/>
            </p:cNvSpPr>
            <p:nvPr/>
          </p:nvSpPr>
          <p:spPr bwMode="auto">
            <a:xfrm>
              <a:off x="4032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79" name="Line 63"/>
            <p:cNvSpPr>
              <a:spLocks noChangeShapeType="1"/>
            </p:cNvSpPr>
            <p:nvPr/>
          </p:nvSpPr>
          <p:spPr bwMode="auto">
            <a:xfrm>
              <a:off x="4320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0" name="Line 64"/>
            <p:cNvSpPr>
              <a:spLocks noChangeShapeType="1"/>
            </p:cNvSpPr>
            <p:nvPr/>
          </p:nvSpPr>
          <p:spPr bwMode="auto">
            <a:xfrm>
              <a:off x="3936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1" name="Line 65"/>
            <p:cNvSpPr>
              <a:spLocks noChangeShapeType="1"/>
            </p:cNvSpPr>
            <p:nvPr/>
          </p:nvSpPr>
          <p:spPr bwMode="auto">
            <a:xfrm>
              <a:off x="422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2" name="Line 66"/>
            <p:cNvSpPr>
              <a:spLocks noChangeShapeType="1"/>
            </p:cNvSpPr>
            <p:nvPr/>
          </p:nvSpPr>
          <p:spPr bwMode="auto">
            <a:xfrm>
              <a:off x="4512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3" name="Line 67"/>
            <p:cNvSpPr>
              <a:spLocks noChangeShapeType="1"/>
            </p:cNvSpPr>
            <p:nvPr/>
          </p:nvSpPr>
          <p:spPr bwMode="auto">
            <a:xfrm>
              <a:off x="4800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4" name="Line 68"/>
            <p:cNvSpPr>
              <a:spLocks noChangeShapeType="1"/>
            </p:cNvSpPr>
            <p:nvPr/>
          </p:nvSpPr>
          <p:spPr bwMode="auto">
            <a:xfrm>
              <a:off x="4320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5" name="Line 69"/>
            <p:cNvSpPr>
              <a:spLocks noChangeShapeType="1"/>
            </p:cNvSpPr>
            <p:nvPr/>
          </p:nvSpPr>
          <p:spPr bwMode="auto">
            <a:xfrm>
              <a:off x="403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6" name="Line 70"/>
            <p:cNvSpPr>
              <a:spLocks noChangeShapeType="1"/>
            </p:cNvSpPr>
            <p:nvPr/>
          </p:nvSpPr>
          <p:spPr bwMode="auto">
            <a:xfrm>
              <a:off x="4608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7" name="Line 71"/>
            <p:cNvSpPr>
              <a:spLocks noChangeShapeType="1"/>
            </p:cNvSpPr>
            <p:nvPr/>
          </p:nvSpPr>
          <p:spPr bwMode="auto">
            <a:xfrm>
              <a:off x="4896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8" name="Line 72"/>
            <p:cNvSpPr>
              <a:spLocks noChangeShapeType="1"/>
            </p:cNvSpPr>
            <p:nvPr/>
          </p:nvSpPr>
          <p:spPr bwMode="auto">
            <a:xfrm>
              <a:off x="4608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9" name="Line 73"/>
            <p:cNvSpPr>
              <a:spLocks noChangeShapeType="1"/>
            </p:cNvSpPr>
            <p:nvPr/>
          </p:nvSpPr>
          <p:spPr bwMode="auto">
            <a:xfrm>
              <a:off x="4896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90" name="Line 74"/>
            <p:cNvSpPr>
              <a:spLocks noChangeShapeType="1"/>
            </p:cNvSpPr>
            <p:nvPr/>
          </p:nvSpPr>
          <p:spPr bwMode="auto">
            <a:xfrm>
              <a:off x="3648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91" name="Line 75"/>
            <p:cNvSpPr>
              <a:spLocks noChangeShapeType="1"/>
            </p:cNvSpPr>
            <p:nvPr/>
          </p:nvSpPr>
          <p:spPr bwMode="auto">
            <a:xfrm>
              <a:off x="3936" y="235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92" name="Line 76"/>
            <p:cNvSpPr>
              <a:spLocks noChangeShapeType="1"/>
            </p:cNvSpPr>
            <p:nvPr/>
          </p:nvSpPr>
          <p:spPr bwMode="auto">
            <a:xfrm>
              <a:off x="4032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93" name="Line 77"/>
            <p:cNvSpPr>
              <a:spLocks noChangeShapeType="1"/>
            </p:cNvSpPr>
            <p:nvPr/>
          </p:nvSpPr>
          <p:spPr bwMode="auto">
            <a:xfrm>
              <a:off x="4224" y="2352"/>
              <a:ext cx="0" cy="1008"/>
            </a:xfrm>
            <a:prstGeom prst="line">
              <a:avLst/>
            </a:prstGeom>
            <a:noFill/>
            <a:ln w="9525">
              <a:solidFill>
                <a:srgbClr val="0066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94" name="Line 78"/>
            <p:cNvSpPr>
              <a:spLocks noChangeShapeType="1"/>
            </p:cNvSpPr>
            <p:nvPr/>
          </p:nvSpPr>
          <p:spPr bwMode="auto">
            <a:xfrm>
              <a:off x="4320" y="2736"/>
              <a:ext cx="0" cy="624"/>
            </a:xfrm>
            <a:prstGeom prst="line">
              <a:avLst/>
            </a:prstGeom>
            <a:noFill/>
            <a:ln w="9525">
              <a:solidFill>
                <a:srgbClr val="0066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95" name="Line 79"/>
            <p:cNvSpPr>
              <a:spLocks noChangeShapeType="1"/>
            </p:cNvSpPr>
            <p:nvPr/>
          </p:nvSpPr>
          <p:spPr bwMode="auto">
            <a:xfrm>
              <a:off x="4800" y="2352"/>
              <a:ext cx="0" cy="960"/>
            </a:xfrm>
            <a:prstGeom prst="line">
              <a:avLst/>
            </a:prstGeom>
            <a:noFill/>
            <a:ln w="9525">
              <a:solidFill>
                <a:srgbClr val="0066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96" name="Line 80"/>
            <p:cNvSpPr>
              <a:spLocks noChangeShapeType="1"/>
            </p:cNvSpPr>
            <p:nvPr/>
          </p:nvSpPr>
          <p:spPr bwMode="auto">
            <a:xfrm>
              <a:off x="4896" y="2736"/>
              <a:ext cx="0" cy="576"/>
            </a:xfrm>
            <a:prstGeom prst="line">
              <a:avLst/>
            </a:prstGeom>
            <a:noFill/>
            <a:ln w="9525">
              <a:solidFill>
                <a:srgbClr val="0066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97" name="Line 81"/>
            <p:cNvSpPr>
              <a:spLocks noChangeShapeType="1"/>
            </p:cNvSpPr>
            <p:nvPr/>
          </p:nvSpPr>
          <p:spPr bwMode="auto">
            <a:xfrm>
              <a:off x="3648" y="3312"/>
              <a:ext cx="576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98" name="Line 82"/>
            <p:cNvSpPr>
              <a:spLocks noChangeShapeType="1"/>
            </p:cNvSpPr>
            <p:nvPr/>
          </p:nvSpPr>
          <p:spPr bwMode="auto">
            <a:xfrm>
              <a:off x="4320" y="3312"/>
              <a:ext cx="480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4896" y="3312"/>
              <a:ext cx="336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00" name="Line 84"/>
            <p:cNvSpPr>
              <a:spLocks noChangeShapeType="1"/>
            </p:cNvSpPr>
            <p:nvPr/>
          </p:nvSpPr>
          <p:spPr bwMode="auto">
            <a:xfrm>
              <a:off x="4224" y="3312"/>
              <a:ext cx="0" cy="24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01" name="Line 85"/>
            <p:cNvSpPr>
              <a:spLocks noChangeShapeType="1"/>
            </p:cNvSpPr>
            <p:nvPr/>
          </p:nvSpPr>
          <p:spPr bwMode="auto">
            <a:xfrm>
              <a:off x="4320" y="3312"/>
              <a:ext cx="0" cy="24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4800" y="3312"/>
              <a:ext cx="0" cy="24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03" name="Line 87"/>
            <p:cNvSpPr>
              <a:spLocks noChangeShapeType="1"/>
            </p:cNvSpPr>
            <p:nvPr/>
          </p:nvSpPr>
          <p:spPr bwMode="auto">
            <a:xfrm>
              <a:off x="4896" y="3312"/>
              <a:ext cx="0" cy="24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04" name="Line 88"/>
            <p:cNvSpPr>
              <a:spLocks noChangeShapeType="1"/>
            </p:cNvSpPr>
            <p:nvPr/>
          </p:nvSpPr>
          <p:spPr bwMode="auto">
            <a:xfrm>
              <a:off x="4224" y="3552"/>
              <a:ext cx="96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4800" y="3552"/>
              <a:ext cx="96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06" name="Line 90"/>
            <p:cNvSpPr>
              <a:spLocks noChangeShapeType="1"/>
            </p:cNvSpPr>
            <p:nvPr/>
          </p:nvSpPr>
          <p:spPr bwMode="auto">
            <a:xfrm>
              <a:off x="3840" y="292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07" name="Line 91"/>
            <p:cNvSpPr>
              <a:spLocks noChangeShapeType="1"/>
            </p:cNvSpPr>
            <p:nvPr/>
          </p:nvSpPr>
          <p:spPr bwMode="auto">
            <a:xfrm flipH="1">
              <a:off x="4032" y="292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08" name="Text Box 92"/>
            <p:cNvSpPr txBox="1">
              <a:spLocks noChangeArrowheads="1"/>
            </p:cNvSpPr>
            <p:nvPr/>
          </p:nvSpPr>
          <p:spPr bwMode="auto">
            <a:xfrm>
              <a:off x="3888" y="3024"/>
              <a:ext cx="2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 i="1"/>
                <a:t>t</a:t>
              </a:r>
              <a:r>
                <a:rPr lang="en-US" altLang="zh-CN" sz="2000" i="1" baseline="-25000"/>
                <a:t>pd</a:t>
              </a:r>
              <a:endParaRPr lang="en-US" altLang="zh-CN" sz="2000" i="1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3408" y="3168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F</a:t>
              </a: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auto">
            <a:xfrm>
              <a:off x="3360" y="2208"/>
              <a:ext cx="2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grpSp>
          <p:nvGrpSpPr>
            <p:cNvPr id="9" name="Group 97"/>
            <p:cNvGrpSpPr>
              <a:grpSpLocks/>
            </p:cNvGrpSpPr>
            <p:nvPr/>
          </p:nvGrpSpPr>
          <p:grpSpPr bwMode="auto">
            <a:xfrm>
              <a:off x="3360" y="2592"/>
              <a:ext cx="202" cy="288"/>
              <a:chOff x="1574" y="3628"/>
              <a:chExt cx="202" cy="288"/>
            </a:xfrm>
          </p:grpSpPr>
          <p:sp>
            <p:nvSpPr>
              <p:cNvPr id="86111" name="Text Box 95"/>
              <p:cNvSpPr txBox="1">
                <a:spLocks noChangeArrowheads="1"/>
              </p:cNvSpPr>
              <p:nvPr/>
            </p:nvSpPr>
            <p:spPr bwMode="auto">
              <a:xfrm>
                <a:off x="1574" y="3628"/>
                <a:ext cx="2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86112" name="Line 96"/>
              <p:cNvSpPr>
                <a:spLocks noChangeShapeType="1"/>
              </p:cNvSpPr>
              <p:nvPr/>
            </p:nvSpPr>
            <p:spPr bwMode="auto">
              <a:xfrm>
                <a:off x="1644" y="36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6115" name="Text Box 99"/>
          <p:cNvSpPr txBox="1">
            <a:spLocks noChangeArrowheads="1"/>
          </p:cNvSpPr>
          <p:nvPr/>
        </p:nvSpPr>
        <p:spPr bwMode="auto">
          <a:xfrm>
            <a:off x="1033463" y="4267200"/>
            <a:ext cx="1954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/>
              <a:t> – </a:t>
            </a:r>
            <a:r>
              <a:rPr lang="zh-CN" altLang="en-US"/>
              <a:t>窄负脉冲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86116" name="Text Box 100"/>
          <p:cNvSpPr txBox="1">
            <a:spLocks noChangeArrowheads="1"/>
          </p:cNvSpPr>
          <p:nvPr/>
        </p:nvSpPr>
        <p:spPr bwMode="auto">
          <a:xfrm>
            <a:off x="914400" y="49530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3399"/>
                </a:solidFill>
                <a:latin typeface="Arial" charset="0"/>
              </a:rPr>
              <a:t> </a:t>
            </a:r>
            <a:r>
              <a:rPr lang="en-US" altLang="zh-CN" sz="2800" b="1">
                <a:solidFill>
                  <a:srgbClr val="FF3399"/>
                </a:solidFill>
                <a:latin typeface="Arial" charset="0"/>
              </a:rPr>
              <a:t>hazard </a:t>
            </a:r>
            <a:r>
              <a:rPr lang="zh-CN" altLang="en-US" b="1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zh-CN" altLang="en-US" b="1">
                <a:solidFill>
                  <a:srgbClr val="FF0066"/>
                </a:solidFill>
                <a:latin typeface="Arial" charset="0"/>
                <a:ea typeface="仿宋_GB2312" pitchFamily="49" charset="-122"/>
              </a:rPr>
              <a:t>冒险</a:t>
            </a:r>
            <a:r>
              <a:rPr lang="zh-CN" altLang="en-US" b="1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）</a:t>
            </a:r>
          </a:p>
        </p:txBody>
      </p:sp>
      <p:grpSp>
        <p:nvGrpSpPr>
          <p:cNvPr id="10" name="Group 105"/>
          <p:cNvGrpSpPr>
            <a:grpSpLocks/>
          </p:cNvGrpSpPr>
          <p:nvPr/>
        </p:nvGrpSpPr>
        <p:grpSpPr bwMode="auto">
          <a:xfrm>
            <a:off x="1371600" y="2438400"/>
            <a:ext cx="1600200" cy="457200"/>
            <a:chOff x="1872" y="1632"/>
            <a:chExt cx="1008" cy="288"/>
          </a:xfrm>
        </p:grpSpPr>
        <p:sp>
          <p:nvSpPr>
            <p:cNvPr id="86069" name="Text Box 53"/>
            <p:cNvSpPr txBox="1">
              <a:spLocks noChangeArrowheads="1"/>
            </p:cNvSpPr>
            <p:nvPr/>
          </p:nvSpPr>
          <p:spPr bwMode="auto">
            <a:xfrm>
              <a:off x="1872" y="1632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i="1">
                  <a:solidFill>
                    <a:srgbClr val="FF00FF"/>
                  </a:solidFill>
                </a:rPr>
                <a:t>F</a:t>
              </a:r>
              <a:r>
                <a:rPr lang="en-US" altLang="zh-CN" b="1">
                  <a:solidFill>
                    <a:srgbClr val="FF00FF"/>
                  </a:solidFill>
                </a:rPr>
                <a:t> =A+A=1</a:t>
              </a:r>
              <a:r>
                <a:rPr lang="en-US" altLang="zh-CN" b="1"/>
                <a:t>   </a:t>
              </a:r>
            </a:p>
          </p:txBody>
        </p:sp>
        <p:sp>
          <p:nvSpPr>
            <p:cNvPr id="86120" name="Line 104"/>
            <p:cNvSpPr>
              <a:spLocks noChangeShapeType="1"/>
            </p:cNvSpPr>
            <p:nvPr/>
          </p:nvSpPr>
          <p:spPr bwMode="auto">
            <a:xfrm>
              <a:off x="2448" y="1668"/>
              <a:ext cx="96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122" name="Rectangle 106"/>
          <p:cNvSpPr>
            <a:spLocks noChangeArrowheads="1"/>
          </p:cNvSpPr>
          <p:nvPr/>
        </p:nvSpPr>
        <p:spPr bwMode="auto">
          <a:xfrm>
            <a:off x="5715000" y="56388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Arial" charset="0"/>
              </a:rPr>
              <a:t>glitch  </a:t>
            </a:r>
            <a:r>
              <a:rPr lang="zh-CN" altLang="en-US" b="1">
                <a:solidFill>
                  <a:srgbClr val="0000FF"/>
                </a:solidFill>
                <a:latin typeface="Arial" charset="0"/>
              </a:rPr>
              <a:t>（</a:t>
            </a:r>
            <a:r>
              <a:rPr lang="zh-CN" altLang="en-US" b="1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毛刺</a:t>
            </a:r>
            <a:r>
              <a:rPr lang="zh-CN" altLang="en-US" b="1">
                <a:solidFill>
                  <a:srgbClr val="0000FF"/>
                </a:solidFill>
                <a:latin typeface="Arial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8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8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8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8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8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utoUpdateAnimBg="0"/>
      <p:bldP spid="86068" grpId="0" autoUpdateAnimBg="0"/>
      <p:bldP spid="86070" grpId="0" autoUpdateAnimBg="0"/>
      <p:bldP spid="86071" grpId="0" autoUpdateAnimBg="0"/>
      <p:bldP spid="86115" grpId="0" autoUpdateAnimBg="0"/>
      <p:bldP spid="86116" grpId="0" autoUpdateAnimBg="0"/>
      <p:bldP spid="86122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F25-A5BF-42D9-AD41-9C4741797CBA}" type="slidenum">
              <a:rPr lang="en-US" altLang="zh-CN"/>
              <a:pPr/>
              <a:t>79</a:t>
            </a:fld>
            <a:endParaRPr lang="en-US" altLang="zh-CN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029200" y="685800"/>
            <a:ext cx="3216275" cy="1463675"/>
            <a:chOff x="2544" y="336"/>
            <a:chExt cx="2026" cy="922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504" y="432"/>
              <a:ext cx="259" cy="336"/>
              <a:chOff x="3485" y="1392"/>
              <a:chExt cx="259" cy="336"/>
            </a:xfrm>
          </p:grpSpPr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3485" y="1392"/>
                <a:ext cx="259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69" name="Text Box 5"/>
              <p:cNvSpPr txBox="1">
                <a:spLocks noChangeArrowheads="1"/>
              </p:cNvSpPr>
              <p:nvPr/>
            </p:nvSpPr>
            <p:spPr bwMode="auto">
              <a:xfrm>
                <a:off x="3504" y="1488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600">
                    <a:ea typeface="仿宋_GB2312" pitchFamily="49" charset="-122"/>
                  </a:rPr>
                  <a:t>≥1</a:t>
                </a:r>
                <a:endParaRPr lang="en-US" altLang="zh-CN" sz="160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4032" y="624"/>
              <a:ext cx="240" cy="336"/>
              <a:chOff x="2928" y="1104"/>
              <a:chExt cx="240" cy="336"/>
            </a:xfrm>
          </p:grpSpPr>
          <p:sp>
            <p:nvSpPr>
              <p:cNvPr id="88071" name="Rectangle 7"/>
              <p:cNvSpPr>
                <a:spLocks noChangeArrowheads="1"/>
              </p:cNvSpPr>
              <p:nvPr/>
            </p:nvSpPr>
            <p:spPr bwMode="auto">
              <a:xfrm>
                <a:off x="2928" y="1104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72" name="Text Box 8"/>
              <p:cNvSpPr txBox="1">
                <a:spLocks noChangeArrowheads="1"/>
              </p:cNvSpPr>
              <p:nvPr/>
            </p:nvSpPr>
            <p:spPr bwMode="auto">
              <a:xfrm>
                <a:off x="2976" y="1152"/>
                <a:ext cx="15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000"/>
                  <a:t>&amp;</a:t>
                </a: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3120" y="816"/>
              <a:ext cx="192" cy="240"/>
              <a:chOff x="1728" y="1776"/>
              <a:chExt cx="192" cy="240"/>
            </a:xfrm>
          </p:grpSpPr>
          <p:sp>
            <p:nvSpPr>
              <p:cNvPr id="88074" name="Rectangle 10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75" name="Text Box 11"/>
              <p:cNvSpPr txBox="1">
                <a:spLocks noChangeArrowheads="1"/>
              </p:cNvSpPr>
              <p:nvPr/>
            </p:nvSpPr>
            <p:spPr bwMode="auto">
              <a:xfrm>
                <a:off x="1776" y="1776"/>
                <a:ext cx="4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800"/>
                  <a:t>1</a:t>
                </a:r>
              </a:p>
            </p:txBody>
          </p:sp>
          <p:sp>
            <p:nvSpPr>
              <p:cNvPr id="88076" name="Oval 12"/>
              <p:cNvSpPr>
                <a:spLocks noChangeArrowheads="1"/>
              </p:cNvSpPr>
              <p:nvPr/>
            </p:nvSpPr>
            <p:spPr bwMode="auto">
              <a:xfrm>
                <a:off x="1872" y="1872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504" y="864"/>
              <a:ext cx="259" cy="336"/>
              <a:chOff x="3485" y="1392"/>
              <a:chExt cx="259" cy="336"/>
            </a:xfrm>
          </p:grpSpPr>
          <p:sp>
            <p:nvSpPr>
              <p:cNvPr id="88079" name="Rectangle 15"/>
              <p:cNvSpPr>
                <a:spLocks noChangeArrowheads="1"/>
              </p:cNvSpPr>
              <p:nvPr/>
            </p:nvSpPr>
            <p:spPr bwMode="auto">
              <a:xfrm>
                <a:off x="3485" y="1392"/>
                <a:ext cx="259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80" name="Text Box 16"/>
              <p:cNvSpPr txBox="1">
                <a:spLocks noChangeArrowheads="1"/>
              </p:cNvSpPr>
              <p:nvPr/>
            </p:nvSpPr>
            <p:spPr bwMode="auto">
              <a:xfrm>
                <a:off x="3504" y="1488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600">
                    <a:ea typeface="仿宋_GB2312" pitchFamily="49" charset="-122"/>
                  </a:rPr>
                  <a:t>≥1</a:t>
                </a:r>
                <a:endParaRPr lang="en-US" altLang="zh-CN" sz="1600"/>
              </a:p>
            </p:txBody>
          </p:sp>
        </p:grpSp>
        <p:sp>
          <p:nvSpPr>
            <p:cNvPr id="88081" name="Line 17"/>
            <p:cNvSpPr>
              <a:spLocks noChangeShapeType="1"/>
            </p:cNvSpPr>
            <p:nvPr/>
          </p:nvSpPr>
          <p:spPr bwMode="auto">
            <a:xfrm>
              <a:off x="3312" y="9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2" name="Line 18"/>
            <p:cNvSpPr>
              <a:spLocks noChangeShapeType="1"/>
            </p:cNvSpPr>
            <p:nvPr/>
          </p:nvSpPr>
          <p:spPr bwMode="auto">
            <a:xfrm>
              <a:off x="4272" y="7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3" name="Line 19"/>
            <p:cNvSpPr>
              <a:spLocks noChangeShapeType="1"/>
            </p:cNvSpPr>
            <p:nvPr/>
          </p:nvSpPr>
          <p:spPr bwMode="auto">
            <a:xfrm>
              <a:off x="3756" y="6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4" name="Line 20"/>
            <p:cNvSpPr>
              <a:spLocks noChangeShapeType="1"/>
            </p:cNvSpPr>
            <p:nvPr/>
          </p:nvSpPr>
          <p:spPr bwMode="auto">
            <a:xfrm>
              <a:off x="3756" y="10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5" name="Line 21"/>
            <p:cNvSpPr>
              <a:spLocks noChangeShapeType="1"/>
            </p:cNvSpPr>
            <p:nvPr/>
          </p:nvSpPr>
          <p:spPr bwMode="auto">
            <a:xfrm>
              <a:off x="3888" y="7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6" name="Line 22"/>
            <p:cNvSpPr>
              <a:spLocks noChangeShapeType="1"/>
            </p:cNvSpPr>
            <p:nvPr/>
          </p:nvSpPr>
          <p:spPr bwMode="auto">
            <a:xfrm>
              <a:off x="3888" y="8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8" name="Line 24"/>
            <p:cNvSpPr>
              <a:spLocks noChangeShapeType="1"/>
            </p:cNvSpPr>
            <p:nvPr/>
          </p:nvSpPr>
          <p:spPr bwMode="auto">
            <a:xfrm>
              <a:off x="3888" y="6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9" name="Line 25"/>
            <p:cNvSpPr>
              <a:spLocks noChangeShapeType="1"/>
            </p:cNvSpPr>
            <p:nvPr/>
          </p:nvSpPr>
          <p:spPr bwMode="auto">
            <a:xfrm>
              <a:off x="3888" y="8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0" name="Line 26"/>
            <p:cNvSpPr>
              <a:spLocks noChangeShapeType="1"/>
            </p:cNvSpPr>
            <p:nvPr/>
          </p:nvSpPr>
          <p:spPr bwMode="auto">
            <a:xfrm>
              <a:off x="2784" y="5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1" name="Line 27"/>
            <p:cNvSpPr>
              <a:spLocks noChangeShapeType="1"/>
            </p:cNvSpPr>
            <p:nvPr/>
          </p:nvSpPr>
          <p:spPr bwMode="auto">
            <a:xfrm>
              <a:off x="2784" y="67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2" name="Line 28"/>
            <p:cNvSpPr>
              <a:spLocks noChangeShapeType="1"/>
            </p:cNvSpPr>
            <p:nvPr/>
          </p:nvSpPr>
          <p:spPr bwMode="auto">
            <a:xfrm>
              <a:off x="2832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3" name="Line 29"/>
            <p:cNvSpPr>
              <a:spLocks noChangeShapeType="1"/>
            </p:cNvSpPr>
            <p:nvPr/>
          </p:nvSpPr>
          <p:spPr bwMode="auto">
            <a:xfrm>
              <a:off x="2976" y="5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4" name="Line 30"/>
            <p:cNvSpPr>
              <a:spLocks noChangeShapeType="1"/>
            </p:cNvSpPr>
            <p:nvPr/>
          </p:nvSpPr>
          <p:spPr bwMode="auto">
            <a:xfrm>
              <a:off x="2976" y="9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5" name="Text Box 31"/>
            <p:cNvSpPr txBox="1">
              <a:spLocks noChangeArrowheads="1"/>
            </p:cNvSpPr>
            <p:nvPr/>
          </p:nvSpPr>
          <p:spPr bwMode="auto">
            <a:xfrm>
              <a:off x="4368" y="528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G</a:t>
              </a:r>
            </a:p>
          </p:txBody>
        </p:sp>
        <p:sp>
          <p:nvSpPr>
            <p:cNvPr id="88096" name="Text Box 32"/>
            <p:cNvSpPr txBox="1">
              <a:spLocks noChangeArrowheads="1"/>
            </p:cNvSpPr>
            <p:nvPr/>
          </p:nvSpPr>
          <p:spPr bwMode="auto">
            <a:xfrm>
              <a:off x="2544" y="336"/>
              <a:ext cx="2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88097" name="Text Box 33"/>
            <p:cNvSpPr txBox="1">
              <a:spLocks noChangeArrowheads="1"/>
            </p:cNvSpPr>
            <p:nvPr/>
          </p:nvSpPr>
          <p:spPr bwMode="auto">
            <a:xfrm>
              <a:off x="2592" y="57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88098" name="Text Box 34"/>
            <p:cNvSpPr txBox="1">
              <a:spLocks noChangeArrowheads="1"/>
            </p:cNvSpPr>
            <p:nvPr/>
          </p:nvSpPr>
          <p:spPr bwMode="auto">
            <a:xfrm>
              <a:off x="2640" y="1008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</p:grpSp>
      <p:sp>
        <p:nvSpPr>
          <p:cNvPr id="88102" name="Text Box 38"/>
          <p:cNvSpPr txBox="1">
            <a:spLocks noChangeArrowheads="1"/>
          </p:cNvSpPr>
          <p:nvPr/>
        </p:nvSpPr>
        <p:spPr bwMode="auto">
          <a:xfrm>
            <a:off x="914400" y="12954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若 </a:t>
            </a:r>
            <a:r>
              <a:rPr lang="en-US" altLang="zh-CN"/>
              <a:t>B = C = 0</a:t>
            </a:r>
          </a:p>
        </p:txBody>
      </p:sp>
      <p:sp>
        <p:nvSpPr>
          <p:cNvPr id="88104" name="Rectangle 40"/>
          <p:cNvSpPr>
            <a:spLocks noChangeArrowheads="1"/>
          </p:cNvSpPr>
          <p:nvPr/>
        </p:nvSpPr>
        <p:spPr bwMode="auto">
          <a:xfrm>
            <a:off x="1036638" y="24384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FF"/>
                </a:solidFill>
              </a:rPr>
              <a:t>G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应始终为低电平</a:t>
            </a:r>
          </a:p>
        </p:txBody>
      </p:sp>
      <p:sp>
        <p:nvSpPr>
          <p:cNvPr id="88105" name="Text Box 41"/>
          <p:cNvSpPr txBox="1">
            <a:spLocks noChangeArrowheads="1"/>
          </p:cNvSpPr>
          <p:nvPr/>
        </p:nvSpPr>
        <p:spPr bwMode="auto">
          <a:xfrm>
            <a:off x="685800" y="3276600"/>
            <a:ext cx="283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 </a:t>
            </a:r>
            <a:r>
              <a:rPr lang="zh-CN" altLang="en-US" b="1">
                <a:solidFill>
                  <a:srgbClr val="FF00FF"/>
                </a:solidFill>
              </a:rPr>
              <a:t>逻辑门传输延迟 </a:t>
            </a:r>
            <a:r>
              <a:rPr lang="en-US" altLang="zh-CN" b="1">
                <a:solidFill>
                  <a:srgbClr val="FF00FF"/>
                </a:solidFill>
              </a:rPr>
              <a:t>–</a:t>
            </a:r>
          </a:p>
        </p:txBody>
      </p: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5486400" y="2667000"/>
            <a:ext cx="2895600" cy="2286000"/>
            <a:chOff x="3456" y="1680"/>
            <a:chExt cx="1824" cy="1440"/>
          </a:xfrm>
        </p:grpSpPr>
        <p:sp>
          <p:nvSpPr>
            <p:cNvPr id="88107" name="Line 43"/>
            <p:cNvSpPr>
              <a:spLocks noChangeShapeType="1"/>
            </p:cNvSpPr>
            <p:nvPr/>
          </p:nvSpPr>
          <p:spPr bwMode="auto">
            <a:xfrm>
              <a:off x="3744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8" name="Line 44"/>
            <p:cNvSpPr>
              <a:spLocks noChangeShapeType="1"/>
            </p:cNvSpPr>
            <p:nvPr/>
          </p:nvSpPr>
          <p:spPr bwMode="auto">
            <a:xfrm>
              <a:off x="4032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9" name="Line 45"/>
            <p:cNvSpPr>
              <a:spLocks noChangeShapeType="1"/>
            </p:cNvSpPr>
            <p:nvPr/>
          </p:nvSpPr>
          <p:spPr bwMode="auto">
            <a:xfrm>
              <a:off x="4320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0" name="Line 46"/>
            <p:cNvSpPr>
              <a:spLocks noChangeShapeType="1"/>
            </p:cNvSpPr>
            <p:nvPr/>
          </p:nvSpPr>
          <p:spPr bwMode="auto">
            <a:xfrm>
              <a:off x="4608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1" name="Line 47"/>
            <p:cNvSpPr>
              <a:spLocks noChangeShapeType="1"/>
            </p:cNvSpPr>
            <p:nvPr/>
          </p:nvSpPr>
          <p:spPr bwMode="auto">
            <a:xfrm>
              <a:off x="4896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2" name="Line 48"/>
            <p:cNvSpPr>
              <a:spLocks noChangeShapeType="1"/>
            </p:cNvSpPr>
            <p:nvPr/>
          </p:nvSpPr>
          <p:spPr bwMode="auto">
            <a:xfrm>
              <a:off x="4128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3" name="Line 49"/>
            <p:cNvSpPr>
              <a:spLocks noChangeShapeType="1"/>
            </p:cNvSpPr>
            <p:nvPr/>
          </p:nvSpPr>
          <p:spPr bwMode="auto">
            <a:xfrm>
              <a:off x="4416" y="20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4" name="Line 50"/>
            <p:cNvSpPr>
              <a:spLocks noChangeShapeType="1"/>
            </p:cNvSpPr>
            <p:nvPr/>
          </p:nvSpPr>
          <p:spPr bwMode="auto">
            <a:xfrm>
              <a:off x="4032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5" name="Line 51"/>
            <p:cNvSpPr>
              <a:spLocks noChangeShapeType="1"/>
            </p:cNvSpPr>
            <p:nvPr/>
          </p:nvSpPr>
          <p:spPr bwMode="auto">
            <a:xfrm>
              <a:off x="4320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6" name="Line 52"/>
            <p:cNvSpPr>
              <a:spLocks noChangeShapeType="1"/>
            </p:cNvSpPr>
            <p:nvPr/>
          </p:nvSpPr>
          <p:spPr bwMode="auto">
            <a:xfrm>
              <a:off x="4608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7" name="Line 53"/>
            <p:cNvSpPr>
              <a:spLocks noChangeShapeType="1"/>
            </p:cNvSpPr>
            <p:nvPr/>
          </p:nvSpPr>
          <p:spPr bwMode="auto">
            <a:xfrm>
              <a:off x="4896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8" name="Line 54"/>
            <p:cNvSpPr>
              <a:spLocks noChangeShapeType="1"/>
            </p:cNvSpPr>
            <p:nvPr/>
          </p:nvSpPr>
          <p:spPr bwMode="auto">
            <a:xfrm>
              <a:off x="4416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9" name="Line 55"/>
            <p:cNvSpPr>
              <a:spLocks noChangeShapeType="1"/>
            </p:cNvSpPr>
            <p:nvPr/>
          </p:nvSpPr>
          <p:spPr bwMode="auto">
            <a:xfrm>
              <a:off x="412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0" name="Line 56"/>
            <p:cNvSpPr>
              <a:spLocks noChangeShapeType="1"/>
            </p:cNvSpPr>
            <p:nvPr/>
          </p:nvSpPr>
          <p:spPr bwMode="auto">
            <a:xfrm>
              <a:off x="4704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1" name="Line 57"/>
            <p:cNvSpPr>
              <a:spLocks noChangeShapeType="1"/>
            </p:cNvSpPr>
            <p:nvPr/>
          </p:nvSpPr>
          <p:spPr bwMode="auto">
            <a:xfrm>
              <a:off x="4992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2" name="Line 58"/>
            <p:cNvSpPr>
              <a:spLocks noChangeShapeType="1"/>
            </p:cNvSpPr>
            <p:nvPr/>
          </p:nvSpPr>
          <p:spPr bwMode="auto">
            <a:xfrm>
              <a:off x="470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3" name="Line 59"/>
            <p:cNvSpPr>
              <a:spLocks noChangeShapeType="1"/>
            </p:cNvSpPr>
            <p:nvPr/>
          </p:nvSpPr>
          <p:spPr bwMode="auto">
            <a:xfrm>
              <a:off x="4992" y="20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4" name="Line 60"/>
            <p:cNvSpPr>
              <a:spLocks noChangeShapeType="1"/>
            </p:cNvSpPr>
            <p:nvPr/>
          </p:nvSpPr>
          <p:spPr bwMode="auto">
            <a:xfrm>
              <a:off x="3744" y="20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7" name="Line 63"/>
            <p:cNvSpPr>
              <a:spLocks noChangeShapeType="1"/>
            </p:cNvSpPr>
            <p:nvPr/>
          </p:nvSpPr>
          <p:spPr bwMode="auto">
            <a:xfrm>
              <a:off x="4032" y="1872"/>
              <a:ext cx="0" cy="1008"/>
            </a:xfrm>
            <a:prstGeom prst="line">
              <a:avLst/>
            </a:prstGeom>
            <a:noFill/>
            <a:ln w="9525">
              <a:solidFill>
                <a:srgbClr val="0066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8" name="Line 64"/>
            <p:cNvSpPr>
              <a:spLocks noChangeShapeType="1"/>
            </p:cNvSpPr>
            <p:nvPr/>
          </p:nvSpPr>
          <p:spPr bwMode="auto">
            <a:xfrm>
              <a:off x="4128" y="2256"/>
              <a:ext cx="0" cy="624"/>
            </a:xfrm>
            <a:prstGeom prst="line">
              <a:avLst/>
            </a:prstGeom>
            <a:noFill/>
            <a:ln w="9525">
              <a:solidFill>
                <a:srgbClr val="0066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9" name="Line 65"/>
            <p:cNvSpPr>
              <a:spLocks noChangeShapeType="1"/>
            </p:cNvSpPr>
            <p:nvPr/>
          </p:nvSpPr>
          <p:spPr bwMode="auto">
            <a:xfrm>
              <a:off x="4608" y="1872"/>
              <a:ext cx="0" cy="960"/>
            </a:xfrm>
            <a:prstGeom prst="line">
              <a:avLst/>
            </a:prstGeom>
            <a:noFill/>
            <a:ln w="9525">
              <a:solidFill>
                <a:srgbClr val="0066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0" name="Line 66"/>
            <p:cNvSpPr>
              <a:spLocks noChangeShapeType="1"/>
            </p:cNvSpPr>
            <p:nvPr/>
          </p:nvSpPr>
          <p:spPr bwMode="auto">
            <a:xfrm>
              <a:off x="4704" y="2256"/>
              <a:ext cx="0" cy="576"/>
            </a:xfrm>
            <a:prstGeom prst="line">
              <a:avLst/>
            </a:prstGeom>
            <a:noFill/>
            <a:ln w="9525">
              <a:solidFill>
                <a:srgbClr val="0066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1" name="Line 67"/>
            <p:cNvSpPr>
              <a:spLocks noChangeShapeType="1"/>
            </p:cNvSpPr>
            <p:nvPr/>
          </p:nvSpPr>
          <p:spPr bwMode="auto">
            <a:xfrm>
              <a:off x="3696" y="3072"/>
              <a:ext cx="336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2" name="Line 68"/>
            <p:cNvSpPr>
              <a:spLocks noChangeShapeType="1"/>
            </p:cNvSpPr>
            <p:nvPr/>
          </p:nvSpPr>
          <p:spPr bwMode="auto">
            <a:xfrm>
              <a:off x="4128" y="3072"/>
              <a:ext cx="480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3" name="Line 69"/>
            <p:cNvSpPr>
              <a:spLocks noChangeShapeType="1"/>
            </p:cNvSpPr>
            <p:nvPr/>
          </p:nvSpPr>
          <p:spPr bwMode="auto">
            <a:xfrm>
              <a:off x="4704" y="3072"/>
              <a:ext cx="528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4" name="Line 70"/>
            <p:cNvSpPr>
              <a:spLocks noChangeShapeType="1"/>
            </p:cNvSpPr>
            <p:nvPr/>
          </p:nvSpPr>
          <p:spPr bwMode="auto">
            <a:xfrm>
              <a:off x="4032" y="2832"/>
              <a:ext cx="0" cy="24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5" name="Line 71"/>
            <p:cNvSpPr>
              <a:spLocks noChangeShapeType="1"/>
            </p:cNvSpPr>
            <p:nvPr/>
          </p:nvSpPr>
          <p:spPr bwMode="auto">
            <a:xfrm>
              <a:off x="4128" y="2832"/>
              <a:ext cx="0" cy="24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6" name="Line 72"/>
            <p:cNvSpPr>
              <a:spLocks noChangeShapeType="1"/>
            </p:cNvSpPr>
            <p:nvPr/>
          </p:nvSpPr>
          <p:spPr bwMode="auto">
            <a:xfrm>
              <a:off x="4608" y="2832"/>
              <a:ext cx="0" cy="24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7" name="Line 73"/>
            <p:cNvSpPr>
              <a:spLocks noChangeShapeType="1"/>
            </p:cNvSpPr>
            <p:nvPr/>
          </p:nvSpPr>
          <p:spPr bwMode="auto">
            <a:xfrm>
              <a:off x="4704" y="2832"/>
              <a:ext cx="0" cy="24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8" name="Line 74"/>
            <p:cNvSpPr>
              <a:spLocks noChangeShapeType="1"/>
            </p:cNvSpPr>
            <p:nvPr/>
          </p:nvSpPr>
          <p:spPr bwMode="auto">
            <a:xfrm>
              <a:off x="4032" y="2832"/>
              <a:ext cx="96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9" name="Line 75"/>
            <p:cNvSpPr>
              <a:spLocks noChangeShapeType="1"/>
            </p:cNvSpPr>
            <p:nvPr/>
          </p:nvSpPr>
          <p:spPr bwMode="auto">
            <a:xfrm>
              <a:off x="4608" y="2832"/>
              <a:ext cx="96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0" name="Line 76"/>
            <p:cNvSpPr>
              <a:spLocks noChangeShapeType="1"/>
            </p:cNvSpPr>
            <p:nvPr/>
          </p:nvSpPr>
          <p:spPr bwMode="auto">
            <a:xfrm>
              <a:off x="3936" y="24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1" name="Line 77"/>
            <p:cNvSpPr>
              <a:spLocks noChangeShapeType="1"/>
            </p:cNvSpPr>
            <p:nvPr/>
          </p:nvSpPr>
          <p:spPr bwMode="auto">
            <a:xfrm flipH="1">
              <a:off x="4128" y="24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2" name="Text Box 78"/>
            <p:cNvSpPr txBox="1">
              <a:spLocks noChangeArrowheads="1"/>
            </p:cNvSpPr>
            <p:nvPr/>
          </p:nvSpPr>
          <p:spPr bwMode="auto">
            <a:xfrm>
              <a:off x="4176" y="2496"/>
              <a:ext cx="2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 i="1"/>
                <a:t>t</a:t>
              </a:r>
              <a:r>
                <a:rPr lang="en-US" altLang="zh-CN" sz="2000" i="1" baseline="-25000"/>
                <a:t>pd</a:t>
              </a:r>
              <a:endParaRPr lang="en-US" altLang="zh-CN" sz="2000" i="1"/>
            </a:p>
          </p:txBody>
        </p:sp>
        <p:sp>
          <p:nvSpPr>
            <p:cNvPr id="88143" name="Text Box 79"/>
            <p:cNvSpPr txBox="1">
              <a:spLocks noChangeArrowheads="1"/>
            </p:cNvSpPr>
            <p:nvPr/>
          </p:nvSpPr>
          <p:spPr bwMode="auto">
            <a:xfrm>
              <a:off x="3456" y="2832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G</a:t>
              </a:r>
            </a:p>
          </p:txBody>
        </p:sp>
        <p:sp>
          <p:nvSpPr>
            <p:cNvPr id="88144" name="Text Box 80"/>
            <p:cNvSpPr txBox="1">
              <a:spLocks noChangeArrowheads="1"/>
            </p:cNvSpPr>
            <p:nvPr/>
          </p:nvSpPr>
          <p:spPr bwMode="auto">
            <a:xfrm>
              <a:off x="3456" y="1728"/>
              <a:ext cx="2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grpSp>
          <p:nvGrpSpPr>
            <p:cNvPr id="8" name="Group 81"/>
            <p:cNvGrpSpPr>
              <a:grpSpLocks/>
            </p:cNvGrpSpPr>
            <p:nvPr/>
          </p:nvGrpSpPr>
          <p:grpSpPr bwMode="auto">
            <a:xfrm>
              <a:off x="3456" y="2112"/>
              <a:ext cx="202" cy="288"/>
              <a:chOff x="1574" y="3628"/>
              <a:chExt cx="202" cy="288"/>
            </a:xfrm>
          </p:grpSpPr>
          <p:sp>
            <p:nvSpPr>
              <p:cNvPr id="88146" name="Text Box 82"/>
              <p:cNvSpPr txBox="1">
                <a:spLocks noChangeArrowheads="1"/>
              </p:cNvSpPr>
              <p:nvPr/>
            </p:nvSpPr>
            <p:spPr bwMode="auto">
              <a:xfrm>
                <a:off x="1574" y="3628"/>
                <a:ext cx="2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88147" name="Line 83"/>
              <p:cNvSpPr>
                <a:spLocks noChangeShapeType="1"/>
              </p:cNvSpPr>
              <p:nvPr/>
            </p:nvSpPr>
            <p:spPr bwMode="auto">
              <a:xfrm>
                <a:off x="1644" y="36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8148" name="Text Box 84"/>
          <p:cNvSpPr txBox="1">
            <a:spLocks noChangeArrowheads="1"/>
          </p:cNvSpPr>
          <p:nvPr/>
        </p:nvSpPr>
        <p:spPr bwMode="auto">
          <a:xfrm>
            <a:off x="827088" y="41910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latin typeface="Arial" charset="0"/>
              </a:rPr>
              <a:t>G</a:t>
            </a:r>
            <a:r>
              <a:rPr lang="en-US" altLang="zh-CN">
                <a:latin typeface="Arial" charset="0"/>
              </a:rPr>
              <a:t> – </a:t>
            </a:r>
            <a:r>
              <a:rPr lang="zh-CN" altLang="en-US">
                <a:latin typeface="Arial" charset="0"/>
              </a:rPr>
              <a:t>出现窄负脉冲</a:t>
            </a:r>
            <a:endParaRPr lang="zh-CN" altLang="en-US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88149" name="Text Box 85"/>
          <p:cNvSpPr txBox="1">
            <a:spLocks noChangeArrowheads="1"/>
          </p:cNvSpPr>
          <p:nvPr/>
        </p:nvSpPr>
        <p:spPr bwMode="auto">
          <a:xfrm>
            <a:off x="1219200" y="50292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3399"/>
                </a:solidFill>
              </a:rPr>
              <a:t> </a:t>
            </a:r>
            <a:r>
              <a:rPr lang="en-US" altLang="zh-CN" sz="2800" b="1">
                <a:solidFill>
                  <a:srgbClr val="FF3399"/>
                </a:solidFill>
              </a:rPr>
              <a:t>hazard    </a:t>
            </a:r>
            <a:r>
              <a:rPr lang="en-US" altLang="zh-CN" b="1">
                <a:solidFill>
                  <a:srgbClr val="0000FF"/>
                </a:solidFill>
              </a:rPr>
              <a:t>(glitch)</a:t>
            </a:r>
            <a:endParaRPr lang="en-US" altLang="zh-CN" sz="2800" b="1">
              <a:solidFill>
                <a:srgbClr val="0000FF"/>
              </a:solidFill>
              <a:ea typeface="仿宋_GB2312" pitchFamily="49" charset="-122"/>
            </a:endParaRPr>
          </a:p>
        </p:txBody>
      </p: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990600" y="685800"/>
            <a:ext cx="2378075" cy="457200"/>
            <a:chOff x="528" y="816"/>
            <a:chExt cx="1498" cy="288"/>
          </a:xfrm>
        </p:grpSpPr>
        <p:sp>
          <p:nvSpPr>
            <p:cNvPr id="88151" name="Text Box 87"/>
            <p:cNvSpPr txBox="1">
              <a:spLocks noChangeArrowheads="1"/>
            </p:cNvSpPr>
            <p:nvPr/>
          </p:nvSpPr>
          <p:spPr bwMode="auto">
            <a:xfrm>
              <a:off x="528" y="816"/>
              <a:ext cx="1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G</a:t>
              </a:r>
              <a:r>
                <a:rPr lang="en-US" altLang="zh-CN"/>
                <a:t> = (A+B)(A+C)</a:t>
              </a:r>
            </a:p>
          </p:txBody>
        </p:sp>
        <p:sp>
          <p:nvSpPr>
            <p:cNvPr id="88152" name="Line 88"/>
            <p:cNvSpPr>
              <a:spLocks noChangeShapeType="1"/>
            </p:cNvSpPr>
            <p:nvPr/>
          </p:nvSpPr>
          <p:spPr bwMode="auto">
            <a:xfrm>
              <a:off x="1476" y="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92"/>
          <p:cNvGrpSpPr>
            <a:grpSpLocks/>
          </p:cNvGrpSpPr>
          <p:nvPr/>
        </p:nvGrpSpPr>
        <p:grpSpPr bwMode="auto">
          <a:xfrm>
            <a:off x="1219200" y="1905000"/>
            <a:ext cx="1981200" cy="457200"/>
            <a:chOff x="624" y="1152"/>
            <a:chExt cx="1200" cy="216"/>
          </a:xfrm>
        </p:grpSpPr>
        <p:sp>
          <p:nvSpPr>
            <p:cNvPr id="88103" name="Text Box 39"/>
            <p:cNvSpPr txBox="1">
              <a:spLocks noChangeArrowheads="1"/>
            </p:cNvSpPr>
            <p:nvPr/>
          </p:nvSpPr>
          <p:spPr bwMode="auto">
            <a:xfrm>
              <a:off x="624" y="1152"/>
              <a:ext cx="120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i="1">
                  <a:solidFill>
                    <a:srgbClr val="FF00FF"/>
                  </a:solidFill>
                </a:rPr>
                <a:t>G</a:t>
              </a:r>
              <a:r>
                <a:rPr lang="en-US" altLang="zh-CN" b="1">
                  <a:solidFill>
                    <a:srgbClr val="FF00FF"/>
                  </a:solidFill>
                </a:rPr>
                <a:t> = A</a:t>
              </a:r>
              <a:r>
                <a:rPr lang="en-US" altLang="zh-CN" b="1">
                  <a:solidFill>
                    <a:srgbClr val="FF00FF"/>
                  </a:solidFill>
                  <a:cs typeface="Times New Roman" pitchFamily="18" charset="0"/>
                </a:rPr>
                <a:t>•A = </a:t>
              </a:r>
              <a:r>
                <a:rPr lang="en-US" altLang="zh-CN" b="1">
                  <a:solidFill>
                    <a:srgbClr val="FF00FF"/>
                  </a:solidFill>
                </a:rPr>
                <a:t>0</a:t>
              </a:r>
              <a:r>
                <a:rPr lang="en-US" altLang="zh-CN"/>
                <a:t>   </a:t>
              </a:r>
            </a:p>
          </p:txBody>
        </p:sp>
        <p:sp>
          <p:nvSpPr>
            <p:cNvPr id="88155" name="Line 91"/>
            <p:cNvSpPr>
              <a:spLocks noChangeShapeType="1"/>
            </p:cNvSpPr>
            <p:nvPr/>
          </p:nvSpPr>
          <p:spPr bwMode="auto">
            <a:xfrm>
              <a:off x="1236" y="1200"/>
              <a:ext cx="96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8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8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02" grpId="0" autoUpdateAnimBg="0"/>
      <p:bldP spid="88104" grpId="0" autoUpdateAnimBg="0"/>
      <p:bldP spid="88105" grpId="0" autoUpdateAnimBg="0"/>
      <p:bldP spid="88148" grpId="0" autoUpdateAnimBg="0"/>
      <p:bldP spid="8814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0968-3883-463A-B904-596F7C969296}" type="slidenum">
              <a:rPr lang="en-US" altLang="zh-CN"/>
              <a:pPr/>
              <a:t>8</a:t>
            </a:fld>
            <a:endParaRPr lang="en-US" altLang="zh-CN" dirty="0"/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1116013" y="171450"/>
            <a:ext cx="5976937" cy="2540548"/>
            <a:chOff x="816" y="5"/>
            <a:chExt cx="3994" cy="2047"/>
          </a:xfrm>
        </p:grpSpPr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1791" y="50"/>
              <a:ext cx="20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Calibri" pitchFamily="34" charset="0"/>
                </a:rPr>
                <a:t>T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altLang="zh-CN" sz="20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1756" name="Text Box 12"/>
            <p:cNvSpPr txBox="1">
              <a:spLocks noChangeArrowheads="1"/>
            </p:cNvSpPr>
            <p:nvPr/>
          </p:nvSpPr>
          <p:spPr bwMode="auto">
            <a:xfrm>
              <a:off x="1927" y="458"/>
              <a:ext cx="19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alibri" pitchFamily="34" charset="0"/>
                </a:rPr>
                <a:t>T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alibri" pitchFamily="34" charset="0"/>
                </a:rPr>
                <a:t>2</a:t>
              </a:r>
              <a:endParaRPr lang="en-US" altLang="zh-CN" sz="20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2471" y="821"/>
              <a:ext cx="346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alibri" pitchFamily="34" charset="0"/>
                </a:rPr>
                <a:t>T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alibri" pitchFamily="34" charset="0"/>
                </a:rPr>
                <a:t>3</a:t>
              </a:r>
              <a:endParaRPr lang="en-US" altLang="zh-CN" sz="20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1758" name="Text Box 14"/>
            <p:cNvSpPr txBox="1">
              <a:spLocks noChangeArrowheads="1"/>
            </p:cNvSpPr>
            <p:nvPr/>
          </p:nvSpPr>
          <p:spPr bwMode="auto">
            <a:xfrm>
              <a:off x="2471" y="1275"/>
              <a:ext cx="29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alibri" pitchFamily="34" charset="0"/>
                </a:rPr>
                <a:t>T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alibri" pitchFamily="34" charset="0"/>
                </a:rPr>
                <a:t>4</a:t>
              </a:r>
              <a:endParaRPr lang="en-US" altLang="zh-CN" sz="20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2471" y="1730"/>
              <a:ext cx="34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alibri" pitchFamily="34" charset="0"/>
                </a:rPr>
                <a:t>T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alibri" pitchFamily="34" charset="0"/>
                </a:rPr>
                <a:t>5</a:t>
              </a:r>
              <a:endParaRPr lang="en-US" altLang="zh-CN" sz="20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1760" name="Text Box 16"/>
            <p:cNvSpPr txBox="1">
              <a:spLocks noChangeArrowheads="1"/>
            </p:cNvSpPr>
            <p:nvPr/>
          </p:nvSpPr>
          <p:spPr bwMode="auto">
            <a:xfrm>
              <a:off x="2925" y="912"/>
              <a:ext cx="29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alibri" pitchFamily="34" charset="0"/>
                </a:rPr>
                <a:t>T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alibri" pitchFamily="34" charset="0"/>
                </a:rPr>
                <a:t>6</a:t>
              </a:r>
              <a:endParaRPr lang="en-US" altLang="zh-CN" sz="20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1761" name="Text Box 17"/>
            <p:cNvSpPr txBox="1">
              <a:spLocks noChangeArrowheads="1"/>
            </p:cNvSpPr>
            <p:nvPr/>
          </p:nvSpPr>
          <p:spPr bwMode="auto">
            <a:xfrm>
              <a:off x="3696" y="912"/>
              <a:ext cx="29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alibri" pitchFamily="34" charset="0"/>
                </a:rPr>
                <a:t>T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alibri" pitchFamily="34" charset="0"/>
                </a:rPr>
                <a:t>7</a:t>
              </a:r>
              <a:endParaRPr lang="en-US" altLang="zh-CN" sz="20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816" y="5"/>
              <a:ext cx="3994" cy="1873"/>
              <a:chOff x="816" y="754"/>
              <a:chExt cx="3994" cy="1873"/>
            </a:xfrm>
          </p:grpSpPr>
          <p:sp>
            <p:nvSpPr>
              <p:cNvPr id="31763" name="Text Box 19"/>
              <p:cNvSpPr txBox="1">
                <a:spLocks noChangeArrowheads="1"/>
              </p:cNvSpPr>
              <p:nvPr/>
            </p:nvSpPr>
            <p:spPr bwMode="auto">
              <a:xfrm>
                <a:off x="839" y="754"/>
                <a:ext cx="332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31764" name="Rectangle 20"/>
              <p:cNvSpPr>
                <a:spLocks noChangeArrowheads="1"/>
              </p:cNvSpPr>
              <p:nvPr/>
            </p:nvSpPr>
            <p:spPr bwMode="auto">
              <a:xfrm>
                <a:off x="1527" y="1312"/>
                <a:ext cx="237" cy="31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800" b="1">
                    <a:latin typeface="Calibri" pitchFamily="34" charset="0"/>
                  </a:rPr>
                  <a:t>≥1</a:t>
                </a:r>
              </a:p>
            </p:txBody>
          </p:sp>
          <p:sp>
            <p:nvSpPr>
              <p:cNvPr id="31765" name="Rectangle 21"/>
              <p:cNvSpPr>
                <a:spLocks noChangeArrowheads="1"/>
              </p:cNvSpPr>
              <p:nvPr/>
            </p:nvSpPr>
            <p:spPr bwMode="auto">
              <a:xfrm>
                <a:off x="2663" y="950"/>
                <a:ext cx="236" cy="31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800" b="1">
                    <a:latin typeface="Calibri" pitchFamily="34" charset="0"/>
                  </a:rPr>
                  <a:t>≥1</a:t>
                </a:r>
              </a:p>
            </p:txBody>
          </p:sp>
          <p:sp>
            <p:nvSpPr>
              <p:cNvPr id="31766" name="Rectangle 22"/>
              <p:cNvSpPr>
                <a:spLocks noChangeArrowheads="1"/>
              </p:cNvSpPr>
              <p:nvPr/>
            </p:nvSpPr>
            <p:spPr bwMode="auto">
              <a:xfrm>
                <a:off x="2190" y="1902"/>
                <a:ext cx="236" cy="31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800" b="1">
                    <a:latin typeface="Calibri" pitchFamily="34" charset="0"/>
                  </a:rPr>
                  <a:t>≥1</a:t>
                </a:r>
              </a:p>
            </p:txBody>
          </p:sp>
          <p:sp>
            <p:nvSpPr>
              <p:cNvPr id="31767" name="Rectangle 23"/>
              <p:cNvSpPr>
                <a:spLocks noChangeArrowheads="1"/>
              </p:cNvSpPr>
              <p:nvPr/>
            </p:nvSpPr>
            <p:spPr bwMode="auto">
              <a:xfrm>
                <a:off x="3895" y="2220"/>
                <a:ext cx="236" cy="31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800" b="1">
                    <a:latin typeface="Calibri" pitchFamily="34" charset="0"/>
                  </a:rPr>
                  <a:t>≥1</a:t>
                </a:r>
              </a:p>
            </p:txBody>
          </p:sp>
          <p:sp>
            <p:nvSpPr>
              <p:cNvPr id="31768" name="Rectangle 24"/>
              <p:cNvSpPr>
                <a:spLocks noChangeArrowheads="1"/>
              </p:cNvSpPr>
              <p:nvPr/>
            </p:nvSpPr>
            <p:spPr bwMode="auto">
              <a:xfrm>
                <a:off x="1527" y="904"/>
                <a:ext cx="236" cy="31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latin typeface="Calibri" pitchFamily="34" charset="0"/>
                  </a:rPr>
                  <a:t>＆</a:t>
                </a:r>
              </a:p>
            </p:txBody>
          </p:sp>
          <p:sp>
            <p:nvSpPr>
              <p:cNvPr id="31769" name="Rectangle 25"/>
              <p:cNvSpPr>
                <a:spLocks noChangeArrowheads="1"/>
              </p:cNvSpPr>
              <p:nvPr/>
            </p:nvSpPr>
            <p:spPr bwMode="auto">
              <a:xfrm>
                <a:off x="2190" y="1494"/>
                <a:ext cx="236" cy="31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800" b="1">
                    <a:latin typeface="Calibri" pitchFamily="34" charset="0"/>
                  </a:rPr>
                  <a:t>＆</a:t>
                </a:r>
              </a:p>
            </p:txBody>
          </p:sp>
          <p:sp>
            <p:nvSpPr>
              <p:cNvPr id="31770" name="Rectangle 26"/>
              <p:cNvSpPr>
                <a:spLocks noChangeArrowheads="1"/>
              </p:cNvSpPr>
              <p:nvPr/>
            </p:nvSpPr>
            <p:spPr bwMode="auto">
              <a:xfrm>
                <a:off x="3422" y="1811"/>
                <a:ext cx="237" cy="31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latin typeface="Calibri" pitchFamily="34" charset="0"/>
                  </a:rPr>
                  <a:t>＆</a:t>
                </a:r>
              </a:p>
            </p:txBody>
          </p: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2190" y="2310"/>
                <a:ext cx="237" cy="31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latin typeface="Calibri" pitchFamily="34" charset="0"/>
                  </a:rPr>
                  <a:t>＆</a:t>
                </a:r>
              </a:p>
            </p:txBody>
          </p:sp>
          <p:sp>
            <p:nvSpPr>
              <p:cNvPr id="31772" name="Rectangle 28"/>
              <p:cNvSpPr>
                <a:spLocks noChangeArrowheads="1"/>
              </p:cNvSpPr>
              <p:nvPr/>
            </p:nvSpPr>
            <p:spPr bwMode="auto">
              <a:xfrm>
                <a:off x="3042" y="1412"/>
                <a:ext cx="238" cy="2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Line 29"/>
              <p:cNvSpPr>
                <a:spLocks noChangeShapeType="1"/>
              </p:cNvSpPr>
              <p:nvPr/>
            </p:nvSpPr>
            <p:spPr bwMode="auto">
              <a:xfrm>
                <a:off x="1148" y="950"/>
                <a:ext cx="3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1148" y="1131"/>
                <a:ext cx="3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75" name="Line 31"/>
              <p:cNvSpPr>
                <a:spLocks noChangeShapeType="1"/>
              </p:cNvSpPr>
              <p:nvPr/>
            </p:nvSpPr>
            <p:spPr bwMode="auto">
              <a:xfrm>
                <a:off x="1432" y="1131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76" name="Line 32"/>
              <p:cNvSpPr>
                <a:spLocks noChangeShapeType="1"/>
              </p:cNvSpPr>
              <p:nvPr/>
            </p:nvSpPr>
            <p:spPr bwMode="auto">
              <a:xfrm>
                <a:off x="1432" y="1403"/>
                <a:ext cx="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77" name="Line 33"/>
              <p:cNvSpPr>
                <a:spLocks noChangeShapeType="1"/>
              </p:cNvSpPr>
              <p:nvPr/>
            </p:nvSpPr>
            <p:spPr bwMode="auto">
              <a:xfrm>
                <a:off x="1290" y="950"/>
                <a:ext cx="0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78" name="Line 34"/>
              <p:cNvSpPr>
                <a:spLocks noChangeShapeType="1"/>
              </p:cNvSpPr>
              <p:nvPr/>
            </p:nvSpPr>
            <p:spPr bwMode="auto">
              <a:xfrm>
                <a:off x="1290" y="153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79" name="Line 35"/>
              <p:cNvSpPr>
                <a:spLocks noChangeShapeType="1"/>
              </p:cNvSpPr>
              <p:nvPr/>
            </p:nvSpPr>
            <p:spPr bwMode="auto">
              <a:xfrm>
                <a:off x="1763" y="1448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80" name="Line 36"/>
              <p:cNvSpPr>
                <a:spLocks noChangeShapeType="1"/>
              </p:cNvSpPr>
              <p:nvPr/>
            </p:nvSpPr>
            <p:spPr bwMode="auto">
              <a:xfrm>
                <a:off x="2000" y="1448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81" name="Line 37"/>
              <p:cNvSpPr>
                <a:spLocks noChangeShapeType="1"/>
              </p:cNvSpPr>
              <p:nvPr/>
            </p:nvSpPr>
            <p:spPr bwMode="auto">
              <a:xfrm>
                <a:off x="2000" y="1947"/>
                <a:ext cx="1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82" name="Line 38"/>
              <p:cNvSpPr>
                <a:spLocks noChangeShapeType="1"/>
              </p:cNvSpPr>
              <p:nvPr/>
            </p:nvSpPr>
            <p:spPr bwMode="auto">
              <a:xfrm>
                <a:off x="2000" y="1585"/>
                <a:ext cx="1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83" name="Line 39"/>
              <p:cNvSpPr>
                <a:spLocks noChangeShapeType="1"/>
              </p:cNvSpPr>
              <p:nvPr/>
            </p:nvSpPr>
            <p:spPr bwMode="auto">
              <a:xfrm flipH="1">
                <a:off x="1100" y="1721"/>
                <a:ext cx="10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84" name="Oval 40"/>
              <p:cNvSpPr>
                <a:spLocks noChangeArrowheads="1"/>
              </p:cNvSpPr>
              <p:nvPr/>
            </p:nvSpPr>
            <p:spPr bwMode="auto">
              <a:xfrm>
                <a:off x="1982" y="1567"/>
                <a:ext cx="4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85" name="Line 41"/>
              <p:cNvSpPr>
                <a:spLocks noChangeShapeType="1"/>
              </p:cNvSpPr>
              <p:nvPr/>
            </p:nvSpPr>
            <p:spPr bwMode="auto">
              <a:xfrm>
                <a:off x="1763" y="1721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86" name="Line 42"/>
              <p:cNvSpPr>
                <a:spLocks noChangeShapeType="1"/>
              </p:cNvSpPr>
              <p:nvPr/>
            </p:nvSpPr>
            <p:spPr bwMode="auto">
              <a:xfrm>
                <a:off x="1763" y="2129"/>
                <a:ext cx="4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87" name="Line 43"/>
              <p:cNvSpPr>
                <a:spLocks noChangeShapeType="1"/>
              </p:cNvSpPr>
              <p:nvPr/>
            </p:nvSpPr>
            <p:spPr bwMode="auto">
              <a:xfrm>
                <a:off x="1763" y="2537"/>
                <a:ext cx="4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88" name="Oval 44"/>
              <p:cNvSpPr>
                <a:spLocks noChangeArrowheads="1"/>
              </p:cNvSpPr>
              <p:nvPr/>
            </p:nvSpPr>
            <p:spPr bwMode="auto">
              <a:xfrm>
                <a:off x="1746" y="2111"/>
                <a:ext cx="4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89" name="Line 45"/>
              <p:cNvSpPr>
                <a:spLocks noChangeShapeType="1"/>
              </p:cNvSpPr>
              <p:nvPr/>
            </p:nvSpPr>
            <p:spPr bwMode="auto">
              <a:xfrm>
                <a:off x="1763" y="1040"/>
                <a:ext cx="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90" name="Line 46"/>
              <p:cNvSpPr>
                <a:spLocks noChangeShapeType="1"/>
              </p:cNvSpPr>
              <p:nvPr/>
            </p:nvSpPr>
            <p:spPr bwMode="auto">
              <a:xfrm>
                <a:off x="1905" y="1040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91" name="Line 47"/>
              <p:cNvSpPr>
                <a:spLocks noChangeShapeType="1"/>
              </p:cNvSpPr>
              <p:nvPr/>
            </p:nvSpPr>
            <p:spPr bwMode="auto">
              <a:xfrm>
                <a:off x="1905" y="2401"/>
                <a:ext cx="2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92" name="Line 48"/>
              <p:cNvSpPr>
                <a:spLocks noChangeShapeType="1"/>
              </p:cNvSpPr>
              <p:nvPr/>
            </p:nvSpPr>
            <p:spPr bwMode="auto">
              <a:xfrm>
                <a:off x="2426" y="1630"/>
                <a:ext cx="1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93" name="Line 49"/>
              <p:cNvSpPr>
                <a:spLocks noChangeShapeType="1"/>
              </p:cNvSpPr>
              <p:nvPr/>
            </p:nvSpPr>
            <p:spPr bwMode="auto">
              <a:xfrm flipV="1">
                <a:off x="2568" y="1176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94" name="Line 50"/>
              <p:cNvSpPr>
                <a:spLocks noChangeShapeType="1"/>
              </p:cNvSpPr>
              <p:nvPr/>
            </p:nvSpPr>
            <p:spPr bwMode="auto">
              <a:xfrm>
                <a:off x="2568" y="1176"/>
                <a:ext cx="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95" name="Line 51"/>
              <p:cNvSpPr>
                <a:spLocks noChangeShapeType="1"/>
              </p:cNvSpPr>
              <p:nvPr/>
            </p:nvSpPr>
            <p:spPr bwMode="auto">
              <a:xfrm>
                <a:off x="2900" y="1086"/>
                <a:ext cx="14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96" name="Line 52"/>
              <p:cNvSpPr>
                <a:spLocks noChangeShapeType="1"/>
              </p:cNvSpPr>
              <p:nvPr/>
            </p:nvSpPr>
            <p:spPr bwMode="auto">
              <a:xfrm>
                <a:off x="2426" y="2038"/>
                <a:ext cx="9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97" name="Oval 53"/>
              <p:cNvSpPr>
                <a:spLocks noChangeArrowheads="1"/>
              </p:cNvSpPr>
              <p:nvPr/>
            </p:nvSpPr>
            <p:spPr bwMode="auto">
              <a:xfrm>
                <a:off x="3156" y="1670"/>
                <a:ext cx="44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98" name="Line 54"/>
              <p:cNvSpPr>
                <a:spLocks noChangeShapeType="1"/>
              </p:cNvSpPr>
              <p:nvPr/>
            </p:nvSpPr>
            <p:spPr bwMode="auto">
              <a:xfrm flipH="1">
                <a:off x="3185" y="1902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799" name="Line 55"/>
              <p:cNvSpPr>
                <a:spLocks noChangeShapeType="1"/>
              </p:cNvSpPr>
              <p:nvPr/>
            </p:nvSpPr>
            <p:spPr bwMode="auto">
              <a:xfrm>
                <a:off x="2426" y="2446"/>
                <a:ext cx="14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800" name="Line 56"/>
              <p:cNvSpPr>
                <a:spLocks noChangeShapeType="1"/>
              </p:cNvSpPr>
              <p:nvPr/>
            </p:nvSpPr>
            <p:spPr bwMode="auto">
              <a:xfrm>
                <a:off x="3659" y="1947"/>
                <a:ext cx="1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801" name="Line 57"/>
              <p:cNvSpPr>
                <a:spLocks noChangeShapeType="1"/>
              </p:cNvSpPr>
              <p:nvPr/>
            </p:nvSpPr>
            <p:spPr bwMode="auto">
              <a:xfrm>
                <a:off x="3801" y="1947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802" name="Line 58"/>
              <p:cNvSpPr>
                <a:spLocks noChangeShapeType="1"/>
              </p:cNvSpPr>
              <p:nvPr/>
            </p:nvSpPr>
            <p:spPr bwMode="auto">
              <a:xfrm>
                <a:off x="3801" y="2310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803" name="Line 59"/>
              <p:cNvSpPr>
                <a:spLocks noChangeShapeType="1"/>
              </p:cNvSpPr>
              <p:nvPr/>
            </p:nvSpPr>
            <p:spPr bwMode="auto">
              <a:xfrm>
                <a:off x="3138" y="1086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804" name="Line 60"/>
              <p:cNvSpPr>
                <a:spLocks noChangeShapeType="1"/>
              </p:cNvSpPr>
              <p:nvPr/>
            </p:nvSpPr>
            <p:spPr bwMode="auto">
              <a:xfrm>
                <a:off x="4132" y="2401"/>
                <a:ext cx="3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805" name="Text Box 61"/>
              <p:cNvSpPr txBox="1">
                <a:spLocks noChangeArrowheads="1"/>
              </p:cNvSpPr>
              <p:nvPr/>
            </p:nvSpPr>
            <p:spPr bwMode="auto">
              <a:xfrm>
                <a:off x="852" y="1022"/>
                <a:ext cx="284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Calibri" pitchFamily="34" charset="0"/>
                  </a:rPr>
                  <a:t>B</a:t>
                </a:r>
              </a:p>
            </p:txBody>
          </p:sp>
          <p:sp>
            <p:nvSpPr>
              <p:cNvPr id="31806" name="Text Box 62"/>
              <p:cNvSpPr txBox="1">
                <a:spLocks noChangeArrowheads="1"/>
              </p:cNvSpPr>
              <p:nvPr/>
            </p:nvSpPr>
            <p:spPr bwMode="auto">
              <a:xfrm>
                <a:off x="816" y="1586"/>
                <a:ext cx="227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Calibri" pitchFamily="34" charset="0"/>
                  </a:rPr>
                  <a:t>C</a:t>
                </a:r>
              </a:p>
            </p:txBody>
          </p:sp>
          <p:sp>
            <p:nvSpPr>
              <p:cNvPr id="31807" name="Oval 63"/>
              <p:cNvSpPr>
                <a:spLocks noChangeArrowheads="1"/>
              </p:cNvSpPr>
              <p:nvPr/>
            </p:nvSpPr>
            <p:spPr bwMode="auto">
              <a:xfrm>
                <a:off x="1746" y="1712"/>
                <a:ext cx="4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graphicFrame>
            <p:nvGraphicFramePr>
              <p:cNvPr id="31808" name="Object 6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125467618"/>
                  </p:ext>
                </p:extLst>
              </p:nvPr>
            </p:nvGraphicFramePr>
            <p:xfrm>
              <a:off x="4468" y="935"/>
              <a:ext cx="233" cy="317"/>
            </p:xfrm>
            <a:graphic>
              <a:graphicData uri="http://schemas.openxmlformats.org/presentationml/2006/ole">
                <p:oleObj spid="_x0000_s182274" name="Equation" r:id="rId3" imgW="152268" imgH="215713" progId="Equation.DSMT4">
                  <p:embed/>
                </p:oleObj>
              </a:graphicData>
            </a:graphic>
          </p:graphicFrame>
          <p:graphicFrame>
            <p:nvGraphicFramePr>
              <p:cNvPr id="31809" name="Object 65"/>
              <p:cNvGraphicFramePr>
                <a:graphicFrameLocks noChangeAspect="1"/>
              </p:cNvGraphicFramePr>
              <p:nvPr/>
            </p:nvGraphicFramePr>
            <p:xfrm>
              <a:off x="4558" y="2205"/>
              <a:ext cx="252" cy="318"/>
            </p:xfrm>
            <a:graphic>
              <a:graphicData uri="http://schemas.openxmlformats.org/presentationml/2006/ole">
                <p:oleObj spid="_x0000_s182275" name="公式" r:id="rId4" imgW="164885" imgH="215619" progId="Equation.3">
                  <p:embed/>
                </p:oleObj>
              </a:graphicData>
            </a:graphic>
          </p:graphicFrame>
          <p:sp>
            <p:nvSpPr>
              <p:cNvPr id="31810" name="Oval 66"/>
              <p:cNvSpPr>
                <a:spLocks noChangeArrowheads="1"/>
              </p:cNvSpPr>
              <p:nvPr/>
            </p:nvSpPr>
            <p:spPr bwMode="auto">
              <a:xfrm>
                <a:off x="1407" y="1113"/>
                <a:ext cx="4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811" name="Oval 67"/>
              <p:cNvSpPr>
                <a:spLocks noChangeArrowheads="1"/>
              </p:cNvSpPr>
              <p:nvPr/>
            </p:nvSpPr>
            <p:spPr bwMode="auto">
              <a:xfrm>
                <a:off x="1272" y="941"/>
                <a:ext cx="4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812" name="Line 68"/>
              <p:cNvSpPr>
                <a:spLocks noChangeShapeType="1"/>
              </p:cNvSpPr>
              <p:nvPr/>
            </p:nvSpPr>
            <p:spPr bwMode="auto">
              <a:xfrm flipV="1">
                <a:off x="3180" y="1724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  <p:sp>
            <p:nvSpPr>
              <p:cNvPr id="31813" name="Oval 69"/>
              <p:cNvSpPr>
                <a:spLocks noChangeArrowheads="1"/>
              </p:cNvSpPr>
              <p:nvPr/>
            </p:nvSpPr>
            <p:spPr bwMode="auto">
              <a:xfrm>
                <a:off x="3116" y="1071"/>
                <a:ext cx="4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Calibri" pitchFamily="34" charset="0"/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899592" y="2924946"/>
            <a:ext cx="1209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  <a:ea typeface="Ebrima" pitchFamily="2" charset="0"/>
                <a:cs typeface="Ebrima" pitchFamily="2" charset="0"/>
              </a:rPr>
              <a:t>T</a:t>
            </a:r>
            <a:r>
              <a:rPr lang="en-US" altLang="zh-CN" baseline="-25000" dirty="0" smtClean="0">
                <a:latin typeface="Calibri" pitchFamily="34" charset="0"/>
                <a:ea typeface="Ebrima" pitchFamily="2" charset="0"/>
                <a:cs typeface="Ebrima" pitchFamily="2" charset="0"/>
              </a:rPr>
              <a:t>1</a:t>
            </a:r>
            <a:r>
              <a:rPr lang="en-US" altLang="zh-CN" dirty="0" smtClean="0">
                <a:latin typeface="Calibri" pitchFamily="34" charset="0"/>
                <a:ea typeface="Ebrima" pitchFamily="2" charset="0"/>
                <a:cs typeface="Ebrima" pitchFamily="2" charset="0"/>
              </a:rPr>
              <a:t> = AB</a:t>
            </a:r>
            <a:endParaRPr lang="zh-CN" altLang="en-US" dirty="0">
              <a:latin typeface="Calibri" pitchFamily="34" charset="0"/>
              <a:cs typeface="Ebrima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83768" y="2924945"/>
            <a:ext cx="1367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solidFill>
                  <a:srgbClr val="0000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T</a:t>
            </a:r>
            <a:r>
              <a:rPr lang="en-US" altLang="zh-CN" baseline="-25000" dirty="0" smtClean="0">
                <a:solidFill>
                  <a:srgbClr val="0000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= A + B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cs typeface="Ebrima" pitchFamily="2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275412" y="2924946"/>
            <a:ext cx="2051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solidFill>
                  <a:srgbClr val="0000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T</a:t>
            </a:r>
            <a:r>
              <a:rPr lang="en-US" altLang="zh-CN" baseline="-25000" dirty="0" smtClean="0">
                <a:solidFill>
                  <a:srgbClr val="0000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3</a:t>
            </a:r>
            <a:r>
              <a:rPr lang="en-US" altLang="zh-CN" dirty="0" smtClean="0">
                <a:solidFill>
                  <a:srgbClr val="0000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(A + B)C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cs typeface="Ebrima" pitchFamily="2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339085" y="2924944"/>
            <a:ext cx="1822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solidFill>
                  <a:srgbClr val="0000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T</a:t>
            </a:r>
            <a:r>
              <a:rPr lang="en-US" altLang="zh-CN" baseline="-25000" dirty="0" smtClean="0">
                <a:solidFill>
                  <a:srgbClr val="0000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4</a:t>
            </a:r>
            <a:r>
              <a:rPr lang="en-US" altLang="zh-CN" dirty="0" smtClean="0">
                <a:solidFill>
                  <a:srgbClr val="0000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= A + </a:t>
            </a:r>
            <a:r>
              <a:rPr lang="en-US" altLang="zh-CN" dirty="0" smtClean="0">
                <a:solidFill>
                  <a:srgbClr val="000000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B + C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cs typeface="Ebrima" pitchFamily="2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7853" y="3484540"/>
            <a:ext cx="14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  <a:ea typeface="Ebrima" pitchFamily="2" charset="0"/>
                <a:cs typeface="Ebrima" pitchFamily="2" charset="0"/>
              </a:rPr>
              <a:t>T</a:t>
            </a:r>
            <a:r>
              <a:rPr lang="en-US" altLang="zh-CN" baseline="-25000" dirty="0" smtClean="0">
                <a:latin typeface="Calibri" pitchFamily="34" charset="0"/>
                <a:ea typeface="Ebrima" pitchFamily="2" charset="0"/>
                <a:cs typeface="Ebrima" pitchFamily="2" charset="0"/>
              </a:rPr>
              <a:t>5</a:t>
            </a:r>
            <a:r>
              <a:rPr lang="en-US" altLang="zh-CN" dirty="0" smtClean="0">
                <a:latin typeface="Calibri" pitchFamily="34" charset="0"/>
                <a:ea typeface="Ebrima" pitchFamily="2" charset="0"/>
                <a:cs typeface="Ebrima" pitchFamily="2" charset="0"/>
              </a:rPr>
              <a:t> = ABC</a:t>
            </a:r>
            <a:endParaRPr lang="zh-CN" altLang="en-US" dirty="0">
              <a:latin typeface="Calibri" pitchFamily="34" charset="0"/>
              <a:cs typeface="Ebrima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9823" y="4790590"/>
            <a:ext cx="394727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F</a:t>
            </a:r>
            <a:r>
              <a:rPr lang="en-US" altLang="zh-CN" sz="2800" b="1" baseline="-25000" dirty="0" smtClean="0">
                <a:solidFill>
                  <a:srgbClr val="0000CC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1</a:t>
            </a:r>
            <a:r>
              <a:rPr lang="en-US" altLang="zh-CN" sz="2800" b="1" dirty="0" smtClean="0">
                <a:solidFill>
                  <a:srgbClr val="0000CC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 = T</a:t>
            </a:r>
            <a:r>
              <a:rPr lang="en-US" altLang="zh-CN" sz="2800" b="1" baseline="-25000" dirty="0" smtClean="0">
                <a:solidFill>
                  <a:srgbClr val="0000CC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1</a:t>
            </a:r>
            <a:r>
              <a:rPr lang="en-US" altLang="zh-CN" sz="2800" b="1" dirty="0" smtClean="0">
                <a:solidFill>
                  <a:srgbClr val="0000CC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 + T</a:t>
            </a:r>
            <a:r>
              <a:rPr lang="en-US" altLang="zh-CN" sz="2800" b="1" baseline="-25000" dirty="0" smtClean="0">
                <a:solidFill>
                  <a:srgbClr val="0000CC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3 </a:t>
            </a:r>
            <a:r>
              <a:rPr lang="en-US" altLang="zh-CN" sz="2800" b="1" dirty="0" smtClean="0">
                <a:solidFill>
                  <a:srgbClr val="0000CC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= AB + (A+B)C   </a:t>
            </a:r>
            <a:endParaRPr lang="zh-CN" altLang="en-US" sz="2800" b="1" dirty="0">
              <a:solidFill>
                <a:srgbClr val="0000CC"/>
              </a:solidFill>
              <a:latin typeface="Calibri" pitchFamily="34" charset="0"/>
              <a:cs typeface="Ebrima" pitchFamily="2" charset="0"/>
            </a:endParaRPr>
          </a:p>
        </p:txBody>
      </p:sp>
      <p:grpSp>
        <p:nvGrpSpPr>
          <p:cNvPr id="4" name="组合 18"/>
          <p:cNvGrpSpPr/>
          <p:nvPr/>
        </p:nvGrpSpPr>
        <p:grpSpPr>
          <a:xfrm>
            <a:off x="2497416" y="3484540"/>
            <a:ext cx="1136007" cy="461665"/>
            <a:chOff x="899592" y="4581128"/>
            <a:chExt cx="1136007" cy="461665"/>
          </a:xfrm>
        </p:grpSpPr>
        <p:sp>
          <p:nvSpPr>
            <p:cNvPr id="75" name="TextBox 74"/>
            <p:cNvSpPr txBox="1"/>
            <p:nvPr/>
          </p:nvSpPr>
          <p:spPr>
            <a:xfrm>
              <a:off x="899592" y="4581128"/>
              <a:ext cx="1136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libri" pitchFamily="34" charset="0"/>
                  <a:ea typeface="Ebrima" pitchFamily="2" charset="0"/>
                  <a:cs typeface="Ebrima" pitchFamily="2" charset="0"/>
                </a:rPr>
                <a:t>T</a:t>
              </a:r>
              <a:r>
                <a:rPr lang="en-US" altLang="zh-CN" baseline="-25000" dirty="0" smtClean="0">
                  <a:latin typeface="Calibri" pitchFamily="34" charset="0"/>
                  <a:ea typeface="Ebrima" pitchFamily="2" charset="0"/>
                  <a:cs typeface="Ebrima" pitchFamily="2" charset="0"/>
                </a:rPr>
                <a:t>6</a:t>
              </a:r>
              <a:r>
                <a:rPr lang="en-US" altLang="zh-CN" dirty="0" smtClean="0">
                  <a:latin typeface="Calibri" pitchFamily="34" charset="0"/>
                  <a:ea typeface="Ebrima" pitchFamily="2" charset="0"/>
                  <a:cs typeface="Ebrima" pitchFamily="2" charset="0"/>
                </a:rPr>
                <a:t> = F</a:t>
              </a:r>
              <a:r>
                <a:rPr lang="en-US" altLang="zh-CN" baseline="-25000" dirty="0" smtClean="0">
                  <a:latin typeface="Calibri" pitchFamily="34" charset="0"/>
                  <a:ea typeface="Ebrima" pitchFamily="2" charset="0"/>
                  <a:cs typeface="Ebrima" pitchFamily="2" charset="0"/>
                </a:rPr>
                <a:t>1</a:t>
              </a:r>
              <a:endParaRPr lang="zh-CN" altLang="en-US" baseline="-25000" dirty="0">
                <a:latin typeface="Calibri" pitchFamily="34" charset="0"/>
                <a:cs typeface="Ebrima" pitchFamily="2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1547664" y="4635720"/>
              <a:ext cx="185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9" name="TextBox 78"/>
              <p:cNvSpPr txBox="1"/>
              <p:nvPr/>
            </p:nvSpPr>
            <p:spPr>
              <a:xfrm>
                <a:off x="3776519" y="3482428"/>
                <a:ext cx="19911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T</a:t>
                </a:r>
                <a:r>
                  <a:rPr lang="en-US" altLang="zh-CN" baseline="-25000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7</a:t>
                </a:r>
                <a:r>
                  <a:rPr lang="en-US" altLang="zh-CN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 = T</a:t>
                </a:r>
                <a:r>
                  <a:rPr lang="en-US" altLang="zh-CN" baseline="-25000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6 </a:t>
                </a:r>
                <a:r>
                  <a:rPr lang="en-US" altLang="zh-CN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Cambria Math"/>
                        <a:cs typeface="Ebrima" pitchFamily="2" charset="0"/>
                      </a:rPr>
                      <m:t>⋅</m:t>
                    </m:r>
                  </m:oMath>
                </a14:m>
                <a:r>
                  <a:rPr lang="en-US" altLang="zh-CN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 T</a:t>
                </a:r>
                <a:r>
                  <a:rPr lang="en-US" altLang="zh-CN" baseline="-25000" dirty="0" smtClean="0">
                    <a:latin typeface="Calibri" pitchFamily="34" charset="0"/>
                    <a:ea typeface="Ebrima" pitchFamily="2" charset="0"/>
                    <a:cs typeface="Ebrima" pitchFamily="2" charset="0"/>
                  </a:rPr>
                  <a:t>4</a:t>
                </a:r>
                <a:endParaRPr lang="zh-CN" altLang="en-US" baseline="-25000" dirty="0">
                  <a:latin typeface="Calibri" pitchFamily="34" charset="0"/>
                  <a:cs typeface="Ebrima" pitchFamily="2" charset="0"/>
                </a:endParaRPr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519" y="3482428"/>
                <a:ext cx="199115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90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19"/>
          <p:cNvGrpSpPr/>
          <p:nvPr/>
        </p:nvGrpSpPr>
        <p:grpSpPr>
          <a:xfrm>
            <a:off x="5479931" y="3482428"/>
            <a:ext cx="3412549" cy="461665"/>
            <a:chOff x="4728094" y="4733527"/>
            <a:chExt cx="3516314" cy="461665"/>
          </a:xfrm>
        </p:grpSpPr>
        <p:sp>
          <p:nvSpPr>
            <p:cNvPr id="80" name="TextBox 79"/>
            <p:cNvSpPr txBox="1"/>
            <p:nvPr/>
          </p:nvSpPr>
          <p:spPr>
            <a:xfrm>
              <a:off x="4728094" y="4733527"/>
              <a:ext cx="3516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libri" pitchFamily="34" charset="0"/>
                  <a:ea typeface="Ebrima" pitchFamily="2" charset="0"/>
                  <a:cs typeface="Ebrima" pitchFamily="2" charset="0"/>
                </a:rPr>
                <a:t>= AB + AC + BC  (A + B + C)</a:t>
              </a:r>
              <a:endParaRPr lang="zh-CN" altLang="en-US" baseline="-25000" dirty="0">
                <a:latin typeface="Calibri" pitchFamily="34" charset="0"/>
                <a:cs typeface="Ebrima" pitchFamily="2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>
              <a:off x="5015838" y="4784664"/>
              <a:ext cx="155933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20"/>
          <p:cNvGrpSpPr/>
          <p:nvPr/>
        </p:nvGrpSpPr>
        <p:grpSpPr>
          <a:xfrm>
            <a:off x="4084483" y="4020492"/>
            <a:ext cx="3153605" cy="461665"/>
            <a:chOff x="3332646" y="5271591"/>
            <a:chExt cx="3153605" cy="461665"/>
          </a:xfrm>
        </p:grpSpPr>
        <p:sp>
          <p:nvSpPr>
            <p:cNvPr id="83" name="TextBox 82"/>
            <p:cNvSpPr txBox="1"/>
            <p:nvPr/>
          </p:nvSpPr>
          <p:spPr>
            <a:xfrm>
              <a:off x="3332646" y="5271591"/>
              <a:ext cx="3153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libri" pitchFamily="34" charset="0"/>
                  <a:ea typeface="Ebrima" pitchFamily="2" charset="0"/>
                  <a:cs typeface="Ebrima" pitchFamily="2" charset="0"/>
                </a:rPr>
                <a:t>= A B C + A B C + A B C </a:t>
              </a:r>
              <a:endParaRPr lang="zh-CN" altLang="en-US" baseline="-25000" dirty="0">
                <a:latin typeface="Calibri" pitchFamily="34" charset="0"/>
                <a:cs typeface="Ebrima" pitchFamily="2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3651046" y="5339831"/>
              <a:ext cx="14515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3909138" y="5342152"/>
              <a:ext cx="14515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直接连接符 86"/>
            <p:cNvCxnSpPr/>
            <p:nvPr/>
          </p:nvCxnSpPr>
          <p:spPr bwMode="auto">
            <a:xfrm>
              <a:off x="4572000" y="5337510"/>
              <a:ext cx="14515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5084794" y="5339831"/>
              <a:ext cx="14515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5723672" y="5342152"/>
              <a:ext cx="14515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5981764" y="5330825"/>
              <a:ext cx="14515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6" name="TextBox 95"/>
          <p:cNvSpPr txBox="1"/>
          <p:nvPr/>
        </p:nvSpPr>
        <p:spPr>
          <a:xfrm>
            <a:off x="868528" y="5701028"/>
            <a:ext cx="1991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660066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F</a:t>
            </a:r>
            <a:r>
              <a:rPr lang="en-US" altLang="zh-CN" sz="2800" b="1" baseline="-25000" dirty="0" smtClean="0">
                <a:solidFill>
                  <a:srgbClr val="660066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2</a:t>
            </a:r>
            <a:r>
              <a:rPr lang="en-US" altLang="zh-CN" sz="2800" b="1" dirty="0" smtClean="0">
                <a:solidFill>
                  <a:srgbClr val="660066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 = T</a:t>
            </a:r>
            <a:r>
              <a:rPr lang="en-US" altLang="zh-CN" sz="2800" b="1" baseline="-25000" dirty="0" smtClean="0">
                <a:solidFill>
                  <a:srgbClr val="660066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7 </a:t>
            </a:r>
            <a:r>
              <a:rPr lang="en-US" altLang="zh-CN" sz="2800" b="1" dirty="0" smtClean="0">
                <a:solidFill>
                  <a:srgbClr val="660066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 + T</a:t>
            </a:r>
            <a:r>
              <a:rPr lang="en-US" altLang="zh-CN" sz="2800" b="1" baseline="-25000" dirty="0" smtClean="0">
                <a:solidFill>
                  <a:srgbClr val="660066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5</a:t>
            </a:r>
            <a:endParaRPr lang="zh-CN" altLang="en-US" sz="2800" b="1" baseline="-25000" dirty="0">
              <a:solidFill>
                <a:srgbClr val="660066"/>
              </a:solidFill>
              <a:latin typeface="Calibri" pitchFamily="34" charset="0"/>
              <a:cs typeface="Ebrima" pitchFamily="2" charset="0"/>
            </a:endParaRPr>
          </a:p>
        </p:txBody>
      </p:sp>
      <p:grpSp>
        <p:nvGrpSpPr>
          <p:cNvPr id="10" name="组合 31814"/>
          <p:cNvGrpSpPr/>
          <p:nvPr/>
        </p:nvGrpSpPr>
        <p:grpSpPr>
          <a:xfrm>
            <a:off x="2527163" y="5701028"/>
            <a:ext cx="4594398" cy="523220"/>
            <a:chOff x="2527163" y="5701028"/>
            <a:chExt cx="4594398" cy="523220"/>
          </a:xfrm>
        </p:grpSpPr>
        <p:sp>
          <p:nvSpPr>
            <p:cNvPr id="97" name="TextBox 96"/>
            <p:cNvSpPr txBox="1"/>
            <p:nvPr/>
          </p:nvSpPr>
          <p:spPr>
            <a:xfrm>
              <a:off x="2527163" y="5701028"/>
              <a:ext cx="4594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660066"/>
                  </a:solidFill>
                  <a:latin typeface="Calibri" pitchFamily="34" charset="0"/>
                  <a:ea typeface="Ebrima" pitchFamily="2" charset="0"/>
                  <a:cs typeface="Ebrima" pitchFamily="2" charset="0"/>
                </a:rPr>
                <a:t>= A B C + A B C + A B C  + ABC</a:t>
              </a:r>
              <a:endParaRPr lang="zh-CN" altLang="en-US" sz="2800" b="1" baseline="-25000" dirty="0">
                <a:solidFill>
                  <a:srgbClr val="660066"/>
                </a:solidFill>
                <a:latin typeface="Calibri" pitchFamily="34" charset="0"/>
                <a:cs typeface="Ebrima" pitchFamily="2" charset="0"/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 bwMode="auto">
            <a:xfrm>
              <a:off x="2900155" y="5769268"/>
              <a:ext cx="14515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3212839" y="5771589"/>
              <a:ext cx="14515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4015337" y="5766947"/>
              <a:ext cx="14515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4582723" y="5769268"/>
              <a:ext cx="14515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5132150" y="5771589"/>
              <a:ext cx="14515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5403890" y="5773910"/>
              <a:ext cx="14515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矩形 29"/>
          <p:cNvSpPr/>
          <p:nvPr/>
        </p:nvSpPr>
        <p:spPr>
          <a:xfrm>
            <a:off x="4669655" y="4789950"/>
            <a:ext cx="3430737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>
                <a:solidFill>
                  <a:srgbClr val="0000CC"/>
                </a:solidFill>
                <a:latin typeface="Calibri" pitchFamily="34" charset="0"/>
                <a:ea typeface="Ebrima" pitchFamily="2" charset="0"/>
                <a:cs typeface="Ebrima" pitchFamily="2" charset="0"/>
              </a:rPr>
              <a:t>= AB + AC + BC</a:t>
            </a:r>
            <a:endParaRPr lang="zh-CN" altLang="en-US" sz="2800" b="1" dirty="0">
              <a:solidFill>
                <a:srgbClr val="0000CC"/>
              </a:solidFill>
              <a:latin typeface="Calibri" pitchFamily="34" charset="0"/>
              <a:cs typeface="Ebrim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1" grpId="0"/>
      <p:bldP spid="72" grpId="0"/>
      <p:bldP spid="73" grpId="0"/>
      <p:bldP spid="74" grpId="0"/>
      <p:bldP spid="79" grpId="0" animBg="1"/>
      <p:bldP spid="96" grpId="0"/>
      <p:bldP spid="3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E7D8-6838-43E9-9B36-D11F65711274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051050" y="404813"/>
            <a:ext cx="54499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C0099"/>
                </a:solidFill>
                <a:latin typeface="华文仿宋" pitchFamily="2" charset="-122"/>
                <a:ea typeface="华文仿宋" pitchFamily="2" charset="-122"/>
              </a:rPr>
              <a:t>4. 8. 2  </a:t>
            </a:r>
            <a:r>
              <a:rPr lang="zh-CN" altLang="en-US" sz="3200" b="1" dirty="0">
                <a:solidFill>
                  <a:srgbClr val="CC0099"/>
                </a:solidFill>
                <a:latin typeface="华文仿宋" pitchFamily="2" charset="-122"/>
                <a:ea typeface="华文仿宋" pitchFamily="2" charset="-122"/>
              </a:rPr>
              <a:t>竞争冒险消除方法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778827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Arial" charset="0"/>
                <a:ea typeface="仿宋_GB2312" pitchFamily="49" charset="-122"/>
              </a:rPr>
              <a:t>1.</a:t>
            </a:r>
            <a:r>
              <a:rPr lang="en-US" altLang="zh-CN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接入滤波电容</a:t>
            </a:r>
          </a:p>
          <a:p>
            <a:pPr>
              <a:spcBef>
                <a:spcPct val="30000"/>
              </a:spcBef>
            </a:pPr>
            <a:r>
              <a:rPr lang="zh-CN" altLang="en-US"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sz="2000">
                <a:latin typeface="宋体" pitchFamily="2" charset="-122"/>
              </a:rPr>
              <a:t>竞争冒险引起的脉冲一般很窄</a:t>
            </a:r>
            <a:r>
              <a:rPr lang="en-US" altLang="zh-CN" sz="2000">
                <a:latin typeface="宋体" pitchFamily="2" charset="-122"/>
              </a:rPr>
              <a:t>(</a:t>
            </a:r>
            <a:r>
              <a:rPr lang="zh-CN" altLang="en-US" sz="2000">
                <a:latin typeface="宋体" pitchFamily="2" charset="-122"/>
              </a:rPr>
              <a:t>几十纳秒</a:t>
            </a:r>
            <a:r>
              <a:rPr lang="en-US" altLang="zh-CN" sz="2000">
                <a:latin typeface="宋体" pitchFamily="2" charset="-122"/>
              </a:rPr>
              <a:t>), </a:t>
            </a:r>
            <a:r>
              <a:rPr lang="zh-CN" altLang="en-US" sz="2000">
                <a:latin typeface="宋体" pitchFamily="2" charset="-122"/>
              </a:rPr>
              <a:t>在输出端并接一个滤波电容，将其滤掉。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609600" y="2743200"/>
            <a:ext cx="2682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Arial" charset="0"/>
                <a:ea typeface="仿宋_GB2312" pitchFamily="49" charset="-122"/>
              </a:rPr>
              <a:t>2.</a:t>
            </a:r>
            <a:r>
              <a:rPr lang="en-US" altLang="zh-CN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引入取样脉冲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609600" y="3429000"/>
            <a:ext cx="3521075" cy="1844675"/>
            <a:chOff x="432" y="2544"/>
            <a:chExt cx="2218" cy="1162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584" y="2640"/>
              <a:ext cx="259" cy="336"/>
              <a:chOff x="3485" y="1392"/>
              <a:chExt cx="259" cy="336"/>
            </a:xfrm>
          </p:grpSpPr>
          <p:sp>
            <p:nvSpPr>
              <p:cNvPr id="89095" name="Rectangle 7"/>
              <p:cNvSpPr>
                <a:spLocks noChangeArrowheads="1"/>
              </p:cNvSpPr>
              <p:nvPr/>
            </p:nvSpPr>
            <p:spPr bwMode="auto">
              <a:xfrm>
                <a:off x="3485" y="1392"/>
                <a:ext cx="259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096" name="Text Box 8"/>
              <p:cNvSpPr txBox="1">
                <a:spLocks noChangeArrowheads="1"/>
              </p:cNvSpPr>
              <p:nvPr/>
            </p:nvSpPr>
            <p:spPr bwMode="auto">
              <a:xfrm>
                <a:off x="3504" y="1488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600">
                    <a:ea typeface="仿宋_GB2312" pitchFamily="49" charset="-122"/>
                  </a:rPr>
                  <a:t>≥1</a:t>
                </a:r>
                <a:endParaRPr lang="en-US" altLang="zh-CN" sz="1600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112" y="2832"/>
              <a:ext cx="240" cy="336"/>
              <a:chOff x="2928" y="1104"/>
              <a:chExt cx="240" cy="336"/>
            </a:xfrm>
          </p:grpSpPr>
          <p:sp>
            <p:nvSpPr>
              <p:cNvPr id="89098" name="Rectangle 10"/>
              <p:cNvSpPr>
                <a:spLocks noChangeArrowheads="1"/>
              </p:cNvSpPr>
              <p:nvPr/>
            </p:nvSpPr>
            <p:spPr bwMode="auto">
              <a:xfrm>
                <a:off x="2928" y="1104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099" name="Text Box 11"/>
              <p:cNvSpPr txBox="1">
                <a:spLocks noChangeArrowheads="1"/>
              </p:cNvSpPr>
              <p:nvPr/>
            </p:nvSpPr>
            <p:spPr bwMode="auto">
              <a:xfrm>
                <a:off x="2976" y="1152"/>
                <a:ext cx="15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000"/>
                  <a:t>&amp;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200" y="3024"/>
              <a:ext cx="192" cy="240"/>
              <a:chOff x="1728" y="1776"/>
              <a:chExt cx="192" cy="240"/>
            </a:xfrm>
          </p:grpSpPr>
          <p:sp>
            <p:nvSpPr>
              <p:cNvPr id="89101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02" name="Text Box 14"/>
              <p:cNvSpPr txBox="1">
                <a:spLocks noChangeArrowheads="1"/>
              </p:cNvSpPr>
              <p:nvPr/>
            </p:nvSpPr>
            <p:spPr bwMode="auto">
              <a:xfrm>
                <a:off x="1776" y="1776"/>
                <a:ext cx="4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800"/>
                  <a:t>1</a:t>
                </a:r>
              </a:p>
            </p:txBody>
          </p:sp>
          <p:sp>
            <p:nvSpPr>
              <p:cNvPr id="89103" name="Oval 15"/>
              <p:cNvSpPr>
                <a:spLocks noChangeArrowheads="1"/>
              </p:cNvSpPr>
              <p:nvPr/>
            </p:nvSpPr>
            <p:spPr bwMode="auto">
              <a:xfrm>
                <a:off x="1872" y="1872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584" y="3072"/>
              <a:ext cx="259" cy="336"/>
              <a:chOff x="3485" y="1392"/>
              <a:chExt cx="259" cy="336"/>
            </a:xfrm>
          </p:grpSpPr>
          <p:sp>
            <p:nvSpPr>
              <p:cNvPr id="89105" name="Rectangle 17"/>
              <p:cNvSpPr>
                <a:spLocks noChangeArrowheads="1"/>
              </p:cNvSpPr>
              <p:nvPr/>
            </p:nvSpPr>
            <p:spPr bwMode="auto">
              <a:xfrm>
                <a:off x="3485" y="1392"/>
                <a:ext cx="259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06" name="Text Box 18"/>
              <p:cNvSpPr txBox="1">
                <a:spLocks noChangeArrowheads="1"/>
              </p:cNvSpPr>
              <p:nvPr/>
            </p:nvSpPr>
            <p:spPr bwMode="auto">
              <a:xfrm>
                <a:off x="3504" y="1488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600">
                    <a:ea typeface="仿宋_GB2312" pitchFamily="49" charset="-122"/>
                  </a:rPr>
                  <a:t>≥1</a:t>
                </a:r>
                <a:endParaRPr lang="en-US" altLang="zh-CN" sz="1600"/>
              </a:p>
            </p:txBody>
          </p:sp>
        </p:grpSp>
        <p:sp>
          <p:nvSpPr>
            <p:cNvPr id="89107" name="Line 19"/>
            <p:cNvSpPr>
              <a:spLocks noChangeShapeType="1"/>
            </p:cNvSpPr>
            <p:nvPr/>
          </p:nvSpPr>
          <p:spPr bwMode="auto">
            <a:xfrm>
              <a:off x="1392" y="31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8" name="Line 20"/>
            <p:cNvSpPr>
              <a:spLocks noChangeShapeType="1"/>
            </p:cNvSpPr>
            <p:nvPr/>
          </p:nvSpPr>
          <p:spPr bwMode="auto">
            <a:xfrm>
              <a:off x="2352" y="29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9" name="Line 21"/>
            <p:cNvSpPr>
              <a:spLocks noChangeShapeType="1"/>
            </p:cNvSpPr>
            <p:nvPr/>
          </p:nvSpPr>
          <p:spPr bwMode="auto">
            <a:xfrm>
              <a:off x="1836" y="28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0" name="Line 22"/>
            <p:cNvSpPr>
              <a:spLocks noChangeShapeType="1"/>
            </p:cNvSpPr>
            <p:nvPr/>
          </p:nvSpPr>
          <p:spPr bwMode="auto">
            <a:xfrm>
              <a:off x="183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1" name="Line 23"/>
            <p:cNvSpPr>
              <a:spLocks noChangeShapeType="1"/>
            </p:cNvSpPr>
            <p:nvPr/>
          </p:nvSpPr>
          <p:spPr bwMode="auto">
            <a:xfrm>
              <a:off x="1968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2" name="Line 24"/>
            <p:cNvSpPr>
              <a:spLocks noChangeShapeType="1"/>
            </p:cNvSpPr>
            <p:nvPr/>
          </p:nvSpPr>
          <p:spPr bwMode="auto">
            <a:xfrm>
              <a:off x="1968" y="30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3" name="Line 25"/>
            <p:cNvSpPr>
              <a:spLocks noChangeShapeType="1"/>
            </p:cNvSpPr>
            <p:nvPr/>
          </p:nvSpPr>
          <p:spPr bwMode="auto">
            <a:xfrm>
              <a:off x="1968" y="2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4" name="Line 26"/>
            <p:cNvSpPr>
              <a:spLocks noChangeShapeType="1"/>
            </p:cNvSpPr>
            <p:nvPr/>
          </p:nvSpPr>
          <p:spPr bwMode="auto">
            <a:xfrm>
              <a:off x="1968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5" name="Line 27"/>
            <p:cNvSpPr>
              <a:spLocks noChangeShapeType="1"/>
            </p:cNvSpPr>
            <p:nvPr/>
          </p:nvSpPr>
          <p:spPr bwMode="auto">
            <a:xfrm>
              <a:off x="864" y="273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6" name="Line 28"/>
            <p:cNvSpPr>
              <a:spLocks noChangeShapeType="1"/>
            </p:cNvSpPr>
            <p:nvPr/>
          </p:nvSpPr>
          <p:spPr bwMode="auto">
            <a:xfrm>
              <a:off x="864" y="288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7" name="Line 29"/>
            <p:cNvSpPr>
              <a:spLocks noChangeShapeType="1"/>
            </p:cNvSpPr>
            <p:nvPr/>
          </p:nvSpPr>
          <p:spPr bwMode="auto">
            <a:xfrm>
              <a:off x="912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8" name="Line 30"/>
            <p:cNvSpPr>
              <a:spLocks noChangeShapeType="1"/>
            </p:cNvSpPr>
            <p:nvPr/>
          </p:nvSpPr>
          <p:spPr bwMode="auto">
            <a:xfrm>
              <a:off x="1056" y="27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9" name="Line 31"/>
            <p:cNvSpPr>
              <a:spLocks noChangeShapeType="1"/>
            </p:cNvSpPr>
            <p:nvPr/>
          </p:nvSpPr>
          <p:spPr bwMode="auto">
            <a:xfrm>
              <a:off x="1056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20" name="Text Box 32"/>
            <p:cNvSpPr txBox="1">
              <a:spLocks noChangeArrowheads="1"/>
            </p:cNvSpPr>
            <p:nvPr/>
          </p:nvSpPr>
          <p:spPr bwMode="auto">
            <a:xfrm>
              <a:off x="2448" y="2736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G</a:t>
              </a:r>
            </a:p>
          </p:txBody>
        </p:sp>
        <p:sp>
          <p:nvSpPr>
            <p:cNvPr id="89121" name="Text Box 33"/>
            <p:cNvSpPr txBox="1">
              <a:spLocks noChangeArrowheads="1"/>
            </p:cNvSpPr>
            <p:nvPr/>
          </p:nvSpPr>
          <p:spPr bwMode="auto">
            <a:xfrm>
              <a:off x="624" y="2544"/>
              <a:ext cx="2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89122" name="Text Box 34"/>
            <p:cNvSpPr txBox="1">
              <a:spLocks noChangeArrowheads="1"/>
            </p:cNvSpPr>
            <p:nvPr/>
          </p:nvSpPr>
          <p:spPr bwMode="auto">
            <a:xfrm>
              <a:off x="672" y="27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89123" name="Text Box 35"/>
            <p:cNvSpPr txBox="1">
              <a:spLocks noChangeArrowheads="1"/>
            </p:cNvSpPr>
            <p:nvPr/>
          </p:nvSpPr>
          <p:spPr bwMode="auto">
            <a:xfrm>
              <a:off x="720" y="321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89124" name="Line 36"/>
            <p:cNvSpPr>
              <a:spLocks noChangeShapeType="1"/>
            </p:cNvSpPr>
            <p:nvPr/>
          </p:nvSpPr>
          <p:spPr bwMode="auto">
            <a:xfrm>
              <a:off x="2016" y="3120"/>
              <a:ext cx="96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25" name="Line 37"/>
            <p:cNvSpPr>
              <a:spLocks noChangeShapeType="1"/>
            </p:cNvSpPr>
            <p:nvPr/>
          </p:nvSpPr>
          <p:spPr bwMode="auto">
            <a:xfrm>
              <a:off x="2016" y="3120"/>
              <a:ext cx="0" cy="38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26" name="Line 38"/>
            <p:cNvSpPr>
              <a:spLocks noChangeShapeType="1"/>
            </p:cNvSpPr>
            <p:nvPr/>
          </p:nvSpPr>
          <p:spPr bwMode="auto">
            <a:xfrm>
              <a:off x="1200" y="3504"/>
              <a:ext cx="816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27" name="Text Box 39"/>
            <p:cNvSpPr txBox="1">
              <a:spLocks noChangeArrowheads="1"/>
            </p:cNvSpPr>
            <p:nvPr/>
          </p:nvSpPr>
          <p:spPr bwMode="auto">
            <a:xfrm>
              <a:off x="432" y="3456"/>
              <a:ext cx="8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FF3399"/>
                  </a:solidFill>
                  <a:ea typeface="仿宋_GB2312" pitchFamily="49" charset="-122"/>
                </a:rPr>
                <a:t>取样脉冲</a:t>
              </a:r>
            </a:p>
          </p:txBody>
        </p:sp>
      </p:grpSp>
      <p:sp>
        <p:nvSpPr>
          <p:cNvPr id="89129" name="Text Box 41"/>
          <p:cNvSpPr txBox="1">
            <a:spLocks noChangeArrowheads="1"/>
          </p:cNvSpPr>
          <p:nvPr/>
        </p:nvSpPr>
        <p:spPr bwMode="auto">
          <a:xfrm>
            <a:off x="1371600" y="5562600"/>
            <a:ext cx="7315200" cy="9683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ea typeface="仿宋_GB2312" pitchFamily="49" charset="-122"/>
              </a:rPr>
              <a:t>在输出端接取样脉冲，仅在输出处于稳定值时出现。取样脉冲为</a:t>
            </a:r>
            <a:r>
              <a:rPr lang="en-US" altLang="zh-CN" b="1">
                <a:ea typeface="仿宋_GB2312" pitchFamily="49" charset="-122"/>
              </a:rPr>
              <a:t>0</a:t>
            </a:r>
            <a:r>
              <a:rPr lang="zh-CN" altLang="en-US" b="1">
                <a:ea typeface="仿宋_GB2312" pitchFamily="49" charset="-122"/>
              </a:rPr>
              <a:t>期间，输出端信息无效。</a:t>
            </a:r>
          </a:p>
        </p:txBody>
      </p:sp>
      <p:grpSp>
        <p:nvGrpSpPr>
          <p:cNvPr id="7" name="Group 93"/>
          <p:cNvGrpSpPr>
            <a:grpSpLocks/>
          </p:cNvGrpSpPr>
          <p:nvPr/>
        </p:nvGrpSpPr>
        <p:grpSpPr bwMode="auto">
          <a:xfrm>
            <a:off x="4267200" y="2819400"/>
            <a:ext cx="4114800" cy="1920875"/>
            <a:chOff x="2688" y="1776"/>
            <a:chExt cx="2592" cy="1210"/>
          </a:xfrm>
        </p:grpSpPr>
        <p:sp>
          <p:nvSpPr>
            <p:cNvPr id="89131" name="Line 43"/>
            <p:cNvSpPr>
              <a:spLocks noChangeShapeType="1"/>
            </p:cNvSpPr>
            <p:nvPr/>
          </p:nvSpPr>
          <p:spPr bwMode="auto">
            <a:xfrm>
              <a:off x="3408" y="19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2" name="Line 44"/>
            <p:cNvSpPr>
              <a:spLocks noChangeShapeType="1"/>
            </p:cNvSpPr>
            <p:nvPr/>
          </p:nvSpPr>
          <p:spPr bwMode="auto">
            <a:xfrm>
              <a:off x="3600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3" name="Line 45"/>
            <p:cNvSpPr>
              <a:spLocks noChangeShapeType="1"/>
            </p:cNvSpPr>
            <p:nvPr/>
          </p:nvSpPr>
          <p:spPr bwMode="auto">
            <a:xfrm>
              <a:off x="3792" y="19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4" name="Line 46"/>
            <p:cNvSpPr>
              <a:spLocks noChangeShapeType="1"/>
            </p:cNvSpPr>
            <p:nvPr/>
          </p:nvSpPr>
          <p:spPr bwMode="auto">
            <a:xfrm>
              <a:off x="3984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5" name="Line 47"/>
            <p:cNvSpPr>
              <a:spLocks noChangeShapeType="1"/>
            </p:cNvSpPr>
            <p:nvPr/>
          </p:nvSpPr>
          <p:spPr bwMode="auto">
            <a:xfrm>
              <a:off x="4176" y="19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6" name="Line 48"/>
            <p:cNvSpPr>
              <a:spLocks noChangeShapeType="1"/>
            </p:cNvSpPr>
            <p:nvPr/>
          </p:nvSpPr>
          <p:spPr bwMode="auto">
            <a:xfrm>
              <a:off x="4368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7" name="Line 49"/>
            <p:cNvSpPr>
              <a:spLocks noChangeShapeType="1"/>
            </p:cNvSpPr>
            <p:nvPr/>
          </p:nvSpPr>
          <p:spPr bwMode="auto">
            <a:xfrm>
              <a:off x="4560" y="19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8" name="Line 50"/>
            <p:cNvSpPr>
              <a:spLocks noChangeShapeType="1"/>
            </p:cNvSpPr>
            <p:nvPr/>
          </p:nvSpPr>
          <p:spPr bwMode="auto">
            <a:xfrm>
              <a:off x="4752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9" name="Line 51"/>
            <p:cNvSpPr>
              <a:spLocks noChangeShapeType="1"/>
            </p:cNvSpPr>
            <p:nvPr/>
          </p:nvSpPr>
          <p:spPr bwMode="auto">
            <a:xfrm>
              <a:off x="4944" y="19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0" name="Line 52"/>
            <p:cNvSpPr>
              <a:spLocks noChangeShapeType="1"/>
            </p:cNvSpPr>
            <p:nvPr/>
          </p:nvSpPr>
          <p:spPr bwMode="auto">
            <a:xfrm>
              <a:off x="3600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1" name="Line 53"/>
            <p:cNvSpPr>
              <a:spLocks noChangeShapeType="1"/>
            </p:cNvSpPr>
            <p:nvPr/>
          </p:nvSpPr>
          <p:spPr bwMode="auto">
            <a:xfrm>
              <a:off x="3792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2" name="Line 54"/>
            <p:cNvSpPr>
              <a:spLocks noChangeShapeType="1"/>
            </p:cNvSpPr>
            <p:nvPr/>
          </p:nvSpPr>
          <p:spPr bwMode="auto">
            <a:xfrm>
              <a:off x="3984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3" name="Line 55"/>
            <p:cNvSpPr>
              <a:spLocks noChangeShapeType="1"/>
            </p:cNvSpPr>
            <p:nvPr/>
          </p:nvSpPr>
          <p:spPr bwMode="auto">
            <a:xfrm>
              <a:off x="4176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4" name="Line 56"/>
            <p:cNvSpPr>
              <a:spLocks noChangeShapeType="1"/>
            </p:cNvSpPr>
            <p:nvPr/>
          </p:nvSpPr>
          <p:spPr bwMode="auto">
            <a:xfrm>
              <a:off x="436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5" name="Line 57"/>
            <p:cNvSpPr>
              <a:spLocks noChangeShapeType="1"/>
            </p:cNvSpPr>
            <p:nvPr/>
          </p:nvSpPr>
          <p:spPr bwMode="auto">
            <a:xfrm>
              <a:off x="4560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6" name="Line 58"/>
            <p:cNvSpPr>
              <a:spLocks noChangeShapeType="1"/>
            </p:cNvSpPr>
            <p:nvPr/>
          </p:nvSpPr>
          <p:spPr bwMode="auto">
            <a:xfrm>
              <a:off x="4752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7" name="Line 59"/>
            <p:cNvSpPr>
              <a:spLocks noChangeShapeType="1"/>
            </p:cNvSpPr>
            <p:nvPr/>
          </p:nvSpPr>
          <p:spPr bwMode="auto">
            <a:xfrm>
              <a:off x="4944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8" name="Line 60"/>
            <p:cNvSpPr>
              <a:spLocks noChangeShapeType="1"/>
            </p:cNvSpPr>
            <p:nvPr/>
          </p:nvSpPr>
          <p:spPr bwMode="auto">
            <a:xfrm>
              <a:off x="3888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9" name="Line 61"/>
            <p:cNvSpPr>
              <a:spLocks noChangeShapeType="1"/>
            </p:cNvSpPr>
            <p:nvPr/>
          </p:nvSpPr>
          <p:spPr bwMode="auto">
            <a:xfrm>
              <a:off x="4272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0" name="Line 62"/>
            <p:cNvSpPr>
              <a:spLocks noChangeShapeType="1"/>
            </p:cNvSpPr>
            <p:nvPr/>
          </p:nvSpPr>
          <p:spPr bwMode="auto">
            <a:xfrm>
              <a:off x="4656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1" name="Line 63"/>
            <p:cNvSpPr>
              <a:spLocks noChangeShapeType="1"/>
            </p:cNvSpPr>
            <p:nvPr/>
          </p:nvSpPr>
          <p:spPr bwMode="auto">
            <a:xfrm>
              <a:off x="4992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2" name="Line 64"/>
            <p:cNvSpPr>
              <a:spLocks noChangeShapeType="1"/>
            </p:cNvSpPr>
            <p:nvPr/>
          </p:nvSpPr>
          <p:spPr bwMode="auto">
            <a:xfrm>
              <a:off x="3936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3" name="Line 65"/>
            <p:cNvSpPr>
              <a:spLocks noChangeShapeType="1"/>
            </p:cNvSpPr>
            <p:nvPr/>
          </p:nvSpPr>
          <p:spPr bwMode="auto">
            <a:xfrm>
              <a:off x="4320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4" name="Line 66"/>
            <p:cNvSpPr>
              <a:spLocks noChangeShapeType="1"/>
            </p:cNvSpPr>
            <p:nvPr/>
          </p:nvSpPr>
          <p:spPr bwMode="auto">
            <a:xfrm>
              <a:off x="4704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5" name="Line 67"/>
            <p:cNvSpPr>
              <a:spLocks noChangeShapeType="1"/>
            </p:cNvSpPr>
            <p:nvPr/>
          </p:nvSpPr>
          <p:spPr bwMode="auto">
            <a:xfrm>
              <a:off x="5040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6" name="Line 68"/>
            <p:cNvSpPr>
              <a:spLocks noChangeShapeType="1"/>
            </p:cNvSpPr>
            <p:nvPr/>
          </p:nvSpPr>
          <p:spPr bwMode="auto">
            <a:xfrm>
              <a:off x="3600" y="1920"/>
              <a:ext cx="0" cy="1008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7" name="Line 69"/>
            <p:cNvSpPr>
              <a:spLocks noChangeShapeType="1"/>
            </p:cNvSpPr>
            <p:nvPr/>
          </p:nvSpPr>
          <p:spPr bwMode="auto">
            <a:xfrm>
              <a:off x="3792" y="1968"/>
              <a:ext cx="0" cy="96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8" name="Line 70"/>
            <p:cNvSpPr>
              <a:spLocks noChangeShapeType="1"/>
            </p:cNvSpPr>
            <p:nvPr/>
          </p:nvSpPr>
          <p:spPr bwMode="auto">
            <a:xfrm>
              <a:off x="3408" y="22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9" name="Line 71"/>
            <p:cNvSpPr>
              <a:spLocks noChangeShapeType="1"/>
            </p:cNvSpPr>
            <p:nvPr/>
          </p:nvSpPr>
          <p:spPr bwMode="auto">
            <a:xfrm>
              <a:off x="3888" y="20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0" name="Line 72"/>
            <p:cNvSpPr>
              <a:spLocks noChangeShapeType="1"/>
            </p:cNvSpPr>
            <p:nvPr/>
          </p:nvSpPr>
          <p:spPr bwMode="auto">
            <a:xfrm>
              <a:off x="4272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1" name="Line 73"/>
            <p:cNvSpPr>
              <a:spLocks noChangeShapeType="1"/>
            </p:cNvSpPr>
            <p:nvPr/>
          </p:nvSpPr>
          <p:spPr bwMode="auto">
            <a:xfrm>
              <a:off x="4656" y="20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2" name="Line 74"/>
            <p:cNvSpPr>
              <a:spLocks noChangeShapeType="1"/>
            </p:cNvSpPr>
            <p:nvPr/>
          </p:nvSpPr>
          <p:spPr bwMode="auto">
            <a:xfrm>
              <a:off x="4992" y="22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3" name="Line 75"/>
            <p:cNvSpPr>
              <a:spLocks noChangeShapeType="1"/>
            </p:cNvSpPr>
            <p:nvPr/>
          </p:nvSpPr>
          <p:spPr bwMode="auto">
            <a:xfrm>
              <a:off x="3408" y="235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4" name="Line 76"/>
            <p:cNvSpPr>
              <a:spLocks noChangeShapeType="1"/>
            </p:cNvSpPr>
            <p:nvPr/>
          </p:nvSpPr>
          <p:spPr bwMode="auto">
            <a:xfrm>
              <a:off x="3936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5" name="Line 77"/>
            <p:cNvSpPr>
              <a:spLocks noChangeShapeType="1"/>
            </p:cNvSpPr>
            <p:nvPr/>
          </p:nvSpPr>
          <p:spPr bwMode="auto">
            <a:xfrm>
              <a:off x="4320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6" name="Line 78"/>
            <p:cNvSpPr>
              <a:spLocks noChangeShapeType="1"/>
            </p:cNvSpPr>
            <p:nvPr/>
          </p:nvSpPr>
          <p:spPr bwMode="auto">
            <a:xfrm>
              <a:off x="4704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7" name="Line 79"/>
            <p:cNvSpPr>
              <a:spLocks noChangeShapeType="1"/>
            </p:cNvSpPr>
            <p:nvPr/>
          </p:nvSpPr>
          <p:spPr bwMode="auto">
            <a:xfrm>
              <a:off x="5040" y="23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8" name="Line 80"/>
            <p:cNvSpPr>
              <a:spLocks noChangeShapeType="1"/>
            </p:cNvSpPr>
            <p:nvPr/>
          </p:nvSpPr>
          <p:spPr bwMode="auto">
            <a:xfrm>
              <a:off x="3984" y="1920"/>
              <a:ext cx="0" cy="1008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9" name="Line 81"/>
            <p:cNvSpPr>
              <a:spLocks noChangeShapeType="1"/>
            </p:cNvSpPr>
            <p:nvPr/>
          </p:nvSpPr>
          <p:spPr bwMode="auto">
            <a:xfrm>
              <a:off x="4176" y="1920"/>
              <a:ext cx="0" cy="1008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70" name="Line 82"/>
            <p:cNvSpPr>
              <a:spLocks noChangeShapeType="1"/>
            </p:cNvSpPr>
            <p:nvPr/>
          </p:nvSpPr>
          <p:spPr bwMode="auto">
            <a:xfrm>
              <a:off x="4368" y="1920"/>
              <a:ext cx="0" cy="1008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71" name="Line 83"/>
            <p:cNvSpPr>
              <a:spLocks noChangeShapeType="1"/>
            </p:cNvSpPr>
            <p:nvPr/>
          </p:nvSpPr>
          <p:spPr bwMode="auto">
            <a:xfrm>
              <a:off x="4560" y="1920"/>
              <a:ext cx="0" cy="1008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72" name="Line 84"/>
            <p:cNvSpPr>
              <a:spLocks noChangeShapeType="1"/>
            </p:cNvSpPr>
            <p:nvPr/>
          </p:nvSpPr>
          <p:spPr bwMode="auto">
            <a:xfrm>
              <a:off x="4752" y="1920"/>
              <a:ext cx="0" cy="1008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73" name="Line 85"/>
            <p:cNvSpPr>
              <a:spLocks noChangeShapeType="1"/>
            </p:cNvSpPr>
            <p:nvPr/>
          </p:nvSpPr>
          <p:spPr bwMode="auto">
            <a:xfrm>
              <a:off x="4944" y="1920"/>
              <a:ext cx="0" cy="1008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74" name="Line 86"/>
            <p:cNvSpPr>
              <a:spLocks noChangeShapeType="1"/>
            </p:cNvSpPr>
            <p:nvPr/>
          </p:nvSpPr>
          <p:spPr bwMode="auto">
            <a:xfrm>
              <a:off x="3408" y="2928"/>
              <a:ext cx="1872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75" name="Text Box 87"/>
            <p:cNvSpPr txBox="1">
              <a:spLocks noChangeArrowheads="1"/>
            </p:cNvSpPr>
            <p:nvPr/>
          </p:nvSpPr>
          <p:spPr bwMode="auto">
            <a:xfrm>
              <a:off x="3168" y="273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/>
                <a:t>G</a:t>
              </a:r>
            </a:p>
          </p:txBody>
        </p: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3168" y="2304"/>
              <a:ext cx="240" cy="250"/>
              <a:chOff x="3024" y="2160"/>
              <a:chExt cx="240" cy="250"/>
            </a:xfrm>
          </p:grpSpPr>
          <p:sp>
            <p:nvSpPr>
              <p:cNvPr id="89176" name="Text Box 88"/>
              <p:cNvSpPr txBox="1">
                <a:spLocks noChangeArrowheads="1"/>
              </p:cNvSpPr>
              <p:nvPr/>
            </p:nvSpPr>
            <p:spPr bwMode="auto">
              <a:xfrm flipH="1">
                <a:off x="3024" y="216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A</a:t>
                </a:r>
              </a:p>
            </p:txBody>
          </p:sp>
          <p:sp>
            <p:nvSpPr>
              <p:cNvPr id="89177" name="Line 89"/>
              <p:cNvSpPr>
                <a:spLocks noChangeShapeType="1"/>
              </p:cNvSpPr>
              <p:nvPr/>
            </p:nvSpPr>
            <p:spPr bwMode="auto">
              <a:xfrm>
                <a:off x="3084" y="21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9179" name="Text Box 91"/>
            <p:cNvSpPr txBox="1">
              <a:spLocks noChangeArrowheads="1"/>
            </p:cNvSpPr>
            <p:nvPr/>
          </p:nvSpPr>
          <p:spPr bwMode="auto">
            <a:xfrm>
              <a:off x="3168" y="206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89180" name="Rectangle 92"/>
            <p:cNvSpPr>
              <a:spLocks noChangeArrowheads="1"/>
            </p:cNvSpPr>
            <p:nvPr/>
          </p:nvSpPr>
          <p:spPr bwMode="auto">
            <a:xfrm>
              <a:off x="2688" y="1776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3399"/>
                  </a:solidFill>
                  <a:ea typeface="仿宋_GB2312" pitchFamily="49" charset="-122"/>
                </a:rPr>
                <a:t>取样脉冲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8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autoUpdateAnimBg="0"/>
      <p:bldP spid="89091" grpId="0" autoUpdateAnimBg="0"/>
      <p:bldP spid="89092" grpId="0" autoUpdateAnimBg="0"/>
      <p:bldP spid="89129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AC94-0371-407D-A961-20E1E13F08DC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838200" y="533400"/>
            <a:ext cx="260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Arial" charset="0"/>
                <a:ea typeface="仿宋_GB2312" pitchFamily="49" charset="-122"/>
              </a:rPr>
              <a:t>3. </a:t>
            </a:r>
            <a:r>
              <a:rPr lang="zh-CN" altLang="en-US" b="1">
                <a:solidFill>
                  <a:srgbClr val="0000FF"/>
                </a:solidFill>
                <a:latin typeface="Arial" charset="0"/>
                <a:ea typeface="仿宋_GB2312" pitchFamily="49" charset="-122"/>
              </a:rPr>
              <a:t>修改设计方案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98525" y="1492250"/>
            <a:ext cx="1692275" cy="519113"/>
            <a:chOff x="566" y="940"/>
            <a:chExt cx="1066" cy="327"/>
          </a:xfrm>
        </p:grpSpPr>
        <p:sp>
          <p:nvSpPr>
            <p:cNvPr id="90116" name="Text Box 4"/>
            <p:cNvSpPr txBox="1">
              <a:spLocks noChangeArrowheads="1"/>
            </p:cNvSpPr>
            <p:nvPr/>
          </p:nvSpPr>
          <p:spPr bwMode="auto">
            <a:xfrm>
              <a:off x="566" y="940"/>
              <a:ext cx="10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i="1"/>
                <a:t>F</a:t>
              </a:r>
              <a:r>
                <a:rPr lang="en-US" altLang="zh-CN" sz="2800"/>
                <a:t> = A + A</a:t>
              </a:r>
            </a:p>
          </p:txBody>
        </p:sp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>
              <a:off x="1392" y="10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3352800" y="19812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C0099"/>
                </a:solidFill>
                <a:latin typeface="华文新魏" pitchFamily="2" charset="-122"/>
                <a:ea typeface="华文新魏" pitchFamily="2" charset="-122"/>
              </a:rPr>
              <a:t>冒险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14400" y="2286000"/>
            <a:ext cx="1768475" cy="519113"/>
            <a:chOff x="566" y="1468"/>
            <a:chExt cx="1114" cy="327"/>
          </a:xfrm>
        </p:grpSpPr>
        <p:sp>
          <p:nvSpPr>
            <p:cNvPr id="90121" name="Text Box 9"/>
            <p:cNvSpPr txBox="1">
              <a:spLocks noChangeArrowheads="1"/>
            </p:cNvSpPr>
            <p:nvPr/>
          </p:nvSpPr>
          <p:spPr bwMode="auto">
            <a:xfrm>
              <a:off x="566" y="1468"/>
              <a:ext cx="11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i="1"/>
                <a:t>F</a:t>
              </a:r>
              <a:r>
                <a:rPr lang="en-US" altLang="zh-CN" sz="2800"/>
                <a:t> = A </a:t>
              </a:r>
              <a:r>
                <a:rPr lang="en-US" altLang="zh-CN" sz="2800">
                  <a:cs typeface="Times New Roman" pitchFamily="18" charset="0"/>
                </a:rPr>
                <a:t>• A</a:t>
              </a:r>
              <a:endParaRPr lang="en-US" altLang="zh-CN" sz="2800"/>
            </a:p>
          </p:txBody>
        </p:sp>
        <p:sp>
          <p:nvSpPr>
            <p:cNvPr id="90122" name="Line 10"/>
            <p:cNvSpPr>
              <a:spLocks noChangeShapeType="1"/>
            </p:cNvSpPr>
            <p:nvPr/>
          </p:nvSpPr>
          <p:spPr bwMode="auto">
            <a:xfrm>
              <a:off x="1344" y="15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838200" y="32766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3399"/>
                </a:solidFill>
                <a:ea typeface="仿宋_GB2312" pitchFamily="49" charset="-122"/>
              </a:rPr>
              <a:t>引入冗余项，可以消除冒险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990600" y="4267200"/>
            <a:ext cx="2378075" cy="457200"/>
            <a:chOff x="1958" y="796"/>
            <a:chExt cx="1498" cy="288"/>
          </a:xfrm>
        </p:grpSpPr>
        <p:sp>
          <p:nvSpPr>
            <p:cNvPr id="90131" name="Text Box 19"/>
            <p:cNvSpPr txBox="1">
              <a:spLocks noChangeArrowheads="1"/>
            </p:cNvSpPr>
            <p:nvPr/>
          </p:nvSpPr>
          <p:spPr bwMode="auto">
            <a:xfrm>
              <a:off x="1958" y="796"/>
              <a:ext cx="1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F</a:t>
              </a:r>
              <a:r>
                <a:rPr lang="en-US" altLang="zh-CN"/>
                <a:t> = AB + AC</a:t>
              </a:r>
            </a:p>
          </p:txBody>
        </p:sp>
        <p:sp>
          <p:nvSpPr>
            <p:cNvPr id="90132" name="Line 20"/>
            <p:cNvSpPr>
              <a:spLocks noChangeShapeType="1"/>
            </p:cNvSpPr>
            <p:nvPr/>
          </p:nvSpPr>
          <p:spPr bwMode="auto">
            <a:xfrm>
              <a:off x="2808" y="8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800600" y="4267200"/>
            <a:ext cx="2606675" cy="457200"/>
            <a:chOff x="854" y="2860"/>
            <a:chExt cx="1642" cy="288"/>
          </a:xfrm>
        </p:grpSpPr>
        <p:sp>
          <p:nvSpPr>
            <p:cNvPr id="90133" name="Text Box 21"/>
            <p:cNvSpPr txBox="1">
              <a:spLocks noChangeArrowheads="1"/>
            </p:cNvSpPr>
            <p:nvPr/>
          </p:nvSpPr>
          <p:spPr bwMode="auto">
            <a:xfrm>
              <a:off x="854" y="2860"/>
              <a:ext cx="1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F</a:t>
              </a:r>
              <a:r>
                <a:rPr lang="en-US" altLang="zh-CN"/>
                <a:t> = AB +AC + BC</a:t>
              </a:r>
            </a:p>
          </p:txBody>
        </p:sp>
        <p:sp>
          <p:nvSpPr>
            <p:cNvPr id="90134" name="Line 22"/>
            <p:cNvSpPr>
              <a:spLocks noChangeShapeType="1"/>
            </p:cNvSpPr>
            <p:nvPr/>
          </p:nvSpPr>
          <p:spPr bwMode="auto">
            <a:xfrm>
              <a:off x="1656" y="28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136" name="AutoShape 24"/>
          <p:cNvSpPr>
            <a:spLocks noChangeArrowheads="1"/>
          </p:cNvSpPr>
          <p:nvPr/>
        </p:nvSpPr>
        <p:spPr bwMode="auto">
          <a:xfrm>
            <a:off x="3352800" y="4419600"/>
            <a:ext cx="976313" cy="152400"/>
          </a:xfrm>
          <a:prstGeom prst="rightArrow">
            <a:avLst>
              <a:gd name="adj1" fmla="val 50000"/>
              <a:gd name="adj2" fmla="val 160156"/>
            </a:avLst>
          </a:prstGeom>
          <a:solidFill>
            <a:schemeClr val="bg1"/>
          </a:solidFill>
          <a:ln w="9525">
            <a:solidFill>
              <a:srgbClr val="CC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4800600" y="53340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ea typeface="仿宋_GB2312" pitchFamily="49" charset="-122"/>
              </a:rPr>
              <a:t>无竞争冒险</a:t>
            </a:r>
          </a:p>
        </p:txBody>
      </p:sp>
      <p:sp>
        <p:nvSpPr>
          <p:cNvPr id="90138" name="Line 26"/>
          <p:cNvSpPr>
            <a:spLocks noChangeShapeType="1"/>
          </p:cNvSpPr>
          <p:nvPr/>
        </p:nvSpPr>
        <p:spPr bwMode="auto">
          <a:xfrm>
            <a:off x="5029200" y="4724400"/>
            <a:ext cx="228600" cy="4572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39" name="AutoShape 27"/>
          <p:cNvSpPr>
            <a:spLocks/>
          </p:cNvSpPr>
          <p:nvPr/>
        </p:nvSpPr>
        <p:spPr bwMode="auto">
          <a:xfrm>
            <a:off x="2819400" y="17526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20" grpId="0" autoUpdateAnimBg="0"/>
      <p:bldP spid="90128" grpId="0" autoUpdateAnimBg="0"/>
      <p:bldP spid="90136" grpId="0" animBg="1"/>
      <p:bldP spid="90137" grpId="0" autoUpdateAnimBg="0"/>
      <p:bldP spid="90138" grpId="0" animBg="1"/>
      <p:bldP spid="901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8E2-9910-4DF0-940B-F582ADAE7C8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2839" name="Text Box 71"/>
          <p:cNvSpPr txBox="1">
            <a:spLocks noChangeArrowheads="1"/>
          </p:cNvSpPr>
          <p:nvPr/>
        </p:nvSpPr>
        <p:spPr bwMode="auto">
          <a:xfrm>
            <a:off x="5638800" y="533400"/>
            <a:ext cx="198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Calibri" pitchFamily="34" charset="0"/>
                <a:ea typeface="黑体" pitchFamily="49" charset="-122"/>
              </a:rPr>
              <a:t>Truth table</a:t>
            </a:r>
          </a:p>
        </p:txBody>
      </p:sp>
      <p:sp>
        <p:nvSpPr>
          <p:cNvPr id="32840" name="Text Box 72"/>
          <p:cNvSpPr txBox="1">
            <a:spLocks noChangeArrowheads="1"/>
          </p:cNvSpPr>
          <p:nvPr/>
        </p:nvSpPr>
        <p:spPr bwMode="auto">
          <a:xfrm>
            <a:off x="609600" y="381000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ea typeface="黑体" pitchFamily="49" charset="-122"/>
              </a:rPr>
              <a:t>3. Truth table</a:t>
            </a:r>
          </a:p>
        </p:txBody>
      </p:sp>
      <p:sp>
        <p:nvSpPr>
          <p:cNvPr id="32843" name="Text Box 75"/>
          <p:cNvSpPr txBox="1">
            <a:spLocks noChangeArrowheads="1"/>
          </p:cNvSpPr>
          <p:nvPr/>
        </p:nvSpPr>
        <p:spPr bwMode="auto">
          <a:xfrm>
            <a:off x="5029200" y="5486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Calibri" pitchFamily="34" charset="0"/>
                <a:ea typeface="黑体" pitchFamily="49" charset="-122"/>
              </a:rPr>
              <a:t>三变量表决电路</a:t>
            </a:r>
          </a:p>
        </p:txBody>
      </p:sp>
      <p:sp>
        <p:nvSpPr>
          <p:cNvPr id="32846" name="Text Box 78"/>
          <p:cNvSpPr txBox="1">
            <a:spLocks noChangeArrowheads="1"/>
          </p:cNvSpPr>
          <p:nvPr/>
        </p:nvSpPr>
        <p:spPr bwMode="auto">
          <a:xfrm>
            <a:off x="7620000" y="5486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C3399"/>
                </a:solidFill>
                <a:latin typeface="Calibri" pitchFamily="34" charset="0"/>
                <a:ea typeface="黑体" pitchFamily="49" charset="-122"/>
              </a:rPr>
              <a:t>XOR</a:t>
            </a:r>
          </a:p>
        </p:txBody>
      </p:sp>
      <p:sp>
        <p:nvSpPr>
          <p:cNvPr id="32856" name="Text Box 88"/>
          <p:cNvSpPr txBox="1">
            <a:spLocks noChangeArrowheads="1"/>
          </p:cNvSpPr>
          <p:nvPr/>
        </p:nvSpPr>
        <p:spPr bwMode="auto">
          <a:xfrm>
            <a:off x="6934200" y="1981200"/>
            <a:ext cx="457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latin typeface="Calibri" pitchFamily="34" charset="0"/>
                <a:ea typeface="黑体" pitchFamily="49" charset="-122"/>
              </a:rPr>
              <a:t>0 </a:t>
            </a:r>
            <a:endParaRPr lang="en-US" altLang="zh-CN" b="1" dirty="0" smtClean="0">
              <a:latin typeface="Calibri" pitchFamily="34" charset="0"/>
              <a:ea typeface="黑体" pitchFamily="49" charset="-122"/>
            </a:endParaRPr>
          </a:p>
          <a:p>
            <a:r>
              <a:rPr lang="en-US" altLang="zh-CN" b="1" dirty="0" smtClean="0">
                <a:latin typeface="Calibri" pitchFamily="34" charset="0"/>
                <a:ea typeface="黑体" pitchFamily="49" charset="-122"/>
              </a:rPr>
              <a:t>0</a:t>
            </a:r>
          </a:p>
          <a:p>
            <a:r>
              <a:rPr lang="en-US" altLang="zh-CN" b="1" dirty="0" smtClean="0">
                <a:latin typeface="Calibri" pitchFamily="34" charset="0"/>
                <a:ea typeface="黑体" pitchFamily="49" charset="-122"/>
              </a:rPr>
              <a:t>0</a:t>
            </a:r>
          </a:p>
          <a:p>
            <a:pPr marL="0" indent="0"/>
            <a:r>
              <a:rPr lang="en-US" altLang="zh-CN" b="1" dirty="0" smtClean="0">
                <a:latin typeface="Calibri" pitchFamily="34" charset="0"/>
                <a:ea typeface="黑体" pitchFamily="49" charset="-122"/>
              </a:rPr>
              <a:t>1</a:t>
            </a:r>
          </a:p>
          <a:p>
            <a:r>
              <a:rPr lang="en-US" altLang="zh-CN" b="1" dirty="0" smtClean="0">
                <a:latin typeface="Calibri" pitchFamily="34" charset="0"/>
                <a:ea typeface="黑体" pitchFamily="49" charset="-122"/>
              </a:rPr>
              <a:t>0 </a:t>
            </a:r>
          </a:p>
          <a:p>
            <a:pPr marL="0" indent="0"/>
            <a:r>
              <a:rPr lang="en-US" altLang="zh-CN" b="1" dirty="0" smtClean="0">
                <a:latin typeface="Calibri" pitchFamily="34" charset="0"/>
                <a:ea typeface="黑体" pitchFamily="49" charset="-122"/>
              </a:rPr>
              <a:t>1</a:t>
            </a:r>
          </a:p>
          <a:p>
            <a:r>
              <a:rPr lang="en-US" altLang="zh-CN" b="1" dirty="0" smtClean="0">
                <a:latin typeface="Calibri" pitchFamily="34" charset="0"/>
                <a:ea typeface="黑体" pitchFamily="49" charset="-122"/>
              </a:rPr>
              <a:t>1</a:t>
            </a:r>
            <a:endParaRPr lang="en-US" altLang="zh-CN" b="1" dirty="0">
              <a:latin typeface="Calibri" pitchFamily="34" charset="0"/>
              <a:ea typeface="黑体" pitchFamily="49" charset="-122"/>
            </a:endParaRPr>
          </a:p>
          <a:p>
            <a:r>
              <a:rPr lang="en-US" altLang="zh-CN" b="1" dirty="0" smtClean="0">
                <a:latin typeface="Calibri" pitchFamily="34" charset="0"/>
                <a:ea typeface="黑体" pitchFamily="49" charset="-122"/>
              </a:rPr>
              <a:t>1</a:t>
            </a:r>
            <a:endParaRPr lang="en-US" altLang="zh-CN" b="1" dirty="0">
              <a:latin typeface="Calibri" pitchFamily="34" charset="0"/>
              <a:ea typeface="黑体" pitchFamily="49" charset="-122"/>
            </a:endParaRP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5470525" y="1339850"/>
            <a:ext cx="2454275" cy="3724275"/>
            <a:chOff x="3446" y="844"/>
            <a:chExt cx="1546" cy="2346"/>
          </a:xfrm>
        </p:grpSpPr>
        <p:grpSp>
          <p:nvGrpSpPr>
            <p:cNvPr id="3" name="Group 87"/>
            <p:cNvGrpSpPr>
              <a:grpSpLocks/>
            </p:cNvGrpSpPr>
            <p:nvPr/>
          </p:nvGrpSpPr>
          <p:grpSpPr bwMode="auto">
            <a:xfrm>
              <a:off x="3446" y="844"/>
              <a:ext cx="1546" cy="2346"/>
              <a:chOff x="3446" y="844"/>
              <a:chExt cx="1546" cy="2346"/>
            </a:xfrm>
          </p:grpSpPr>
          <p:sp>
            <p:nvSpPr>
              <p:cNvPr id="32850" name="Rectangle 82"/>
              <p:cNvSpPr>
                <a:spLocks noChangeArrowheads="1"/>
              </p:cNvSpPr>
              <p:nvPr/>
            </p:nvSpPr>
            <p:spPr bwMode="auto">
              <a:xfrm>
                <a:off x="4368" y="864"/>
                <a:ext cx="5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008080"/>
                    </a:solidFill>
                    <a:latin typeface="Calibri" pitchFamily="34" charset="0"/>
                    <a:ea typeface="黑体" pitchFamily="49" charset="-122"/>
                  </a:rPr>
                  <a:t>F</a:t>
                </a:r>
                <a:r>
                  <a:rPr lang="en-US" altLang="zh-CN" b="1" baseline="-25000">
                    <a:solidFill>
                      <a:srgbClr val="008080"/>
                    </a:solidFill>
                    <a:latin typeface="Calibri" pitchFamily="34" charset="0"/>
                    <a:ea typeface="黑体" pitchFamily="49" charset="-122"/>
                  </a:rPr>
                  <a:t>1</a:t>
                </a:r>
                <a:r>
                  <a:rPr lang="en-US" altLang="zh-CN" b="1">
                    <a:latin typeface="Calibri" pitchFamily="34" charset="0"/>
                    <a:ea typeface="黑体" pitchFamily="49" charset="-122"/>
                  </a:rPr>
                  <a:t>    </a:t>
                </a:r>
                <a:r>
                  <a:rPr lang="en-US" altLang="zh-CN" b="1">
                    <a:solidFill>
                      <a:srgbClr val="FF33CC"/>
                    </a:solidFill>
                    <a:latin typeface="Calibri" pitchFamily="34" charset="0"/>
                    <a:ea typeface="黑体" pitchFamily="49" charset="-122"/>
                  </a:rPr>
                  <a:t>F</a:t>
                </a:r>
                <a:r>
                  <a:rPr lang="en-US" altLang="zh-CN" b="1" baseline="-25000">
                    <a:solidFill>
                      <a:srgbClr val="FF33CC"/>
                    </a:solidFill>
                    <a:latin typeface="Calibri" pitchFamily="34" charset="0"/>
                    <a:ea typeface="黑体" pitchFamily="49" charset="-122"/>
                  </a:rPr>
                  <a:t>2</a:t>
                </a:r>
              </a:p>
            </p:txBody>
          </p:sp>
          <p:sp>
            <p:nvSpPr>
              <p:cNvPr id="32847" name="Text Box 79"/>
              <p:cNvSpPr txBox="1">
                <a:spLocks noChangeArrowheads="1"/>
              </p:cNvSpPr>
              <p:nvPr/>
            </p:nvSpPr>
            <p:spPr bwMode="auto">
              <a:xfrm>
                <a:off x="3446" y="844"/>
                <a:ext cx="874" cy="2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 dirty="0">
                    <a:latin typeface="Calibri" pitchFamily="34" charset="0"/>
                    <a:ea typeface="黑体" pitchFamily="49" charset="-122"/>
                  </a:rPr>
                  <a:t>A  B  C</a:t>
                </a:r>
              </a:p>
              <a:p>
                <a:endParaRPr lang="en-US" altLang="zh-CN" b="1" baseline="-25000" dirty="0">
                  <a:latin typeface="Calibri" pitchFamily="34" charset="0"/>
                  <a:ea typeface="黑体" pitchFamily="49" charset="-122"/>
                </a:endParaRPr>
              </a:p>
              <a:p>
                <a:r>
                  <a:rPr lang="en-US" altLang="zh-CN" b="1" baseline="-25000" dirty="0">
                    <a:latin typeface="Calibri" pitchFamily="34" charset="0"/>
                    <a:ea typeface="黑体" pitchFamily="49" charset="-122"/>
                  </a:rPr>
                  <a:t> </a:t>
                </a:r>
                <a:r>
                  <a:rPr lang="en-US" altLang="zh-CN" b="1" dirty="0">
                    <a:latin typeface="Calibri" pitchFamily="34" charset="0"/>
                    <a:ea typeface="黑体" pitchFamily="49" charset="-122"/>
                  </a:rPr>
                  <a:t>0    0    0   </a:t>
                </a:r>
              </a:p>
              <a:p>
                <a:r>
                  <a:rPr lang="en-US" altLang="zh-CN" b="1" dirty="0">
                    <a:latin typeface="Calibri" pitchFamily="34" charset="0"/>
                    <a:ea typeface="黑体" pitchFamily="49" charset="-122"/>
                  </a:rPr>
                  <a:t> 0    0    1   </a:t>
                </a:r>
              </a:p>
              <a:p>
                <a:r>
                  <a:rPr lang="en-US" altLang="zh-CN" b="1" dirty="0">
                    <a:latin typeface="Calibri" pitchFamily="34" charset="0"/>
                    <a:ea typeface="黑体" pitchFamily="49" charset="-122"/>
                  </a:rPr>
                  <a:t> 0    1    0     </a:t>
                </a:r>
              </a:p>
              <a:p>
                <a:r>
                  <a:rPr lang="en-US" altLang="zh-CN" b="1" dirty="0">
                    <a:latin typeface="Calibri" pitchFamily="34" charset="0"/>
                    <a:ea typeface="黑体" pitchFamily="49" charset="-122"/>
                  </a:rPr>
                  <a:t> 0    1    1</a:t>
                </a:r>
              </a:p>
              <a:p>
                <a:r>
                  <a:rPr lang="en-US" altLang="zh-CN" b="1" dirty="0">
                    <a:latin typeface="Calibri" pitchFamily="34" charset="0"/>
                    <a:ea typeface="黑体" pitchFamily="49" charset="-122"/>
                  </a:rPr>
                  <a:t> 1    0    0</a:t>
                </a:r>
              </a:p>
              <a:p>
                <a:r>
                  <a:rPr lang="en-US" altLang="zh-CN" b="1" dirty="0">
                    <a:latin typeface="Calibri" pitchFamily="34" charset="0"/>
                    <a:ea typeface="黑体" pitchFamily="49" charset="-122"/>
                  </a:rPr>
                  <a:t> 1    0    1</a:t>
                </a:r>
              </a:p>
              <a:p>
                <a:r>
                  <a:rPr lang="en-US" altLang="zh-CN" b="1" dirty="0">
                    <a:latin typeface="Calibri" pitchFamily="34" charset="0"/>
                    <a:ea typeface="黑体" pitchFamily="49" charset="-122"/>
                  </a:rPr>
                  <a:t> 1    1    0</a:t>
                </a:r>
              </a:p>
              <a:p>
                <a:r>
                  <a:rPr lang="en-US" altLang="zh-CN" b="1" dirty="0">
                    <a:latin typeface="Calibri" pitchFamily="34" charset="0"/>
                    <a:ea typeface="黑体" pitchFamily="49" charset="-122"/>
                  </a:rPr>
                  <a:t> 1    1    1</a:t>
                </a:r>
              </a:p>
            </p:txBody>
          </p:sp>
          <p:sp>
            <p:nvSpPr>
              <p:cNvPr id="32851" name="Line 83"/>
              <p:cNvSpPr>
                <a:spLocks noChangeShapeType="1"/>
              </p:cNvSpPr>
              <p:nvPr/>
            </p:nvSpPr>
            <p:spPr bwMode="auto">
              <a:xfrm>
                <a:off x="3456" y="12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32852" name="Line 84"/>
              <p:cNvSpPr>
                <a:spLocks noChangeShapeType="1"/>
              </p:cNvSpPr>
              <p:nvPr/>
            </p:nvSpPr>
            <p:spPr bwMode="auto">
              <a:xfrm>
                <a:off x="4320" y="960"/>
                <a:ext cx="0" cy="2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32853" name="Line 85"/>
              <p:cNvSpPr>
                <a:spLocks noChangeShapeType="1"/>
              </p:cNvSpPr>
              <p:nvPr/>
            </p:nvSpPr>
            <p:spPr bwMode="auto">
              <a:xfrm>
                <a:off x="3504" y="3168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itchFamily="34" charset="0"/>
                  <a:ea typeface="黑体" pitchFamily="49" charset="-122"/>
                </a:endParaRPr>
              </a:p>
            </p:txBody>
          </p:sp>
        </p:grp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>
              <a:off x="3456" y="220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</p:grpSp>
      <p:sp>
        <p:nvSpPr>
          <p:cNvPr id="32859" name="Line 91"/>
          <p:cNvSpPr>
            <a:spLocks noChangeShapeType="1"/>
          </p:cNvSpPr>
          <p:nvPr/>
        </p:nvSpPr>
        <p:spPr bwMode="auto">
          <a:xfrm flipH="1">
            <a:off x="6781800" y="5105400"/>
            <a:ext cx="3048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32861" name="Line 93"/>
          <p:cNvSpPr>
            <a:spLocks noChangeShapeType="1"/>
          </p:cNvSpPr>
          <p:nvPr/>
        </p:nvSpPr>
        <p:spPr bwMode="auto">
          <a:xfrm>
            <a:off x="7620000" y="5105400"/>
            <a:ext cx="304800" cy="30480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32862" name="Rectangle 94"/>
          <p:cNvSpPr>
            <a:spLocks noChangeArrowheads="1"/>
          </p:cNvSpPr>
          <p:nvPr/>
        </p:nvSpPr>
        <p:spPr bwMode="auto">
          <a:xfrm>
            <a:off x="609600" y="2741613"/>
            <a:ext cx="26401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ea typeface="黑体" pitchFamily="49" charset="-122"/>
              </a:rPr>
              <a:t>4. function analysis</a:t>
            </a:r>
          </a:p>
        </p:txBody>
      </p:sp>
      <p:sp>
        <p:nvSpPr>
          <p:cNvPr id="32863" name="Text Box 95"/>
          <p:cNvSpPr txBox="1">
            <a:spLocks noChangeArrowheads="1"/>
          </p:cNvSpPr>
          <p:nvPr/>
        </p:nvSpPr>
        <p:spPr bwMode="auto">
          <a:xfrm>
            <a:off x="609600" y="990600"/>
            <a:ext cx="344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8080"/>
                </a:solidFill>
                <a:latin typeface="Calibri" pitchFamily="34" charset="0"/>
                <a:ea typeface="黑体" pitchFamily="49" charset="-122"/>
              </a:rPr>
              <a:t>F</a:t>
            </a:r>
            <a:r>
              <a:rPr lang="en-US" altLang="zh-CN" b="1" baseline="-25000">
                <a:solidFill>
                  <a:srgbClr val="008080"/>
                </a:solidFill>
                <a:latin typeface="Calibri" pitchFamily="34" charset="0"/>
                <a:ea typeface="黑体" pitchFamily="49" charset="-122"/>
              </a:rPr>
              <a:t>1</a:t>
            </a:r>
            <a:r>
              <a:rPr lang="en-US" altLang="zh-CN" b="1">
                <a:solidFill>
                  <a:srgbClr val="008080"/>
                </a:solidFill>
                <a:latin typeface="Calibri" pitchFamily="34" charset="0"/>
                <a:ea typeface="黑体" pitchFamily="49" charset="-122"/>
              </a:rPr>
              <a:t> = AB+ BC + AC</a:t>
            </a:r>
          </a:p>
        </p:txBody>
      </p:sp>
      <p:sp>
        <p:nvSpPr>
          <p:cNvPr id="32865" name="Rectangle 97"/>
          <p:cNvSpPr>
            <a:spLocks noChangeArrowheads="1"/>
          </p:cNvSpPr>
          <p:nvPr/>
        </p:nvSpPr>
        <p:spPr bwMode="auto">
          <a:xfrm>
            <a:off x="990600" y="5727700"/>
            <a:ext cx="1617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FF"/>
                </a:solidFill>
                <a:latin typeface="Calibri" pitchFamily="34" charset="0"/>
                <a:ea typeface="黑体" pitchFamily="49" charset="-122"/>
              </a:rPr>
              <a:t>= A</a:t>
            </a:r>
            <a:r>
              <a:rPr lang="en-US" altLang="zh-CN" b="1">
                <a:solidFill>
                  <a:srgbClr val="FF00FF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rPr>
              <a:t>⊕B ⊕C</a:t>
            </a:r>
          </a:p>
        </p:txBody>
      </p:sp>
      <p:grpSp>
        <p:nvGrpSpPr>
          <p:cNvPr id="4" name="Group 118"/>
          <p:cNvGrpSpPr>
            <a:grpSpLocks/>
          </p:cNvGrpSpPr>
          <p:nvPr/>
        </p:nvGrpSpPr>
        <p:grpSpPr bwMode="auto">
          <a:xfrm>
            <a:off x="685800" y="4000500"/>
            <a:ext cx="4267200" cy="457200"/>
            <a:chOff x="432" y="2304"/>
            <a:chExt cx="2688" cy="288"/>
          </a:xfrm>
        </p:grpSpPr>
        <p:sp>
          <p:nvSpPr>
            <p:cNvPr id="32864" name="Text Box 96"/>
            <p:cNvSpPr txBox="1">
              <a:spLocks noChangeArrowheads="1"/>
            </p:cNvSpPr>
            <p:nvPr/>
          </p:nvSpPr>
          <p:spPr bwMode="auto">
            <a:xfrm>
              <a:off x="432" y="2304"/>
              <a:ext cx="26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F</a:t>
              </a:r>
              <a:r>
                <a:rPr lang="en-US" altLang="zh-CN" b="1" baseline="-25000" dirty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2</a:t>
              </a:r>
              <a:r>
                <a:rPr lang="en-US" altLang="zh-CN" b="1" dirty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 = </a:t>
              </a:r>
              <a:r>
                <a:rPr lang="en-US" altLang="zh-CN" b="1" dirty="0" smtClean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A B C </a:t>
              </a:r>
              <a:r>
                <a:rPr lang="en-US" altLang="zh-CN" b="1" dirty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+ </a:t>
              </a:r>
              <a:r>
                <a:rPr lang="en-US" altLang="zh-CN" b="1" dirty="0" smtClean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A B C </a:t>
              </a:r>
              <a:r>
                <a:rPr lang="en-US" altLang="zh-CN" b="1" dirty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+</a:t>
              </a:r>
              <a:r>
                <a:rPr lang="en-US" altLang="zh-CN" b="1" dirty="0" smtClean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A B C </a:t>
              </a:r>
              <a:r>
                <a:rPr lang="en-US" altLang="zh-CN" b="1" dirty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+</a:t>
              </a:r>
              <a:r>
                <a:rPr lang="en-US" altLang="zh-CN" b="1" dirty="0" smtClean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A B C</a:t>
              </a:r>
              <a:endParaRPr lang="en-US" altLang="zh-CN" b="1" dirty="0">
                <a:solidFill>
                  <a:srgbClr val="FF00FF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>
              <a:off x="2286" y="2328"/>
              <a:ext cx="96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>
              <a:off x="2136" y="2328"/>
              <a:ext cx="96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>
              <a:off x="1728" y="2340"/>
              <a:ext cx="96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>
              <a:off x="1428" y="2340"/>
              <a:ext cx="96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>
              <a:off x="975" y="2340"/>
              <a:ext cx="96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>
              <a:off x="819" y="2340"/>
              <a:ext cx="96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</p:grpSp>
      <p:grpSp>
        <p:nvGrpSpPr>
          <p:cNvPr id="5" name="Group 141"/>
          <p:cNvGrpSpPr>
            <a:grpSpLocks/>
          </p:cNvGrpSpPr>
          <p:nvPr/>
        </p:nvGrpSpPr>
        <p:grpSpPr bwMode="auto">
          <a:xfrm>
            <a:off x="971550" y="4581525"/>
            <a:ext cx="3902075" cy="457200"/>
            <a:chOff x="612" y="2886"/>
            <a:chExt cx="2458" cy="288"/>
          </a:xfrm>
        </p:grpSpPr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>
              <a:off x="834" y="2910"/>
              <a:ext cx="96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32887" name="Text Box 119"/>
            <p:cNvSpPr txBox="1">
              <a:spLocks noChangeArrowheads="1"/>
            </p:cNvSpPr>
            <p:nvPr/>
          </p:nvSpPr>
          <p:spPr bwMode="auto">
            <a:xfrm>
              <a:off x="612" y="2886"/>
              <a:ext cx="2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= </a:t>
              </a:r>
              <a:r>
                <a:rPr lang="en-US" altLang="zh-CN" b="1" dirty="0" smtClean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A (B C </a:t>
              </a:r>
              <a:r>
                <a:rPr lang="en-US" altLang="zh-CN" b="1" dirty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+ </a:t>
              </a:r>
              <a:r>
                <a:rPr lang="en-US" altLang="zh-CN" b="1" dirty="0" smtClean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B C</a:t>
              </a:r>
              <a:r>
                <a:rPr lang="en-US" altLang="zh-CN" b="1" dirty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) + </a:t>
              </a:r>
              <a:r>
                <a:rPr lang="en-US" altLang="zh-CN" b="1" dirty="0" smtClean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A (B C </a:t>
              </a:r>
              <a:r>
                <a:rPr lang="en-US" altLang="zh-CN" b="1" dirty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+ BC)</a:t>
              </a:r>
            </a:p>
          </p:txBody>
        </p:sp>
        <p:sp>
          <p:nvSpPr>
            <p:cNvPr id="32888" name="Line 120"/>
            <p:cNvSpPr>
              <a:spLocks noChangeShapeType="1"/>
            </p:cNvSpPr>
            <p:nvPr/>
          </p:nvSpPr>
          <p:spPr bwMode="auto">
            <a:xfrm>
              <a:off x="1020" y="2910"/>
              <a:ext cx="96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32889" name="Line 121"/>
            <p:cNvSpPr>
              <a:spLocks noChangeShapeType="1"/>
            </p:cNvSpPr>
            <p:nvPr/>
          </p:nvSpPr>
          <p:spPr bwMode="auto">
            <a:xfrm>
              <a:off x="1632" y="2910"/>
              <a:ext cx="96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32890" name="Line 122"/>
            <p:cNvSpPr>
              <a:spLocks noChangeShapeType="1"/>
            </p:cNvSpPr>
            <p:nvPr/>
          </p:nvSpPr>
          <p:spPr bwMode="auto">
            <a:xfrm>
              <a:off x="2184" y="2910"/>
              <a:ext cx="96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32891" name="Line 123"/>
            <p:cNvSpPr>
              <a:spLocks noChangeShapeType="1"/>
            </p:cNvSpPr>
            <p:nvPr/>
          </p:nvSpPr>
          <p:spPr bwMode="auto">
            <a:xfrm>
              <a:off x="2328" y="2910"/>
              <a:ext cx="96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</p:grpSp>
      <p:grpSp>
        <p:nvGrpSpPr>
          <p:cNvPr id="6" name="Group 140"/>
          <p:cNvGrpSpPr>
            <a:grpSpLocks/>
          </p:cNvGrpSpPr>
          <p:nvPr/>
        </p:nvGrpSpPr>
        <p:grpSpPr bwMode="auto">
          <a:xfrm>
            <a:off x="971550" y="5157788"/>
            <a:ext cx="3787775" cy="457200"/>
            <a:chOff x="612" y="3249"/>
            <a:chExt cx="2386" cy="288"/>
          </a:xfrm>
        </p:grpSpPr>
        <p:sp>
          <p:nvSpPr>
            <p:cNvPr id="32892" name="Line 124"/>
            <p:cNvSpPr>
              <a:spLocks noChangeShapeType="1"/>
            </p:cNvSpPr>
            <p:nvPr/>
          </p:nvSpPr>
          <p:spPr bwMode="auto">
            <a:xfrm>
              <a:off x="838" y="3273"/>
              <a:ext cx="96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32894" name="Text Box 126"/>
            <p:cNvSpPr txBox="1">
              <a:spLocks noChangeArrowheads="1"/>
            </p:cNvSpPr>
            <p:nvPr/>
          </p:nvSpPr>
          <p:spPr bwMode="auto">
            <a:xfrm>
              <a:off x="612" y="3249"/>
              <a:ext cx="2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= A (B </a:t>
              </a:r>
              <a:r>
                <a:rPr lang="en-US" altLang="zh-CN" b="1" dirty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  <a:cs typeface="Times New Roman" pitchFamily="18" charset="0"/>
                </a:rPr>
                <a:t>⊕C) + A (B ⊕C)</a:t>
              </a:r>
            </a:p>
          </p:txBody>
        </p:sp>
        <p:sp>
          <p:nvSpPr>
            <p:cNvPr id="32895" name="Line 127"/>
            <p:cNvSpPr>
              <a:spLocks noChangeShapeType="1"/>
            </p:cNvSpPr>
            <p:nvPr/>
          </p:nvSpPr>
          <p:spPr bwMode="auto">
            <a:xfrm>
              <a:off x="1917" y="3279"/>
              <a:ext cx="500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</p:grpSp>
      <p:grpSp>
        <p:nvGrpSpPr>
          <p:cNvPr id="7" name="Group 130"/>
          <p:cNvGrpSpPr>
            <a:grpSpLocks/>
          </p:cNvGrpSpPr>
          <p:nvPr/>
        </p:nvGrpSpPr>
        <p:grpSpPr bwMode="auto">
          <a:xfrm>
            <a:off x="609600" y="2133600"/>
            <a:ext cx="4267200" cy="457200"/>
            <a:chOff x="432" y="2304"/>
            <a:chExt cx="2688" cy="288"/>
          </a:xfrm>
        </p:grpSpPr>
        <p:sp>
          <p:nvSpPr>
            <p:cNvPr id="32899" name="Text Box 131"/>
            <p:cNvSpPr txBox="1">
              <a:spLocks noChangeArrowheads="1"/>
            </p:cNvSpPr>
            <p:nvPr/>
          </p:nvSpPr>
          <p:spPr bwMode="auto">
            <a:xfrm>
              <a:off x="432" y="2304"/>
              <a:ext cx="26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F</a:t>
              </a:r>
              <a:r>
                <a:rPr lang="en-US" altLang="zh-CN" b="1" baseline="-25000" dirty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2</a:t>
              </a:r>
              <a:r>
                <a:rPr lang="en-US" altLang="zh-CN" b="1" dirty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 = </a:t>
              </a:r>
              <a:r>
                <a:rPr lang="en-US" altLang="zh-CN" b="1" dirty="0" smtClean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A B C </a:t>
              </a:r>
              <a:r>
                <a:rPr lang="en-US" altLang="zh-CN" b="1" dirty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+ </a:t>
              </a:r>
              <a:r>
                <a:rPr lang="en-US" altLang="zh-CN" b="1" dirty="0" smtClean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A B C + A B C </a:t>
              </a:r>
              <a:r>
                <a:rPr lang="en-US" altLang="zh-CN" b="1" dirty="0">
                  <a:solidFill>
                    <a:srgbClr val="FF00FF"/>
                  </a:solidFill>
                  <a:latin typeface="Calibri" pitchFamily="34" charset="0"/>
                  <a:ea typeface="黑体" pitchFamily="49" charset="-122"/>
                </a:rPr>
                <a:t>+ABC</a:t>
              </a:r>
              <a:endParaRPr lang="en-US" altLang="zh-CN" b="1" dirty="0">
                <a:solidFill>
                  <a:srgbClr val="FF00FF"/>
                </a:solidFill>
                <a:latin typeface="Calibri" pitchFamily="34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32900" name="Line 132"/>
            <p:cNvSpPr>
              <a:spLocks noChangeShapeType="1"/>
            </p:cNvSpPr>
            <p:nvPr/>
          </p:nvSpPr>
          <p:spPr bwMode="auto">
            <a:xfrm>
              <a:off x="2331" y="2328"/>
              <a:ext cx="96" cy="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32901" name="Line 133"/>
            <p:cNvSpPr>
              <a:spLocks noChangeShapeType="1"/>
            </p:cNvSpPr>
            <p:nvPr/>
          </p:nvSpPr>
          <p:spPr bwMode="auto">
            <a:xfrm>
              <a:off x="2175" y="2328"/>
              <a:ext cx="96" cy="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32902" name="Line 134"/>
            <p:cNvSpPr>
              <a:spLocks noChangeShapeType="1"/>
            </p:cNvSpPr>
            <p:nvPr/>
          </p:nvSpPr>
          <p:spPr bwMode="auto">
            <a:xfrm>
              <a:off x="1725" y="2340"/>
              <a:ext cx="96" cy="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32903" name="Line 135"/>
            <p:cNvSpPr>
              <a:spLocks noChangeShapeType="1"/>
            </p:cNvSpPr>
            <p:nvPr/>
          </p:nvSpPr>
          <p:spPr bwMode="auto">
            <a:xfrm>
              <a:off x="1419" y="2340"/>
              <a:ext cx="96" cy="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32904" name="Line 136"/>
            <p:cNvSpPr>
              <a:spLocks noChangeShapeType="1"/>
            </p:cNvSpPr>
            <p:nvPr/>
          </p:nvSpPr>
          <p:spPr bwMode="auto">
            <a:xfrm>
              <a:off x="984" y="2340"/>
              <a:ext cx="96" cy="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  <p:sp>
          <p:nvSpPr>
            <p:cNvPr id="32905" name="Line 137"/>
            <p:cNvSpPr>
              <a:spLocks noChangeShapeType="1"/>
            </p:cNvSpPr>
            <p:nvPr/>
          </p:nvSpPr>
          <p:spPr bwMode="auto">
            <a:xfrm>
              <a:off x="837" y="2340"/>
              <a:ext cx="96" cy="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alibri" pitchFamily="34" charset="0"/>
                <a:ea typeface="黑体" pitchFamily="49" charset="-122"/>
              </a:endParaRPr>
            </a:p>
          </p:txBody>
        </p:sp>
      </p:grpSp>
      <p:sp>
        <p:nvSpPr>
          <p:cNvPr id="32906" name="Text Box 138"/>
          <p:cNvSpPr txBox="1">
            <a:spLocks noChangeArrowheads="1"/>
          </p:cNvSpPr>
          <p:nvPr/>
        </p:nvSpPr>
        <p:spPr bwMode="auto">
          <a:xfrm>
            <a:off x="685800" y="3352800"/>
            <a:ext cx="344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8080"/>
                </a:solidFill>
                <a:latin typeface="Calibri" pitchFamily="34" charset="0"/>
                <a:ea typeface="黑体" pitchFamily="49" charset="-122"/>
              </a:rPr>
              <a:t>F</a:t>
            </a:r>
            <a:r>
              <a:rPr lang="en-US" altLang="zh-CN" b="1" baseline="-25000">
                <a:solidFill>
                  <a:srgbClr val="008080"/>
                </a:solidFill>
                <a:latin typeface="Calibri" pitchFamily="34" charset="0"/>
                <a:ea typeface="黑体" pitchFamily="49" charset="-122"/>
              </a:rPr>
              <a:t>1</a:t>
            </a:r>
            <a:r>
              <a:rPr lang="en-US" altLang="zh-CN" b="1">
                <a:solidFill>
                  <a:srgbClr val="008080"/>
                </a:solidFill>
                <a:latin typeface="Calibri" pitchFamily="34" charset="0"/>
                <a:ea typeface="黑体" pitchFamily="49" charset="-122"/>
              </a:rPr>
              <a:t> = AB+ BC + AC</a:t>
            </a:r>
          </a:p>
        </p:txBody>
      </p:sp>
      <p:graphicFrame>
        <p:nvGraphicFramePr>
          <p:cNvPr id="32907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07280201"/>
              </p:ext>
            </p:extLst>
          </p:nvPr>
        </p:nvGraphicFramePr>
        <p:xfrm>
          <a:off x="1066800" y="1447800"/>
          <a:ext cx="1676400" cy="500063"/>
        </p:xfrm>
        <a:graphic>
          <a:graphicData uri="http://schemas.openxmlformats.org/presentationml/2006/ole">
            <p:oleObj spid="_x0000_s183298" name="Equation" r:id="rId3" imgW="850531" imgH="253890" progId="Equation.3">
              <p:embed/>
            </p:oleObj>
          </a:graphicData>
        </a:graphic>
      </p:graphicFrame>
      <p:sp>
        <p:nvSpPr>
          <p:cNvPr id="51" name="Text Box 88"/>
          <p:cNvSpPr txBox="1">
            <a:spLocks noChangeArrowheads="1"/>
          </p:cNvSpPr>
          <p:nvPr/>
        </p:nvSpPr>
        <p:spPr bwMode="auto">
          <a:xfrm>
            <a:off x="7399872" y="1991737"/>
            <a:ext cx="457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latin typeface="Calibri" pitchFamily="34" charset="0"/>
                <a:ea typeface="黑体" pitchFamily="49" charset="-122"/>
              </a:rPr>
              <a:t>0 </a:t>
            </a:r>
            <a:endParaRPr lang="en-US" altLang="zh-CN" b="1" dirty="0" smtClean="0">
              <a:latin typeface="Calibri" pitchFamily="34" charset="0"/>
              <a:ea typeface="黑体" pitchFamily="49" charset="-122"/>
            </a:endParaRPr>
          </a:p>
          <a:p>
            <a:r>
              <a:rPr lang="en-US" altLang="zh-CN" b="1" dirty="0" smtClean="0">
                <a:latin typeface="Calibri" pitchFamily="34" charset="0"/>
                <a:ea typeface="黑体" pitchFamily="49" charset="-122"/>
              </a:rPr>
              <a:t>1</a:t>
            </a:r>
          </a:p>
          <a:p>
            <a:r>
              <a:rPr lang="en-US" altLang="zh-CN" b="1" dirty="0" smtClean="0">
                <a:latin typeface="Calibri" pitchFamily="34" charset="0"/>
                <a:ea typeface="黑体" pitchFamily="49" charset="-122"/>
              </a:rPr>
              <a:t>1</a:t>
            </a:r>
          </a:p>
          <a:p>
            <a:pPr marL="0" indent="0"/>
            <a:r>
              <a:rPr lang="en-US" altLang="zh-CN" b="1" dirty="0">
                <a:latin typeface="Calibri" pitchFamily="34" charset="0"/>
                <a:ea typeface="黑体" pitchFamily="49" charset="-122"/>
              </a:rPr>
              <a:t>0</a:t>
            </a:r>
            <a:endParaRPr lang="en-US" altLang="zh-CN" b="1" dirty="0" smtClean="0">
              <a:latin typeface="Calibri" pitchFamily="34" charset="0"/>
              <a:ea typeface="黑体" pitchFamily="49" charset="-122"/>
            </a:endParaRPr>
          </a:p>
          <a:p>
            <a:r>
              <a:rPr lang="en-US" altLang="zh-CN" b="1" dirty="0">
                <a:latin typeface="Calibri" pitchFamily="34" charset="0"/>
                <a:ea typeface="黑体" pitchFamily="49" charset="-122"/>
              </a:rPr>
              <a:t>1</a:t>
            </a:r>
            <a:r>
              <a:rPr lang="en-US" altLang="zh-CN" b="1" dirty="0" smtClean="0">
                <a:latin typeface="Calibri" pitchFamily="34" charset="0"/>
                <a:ea typeface="黑体" pitchFamily="49" charset="-122"/>
              </a:rPr>
              <a:t> </a:t>
            </a:r>
          </a:p>
          <a:p>
            <a:pPr marL="0" indent="0"/>
            <a:r>
              <a:rPr lang="en-US" altLang="zh-CN" b="1" dirty="0">
                <a:latin typeface="Calibri" pitchFamily="34" charset="0"/>
                <a:ea typeface="黑体" pitchFamily="49" charset="-122"/>
              </a:rPr>
              <a:t>0</a:t>
            </a:r>
            <a:endParaRPr lang="en-US" altLang="zh-CN" b="1" dirty="0" smtClean="0">
              <a:latin typeface="Calibri" pitchFamily="34" charset="0"/>
              <a:ea typeface="黑体" pitchFamily="49" charset="-122"/>
            </a:endParaRPr>
          </a:p>
          <a:p>
            <a:r>
              <a:rPr lang="en-US" altLang="zh-CN" b="1" dirty="0">
                <a:latin typeface="Calibri" pitchFamily="34" charset="0"/>
                <a:ea typeface="黑体" pitchFamily="49" charset="-122"/>
              </a:rPr>
              <a:t>0</a:t>
            </a:r>
          </a:p>
          <a:p>
            <a:r>
              <a:rPr lang="en-US" altLang="zh-CN" b="1" dirty="0" smtClean="0">
                <a:latin typeface="Calibri" pitchFamily="34" charset="0"/>
                <a:ea typeface="黑体" pitchFamily="49" charset="-122"/>
              </a:rPr>
              <a:t>1</a:t>
            </a:r>
            <a:endParaRPr lang="en-US" altLang="zh-CN" b="1" dirty="0">
              <a:latin typeface="Calibri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3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3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3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3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3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39" grpId="0" autoUpdateAnimBg="0"/>
      <p:bldP spid="32840" grpId="0" autoUpdateAnimBg="0"/>
      <p:bldP spid="32843" grpId="0" autoUpdateAnimBg="0"/>
      <p:bldP spid="32846" grpId="0" autoUpdateAnimBg="0"/>
      <p:bldP spid="32856" grpId="0" autoUpdateAnimBg="0"/>
      <p:bldP spid="32859" grpId="0" animBg="1"/>
      <p:bldP spid="32861" grpId="0" animBg="1"/>
      <p:bldP spid="32862" grpId="0" autoUpdateAnimBg="0"/>
      <p:bldP spid="32863" grpId="0" autoUpdateAnimBg="0"/>
      <p:bldP spid="32865" grpId="0" autoUpdateAnimBg="0"/>
      <p:bldP spid="32906" grpId="0" autoUpdateAnimBg="0"/>
      <p:bldP spid="51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3|8.5|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0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2|20.9|25|54.4|1.4|24.4|18.1|0.6|11.4|14.8|14.8|24.2|6.6|6.7|17.4|5.7|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7.8|37.1|11.9|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1|14.3|39.3|18.5|13.4|11.2|6.8|23.8|1.9|9|1.2|2.3|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3.3|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41.8|7.3|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16|3.3|17.9|20.1|5.7|19.4|19|3.4|1.2|10.8|33.7|6.7|3|5.9|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2.7|34.9|25.3|19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6|7.1|1.8|2|2.6|3.9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CDESIGNO</Template>
  <TotalTime>10363</TotalTime>
  <Words>6468</Words>
  <Application>Microsoft Office PowerPoint</Application>
  <PresentationFormat>全屏显示(4:3)</PresentationFormat>
  <Paragraphs>1992</Paragraphs>
  <Slides>81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81</vt:i4>
      </vt:variant>
    </vt:vector>
  </HeadingPairs>
  <TitlesOfParts>
    <vt:vector size="86" baseType="lpstr">
      <vt:lpstr>默认设计模板</vt:lpstr>
      <vt:lpstr>公式</vt:lpstr>
      <vt:lpstr>Equation</vt:lpstr>
      <vt:lpstr>位图图像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</vt:vector>
  </TitlesOfParts>
  <Company>dlut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wangjing</dc:creator>
  <cp:lastModifiedBy>DELL</cp:lastModifiedBy>
  <cp:revision>466</cp:revision>
  <dcterms:created xsi:type="dcterms:W3CDTF">2003-10-04T06:55:39Z</dcterms:created>
  <dcterms:modified xsi:type="dcterms:W3CDTF">2013-08-13T03:31:50Z</dcterms:modified>
</cp:coreProperties>
</file>