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9" r:id="rId3"/>
    <p:sldId id="259" r:id="rId5"/>
    <p:sldId id="545" r:id="rId6"/>
    <p:sldId id="277" r:id="rId7"/>
    <p:sldId id="546" r:id="rId8"/>
    <p:sldId id="547" r:id="rId9"/>
    <p:sldId id="548" r:id="rId10"/>
    <p:sldId id="549" r:id="rId11"/>
    <p:sldId id="283" r:id="rId12"/>
    <p:sldId id="282" r:id="rId13"/>
    <p:sldId id="288" r:id="rId14"/>
    <p:sldId id="572" r:id="rId15"/>
    <p:sldId id="573" r:id="rId16"/>
    <p:sldId id="574" r:id="rId17"/>
    <p:sldId id="575" r:id="rId18"/>
    <p:sldId id="576" r:id="rId19"/>
    <p:sldId id="268" r:id="rId20"/>
    <p:sldId id="30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6D290-1F44-4E5A-AFA0-4DB5D7863A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22E85-07D3-4E55-9842-942DD6BAA26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93341-7E73-4CB7-AB28-F066480C63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093341-7E73-4CB7-AB28-F066480C63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a:gsLst>
              <a:gs pos="0">
                <a:schemeClr val="bg1">
                  <a:lumMod val="95000"/>
                </a:schemeClr>
              </a:gs>
              <a:gs pos="100000">
                <a:schemeClr val="bg1">
                  <a:lumMod val="95000"/>
                  <a:alpha val="7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3.png"/><Relationship Id="rId7" Type="http://schemas.openxmlformats.org/officeDocument/2006/relationships/image" Target="../media/image7.png"/><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0" Type="http://schemas.openxmlformats.org/officeDocument/2006/relationships/notesSlide" Target="../notesSlides/notesSlide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1505628" y="1339200"/>
            <a:ext cx="9359900" cy="1014730"/>
          </a:xfrm>
          <a:prstGeom prst="rect">
            <a:avLst/>
          </a:prstGeom>
        </p:spPr>
        <p:txBody>
          <a:bodyPr wrap="square" rtlCol="0">
            <a:spAutoFit/>
          </a:bodyPr>
          <a:lstStyle/>
          <a:p>
            <a:pPr algn="ctr"/>
            <a:r>
              <a:rPr lang="en-US" altLang="zh-CN" sz="6000" dirty="0">
                <a:latin typeface="微软雅黑 Light" panose="020B0502040204020203" pitchFamily="34" charset="-122"/>
                <a:ea typeface="微软雅黑 Light" panose="020B0502040204020203" pitchFamily="34" charset="-122"/>
              </a:rPr>
              <a:t>RTSP Client</a:t>
            </a:r>
            <a:endParaRPr lang="en-US" altLang="zh-CN" sz="6000" dirty="0">
              <a:latin typeface="微软雅黑 Light" panose="020B0502040204020203" pitchFamily="34" charset="-122"/>
              <a:ea typeface="微软雅黑 Light" panose="020B0502040204020203" pitchFamily="34" charset="-122"/>
            </a:endParaRPr>
          </a:p>
        </p:txBody>
      </p:sp>
      <p:sp>
        <p:nvSpPr>
          <p:cNvPr id="3" name="椭圆 2"/>
          <p:cNvSpPr/>
          <p:nvPr/>
        </p:nvSpPr>
        <p:spPr>
          <a:xfrm>
            <a:off x="1793875" y="-919480"/>
            <a:ext cx="8603615" cy="8603615"/>
          </a:xfrm>
          <a:prstGeom prst="ellipse">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rot="0">
            <a:off x="1659255" y="1713230"/>
            <a:ext cx="578485" cy="1424940"/>
            <a:chOff x="1659081" y="1713219"/>
            <a:chExt cx="578692" cy="1424836"/>
          </a:xfrm>
        </p:grpSpPr>
        <p:sp>
          <p:nvSpPr>
            <p:cNvPr id="5" name="椭圆 4"/>
            <p:cNvSpPr/>
            <p:nvPr/>
          </p:nvSpPr>
          <p:spPr>
            <a:xfrm>
              <a:off x="1701626"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nvGrpSpPr>
          <p:cNvPr id="13" name="组合 12"/>
          <p:cNvGrpSpPr/>
          <p:nvPr/>
        </p:nvGrpSpPr>
        <p:grpSpPr>
          <a:xfrm rot="0">
            <a:off x="9537065" y="4516755"/>
            <a:ext cx="838835" cy="1362075"/>
            <a:chOff x="9537137" y="4516762"/>
            <a:chExt cx="839038" cy="1362308"/>
          </a:xfrm>
        </p:grpSpPr>
        <p:sp>
          <p:nvSpPr>
            <p:cNvPr id="10" name="椭圆 9"/>
            <p:cNvSpPr/>
            <p:nvPr/>
          </p:nvSpPr>
          <p:spPr>
            <a:xfrm flipH="1">
              <a:off x="9791117" y="497208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cxnSp>
        <p:nvCxnSpPr>
          <p:cNvPr id="16" name="直接连接符 15"/>
          <p:cNvCxnSpPr/>
          <p:nvPr/>
        </p:nvCxnSpPr>
        <p:spPr>
          <a:xfrm>
            <a:off x="3216275" y="66152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85097" y="65136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779645" y="4846277"/>
            <a:ext cx="2631440" cy="1153203"/>
            <a:chOff x="4806211" y="4727800"/>
            <a:chExt cx="2631680" cy="896858"/>
          </a:xfrm>
        </p:grpSpPr>
        <p:sp>
          <p:nvSpPr>
            <p:cNvPr id="25" name="流程图: 终止 24"/>
            <p:cNvSpPr/>
            <p:nvPr/>
          </p:nvSpPr>
          <p:spPr>
            <a:xfrm>
              <a:off x="4806211" y="4738204"/>
              <a:ext cx="2631680" cy="868454"/>
            </a:xfrm>
            <a:prstGeom prst="flowChartTerminator">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ea typeface="造字工房悦黑体验版纤细体"/>
              </a:endParaRPr>
            </a:p>
          </p:txBody>
        </p:sp>
        <p:sp>
          <p:nvSpPr>
            <p:cNvPr id="26" name="文本框 25"/>
            <p:cNvSpPr txBox="1"/>
            <p:nvPr/>
          </p:nvSpPr>
          <p:spPr>
            <a:xfrm>
              <a:off x="4897894" y="4727800"/>
              <a:ext cx="2450012" cy="860774"/>
            </a:xfrm>
            <a:prstGeom prst="rect">
              <a:avLst/>
            </a:prstGeom>
            <a:noFill/>
          </p:spPr>
          <p:txBody>
            <a:bodyPr wrap="square" rtlCol="0">
              <a:spAutoFit/>
            </a:bodyPr>
            <a:lstStyle/>
            <a:p>
              <a:pPr algn="ctr">
                <a:lnSpc>
                  <a:spcPct val="150000"/>
                </a:lnSpc>
              </a:pPr>
              <a:r>
                <a:rPr lang="en-US" altLang="zh-CN" sz="2200" dirty="0">
                  <a:latin typeface="微软雅黑 Light" panose="020B0502040204020203" pitchFamily="34" charset="-122"/>
                  <a:ea typeface="微软雅黑 Light" panose="020B0502040204020203" pitchFamily="34" charset="-122"/>
                </a:rPr>
                <a:t>Reporter: </a:t>
              </a:r>
              <a:r>
                <a:rPr lang="zh-CN" altLang="en-US" sz="2200" dirty="0">
                  <a:latin typeface="微软雅黑 Light" panose="020B0502040204020203" pitchFamily="34" charset="-122"/>
                  <a:ea typeface="微软雅黑 Light" panose="020B0502040204020203" pitchFamily="34" charset="-122"/>
                </a:rPr>
                <a:t>杨睿</a:t>
              </a:r>
              <a:endParaRPr lang="zh-CN" altLang="en-US" sz="2200" dirty="0">
                <a:latin typeface="微软雅黑 Light" panose="020B0502040204020203" pitchFamily="34" charset="-122"/>
                <a:ea typeface="微软雅黑 Light" panose="020B0502040204020203" pitchFamily="34" charset="-122"/>
              </a:endParaRPr>
            </a:p>
            <a:p>
              <a:pPr algn="ctr">
                <a:lnSpc>
                  <a:spcPct val="150000"/>
                </a:lnSpc>
              </a:pPr>
              <a:r>
                <a:rPr lang="en-US" altLang="zh-CN" sz="2200" dirty="0">
                  <a:latin typeface="微软雅黑 Light" panose="020B0502040204020203" pitchFamily="34" charset="-122"/>
                  <a:ea typeface="微软雅黑 Light" panose="020B0502040204020203" pitchFamily="34" charset="-122"/>
                </a:rPr>
                <a:t>2019.12.09</a:t>
              </a:r>
              <a:endParaRPr lang="en-US" altLang="zh-CN" sz="2200" dirty="0">
                <a:latin typeface="微软雅黑 Light" panose="020B0502040204020203" pitchFamily="34" charset="-122"/>
                <a:ea typeface="微软雅黑 Light" panose="020B0502040204020203" pitchFamily="34" charset="-122"/>
              </a:endParaRPr>
            </a:p>
          </p:txBody>
        </p:sp>
        <p:sp>
          <p:nvSpPr>
            <p:cNvPr id="27" name="矩形 26"/>
            <p:cNvSpPr/>
            <p:nvPr/>
          </p:nvSpPr>
          <p:spPr>
            <a:xfrm>
              <a:off x="5798051" y="5588658"/>
              <a:ext cx="648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cxnSp>
        <p:nvCxnSpPr>
          <p:cNvPr id="31" name="直接箭头连接符 30"/>
          <p:cNvCxnSpPr/>
          <p:nvPr/>
        </p:nvCxnSpPr>
        <p:spPr>
          <a:xfrm>
            <a:off x="6096000" y="5999934"/>
            <a:ext cx="0" cy="4662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 name="图片 17" descr="favicon"/>
          <p:cNvPicPr>
            <a:picLocks noChangeAspect="1"/>
          </p:cNvPicPr>
          <p:nvPr/>
        </p:nvPicPr>
        <p:blipFill>
          <a:blip r:embed="rId1"/>
          <a:stretch>
            <a:fillRect/>
          </a:stretch>
        </p:blipFill>
        <p:spPr>
          <a:xfrm>
            <a:off x="5645785" y="180340"/>
            <a:ext cx="900430" cy="900430"/>
          </a:xfrm>
          <a:prstGeom prst="rect">
            <a:avLst/>
          </a:prstGeom>
        </p:spPr>
      </p:pic>
      <p:cxnSp>
        <p:nvCxnSpPr>
          <p:cNvPr id="19" name="直接连接符 18"/>
          <p:cNvCxnSpPr/>
          <p:nvPr/>
        </p:nvCxnSpPr>
        <p:spPr>
          <a:xfrm flipV="1">
            <a:off x="10227176" y="921549"/>
            <a:ext cx="1450428" cy="141882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87266" y="5187479"/>
            <a:ext cx="1450428" cy="1418825"/>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rot="5400000">
            <a:off x="5284470" y="2602230"/>
            <a:ext cx="2117725" cy="1735455"/>
          </a:xfrm>
          <a:prstGeom prst="triangle">
            <a:avLst/>
          </a:prstGeom>
          <a:ln w="25400" cmpd="sng">
            <a:solidFill>
              <a:schemeClr val="accent1">
                <a:shade val="50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3"/>
          <p:cNvSpPr>
            <a:spLocks noChangeArrowheads="1"/>
          </p:cNvSpPr>
          <p:nvPr/>
        </p:nvSpPr>
        <p:spPr bwMode="gray">
          <a:xfrm rot="18445331">
            <a:off x="4285034" y="3081003"/>
            <a:ext cx="1469033" cy="793751"/>
          </a:xfrm>
          <a:prstGeom prst="rightArrow">
            <a:avLst>
              <a:gd name="adj1" fmla="val 49380"/>
              <a:gd name="adj2" fmla="val 68709"/>
            </a:avLst>
          </a:prstGeom>
          <a:noFill/>
          <a:ln w="19050">
            <a:solidFill>
              <a:schemeClr val="tx1"/>
            </a:solidFill>
          </a:ln>
        </p:spPr>
        <p:txBody>
          <a:bodyPr rot="10800000"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endParaRPr lang="zh-CN" altLang="zh-CN" sz="2400">
              <a:solidFill>
                <a:schemeClr val="tx2"/>
              </a:solidFill>
              <a:cs typeface="+mn-ea"/>
            </a:endParaRPr>
          </a:p>
        </p:txBody>
      </p:sp>
      <p:sp>
        <p:nvSpPr>
          <p:cNvPr id="3" name="AutoShape 4"/>
          <p:cNvSpPr>
            <a:spLocks noChangeArrowheads="1"/>
          </p:cNvSpPr>
          <p:nvPr/>
        </p:nvSpPr>
        <p:spPr bwMode="gray">
          <a:xfrm rot="3096833">
            <a:off x="6492073" y="3117267"/>
            <a:ext cx="1480327" cy="821267"/>
          </a:xfrm>
          <a:prstGeom prst="rightArrow">
            <a:avLst>
              <a:gd name="adj1" fmla="val 49380"/>
              <a:gd name="adj2" fmla="val 60486"/>
            </a:avLst>
          </a:prstGeom>
          <a:noFill/>
          <a:ln w="19050">
            <a:solidFill>
              <a:schemeClr val="tx1"/>
            </a:solidFill>
          </a:ln>
        </p:spPr>
        <p:txBody>
          <a:bodyPr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endParaRPr lang="zh-CN" altLang="zh-CN" sz="2400">
              <a:solidFill>
                <a:schemeClr val="tx2"/>
              </a:solidFill>
              <a:cs typeface="+mn-ea"/>
            </a:endParaRPr>
          </a:p>
        </p:txBody>
      </p:sp>
      <p:sp>
        <p:nvSpPr>
          <p:cNvPr id="4" name="AutoShape 5"/>
          <p:cNvSpPr>
            <a:spLocks noChangeArrowheads="1"/>
          </p:cNvSpPr>
          <p:nvPr/>
        </p:nvSpPr>
        <p:spPr bwMode="gray">
          <a:xfrm rot="10800000">
            <a:off x="5303442" y="4677272"/>
            <a:ext cx="1450841" cy="793749"/>
          </a:xfrm>
          <a:prstGeom prst="rightArrow">
            <a:avLst>
              <a:gd name="adj1" fmla="val 49380"/>
              <a:gd name="adj2" fmla="val 66272"/>
            </a:avLst>
          </a:prstGeom>
          <a:noFill/>
          <a:ln w="19050">
            <a:solidFill>
              <a:schemeClr val="tx1"/>
            </a:solidFill>
          </a:ln>
        </p:spPr>
        <p:txBody>
          <a:bodyPr rot="10800000"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endParaRPr lang="zh-CN" altLang="zh-CN" sz="2400">
              <a:solidFill>
                <a:schemeClr val="tx2"/>
              </a:solidFill>
              <a:cs typeface="+mn-ea"/>
            </a:endParaRPr>
          </a:p>
        </p:txBody>
      </p:sp>
      <p:sp>
        <p:nvSpPr>
          <p:cNvPr id="5" name="Rectangle 6"/>
          <p:cNvSpPr>
            <a:spLocks noChangeArrowheads="1"/>
          </p:cNvSpPr>
          <p:nvPr/>
        </p:nvSpPr>
        <p:spPr bwMode="auto">
          <a:xfrm>
            <a:off x="210185" y="2858135"/>
            <a:ext cx="3957955" cy="124015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l" eaLnBrk="1" hangingPunct="1">
              <a:buClr>
                <a:schemeClr val="folHlink"/>
              </a:buClr>
              <a:buFont typeface="Wingdings" panose="05000000000000000000" pitchFamily="2" charset="2"/>
              <a:buNone/>
            </a:pPr>
            <a:r>
              <a:rPr lang="zh-CN" altLang="en-US" sz="1865" dirty="0">
                <a:cs typeface="+mn-ea"/>
              </a:rPr>
              <a:t>A TEARDOWN request is used to terminate the session. It stops all media streams and frees all session related data on the server.</a:t>
            </a:r>
            <a:endParaRPr lang="zh-CN" altLang="en-US" sz="1865" dirty="0">
              <a:cs typeface="+mn-ea"/>
            </a:endParaRPr>
          </a:p>
        </p:txBody>
      </p:sp>
      <p:grpSp>
        <p:nvGrpSpPr>
          <p:cNvPr id="6" name="组合 5"/>
          <p:cNvGrpSpPr/>
          <p:nvPr/>
        </p:nvGrpSpPr>
        <p:grpSpPr>
          <a:xfrm>
            <a:off x="5207429" y="1220755"/>
            <a:ext cx="1718733" cy="1697567"/>
            <a:chOff x="3771900" y="1124619"/>
            <a:chExt cx="1289050" cy="1273175"/>
          </a:xfrm>
          <a:noFill/>
        </p:grpSpPr>
        <p:sp>
          <p:nvSpPr>
            <p:cNvPr id="7" name="Oval 8"/>
            <p:cNvSpPr>
              <a:spLocks noChangeArrowheads="1"/>
            </p:cNvSpPr>
            <p:nvPr/>
          </p:nvSpPr>
          <p:spPr bwMode="gray">
            <a:xfrm>
              <a:off x="3771900" y="1124619"/>
              <a:ext cx="1289050" cy="1273175"/>
            </a:xfrm>
            <a:prstGeom prst="ellipse">
              <a:avLst/>
            </a:prstGeom>
            <a:grpFill/>
            <a:ln w="19050" algn="ctr">
              <a:solidFill>
                <a:schemeClr val="tx1"/>
              </a:solidFill>
              <a:round/>
            </a:ln>
          </p:spPr>
          <p:txBody>
            <a:bodyPr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endParaRPr lang="zh-CN" altLang="zh-CN" sz="2400">
                <a:solidFill>
                  <a:schemeClr val="tx2"/>
                </a:solidFill>
                <a:cs typeface="+mn-ea"/>
              </a:endParaRPr>
            </a:p>
          </p:txBody>
        </p:sp>
        <p:sp>
          <p:nvSpPr>
            <p:cNvPr id="8" name="Rectangle 10"/>
            <p:cNvSpPr>
              <a:spLocks noChangeArrowheads="1"/>
            </p:cNvSpPr>
            <p:nvPr/>
          </p:nvSpPr>
          <p:spPr bwMode="gray">
            <a:xfrm>
              <a:off x="4047807" y="1592932"/>
              <a:ext cx="746760" cy="345281"/>
            </a:xfrm>
            <a:prstGeom prst="rect">
              <a:avLst/>
            </a:prstGeom>
            <a:grpFill/>
            <a:ln w="9525" algn="ctr">
              <a:noFill/>
              <a:miter lim="800000"/>
            </a:ln>
          </p:spPr>
          <p:txBody>
            <a:bodyPr wrap="non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r>
                <a:rPr lang="en-US" altLang="zh-CN" sz="2400" b="1" dirty="0">
                  <a:solidFill>
                    <a:schemeClr val="tx2"/>
                  </a:solidFill>
                  <a:cs typeface="+mn-ea"/>
                </a:rPr>
                <a:t>PLAY</a:t>
              </a:r>
              <a:endParaRPr lang="en-US" altLang="zh-CN" sz="2400" b="1" dirty="0">
                <a:solidFill>
                  <a:schemeClr val="tx2"/>
                </a:solidFill>
                <a:cs typeface="+mn-ea"/>
              </a:endParaRPr>
            </a:p>
          </p:txBody>
        </p:sp>
      </p:grpSp>
      <p:grpSp>
        <p:nvGrpSpPr>
          <p:cNvPr id="9" name="组合 8"/>
          <p:cNvGrpSpPr/>
          <p:nvPr/>
        </p:nvGrpSpPr>
        <p:grpSpPr>
          <a:xfrm>
            <a:off x="7144181" y="4237006"/>
            <a:ext cx="1718733" cy="1697567"/>
            <a:chOff x="5224463" y="3386807"/>
            <a:chExt cx="1289050" cy="1273175"/>
          </a:xfrm>
          <a:noFill/>
        </p:grpSpPr>
        <p:sp>
          <p:nvSpPr>
            <p:cNvPr id="10" name="Oval 12"/>
            <p:cNvSpPr>
              <a:spLocks noChangeArrowheads="1"/>
            </p:cNvSpPr>
            <p:nvPr/>
          </p:nvSpPr>
          <p:spPr bwMode="gray">
            <a:xfrm>
              <a:off x="5224463" y="3386807"/>
              <a:ext cx="1289050" cy="1273175"/>
            </a:xfrm>
            <a:prstGeom prst="ellipse">
              <a:avLst/>
            </a:prstGeom>
            <a:grpFill/>
            <a:ln w="19050" algn="ctr">
              <a:solidFill>
                <a:schemeClr val="tx1"/>
              </a:solidFill>
              <a:round/>
            </a:ln>
          </p:spPr>
          <p:txBody>
            <a:bodyPr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endParaRPr lang="zh-CN" altLang="zh-CN" sz="2400">
                <a:solidFill>
                  <a:schemeClr val="tx2"/>
                </a:solidFill>
                <a:cs typeface="+mn-ea"/>
              </a:endParaRPr>
            </a:p>
          </p:txBody>
        </p:sp>
        <p:sp>
          <p:nvSpPr>
            <p:cNvPr id="11" name="Rectangle 14"/>
            <p:cNvSpPr>
              <a:spLocks noChangeArrowheads="1"/>
            </p:cNvSpPr>
            <p:nvPr/>
          </p:nvSpPr>
          <p:spPr bwMode="gray">
            <a:xfrm>
              <a:off x="5411312" y="3855119"/>
              <a:ext cx="924878" cy="345281"/>
            </a:xfrm>
            <a:prstGeom prst="rect">
              <a:avLst/>
            </a:prstGeom>
            <a:grpFill/>
            <a:ln w="9525" algn="ctr">
              <a:noFill/>
              <a:miter lim="800000"/>
            </a:ln>
          </p:spPr>
          <p:txBody>
            <a:bodyPr wrap="non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r>
                <a:rPr lang="en-US" altLang="zh-CN" sz="2400" b="1" dirty="0">
                  <a:solidFill>
                    <a:schemeClr val="tx2"/>
                  </a:solidFill>
                  <a:cs typeface="+mn-ea"/>
                </a:rPr>
                <a:t>PAUSE</a:t>
              </a:r>
              <a:endParaRPr lang="en-US" altLang="zh-CN" sz="2400" b="1" dirty="0">
                <a:solidFill>
                  <a:schemeClr val="tx2"/>
                </a:solidFill>
                <a:cs typeface="+mn-ea"/>
              </a:endParaRPr>
            </a:p>
          </p:txBody>
        </p:sp>
      </p:grpSp>
      <p:grpSp>
        <p:nvGrpSpPr>
          <p:cNvPr id="12" name="组合 11"/>
          <p:cNvGrpSpPr/>
          <p:nvPr/>
        </p:nvGrpSpPr>
        <p:grpSpPr>
          <a:xfrm>
            <a:off x="3327829" y="4237006"/>
            <a:ext cx="1718733" cy="1697567"/>
            <a:chOff x="2362200" y="3386807"/>
            <a:chExt cx="1289050" cy="1273175"/>
          </a:xfrm>
          <a:noFill/>
        </p:grpSpPr>
        <p:sp>
          <p:nvSpPr>
            <p:cNvPr id="13" name="Oval 16"/>
            <p:cNvSpPr>
              <a:spLocks noChangeArrowheads="1"/>
            </p:cNvSpPr>
            <p:nvPr/>
          </p:nvSpPr>
          <p:spPr bwMode="gray">
            <a:xfrm>
              <a:off x="2362200" y="3386807"/>
              <a:ext cx="1289050" cy="1273175"/>
            </a:xfrm>
            <a:prstGeom prst="ellipse">
              <a:avLst/>
            </a:prstGeom>
            <a:grpFill/>
            <a:ln w="19050" algn="ctr">
              <a:solidFill>
                <a:schemeClr val="tx1"/>
              </a:solidFill>
              <a:round/>
            </a:ln>
          </p:spPr>
          <p:txBody>
            <a:bodyPr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endParaRPr lang="zh-CN" altLang="zh-CN" sz="2400">
                <a:solidFill>
                  <a:schemeClr val="tx2"/>
                </a:solidFill>
                <a:cs typeface="+mn-ea"/>
              </a:endParaRPr>
            </a:p>
          </p:txBody>
        </p:sp>
        <p:sp>
          <p:nvSpPr>
            <p:cNvPr id="14" name="Rectangle 18"/>
            <p:cNvSpPr>
              <a:spLocks noChangeArrowheads="1"/>
            </p:cNvSpPr>
            <p:nvPr/>
          </p:nvSpPr>
          <p:spPr bwMode="gray">
            <a:xfrm>
              <a:off x="2377122" y="3877979"/>
              <a:ext cx="1259205" cy="299085"/>
            </a:xfrm>
            <a:prstGeom prst="rect">
              <a:avLst/>
            </a:prstGeom>
            <a:grpFill/>
            <a:ln w="19050" algn="ctr">
              <a:noFill/>
              <a:miter lim="800000"/>
            </a:ln>
          </p:spPr>
          <p:txBody>
            <a:bodyPr wrap="non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r>
                <a:rPr lang="en-US" altLang="zh-CN" sz="2000" b="1" dirty="0">
                  <a:solidFill>
                    <a:schemeClr val="tx2"/>
                  </a:solidFill>
                  <a:cs typeface="+mn-ea"/>
                </a:rPr>
                <a:t>TEARDOWN</a:t>
              </a:r>
              <a:endParaRPr lang="en-US" altLang="zh-CN" sz="2000" b="1" dirty="0">
                <a:solidFill>
                  <a:schemeClr val="tx2"/>
                </a:solidFill>
                <a:cs typeface="+mn-ea"/>
              </a:endParaRPr>
            </a:p>
          </p:txBody>
        </p:sp>
      </p:grpSp>
      <p:sp>
        <p:nvSpPr>
          <p:cNvPr id="15" name="Rectangle 19"/>
          <p:cNvSpPr>
            <a:spLocks noChangeArrowheads="1"/>
          </p:cNvSpPr>
          <p:nvPr/>
        </p:nvSpPr>
        <p:spPr bwMode="auto">
          <a:xfrm>
            <a:off x="7044690" y="490855"/>
            <a:ext cx="4953635" cy="175323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buClr>
                <a:schemeClr val="folHlink"/>
              </a:buClr>
              <a:buFont typeface="Wingdings" panose="05000000000000000000" pitchFamily="2" charset="2"/>
              <a:buNone/>
            </a:pPr>
            <a:r>
              <a:rPr lang="zh-CN" altLang="en-US" dirty="0">
                <a:cs typeface="+mn-ea"/>
              </a:rPr>
              <a:t>A PLAY request will cause one or all media streams to be played. A range can be specified. If no range is specified, the stream is played from the beginning and plays to the end, or, if the stream is paused, it is resumed at the point it was paused.</a:t>
            </a:r>
            <a:endParaRPr lang="zh-CN" altLang="en-US" dirty="0">
              <a:cs typeface="+mn-ea"/>
            </a:endParaRPr>
          </a:p>
        </p:txBody>
      </p:sp>
      <p:sp>
        <p:nvSpPr>
          <p:cNvPr id="16" name="Rectangle 20"/>
          <p:cNvSpPr>
            <a:spLocks noChangeArrowheads="1"/>
          </p:cNvSpPr>
          <p:nvPr/>
        </p:nvSpPr>
        <p:spPr bwMode="auto">
          <a:xfrm>
            <a:off x="8863330" y="3768725"/>
            <a:ext cx="3328670" cy="286131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l" eaLnBrk="1" hangingPunct="1">
              <a:buClr>
                <a:schemeClr val="folHlink"/>
              </a:buClr>
              <a:buFont typeface="Wingdings" panose="05000000000000000000" pitchFamily="2" charset="2"/>
              <a:buNone/>
            </a:pPr>
            <a:r>
              <a:rPr lang="zh-CN" altLang="en-US" dirty="0">
                <a:cs typeface="+mn-ea"/>
              </a:rPr>
              <a:t>A PAUSE request temporarily halts one or all media streams, so it can later be resumed with a PLAY request. A range parameter on a PAUSE request specifies when to pause. When the range parameter is omitted, the pause occurs immediately and indefinitely.</a:t>
            </a:r>
            <a:endParaRPr lang="zh-CN" altLang="en-US" dirty="0">
              <a:cs typeface="+mn-ea"/>
            </a:endParaRPr>
          </a:p>
        </p:txBody>
      </p:sp>
      <p:grpSp>
        <p:nvGrpSpPr>
          <p:cNvPr id="17" name="组合 16"/>
          <p:cNvGrpSpPr/>
          <p:nvPr/>
        </p:nvGrpSpPr>
        <p:grpSpPr>
          <a:xfrm>
            <a:off x="568443" y="319365"/>
            <a:ext cx="1848685" cy="420370"/>
            <a:chOff x="568442" y="319364"/>
            <a:chExt cx="1848686" cy="420371"/>
          </a:xfrm>
        </p:grpSpPr>
        <p:sp>
          <p:nvSpPr>
            <p:cNvPr id="18" name="文本框 23"/>
            <p:cNvSpPr txBox="1"/>
            <p:nvPr/>
          </p:nvSpPr>
          <p:spPr>
            <a:xfrm>
              <a:off x="665958" y="319364"/>
              <a:ext cx="838836" cy="420371"/>
            </a:xfrm>
            <a:prstGeom prst="rect">
              <a:avLst/>
            </a:prstGeom>
            <a:noFill/>
          </p:spPr>
          <p:txBody>
            <a:bodyPr wrap="none" rtlCol="0">
              <a:spAutoFit/>
            </a:bodyPr>
            <a:lstStyle/>
            <a:p>
              <a:r>
                <a:rPr lang="en-US" altLang="zh-CN" sz="2135" dirty="0">
                  <a:solidFill>
                    <a:schemeClr val="bg2"/>
                  </a:solidFill>
                  <a:latin typeface="+mn-ea"/>
                  <a:cs typeface="+mn-ea"/>
                </a:rPr>
                <a:t>RSTP</a:t>
              </a:r>
              <a:endParaRPr lang="en-US" altLang="zh-CN" sz="2135" dirty="0">
                <a:solidFill>
                  <a:schemeClr val="bg2"/>
                </a:solidFill>
                <a:latin typeface="+mn-ea"/>
                <a:cs typeface="+mn-ea"/>
              </a:endParaRPr>
            </a:p>
          </p:txBody>
        </p:sp>
        <p:sp>
          <p:nvSpPr>
            <p:cNvPr id="19" name="等腰三角形 18"/>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sp>
          <p:nvSpPr>
            <p:cNvPr id="20" name="文本框 23"/>
            <p:cNvSpPr txBox="1"/>
            <p:nvPr/>
          </p:nvSpPr>
          <p:spPr>
            <a:xfrm>
              <a:off x="1505267" y="385960"/>
              <a:ext cx="911861" cy="297181"/>
            </a:xfrm>
            <a:prstGeom prst="rect">
              <a:avLst/>
            </a:prstGeom>
            <a:noFill/>
          </p:spPr>
          <p:txBody>
            <a:bodyPr wrap="none" rtlCol="0">
              <a:spAutoFit/>
            </a:bodyPr>
            <a:lstStyle/>
            <a:p>
              <a:r>
                <a:rPr lang="en-US" altLang="zh-CN" sz="1335" dirty="0">
                  <a:solidFill>
                    <a:srgbClr val="262626"/>
                  </a:solidFill>
                  <a:latin typeface="微软雅黑" panose="020B0703020204020201" charset="-122"/>
                  <a:cs typeface="+mn-ea"/>
                </a:rPr>
                <a:t>identifier</a:t>
              </a:r>
              <a:endParaRPr lang="zh-CN" altLang="en-US" sz="1335" dirty="0">
                <a:solidFill>
                  <a:srgbClr val="262626"/>
                </a:solidFill>
                <a:latin typeface="微软雅黑" panose="020B0703020204020201" charset="-122"/>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5"/>
          <p:cNvSpPr>
            <a:spLocks noChangeArrowheads="1"/>
          </p:cNvSpPr>
          <p:nvPr/>
        </p:nvSpPr>
        <p:spPr bwMode="auto">
          <a:xfrm>
            <a:off x="4942914" y="2324134"/>
            <a:ext cx="2396789" cy="2379133"/>
          </a:xfrm>
          <a:prstGeom prst="ellipse">
            <a:avLst/>
          </a:prstGeom>
          <a:noFill/>
          <a:ln w="19050" cap="rnd">
            <a:solidFill>
              <a:srgbClr val="3F3F3F"/>
            </a:solidFill>
            <a:prstDash val="sysDot"/>
            <a:round/>
          </a:ln>
        </p:spPr>
        <p:txBody>
          <a:bodyPr wrap="none"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sz="2665" b="1" dirty="0">
              <a:solidFill>
                <a:schemeClr val="tx2"/>
              </a:solidFill>
              <a:ea typeface="+mn-ea"/>
              <a:cs typeface="+mn-ea"/>
            </a:endParaRPr>
          </a:p>
        </p:txBody>
      </p:sp>
      <p:grpSp>
        <p:nvGrpSpPr>
          <p:cNvPr id="29" name="Group 6"/>
          <p:cNvGrpSpPr/>
          <p:nvPr/>
        </p:nvGrpSpPr>
        <p:grpSpPr bwMode="auto">
          <a:xfrm rot="5400000">
            <a:off x="3626485" y="1384300"/>
            <a:ext cx="4991100" cy="4279900"/>
            <a:chOff x="0" y="0"/>
            <a:chExt cx="3140" cy="2691"/>
          </a:xfrm>
        </p:grpSpPr>
        <p:sp>
          <p:nvSpPr>
            <p:cNvPr id="34" name="未知"/>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sp>
          <p:nvSpPr>
            <p:cNvPr id="35" name="未知"/>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grpSp>
      <p:grpSp>
        <p:nvGrpSpPr>
          <p:cNvPr id="36" name="组合 35"/>
          <p:cNvGrpSpPr/>
          <p:nvPr/>
        </p:nvGrpSpPr>
        <p:grpSpPr>
          <a:xfrm>
            <a:off x="8405782" y="2948548"/>
            <a:ext cx="2957090" cy="1018964"/>
            <a:chOff x="6496248" y="2247230"/>
            <a:chExt cx="2217817" cy="764223"/>
          </a:xfrm>
        </p:grpSpPr>
        <p:sp>
          <p:nvSpPr>
            <p:cNvPr id="37" name="Line 11"/>
            <p:cNvSpPr>
              <a:spLocks noChangeShapeType="1"/>
            </p:cNvSpPr>
            <p:nvPr/>
          </p:nvSpPr>
          <p:spPr bwMode="auto">
            <a:xfrm rot="10800000">
              <a:off x="6496248" y="2661568"/>
              <a:ext cx="2108200"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38" name="AutoShape 13"/>
            <p:cNvSpPr>
              <a:spLocks noChangeArrowheads="1"/>
            </p:cNvSpPr>
            <p:nvPr/>
          </p:nvSpPr>
          <p:spPr bwMode="auto">
            <a:xfrm>
              <a:off x="6732786" y="2247230"/>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OPTION response</a:t>
              </a:r>
              <a:endParaRPr lang="en-US" altLang="zh-CN" sz="1865" dirty="0">
                <a:solidFill>
                  <a:schemeClr val="tx2"/>
                </a:solidFill>
                <a:cs typeface="+mn-ea"/>
              </a:endParaRPr>
            </a:p>
          </p:txBody>
        </p:sp>
        <p:sp>
          <p:nvSpPr>
            <p:cNvPr id="39" name="Rectangle 17"/>
            <p:cNvSpPr>
              <a:spLocks noChangeArrowheads="1"/>
            </p:cNvSpPr>
            <p:nvPr/>
          </p:nvSpPr>
          <p:spPr bwMode="auto">
            <a:xfrm>
              <a:off x="6500932" y="2721893"/>
              <a:ext cx="2213133" cy="28956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r>
                <a:rPr lang="en-US" altLang="zh-CN" sz="1600" dirty="0">
                  <a:solidFill>
                    <a:schemeClr val="tx2"/>
                  </a:solidFill>
                  <a:ea typeface="+mn-ea"/>
                  <a:cs typeface="+mn-ea"/>
                </a:rPr>
                <a:t>Respond all available methods</a:t>
              </a:r>
              <a:endParaRPr lang="en-US" altLang="zh-CN" sz="1600" dirty="0">
                <a:solidFill>
                  <a:schemeClr val="tx2"/>
                </a:solidFill>
                <a:ea typeface="+mn-ea"/>
                <a:cs typeface="+mn-ea"/>
              </a:endParaRPr>
            </a:p>
          </p:txBody>
        </p:sp>
      </p:grpSp>
      <p:grpSp>
        <p:nvGrpSpPr>
          <p:cNvPr id="40" name="组合 39"/>
          <p:cNvGrpSpPr/>
          <p:nvPr/>
        </p:nvGrpSpPr>
        <p:grpSpPr>
          <a:xfrm>
            <a:off x="815414" y="2946433"/>
            <a:ext cx="3037417" cy="1316354"/>
            <a:chOff x="803473" y="2245643"/>
            <a:chExt cx="2278063" cy="987266"/>
          </a:xfrm>
        </p:grpSpPr>
        <p:sp>
          <p:nvSpPr>
            <p:cNvPr id="41" name="AutoShape 14"/>
            <p:cNvSpPr>
              <a:spLocks noChangeArrowheads="1"/>
            </p:cNvSpPr>
            <p:nvPr/>
          </p:nvSpPr>
          <p:spPr bwMode="auto">
            <a:xfrm>
              <a:off x="1066998" y="2245643"/>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OPTION request</a:t>
              </a:r>
              <a:endParaRPr lang="en-US" altLang="zh-CN" sz="1865" dirty="0">
                <a:solidFill>
                  <a:schemeClr val="tx2"/>
                </a:solidFill>
                <a:cs typeface="+mn-ea"/>
              </a:endParaRPr>
            </a:p>
          </p:txBody>
        </p:sp>
        <p:sp>
          <p:nvSpPr>
            <p:cNvPr id="42" name="Line 15"/>
            <p:cNvSpPr>
              <a:spLocks noChangeShapeType="1"/>
            </p:cNvSpPr>
            <p:nvPr/>
          </p:nvSpPr>
          <p:spPr bwMode="auto">
            <a:xfrm>
              <a:off x="803473" y="2659980"/>
              <a:ext cx="2278063"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43" name="Rectangle 18"/>
            <p:cNvSpPr>
              <a:spLocks noChangeArrowheads="1"/>
            </p:cNvSpPr>
            <p:nvPr/>
          </p:nvSpPr>
          <p:spPr bwMode="auto">
            <a:xfrm>
              <a:off x="913804" y="2721893"/>
              <a:ext cx="2010728" cy="511016"/>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r>
                <a:rPr lang="zh-CN" altLang="zh-CN" sz="1600" dirty="0">
                  <a:solidFill>
                    <a:schemeClr val="tx2"/>
                  </a:solidFill>
                  <a:ea typeface="+mn-ea"/>
                  <a:cs typeface="+mn-ea"/>
                </a:rPr>
                <a:t>Ask the server what methods are available</a:t>
              </a:r>
              <a:endParaRPr lang="zh-CN" altLang="zh-CN" sz="1600" dirty="0">
                <a:solidFill>
                  <a:schemeClr val="tx2"/>
                </a:solidFill>
                <a:ea typeface="+mn-ea"/>
                <a:cs typeface="+mn-ea"/>
              </a:endParaRPr>
            </a:p>
          </p:txBody>
        </p:sp>
      </p:grpSp>
      <p:grpSp>
        <p:nvGrpSpPr>
          <p:cNvPr id="44" name="组合 43"/>
          <p:cNvGrpSpPr/>
          <p:nvPr/>
        </p:nvGrpSpPr>
        <p:grpSpPr>
          <a:xfrm>
            <a:off x="568443" y="319365"/>
            <a:ext cx="2424156" cy="420370"/>
            <a:chOff x="568442" y="319364"/>
            <a:chExt cx="2424158" cy="420371"/>
          </a:xfrm>
        </p:grpSpPr>
        <p:sp>
          <p:nvSpPr>
            <p:cNvPr id="45" name="文本框 23"/>
            <p:cNvSpPr txBox="1"/>
            <p:nvPr/>
          </p:nvSpPr>
          <p:spPr>
            <a:xfrm>
              <a:off x="665958" y="319364"/>
              <a:ext cx="2326642" cy="420371"/>
            </a:xfrm>
            <a:prstGeom prst="rect">
              <a:avLst/>
            </a:prstGeom>
            <a:noFill/>
          </p:spPr>
          <p:txBody>
            <a:bodyPr wrap="none" rtlCol="0">
              <a:spAutoFit/>
            </a:bodyPr>
            <a:lstStyle/>
            <a:p>
              <a:r>
                <a:rPr lang="en-US" altLang="zh-CN" sz="2135" dirty="0">
                  <a:solidFill>
                    <a:schemeClr val="bg2"/>
                  </a:solidFill>
                  <a:latin typeface="+mn-ea"/>
                  <a:cs typeface="+mn-ea"/>
                </a:rPr>
                <a:t>RTSP Interaction</a:t>
              </a:r>
              <a:endParaRPr lang="en-US" altLang="zh-CN" sz="2135" dirty="0">
                <a:solidFill>
                  <a:schemeClr val="bg2"/>
                </a:solidFill>
                <a:latin typeface="+mn-ea"/>
                <a:cs typeface="+mn-ea"/>
              </a:endParaRPr>
            </a:p>
          </p:txBody>
        </p:sp>
        <p:sp>
          <p:nvSpPr>
            <p:cNvPr id="46" name="等腰三角形 4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grpSp>
      <p:sp>
        <p:nvSpPr>
          <p:cNvPr id="2" name="文本框 1"/>
          <p:cNvSpPr txBox="1"/>
          <p:nvPr/>
        </p:nvSpPr>
        <p:spPr>
          <a:xfrm>
            <a:off x="3963035" y="3314700"/>
            <a:ext cx="845185" cy="368300"/>
          </a:xfrm>
          <a:prstGeom prst="rect">
            <a:avLst/>
          </a:prstGeom>
          <a:noFill/>
        </p:spPr>
        <p:txBody>
          <a:bodyPr wrap="square" rtlCol="0">
            <a:spAutoFit/>
          </a:bodyPr>
          <a:p>
            <a:r>
              <a:rPr lang="en-US" altLang="zh-CN"/>
              <a:t>Client</a:t>
            </a:r>
            <a:endParaRPr lang="en-US" altLang="zh-CN"/>
          </a:p>
        </p:txBody>
      </p:sp>
      <p:sp>
        <p:nvSpPr>
          <p:cNvPr id="3" name="文本框 2"/>
          <p:cNvSpPr txBox="1"/>
          <p:nvPr/>
        </p:nvSpPr>
        <p:spPr>
          <a:xfrm>
            <a:off x="7470775" y="3329940"/>
            <a:ext cx="934720" cy="368300"/>
          </a:xfrm>
          <a:prstGeom prst="rect">
            <a:avLst/>
          </a:prstGeom>
          <a:noFill/>
        </p:spPr>
        <p:txBody>
          <a:bodyPr wrap="square" rtlCol="0">
            <a:spAutoFit/>
          </a:bodyPr>
          <a:p>
            <a:r>
              <a:rPr lang="en-US" altLang="zh-CN"/>
              <a:t>Server</a:t>
            </a:r>
            <a:endParaRPr lang="en-US" altLang="zh-CN"/>
          </a:p>
        </p:txBody>
      </p:sp>
      <p:sp>
        <p:nvSpPr>
          <p:cNvPr id="5" name="等腰三角形 4"/>
          <p:cNvSpPr/>
          <p:nvPr/>
        </p:nvSpPr>
        <p:spPr>
          <a:xfrm rot="5400000">
            <a:off x="5412740" y="2631440"/>
            <a:ext cx="2117725" cy="1735455"/>
          </a:xfrm>
          <a:prstGeom prst="triangle">
            <a:avLst/>
          </a:prstGeom>
          <a:ln w="25400" cmpd="sng">
            <a:solidFill>
              <a:schemeClr val="accent1">
                <a:shade val="50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5"/>
          <p:cNvSpPr>
            <a:spLocks noChangeArrowheads="1"/>
          </p:cNvSpPr>
          <p:nvPr/>
        </p:nvSpPr>
        <p:spPr bwMode="auto">
          <a:xfrm>
            <a:off x="4942914" y="2324134"/>
            <a:ext cx="2396789" cy="2379133"/>
          </a:xfrm>
          <a:prstGeom prst="ellipse">
            <a:avLst/>
          </a:prstGeom>
          <a:noFill/>
          <a:ln w="19050" cap="rnd">
            <a:solidFill>
              <a:srgbClr val="3F3F3F"/>
            </a:solidFill>
            <a:prstDash val="sysDot"/>
            <a:round/>
          </a:ln>
        </p:spPr>
        <p:txBody>
          <a:bodyPr wrap="none"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sz="2665" b="1" dirty="0">
              <a:solidFill>
                <a:schemeClr val="tx2"/>
              </a:solidFill>
              <a:ea typeface="+mn-ea"/>
              <a:cs typeface="+mn-ea"/>
            </a:endParaRPr>
          </a:p>
        </p:txBody>
      </p:sp>
      <p:grpSp>
        <p:nvGrpSpPr>
          <p:cNvPr id="29" name="Group 6"/>
          <p:cNvGrpSpPr/>
          <p:nvPr/>
        </p:nvGrpSpPr>
        <p:grpSpPr bwMode="auto">
          <a:xfrm rot="5400000">
            <a:off x="3626485" y="1384300"/>
            <a:ext cx="4991100" cy="4279900"/>
            <a:chOff x="0" y="0"/>
            <a:chExt cx="3140" cy="2691"/>
          </a:xfrm>
        </p:grpSpPr>
        <p:sp>
          <p:nvSpPr>
            <p:cNvPr id="34" name="未知"/>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sp>
          <p:nvSpPr>
            <p:cNvPr id="35" name="未知"/>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grpSp>
      <p:grpSp>
        <p:nvGrpSpPr>
          <p:cNvPr id="36" name="组合 35"/>
          <p:cNvGrpSpPr/>
          <p:nvPr/>
        </p:nvGrpSpPr>
        <p:grpSpPr>
          <a:xfrm>
            <a:off x="8250738" y="2948548"/>
            <a:ext cx="3213735" cy="1904365"/>
            <a:chOff x="6379965" y="2247230"/>
            <a:chExt cx="2410301" cy="1428274"/>
          </a:xfrm>
        </p:grpSpPr>
        <p:sp>
          <p:nvSpPr>
            <p:cNvPr id="37" name="Line 11"/>
            <p:cNvSpPr>
              <a:spLocks noChangeShapeType="1"/>
            </p:cNvSpPr>
            <p:nvPr/>
          </p:nvSpPr>
          <p:spPr bwMode="auto">
            <a:xfrm rot="10800000">
              <a:off x="6496248" y="2661568"/>
              <a:ext cx="2108200"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38" name="AutoShape 13"/>
            <p:cNvSpPr>
              <a:spLocks noChangeArrowheads="1"/>
            </p:cNvSpPr>
            <p:nvPr/>
          </p:nvSpPr>
          <p:spPr bwMode="auto">
            <a:xfrm>
              <a:off x="6732786" y="2247230"/>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SETUP response</a:t>
              </a:r>
              <a:endParaRPr lang="en-US" altLang="zh-CN" sz="1865" dirty="0">
                <a:solidFill>
                  <a:schemeClr val="tx2"/>
                </a:solidFill>
                <a:cs typeface="+mn-ea"/>
              </a:endParaRPr>
            </a:p>
          </p:txBody>
        </p:sp>
        <p:sp>
          <p:nvSpPr>
            <p:cNvPr id="39" name="Rectangle 17"/>
            <p:cNvSpPr>
              <a:spLocks noChangeArrowheads="1"/>
            </p:cNvSpPr>
            <p:nvPr/>
          </p:nvSpPr>
          <p:spPr bwMode="auto">
            <a:xfrm>
              <a:off x="6379965" y="2722051"/>
              <a:ext cx="2410301" cy="953453"/>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r>
                <a:rPr lang="zh-CN" altLang="zh-CN" sz="1600" dirty="0">
                  <a:solidFill>
                    <a:schemeClr val="tx2"/>
                  </a:solidFill>
                  <a:ea typeface="+mn-ea"/>
                  <a:cs typeface="+mn-ea"/>
                  <a:sym typeface="+mn-ea"/>
                </a:rPr>
                <a:t>The server reply usually confirms the chosen parameters, and fills in the missing parts, such as the server's chosen ports.</a:t>
              </a:r>
              <a:endParaRPr lang="zh-CN" altLang="zh-CN" sz="1600" dirty="0">
                <a:solidFill>
                  <a:schemeClr val="tx2"/>
                </a:solidFill>
                <a:ea typeface="+mn-ea"/>
                <a:cs typeface="+mn-ea"/>
                <a:sym typeface="+mn-ea"/>
              </a:endParaRPr>
            </a:p>
          </p:txBody>
        </p:sp>
      </p:grpSp>
      <p:grpSp>
        <p:nvGrpSpPr>
          <p:cNvPr id="40" name="组合 39"/>
          <p:cNvGrpSpPr/>
          <p:nvPr/>
        </p:nvGrpSpPr>
        <p:grpSpPr>
          <a:xfrm>
            <a:off x="815414" y="2946433"/>
            <a:ext cx="3037417" cy="1610995"/>
            <a:chOff x="803473" y="2245643"/>
            <a:chExt cx="2278063" cy="1208247"/>
          </a:xfrm>
        </p:grpSpPr>
        <p:sp>
          <p:nvSpPr>
            <p:cNvPr id="41" name="AutoShape 14"/>
            <p:cNvSpPr>
              <a:spLocks noChangeArrowheads="1"/>
            </p:cNvSpPr>
            <p:nvPr/>
          </p:nvSpPr>
          <p:spPr bwMode="auto">
            <a:xfrm>
              <a:off x="1066998" y="2245643"/>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SETUP request</a:t>
              </a:r>
              <a:endParaRPr lang="en-US" altLang="zh-CN" sz="1865" dirty="0">
                <a:solidFill>
                  <a:schemeClr val="tx2"/>
                </a:solidFill>
                <a:cs typeface="+mn-ea"/>
              </a:endParaRPr>
            </a:p>
          </p:txBody>
        </p:sp>
        <p:sp>
          <p:nvSpPr>
            <p:cNvPr id="42" name="Line 15"/>
            <p:cNvSpPr>
              <a:spLocks noChangeShapeType="1"/>
            </p:cNvSpPr>
            <p:nvPr/>
          </p:nvSpPr>
          <p:spPr bwMode="auto">
            <a:xfrm>
              <a:off x="803473" y="2659980"/>
              <a:ext cx="2278063"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43" name="Rectangle 18"/>
            <p:cNvSpPr>
              <a:spLocks noChangeArrowheads="1"/>
            </p:cNvSpPr>
            <p:nvPr/>
          </p:nvSpPr>
          <p:spPr bwMode="auto">
            <a:xfrm>
              <a:off x="809664" y="2721893"/>
              <a:ext cx="2219325" cy="731997"/>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r>
                <a:rPr lang="en-US" altLang="zh-CN" sz="1600" dirty="0">
                  <a:solidFill>
                    <a:schemeClr val="tx2"/>
                  </a:solidFill>
                  <a:ea typeface="+mn-ea"/>
                  <a:cs typeface="+mn-ea"/>
                </a:rPr>
                <a:t>S</a:t>
              </a:r>
              <a:r>
                <a:rPr lang="zh-CN" altLang="zh-CN" sz="1600" dirty="0">
                  <a:solidFill>
                    <a:schemeClr val="tx2"/>
                  </a:solidFill>
                  <a:ea typeface="+mn-ea"/>
                  <a:cs typeface="+mn-ea"/>
                </a:rPr>
                <a:t>pecifies how a single media stream must be transported</a:t>
              </a:r>
              <a:r>
                <a:rPr lang="en-US" altLang="zh-CN" sz="1600" dirty="0">
                  <a:solidFill>
                    <a:schemeClr val="tx2"/>
                  </a:solidFill>
                  <a:ea typeface="+mn-ea"/>
                  <a:cs typeface="+mn-ea"/>
                </a:rPr>
                <a:t>.</a:t>
              </a:r>
              <a:endParaRPr lang="zh-CN" altLang="zh-CN" sz="1600" dirty="0">
                <a:solidFill>
                  <a:schemeClr val="tx2"/>
                </a:solidFill>
                <a:ea typeface="+mn-ea"/>
                <a:cs typeface="+mn-ea"/>
              </a:endParaRPr>
            </a:p>
            <a:p>
              <a:pPr algn="ctr" eaLnBrk="1" hangingPunct="1">
                <a:lnSpc>
                  <a:spcPct val="120000"/>
                </a:lnSpc>
              </a:pPr>
              <a:r>
                <a:rPr lang="zh-CN" altLang="zh-CN" sz="1600" dirty="0">
                  <a:solidFill>
                    <a:schemeClr val="tx2"/>
                  </a:solidFill>
                  <a:ea typeface="+mn-ea"/>
                  <a:cs typeface="+mn-ea"/>
                </a:rPr>
                <a:t>Establish a session</a:t>
              </a:r>
              <a:endParaRPr lang="zh-CN" altLang="zh-CN" sz="1600" dirty="0">
                <a:solidFill>
                  <a:schemeClr val="tx2"/>
                </a:solidFill>
                <a:ea typeface="+mn-ea"/>
                <a:cs typeface="+mn-ea"/>
              </a:endParaRPr>
            </a:p>
          </p:txBody>
        </p:sp>
      </p:grpSp>
      <p:grpSp>
        <p:nvGrpSpPr>
          <p:cNvPr id="44" name="组合 43"/>
          <p:cNvGrpSpPr/>
          <p:nvPr/>
        </p:nvGrpSpPr>
        <p:grpSpPr>
          <a:xfrm>
            <a:off x="568443" y="319365"/>
            <a:ext cx="2424156" cy="420370"/>
            <a:chOff x="568442" y="319364"/>
            <a:chExt cx="2424158" cy="420371"/>
          </a:xfrm>
        </p:grpSpPr>
        <p:sp>
          <p:nvSpPr>
            <p:cNvPr id="45" name="文本框 23"/>
            <p:cNvSpPr txBox="1"/>
            <p:nvPr/>
          </p:nvSpPr>
          <p:spPr>
            <a:xfrm>
              <a:off x="665958" y="319364"/>
              <a:ext cx="2326642" cy="420371"/>
            </a:xfrm>
            <a:prstGeom prst="rect">
              <a:avLst/>
            </a:prstGeom>
            <a:noFill/>
          </p:spPr>
          <p:txBody>
            <a:bodyPr wrap="none" rtlCol="0">
              <a:spAutoFit/>
            </a:bodyPr>
            <a:lstStyle/>
            <a:p>
              <a:r>
                <a:rPr lang="en-US" altLang="zh-CN" sz="2135" dirty="0">
                  <a:solidFill>
                    <a:schemeClr val="bg2"/>
                  </a:solidFill>
                  <a:latin typeface="+mn-ea"/>
                  <a:cs typeface="+mn-ea"/>
                </a:rPr>
                <a:t>RTSP Interaction</a:t>
              </a:r>
              <a:endParaRPr lang="en-US" altLang="zh-CN" sz="2135" dirty="0">
                <a:solidFill>
                  <a:schemeClr val="bg2"/>
                </a:solidFill>
                <a:latin typeface="+mn-ea"/>
                <a:cs typeface="+mn-ea"/>
              </a:endParaRPr>
            </a:p>
          </p:txBody>
        </p:sp>
        <p:sp>
          <p:nvSpPr>
            <p:cNvPr id="46" name="等腰三角形 4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grpSp>
      <p:sp>
        <p:nvSpPr>
          <p:cNvPr id="2" name="文本框 1"/>
          <p:cNvSpPr txBox="1"/>
          <p:nvPr/>
        </p:nvSpPr>
        <p:spPr>
          <a:xfrm>
            <a:off x="3963035" y="3314700"/>
            <a:ext cx="845185" cy="368300"/>
          </a:xfrm>
          <a:prstGeom prst="rect">
            <a:avLst/>
          </a:prstGeom>
          <a:noFill/>
        </p:spPr>
        <p:txBody>
          <a:bodyPr wrap="square" rtlCol="0">
            <a:spAutoFit/>
          </a:bodyPr>
          <a:p>
            <a:r>
              <a:rPr lang="en-US" altLang="zh-CN"/>
              <a:t>Client</a:t>
            </a:r>
            <a:endParaRPr lang="en-US" altLang="zh-CN"/>
          </a:p>
        </p:txBody>
      </p:sp>
      <p:sp>
        <p:nvSpPr>
          <p:cNvPr id="3" name="文本框 2"/>
          <p:cNvSpPr txBox="1"/>
          <p:nvPr/>
        </p:nvSpPr>
        <p:spPr>
          <a:xfrm>
            <a:off x="7470775" y="3329940"/>
            <a:ext cx="934720" cy="368300"/>
          </a:xfrm>
          <a:prstGeom prst="rect">
            <a:avLst/>
          </a:prstGeom>
          <a:noFill/>
        </p:spPr>
        <p:txBody>
          <a:bodyPr wrap="square" rtlCol="0">
            <a:spAutoFit/>
          </a:bodyPr>
          <a:p>
            <a:r>
              <a:rPr lang="en-US" altLang="zh-CN"/>
              <a:t>Server</a:t>
            </a:r>
            <a:endParaRPr lang="en-US" altLang="zh-CN"/>
          </a:p>
        </p:txBody>
      </p:sp>
      <p:sp>
        <p:nvSpPr>
          <p:cNvPr id="4" name="等腰三角形 3"/>
          <p:cNvSpPr/>
          <p:nvPr/>
        </p:nvSpPr>
        <p:spPr>
          <a:xfrm rot="5400000">
            <a:off x="5412740" y="2631440"/>
            <a:ext cx="2117725" cy="1735455"/>
          </a:xfrm>
          <a:prstGeom prst="triangle">
            <a:avLst/>
          </a:prstGeom>
          <a:ln w="25400" cmpd="sng">
            <a:solidFill>
              <a:schemeClr val="accent1">
                <a:shade val="50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5"/>
          <p:cNvSpPr>
            <a:spLocks noChangeArrowheads="1"/>
          </p:cNvSpPr>
          <p:nvPr/>
        </p:nvSpPr>
        <p:spPr bwMode="auto">
          <a:xfrm>
            <a:off x="4942914" y="2324134"/>
            <a:ext cx="2396789" cy="2379133"/>
          </a:xfrm>
          <a:prstGeom prst="ellipse">
            <a:avLst/>
          </a:prstGeom>
          <a:noFill/>
          <a:ln w="19050" cap="rnd">
            <a:solidFill>
              <a:srgbClr val="3F3F3F"/>
            </a:solidFill>
            <a:prstDash val="sysDot"/>
            <a:round/>
          </a:ln>
        </p:spPr>
        <p:txBody>
          <a:bodyPr wrap="none"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sz="2665" b="1" dirty="0">
              <a:solidFill>
                <a:schemeClr val="tx2"/>
              </a:solidFill>
              <a:ea typeface="+mn-ea"/>
              <a:cs typeface="+mn-ea"/>
            </a:endParaRPr>
          </a:p>
        </p:txBody>
      </p:sp>
      <p:grpSp>
        <p:nvGrpSpPr>
          <p:cNvPr id="29" name="Group 6"/>
          <p:cNvGrpSpPr/>
          <p:nvPr/>
        </p:nvGrpSpPr>
        <p:grpSpPr bwMode="auto">
          <a:xfrm rot="5400000">
            <a:off x="3626485" y="1384300"/>
            <a:ext cx="4991100" cy="4279900"/>
            <a:chOff x="0" y="0"/>
            <a:chExt cx="3140" cy="2691"/>
          </a:xfrm>
        </p:grpSpPr>
        <p:sp>
          <p:nvSpPr>
            <p:cNvPr id="34" name="未知"/>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sp>
          <p:nvSpPr>
            <p:cNvPr id="35" name="未知"/>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grpSp>
      <p:grpSp>
        <p:nvGrpSpPr>
          <p:cNvPr id="36" name="组合 35"/>
          <p:cNvGrpSpPr/>
          <p:nvPr/>
        </p:nvGrpSpPr>
        <p:grpSpPr>
          <a:xfrm>
            <a:off x="8250738" y="2948548"/>
            <a:ext cx="3213735" cy="1904365"/>
            <a:chOff x="6379965" y="2247230"/>
            <a:chExt cx="2410301" cy="1428274"/>
          </a:xfrm>
        </p:grpSpPr>
        <p:sp>
          <p:nvSpPr>
            <p:cNvPr id="37" name="Line 11"/>
            <p:cNvSpPr>
              <a:spLocks noChangeShapeType="1"/>
            </p:cNvSpPr>
            <p:nvPr/>
          </p:nvSpPr>
          <p:spPr bwMode="auto">
            <a:xfrm rot="10800000">
              <a:off x="6496248" y="2661568"/>
              <a:ext cx="2108200"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38" name="AutoShape 13"/>
            <p:cNvSpPr>
              <a:spLocks noChangeArrowheads="1"/>
            </p:cNvSpPr>
            <p:nvPr/>
          </p:nvSpPr>
          <p:spPr bwMode="auto">
            <a:xfrm>
              <a:off x="6732786" y="2247230"/>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DESCRIBE response</a:t>
              </a:r>
              <a:endParaRPr lang="en-US" altLang="zh-CN" sz="1865" dirty="0">
                <a:solidFill>
                  <a:schemeClr val="tx2"/>
                </a:solidFill>
                <a:cs typeface="+mn-ea"/>
              </a:endParaRPr>
            </a:p>
          </p:txBody>
        </p:sp>
        <p:sp>
          <p:nvSpPr>
            <p:cNvPr id="39" name="Rectangle 17"/>
            <p:cNvSpPr>
              <a:spLocks noChangeArrowheads="1"/>
            </p:cNvSpPr>
            <p:nvPr/>
          </p:nvSpPr>
          <p:spPr bwMode="auto">
            <a:xfrm>
              <a:off x="6379965" y="2722051"/>
              <a:ext cx="2410301" cy="953453"/>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r>
                <a:rPr lang="zh-CN" altLang="zh-CN" sz="1600" dirty="0">
                  <a:solidFill>
                    <a:schemeClr val="tx2"/>
                  </a:solidFill>
                  <a:ea typeface="+mn-ea"/>
                  <a:cs typeface="+mn-ea"/>
                  <a:sym typeface="+mn-ea"/>
                </a:rPr>
                <a:t>This reply includes the presentation description, typically in Session Description Protocol (SDP, RFC 4566) format.</a:t>
              </a:r>
              <a:endParaRPr lang="zh-CN" altLang="zh-CN" sz="1600" dirty="0">
                <a:solidFill>
                  <a:schemeClr val="tx2"/>
                </a:solidFill>
                <a:ea typeface="+mn-ea"/>
                <a:cs typeface="+mn-ea"/>
                <a:sym typeface="+mn-ea"/>
              </a:endParaRPr>
            </a:p>
          </p:txBody>
        </p:sp>
      </p:grpSp>
      <p:grpSp>
        <p:nvGrpSpPr>
          <p:cNvPr id="40" name="组合 39"/>
          <p:cNvGrpSpPr/>
          <p:nvPr/>
        </p:nvGrpSpPr>
        <p:grpSpPr>
          <a:xfrm>
            <a:off x="815414" y="2946433"/>
            <a:ext cx="3037417" cy="1906269"/>
            <a:chOff x="803473" y="2245643"/>
            <a:chExt cx="2278063" cy="1429703"/>
          </a:xfrm>
        </p:grpSpPr>
        <p:sp>
          <p:nvSpPr>
            <p:cNvPr id="41" name="AutoShape 14"/>
            <p:cNvSpPr>
              <a:spLocks noChangeArrowheads="1"/>
            </p:cNvSpPr>
            <p:nvPr/>
          </p:nvSpPr>
          <p:spPr bwMode="auto">
            <a:xfrm>
              <a:off x="1066998" y="2245643"/>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DESCRIBE request</a:t>
              </a:r>
              <a:endParaRPr lang="en-US" altLang="zh-CN" sz="1865" dirty="0">
                <a:solidFill>
                  <a:schemeClr val="tx2"/>
                </a:solidFill>
                <a:cs typeface="+mn-ea"/>
              </a:endParaRPr>
            </a:p>
          </p:txBody>
        </p:sp>
        <p:sp>
          <p:nvSpPr>
            <p:cNvPr id="42" name="Line 15"/>
            <p:cNvSpPr>
              <a:spLocks noChangeShapeType="1"/>
            </p:cNvSpPr>
            <p:nvPr/>
          </p:nvSpPr>
          <p:spPr bwMode="auto">
            <a:xfrm>
              <a:off x="803473" y="2659980"/>
              <a:ext cx="2278063"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43" name="Rectangle 18"/>
            <p:cNvSpPr>
              <a:spLocks noChangeArrowheads="1"/>
            </p:cNvSpPr>
            <p:nvPr/>
          </p:nvSpPr>
          <p:spPr bwMode="auto">
            <a:xfrm>
              <a:off x="809664" y="2721893"/>
              <a:ext cx="2219325" cy="953453"/>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r>
                <a:rPr altLang="zh-CN" sz="1600" dirty="0">
                  <a:solidFill>
                    <a:schemeClr val="tx2"/>
                  </a:solidFill>
                  <a:ea typeface="+mn-ea"/>
                  <a:cs typeface="+mn-ea"/>
                </a:rPr>
                <a:t>A DESCRIBE request includes an RTSP URL (rtsp://...), and the type of reply data that can be handled.</a:t>
              </a:r>
              <a:endParaRPr altLang="zh-CN" sz="1600" dirty="0">
                <a:solidFill>
                  <a:schemeClr val="tx2"/>
                </a:solidFill>
                <a:ea typeface="+mn-ea"/>
                <a:cs typeface="+mn-ea"/>
              </a:endParaRPr>
            </a:p>
          </p:txBody>
        </p:sp>
      </p:grpSp>
      <p:grpSp>
        <p:nvGrpSpPr>
          <p:cNvPr id="44" name="组合 43"/>
          <p:cNvGrpSpPr/>
          <p:nvPr/>
        </p:nvGrpSpPr>
        <p:grpSpPr>
          <a:xfrm>
            <a:off x="568443" y="319365"/>
            <a:ext cx="2424156" cy="420370"/>
            <a:chOff x="568442" y="319364"/>
            <a:chExt cx="2424158" cy="420371"/>
          </a:xfrm>
        </p:grpSpPr>
        <p:sp>
          <p:nvSpPr>
            <p:cNvPr id="45" name="文本框 23"/>
            <p:cNvSpPr txBox="1"/>
            <p:nvPr/>
          </p:nvSpPr>
          <p:spPr>
            <a:xfrm>
              <a:off x="665958" y="319364"/>
              <a:ext cx="2326642" cy="420371"/>
            </a:xfrm>
            <a:prstGeom prst="rect">
              <a:avLst/>
            </a:prstGeom>
            <a:noFill/>
          </p:spPr>
          <p:txBody>
            <a:bodyPr wrap="none" rtlCol="0">
              <a:spAutoFit/>
            </a:bodyPr>
            <a:lstStyle/>
            <a:p>
              <a:r>
                <a:rPr lang="en-US" altLang="zh-CN" sz="2135" dirty="0">
                  <a:solidFill>
                    <a:schemeClr val="bg2"/>
                  </a:solidFill>
                  <a:latin typeface="+mn-ea"/>
                  <a:cs typeface="+mn-ea"/>
                </a:rPr>
                <a:t>RTSP Interaction</a:t>
              </a:r>
              <a:endParaRPr lang="en-US" altLang="zh-CN" sz="2135" dirty="0">
                <a:solidFill>
                  <a:schemeClr val="bg2"/>
                </a:solidFill>
                <a:latin typeface="+mn-ea"/>
                <a:cs typeface="+mn-ea"/>
              </a:endParaRPr>
            </a:p>
          </p:txBody>
        </p:sp>
        <p:sp>
          <p:nvSpPr>
            <p:cNvPr id="46" name="等腰三角形 4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grpSp>
      <p:sp>
        <p:nvSpPr>
          <p:cNvPr id="2" name="文本框 1"/>
          <p:cNvSpPr txBox="1"/>
          <p:nvPr/>
        </p:nvSpPr>
        <p:spPr>
          <a:xfrm>
            <a:off x="3963035" y="3314700"/>
            <a:ext cx="845185" cy="368300"/>
          </a:xfrm>
          <a:prstGeom prst="rect">
            <a:avLst/>
          </a:prstGeom>
          <a:noFill/>
        </p:spPr>
        <p:txBody>
          <a:bodyPr wrap="square" rtlCol="0">
            <a:spAutoFit/>
          </a:bodyPr>
          <a:p>
            <a:r>
              <a:rPr lang="en-US" altLang="zh-CN"/>
              <a:t>Client</a:t>
            </a:r>
            <a:endParaRPr lang="en-US" altLang="zh-CN"/>
          </a:p>
        </p:txBody>
      </p:sp>
      <p:sp>
        <p:nvSpPr>
          <p:cNvPr id="3" name="文本框 2"/>
          <p:cNvSpPr txBox="1"/>
          <p:nvPr/>
        </p:nvSpPr>
        <p:spPr>
          <a:xfrm>
            <a:off x="7470775" y="3329940"/>
            <a:ext cx="934720" cy="368300"/>
          </a:xfrm>
          <a:prstGeom prst="rect">
            <a:avLst/>
          </a:prstGeom>
          <a:noFill/>
        </p:spPr>
        <p:txBody>
          <a:bodyPr wrap="square" rtlCol="0">
            <a:spAutoFit/>
          </a:bodyPr>
          <a:p>
            <a:r>
              <a:rPr lang="en-US" altLang="zh-CN"/>
              <a:t>Server</a:t>
            </a:r>
            <a:endParaRPr lang="en-US" altLang="zh-CN"/>
          </a:p>
        </p:txBody>
      </p:sp>
      <p:sp>
        <p:nvSpPr>
          <p:cNvPr id="4" name="等腰三角形 3"/>
          <p:cNvSpPr/>
          <p:nvPr/>
        </p:nvSpPr>
        <p:spPr>
          <a:xfrm rot="5400000">
            <a:off x="5412740" y="2631440"/>
            <a:ext cx="2117725" cy="1735455"/>
          </a:xfrm>
          <a:prstGeom prst="triangle">
            <a:avLst/>
          </a:prstGeom>
          <a:ln w="25400" cmpd="sng">
            <a:solidFill>
              <a:schemeClr val="accent1">
                <a:shade val="50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5"/>
          <p:cNvSpPr>
            <a:spLocks noChangeArrowheads="1"/>
          </p:cNvSpPr>
          <p:nvPr/>
        </p:nvSpPr>
        <p:spPr bwMode="auto">
          <a:xfrm>
            <a:off x="4942914" y="2324134"/>
            <a:ext cx="2396789" cy="2379133"/>
          </a:xfrm>
          <a:prstGeom prst="ellipse">
            <a:avLst/>
          </a:prstGeom>
          <a:noFill/>
          <a:ln w="19050" cap="rnd">
            <a:solidFill>
              <a:srgbClr val="3F3F3F"/>
            </a:solidFill>
            <a:prstDash val="sysDot"/>
            <a:round/>
          </a:ln>
        </p:spPr>
        <p:txBody>
          <a:bodyPr wrap="none"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sz="2665" b="1" dirty="0">
              <a:solidFill>
                <a:schemeClr val="tx2"/>
              </a:solidFill>
              <a:ea typeface="+mn-ea"/>
              <a:cs typeface="+mn-ea"/>
            </a:endParaRPr>
          </a:p>
        </p:txBody>
      </p:sp>
      <p:grpSp>
        <p:nvGrpSpPr>
          <p:cNvPr id="29" name="Group 6"/>
          <p:cNvGrpSpPr/>
          <p:nvPr/>
        </p:nvGrpSpPr>
        <p:grpSpPr bwMode="auto">
          <a:xfrm rot="5400000">
            <a:off x="3626485" y="1384300"/>
            <a:ext cx="4991100" cy="4279900"/>
            <a:chOff x="0" y="0"/>
            <a:chExt cx="3140" cy="2691"/>
          </a:xfrm>
        </p:grpSpPr>
        <p:sp>
          <p:nvSpPr>
            <p:cNvPr id="34" name="未知"/>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sp>
          <p:nvSpPr>
            <p:cNvPr id="35" name="未知"/>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grpSp>
      <p:grpSp>
        <p:nvGrpSpPr>
          <p:cNvPr id="36" name="组合 35"/>
          <p:cNvGrpSpPr/>
          <p:nvPr/>
        </p:nvGrpSpPr>
        <p:grpSpPr>
          <a:xfrm>
            <a:off x="8250738" y="2948548"/>
            <a:ext cx="3213735" cy="1019174"/>
            <a:chOff x="6379965" y="2247230"/>
            <a:chExt cx="2410301" cy="764381"/>
          </a:xfrm>
        </p:grpSpPr>
        <p:sp>
          <p:nvSpPr>
            <p:cNvPr id="37" name="Line 11"/>
            <p:cNvSpPr>
              <a:spLocks noChangeShapeType="1"/>
            </p:cNvSpPr>
            <p:nvPr/>
          </p:nvSpPr>
          <p:spPr bwMode="auto">
            <a:xfrm rot="10800000">
              <a:off x="6496248" y="2661568"/>
              <a:ext cx="2108200"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38" name="AutoShape 13"/>
            <p:cNvSpPr>
              <a:spLocks noChangeArrowheads="1"/>
            </p:cNvSpPr>
            <p:nvPr/>
          </p:nvSpPr>
          <p:spPr bwMode="auto">
            <a:xfrm>
              <a:off x="6732786" y="2247230"/>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PLAY response</a:t>
              </a:r>
              <a:endParaRPr lang="en-US" altLang="zh-CN" sz="1865" dirty="0">
                <a:solidFill>
                  <a:schemeClr val="tx2"/>
                </a:solidFill>
                <a:cs typeface="+mn-ea"/>
              </a:endParaRPr>
            </a:p>
          </p:txBody>
        </p:sp>
        <p:sp>
          <p:nvSpPr>
            <p:cNvPr id="39" name="Rectangle 17"/>
            <p:cNvSpPr>
              <a:spLocks noChangeArrowheads="1"/>
            </p:cNvSpPr>
            <p:nvPr/>
          </p:nvSpPr>
          <p:spPr bwMode="auto">
            <a:xfrm>
              <a:off x="6379965" y="2722051"/>
              <a:ext cx="2410301" cy="28956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endParaRPr lang="zh-CN" altLang="zh-CN" sz="1600" dirty="0">
                <a:solidFill>
                  <a:schemeClr val="tx2"/>
                </a:solidFill>
                <a:ea typeface="+mn-ea"/>
                <a:cs typeface="+mn-ea"/>
                <a:sym typeface="+mn-ea"/>
              </a:endParaRPr>
            </a:p>
          </p:txBody>
        </p:sp>
      </p:grpSp>
      <p:grpSp>
        <p:nvGrpSpPr>
          <p:cNvPr id="40" name="组合 39"/>
          <p:cNvGrpSpPr/>
          <p:nvPr/>
        </p:nvGrpSpPr>
        <p:grpSpPr>
          <a:xfrm>
            <a:off x="696034" y="2946433"/>
            <a:ext cx="3213736" cy="1906269"/>
            <a:chOff x="713938" y="2245643"/>
            <a:chExt cx="2410302" cy="1429703"/>
          </a:xfrm>
        </p:grpSpPr>
        <p:sp>
          <p:nvSpPr>
            <p:cNvPr id="41" name="AutoShape 14"/>
            <p:cNvSpPr>
              <a:spLocks noChangeArrowheads="1"/>
            </p:cNvSpPr>
            <p:nvPr/>
          </p:nvSpPr>
          <p:spPr bwMode="auto">
            <a:xfrm>
              <a:off x="1066998" y="2245643"/>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PLAY request</a:t>
              </a:r>
              <a:endParaRPr lang="en-US" altLang="zh-CN" sz="1865" dirty="0">
                <a:solidFill>
                  <a:schemeClr val="tx2"/>
                </a:solidFill>
                <a:cs typeface="+mn-ea"/>
              </a:endParaRPr>
            </a:p>
          </p:txBody>
        </p:sp>
        <p:sp>
          <p:nvSpPr>
            <p:cNvPr id="42" name="Line 15"/>
            <p:cNvSpPr>
              <a:spLocks noChangeShapeType="1"/>
            </p:cNvSpPr>
            <p:nvPr/>
          </p:nvSpPr>
          <p:spPr bwMode="auto">
            <a:xfrm>
              <a:off x="803473" y="2659980"/>
              <a:ext cx="2278063"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43" name="Rectangle 18"/>
            <p:cNvSpPr>
              <a:spLocks noChangeArrowheads="1"/>
            </p:cNvSpPr>
            <p:nvPr/>
          </p:nvSpPr>
          <p:spPr bwMode="auto">
            <a:xfrm>
              <a:off x="713938" y="2721893"/>
              <a:ext cx="2410302" cy="953453"/>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r>
                <a:rPr altLang="zh-CN" sz="1600" dirty="0">
                  <a:solidFill>
                    <a:schemeClr val="tx2"/>
                  </a:solidFill>
                  <a:ea typeface="+mn-ea"/>
                  <a:cs typeface="+mn-ea"/>
                </a:rPr>
                <a:t>A PLAY request will cause one or all media streams to be played. Play requests can be stacked by sending multiple PLAY requests.</a:t>
              </a:r>
              <a:endParaRPr altLang="zh-CN" sz="1600" dirty="0">
                <a:solidFill>
                  <a:schemeClr val="tx2"/>
                </a:solidFill>
                <a:ea typeface="+mn-ea"/>
                <a:cs typeface="+mn-ea"/>
              </a:endParaRPr>
            </a:p>
          </p:txBody>
        </p:sp>
      </p:grpSp>
      <p:grpSp>
        <p:nvGrpSpPr>
          <p:cNvPr id="44" name="组合 43"/>
          <p:cNvGrpSpPr/>
          <p:nvPr/>
        </p:nvGrpSpPr>
        <p:grpSpPr>
          <a:xfrm>
            <a:off x="568443" y="319365"/>
            <a:ext cx="2424156" cy="420370"/>
            <a:chOff x="568442" y="319364"/>
            <a:chExt cx="2424158" cy="420371"/>
          </a:xfrm>
        </p:grpSpPr>
        <p:sp>
          <p:nvSpPr>
            <p:cNvPr id="45" name="文本框 23"/>
            <p:cNvSpPr txBox="1"/>
            <p:nvPr/>
          </p:nvSpPr>
          <p:spPr>
            <a:xfrm>
              <a:off x="665958" y="319364"/>
              <a:ext cx="2326642" cy="420371"/>
            </a:xfrm>
            <a:prstGeom prst="rect">
              <a:avLst/>
            </a:prstGeom>
            <a:noFill/>
          </p:spPr>
          <p:txBody>
            <a:bodyPr wrap="none" rtlCol="0">
              <a:spAutoFit/>
            </a:bodyPr>
            <a:lstStyle/>
            <a:p>
              <a:r>
                <a:rPr lang="en-US" altLang="zh-CN" sz="2135" dirty="0">
                  <a:solidFill>
                    <a:schemeClr val="bg2"/>
                  </a:solidFill>
                  <a:latin typeface="+mn-ea"/>
                  <a:cs typeface="+mn-ea"/>
                </a:rPr>
                <a:t>RTSP Interaction</a:t>
              </a:r>
              <a:endParaRPr lang="en-US" altLang="zh-CN" sz="2135" dirty="0">
                <a:solidFill>
                  <a:schemeClr val="bg2"/>
                </a:solidFill>
                <a:latin typeface="+mn-ea"/>
                <a:cs typeface="+mn-ea"/>
              </a:endParaRPr>
            </a:p>
          </p:txBody>
        </p:sp>
        <p:sp>
          <p:nvSpPr>
            <p:cNvPr id="46" name="等腰三角形 4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grpSp>
      <p:sp>
        <p:nvSpPr>
          <p:cNvPr id="2" name="文本框 1"/>
          <p:cNvSpPr txBox="1"/>
          <p:nvPr/>
        </p:nvSpPr>
        <p:spPr>
          <a:xfrm>
            <a:off x="3963035" y="3314700"/>
            <a:ext cx="845185" cy="368300"/>
          </a:xfrm>
          <a:prstGeom prst="rect">
            <a:avLst/>
          </a:prstGeom>
          <a:noFill/>
        </p:spPr>
        <p:txBody>
          <a:bodyPr wrap="square" rtlCol="0">
            <a:spAutoFit/>
          </a:bodyPr>
          <a:p>
            <a:r>
              <a:rPr lang="en-US" altLang="zh-CN"/>
              <a:t>Client</a:t>
            </a:r>
            <a:endParaRPr lang="en-US" altLang="zh-CN"/>
          </a:p>
        </p:txBody>
      </p:sp>
      <p:sp>
        <p:nvSpPr>
          <p:cNvPr id="3" name="文本框 2"/>
          <p:cNvSpPr txBox="1"/>
          <p:nvPr/>
        </p:nvSpPr>
        <p:spPr>
          <a:xfrm>
            <a:off x="7470775" y="3329940"/>
            <a:ext cx="934720" cy="368300"/>
          </a:xfrm>
          <a:prstGeom prst="rect">
            <a:avLst/>
          </a:prstGeom>
          <a:noFill/>
        </p:spPr>
        <p:txBody>
          <a:bodyPr wrap="square" rtlCol="0">
            <a:spAutoFit/>
          </a:bodyPr>
          <a:p>
            <a:r>
              <a:rPr lang="en-US" altLang="zh-CN"/>
              <a:t>Server</a:t>
            </a:r>
            <a:endParaRPr lang="en-US" altLang="zh-CN"/>
          </a:p>
        </p:txBody>
      </p:sp>
      <p:sp>
        <p:nvSpPr>
          <p:cNvPr id="4" name="等腰三角形 3"/>
          <p:cNvSpPr/>
          <p:nvPr/>
        </p:nvSpPr>
        <p:spPr>
          <a:xfrm rot="5400000">
            <a:off x="5412740" y="2631440"/>
            <a:ext cx="2117725" cy="1735455"/>
          </a:xfrm>
          <a:prstGeom prst="triangle">
            <a:avLst/>
          </a:prstGeom>
          <a:ln w="25400" cmpd="sng">
            <a:solidFill>
              <a:schemeClr val="accent1">
                <a:shade val="50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5"/>
          <p:cNvSpPr>
            <a:spLocks noChangeArrowheads="1"/>
          </p:cNvSpPr>
          <p:nvPr/>
        </p:nvSpPr>
        <p:spPr bwMode="auto">
          <a:xfrm>
            <a:off x="4942914" y="2324134"/>
            <a:ext cx="2396789" cy="2379133"/>
          </a:xfrm>
          <a:prstGeom prst="ellipse">
            <a:avLst/>
          </a:prstGeom>
          <a:noFill/>
          <a:ln w="19050" cap="rnd">
            <a:solidFill>
              <a:srgbClr val="3F3F3F"/>
            </a:solidFill>
            <a:prstDash val="sysDot"/>
            <a:round/>
          </a:ln>
        </p:spPr>
        <p:txBody>
          <a:bodyPr wrap="none"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sz="2665" b="1" dirty="0">
              <a:solidFill>
                <a:schemeClr val="tx2"/>
              </a:solidFill>
              <a:ea typeface="+mn-ea"/>
              <a:cs typeface="+mn-ea"/>
            </a:endParaRPr>
          </a:p>
        </p:txBody>
      </p:sp>
      <p:grpSp>
        <p:nvGrpSpPr>
          <p:cNvPr id="29" name="Group 6"/>
          <p:cNvGrpSpPr/>
          <p:nvPr/>
        </p:nvGrpSpPr>
        <p:grpSpPr bwMode="auto">
          <a:xfrm rot="5400000">
            <a:off x="3626485" y="1384300"/>
            <a:ext cx="4991100" cy="4279900"/>
            <a:chOff x="0" y="0"/>
            <a:chExt cx="3140" cy="2691"/>
          </a:xfrm>
        </p:grpSpPr>
        <p:sp>
          <p:nvSpPr>
            <p:cNvPr id="34" name="未知"/>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sp>
          <p:nvSpPr>
            <p:cNvPr id="35" name="未知"/>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grpSp>
      <p:grpSp>
        <p:nvGrpSpPr>
          <p:cNvPr id="36" name="组合 35"/>
          <p:cNvGrpSpPr/>
          <p:nvPr/>
        </p:nvGrpSpPr>
        <p:grpSpPr>
          <a:xfrm>
            <a:off x="8250738" y="2948548"/>
            <a:ext cx="3213735" cy="1019174"/>
            <a:chOff x="6379965" y="2247230"/>
            <a:chExt cx="2410301" cy="764381"/>
          </a:xfrm>
        </p:grpSpPr>
        <p:sp>
          <p:nvSpPr>
            <p:cNvPr id="37" name="Line 11"/>
            <p:cNvSpPr>
              <a:spLocks noChangeShapeType="1"/>
            </p:cNvSpPr>
            <p:nvPr/>
          </p:nvSpPr>
          <p:spPr bwMode="auto">
            <a:xfrm rot="10800000">
              <a:off x="6496248" y="2661568"/>
              <a:ext cx="2108200"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38" name="AutoShape 13"/>
            <p:cNvSpPr>
              <a:spLocks noChangeArrowheads="1"/>
            </p:cNvSpPr>
            <p:nvPr/>
          </p:nvSpPr>
          <p:spPr bwMode="auto">
            <a:xfrm>
              <a:off x="6732786" y="2247230"/>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Close by RTCP</a:t>
              </a:r>
              <a:endParaRPr lang="en-US" altLang="zh-CN" sz="1865" dirty="0">
                <a:solidFill>
                  <a:schemeClr val="tx2"/>
                </a:solidFill>
                <a:cs typeface="+mn-ea"/>
              </a:endParaRPr>
            </a:p>
          </p:txBody>
        </p:sp>
        <p:sp>
          <p:nvSpPr>
            <p:cNvPr id="39" name="Rectangle 17"/>
            <p:cNvSpPr>
              <a:spLocks noChangeArrowheads="1"/>
            </p:cNvSpPr>
            <p:nvPr/>
          </p:nvSpPr>
          <p:spPr bwMode="auto">
            <a:xfrm>
              <a:off x="6379965" y="2722051"/>
              <a:ext cx="2410301" cy="28956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endParaRPr lang="zh-CN" altLang="zh-CN" sz="1600" dirty="0">
                <a:solidFill>
                  <a:schemeClr val="tx2"/>
                </a:solidFill>
                <a:ea typeface="+mn-ea"/>
                <a:cs typeface="+mn-ea"/>
                <a:sym typeface="+mn-ea"/>
              </a:endParaRPr>
            </a:p>
          </p:txBody>
        </p:sp>
      </p:grpSp>
      <p:grpSp>
        <p:nvGrpSpPr>
          <p:cNvPr id="40" name="组合 39"/>
          <p:cNvGrpSpPr/>
          <p:nvPr/>
        </p:nvGrpSpPr>
        <p:grpSpPr>
          <a:xfrm>
            <a:off x="696034" y="2946433"/>
            <a:ext cx="3213736" cy="1021079"/>
            <a:chOff x="713938" y="2245643"/>
            <a:chExt cx="2410302" cy="765810"/>
          </a:xfrm>
        </p:grpSpPr>
        <p:sp>
          <p:nvSpPr>
            <p:cNvPr id="41" name="AutoShape 14"/>
            <p:cNvSpPr>
              <a:spLocks noChangeArrowheads="1"/>
            </p:cNvSpPr>
            <p:nvPr/>
          </p:nvSpPr>
          <p:spPr bwMode="auto">
            <a:xfrm>
              <a:off x="1066998" y="2245643"/>
              <a:ext cx="1704975" cy="358775"/>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Send Stream Data</a:t>
              </a:r>
              <a:endParaRPr lang="en-US" altLang="zh-CN" sz="1865" dirty="0">
                <a:solidFill>
                  <a:schemeClr val="tx2"/>
                </a:solidFill>
                <a:cs typeface="+mn-ea"/>
              </a:endParaRPr>
            </a:p>
          </p:txBody>
        </p:sp>
        <p:sp>
          <p:nvSpPr>
            <p:cNvPr id="42" name="Line 15"/>
            <p:cNvSpPr>
              <a:spLocks noChangeShapeType="1"/>
            </p:cNvSpPr>
            <p:nvPr/>
          </p:nvSpPr>
          <p:spPr bwMode="auto">
            <a:xfrm>
              <a:off x="803473" y="2659980"/>
              <a:ext cx="2278063"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43" name="Rectangle 18"/>
            <p:cNvSpPr>
              <a:spLocks noChangeArrowheads="1"/>
            </p:cNvSpPr>
            <p:nvPr/>
          </p:nvSpPr>
          <p:spPr bwMode="auto">
            <a:xfrm>
              <a:off x="713938" y="2721893"/>
              <a:ext cx="2410302" cy="28956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endParaRPr altLang="zh-CN" sz="1600" dirty="0">
                <a:solidFill>
                  <a:schemeClr val="tx2"/>
                </a:solidFill>
                <a:ea typeface="+mn-ea"/>
                <a:cs typeface="+mn-ea"/>
              </a:endParaRPr>
            </a:p>
          </p:txBody>
        </p:sp>
      </p:grpSp>
      <p:grpSp>
        <p:nvGrpSpPr>
          <p:cNvPr id="44" name="组合 43"/>
          <p:cNvGrpSpPr/>
          <p:nvPr/>
        </p:nvGrpSpPr>
        <p:grpSpPr>
          <a:xfrm>
            <a:off x="568443" y="319365"/>
            <a:ext cx="3184251" cy="420370"/>
            <a:chOff x="568442" y="319364"/>
            <a:chExt cx="3184254" cy="420371"/>
          </a:xfrm>
        </p:grpSpPr>
        <p:sp>
          <p:nvSpPr>
            <p:cNvPr id="45" name="文本框 23"/>
            <p:cNvSpPr txBox="1"/>
            <p:nvPr/>
          </p:nvSpPr>
          <p:spPr>
            <a:xfrm>
              <a:off x="665958" y="319364"/>
              <a:ext cx="3086738" cy="420371"/>
            </a:xfrm>
            <a:prstGeom prst="rect">
              <a:avLst/>
            </a:prstGeom>
            <a:noFill/>
          </p:spPr>
          <p:txBody>
            <a:bodyPr wrap="none" rtlCol="0">
              <a:spAutoFit/>
            </a:bodyPr>
            <a:lstStyle/>
            <a:p>
              <a:r>
                <a:rPr lang="en-US" altLang="zh-CN" sz="2135" dirty="0">
                  <a:solidFill>
                    <a:schemeClr val="bg2"/>
                  </a:solidFill>
                  <a:latin typeface="+mn-ea"/>
                  <a:cs typeface="+mn-ea"/>
                </a:rPr>
                <a:t>RTP&amp;RTCP Interaction</a:t>
              </a:r>
              <a:endParaRPr lang="en-US" altLang="zh-CN" sz="2135" dirty="0">
                <a:solidFill>
                  <a:schemeClr val="bg2"/>
                </a:solidFill>
                <a:latin typeface="+mn-ea"/>
                <a:cs typeface="+mn-ea"/>
              </a:endParaRPr>
            </a:p>
          </p:txBody>
        </p:sp>
        <p:sp>
          <p:nvSpPr>
            <p:cNvPr id="46" name="等腰三角形 4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grpSp>
      <p:sp>
        <p:nvSpPr>
          <p:cNvPr id="2" name="文本框 1"/>
          <p:cNvSpPr txBox="1"/>
          <p:nvPr/>
        </p:nvSpPr>
        <p:spPr>
          <a:xfrm>
            <a:off x="3963035" y="3314700"/>
            <a:ext cx="845185" cy="368300"/>
          </a:xfrm>
          <a:prstGeom prst="rect">
            <a:avLst/>
          </a:prstGeom>
          <a:noFill/>
        </p:spPr>
        <p:txBody>
          <a:bodyPr wrap="square" rtlCol="0">
            <a:spAutoFit/>
          </a:bodyPr>
          <a:p>
            <a:r>
              <a:rPr lang="en-US" altLang="zh-CN"/>
              <a:t>Client</a:t>
            </a:r>
            <a:endParaRPr lang="en-US" altLang="zh-CN"/>
          </a:p>
        </p:txBody>
      </p:sp>
      <p:sp>
        <p:nvSpPr>
          <p:cNvPr id="3" name="文本框 2"/>
          <p:cNvSpPr txBox="1"/>
          <p:nvPr/>
        </p:nvSpPr>
        <p:spPr>
          <a:xfrm>
            <a:off x="7470775" y="3329940"/>
            <a:ext cx="934720" cy="368300"/>
          </a:xfrm>
          <a:prstGeom prst="rect">
            <a:avLst/>
          </a:prstGeom>
          <a:noFill/>
        </p:spPr>
        <p:txBody>
          <a:bodyPr wrap="square" rtlCol="0">
            <a:spAutoFit/>
          </a:bodyPr>
          <a:p>
            <a:r>
              <a:rPr lang="en-US" altLang="zh-CN"/>
              <a:t>Server</a:t>
            </a:r>
            <a:endParaRPr lang="en-US" altLang="zh-CN"/>
          </a:p>
        </p:txBody>
      </p:sp>
      <p:sp>
        <p:nvSpPr>
          <p:cNvPr id="33" name="等腰三角形 32"/>
          <p:cNvSpPr/>
          <p:nvPr/>
        </p:nvSpPr>
        <p:spPr>
          <a:xfrm rot="5400000">
            <a:off x="5412740" y="2631440"/>
            <a:ext cx="2117725" cy="1735455"/>
          </a:xfrm>
          <a:prstGeom prst="triangle">
            <a:avLst/>
          </a:prstGeom>
          <a:ln w="25400" cmpd="sng">
            <a:solidFill>
              <a:schemeClr val="accent1">
                <a:shade val="50000"/>
              </a:schemeClr>
            </a:solidFill>
            <a:prstDash val="solid"/>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Oval 5"/>
          <p:cNvSpPr>
            <a:spLocks noChangeArrowheads="1"/>
          </p:cNvSpPr>
          <p:nvPr/>
        </p:nvSpPr>
        <p:spPr bwMode="auto">
          <a:xfrm>
            <a:off x="4942914" y="2324134"/>
            <a:ext cx="2396789" cy="2379133"/>
          </a:xfrm>
          <a:prstGeom prst="ellipse">
            <a:avLst/>
          </a:prstGeom>
          <a:noFill/>
          <a:ln w="19050" cap="rnd">
            <a:solidFill>
              <a:srgbClr val="3F3F3F"/>
            </a:solidFill>
            <a:prstDash val="sysDot"/>
            <a:round/>
          </a:ln>
        </p:spPr>
        <p:txBody>
          <a:bodyPr wrap="none" anchor="ct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endParaRPr lang="zh-CN" altLang="zh-CN" sz="2665" b="1" dirty="0">
              <a:solidFill>
                <a:schemeClr val="tx2"/>
              </a:solidFill>
              <a:ea typeface="+mn-ea"/>
              <a:cs typeface="+mn-ea"/>
            </a:endParaRPr>
          </a:p>
        </p:txBody>
      </p:sp>
      <p:grpSp>
        <p:nvGrpSpPr>
          <p:cNvPr id="29" name="Group 6"/>
          <p:cNvGrpSpPr/>
          <p:nvPr/>
        </p:nvGrpSpPr>
        <p:grpSpPr bwMode="auto">
          <a:xfrm rot="5400000">
            <a:off x="3626485" y="1384300"/>
            <a:ext cx="4991100" cy="4279900"/>
            <a:chOff x="0" y="0"/>
            <a:chExt cx="3140" cy="2691"/>
          </a:xfrm>
        </p:grpSpPr>
        <p:sp>
          <p:nvSpPr>
            <p:cNvPr id="34" name="未知"/>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sp>
          <p:nvSpPr>
            <p:cNvPr id="35" name="未知"/>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noFill/>
            <a:ln w="19050">
              <a:solidFill>
                <a:srgbClr val="3F3F3F"/>
              </a:solidFill>
              <a:round/>
            </a:ln>
          </p:spPr>
          <p:txBody>
            <a:bodyPr wrap="none" anchor="ctr"/>
            <a:lstStyle/>
            <a:p>
              <a:endParaRPr lang="zh-CN" altLang="en-US" sz="2400">
                <a:solidFill>
                  <a:schemeClr val="tx2"/>
                </a:solidFill>
                <a:cs typeface="+mn-ea"/>
              </a:endParaRPr>
            </a:p>
          </p:txBody>
        </p:sp>
      </p:grpSp>
      <p:grpSp>
        <p:nvGrpSpPr>
          <p:cNvPr id="36" name="组合 35"/>
          <p:cNvGrpSpPr/>
          <p:nvPr/>
        </p:nvGrpSpPr>
        <p:grpSpPr>
          <a:xfrm>
            <a:off x="8250738" y="2946643"/>
            <a:ext cx="3213735" cy="1019174"/>
            <a:chOff x="6379965" y="2247230"/>
            <a:chExt cx="2410301" cy="764381"/>
          </a:xfrm>
        </p:grpSpPr>
        <p:sp>
          <p:nvSpPr>
            <p:cNvPr id="37" name="Line 11"/>
            <p:cNvSpPr>
              <a:spLocks noChangeShapeType="1"/>
            </p:cNvSpPr>
            <p:nvPr/>
          </p:nvSpPr>
          <p:spPr bwMode="auto">
            <a:xfrm rot="10800000">
              <a:off x="6496248" y="2661568"/>
              <a:ext cx="2108200"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38" name="AutoShape 13"/>
            <p:cNvSpPr>
              <a:spLocks noChangeArrowheads="1"/>
            </p:cNvSpPr>
            <p:nvPr/>
          </p:nvSpPr>
          <p:spPr bwMode="auto">
            <a:xfrm>
              <a:off x="6732866" y="2247230"/>
              <a:ext cx="1871662" cy="358616"/>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TEARDOWN response</a:t>
              </a:r>
              <a:endParaRPr lang="en-US" altLang="zh-CN" sz="1865" dirty="0">
                <a:solidFill>
                  <a:schemeClr val="tx2"/>
                </a:solidFill>
                <a:cs typeface="+mn-ea"/>
              </a:endParaRPr>
            </a:p>
          </p:txBody>
        </p:sp>
        <p:sp>
          <p:nvSpPr>
            <p:cNvPr id="39" name="Rectangle 17"/>
            <p:cNvSpPr>
              <a:spLocks noChangeArrowheads="1"/>
            </p:cNvSpPr>
            <p:nvPr/>
          </p:nvSpPr>
          <p:spPr bwMode="auto">
            <a:xfrm>
              <a:off x="6379965" y="2722051"/>
              <a:ext cx="2410301" cy="28956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endParaRPr lang="en-US" altLang="zh-CN" sz="1600" dirty="0">
                <a:solidFill>
                  <a:schemeClr val="tx2"/>
                </a:solidFill>
                <a:ea typeface="+mn-ea"/>
                <a:cs typeface="+mn-ea"/>
                <a:sym typeface="+mn-ea"/>
              </a:endParaRPr>
            </a:p>
          </p:txBody>
        </p:sp>
      </p:grpSp>
      <p:grpSp>
        <p:nvGrpSpPr>
          <p:cNvPr id="40" name="组合 39"/>
          <p:cNvGrpSpPr/>
          <p:nvPr/>
        </p:nvGrpSpPr>
        <p:grpSpPr>
          <a:xfrm>
            <a:off x="555065" y="2946433"/>
            <a:ext cx="3555365" cy="1609090"/>
            <a:chOff x="608211" y="2245643"/>
            <a:chExt cx="2666524" cy="1206819"/>
          </a:xfrm>
        </p:grpSpPr>
        <p:sp>
          <p:nvSpPr>
            <p:cNvPr id="41" name="AutoShape 14"/>
            <p:cNvSpPr>
              <a:spLocks noChangeArrowheads="1"/>
            </p:cNvSpPr>
            <p:nvPr/>
          </p:nvSpPr>
          <p:spPr bwMode="auto">
            <a:xfrm>
              <a:off x="1066839" y="2245643"/>
              <a:ext cx="1749743" cy="358617"/>
            </a:xfrm>
            <a:prstGeom prst="roundRect">
              <a:avLst>
                <a:gd name="adj" fmla="val 16667"/>
              </a:avLst>
            </a:prstGeom>
            <a:noFill/>
            <a:ln w="19050">
              <a:solidFill>
                <a:srgbClr val="3F3F3F"/>
              </a:solidFill>
              <a:round/>
            </a:ln>
            <a:effectLst/>
          </p:spPr>
          <p:txBody>
            <a:bodyPr wrap="none" anchor="ctr"/>
            <a:lstStyle/>
            <a:p>
              <a:pPr algn="ctr">
                <a:defRPr/>
              </a:pPr>
              <a:r>
                <a:rPr lang="en-US" altLang="zh-CN" sz="1865" dirty="0">
                  <a:solidFill>
                    <a:schemeClr val="tx2"/>
                  </a:solidFill>
                  <a:cs typeface="+mn-ea"/>
                </a:rPr>
                <a:t>TEARDOWN request</a:t>
              </a:r>
              <a:endParaRPr lang="en-US" altLang="zh-CN" sz="1865" dirty="0">
                <a:solidFill>
                  <a:schemeClr val="tx2"/>
                </a:solidFill>
                <a:cs typeface="+mn-ea"/>
              </a:endParaRPr>
            </a:p>
          </p:txBody>
        </p:sp>
        <p:sp>
          <p:nvSpPr>
            <p:cNvPr id="42" name="Line 15"/>
            <p:cNvSpPr>
              <a:spLocks noChangeShapeType="1"/>
            </p:cNvSpPr>
            <p:nvPr/>
          </p:nvSpPr>
          <p:spPr bwMode="auto">
            <a:xfrm>
              <a:off x="803473" y="2659980"/>
              <a:ext cx="2278063" cy="0"/>
            </a:xfrm>
            <a:prstGeom prst="line">
              <a:avLst/>
            </a:prstGeom>
            <a:noFill/>
            <a:ln w="19050" cap="rnd">
              <a:solidFill>
                <a:srgbClr val="3F3F3F"/>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43" name="Rectangle 18"/>
            <p:cNvSpPr>
              <a:spLocks noChangeArrowheads="1"/>
            </p:cNvSpPr>
            <p:nvPr/>
          </p:nvSpPr>
          <p:spPr bwMode="auto">
            <a:xfrm>
              <a:off x="608211" y="2720465"/>
              <a:ext cx="2666524" cy="731997"/>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ctr" eaLnBrk="1" hangingPunct="1">
                <a:lnSpc>
                  <a:spcPct val="120000"/>
                </a:lnSpc>
              </a:pPr>
              <a:r>
                <a:rPr lang="en-US" sz="1600" dirty="0">
                  <a:solidFill>
                    <a:schemeClr val="tx2"/>
                  </a:solidFill>
                  <a:ea typeface="+mn-ea"/>
                  <a:cs typeface="+mn-ea"/>
                </a:rPr>
                <a:t>Terminate the session.</a:t>
              </a:r>
              <a:endParaRPr lang="en-US" sz="1600" dirty="0">
                <a:solidFill>
                  <a:schemeClr val="tx2"/>
                </a:solidFill>
                <a:ea typeface="+mn-ea"/>
                <a:cs typeface="+mn-ea"/>
              </a:endParaRPr>
            </a:p>
            <a:p>
              <a:pPr algn="ctr" eaLnBrk="1" hangingPunct="1">
                <a:lnSpc>
                  <a:spcPct val="120000"/>
                </a:lnSpc>
              </a:pPr>
              <a:r>
                <a:rPr lang="en-US" sz="1600" dirty="0">
                  <a:solidFill>
                    <a:schemeClr val="tx2"/>
                  </a:solidFill>
                  <a:ea typeface="+mn-ea"/>
                  <a:cs typeface="+mn-ea"/>
                </a:rPr>
                <a:t>It stops all media streams and frees all session related data on the server.</a:t>
              </a:r>
              <a:endParaRPr lang="en-US" sz="1600" dirty="0">
                <a:solidFill>
                  <a:schemeClr val="tx2"/>
                </a:solidFill>
                <a:ea typeface="+mn-ea"/>
                <a:cs typeface="+mn-ea"/>
              </a:endParaRPr>
            </a:p>
          </p:txBody>
        </p:sp>
      </p:grpSp>
      <p:grpSp>
        <p:nvGrpSpPr>
          <p:cNvPr id="44" name="组合 43"/>
          <p:cNvGrpSpPr/>
          <p:nvPr/>
        </p:nvGrpSpPr>
        <p:grpSpPr>
          <a:xfrm>
            <a:off x="568443" y="319365"/>
            <a:ext cx="2424156" cy="420370"/>
            <a:chOff x="568442" y="319364"/>
            <a:chExt cx="2424158" cy="420371"/>
          </a:xfrm>
        </p:grpSpPr>
        <p:sp>
          <p:nvSpPr>
            <p:cNvPr id="45" name="文本框 23"/>
            <p:cNvSpPr txBox="1"/>
            <p:nvPr/>
          </p:nvSpPr>
          <p:spPr>
            <a:xfrm>
              <a:off x="665958" y="319364"/>
              <a:ext cx="2326642" cy="420371"/>
            </a:xfrm>
            <a:prstGeom prst="rect">
              <a:avLst/>
            </a:prstGeom>
            <a:noFill/>
          </p:spPr>
          <p:txBody>
            <a:bodyPr wrap="none" rtlCol="0">
              <a:spAutoFit/>
            </a:bodyPr>
            <a:lstStyle/>
            <a:p>
              <a:r>
                <a:rPr lang="en-US" altLang="zh-CN" sz="2135" dirty="0">
                  <a:solidFill>
                    <a:schemeClr val="bg2"/>
                  </a:solidFill>
                  <a:latin typeface="+mn-ea"/>
                  <a:cs typeface="+mn-ea"/>
                </a:rPr>
                <a:t>RTSP Interaction</a:t>
              </a:r>
              <a:endParaRPr lang="en-US" altLang="zh-CN" sz="2135" dirty="0">
                <a:solidFill>
                  <a:schemeClr val="bg2"/>
                </a:solidFill>
                <a:latin typeface="+mn-ea"/>
                <a:cs typeface="+mn-ea"/>
              </a:endParaRPr>
            </a:p>
          </p:txBody>
        </p:sp>
        <p:sp>
          <p:nvSpPr>
            <p:cNvPr id="46" name="等腰三角形 4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grpSp>
      <p:sp>
        <p:nvSpPr>
          <p:cNvPr id="2" name="文本框 1"/>
          <p:cNvSpPr txBox="1"/>
          <p:nvPr/>
        </p:nvSpPr>
        <p:spPr>
          <a:xfrm>
            <a:off x="3963035" y="3314700"/>
            <a:ext cx="845185" cy="368300"/>
          </a:xfrm>
          <a:prstGeom prst="rect">
            <a:avLst/>
          </a:prstGeom>
          <a:noFill/>
        </p:spPr>
        <p:txBody>
          <a:bodyPr wrap="square" rtlCol="0">
            <a:spAutoFit/>
          </a:bodyPr>
          <a:p>
            <a:r>
              <a:rPr lang="en-US" altLang="zh-CN"/>
              <a:t>Client</a:t>
            </a:r>
            <a:endParaRPr lang="en-US" altLang="zh-CN"/>
          </a:p>
        </p:txBody>
      </p:sp>
      <p:sp>
        <p:nvSpPr>
          <p:cNvPr id="3" name="文本框 2"/>
          <p:cNvSpPr txBox="1"/>
          <p:nvPr/>
        </p:nvSpPr>
        <p:spPr>
          <a:xfrm>
            <a:off x="7470775" y="3329940"/>
            <a:ext cx="934720" cy="368300"/>
          </a:xfrm>
          <a:prstGeom prst="rect">
            <a:avLst/>
          </a:prstGeom>
          <a:noFill/>
        </p:spPr>
        <p:txBody>
          <a:bodyPr wrap="square" rtlCol="0">
            <a:spAutoFit/>
          </a:bodyPr>
          <a:p>
            <a:r>
              <a:rPr lang="en-US" altLang="zh-CN"/>
              <a:t>Server</a:t>
            </a:r>
            <a:endParaRPr lang="en-US" altLang="zh-CN"/>
          </a:p>
        </p:txBody>
      </p:sp>
      <p:sp>
        <p:nvSpPr>
          <p:cNvPr id="5" name="矩形 4"/>
          <p:cNvSpPr/>
          <p:nvPr/>
        </p:nvSpPr>
        <p:spPr>
          <a:xfrm>
            <a:off x="5246370" y="2620010"/>
            <a:ext cx="1788795" cy="178879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椭圆 12"/>
          <p:cNvSpPr/>
          <p:nvPr/>
        </p:nvSpPr>
        <p:spPr>
          <a:xfrm>
            <a:off x="5220335" y="5252085"/>
            <a:ext cx="201295" cy="512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995160" y="5252085"/>
            <a:ext cx="201295" cy="5124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3" name="组合 22"/>
          <p:cNvGrpSpPr/>
          <p:nvPr/>
        </p:nvGrpSpPr>
        <p:grpSpPr>
          <a:xfrm>
            <a:off x="3350971" y="2940578"/>
            <a:ext cx="5437130" cy="1860271"/>
            <a:chOff x="2513228" y="2384027"/>
            <a:chExt cx="4077848" cy="1395203"/>
          </a:xfrm>
        </p:grpSpPr>
        <p:sp>
          <p:nvSpPr>
            <p:cNvPr id="24" name="Line 34"/>
            <p:cNvSpPr>
              <a:spLocks noChangeShapeType="1"/>
            </p:cNvSpPr>
            <p:nvPr/>
          </p:nvSpPr>
          <p:spPr bwMode="auto">
            <a:xfrm rot="618245" flipV="1">
              <a:off x="4932578" y="2384027"/>
              <a:ext cx="117158" cy="1008697"/>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5" name="Line 35"/>
            <p:cNvSpPr>
              <a:spLocks noChangeShapeType="1"/>
            </p:cNvSpPr>
            <p:nvPr/>
          </p:nvSpPr>
          <p:spPr bwMode="auto">
            <a:xfrm rot="618245" flipH="1" flipV="1">
              <a:off x="4138619" y="2481118"/>
              <a:ext cx="432523" cy="849346"/>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6" name="Line 36"/>
            <p:cNvSpPr>
              <a:spLocks noChangeShapeType="1"/>
            </p:cNvSpPr>
            <p:nvPr/>
          </p:nvSpPr>
          <p:spPr bwMode="auto">
            <a:xfrm rot="618245" flipH="1" flipV="1">
              <a:off x="3263552" y="2918408"/>
              <a:ext cx="1029206" cy="466783"/>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8" name="Line 38"/>
            <p:cNvSpPr>
              <a:spLocks noChangeShapeType="1"/>
            </p:cNvSpPr>
            <p:nvPr/>
          </p:nvSpPr>
          <p:spPr bwMode="auto">
            <a:xfrm rot="618245" flipV="1">
              <a:off x="5203564" y="2769313"/>
              <a:ext cx="658654" cy="787241"/>
            </a:xfrm>
            <a:prstGeom prst="line">
              <a:avLst/>
            </a:prstGeom>
            <a:noFill/>
            <a:ln w="9525">
              <a:solidFill>
                <a:srgbClr val="3F3F3F"/>
              </a:solidFill>
              <a:prstDash val="dash"/>
              <a:round/>
              <a:tailEnd type="triangle" w="med" len="med"/>
            </a:ln>
          </p:spPr>
          <p:txBody>
            <a:bodyPr/>
            <a:lstStyle/>
            <a:p>
              <a:endParaRPr lang="zh-CN" altLang="en-US" sz="2400">
                <a:solidFill>
                  <a:schemeClr val="tx2"/>
                </a:solidFill>
                <a:cs typeface="+mn-ea"/>
              </a:endParaRPr>
            </a:p>
          </p:txBody>
        </p:sp>
        <p:sp>
          <p:nvSpPr>
            <p:cNvPr id="30" name="Line 39"/>
            <p:cNvSpPr>
              <a:spLocks noChangeShapeType="1"/>
            </p:cNvSpPr>
            <p:nvPr/>
          </p:nvSpPr>
          <p:spPr bwMode="auto">
            <a:xfrm rot="618245" flipV="1">
              <a:off x="5293506" y="3303883"/>
              <a:ext cx="1297570" cy="475347"/>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sp>
          <p:nvSpPr>
            <p:cNvPr id="27" name="Line 37"/>
            <p:cNvSpPr>
              <a:spLocks noChangeShapeType="1"/>
            </p:cNvSpPr>
            <p:nvPr/>
          </p:nvSpPr>
          <p:spPr bwMode="auto">
            <a:xfrm rot="618245" flipH="1" flipV="1">
              <a:off x="2513228" y="3613228"/>
              <a:ext cx="1562576" cy="33337"/>
            </a:xfrm>
            <a:prstGeom prst="line">
              <a:avLst/>
            </a:prstGeom>
            <a:noFill/>
            <a:ln w="9525">
              <a:solidFill>
                <a:schemeClr val="tx1"/>
              </a:solidFill>
              <a:prstDash val="dash"/>
              <a:round/>
              <a:tailEnd type="triangle" w="med" len="med"/>
            </a:ln>
          </p:spPr>
          <p:txBody>
            <a:bodyPr/>
            <a:lstStyle/>
            <a:p>
              <a:endParaRPr lang="zh-CN" altLang="en-US" sz="2400">
                <a:solidFill>
                  <a:schemeClr val="tx2"/>
                </a:solidFill>
                <a:cs typeface="+mn-ea"/>
              </a:endParaRPr>
            </a:p>
          </p:txBody>
        </p:sp>
      </p:grpSp>
      <p:sp>
        <p:nvSpPr>
          <p:cNvPr id="32" name="Oval 20"/>
          <p:cNvSpPr>
            <a:spLocks noChangeArrowheads="1"/>
          </p:cNvSpPr>
          <p:nvPr/>
        </p:nvSpPr>
        <p:spPr bwMode="auto">
          <a:xfrm>
            <a:off x="5027192" y="1864066"/>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3</a:t>
            </a:r>
            <a:endParaRPr lang="en-US" altLang="zh-CN" sz="5335" dirty="0">
              <a:solidFill>
                <a:schemeClr val="tx2"/>
              </a:solidFill>
              <a:cs typeface="+mn-ea"/>
            </a:endParaRPr>
          </a:p>
        </p:txBody>
      </p:sp>
      <p:sp>
        <p:nvSpPr>
          <p:cNvPr id="33" name="Oval 25"/>
          <p:cNvSpPr>
            <a:spLocks noChangeArrowheads="1"/>
          </p:cNvSpPr>
          <p:nvPr/>
        </p:nvSpPr>
        <p:spPr bwMode="auto">
          <a:xfrm>
            <a:off x="6557442" y="1909747"/>
            <a:ext cx="1077265" cy="1073457"/>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4</a:t>
            </a:r>
            <a:endParaRPr lang="en-US" altLang="zh-CN" sz="5335" dirty="0">
              <a:solidFill>
                <a:schemeClr val="tx2"/>
              </a:solidFill>
              <a:cs typeface="+mn-ea"/>
            </a:endParaRPr>
          </a:p>
        </p:txBody>
      </p:sp>
      <p:sp>
        <p:nvSpPr>
          <p:cNvPr id="34" name="Oval 5"/>
          <p:cNvSpPr>
            <a:spLocks noChangeArrowheads="1"/>
          </p:cNvSpPr>
          <p:nvPr/>
        </p:nvSpPr>
        <p:spPr bwMode="auto">
          <a:xfrm>
            <a:off x="2286448" y="3691227"/>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1</a:t>
            </a:r>
            <a:endParaRPr lang="en-US" altLang="zh-CN" sz="5335" dirty="0">
              <a:solidFill>
                <a:schemeClr val="tx2"/>
              </a:solidFill>
              <a:cs typeface="+mn-ea"/>
            </a:endParaRPr>
          </a:p>
        </p:txBody>
      </p:sp>
      <p:sp>
        <p:nvSpPr>
          <p:cNvPr id="35" name="Oval 30"/>
          <p:cNvSpPr>
            <a:spLocks noChangeArrowheads="1"/>
          </p:cNvSpPr>
          <p:nvPr/>
        </p:nvSpPr>
        <p:spPr bwMode="auto">
          <a:xfrm>
            <a:off x="8978431" y="3736907"/>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6</a:t>
            </a:r>
            <a:endParaRPr lang="en-US" altLang="zh-CN" sz="5335" dirty="0">
              <a:solidFill>
                <a:schemeClr val="tx2"/>
              </a:solidFill>
              <a:cs typeface="+mn-ea"/>
            </a:endParaRPr>
          </a:p>
        </p:txBody>
      </p:sp>
      <p:sp>
        <p:nvSpPr>
          <p:cNvPr id="36" name="Oval 10"/>
          <p:cNvSpPr>
            <a:spLocks noChangeArrowheads="1"/>
          </p:cNvSpPr>
          <p:nvPr/>
        </p:nvSpPr>
        <p:spPr bwMode="auto">
          <a:xfrm>
            <a:off x="3405590" y="2617769"/>
            <a:ext cx="1077265" cy="1073457"/>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2</a:t>
            </a:r>
            <a:endParaRPr lang="en-US" altLang="zh-CN" sz="5335" dirty="0">
              <a:solidFill>
                <a:schemeClr val="tx2"/>
              </a:solidFill>
              <a:cs typeface="+mn-ea"/>
            </a:endParaRPr>
          </a:p>
        </p:txBody>
      </p:sp>
      <p:sp>
        <p:nvSpPr>
          <p:cNvPr id="37" name="Oval 15"/>
          <p:cNvSpPr>
            <a:spLocks noChangeArrowheads="1"/>
          </p:cNvSpPr>
          <p:nvPr/>
        </p:nvSpPr>
        <p:spPr bwMode="auto">
          <a:xfrm>
            <a:off x="7855484" y="2585415"/>
            <a:ext cx="1077264" cy="1073459"/>
          </a:xfrm>
          <a:prstGeom prst="ellipse">
            <a:avLst/>
          </a:prstGeom>
          <a:noFill/>
          <a:ln w="19050" algn="ctr">
            <a:solidFill>
              <a:srgbClr val="3F3F3F"/>
            </a:solidFill>
            <a:round/>
          </a:ln>
        </p:spPr>
        <p:txBody>
          <a:bodyPr wrap="none" anchor="ctr"/>
          <a:lstStyle/>
          <a:p>
            <a:pPr algn="ctr"/>
            <a:r>
              <a:rPr lang="en-US" altLang="zh-CN" sz="5335" dirty="0">
                <a:solidFill>
                  <a:schemeClr val="tx2"/>
                </a:solidFill>
                <a:cs typeface="+mn-ea"/>
              </a:rPr>
              <a:t>5</a:t>
            </a:r>
            <a:endParaRPr lang="en-US" altLang="zh-CN" sz="5335" dirty="0">
              <a:solidFill>
                <a:schemeClr val="tx2"/>
              </a:solidFill>
              <a:cs typeface="+mn-ea"/>
            </a:endParaRPr>
          </a:p>
        </p:txBody>
      </p:sp>
      <p:grpSp>
        <p:nvGrpSpPr>
          <p:cNvPr id="39" name="组合 38"/>
          <p:cNvGrpSpPr/>
          <p:nvPr/>
        </p:nvGrpSpPr>
        <p:grpSpPr>
          <a:xfrm>
            <a:off x="321767" y="1359323"/>
            <a:ext cx="11493983" cy="4469740"/>
            <a:chOff x="241325" y="1198086"/>
            <a:chExt cx="8620487" cy="3352304"/>
          </a:xfrm>
        </p:grpSpPr>
        <p:sp>
          <p:nvSpPr>
            <p:cNvPr id="41" name="Rectangle 58"/>
            <p:cNvSpPr>
              <a:spLocks noChangeArrowheads="1"/>
            </p:cNvSpPr>
            <p:nvPr/>
          </p:nvSpPr>
          <p:spPr bwMode="auto">
            <a:xfrm>
              <a:off x="2698775" y="1198086"/>
              <a:ext cx="2015014" cy="252889"/>
            </a:xfrm>
            <a:prstGeom prst="rect">
              <a:avLst/>
            </a:prstGeom>
            <a:noFill/>
            <a:ln w="9525">
              <a:noFill/>
              <a:miter lim="800000"/>
            </a:ln>
          </p:spPr>
          <p:txBody>
            <a:bodyPr wrap="square">
              <a:spAutoFit/>
            </a:bodyPr>
            <a:lstStyle/>
            <a:p>
              <a:pPr algn="ctr">
                <a:spcBef>
                  <a:spcPct val="20000"/>
                </a:spcBef>
                <a:buClr>
                  <a:srgbClr val="E1B40C"/>
                </a:buClr>
                <a:buFont typeface="微软雅黑" panose="020B0703020204020201" charset="-122"/>
                <a:buNone/>
              </a:pPr>
              <a:r>
                <a:rPr lang="en-US" altLang="zh-CN" sz="1600" dirty="0">
                  <a:solidFill>
                    <a:schemeClr val="tx2"/>
                  </a:solidFill>
                  <a:latin typeface="微软雅黑" panose="020B0703020204020201" charset="-122"/>
                  <a:cs typeface="+mn-ea"/>
                </a:rPr>
                <a:t>Recv RTP Packet by UDP</a:t>
              </a:r>
              <a:endParaRPr lang="en-US" altLang="zh-CN" sz="1600" dirty="0">
                <a:solidFill>
                  <a:schemeClr val="tx2"/>
                </a:solidFill>
                <a:latin typeface="微软雅黑" panose="020B0703020204020201" charset="-122"/>
                <a:cs typeface="+mn-ea"/>
              </a:endParaRPr>
            </a:p>
          </p:txBody>
        </p:sp>
        <p:sp>
          <p:nvSpPr>
            <p:cNvPr id="42" name="Rectangle 61"/>
            <p:cNvSpPr>
              <a:spLocks noChangeArrowheads="1"/>
            </p:cNvSpPr>
            <p:nvPr/>
          </p:nvSpPr>
          <p:spPr bwMode="auto">
            <a:xfrm>
              <a:off x="5033719" y="1262380"/>
              <a:ext cx="1781483" cy="252889"/>
            </a:xfrm>
            <a:prstGeom prst="rect">
              <a:avLst/>
            </a:prstGeom>
            <a:noFill/>
            <a:ln w="9525">
              <a:noFill/>
              <a:miter lim="800000"/>
            </a:ln>
          </p:spPr>
          <p:txBody>
            <a:bodyPr>
              <a:spAutoFit/>
            </a:bodyPr>
            <a:lstStyle/>
            <a:p>
              <a:pPr algn="ctr">
                <a:spcBef>
                  <a:spcPct val="20000"/>
                </a:spcBef>
                <a:buClr>
                  <a:srgbClr val="E1B40C"/>
                </a:buClr>
                <a:buFont typeface="微软雅黑" panose="020B0703020204020201" charset="-122"/>
                <a:buNone/>
              </a:pPr>
              <a:r>
                <a:rPr lang="en-US" altLang="zh-CN" sz="1600" dirty="0">
                  <a:solidFill>
                    <a:schemeClr val="tx2"/>
                  </a:solidFill>
                  <a:latin typeface="微软雅黑" panose="020B0703020204020201" charset="-122"/>
                  <a:cs typeface="+mn-ea"/>
                </a:rPr>
                <a:t>Control RTP by RTCP</a:t>
              </a:r>
              <a:endParaRPr lang="en-US" altLang="zh-CN" sz="1600" dirty="0">
                <a:solidFill>
                  <a:schemeClr val="tx2"/>
                </a:solidFill>
                <a:latin typeface="微软雅黑" panose="020B0703020204020201" charset="-122"/>
                <a:cs typeface="+mn-ea"/>
              </a:endParaRPr>
            </a:p>
          </p:txBody>
        </p:sp>
        <p:sp>
          <p:nvSpPr>
            <p:cNvPr id="43" name="Rectangle 64"/>
            <p:cNvSpPr>
              <a:spLocks noChangeArrowheads="1"/>
            </p:cNvSpPr>
            <p:nvPr/>
          </p:nvSpPr>
          <p:spPr bwMode="auto">
            <a:xfrm>
              <a:off x="241325" y="3891280"/>
              <a:ext cx="2569369" cy="437674"/>
            </a:xfrm>
            <a:prstGeom prst="rect">
              <a:avLst/>
            </a:prstGeom>
            <a:noFill/>
            <a:ln w="9525">
              <a:noFill/>
              <a:miter lim="800000"/>
            </a:ln>
          </p:spPr>
          <p:txBody>
            <a:bodyPr wrap="square">
              <a:spAutoFit/>
            </a:bodyPr>
            <a:lstStyle/>
            <a:p>
              <a:pPr algn="l">
                <a:spcBef>
                  <a:spcPct val="20000"/>
                </a:spcBef>
                <a:buClr>
                  <a:srgbClr val="E1B40C"/>
                </a:buClr>
                <a:buFont typeface="微软雅黑" panose="020B0703020204020201" charset="-122"/>
                <a:buNone/>
              </a:pPr>
              <a:r>
                <a:rPr lang="zh-CN" altLang="en-US" sz="1600" dirty="0">
                  <a:solidFill>
                    <a:schemeClr val="tx2"/>
                  </a:solidFill>
                  <a:latin typeface="微软雅黑" panose="020B0703020204020201" charset="-122"/>
                  <a:cs typeface="+mn-ea"/>
                </a:rPr>
                <a:t>Establish a TCP connection to the server based on the url</a:t>
              </a:r>
              <a:endParaRPr lang="zh-CN" altLang="en-US" sz="1600" dirty="0">
                <a:solidFill>
                  <a:schemeClr val="tx2"/>
                </a:solidFill>
                <a:latin typeface="微软雅黑" panose="020B0703020204020201" charset="-122"/>
                <a:cs typeface="+mn-ea"/>
              </a:endParaRPr>
            </a:p>
          </p:txBody>
        </p:sp>
        <p:sp>
          <p:nvSpPr>
            <p:cNvPr id="44" name="Rectangle 67"/>
            <p:cNvSpPr>
              <a:spLocks noChangeArrowheads="1"/>
            </p:cNvSpPr>
            <p:nvPr/>
          </p:nvSpPr>
          <p:spPr bwMode="auto">
            <a:xfrm>
              <a:off x="7080329" y="3891260"/>
              <a:ext cx="1781483" cy="659130"/>
            </a:xfrm>
            <a:prstGeom prst="rect">
              <a:avLst/>
            </a:prstGeom>
            <a:noFill/>
            <a:ln w="9525">
              <a:noFill/>
              <a:miter lim="800000"/>
            </a:ln>
          </p:spPr>
          <p:txBody>
            <a:bodyPr>
              <a:spAutoFit/>
            </a:bodyPr>
            <a:lstStyle/>
            <a:p>
              <a:pPr>
                <a:spcBef>
                  <a:spcPct val="20000"/>
                </a:spcBef>
                <a:buClr>
                  <a:srgbClr val="E1B40C"/>
                </a:buClr>
                <a:buFont typeface="微软雅黑" panose="020B0703020204020201" charset="-122"/>
                <a:buNone/>
              </a:pPr>
              <a:r>
                <a:rPr lang="en-US" altLang="zh-CN" sz="1600" dirty="0">
                  <a:solidFill>
                    <a:schemeClr val="tx2"/>
                  </a:solidFill>
                  <a:latin typeface="微软雅黑" panose="020B0703020204020201" charset="-122"/>
                  <a:cs typeface="+mn-ea"/>
                </a:rPr>
                <a:t>Send PAUSE to pause</a:t>
              </a:r>
              <a:endParaRPr lang="en-US" altLang="zh-CN" sz="1600" dirty="0">
                <a:solidFill>
                  <a:schemeClr val="tx2"/>
                </a:solidFill>
                <a:latin typeface="微软雅黑" panose="020B0703020204020201" charset="-122"/>
                <a:cs typeface="+mn-ea"/>
              </a:endParaRPr>
            </a:p>
            <a:p>
              <a:pPr>
                <a:spcBef>
                  <a:spcPct val="20000"/>
                </a:spcBef>
                <a:buClr>
                  <a:srgbClr val="E1B40C"/>
                </a:buClr>
                <a:buFont typeface="微软雅黑" panose="020B0703020204020201" charset="-122"/>
                <a:buNone/>
              </a:pPr>
              <a:r>
                <a:rPr lang="en-US" altLang="zh-CN" sz="1600" dirty="0">
                  <a:solidFill>
                    <a:schemeClr val="tx2"/>
                  </a:solidFill>
                  <a:latin typeface="微软雅黑" panose="020B0703020204020201" charset="-122"/>
                  <a:cs typeface="+mn-ea"/>
                </a:rPr>
                <a:t>Send TRACEDOWN to terminate the session</a:t>
              </a:r>
              <a:endParaRPr lang="en-US" altLang="zh-CN" sz="1600" dirty="0">
                <a:solidFill>
                  <a:schemeClr val="tx2"/>
                </a:solidFill>
                <a:latin typeface="微软雅黑" panose="020B0703020204020201" charset="-122"/>
                <a:cs typeface="+mn-ea"/>
              </a:endParaRPr>
            </a:p>
          </p:txBody>
        </p:sp>
        <p:sp>
          <p:nvSpPr>
            <p:cNvPr id="45" name="Rectangle 70"/>
            <p:cNvSpPr>
              <a:spLocks noChangeArrowheads="1"/>
            </p:cNvSpPr>
            <p:nvPr/>
          </p:nvSpPr>
          <p:spPr bwMode="auto">
            <a:xfrm>
              <a:off x="552793" y="1847691"/>
              <a:ext cx="1969770" cy="437674"/>
            </a:xfrm>
            <a:prstGeom prst="rect">
              <a:avLst/>
            </a:prstGeom>
            <a:noFill/>
            <a:ln w="9525">
              <a:noFill/>
              <a:miter lim="800000"/>
            </a:ln>
          </p:spPr>
          <p:txBody>
            <a:bodyPr wrap="square">
              <a:spAutoFit/>
            </a:bodyPr>
            <a:lstStyle/>
            <a:p>
              <a:pPr algn="l">
                <a:spcBef>
                  <a:spcPct val="20000"/>
                </a:spcBef>
                <a:buClr>
                  <a:srgbClr val="E1B40C"/>
                </a:buClr>
                <a:buFont typeface="微软雅黑" panose="020B0703020204020201" charset="-122"/>
                <a:buNone/>
              </a:pPr>
              <a:r>
                <a:rPr lang="zh-CN" altLang="en-US" sz="1600">
                  <a:solidFill>
                    <a:schemeClr val="tx2"/>
                  </a:solidFill>
                  <a:latin typeface="微软雅黑" panose="020B0703020204020201" charset="-122"/>
                  <a:cs typeface="+mn-ea"/>
                </a:rPr>
                <a:t>Establish </a:t>
              </a:r>
              <a:r>
                <a:rPr lang="en-US" altLang="zh-CN" sz="1600">
                  <a:solidFill>
                    <a:schemeClr val="tx2"/>
                  </a:solidFill>
                  <a:latin typeface="微软雅黑" panose="020B0703020204020201" charset="-122"/>
                  <a:cs typeface="+mn-ea"/>
                </a:rPr>
                <a:t>RTSP</a:t>
              </a:r>
              <a:r>
                <a:rPr lang="zh-CN" altLang="en-US" sz="1600">
                  <a:solidFill>
                    <a:schemeClr val="tx2"/>
                  </a:solidFill>
                  <a:latin typeface="微软雅黑" panose="020B0703020204020201" charset="-122"/>
                  <a:cs typeface="+mn-ea"/>
                </a:rPr>
                <a:t> session </a:t>
              </a:r>
              <a:r>
                <a:rPr lang="en-US" altLang="zh-CN" sz="1600">
                  <a:solidFill>
                    <a:schemeClr val="tx2"/>
                  </a:solidFill>
                  <a:latin typeface="微软雅黑" panose="020B0703020204020201" charset="-122"/>
                  <a:cs typeface="+mn-ea"/>
                </a:rPr>
                <a:t>to send RTSP command</a:t>
              </a:r>
              <a:endParaRPr lang="en-US" altLang="zh-CN" sz="1600">
                <a:solidFill>
                  <a:schemeClr val="tx2"/>
                </a:solidFill>
                <a:latin typeface="微软雅黑" panose="020B0703020204020201" charset="-122"/>
                <a:cs typeface="+mn-ea"/>
              </a:endParaRPr>
            </a:p>
          </p:txBody>
        </p:sp>
        <p:sp>
          <p:nvSpPr>
            <p:cNvPr id="46" name="Rectangle 73"/>
            <p:cNvSpPr>
              <a:spLocks noChangeArrowheads="1"/>
            </p:cNvSpPr>
            <p:nvPr/>
          </p:nvSpPr>
          <p:spPr bwMode="auto">
            <a:xfrm>
              <a:off x="6815252" y="2043536"/>
              <a:ext cx="1781482" cy="437674"/>
            </a:xfrm>
            <a:prstGeom prst="rect">
              <a:avLst/>
            </a:prstGeom>
            <a:noFill/>
            <a:ln w="9525">
              <a:noFill/>
              <a:miter lim="800000"/>
            </a:ln>
          </p:spPr>
          <p:txBody>
            <a:bodyPr>
              <a:spAutoFit/>
            </a:bodyPr>
            <a:lstStyle/>
            <a:p>
              <a:pPr>
                <a:spcBef>
                  <a:spcPct val="20000"/>
                </a:spcBef>
                <a:buClr>
                  <a:srgbClr val="E1B40C"/>
                </a:buClr>
                <a:buFont typeface="微软雅黑" panose="020B0703020204020201" charset="-122"/>
                <a:buNone/>
              </a:pPr>
              <a:r>
                <a:rPr lang="en-US" altLang="zh-CN" sz="1600" dirty="0">
                  <a:solidFill>
                    <a:schemeClr val="tx2"/>
                  </a:solidFill>
                  <a:latin typeface="微软雅黑" panose="020B0703020204020201" charset="-122"/>
                  <a:cs typeface="+mn-ea"/>
                </a:rPr>
                <a:t>Read buffer by vlc lib to play audio</a:t>
              </a:r>
              <a:endParaRPr lang="en-US" altLang="zh-CN" sz="1600" dirty="0">
                <a:solidFill>
                  <a:schemeClr val="tx2"/>
                </a:solidFill>
                <a:latin typeface="微软雅黑" panose="020B0703020204020201" charset="-122"/>
                <a:cs typeface="+mn-ea"/>
              </a:endParaRPr>
            </a:p>
          </p:txBody>
        </p:sp>
      </p:grpSp>
      <p:sp>
        <p:nvSpPr>
          <p:cNvPr id="48" name="Oval 44"/>
          <p:cNvSpPr>
            <a:spLocks noChangeArrowheads="1"/>
          </p:cNvSpPr>
          <p:nvPr/>
        </p:nvSpPr>
        <p:spPr bwMode="gray">
          <a:xfrm>
            <a:off x="5339080" y="4244975"/>
            <a:ext cx="1751330" cy="2343785"/>
          </a:xfrm>
          <a:prstGeom prst="ellipse">
            <a:avLst/>
          </a:prstGeom>
          <a:solidFill>
            <a:schemeClr val="bg1"/>
          </a:solidFill>
          <a:ln w="19050" algn="ctr">
            <a:solidFill>
              <a:srgbClr val="3F3F3F"/>
            </a:solidFill>
            <a:round/>
          </a:ln>
        </p:spPr>
        <p:txBody>
          <a:bodyPr wrap="none" anchor="ctr"/>
          <a:lstStyle/>
          <a:p>
            <a:pPr algn="ctr"/>
            <a:endParaRPr lang="en-US" altLang="zh-CN" sz="2400" b="1" dirty="0">
              <a:solidFill>
                <a:schemeClr val="tx2"/>
              </a:solidFill>
              <a:cs typeface="+mn-ea"/>
            </a:endParaRPr>
          </a:p>
        </p:txBody>
      </p:sp>
      <p:grpSp>
        <p:nvGrpSpPr>
          <p:cNvPr id="50" name="组合 49"/>
          <p:cNvGrpSpPr/>
          <p:nvPr/>
        </p:nvGrpSpPr>
        <p:grpSpPr>
          <a:xfrm>
            <a:off x="568443" y="319365"/>
            <a:ext cx="4447105" cy="420370"/>
            <a:chOff x="568442" y="319364"/>
            <a:chExt cx="4447109" cy="420371"/>
          </a:xfrm>
        </p:grpSpPr>
        <p:sp>
          <p:nvSpPr>
            <p:cNvPr id="51" name="文本框 23"/>
            <p:cNvSpPr txBox="1"/>
            <p:nvPr/>
          </p:nvSpPr>
          <p:spPr>
            <a:xfrm>
              <a:off x="665958" y="319364"/>
              <a:ext cx="2351407" cy="420371"/>
            </a:xfrm>
            <a:prstGeom prst="rect">
              <a:avLst/>
            </a:prstGeom>
            <a:noFill/>
          </p:spPr>
          <p:txBody>
            <a:bodyPr wrap="none" rtlCol="0">
              <a:spAutoFit/>
            </a:bodyPr>
            <a:lstStyle/>
            <a:p>
              <a:r>
                <a:rPr lang="en-US" altLang="zh-CN" sz="2135" dirty="0">
                  <a:solidFill>
                    <a:schemeClr val="bg2"/>
                  </a:solidFill>
                  <a:latin typeface="+mn-ea"/>
                  <a:cs typeface="+mn-ea"/>
                </a:rPr>
                <a:t>Design Thought </a:t>
              </a:r>
              <a:endParaRPr lang="en-US" altLang="zh-CN" sz="2135" dirty="0">
                <a:solidFill>
                  <a:schemeClr val="bg2"/>
                </a:solidFill>
                <a:latin typeface="+mn-ea"/>
                <a:cs typeface="+mn-ea"/>
              </a:endParaRPr>
            </a:p>
          </p:txBody>
        </p:sp>
        <p:sp>
          <p:nvSpPr>
            <p:cNvPr id="52" name="等腰三角形 5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sp>
          <p:nvSpPr>
            <p:cNvPr id="53" name="文本框 23"/>
            <p:cNvSpPr txBox="1"/>
            <p:nvPr/>
          </p:nvSpPr>
          <p:spPr>
            <a:xfrm>
              <a:off x="3017204" y="385960"/>
              <a:ext cx="1998347" cy="297181"/>
            </a:xfrm>
            <a:prstGeom prst="rect">
              <a:avLst/>
            </a:prstGeom>
            <a:noFill/>
          </p:spPr>
          <p:txBody>
            <a:bodyPr wrap="none" rtlCol="0">
              <a:spAutoFit/>
            </a:bodyPr>
            <a:lstStyle/>
            <a:p>
              <a:r>
                <a:rPr lang="en-US" altLang="zh-CN" sz="1335" dirty="0">
                  <a:solidFill>
                    <a:srgbClr val="262626"/>
                  </a:solidFill>
                  <a:latin typeface="微软雅黑" panose="020B0703020204020201" charset="-122"/>
                  <a:cs typeface="+mn-ea"/>
                </a:rPr>
                <a:t>How to implement it ?</a:t>
              </a:r>
              <a:endParaRPr lang="zh-CN" altLang="en-US" sz="1335" dirty="0">
                <a:solidFill>
                  <a:srgbClr val="262626"/>
                </a:solidFill>
                <a:latin typeface="微软雅黑" panose="020B0703020204020201" charset="-122"/>
                <a:cs typeface="+mn-ea"/>
              </a:endParaRPr>
            </a:p>
          </p:txBody>
        </p:sp>
      </p:grpSp>
      <p:cxnSp>
        <p:nvCxnSpPr>
          <p:cNvPr id="5" name="直接连接符 4"/>
          <p:cNvCxnSpPr/>
          <p:nvPr/>
        </p:nvCxnSpPr>
        <p:spPr>
          <a:xfrm>
            <a:off x="5589905" y="5074285"/>
            <a:ext cx="47244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381115" y="5074285"/>
            <a:ext cx="47244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574665" y="5202555"/>
            <a:ext cx="502920" cy="250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5788660" y="5252085"/>
            <a:ext cx="75565" cy="75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6365875" y="5202555"/>
            <a:ext cx="502920" cy="250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6579870" y="5252085"/>
            <a:ext cx="75565" cy="75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a:off x="6210935" y="5534025"/>
            <a:ext cx="6985" cy="393065"/>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6119495" y="6096635"/>
            <a:ext cx="227330" cy="889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793875" y="-873125"/>
            <a:ext cx="8603615" cy="8603615"/>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p:cNvSpPr txBox="1"/>
          <p:nvPr/>
        </p:nvSpPr>
        <p:spPr>
          <a:xfrm>
            <a:off x="1416365" y="2982580"/>
            <a:ext cx="9359900" cy="891540"/>
          </a:xfrm>
          <a:prstGeom prst="rect">
            <a:avLst/>
          </a:prstGeom>
        </p:spPr>
        <p:txBody>
          <a:bodyPr wrap="square" rtlCol="0">
            <a:spAutoFit/>
          </a:bodyPr>
          <a:lstStyle/>
          <a:p>
            <a:pPr algn="ctr"/>
            <a:r>
              <a:rPr lang="en-US" sz="5200" dirty="0">
                <a:latin typeface="微软雅黑 Light" panose="020B0502040204020203" pitchFamily="34" charset="-122"/>
                <a:ea typeface="微软雅黑 Light" panose="020B0502040204020203" pitchFamily="34" charset="-122"/>
              </a:rPr>
              <a:t>Thanks for your time.</a:t>
            </a:r>
            <a:endParaRPr lang="en-US" sz="5200" dirty="0">
              <a:latin typeface="微软雅黑 Light" panose="020B0502040204020203" pitchFamily="34" charset="-122"/>
              <a:ea typeface="微软雅黑 Light" panose="020B0502040204020203" pitchFamily="34" charset="-122"/>
            </a:endParaRPr>
          </a:p>
        </p:txBody>
      </p:sp>
      <p:sp>
        <p:nvSpPr>
          <p:cNvPr id="9" name="椭圆 8"/>
          <p:cNvSpPr/>
          <p:nvPr/>
        </p:nvSpPr>
        <p:spPr>
          <a:xfrm>
            <a:off x="908685" y="-1758315"/>
            <a:ext cx="10373360" cy="10373360"/>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6" name="椭圆 35"/>
          <p:cNvSpPr/>
          <p:nvPr/>
        </p:nvSpPr>
        <p:spPr>
          <a:xfrm>
            <a:off x="29210" y="-2637790"/>
            <a:ext cx="12133580" cy="12133580"/>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38" name="组合 37"/>
          <p:cNvGrpSpPr/>
          <p:nvPr/>
        </p:nvGrpSpPr>
        <p:grpSpPr>
          <a:xfrm rot="0">
            <a:off x="1659255" y="1713230"/>
            <a:ext cx="578485" cy="1424940"/>
            <a:chOff x="1659081" y="1713219"/>
            <a:chExt cx="578692" cy="1424836"/>
          </a:xfrm>
        </p:grpSpPr>
        <p:sp>
          <p:nvSpPr>
            <p:cNvPr id="39" name="椭圆 38"/>
            <p:cNvSpPr/>
            <p:nvPr/>
          </p:nvSpPr>
          <p:spPr>
            <a:xfrm>
              <a:off x="1701626"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0" name="椭圆 39"/>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1" name="椭圆 40"/>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grpSp>
      <p:grpSp>
        <p:nvGrpSpPr>
          <p:cNvPr id="42" name="组合 41"/>
          <p:cNvGrpSpPr/>
          <p:nvPr/>
        </p:nvGrpSpPr>
        <p:grpSpPr>
          <a:xfrm rot="0">
            <a:off x="9537065" y="4516755"/>
            <a:ext cx="838835" cy="1362075"/>
            <a:chOff x="9537137" y="4516762"/>
            <a:chExt cx="839038" cy="1362308"/>
          </a:xfrm>
        </p:grpSpPr>
        <p:sp>
          <p:nvSpPr>
            <p:cNvPr id="43" name="椭圆 42"/>
            <p:cNvSpPr/>
            <p:nvPr/>
          </p:nvSpPr>
          <p:spPr>
            <a:xfrm flipH="1">
              <a:off x="9791117" y="497208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4" name="椭圆 43"/>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sp>
          <p:nvSpPr>
            <p:cNvPr id="45" name="椭圆 44"/>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p>
          </p:txBody>
        </p:sp>
      </p:grpSp>
      <p:pic>
        <p:nvPicPr>
          <p:cNvPr id="8" name="图片 7" descr="stop-mini-line"/>
          <p:cNvPicPr>
            <a:picLocks noChangeAspect="1"/>
          </p:cNvPicPr>
          <p:nvPr/>
        </p:nvPicPr>
        <p:blipFill>
          <a:blip r:embed="rId1"/>
          <a:stretch>
            <a:fillRect/>
          </a:stretch>
        </p:blipFill>
        <p:spPr>
          <a:xfrm>
            <a:off x="5645150" y="4516755"/>
            <a:ext cx="901700" cy="901700"/>
          </a:xfrm>
          <a:prstGeom prst="rect">
            <a:avLst/>
          </a:prstGeom>
        </p:spPr>
      </p:pic>
      <p:pic>
        <p:nvPicPr>
          <p:cNvPr id="18" name="图片 17" descr="favicon"/>
          <p:cNvPicPr>
            <a:picLocks noChangeAspect="1"/>
          </p:cNvPicPr>
          <p:nvPr/>
        </p:nvPicPr>
        <p:blipFill>
          <a:blip r:embed="rId2"/>
          <a:stretch>
            <a:fillRect/>
          </a:stretch>
        </p:blipFill>
        <p:spPr>
          <a:xfrm>
            <a:off x="5645150" y="1414145"/>
            <a:ext cx="900430" cy="900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椭圆 29"/>
          <p:cNvSpPr/>
          <p:nvPr/>
        </p:nvSpPr>
        <p:spPr>
          <a:xfrm>
            <a:off x="1451794" y="1489124"/>
            <a:ext cx="3957855" cy="395785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endParaRPr>
          </a:p>
        </p:txBody>
      </p:sp>
      <p:sp>
        <p:nvSpPr>
          <p:cNvPr id="3" name="Text Box 3"/>
          <p:cNvSpPr>
            <a:spLocks noChangeArrowheads="1"/>
          </p:cNvSpPr>
          <p:nvPr/>
        </p:nvSpPr>
        <p:spPr bwMode="auto">
          <a:xfrm>
            <a:off x="1955359" y="2717573"/>
            <a:ext cx="2842895" cy="1383665"/>
          </a:xfrm>
          <a:prstGeom prst="rect">
            <a:avLst/>
          </a:prstGeom>
          <a:noFill/>
        </p:spPr>
        <p:txBody>
          <a:bodyPr wrap="none">
            <a:spAutoFit/>
          </a:bodyPr>
          <a:lstStyle/>
          <a:p>
            <a:pPr algn="ctr">
              <a:spcBef>
                <a:spcPct val="0"/>
              </a:spcBef>
            </a:pPr>
            <a:r>
              <a:rPr lang="en-US" altLang="zh-CN" sz="6000" dirty="0">
                <a:solidFill>
                  <a:schemeClr val="tx1"/>
                </a:solidFill>
                <a:latin typeface="系统字体" charset="0"/>
                <a:ea typeface="+mj-ea"/>
                <a:cs typeface="系统字体" charset="0"/>
                <a:sym typeface="Calibri" panose="020F0502020204030204" pitchFamily="34" charset="0"/>
              </a:rPr>
              <a:t>TOC</a:t>
            </a:r>
            <a:endParaRPr lang="en-US" altLang="zh-CN" sz="6000" dirty="0">
              <a:solidFill>
                <a:schemeClr val="tx1"/>
              </a:solidFill>
              <a:latin typeface="黑体-简" panose="02000000000000000000" charset="-122"/>
              <a:ea typeface="黑体-简" panose="02000000000000000000" charset="-122"/>
              <a:sym typeface="Calibri" panose="020F0502020204030204" pitchFamily="34" charset="0"/>
            </a:endParaRPr>
          </a:p>
          <a:p>
            <a:pPr algn="ctr">
              <a:spcBef>
                <a:spcPct val="0"/>
              </a:spcBef>
            </a:pPr>
            <a:r>
              <a:rPr lang="en-US" altLang="zh-CN" sz="2400" dirty="0">
                <a:solidFill>
                  <a:schemeClr val="tx1"/>
                </a:solidFill>
                <a:latin typeface="黑体-简" panose="02000000000000000000" charset="-122"/>
                <a:ea typeface="黑体-简" panose="02000000000000000000" charset="-122"/>
              </a:rPr>
              <a:t>Table Of Contents</a:t>
            </a:r>
            <a:endParaRPr lang="en-US" altLang="zh-CN" sz="2400" dirty="0">
              <a:solidFill>
                <a:schemeClr val="tx1"/>
              </a:solidFill>
              <a:latin typeface="黑体-简" panose="02000000000000000000" charset="-122"/>
              <a:ea typeface="黑体-简" panose="02000000000000000000" charset="-122"/>
            </a:endParaRPr>
          </a:p>
        </p:txBody>
      </p:sp>
      <p:grpSp>
        <p:nvGrpSpPr>
          <p:cNvPr id="21" name="PA_组合 20"/>
          <p:cNvGrpSpPr/>
          <p:nvPr>
            <p:custDataLst>
              <p:tags r:id="rId1"/>
            </p:custDataLst>
          </p:nvPr>
        </p:nvGrpSpPr>
        <p:grpSpPr>
          <a:xfrm>
            <a:off x="6167124" y="1321924"/>
            <a:ext cx="727831" cy="727831"/>
            <a:chOff x="7010404" y="1250101"/>
            <a:chExt cx="727831" cy="727831"/>
          </a:xfrm>
        </p:grpSpPr>
        <p:sp>
          <p:nvSpPr>
            <p:cNvPr id="4" name="椭圆 1"/>
            <p:cNvSpPr>
              <a:spLocks noChangeArrowheads="1"/>
            </p:cNvSpPr>
            <p:nvPr/>
          </p:nvSpPr>
          <p:spPr bwMode="auto">
            <a:xfrm>
              <a:off x="7010404" y="1250101"/>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solidFill>
                <a:latin typeface="黑体-简" panose="02000000000000000000" charset="-122"/>
                <a:ea typeface="黑体-简" panose="02000000000000000000" charset="-122"/>
                <a:cs typeface="系统字体" charset="0"/>
              </a:endParaRPr>
            </a:p>
          </p:txBody>
        </p:sp>
        <p:sp>
          <p:nvSpPr>
            <p:cNvPr id="5" name="TextBox 32"/>
            <p:cNvSpPr txBox="1">
              <a:spLocks noChangeArrowheads="1"/>
            </p:cNvSpPr>
            <p:nvPr/>
          </p:nvSpPr>
          <p:spPr bwMode="auto">
            <a:xfrm>
              <a:off x="7169482" y="1358756"/>
              <a:ext cx="40830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solidFill>
                    <a:schemeClr val="tx1"/>
                  </a:solidFill>
                  <a:latin typeface="黑体-简" panose="02000000000000000000" charset="-122"/>
                  <a:ea typeface="黑体-简" panose="02000000000000000000" charset="-122"/>
                  <a:cs typeface="系统字体" charset="0"/>
                </a:rPr>
                <a:t>1</a:t>
              </a:r>
              <a:endParaRPr lang="en-US" altLang="zh-CN" sz="3200" dirty="0">
                <a:solidFill>
                  <a:schemeClr val="tx1"/>
                </a:solidFill>
                <a:latin typeface="黑体-简" panose="02000000000000000000" charset="-122"/>
                <a:ea typeface="黑体-简" panose="02000000000000000000" charset="-122"/>
                <a:cs typeface="系统字体" charset="0"/>
              </a:endParaRPr>
            </a:p>
          </p:txBody>
        </p:sp>
      </p:grpSp>
      <p:sp>
        <p:nvSpPr>
          <p:cNvPr id="6" name="矩形 5"/>
          <p:cNvSpPr/>
          <p:nvPr/>
        </p:nvSpPr>
        <p:spPr>
          <a:xfrm>
            <a:off x="7083080" y="1741546"/>
            <a:ext cx="1643380" cy="306705"/>
          </a:xfrm>
          <a:prstGeom prst="rect">
            <a:avLst/>
          </a:prstGeom>
        </p:spPr>
        <p:txBody>
          <a:bodyPr wrap="none">
            <a:spAutoFit/>
          </a:bodyPr>
          <a:lstStyle/>
          <a:p>
            <a:pPr>
              <a:spcBef>
                <a:spcPct val="0"/>
              </a:spcBef>
            </a:pPr>
            <a:r>
              <a:rPr lang="en-US" altLang="zh-CN" sz="1400" dirty="0">
                <a:solidFill>
                  <a:schemeClr val="tx1"/>
                </a:solidFill>
                <a:latin typeface="汉仪丫丫体简" panose="02010604000101010101" pitchFamily="2" charset="-122"/>
                <a:ea typeface="汉仪丫丫体简" panose="02010604000101010101" pitchFamily="2" charset="-122"/>
              </a:rPr>
              <a:t>What should we do?</a:t>
            </a:r>
            <a:endParaRPr lang="en-US" altLang="zh-CN" sz="1400" dirty="0">
              <a:solidFill>
                <a:schemeClr val="tx1"/>
              </a:solidFill>
              <a:latin typeface="汉仪丫丫体简" panose="02010604000101010101" pitchFamily="2" charset="-122"/>
              <a:ea typeface="汉仪丫丫体简" panose="02010604000101010101" pitchFamily="2" charset="-122"/>
            </a:endParaRPr>
          </a:p>
        </p:txBody>
      </p:sp>
      <p:sp>
        <p:nvSpPr>
          <p:cNvPr id="7" name="TextBox 76"/>
          <p:cNvSpPr txBox="1"/>
          <p:nvPr/>
        </p:nvSpPr>
        <p:spPr>
          <a:xfrm>
            <a:off x="7083080" y="1278918"/>
            <a:ext cx="2892585" cy="521970"/>
          </a:xfrm>
          <a:prstGeom prst="rect">
            <a:avLst/>
          </a:prstGeom>
          <a:noFill/>
        </p:spPr>
        <p:txBody>
          <a:bodyPr wrap="square" rtlCol="0">
            <a:spAutoFit/>
          </a:bodyPr>
          <a:lstStyle/>
          <a:p>
            <a:r>
              <a:rPr lang="en-US" altLang="zh-CN" sz="2800" dirty="0">
                <a:solidFill>
                  <a:schemeClr val="tx1"/>
                </a:solidFill>
                <a:latin typeface="微软雅黑 Light" panose="020B0502040204020203" pitchFamily="34" charset="-122"/>
                <a:ea typeface="微软雅黑 Light" panose="020B0502040204020203" pitchFamily="34" charset="-122"/>
              </a:rPr>
              <a:t>Project Pupose</a:t>
            </a:r>
            <a:endParaRPr lang="en-US" altLang="zh-CN" sz="2800" dirty="0">
              <a:solidFill>
                <a:schemeClr val="tx1"/>
              </a:solidFill>
              <a:latin typeface="微软雅黑 Light" panose="020B0502040204020203" pitchFamily="34" charset="-122"/>
              <a:ea typeface="微软雅黑 Light" panose="020B0502040204020203" pitchFamily="34" charset="-122"/>
            </a:endParaRPr>
          </a:p>
        </p:txBody>
      </p:sp>
      <p:grpSp>
        <p:nvGrpSpPr>
          <p:cNvPr id="24" name="PA_组合 23"/>
          <p:cNvGrpSpPr/>
          <p:nvPr>
            <p:custDataLst>
              <p:tags r:id="rId2"/>
            </p:custDataLst>
          </p:nvPr>
        </p:nvGrpSpPr>
        <p:grpSpPr>
          <a:xfrm>
            <a:off x="6167124" y="2554957"/>
            <a:ext cx="727831" cy="727831"/>
            <a:chOff x="7010404" y="2483134"/>
            <a:chExt cx="727831" cy="727831"/>
          </a:xfrm>
        </p:grpSpPr>
        <p:sp>
          <p:nvSpPr>
            <p:cNvPr id="8" name="椭圆 1"/>
            <p:cNvSpPr>
              <a:spLocks noChangeArrowheads="1"/>
            </p:cNvSpPr>
            <p:nvPr/>
          </p:nvSpPr>
          <p:spPr bwMode="auto">
            <a:xfrm>
              <a:off x="7010404" y="2483134"/>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solidFill>
                <a:latin typeface="黑体-简" panose="02000000000000000000" charset="-122"/>
                <a:ea typeface="黑体-简" panose="02000000000000000000" charset="-122"/>
                <a:cs typeface="系统字体" charset="0"/>
              </a:endParaRPr>
            </a:p>
          </p:txBody>
        </p:sp>
        <p:sp>
          <p:nvSpPr>
            <p:cNvPr id="9" name="TextBox 32"/>
            <p:cNvSpPr txBox="1">
              <a:spLocks noChangeArrowheads="1"/>
            </p:cNvSpPr>
            <p:nvPr/>
          </p:nvSpPr>
          <p:spPr bwMode="auto">
            <a:xfrm>
              <a:off x="7170117" y="2586074"/>
              <a:ext cx="40830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solidFill>
                  <a:latin typeface="黑体-简" panose="02000000000000000000" charset="-122"/>
                  <a:ea typeface="黑体-简" panose="02000000000000000000" charset="-122"/>
                  <a:cs typeface="系统字体" charset="0"/>
                </a:rPr>
                <a:t>2</a:t>
              </a:r>
              <a:endParaRPr lang="en-US" altLang="zh-CN" sz="3200" dirty="0">
                <a:solidFill>
                  <a:schemeClr val="tx1"/>
                </a:solidFill>
                <a:latin typeface="黑体-简" panose="02000000000000000000" charset="-122"/>
                <a:ea typeface="黑体-简" panose="02000000000000000000" charset="-122"/>
                <a:cs typeface="系统字体" charset="0"/>
              </a:endParaRPr>
            </a:p>
          </p:txBody>
        </p:sp>
      </p:grpSp>
      <p:sp>
        <p:nvSpPr>
          <p:cNvPr id="10" name="矩形 9"/>
          <p:cNvSpPr/>
          <p:nvPr/>
        </p:nvSpPr>
        <p:spPr>
          <a:xfrm>
            <a:off x="7083080" y="2974579"/>
            <a:ext cx="1501140" cy="306705"/>
          </a:xfrm>
          <a:prstGeom prst="rect">
            <a:avLst/>
          </a:prstGeom>
        </p:spPr>
        <p:txBody>
          <a:bodyPr wrap="none">
            <a:spAutoFit/>
          </a:bodyPr>
          <a:lstStyle/>
          <a:p>
            <a:pPr>
              <a:spcBef>
                <a:spcPct val="0"/>
              </a:spcBef>
            </a:pPr>
            <a:r>
              <a:rPr lang="en-US" altLang="zh-CN" sz="1400" dirty="0">
                <a:solidFill>
                  <a:schemeClr val="tx1"/>
                </a:solidFill>
                <a:latin typeface="汉仪丫丫体简" panose="02010604000101010101" pitchFamily="2" charset="-122"/>
                <a:ea typeface="汉仪丫丫体简" panose="02010604000101010101" pitchFamily="2" charset="-122"/>
              </a:rPr>
              <a:t>What do we need?</a:t>
            </a:r>
            <a:endParaRPr lang="en-US" altLang="zh-CN" sz="1400" dirty="0">
              <a:solidFill>
                <a:schemeClr val="tx1"/>
              </a:solidFill>
              <a:latin typeface="汉仪丫丫体简" panose="02010604000101010101" pitchFamily="2" charset="-122"/>
              <a:ea typeface="汉仪丫丫体简" panose="02010604000101010101" pitchFamily="2" charset="-122"/>
            </a:endParaRPr>
          </a:p>
        </p:txBody>
      </p:sp>
      <p:sp>
        <p:nvSpPr>
          <p:cNvPr id="11" name="TextBox 76"/>
          <p:cNvSpPr txBox="1"/>
          <p:nvPr/>
        </p:nvSpPr>
        <p:spPr>
          <a:xfrm>
            <a:off x="7082790" y="2512060"/>
            <a:ext cx="3909060" cy="521970"/>
          </a:xfrm>
          <a:prstGeom prst="rect">
            <a:avLst/>
          </a:prstGeom>
          <a:noFill/>
        </p:spPr>
        <p:txBody>
          <a:bodyPr wrap="square" rtlCol="0">
            <a:spAutoFit/>
          </a:bodyPr>
          <a:lstStyle/>
          <a:p>
            <a:r>
              <a:rPr lang="en-US" altLang="zh-CN" sz="2800" dirty="0">
                <a:solidFill>
                  <a:schemeClr val="tx1"/>
                </a:solidFill>
                <a:latin typeface="微软雅黑 Light" panose="020B0502040204020203" pitchFamily="34" charset="-122"/>
                <a:ea typeface="微软雅黑 Light" panose="020B0502040204020203" pitchFamily="34" charset="-122"/>
              </a:rPr>
              <a:t>Backgroud Knowlegde</a:t>
            </a:r>
            <a:endParaRPr lang="en-US" altLang="zh-CN" sz="2800" dirty="0">
              <a:solidFill>
                <a:schemeClr val="tx1"/>
              </a:solidFill>
              <a:latin typeface="微软雅黑 Light" panose="020B0502040204020203" pitchFamily="34" charset="-122"/>
              <a:ea typeface="微软雅黑 Light" panose="020B0502040204020203" pitchFamily="34" charset="-122"/>
            </a:endParaRPr>
          </a:p>
        </p:txBody>
      </p:sp>
      <p:grpSp>
        <p:nvGrpSpPr>
          <p:cNvPr id="28" name="PA_组合 27"/>
          <p:cNvGrpSpPr/>
          <p:nvPr>
            <p:custDataLst>
              <p:tags r:id="rId3"/>
            </p:custDataLst>
          </p:nvPr>
        </p:nvGrpSpPr>
        <p:grpSpPr>
          <a:xfrm>
            <a:off x="6167124" y="3830996"/>
            <a:ext cx="727831" cy="727831"/>
            <a:chOff x="7010404" y="3759173"/>
            <a:chExt cx="727831" cy="727831"/>
          </a:xfrm>
        </p:grpSpPr>
        <p:sp>
          <p:nvSpPr>
            <p:cNvPr id="12" name="椭圆 1"/>
            <p:cNvSpPr>
              <a:spLocks noChangeArrowheads="1"/>
            </p:cNvSpPr>
            <p:nvPr/>
          </p:nvSpPr>
          <p:spPr bwMode="auto">
            <a:xfrm>
              <a:off x="7010404" y="3759173"/>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solidFill>
                <a:latin typeface="黑体-简" panose="02000000000000000000" charset="-122"/>
                <a:ea typeface="黑体-简" panose="02000000000000000000" charset="-122"/>
                <a:cs typeface="系统字体" charset="0"/>
              </a:endParaRPr>
            </a:p>
          </p:txBody>
        </p:sp>
        <p:sp>
          <p:nvSpPr>
            <p:cNvPr id="13" name="TextBox 32"/>
            <p:cNvSpPr txBox="1">
              <a:spLocks noChangeArrowheads="1"/>
            </p:cNvSpPr>
            <p:nvPr/>
          </p:nvSpPr>
          <p:spPr bwMode="auto">
            <a:xfrm>
              <a:off x="7170117" y="3872273"/>
              <a:ext cx="40830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solidFill>
                  <a:latin typeface="黑体-简" panose="02000000000000000000" charset="-122"/>
                  <a:ea typeface="黑体-简" panose="02000000000000000000" charset="-122"/>
                  <a:cs typeface="系统字体" charset="0"/>
                </a:rPr>
                <a:t>3</a:t>
              </a:r>
              <a:endParaRPr lang="en-US" altLang="zh-CN" sz="3200" dirty="0">
                <a:solidFill>
                  <a:schemeClr val="tx1"/>
                </a:solidFill>
                <a:latin typeface="黑体-简" panose="02000000000000000000" charset="-122"/>
                <a:ea typeface="黑体-简" panose="02000000000000000000" charset="-122"/>
                <a:cs typeface="系统字体" charset="0"/>
              </a:endParaRPr>
            </a:p>
          </p:txBody>
        </p:sp>
      </p:grpSp>
      <p:sp>
        <p:nvSpPr>
          <p:cNvPr id="14" name="矩形 13"/>
          <p:cNvSpPr/>
          <p:nvPr/>
        </p:nvSpPr>
        <p:spPr>
          <a:xfrm>
            <a:off x="7083080" y="4250618"/>
            <a:ext cx="2115820" cy="306705"/>
          </a:xfrm>
          <a:prstGeom prst="rect">
            <a:avLst/>
          </a:prstGeom>
        </p:spPr>
        <p:txBody>
          <a:bodyPr wrap="none">
            <a:spAutoFit/>
          </a:bodyPr>
          <a:lstStyle/>
          <a:p>
            <a:pPr algn="l">
              <a:spcBef>
                <a:spcPct val="0"/>
              </a:spcBef>
            </a:pPr>
            <a:r>
              <a:rPr lang="en-US" altLang="zh-CN" sz="1400" dirty="0">
                <a:solidFill>
                  <a:schemeClr val="tx1"/>
                </a:solidFill>
                <a:latin typeface="汉仪丫丫体简" panose="02010604000101010101" pitchFamily="2" charset="-122"/>
                <a:ea typeface="汉仪丫丫体简" panose="02010604000101010101" pitchFamily="2" charset="-122"/>
              </a:rPr>
              <a:t>How the program works</a:t>
            </a:r>
            <a:r>
              <a:rPr lang="zh-CN" altLang="en-US" sz="1400" dirty="0">
                <a:solidFill>
                  <a:schemeClr val="tx1"/>
                </a:solidFill>
                <a:latin typeface="汉仪丫丫体简" panose="02010604000101010101" pitchFamily="2" charset="-122"/>
                <a:ea typeface="汉仪丫丫体简" panose="02010604000101010101" pitchFamily="2" charset="-122"/>
              </a:rPr>
              <a:t>？</a:t>
            </a:r>
            <a:endParaRPr lang="zh-CN" altLang="en-US" sz="1400" dirty="0">
              <a:solidFill>
                <a:schemeClr val="tx1"/>
              </a:solidFill>
              <a:latin typeface="汉仪丫丫体简" panose="02010604000101010101" pitchFamily="2" charset="-122"/>
              <a:ea typeface="汉仪丫丫体简" panose="02010604000101010101" pitchFamily="2" charset="-122"/>
            </a:endParaRPr>
          </a:p>
        </p:txBody>
      </p:sp>
      <p:sp>
        <p:nvSpPr>
          <p:cNvPr id="15" name="TextBox 76"/>
          <p:cNvSpPr txBox="1"/>
          <p:nvPr/>
        </p:nvSpPr>
        <p:spPr>
          <a:xfrm>
            <a:off x="7082790" y="3787775"/>
            <a:ext cx="3251200" cy="521970"/>
          </a:xfrm>
          <a:prstGeom prst="rect">
            <a:avLst/>
          </a:prstGeom>
          <a:noFill/>
        </p:spPr>
        <p:txBody>
          <a:bodyPr wrap="square" rtlCol="0">
            <a:spAutoFit/>
          </a:bodyPr>
          <a:lstStyle/>
          <a:p>
            <a:r>
              <a:rPr lang="en-US" altLang="zh-CN" sz="2800" dirty="0">
                <a:solidFill>
                  <a:schemeClr val="tx1"/>
                </a:solidFill>
                <a:latin typeface="微软雅黑 Light" panose="020B0502040204020203" pitchFamily="34" charset="-122"/>
                <a:ea typeface="微软雅黑 Light" panose="020B0502040204020203" pitchFamily="34" charset="-122"/>
              </a:rPr>
              <a:t>Program Process</a:t>
            </a:r>
            <a:endParaRPr lang="en-US" altLang="zh-CN" sz="2800" dirty="0">
              <a:solidFill>
                <a:schemeClr val="tx1"/>
              </a:solidFill>
              <a:latin typeface="微软雅黑 Light" panose="020B0502040204020203" pitchFamily="34" charset="-122"/>
              <a:ea typeface="微软雅黑 Light" panose="020B0502040204020203" pitchFamily="34" charset="-122"/>
            </a:endParaRPr>
          </a:p>
        </p:txBody>
      </p:sp>
      <p:grpSp>
        <p:nvGrpSpPr>
          <p:cNvPr id="25" name="PA_组合 24"/>
          <p:cNvGrpSpPr/>
          <p:nvPr>
            <p:custDataLst>
              <p:tags r:id="rId4"/>
            </p:custDataLst>
          </p:nvPr>
        </p:nvGrpSpPr>
        <p:grpSpPr>
          <a:xfrm>
            <a:off x="6167124" y="5064029"/>
            <a:ext cx="727831" cy="727831"/>
            <a:chOff x="7010404" y="4992206"/>
            <a:chExt cx="727831" cy="727831"/>
          </a:xfrm>
        </p:grpSpPr>
        <p:sp>
          <p:nvSpPr>
            <p:cNvPr id="16" name="椭圆 1"/>
            <p:cNvSpPr>
              <a:spLocks noChangeArrowheads="1"/>
            </p:cNvSpPr>
            <p:nvPr/>
          </p:nvSpPr>
          <p:spPr bwMode="auto">
            <a:xfrm>
              <a:off x="7010404" y="4992206"/>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tx1"/>
                </a:solidFill>
                <a:latin typeface="黑体-简" panose="02000000000000000000" charset="-122"/>
                <a:ea typeface="黑体-简" panose="02000000000000000000" charset="-122"/>
                <a:cs typeface="系统字体" charset="0"/>
              </a:endParaRPr>
            </a:p>
          </p:txBody>
        </p:sp>
        <p:sp>
          <p:nvSpPr>
            <p:cNvPr id="17" name="TextBox 32"/>
            <p:cNvSpPr txBox="1">
              <a:spLocks noChangeArrowheads="1"/>
            </p:cNvSpPr>
            <p:nvPr/>
          </p:nvSpPr>
          <p:spPr bwMode="auto">
            <a:xfrm>
              <a:off x="7169482" y="5095146"/>
              <a:ext cx="40830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tx1"/>
                  </a:solidFill>
                  <a:latin typeface="黑体-简" panose="02000000000000000000" charset="-122"/>
                  <a:ea typeface="黑体-简" panose="02000000000000000000" charset="-122"/>
                  <a:cs typeface="系统字体" charset="0"/>
                </a:rPr>
                <a:t>4</a:t>
              </a:r>
              <a:endParaRPr lang="en-US" altLang="zh-CN" sz="3200" dirty="0">
                <a:solidFill>
                  <a:schemeClr val="tx1"/>
                </a:solidFill>
                <a:latin typeface="黑体-简" panose="02000000000000000000" charset="-122"/>
                <a:ea typeface="黑体-简" panose="02000000000000000000" charset="-122"/>
                <a:cs typeface="系统字体" charset="0"/>
              </a:endParaRPr>
            </a:p>
          </p:txBody>
        </p:sp>
      </p:grpSp>
      <p:sp>
        <p:nvSpPr>
          <p:cNvPr id="18" name="矩形 17"/>
          <p:cNvSpPr/>
          <p:nvPr/>
        </p:nvSpPr>
        <p:spPr>
          <a:xfrm>
            <a:off x="7083080" y="5483651"/>
            <a:ext cx="1439545" cy="306705"/>
          </a:xfrm>
          <a:prstGeom prst="rect">
            <a:avLst/>
          </a:prstGeom>
        </p:spPr>
        <p:txBody>
          <a:bodyPr wrap="none">
            <a:spAutoFit/>
          </a:bodyPr>
          <a:lstStyle/>
          <a:p>
            <a:pPr>
              <a:spcBef>
                <a:spcPct val="0"/>
              </a:spcBef>
            </a:pPr>
            <a:r>
              <a:rPr lang="en-US" altLang="zh-CN" sz="1400" dirty="0">
                <a:solidFill>
                  <a:schemeClr val="tx1"/>
                </a:solidFill>
                <a:latin typeface="汉仪丫丫体简" panose="02010604000101010101" pitchFamily="2" charset="-122"/>
                <a:ea typeface="汉仪丫丫体简" panose="02010604000101010101" pitchFamily="2" charset="-122"/>
              </a:rPr>
              <a:t>How to design it?</a:t>
            </a:r>
            <a:endParaRPr lang="en-US" altLang="zh-CN" sz="1400" dirty="0">
              <a:solidFill>
                <a:schemeClr val="tx1"/>
              </a:solidFill>
              <a:latin typeface="汉仪丫丫体简" panose="02010604000101010101" pitchFamily="2" charset="-122"/>
              <a:ea typeface="汉仪丫丫体简" panose="02010604000101010101" pitchFamily="2" charset="-122"/>
            </a:endParaRPr>
          </a:p>
        </p:txBody>
      </p:sp>
      <p:sp>
        <p:nvSpPr>
          <p:cNvPr id="19" name="TextBox 76"/>
          <p:cNvSpPr txBox="1"/>
          <p:nvPr/>
        </p:nvSpPr>
        <p:spPr>
          <a:xfrm>
            <a:off x="7083080" y="5021023"/>
            <a:ext cx="2892585" cy="521970"/>
          </a:xfrm>
          <a:prstGeom prst="rect">
            <a:avLst/>
          </a:prstGeom>
          <a:noFill/>
        </p:spPr>
        <p:txBody>
          <a:bodyPr wrap="square" rtlCol="0">
            <a:spAutoFit/>
          </a:bodyPr>
          <a:lstStyle/>
          <a:p>
            <a:r>
              <a:rPr lang="en-US" altLang="zh-CN" sz="2800" dirty="0">
                <a:solidFill>
                  <a:schemeClr val="tx1"/>
                </a:solidFill>
                <a:latin typeface="微软雅黑 Light" panose="020B0502040204020203" pitchFamily="34" charset="-122"/>
                <a:ea typeface="微软雅黑 Light" panose="020B0502040204020203" pitchFamily="34" charset="-122"/>
              </a:rPr>
              <a:t>Program Design</a:t>
            </a:r>
            <a:endParaRPr lang="en-US" altLang="zh-CN" sz="2800" dirty="0">
              <a:solidFill>
                <a:schemeClr val="tx1"/>
              </a:solidFill>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flipH="1">
            <a:off x="10131567" y="4540842"/>
            <a:ext cx="674051" cy="674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104491" y="1899196"/>
            <a:ext cx="674051" cy="674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51567" y="2446785"/>
            <a:ext cx="252924" cy="2529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611630" y="2188845"/>
            <a:ext cx="9263380" cy="1322070"/>
          </a:xfrm>
          <a:prstGeom prst="rect">
            <a:avLst/>
          </a:prstGeom>
          <a:noFill/>
        </p:spPr>
        <p:txBody>
          <a:bodyPr wrap="square" rtlCol="0">
            <a:spAutoFit/>
          </a:bodyPr>
          <a:lstStyle/>
          <a:p>
            <a:pPr>
              <a:lnSpc>
                <a:spcPct val="125000"/>
              </a:lnSpc>
              <a:spcBef>
                <a:spcPts val="0"/>
              </a:spcBef>
              <a:spcAft>
                <a:spcPts val="0"/>
              </a:spcAft>
            </a:pPr>
            <a:r>
              <a:rPr lang="en-US" altLang="zh-CN" sz="3200" dirty="0">
                <a:solidFill>
                  <a:schemeClr val="tx1"/>
                </a:solidFill>
                <a:effectLst>
                  <a:outerShdw blurRad="38100" dist="19050" dir="2700000" algn="tl" rotWithShape="0">
                    <a:schemeClr val="dk1">
                      <a:alpha val="40000"/>
                    </a:schemeClr>
                  </a:outerShdw>
                </a:effectLst>
                <a:latin typeface="FuturaBookC" pitchFamily="2" charset="-52"/>
                <a:ea typeface="锐字逼格青春粗黑体简2.0" panose="02010604000000000000" pitchFamily="2" charset="-122"/>
              </a:rPr>
              <a:t>In this project, we should write a RTSP client that should work with LIVE555 Media Server.</a:t>
            </a:r>
            <a:endParaRPr lang="en-US" altLang="zh-CN" sz="3200" dirty="0">
              <a:solidFill>
                <a:schemeClr val="tx1"/>
              </a:solidFill>
              <a:effectLst>
                <a:outerShdw blurRad="38100" dist="19050" dir="2700000" algn="tl" rotWithShape="0">
                  <a:schemeClr val="dk1">
                    <a:alpha val="40000"/>
                  </a:schemeClr>
                </a:outerShdw>
              </a:effectLst>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174750" y="4921250"/>
            <a:ext cx="4445" cy="950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68443" y="319365"/>
            <a:ext cx="2504640" cy="420370"/>
            <a:chOff x="568442" y="319364"/>
            <a:chExt cx="2504642" cy="420371"/>
          </a:xfrm>
        </p:grpSpPr>
        <p:sp>
          <p:nvSpPr>
            <p:cNvPr id="55" name="文本框 23"/>
            <p:cNvSpPr txBox="1"/>
            <p:nvPr/>
          </p:nvSpPr>
          <p:spPr>
            <a:xfrm>
              <a:off x="665958" y="319364"/>
              <a:ext cx="1021716" cy="420371"/>
            </a:xfrm>
            <a:prstGeom prst="rect">
              <a:avLst/>
            </a:prstGeom>
            <a:noFill/>
          </p:spPr>
          <p:txBody>
            <a:bodyPr wrap="none" rtlCol="0">
              <a:spAutoFit/>
            </a:bodyPr>
            <a:p>
              <a:r>
                <a:rPr lang="en-US" altLang="zh-CN" sz="2135" dirty="0">
                  <a:solidFill>
                    <a:schemeClr val="bg2"/>
                  </a:solidFill>
                  <a:latin typeface="+mn-ea"/>
                  <a:cs typeface="+mn-ea"/>
                </a:rPr>
                <a:t>Target</a:t>
              </a:r>
              <a:endParaRPr lang="en-US" altLang="zh-CN" sz="2135" dirty="0">
                <a:solidFill>
                  <a:schemeClr val="bg2"/>
                </a:solidFill>
                <a:latin typeface="+mn-ea"/>
                <a:cs typeface="+mn-ea"/>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panose="020B0703020204020201" charset="-122"/>
                <a:cs typeface="+mn-ea"/>
              </a:endParaRPr>
            </a:p>
          </p:txBody>
        </p:sp>
        <p:sp>
          <p:nvSpPr>
            <p:cNvPr id="57" name="文本框 23"/>
            <p:cNvSpPr txBox="1"/>
            <p:nvPr/>
          </p:nvSpPr>
          <p:spPr>
            <a:xfrm>
              <a:off x="1687513" y="378975"/>
              <a:ext cx="1385571" cy="297181"/>
            </a:xfrm>
            <a:prstGeom prst="rect">
              <a:avLst/>
            </a:prstGeom>
            <a:noFill/>
          </p:spPr>
          <p:txBody>
            <a:bodyPr wrap="none" rtlCol="0">
              <a:spAutoFit/>
            </a:bodyPr>
            <a:p>
              <a:r>
                <a:rPr lang="en-US" altLang="zh-CN" sz="1335" dirty="0">
                  <a:solidFill>
                    <a:srgbClr val="262626"/>
                  </a:solidFill>
                  <a:latin typeface="微软雅黑" panose="020B0703020204020201" charset="-122"/>
                  <a:cs typeface="+mn-ea"/>
                </a:rPr>
                <a:t>Open the door</a:t>
              </a:r>
              <a:endParaRPr lang="zh-CN" altLang="en-US" sz="1335" dirty="0">
                <a:solidFill>
                  <a:srgbClr val="262626"/>
                </a:solidFill>
                <a:latin typeface="微软雅黑" panose="020B0703020204020201" charset="-122"/>
                <a:cs typeface="+mn-ea"/>
              </a:endParaRPr>
            </a:p>
          </p:txBody>
        </p:sp>
      </p:grpSp>
      <p:pic>
        <p:nvPicPr>
          <p:cNvPr id="5" name="图片 4" descr="play-line (2)"/>
          <p:cNvPicPr>
            <a:picLocks noChangeAspect="1"/>
          </p:cNvPicPr>
          <p:nvPr/>
        </p:nvPicPr>
        <p:blipFill>
          <a:blip r:embed="rId1"/>
          <a:stretch>
            <a:fillRect/>
          </a:stretch>
        </p:blipFill>
        <p:spPr>
          <a:xfrm>
            <a:off x="4395470" y="5211445"/>
            <a:ext cx="540000" cy="540000"/>
          </a:xfrm>
          <a:prstGeom prst="rect">
            <a:avLst/>
          </a:prstGeom>
        </p:spPr>
      </p:pic>
      <p:pic>
        <p:nvPicPr>
          <p:cNvPr id="9" name="图片 8" descr="rewind-mini-line"/>
          <p:cNvPicPr>
            <a:picLocks noChangeAspect="1"/>
          </p:cNvPicPr>
          <p:nvPr/>
        </p:nvPicPr>
        <p:blipFill>
          <a:blip r:embed="rId2"/>
          <a:stretch>
            <a:fillRect/>
          </a:stretch>
        </p:blipFill>
        <p:spPr>
          <a:xfrm>
            <a:off x="3855720" y="5211445"/>
            <a:ext cx="540000" cy="540000"/>
          </a:xfrm>
          <a:prstGeom prst="rect">
            <a:avLst/>
          </a:prstGeom>
        </p:spPr>
      </p:pic>
      <p:pic>
        <p:nvPicPr>
          <p:cNvPr id="10" name="图片 9" descr="speed-mini-line"/>
          <p:cNvPicPr>
            <a:picLocks noChangeAspect="1"/>
          </p:cNvPicPr>
          <p:nvPr/>
        </p:nvPicPr>
        <p:blipFill>
          <a:blip r:embed="rId3"/>
          <a:stretch>
            <a:fillRect/>
          </a:stretch>
        </p:blipFill>
        <p:spPr>
          <a:xfrm>
            <a:off x="4935220" y="5211445"/>
            <a:ext cx="540000" cy="540000"/>
          </a:xfrm>
          <a:prstGeom prst="rect">
            <a:avLst/>
          </a:prstGeom>
        </p:spPr>
      </p:pic>
      <p:pic>
        <p:nvPicPr>
          <p:cNvPr id="11" name="图片 10" descr="volume-up-line"/>
          <p:cNvPicPr>
            <a:picLocks noChangeAspect="1"/>
          </p:cNvPicPr>
          <p:nvPr/>
        </p:nvPicPr>
        <p:blipFill>
          <a:blip r:embed="rId4"/>
          <a:stretch>
            <a:fillRect/>
          </a:stretch>
        </p:blipFill>
        <p:spPr>
          <a:xfrm>
            <a:off x="7248525" y="5265420"/>
            <a:ext cx="432000" cy="432000"/>
          </a:xfrm>
          <a:prstGeom prst="rect">
            <a:avLst/>
          </a:prstGeom>
        </p:spPr>
      </p:pic>
      <p:cxnSp>
        <p:nvCxnSpPr>
          <p:cNvPr id="13" name="直接连接符 12"/>
          <p:cNvCxnSpPr/>
          <p:nvPr/>
        </p:nvCxnSpPr>
        <p:spPr>
          <a:xfrm>
            <a:off x="3916045" y="5106035"/>
            <a:ext cx="4654550" cy="0"/>
          </a:xfrm>
          <a:prstGeom prst="line">
            <a:avLst/>
          </a:prstGeom>
          <a:ln w="63500" cmpd="thickThin">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728585" y="5493385"/>
            <a:ext cx="842010" cy="0"/>
          </a:xfrm>
          <a:prstGeom prst="line">
            <a:avLst/>
          </a:prstGeom>
          <a:ln w="381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107045" y="5403850"/>
            <a:ext cx="4445" cy="18000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25645" y="4989195"/>
            <a:ext cx="4445" cy="216000"/>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435985" y="4971415"/>
            <a:ext cx="480060" cy="275590"/>
          </a:xfrm>
          <a:prstGeom prst="rect">
            <a:avLst/>
          </a:prstGeom>
          <a:noFill/>
        </p:spPr>
        <p:txBody>
          <a:bodyPr wrap="square" rtlCol="0">
            <a:spAutoFit/>
          </a:bodyPr>
          <a:p>
            <a:r>
              <a:rPr lang="en-US" altLang="zh-CN" sz="1200"/>
              <a:t>0:36</a:t>
            </a:r>
            <a:endParaRPr lang="en-US" altLang="zh-CN" sz="1200"/>
          </a:p>
        </p:txBody>
      </p:sp>
      <p:sp>
        <p:nvSpPr>
          <p:cNvPr id="18" name="文本框 17"/>
          <p:cNvSpPr txBox="1"/>
          <p:nvPr/>
        </p:nvSpPr>
        <p:spPr>
          <a:xfrm>
            <a:off x="8570595" y="4959350"/>
            <a:ext cx="480060" cy="275590"/>
          </a:xfrm>
          <a:prstGeom prst="rect">
            <a:avLst/>
          </a:prstGeom>
          <a:noFill/>
        </p:spPr>
        <p:txBody>
          <a:bodyPr wrap="square" rtlCol="0">
            <a:spAutoFit/>
          </a:bodyPr>
          <a:p>
            <a:r>
              <a:rPr lang="en-US" altLang="zh-CN" sz="1200"/>
              <a:t>4:36</a:t>
            </a:r>
            <a:endParaRPr lang="en-US" altLang="zh-CN" sz="1200"/>
          </a:p>
        </p:txBody>
      </p:sp>
      <p:sp>
        <p:nvSpPr>
          <p:cNvPr id="19" name="文本框 18"/>
          <p:cNvSpPr txBox="1"/>
          <p:nvPr/>
        </p:nvSpPr>
        <p:spPr>
          <a:xfrm>
            <a:off x="5036820" y="4556125"/>
            <a:ext cx="2413000" cy="368300"/>
          </a:xfrm>
          <a:prstGeom prst="rect">
            <a:avLst/>
          </a:prstGeom>
          <a:noFill/>
        </p:spPr>
        <p:txBody>
          <a:bodyPr wrap="square" rtlCol="0">
            <a:spAutoFit/>
          </a:bodyPr>
          <a:p>
            <a:r>
              <a:rPr lang="en-US" altLang="zh-CN"/>
              <a:t>Before my body is dry</a:t>
            </a:r>
            <a:endParaRPr lang="en-US" altLang="zh-CN"/>
          </a:p>
        </p:txBody>
      </p:sp>
      <p:sp>
        <p:nvSpPr>
          <p:cNvPr id="20" name="矩形 19"/>
          <p:cNvSpPr/>
          <p:nvPr/>
        </p:nvSpPr>
        <p:spPr>
          <a:xfrm>
            <a:off x="3435985" y="4390390"/>
            <a:ext cx="5614670" cy="148145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descr="global-line"/>
          <p:cNvPicPr>
            <a:picLocks noChangeAspect="1"/>
          </p:cNvPicPr>
          <p:nvPr/>
        </p:nvPicPr>
        <p:blipFill>
          <a:blip r:embed="rId5"/>
          <a:stretch>
            <a:fillRect/>
          </a:stretch>
        </p:blipFill>
        <p:spPr>
          <a:xfrm>
            <a:off x="6219825" y="5304155"/>
            <a:ext cx="360000" cy="360000"/>
          </a:xfrm>
          <a:prstGeom prst="rect">
            <a:avLst/>
          </a:prstGeom>
        </p:spPr>
      </p:pic>
      <p:sp>
        <p:nvSpPr>
          <p:cNvPr id="23" name="文本框 22"/>
          <p:cNvSpPr txBox="1"/>
          <p:nvPr/>
        </p:nvSpPr>
        <p:spPr>
          <a:xfrm>
            <a:off x="5565140" y="3865245"/>
            <a:ext cx="1060450" cy="368300"/>
          </a:xfrm>
          <a:prstGeom prst="rect">
            <a:avLst/>
          </a:prstGeom>
          <a:noFill/>
        </p:spPr>
        <p:txBody>
          <a:bodyPr wrap="square" rtlCol="0">
            <a:spAutoFit/>
          </a:bodyPr>
          <a:p>
            <a:r>
              <a:rPr lang="en-US" altLang="zh-CN"/>
              <a:t>Like this.</a:t>
            </a:r>
            <a:endParaRPr lang="en-US" altLang="zh-CN"/>
          </a:p>
        </p:txBody>
      </p:sp>
      <p:pic>
        <p:nvPicPr>
          <p:cNvPr id="24" name="图片 23" descr="stop-mini-line"/>
          <p:cNvPicPr>
            <a:picLocks noChangeAspect="1"/>
          </p:cNvPicPr>
          <p:nvPr/>
        </p:nvPicPr>
        <p:blipFill>
          <a:blip r:embed="rId6"/>
          <a:stretch>
            <a:fillRect/>
          </a:stretch>
        </p:blipFill>
        <p:spPr>
          <a:xfrm>
            <a:off x="5474970" y="5214620"/>
            <a:ext cx="540000" cy="540000"/>
          </a:xfrm>
          <a:prstGeom prst="rect">
            <a:avLst/>
          </a:prstGeom>
        </p:spPr>
      </p:pic>
      <p:pic>
        <p:nvPicPr>
          <p:cNvPr id="29" name="图片 28" descr="download-cloud-line"/>
          <p:cNvPicPr>
            <a:picLocks noChangeAspect="1"/>
          </p:cNvPicPr>
          <p:nvPr/>
        </p:nvPicPr>
        <p:blipFill>
          <a:blip r:embed="rId7"/>
          <a:stretch>
            <a:fillRect/>
          </a:stretch>
        </p:blipFill>
        <p:spPr>
          <a:xfrm>
            <a:off x="6598920" y="5300980"/>
            <a:ext cx="360000" cy="360000"/>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 name="Oval 9"/>
          <p:cNvSpPr>
            <a:spLocks noChangeArrowheads="1"/>
          </p:cNvSpPr>
          <p:nvPr/>
        </p:nvSpPr>
        <p:spPr bwMode="auto">
          <a:xfrm>
            <a:off x="1007970" y="2302160"/>
            <a:ext cx="2688167" cy="2688167"/>
          </a:xfrm>
          <a:prstGeom prst="ellipse">
            <a:avLst/>
          </a:prstGeom>
          <a:noFill/>
          <a:ln>
            <a:noFill/>
          </a:ln>
          <a:effectLst/>
        </p:spPr>
        <p:txBody>
          <a:bodyPr wrap="none" anchor="ctr"/>
          <a:lstStyle/>
          <a:p>
            <a:pPr algn="ctr" fontAlgn="base">
              <a:spcBef>
                <a:spcPct val="0"/>
              </a:spcBef>
              <a:spcAft>
                <a:spcPct val="0"/>
              </a:spcAft>
              <a:buFont typeface="Arial" panose="020B0604020202090204" pitchFamily="34" charset="0"/>
              <a:buNone/>
            </a:pPr>
            <a:endParaRPr lang="zh-CN" altLang="zh-CN" sz="2135">
              <a:solidFill>
                <a:schemeClr val="tx2"/>
              </a:solidFill>
              <a:latin typeface="Arial" panose="020B0604020202090204" pitchFamily="34" charset="0"/>
              <a:cs typeface="+mn-ea"/>
            </a:endParaRPr>
          </a:p>
        </p:txBody>
      </p:sp>
      <p:sp>
        <p:nvSpPr>
          <p:cNvPr id="19" name="Oval 10"/>
          <p:cNvSpPr>
            <a:spLocks noChangeArrowheads="1"/>
          </p:cNvSpPr>
          <p:nvPr/>
        </p:nvSpPr>
        <p:spPr bwMode="auto">
          <a:xfrm>
            <a:off x="1007970" y="2302160"/>
            <a:ext cx="2688167" cy="2688167"/>
          </a:xfrm>
          <a:prstGeom prst="ellipse">
            <a:avLst/>
          </a:prstGeom>
          <a:noFill/>
          <a:ln w="19050">
            <a:solidFill>
              <a:schemeClr val="tx1"/>
            </a:solidFill>
          </a:ln>
          <a:effectLst/>
        </p:spPr>
        <p:txBody>
          <a:bodyPr wrap="none" anchor="ctr"/>
          <a:lstStyle/>
          <a:p>
            <a:pPr algn="ctr" defTabSz="1218565" fontAlgn="base">
              <a:spcBef>
                <a:spcPct val="0"/>
              </a:spcBef>
              <a:spcAft>
                <a:spcPct val="0"/>
              </a:spcAft>
              <a:defRPr/>
            </a:pPr>
            <a:r>
              <a:rPr lang="en-US" altLang="zh-CN" sz="2135" kern="0">
                <a:solidFill>
                  <a:schemeClr val="tx2"/>
                </a:solidFill>
                <a:latin typeface="Arial" panose="020B0604020202090204" pitchFamily="34" charset="0"/>
                <a:cs typeface="+mn-ea"/>
              </a:rPr>
              <a:t>Input RTSP URL</a:t>
            </a:r>
            <a:endParaRPr lang="en-US" altLang="zh-CN" sz="2135" kern="0">
              <a:solidFill>
                <a:schemeClr val="tx2"/>
              </a:solidFill>
              <a:latin typeface="Arial" panose="020B0604020202090204" pitchFamily="34" charset="0"/>
              <a:cs typeface="+mn-ea"/>
            </a:endParaRPr>
          </a:p>
          <a:p>
            <a:pPr algn="ctr" defTabSz="1218565" fontAlgn="base">
              <a:spcBef>
                <a:spcPct val="0"/>
              </a:spcBef>
              <a:spcAft>
                <a:spcPct val="0"/>
              </a:spcAft>
              <a:defRPr/>
            </a:pPr>
            <a:r>
              <a:rPr lang="en-US" altLang="zh-CN" sz="2135" kern="0">
                <a:solidFill>
                  <a:schemeClr val="tx2"/>
                </a:solidFill>
                <a:latin typeface="Arial" panose="020B0604020202090204" pitchFamily="34" charset="0"/>
                <a:cs typeface="+mn-ea"/>
              </a:rPr>
              <a:t>to request data</a:t>
            </a:r>
            <a:endParaRPr lang="en-US" altLang="zh-CN" sz="2135" kern="0">
              <a:solidFill>
                <a:schemeClr val="tx2"/>
              </a:solidFill>
              <a:latin typeface="Arial" panose="020B0604020202090204" pitchFamily="34" charset="0"/>
              <a:cs typeface="+mn-ea"/>
            </a:endParaRPr>
          </a:p>
        </p:txBody>
      </p:sp>
      <p:sp>
        <p:nvSpPr>
          <p:cNvPr id="31" name="Oval 13"/>
          <p:cNvSpPr>
            <a:spLocks noChangeArrowheads="1"/>
          </p:cNvSpPr>
          <p:nvPr/>
        </p:nvSpPr>
        <p:spPr bwMode="auto">
          <a:xfrm>
            <a:off x="4387215" y="1936750"/>
            <a:ext cx="3418840" cy="3418840"/>
          </a:xfrm>
          <a:prstGeom prst="ellipse">
            <a:avLst/>
          </a:prstGeom>
          <a:noFill/>
          <a:ln w="19050">
            <a:solidFill>
              <a:schemeClr val="tx1"/>
            </a:solidFill>
          </a:ln>
          <a:effectLst/>
        </p:spPr>
        <p:txBody>
          <a:bodyPr wrap="none" anchor="ctr"/>
          <a:lstStyle/>
          <a:p>
            <a:pPr algn="ctr" defTabSz="1218565" fontAlgn="base">
              <a:spcBef>
                <a:spcPct val="0"/>
              </a:spcBef>
              <a:spcAft>
                <a:spcPct val="0"/>
              </a:spcAft>
              <a:defRPr/>
            </a:pPr>
            <a:r>
              <a:rPr lang="en-US" altLang="zh-CN" sz="2135" kern="0">
                <a:solidFill>
                  <a:schemeClr val="tx2"/>
                </a:solidFill>
                <a:latin typeface="Arial" panose="020B0604020202090204" pitchFamily="34" charset="0"/>
                <a:cs typeface="+mn-ea"/>
              </a:rPr>
              <a:t>Play, Pause, and </a:t>
            </a:r>
            <a:endParaRPr lang="en-US" altLang="zh-CN" sz="2135" kern="0">
              <a:solidFill>
                <a:schemeClr val="tx2"/>
              </a:solidFill>
              <a:latin typeface="Arial" panose="020B0604020202090204" pitchFamily="34" charset="0"/>
              <a:cs typeface="+mn-ea"/>
            </a:endParaRPr>
          </a:p>
          <a:p>
            <a:pPr algn="ctr" defTabSz="1218565" fontAlgn="base">
              <a:spcBef>
                <a:spcPct val="0"/>
              </a:spcBef>
              <a:spcAft>
                <a:spcPct val="0"/>
              </a:spcAft>
              <a:defRPr/>
            </a:pPr>
            <a:r>
              <a:rPr lang="en-US" altLang="zh-CN" sz="2135" kern="0">
                <a:solidFill>
                  <a:schemeClr val="tx2"/>
                </a:solidFill>
                <a:latin typeface="Arial" panose="020B0604020202090204" pitchFamily="34" charset="0"/>
                <a:cs typeface="+mn-ea"/>
              </a:rPr>
              <a:t>Start from everywhere</a:t>
            </a:r>
            <a:endParaRPr lang="en-US" altLang="zh-CN" sz="2135" kern="0">
              <a:solidFill>
                <a:schemeClr val="tx2"/>
              </a:solidFill>
              <a:latin typeface="Arial" panose="020B0604020202090204" pitchFamily="34" charset="0"/>
              <a:cs typeface="+mn-ea"/>
            </a:endParaRPr>
          </a:p>
        </p:txBody>
      </p:sp>
      <p:sp>
        <p:nvSpPr>
          <p:cNvPr id="36" name="Oval 15"/>
          <p:cNvSpPr>
            <a:spLocks noChangeArrowheads="1"/>
          </p:cNvSpPr>
          <p:nvPr/>
        </p:nvSpPr>
        <p:spPr bwMode="auto">
          <a:xfrm>
            <a:off x="8496737" y="2302160"/>
            <a:ext cx="2688167" cy="2688167"/>
          </a:xfrm>
          <a:prstGeom prst="ellipse">
            <a:avLst/>
          </a:prstGeom>
          <a:noFill/>
          <a:ln>
            <a:noFill/>
          </a:ln>
          <a:effectLst/>
        </p:spPr>
        <p:txBody>
          <a:bodyPr wrap="none" anchor="ctr"/>
          <a:lstStyle/>
          <a:p>
            <a:pPr algn="ctr" fontAlgn="base">
              <a:spcBef>
                <a:spcPct val="0"/>
              </a:spcBef>
              <a:spcAft>
                <a:spcPct val="0"/>
              </a:spcAft>
              <a:buFont typeface="Arial" panose="020B0604020202090204" pitchFamily="34" charset="0"/>
              <a:buNone/>
            </a:pPr>
            <a:endParaRPr lang="zh-CN" altLang="zh-CN" sz="2135">
              <a:solidFill>
                <a:schemeClr val="tx2"/>
              </a:solidFill>
              <a:latin typeface="Arial" panose="020B0604020202090204" pitchFamily="34" charset="0"/>
              <a:cs typeface="+mn-ea"/>
            </a:endParaRPr>
          </a:p>
        </p:txBody>
      </p:sp>
      <p:sp>
        <p:nvSpPr>
          <p:cNvPr id="37" name="Oval 16"/>
          <p:cNvSpPr>
            <a:spLocks noChangeArrowheads="1"/>
          </p:cNvSpPr>
          <p:nvPr/>
        </p:nvSpPr>
        <p:spPr bwMode="auto">
          <a:xfrm>
            <a:off x="8496737" y="2302160"/>
            <a:ext cx="2688167" cy="2688167"/>
          </a:xfrm>
          <a:prstGeom prst="ellipse">
            <a:avLst/>
          </a:prstGeom>
          <a:noFill/>
          <a:ln w="19050">
            <a:solidFill>
              <a:schemeClr val="tx1"/>
            </a:solidFill>
          </a:ln>
          <a:effectLst/>
        </p:spPr>
        <p:txBody>
          <a:bodyPr wrap="none" anchor="ctr"/>
          <a:lstStyle/>
          <a:p>
            <a:pPr algn="ctr" defTabSz="1218565" fontAlgn="base">
              <a:spcBef>
                <a:spcPct val="0"/>
              </a:spcBef>
              <a:spcAft>
                <a:spcPct val="0"/>
              </a:spcAft>
              <a:defRPr/>
            </a:pPr>
            <a:r>
              <a:rPr lang="en-US" altLang="zh-CN" sz="2135" kern="0">
                <a:solidFill>
                  <a:schemeClr val="tx2"/>
                </a:solidFill>
                <a:latin typeface="Arial" panose="020B0604020202090204" pitchFamily="34" charset="0"/>
                <a:cs typeface="+mn-ea"/>
              </a:rPr>
              <a:t>Show progress bar</a:t>
            </a:r>
            <a:endParaRPr lang="en-US" altLang="zh-CN" sz="2135" kern="0">
              <a:solidFill>
                <a:schemeClr val="tx2"/>
              </a:solidFill>
              <a:latin typeface="Arial" panose="020B0604020202090204" pitchFamily="34" charset="0"/>
              <a:cs typeface="+mn-ea"/>
            </a:endParaRPr>
          </a:p>
          <a:p>
            <a:pPr algn="ctr" defTabSz="1218565" fontAlgn="base">
              <a:spcBef>
                <a:spcPct val="0"/>
              </a:spcBef>
              <a:spcAft>
                <a:spcPct val="0"/>
              </a:spcAft>
              <a:defRPr/>
            </a:pPr>
            <a:r>
              <a:rPr lang="en-US" altLang="zh-CN" sz="2135" kern="0">
                <a:solidFill>
                  <a:schemeClr val="tx2"/>
                </a:solidFill>
                <a:latin typeface="Arial" panose="020B0604020202090204" pitchFamily="34" charset="0"/>
                <a:cs typeface="+mn-ea"/>
              </a:rPr>
              <a:t>and volume bar</a:t>
            </a:r>
            <a:endParaRPr lang="en-US" altLang="zh-CN" sz="2135" kern="0">
              <a:solidFill>
                <a:schemeClr val="tx2"/>
              </a:solidFill>
              <a:latin typeface="Arial" panose="020B0604020202090204" pitchFamily="34" charset="0"/>
              <a:cs typeface="+mn-ea"/>
            </a:endParaRPr>
          </a:p>
        </p:txBody>
      </p:sp>
      <p:grpSp>
        <p:nvGrpSpPr>
          <p:cNvPr id="41" name="组合 40"/>
          <p:cNvGrpSpPr/>
          <p:nvPr/>
        </p:nvGrpSpPr>
        <p:grpSpPr>
          <a:xfrm>
            <a:off x="568443" y="319365"/>
            <a:ext cx="3316804" cy="420370"/>
            <a:chOff x="568442" y="319364"/>
            <a:chExt cx="3316807" cy="420371"/>
          </a:xfrm>
        </p:grpSpPr>
        <p:sp>
          <p:nvSpPr>
            <p:cNvPr id="42" name="文本框 23"/>
            <p:cNvSpPr txBox="1"/>
            <p:nvPr/>
          </p:nvSpPr>
          <p:spPr>
            <a:xfrm>
              <a:off x="665958" y="319364"/>
              <a:ext cx="1438276" cy="420371"/>
            </a:xfrm>
            <a:prstGeom prst="rect">
              <a:avLst/>
            </a:prstGeom>
            <a:noFill/>
          </p:spPr>
          <p:txBody>
            <a:bodyPr wrap="none" rtlCol="0">
              <a:spAutoFit/>
            </a:bodyPr>
            <a:lstStyle/>
            <a:p>
              <a:r>
                <a:rPr lang="en-US" altLang="zh-CN" sz="2135" dirty="0">
                  <a:solidFill>
                    <a:schemeClr val="bg2"/>
                  </a:solidFill>
                  <a:latin typeface="+mn-ea"/>
                  <a:cs typeface="+mn-ea"/>
                </a:rPr>
                <a:t>Functions</a:t>
              </a:r>
              <a:endParaRPr lang="en-US" altLang="zh-CN" sz="2135" dirty="0">
                <a:solidFill>
                  <a:schemeClr val="bg2"/>
                </a:solidFill>
                <a:latin typeface="+mn-ea"/>
                <a:cs typeface="+mn-ea"/>
              </a:endParaRPr>
            </a:p>
          </p:txBody>
        </p:sp>
        <p:sp>
          <p:nvSpPr>
            <p:cNvPr id="43" name="等腰三角形 42"/>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sp>
          <p:nvSpPr>
            <p:cNvPr id="44" name="文本框 23"/>
            <p:cNvSpPr txBox="1"/>
            <p:nvPr/>
          </p:nvSpPr>
          <p:spPr>
            <a:xfrm>
              <a:off x="2104073" y="385960"/>
              <a:ext cx="1781176" cy="297181"/>
            </a:xfrm>
            <a:prstGeom prst="rect">
              <a:avLst/>
            </a:prstGeom>
            <a:noFill/>
          </p:spPr>
          <p:txBody>
            <a:bodyPr wrap="none" rtlCol="0">
              <a:spAutoFit/>
            </a:bodyPr>
            <a:lstStyle/>
            <a:p>
              <a:r>
                <a:rPr lang="en-US" altLang="zh-CN" sz="1335" dirty="0">
                  <a:solidFill>
                    <a:srgbClr val="262626"/>
                  </a:solidFill>
                  <a:latin typeface="微软雅黑" panose="020B0703020204020201" charset="-122"/>
                  <a:cs typeface="+mn-ea"/>
                </a:rPr>
                <a:t>Basic and advanced</a:t>
              </a:r>
              <a:endParaRPr lang="zh-CN" altLang="en-US" sz="1335" dirty="0">
                <a:solidFill>
                  <a:srgbClr val="262626"/>
                </a:solidFill>
                <a:latin typeface="微软雅黑" panose="020B0703020204020201" charset="-122"/>
                <a:cs typeface="+mn-ea"/>
              </a:endParaRPr>
            </a:p>
          </p:txBody>
        </p:sp>
      </p:grpSp>
      <p:pic>
        <p:nvPicPr>
          <p:cNvPr id="2" name="图片 1" descr="play-line (2)"/>
          <p:cNvPicPr>
            <a:picLocks noChangeAspect="1"/>
          </p:cNvPicPr>
          <p:nvPr/>
        </p:nvPicPr>
        <p:blipFill>
          <a:blip r:embed="rId1"/>
          <a:stretch>
            <a:fillRect/>
          </a:stretch>
        </p:blipFill>
        <p:spPr>
          <a:xfrm>
            <a:off x="5010150" y="2647315"/>
            <a:ext cx="540000" cy="540000"/>
          </a:xfrm>
          <a:prstGeom prst="rect">
            <a:avLst/>
          </a:prstGeom>
        </p:spPr>
      </p:pic>
      <p:pic>
        <p:nvPicPr>
          <p:cNvPr id="3" name="图片 2" descr="pause-line"/>
          <p:cNvPicPr>
            <a:picLocks noChangeAspect="1"/>
          </p:cNvPicPr>
          <p:nvPr/>
        </p:nvPicPr>
        <p:blipFill>
          <a:blip r:embed="rId2"/>
          <a:stretch>
            <a:fillRect/>
          </a:stretch>
        </p:blipFill>
        <p:spPr>
          <a:xfrm>
            <a:off x="5826125" y="2647315"/>
            <a:ext cx="540000" cy="540000"/>
          </a:xfrm>
          <a:prstGeom prst="rect">
            <a:avLst/>
          </a:prstGeom>
        </p:spPr>
      </p:pic>
      <p:pic>
        <p:nvPicPr>
          <p:cNvPr id="4" name="图片 3" descr="music-2-line"/>
          <p:cNvPicPr>
            <a:picLocks noChangeAspect="1"/>
          </p:cNvPicPr>
          <p:nvPr/>
        </p:nvPicPr>
        <p:blipFill>
          <a:blip r:embed="rId3"/>
          <a:stretch>
            <a:fillRect/>
          </a:stretch>
        </p:blipFill>
        <p:spPr>
          <a:xfrm>
            <a:off x="2081530" y="4086860"/>
            <a:ext cx="540000" cy="540000"/>
          </a:xfrm>
          <a:prstGeom prst="rect">
            <a:avLst/>
          </a:prstGeom>
        </p:spPr>
      </p:pic>
      <p:pic>
        <p:nvPicPr>
          <p:cNvPr id="5" name="图片 4" descr="tape-line"/>
          <p:cNvPicPr>
            <a:picLocks noChangeAspect="1"/>
          </p:cNvPicPr>
          <p:nvPr/>
        </p:nvPicPr>
        <p:blipFill>
          <a:blip r:embed="rId4"/>
          <a:stretch>
            <a:fillRect/>
          </a:stretch>
        </p:blipFill>
        <p:spPr>
          <a:xfrm>
            <a:off x="5826760" y="4248150"/>
            <a:ext cx="540000" cy="540000"/>
          </a:xfrm>
          <a:prstGeom prst="rect">
            <a:avLst/>
          </a:prstGeom>
        </p:spPr>
      </p:pic>
      <p:pic>
        <p:nvPicPr>
          <p:cNvPr id="6" name="图片 5" descr="volume-up-line"/>
          <p:cNvPicPr>
            <a:picLocks noChangeAspect="1"/>
          </p:cNvPicPr>
          <p:nvPr/>
        </p:nvPicPr>
        <p:blipFill>
          <a:blip r:embed="rId5"/>
          <a:stretch>
            <a:fillRect/>
          </a:stretch>
        </p:blipFill>
        <p:spPr>
          <a:xfrm>
            <a:off x="9571355" y="4156075"/>
            <a:ext cx="540000" cy="540000"/>
          </a:xfrm>
          <a:prstGeom prst="rect">
            <a:avLst/>
          </a:prstGeom>
        </p:spPr>
      </p:pic>
      <p:pic>
        <p:nvPicPr>
          <p:cNvPr id="7" name="图片 6" descr="voiceprint-line"/>
          <p:cNvPicPr>
            <a:picLocks noChangeAspect="1"/>
          </p:cNvPicPr>
          <p:nvPr/>
        </p:nvPicPr>
        <p:blipFill>
          <a:blip r:embed="rId6"/>
          <a:stretch>
            <a:fillRect/>
          </a:stretch>
        </p:blipFill>
        <p:spPr>
          <a:xfrm>
            <a:off x="9571355" y="2647315"/>
            <a:ext cx="540000" cy="540000"/>
          </a:xfrm>
          <a:prstGeom prst="rect">
            <a:avLst/>
          </a:prstGeom>
        </p:spPr>
      </p:pic>
      <p:pic>
        <p:nvPicPr>
          <p:cNvPr id="8" name="图片 7" descr="stop-mini-line"/>
          <p:cNvPicPr>
            <a:picLocks noChangeAspect="1"/>
          </p:cNvPicPr>
          <p:nvPr/>
        </p:nvPicPr>
        <p:blipFill>
          <a:blip r:embed="rId7"/>
          <a:stretch>
            <a:fillRect/>
          </a:stretch>
        </p:blipFill>
        <p:spPr>
          <a:xfrm>
            <a:off x="6591935" y="2647315"/>
            <a:ext cx="540000" cy="540000"/>
          </a:xfrm>
          <a:prstGeom prst="rect">
            <a:avLst/>
          </a:prstGeom>
        </p:spPr>
      </p:pic>
      <p:pic>
        <p:nvPicPr>
          <p:cNvPr id="9" name="图片 8" descr="music-line"/>
          <p:cNvPicPr>
            <a:picLocks noChangeAspect="1"/>
          </p:cNvPicPr>
          <p:nvPr/>
        </p:nvPicPr>
        <p:blipFill>
          <a:blip r:embed="rId8"/>
          <a:stretch>
            <a:fillRect/>
          </a:stretch>
        </p:blipFill>
        <p:spPr>
          <a:xfrm>
            <a:off x="2081530" y="2647315"/>
            <a:ext cx="540000" cy="5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995045" y="826135"/>
            <a:ext cx="10025380" cy="5631180"/>
          </a:xfrm>
          <a:prstGeom prst="rect">
            <a:avLst/>
          </a:prstGeom>
          <a:noFill/>
        </p:spPr>
        <p:txBody>
          <a:bodyPr wrap="square" rtlCol="0">
            <a:spAutoFit/>
          </a:bodyPr>
          <a:lstStyle/>
          <a:p>
            <a:pPr marL="457200" indent="-457200" algn="l">
              <a:lnSpc>
                <a:spcPct val="150000"/>
              </a:lnSpc>
              <a:buFont typeface="Arial" panose="020B0604020202090204" pitchFamily="34" charset="0"/>
              <a:buChar char="•"/>
            </a:pPr>
            <a:r>
              <a:rPr lang="en-US" altLang="zh-CN" sz="2400" dirty="0">
                <a:latin typeface="FuturaBookC" pitchFamily="2" charset="-52"/>
                <a:ea typeface="锐字逼格青春粗黑体简2.0" panose="02010604000000000000" pitchFamily="2" charset="-122"/>
              </a:rPr>
              <a:t>The Real Time Streaming Protocol is a network control protocol designed for use in entertainment and communications systems to control streaming media servers. </a:t>
            </a:r>
            <a:endParaRPr lang="en-US" altLang="zh-CN" sz="2400" dirty="0">
              <a:latin typeface="FuturaBookC" pitchFamily="2" charset="-52"/>
              <a:ea typeface="锐字逼格青春粗黑体简2.0" panose="02010604000000000000" pitchFamily="2" charset="-122"/>
            </a:endParaRPr>
          </a:p>
          <a:p>
            <a:pPr marL="457200" indent="-457200" algn="l">
              <a:lnSpc>
                <a:spcPct val="150000"/>
              </a:lnSpc>
              <a:buFont typeface="Arial" panose="020B0604020202090204" pitchFamily="34" charset="0"/>
              <a:buChar char="•"/>
            </a:pPr>
            <a:r>
              <a:rPr lang="en-US" altLang="zh-CN" sz="2400" dirty="0">
                <a:latin typeface="FuturaBookC" pitchFamily="2" charset="-52"/>
                <a:ea typeface="锐字逼格青春粗黑体简2.0" panose="02010604000000000000" pitchFamily="2" charset="-122"/>
              </a:rPr>
              <a:t>The protocol is used for establishing and controlling media sessions between end points. </a:t>
            </a:r>
            <a:endParaRPr lang="en-US" altLang="zh-CN" sz="2400" dirty="0">
              <a:latin typeface="FuturaBookC" pitchFamily="2" charset="-52"/>
              <a:ea typeface="锐字逼格青春粗黑体简2.0" panose="02010604000000000000" pitchFamily="2" charset="-122"/>
            </a:endParaRPr>
          </a:p>
          <a:p>
            <a:pPr marL="457200" indent="-457200" algn="l">
              <a:lnSpc>
                <a:spcPct val="150000"/>
              </a:lnSpc>
              <a:buFont typeface="Arial" panose="020B0604020202090204" pitchFamily="34" charset="0"/>
              <a:buChar char="•"/>
            </a:pPr>
            <a:r>
              <a:rPr lang="en-US" altLang="zh-CN" sz="2400" dirty="0">
                <a:latin typeface="FuturaBookC" pitchFamily="2" charset="-52"/>
                <a:ea typeface="锐字逼格青春粗黑体简2.0" panose="02010604000000000000" pitchFamily="2" charset="-122"/>
              </a:rPr>
              <a:t>Clients of media servers issue VCR-like commands, such as </a:t>
            </a:r>
            <a:r>
              <a:rPr lang="en-US" altLang="zh-CN" sz="2400" i="1" dirty="0">
                <a:latin typeface="FuturaBookC" pitchFamily="2" charset="-52"/>
                <a:ea typeface="锐字逼格青春粗黑体简2.0" panose="02010604000000000000" pitchFamily="2" charset="-122"/>
              </a:rPr>
              <a:t>play</a:t>
            </a:r>
            <a:r>
              <a:rPr lang="en-US" altLang="zh-CN" sz="2400" dirty="0">
                <a:latin typeface="FuturaBookC" pitchFamily="2" charset="-52"/>
                <a:ea typeface="锐字逼格青春粗黑体简2.0" panose="02010604000000000000" pitchFamily="2" charset="-122"/>
              </a:rPr>
              <a:t> and </a:t>
            </a:r>
            <a:r>
              <a:rPr lang="en-US" altLang="zh-CN" sz="2400" i="1" dirty="0">
                <a:latin typeface="FuturaBookC" pitchFamily="2" charset="-52"/>
                <a:ea typeface="锐字逼格青春粗黑体简2.0" panose="02010604000000000000" pitchFamily="2" charset="-122"/>
              </a:rPr>
              <a:t>pause</a:t>
            </a:r>
            <a:r>
              <a:rPr lang="en-US" altLang="zh-CN" sz="2400" dirty="0">
                <a:latin typeface="FuturaBookC" pitchFamily="2" charset="-52"/>
                <a:ea typeface="锐字逼格青春粗黑体简2.0" panose="02010604000000000000" pitchFamily="2" charset="-122"/>
              </a:rPr>
              <a:t>, to facilitate real-time control of playback of media files from the server.</a:t>
            </a:r>
            <a:endParaRPr lang="en-US" altLang="zh-CN" sz="2400" dirty="0">
              <a:latin typeface="FuturaBookC" pitchFamily="2" charset="-52"/>
              <a:ea typeface="锐字逼格青春粗黑体简2.0" panose="02010604000000000000" pitchFamily="2" charset="-122"/>
            </a:endParaRPr>
          </a:p>
          <a:p>
            <a:pPr marL="457200" indent="-457200" algn="l">
              <a:lnSpc>
                <a:spcPct val="150000"/>
              </a:lnSpc>
              <a:buFont typeface="Arial" panose="020B0604020202090204" pitchFamily="34" charset="0"/>
              <a:buChar char="•"/>
            </a:pPr>
            <a:r>
              <a:rPr lang="en-US" altLang="zh-CN" sz="2400" dirty="0">
                <a:latin typeface="FuturaBookC" pitchFamily="2" charset="-52"/>
                <a:ea typeface="锐字逼格青春粗黑体简2.0" panose="02010604000000000000" pitchFamily="2" charset="-122"/>
              </a:rPr>
              <a:t>Default ports are 554(Linux) and 8554(Windows).</a:t>
            </a:r>
            <a:endParaRPr lang="en-US" altLang="zh-CN" sz="2400" dirty="0">
              <a:latin typeface="FuturaBookC" pitchFamily="2" charset="-52"/>
              <a:ea typeface="锐字逼格青春粗黑体简2.0" panose="02010604000000000000" pitchFamily="2" charset="-122"/>
            </a:endParaRPr>
          </a:p>
          <a:p>
            <a:pPr marL="457200" indent="-457200" algn="l">
              <a:lnSpc>
                <a:spcPct val="150000"/>
              </a:lnSpc>
              <a:buFont typeface="Arial" panose="020B0604020202090204" pitchFamily="34" charset="0"/>
              <a:buChar char="•"/>
            </a:pPr>
            <a:r>
              <a:rPr lang="en-US" altLang="zh-CN" sz="2400" dirty="0">
                <a:latin typeface="FuturaBookC" pitchFamily="2" charset="-52"/>
                <a:ea typeface="锐字逼格青春粗黑体简2.0" panose="02010604000000000000" pitchFamily="2" charset="-122"/>
              </a:rPr>
              <a:t>He have two maids.</a:t>
            </a:r>
            <a:endParaRPr lang="en-US" altLang="zh-CN" sz="2400" dirty="0">
              <a:latin typeface="FuturaBookC" pitchFamily="2" charset="-52"/>
              <a:ea typeface="锐字逼格青春粗黑体简2.0" panose="02010604000000000000" pitchFamily="2" charset="-122"/>
            </a:endParaRPr>
          </a:p>
        </p:txBody>
      </p:sp>
      <p:cxnSp>
        <p:nvCxnSpPr>
          <p:cNvPr id="2" name="直接连接符 1"/>
          <p:cNvCxnSpPr/>
          <p:nvPr/>
        </p:nvCxnSpPr>
        <p:spPr>
          <a:xfrm>
            <a:off x="11123681" y="886545"/>
            <a:ext cx="491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1516360" y="739775"/>
            <a:ext cx="4445" cy="950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98531" y="6057985"/>
            <a:ext cx="491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30860" y="5340985"/>
            <a:ext cx="4445" cy="950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68443" y="319365"/>
            <a:ext cx="3536515" cy="420370"/>
            <a:chOff x="568442" y="319364"/>
            <a:chExt cx="3536518" cy="420371"/>
          </a:xfrm>
        </p:grpSpPr>
        <p:sp>
          <p:nvSpPr>
            <p:cNvPr id="55" name="文本框 23"/>
            <p:cNvSpPr txBox="1"/>
            <p:nvPr/>
          </p:nvSpPr>
          <p:spPr>
            <a:xfrm>
              <a:off x="665958" y="319364"/>
              <a:ext cx="838836" cy="420371"/>
            </a:xfrm>
            <a:prstGeom prst="rect">
              <a:avLst/>
            </a:prstGeom>
            <a:noFill/>
          </p:spPr>
          <p:txBody>
            <a:bodyPr wrap="none" rtlCol="0">
              <a:spAutoFit/>
            </a:bodyPr>
            <a:p>
              <a:r>
                <a:rPr lang="en-US" altLang="zh-CN" sz="2135" dirty="0">
                  <a:solidFill>
                    <a:schemeClr val="bg2"/>
                  </a:solidFill>
                  <a:latin typeface="+mn-ea"/>
                  <a:cs typeface="+mn-ea"/>
                </a:rPr>
                <a:t>RTSP</a:t>
              </a:r>
              <a:endParaRPr lang="en-US" altLang="zh-CN" sz="2135" dirty="0">
                <a:solidFill>
                  <a:schemeClr val="bg2"/>
                </a:solidFill>
                <a:latin typeface="+mn-ea"/>
                <a:cs typeface="+mn-ea"/>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panose="020B0703020204020201" charset="-122"/>
                <a:cs typeface="+mn-ea"/>
              </a:endParaRPr>
            </a:p>
          </p:txBody>
        </p:sp>
        <p:sp>
          <p:nvSpPr>
            <p:cNvPr id="57" name="文本框 23"/>
            <p:cNvSpPr txBox="1"/>
            <p:nvPr/>
          </p:nvSpPr>
          <p:spPr>
            <a:xfrm>
              <a:off x="1504633" y="378975"/>
              <a:ext cx="2600327" cy="297181"/>
            </a:xfrm>
            <a:prstGeom prst="rect">
              <a:avLst/>
            </a:prstGeom>
            <a:noFill/>
          </p:spPr>
          <p:txBody>
            <a:bodyPr wrap="none" rtlCol="0">
              <a:spAutoFit/>
            </a:bodyPr>
            <a:p>
              <a:pPr algn="l"/>
              <a:r>
                <a:rPr lang="en-US" altLang="zh-CN" sz="1335" dirty="0">
                  <a:solidFill>
                    <a:srgbClr val="262626"/>
                  </a:solidFill>
                  <a:latin typeface="微软雅黑" panose="020B0703020204020201" charset="-122"/>
                  <a:cs typeface="+mn-ea"/>
                </a:rPr>
                <a:t>Real Time Streaming Protocol</a:t>
              </a:r>
              <a:endParaRPr lang="en-US" altLang="zh-CN" sz="1335" dirty="0">
                <a:solidFill>
                  <a:srgbClr val="262626"/>
                </a:solidFill>
                <a:latin typeface="微软雅黑" panose="020B0703020204020201" charset="-122"/>
                <a:cs typeface="+mn-ea"/>
              </a:endParaRPr>
            </a:p>
          </p:txBody>
        </p:sp>
      </p:grpSp>
      <p:pic>
        <p:nvPicPr>
          <p:cNvPr id="5" name="图片 4" descr="play-line (2)"/>
          <p:cNvPicPr>
            <a:picLocks noChangeAspect="1"/>
          </p:cNvPicPr>
          <p:nvPr/>
        </p:nvPicPr>
        <p:blipFill>
          <a:blip r:embed="rId1"/>
          <a:stretch>
            <a:fillRect/>
          </a:stretch>
        </p:blipFill>
        <p:spPr>
          <a:xfrm>
            <a:off x="10431780" y="3462020"/>
            <a:ext cx="360000" cy="360000"/>
          </a:xfrm>
          <a:prstGeom prst="rect">
            <a:avLst/>
          </a:prstGeom>
        </p:spPr>
      </p:pic>
      <p:pic>
        <p:nvPicPr>
          <p:cNvPr id="7" name="图片 6" descr="pause-line"/>
          <p:cNvPicPr>
            <a:picLocks noChangeAspect="1"/>
          </p:cNvPicPr>
          <p:nvPr/>
        </p:nvPicPr>
        <p:blipFill>
          <a:blip r:embed="rId2"/>
          <a:stretch>
            <a:fillRect/>
          </a:stretch>
        </p:blipFill>
        <p:spPr>
          <a:xfrm>
            <a:off x="2477770" y="4068445"/>
            <a:ext cx="360000" cy="360000"/>
          </a:xfrm>
          <a:prstGeom prst="rect">
            <a:avLst/>
          </a:prstGeom>
        </p:spPr>
      </p:pic>
      <p:pic>
        <p:nvPicPr>
          <p:cNvPr id="8" name="图片 7"/>
          <p:cNvPicPr>
            <a:picLocks noChangeAspect="1"/>
          </p:cNvPicPr>
          <p:nvPr/>
        </p:nvPicPr>
        <p:blipFill>
          <a:blip r:embed="rId3"/>
          <a:stretch>
            <a:fillRect/>
          </a:stretch>
        </p:blipFill>
        <p:spPr>
          <a:xfrm>
            <a:off x="11077575" y="5271135"/>
            <a:ext cx="1113155" cy="157416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816100" y="3435350"/>
            <a:ext cx="8926830" cy="1476375"/>
          </a:xfrm>
          <a:prstGeom prst="rect">
            <a:avLst/>
          </a:prstGeom>
          <a:noFill/>
        </p:spPr>
        <p:txBody>
          <a:bodyPr wrap="square" rtlCol="0">
            <a:spAutoFit/>
          </a:bodyPr>
          <a:lstStyle/>
          <a:p>
            <a:pPr marL="342900" indent="-342900" algn="l">
              <a:lnSpc>
                <a:spcPct val="150000"/>
              </a:lnSpc>
              <a:buFont typeface="Arial" panose="020B0604020202090204" pitchFamily="34" charset="0"/>
              <a:buChar char="•"/>
            </a:pPr>
            <a:r>
              <a:rPr lang="en-US" altLang="zh-CN" sz="2000" dirty="0">
                <a:latin typeface="FuturaBookC" pitchFamily="2" charset="-52"/>
                <a:ea typeface="锐字逼格青春粗黑体简2.0" panose="02010604000000000000" pitchFamily="2" charset="-122"/>
              </a:rPr>
              <a:t>Most RTSP servers use the Real-time Transport Protocol for media stream delivery. </a:t>
            </a:r>
            <a:endParaRPr lang="en-US" altLang="zh-CN" sz="2000" dirty="0">
              <a:latin typeface="FuturaBookC" pitchFamily="2" charset="-52"/>
              <a:ea typeface="锐字逼格青春粗黑体简2.0" panose="02010604000000000000" pitchFamily="2" charset="-122"/>
            </a:endParaRPr>
          </a:p>
          <a:p>
            <a:pPr marL="342900" indent="-342900" algn="l">
              <a:lnSpc>
                <a:spcPct val="150000"/>
              </a:lnSpc>
              <a:buFont typeface="Arial" panose="020B0604020202090204" pitchFamily="34" charset="0"/>
              <a:buChar char="•"/>
            </a:pPr>
            <a:r>
              <a:rPr lang="en-US" altLang="zh-CN" sz="2000" dirty="0">
                <a:latin typeface="FuturaBookC" pitchFamily="2" charset="-52"/>
                <a:ea typeface="锐字逼格青春粗黑体简2.0" panose="02010604000000000000" pitchFamily="2" charset="-122"/>
              </a:rPr>
              <a:t>(however some vendors implement proprietary transport protocols.)</a:t>
            </a:r>
            <a:endParaRPr lang="en-US" altLang="zh-CN" sz="2000" dirty="0">
              <a:latin typeface="FuturaBookC" pitchFamily="2" charset="-52"/>
              <a:ea typeface="锐字逼格青春粗黑体简2.0" panose="02010604000000000000" pitchFamily="2" charset="-122"/>
            </a:endParaRPr>
          </a:p>
        </p:txBody>
      </p:sp>
      <p:cxnSp>
        <p:nvCxnSpPr>
          <p:cNvPr id="2" name="直接连接符 1"/>
          <p:cNvCxnSpPr/>
          <p:nvPr/>
        </p:nvCxnSpPr>
        <p:spPr>
          <a:xfrm>
            <a:off x="11123681" y="886545"/>
            <a:ext cx="491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1516360" y="739775"/>
            <a:ext cx="4445" cy="950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98531" y="6057985"/>
            <a:ext cx="491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30860" y="5340985"/>
            <a:ext cx="4445" cy="950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68443" y="319365"/>
            <a:ext cx="3318710" cy="420370"/>
            <a:chOff x="568442" y="319364"/>
            <a:chExt cx="3318713" cy="420371"/>
          </a:xfrm>
        </p:grpSpPr>
        <p:sp>
          <p:nvSpPr>
            <p:cNvPr id="55" name="文本框 23"/>
            <p:cNvSpPr txBox="1"/>
            <p:nvPr/>
          </p:nvSpPr>
          <p:spPr>
            <a:xfrm>
              <a:off x="665958" y="319364"/>
              <a:ext cx="681991" cy="420371"/>
            </a:xfrm>
            <a:prstGeom prst="rect">
              <a:avLst/>
            </a:prstGeom>
            <a:noFill/>
          </p:spPr>
          <p:txBody>
            <a:bodyPr wrap="none" rtlCol="0">
              <a:spAutoFit/>
            </a:bodyPr>
            <a:p>
              <a:r>
                <a:rPr lang="en-US" altLang="zh-CN" sz="2135" dirty="0">
                  <a:solidFill>
                    <a:schemeClr val="bg2"/>
                  </a:solidFill>
                  <a:latin typeface="+mn-ea"/>
                  <a:cs typeface="+mn-ea"/>
                </a:rPr>
                <a:t>RTP</a:t>
              </a:r>
              <a:endParaRPr lang="en-US" altLang="zh-CN" sz="2135" dirty="0">
                <a:solidFill>
                  <a:schemeClr val="bg2"/>
                </a:solidFill>
                <a:latin typeface="+mn-ea"/>
                <a:cs typeface="+mn-ea"/>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panose="020B0703020204020201" charset="-122"/>
                <a:cs typeface="+mn-ea"/>
              </a:endParaRPr>
            </a:p>
          </p:txBody>
        </p:sp>
        <p:sp>
          <p:nvSpPr>
            <p:cNvPr id="57" name="文本框 23"/>
            <p:cNvSpPr txBox="1"/>
            <p:nvPr/>
          </p:nvSpPr>
          <p:spPr>
            <a:xfrm>
              <a:off x="1347788" y="378975"/>
              <a:ext cx="2539367" cy="297181"/>
            </a:xfrm>
            <a:prstGeom prst="rect">
              <a:avLst/>
            </a:prstGeom>
            <a:noFill/>
          </p:spPr>
          <p:txBody>
            <a:bodyPr wrap="none" rtlCol="0">
              <a:spAutoFit/>
            </a:bodyPr>
            <a:p>
              <a:pPr algn="l"/>
              <a:r>
                <a:rPr lang="en-US" altLang="zh-CN" sz="1335" dirty="0">
                  <a:solidFill>
                    <a:srgbClr val="262626"/>
                  </a:solidFill>
                  <a:latin typeface="微软雅黑" panose="020B0703020204020201" charset="-122"/>
                  <a:cs typeface="+mn-ea"/>
                </a:rPr>
                <a:t>Real-time Transport Protocol</a:t>
              </a:r>
              <a:endParaRPr lang="en-US" altLang="zh-CN" sz="1335" dirty="0">
                <a:solidFill>
                  <a:srgbClr val="262626"/>
                </a:solidFill>
                <a:latin typeface="微软雅黑" panose="020B0703020204020201" charset="-122"/>
                <a:cs typeface="+mn-ea"/>
              </a:endParaRPr>
            </a:p>
          </p:txBody>
        </p:sp>
      </p:grpSp>
      <p:sp>
        <p:nvSpPr>
          <p:cNvPr id="7" name="文本框 6"/>
          <p:cNvSpPr txBox="1"/>
          <p:nvPr/>
        </p:nvSpPr>
        <p:spPr>
          <a:xfrm>
            <a:off x="998220" y="1128395"/>
            <a:ext cx="10125710" cy="2306955"/>
          </a:xfrm>
          <a:prstGeom prst="rect">
            <a:avLst/>
          </a:prstGeom>
          <a:noFill/>
        </p:spPr>
        <p:txBody>
          <a:bodyPr wrap="square" rtlCol="0">
            <a:spAutoFit/>
          </a:bodyPr>
          <a:p>
            <a:pPr>
              <a:lnSpc>
                <a:spcPct val="150000"/>
              </a:lnSpc>
            </a:pPr>
            <a:r>
              <a:rPr lang="en-US" altLang="zh-CN" sz="2400" dirty="0">
                <a:latin typeface="FuturaBookC" pitchFamily="2" charset="-52"/>
                <a:ea typeface="锐字逼格青春粗黑体简2.0" panose="02010604000000000000" pitchFamily="2" charset="-122"/>
                <a:sym typeface="+mn-ea"/>
              </a:rPr>
              <a:t>The transmission of streaming data itself is not a task of the RTSP protocol. </a:t>
            </a:r>
            <a:endParaRPr lang="en-US" altLang="zh-CN" sz="2400" dirty="0">
              <a:latin typeface="FuturaBookC" pitchFamily="2" charset="-52"/>
              <a:ea typeface="锐字逼格青春粗黑体简2.0" panose="02010604000000000000" pitchFamily="2" charset="-122"/>
              <a:sym typeface="+mn-ea"/>
            </a:endParaRPr>
          </a:p>
          <a:p>
            <a:pPr>
              <a:lnSpc>
                <a:spcPct val="150000"/>
              </a:lnSpc>
            </a:pPr>
            <a:endParaRPr lang="en-US" altLang="zh-CN" sz="2400" dirty="0">
              <a:latin typeface="FuturaBookC" pitchFamily="2" charset="-52"/>
              <a:ea typeface="锐字逼格青春粗黑体简2.0" panose="02010604000000000000" pitchFamily="2" charset="-122"/>
              <a:sym typeface="+mn-ea"/>
            </a:endParaRPr>
          </a:p>
          <a:p>
            <a:pPr>
              <a:lnSpc>
                <a:spcPct val="150000"/>
              </a:lnSpc>
            </a:pPr>
            <a:r>
              <a:rPr lang="en-US" altLang="zh-CN" sz="2400" dirty="0">
                <a:latin typeface="FuturaBookC" pitchFamily="2" charset="-52"/>
                <a:ea typeface="锐字逼格青春粗黑体简2.0" panose="02010604000000000000" pitchFamily="2" charset="-122"/>
                <a:sym typeface="+mn-ea"/>
              </a:rPr>
              <a:t>But RTP.</a:t>
            </a:r>
            <a:endParaRPr lang="en-US" altLang="zh-CN" sz="2400" dirty="0">
              <a:latin typeface="FuturaBookC" pitchFamily="2" charset="-52"/>
              <a:ea typeface="锐字逼格青春粗黑体简2.0" panose="02010604000000000000" pitchFamily="2" charset="-122"/>
              <a:sym typeface="+mn-ea"/>
            </a:endParaRPr>
          </a:p>
        </p:txBody>
      </p:sp>
      <p:sp>
        <p:nvSpPr>
          <p:cNvPr id="8" name="文本框 7"/>
          <p:cNvSpPr txBox="1"/>
          <p:nvPr/>
        </p:nvSpPr>
        <p:spPr>
          <a:xfrm>
            <a:off x="1576070" y="5340985"/>
            <a:ext cx="9039860" cy="460375"/>
          </a:xfrm>
          <a:prstGeom prst="rect">
            <a:avLst/>
          </a:prstGeom>
          <a:noFill/>
        </p:spPr>
        <p:txBody>
          <a:bodyPr wrap="square" rtlCol="0">
            <a:spAutoFit/>
          </a:bodyPr>
          <a:p>
            <a:pPr algn="ctr"/>
            <a:r>
              <a:rPr lang="en-US" altLang="zh-CN" sz="2400"/>
              <a:t>She has a sister called RTCP.</a:t>
            </a:r>
            <a:r>
              <a:rPr lang="zh-CN" altLang="en-US" sz="2400"/>
              <a:t>️</a:t>
            </a:r>
            <a:endParaRPr lang="zh-CN" altLang="en-US" sz="2400"/>
          </a:p>
        </p:txBody>
      </p:sp>
      <p:pic>
        <p:nvPicPr>
          <p:cNvPr id="9" name="图片 8" descr="female"/>
          <p:cNvPicPr>
            <a:picLocks noChangeAspect="1"/>
          </p:cNvPicPr>
          <p:nvPr/>
        </p:nvPicPr>
        <p:blipFill>
          <a:blip r:embed="rId1"/>
          <a:stretch>
            <a:fillRect/>
          </a:stretch>
        </p:blipFill>
        <p:spPr>
          <a:xfrm>
            <a:off x="5950585" y="5801360"/>
            <a:ext cx="658495" cy="658495"/>
          </a:xfrm>
          <a:prstGeom prst="rect">
            <a:avLst/>
          </a:prstGeom>
        </p:spPr>
      </p:pic>
      <p:pic>
        <p:nvPicPr>
          <p:cNvPr id="5" name="图片 4"/>
          <p:cNvPicPr>
            <a:picLocks noChangeAspect="1"/>
          </p:cNvPicPr>
          <p:nvPr/>
        </p:nvPicPr>
        <p:blipFill>
          <a:blip r:embed="rId2"/>
          <a:stretch>
            <a:fillRect/>
          </a:stretch>
        </p:blipFill>
        <p:spPr>
          <a:xfrm>
            <a:off x="10838815" y="5340985"/>
            <a:ext cx="1360170" cy="152590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141730" y="1509395"/>
            <a:ext cx="9907905" cy="2861310"/>
          </a:xfrm>
          <a:prstGeom prst="rect">
            <a:avLst/>
          </a:prstGeom>
          <a:noFill/>
        </p:spPr>
        <p:txBody>
          <a:bodyPr wrap="square" rtlCol="0">
            <a:spAutoFit/>
          </a:bodyPr>
          <a:lstStyle/>
          <a:p>
            <a:pPr marL="342900" indent="-342900" algn="l">
              <a:lnSpc>
                <a:spcPct val="150000"/>
              </a:lnSpc>
              <a:buFont typeface="Arial" panose="020B0604020202090204" pitchFamily="34" charset="0"/>
              <a:buChar char="•"/>
            </a:pPr>
            <a:r>
              <a:rPr lang="en-US" altLang="zh-CN" sz="2400" dirty="0">
                <a:latin typeface="FuturaBookC" pitchFamily="2" charset="-52"/>
                <a:ea typeface="锐字逼格青春粗黑体简2.0" panose="02010604000000000000" pitchFamily="2" charset="-122"/>
              </a:rPr>
              <a:t>RTCP provides out-of-band statistics and control information for an RTP session.</a:t>
            </a:r>
            <a:endParaRPr lang="en-US" altLang="zh-CN" sz="2400" dirty="0">
              <a:latin typeface="FuturaBookC" pitchFamily="2" charset="-52"/>
              <a:ea typeface="锐字逼格青春粗黑体简2.0" panose="02010604000000000000" pitchFamily="2" charset="-122"/>
            </a:endParaRPr>
          </a:p>
          <a:p>
            <a:pPr indent="0" algn="l">
              <a:lnSpc>
                <a:spcPct val="150000"/>
              </a:lnSpc>
              <a:buFont typeface="Arial" panose="020B0604020202090204" pitchFamily="34" charset="0"/>
              <a:buNone/>
            </a:pPr>
            <a:endParaRPr lang="en-US" altLang="zh-CN" sz="2400" dirty="0">
              <a:latin typeface="FuturaBookC" pitchFamily="2" charset="-52"/>
              <a:ea typeface="锐字逼格青春粗黑体简2.0" panose="02010604000000000000" pitchFamily="2" charset="-122"/>
            </a:endParaRPr>
          </a:p>
          <a:p>
            <a:pPr marL="342900" indent="-342900" algn="l">
              <a:lnSpc>
                <a:spcPct val="150000"/>
              </a:lnSpc>
              <a:buFont typeface="Arial" panose="020B0604020202090204" pitchFamily="34" charset="0"/>
              <a:buChar char="•"/>
            </a:pPr>
            <a:r>
              <a:rPr lang="en-US" altLang="zh-CN" sz="2400" dirty="0">
                <a:latin typeface="FuturaBookC" pitchFamily="2" charset="-52"/>
                <a:ea typeface="锐字逼格青春粗黑体简2.0" panose="02010604000000000000" pitchFamily="2" charset="-122"/>
              </a:rPr>
              <a:t>It partners with RTP in the delivery and packaging of multimedia data, but does not transport any media data itself.</a:t>
            </a:r>
            <a:endParaRPr lang="en-US" altLang="zh-CN" sz="2400" dirty="0">
              <a:latin typeface="FuturaBookC" pitchFamily="2" charset="-52"/>
              <a:ea typeface="锐字逼格青春粗黑体简2.0" panose="02010604000000000000" pitchFamily="2" charset="-122"/>
            </a:endParaRPr>
          </a:p>
        </p:txBody>
      </p:sp>
      <p:cxnSp>
        <p:nvCxnSpPr>
          <p:cNvPr id="2" name="直接连接符 1"/>
          <p:cNvCxnSpPr/>
          <p:nvPr/>
        </p:nvCxnSpPr>
        <p:spPr>
          <a:xfrm>
            <a:off x="11123681" y="886545"/>
            <a:ext cx="491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1516360" y="739775"/>
            <a:ext cx="4445" cy="950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398531" y="6057985"/>
            <a:ext cx="491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30860" y="5340985"/>
            <a:ext cx="4445" cy="9505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68443" y="319365"/>
            <a:ext cx="4158180" cy="420370"/>
            <a:chOff x="568442" y="319364"/>
            <a:chExt cx="4158184" cy="420371"/>
          </a:xfrm>
        </p:grpSpPr>
        <p:sp>
          <p:nvSpPr>
            <p:cNvPr id="55" name="文本框 23"/>
            <p:cNvSpPr txBox="1"/>
            <p:nvPr/>
          </p:nvSpPr>
          <p:spPr>
            <a:xfrm>
              <a:off x="665958" y="319364"/>
              <a:ext cx="863601" cy="420371"/>
            </a:xfrm>
            <a:prstGeom prst="rect">
              <a:avLst/>
            </a:prstGeom>
            <a:noFill/>
          </p:spPr>
          <p:txBody>
            <a:bodyPr wrap="none" rtlCol="0">
              <a:spAutoFit/>
            </a:bodyPr>
            <a:p>
              <a:r>
                <a:rPr lang="en-US" altLang="zh-CN" sz="2135" dirty="0">
                  <a:solidFill>
                    <a:schemeClr val="bg2"/>
                  </a:solidFill>
                  <a:latin typeface="+mn-ea"/>
                  <a:cs typeface="+mn-ea"/>
                </a:rPr>
                <a:t>RTCP</a:t>
              </a:r>
              <a:endParaRPr lang="en-US" altLang="zh-CN" sz="2135" dirty="0">
                <a:solidFill>
                  <a:schemeClr val="bg2"/>
                </a:solidFill>
                <a:latin typeface="+mn-ea"/>
                <a:cs typeface="+mn-ea"/>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prstClr val="white"/>
                </a:solidFill>
                <a:latin typeface="微软雅黑" panose="020B0703020204020201" charset="-122"/>
                <a:cs typeface="+mn-ea"/>
              </a:endParaRPr>
            </a:p>
          </p:txBody>
        </p:sp>
        <p:sp>
          <p:nvSpPr>
            <p:cNvPr id="57" name="文本框 23"/>
            <p:cNvSpPr txBox="1"/>
            <p:nvPr/>
          </p:nvSpPr>
          <p:spPr>
            <a:xfrm>
              <a:off x="1529398" y="378975"/>
              <a:ext cx="3197228" cy="297181"/>
            </a:xfrm>
            <a:prstGeom prst="rect">
              <a:avLst/>
            </a:prstGeom>
            <a:noFill/>
          </p:spPr>
          <p:txBody>
            <a:bodyPr wrap="none" rtlCol="0">
              <a:spAutoFit/>
            </a:bodyPr>
            <a:p>
              <a:pPr algn="l"/>
              <a:r>
                <a:rPr lang="en-US" altLang="zh-CN" sz="1335" dirty="0">
                  <a:solidFill>
                    <a:srgbClr val="262626"/>
                  </a:solidFill>
                  <a:latin typeface="微软雅黑" panose="020B0703020204020201" charset="-122"/>
                  <a:cs typeface="+mn-ea"/>
                </a:rPr>
                <a:t>Real-time Transport Control Protocol</a:t>
              </a:r>
              <a:endParaRPr lang="en-US" altLang="zh-CN" sz="1335" dirty="0">
                <a:solidFill>
                  <a:srgbClr val="262626"/>
                </a:solidFill>
                <a:latin typeface="微软雅黑" panose="020B0703020204020201" charset="-122"/>
                <a:cs typeface="+mn-ea"/>
              </a:endParaRPr>
            </a:p>
          </p:txBody>
        </p:sp>
      </p:grpSp>
      <p:sp>
        <p:nvSpPr>
          <p:cNvPr id="8" name="文本框 7"/>
          <p:cNvSpPr txBox="1"/>
          <p:nvPr/>
        </p:nvSpPr>
        <p:spPr>
          <a:xfrm>
            <a:off x="1576070" y="5340985"/>
            <a:ext cx="9039860" cy="460375"/>
          </a:xfrm>
          <a:prstGeom prst="rect">
            <a:avLst/>
          </a:prstGeom>
          <a:noFill/>
        </p:spPr>
        <p:txBody>
          <a:bodyPr wrap="square" rtlCol="0">
            <a:spAutoFit/>
          </a:bodyPr>
          <a:p>
            <a:pPr algn="ctr"/>
            <a:r>
              <a:rPr lang="en-US" altLang="zh-CN" sz="2400"/>
              <a:t>In contrast, she has a sister called RTP.</a:t>
            </a:r>
            <a:r>
              <a:rPr lang="zh-CN" altLang="en-US" sz="2400"/>
              <a:t>️</a:t>
            </a:r>
            <a:endParaRPr lang="zh-CN" altLang="en-US" sz="2400"/>
          </a:p>
        </p:txBody>
      </p:sp>
      <p:pic>
        <p:nvPicPr>
          <p:cNvPr id="9" name="图片 8" descr="female"/>
          <p:cNvPicPr>
            <a:picLocks noChangeAspect="1"/>
          </p:cNvPicPr>
          <p:nvPr/>
        </p:nvPicPr>
        <p:blipFill>
          <a:blip r:embed="rId1"/>
          <a:stretch>
            <a:fillRect/>
          </a:stretch>
        </p:blipFill>
        <p:spPr>
          <a:xfrm>
            <a:off x="5950585" y="5801360"/>
            <a:ext cx="658495" cy="658495"/>
          </a:xfrm>
          <a:prstGeom prst="rect">
            <a:avLst/>
          </a:prstGeom>
        </p:spPr>
      </p:pic>
      <p:pic>
        <p:nvPicPr>
          <p:cNvPr id="5" name="图片 4"/>
          <p:cNvPicPr>
            <a:picLocks noChangeAspect="1"/>
          </p:cNvPicPr>
          <p:nvPr/>
        </p:nvPicPr>
        <p:blipFill>
          <a:blip r:embed="rId2"/>
          <a:stretch>
            <a:fillRect/>
          </a:stretch>
        </p:blipFill>
        <p:spPr>
          <a:xfrm>
            <a:off x="10987405" y="5137785"/>
            <a:ext cx="1188085" cy="169799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9" name="AutoShape 6"/>
          <p:cNvSpPr>
            <a:spLocks noChangeArrowheads="1"/>
          </p:cNvSpPr>
          <p:nvPr/>
        </p:nvSpPr>
        <p:spPr bwMode="auto">
          <a:xfrm>
            <a:off x="4922520" y="1030605"/>
            <a:ext cx="2327910" cy="1113155"/>
          </a:xfrm>
          <a:prstGeom prst="triangle">
            <a:avLst>
              <a:gd name="adj" fmla="val 50000"/>
            </a:avLst>
          </a:prstGeom>
          <a:noFill/>
          <a:ln w="19050">
            <a:solidFill>
              <a:schemeClr val="tx1"/>
            </a:solid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90204" pitchFamily="34" charset="0"/>
              <a:defRPr>
                <a:solidFill>
                  <a:schemeClr val="tx1"/>
                </a:solidFill>
                <a:latin typeface="Calibri" panose="020F0502020204030204" pitchFamily="34" charset="0"/>
                <a:ea typeface="宋体" panose="02010600030101010101" pitchFamily="2" charset="-122"/>
              </a:defRPr>
            </a:lvl9pPr>
          </a:lstStyle>
          <a:p>
            <a:pPr algn="ctr" defTabSz="1218565" fontAlgn="base">
              <a:spcBef>
                <a:spcPct val="0"/>
              </a:spcBef>
              <a:spcAft>
                <a:spcPct val="0"/>
              </a:spcAft>
              <a:defRPr/>
            </a:pPr>
            <a:endParaRPr lang="zh-CN" altLang="en-US" sz="2400" kern="0">
              <a:solidFill>
                <a:schemeClr val="tx2"/>
              </a:solidFill>
              <a:ea typeface="+mn-ea"/>
              <a:cs typeface="+mn-ea"/>
            </a:endParaRPr>
          </a:p>
        </p:txBody>
      </p:sp>
      <p:sp>
        <p:nvSpPr>
          <p:cNvPr id="30" name="AutoShape 3"/>
          <p:cNvSpPr/>
          <p:nvPr/>
        </p:nvSpPr>
        <p:spPr bwMode="auto">
          <a:xfrm rot="10800000">
            <a:off x="4298315" y="2268855"/>
            <a:ext cx="3576320" cy="984250"/>
          </a:xfrm>
          <a:custGeom>
            <a:avLst/>
            <a:gdLst>
              <a:gd name="T0" fmla="*/ 0 w 21600"/>
              <a:gd name="T1" fmla="*/ 0 h 21600"/>
              <a:gd name="T2" fmla="*/ 3428 w 21600"/>
              <a:gd name="T3" fmla="*/ 21600 h 21600"/>
              <a:gd name="T4" fmla="*/ 18172 w 21600"/>
              <a:gd name="T5" fmla="*/ 21600 h 21600"/>
              <a:gd name="T6" fmla="*/ 216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noFill/>
          <a:ln w="19050">
            <a:solidFill>
              <a:schemeClr val="tx1"/>
            </a:solidFill>
          </a:ln>
        </p:spPr>
        <p:txBody>
          <a:bodyPr anchor="ctr"/>
          <a:lstStyle/>
          <a:p>
            <a:pPr defTabSz="1218565" fontAlgn="base">
              <a:spcBef>
                <a:spcPct val="0"/>
              </a:spcBef>
              <a:spcAft>
                <a:spcPct val="0"/>
              </a:spcAft>
              <a:defRPr/>
            </a:pPr>
            <a:endParaRPr lang="zh-CN" altLang="en-US" sz="2400" kern="0">
              <a:solidFill>
                <a:schemeClr val="tx2"/>
              </a:solidFill>
              <a:latin typeface="Arial" panose="020B0604020202090204" pitchFamily="34" charset="0"/>
              <a:cs typeface="+mn-ea"/>
            </a:endParaRPr>
          </a:p>
        </p:txBody>
      </p:sp>
      <p:sp>
        <p:nvSpPr>
          <p:cNvPr id="31" name="AutoShape 4"/>
          <p:cNvSpPr/>
          <p:nvPr/>
        </p:nvSpPr>
        <p:spPr bwMode="auto">
          <a:xfrm rot="10800000">
            <a:off x="3363595" y="3378200"/>
            <a:ext cx="5464810" cy="1340485"/>
          </a:xfrm>
          <a:custGeom>
            <a:avLst/>
            <a:gdLst>
              <a:gd name="T0" fmla="*/ 0 w 21600"/>
              <a:gd name="T1" fmla="*/ 0 h 21600"/>
              <a:gd name="T2" fmla="*/ 3428 w 21600"/>
              <a:gd name="T3" fmla="*/ 21600 h 21600"/>
              <a:gd name="T4" fmla="*/ 18172 w 21600"/>
              <a:gd name="T5" fmla="*/ 21600 h 21600"/>
              <a:gd name="T6" fmla="*/ 216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noFill/>
          <a:ln w="19050">
            <a:solidFill>
              <a:schemeClr val="tx1"/>
            </a:solidFill>
          </a:ln>
        </p:spPr>
        <p:txBody>
          <a:bodyPr anchor="ctr"/>
          <a:lstStyle/>
          <a:p>
            <a:pPr defTabSz="1218565" fontAlgn="base">
              <a:spcBef>
                <a:spcPct val="0"/>
              </a:spcBef>
              <a:spcAft>
                <a:spcPct val="0"/>
              </a:spcAft>
              <a:defRPr/>
            </a:pPr>
            <a:endParaRPr lang="zh-CN" altLang="en-US" sz="2400" kern="0">
              <a:solidFill>
                <a:schemeClr val="tx2"/>
              </a:solidFill>
              <a:latin typeface="Arial" panose="020B0604020202090204" pitchFamily="34" charset="0"/>
              <a:cs typeface="+mn-ea"/>
            </a:endParaRPr>
          </a:p>
        </p:txBody>
      </p:sp>
      <p:sp>
        <p:nvSpPr>
          <p:cNvPr id="32" name="AutoShape 5"/>
          <p:cNvSpPr/>
          <p:nvPr/>
        </p:nvSpPr>
        <p:spPr bwMode="auto">
          <a:xfrm rot="10800000">
            <a:off x="1995170" y="4820920"/>
            <a:ext cx="8183245" cy="1439545"/>
          </a:xfrm>
          <a:custGeom>
            <a:avLst/>
            <a:gdLst>
              <a:gd name="T0" fmla="*/ 0 w 21600"/>
              <a:gd name="T1" fmla="*/ 0 h 21600"/>
              <a:gd name="T2" fmla="*/ 3428 w 21600"/>
              <a:gd name="T3" fmla="*/ 21600 h 21600"/>
              <a:gd name="T4" fmla="*/ 18172 w 21600"/>
              <a:gd name="T5" fmla="*/ 21600 h 21600"/>
              <a:gd name="T6" fmla="*/ 216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noFill/>
          <a:ln w="19050">
            <a:solidFill>
              <a:schemeClr val="tx1"/>
            </a:solidFill>
          </a:ln>
        </p:spPr>
        <p:txBody>
          <a:bodyPr anchor="ctr"/>
          <a:lstStyle/>
          <a:p>
            <a:pPr defTabSz="1218565" fontAlgn="base">
              <a:spcBef>
                <a:spcPct val="0"/>
              </a:spcBef>
              <a:spcAft>
                <a:spcPct val="0"/>
              </a:spcAft>
              <a:defRPr/>
            </a:pPr>
            <a:endParaRPr lang="zh-CN" altLang="en-US" sz="2400" kern="0">
              <a:solidFill>
                <a:schemeClr val="tx2"/>
              </a:solidFill>
              <a:latin typeface="Arial" panose="020B0604020202090204" pitchFamily="34" charset="0"/>
              <a:cs typeface="+mn-ea"/>
            </a:endParaRPr>
          </a:p>
        </p:txBody>
      </p:sp>
      <p:grpSp>
        <p:nvGrpSpPr>
          <p:cNvPr id="40" name="组合 39"/>
          <p:cNvGrpSpPr/>
          <p:nvPr/>
        </p:nvGrpSpPr>
        <p:grpSpPr>
          <a:xfrm>
            <a:off x="568443" y="319365"/>
            <a:ext cx="2677995" cy="420370"/>
            <a:chOff x="568442" y="319364"/>
            <a:chExt cx="2677997" cy="420371"/>
          </a:xfrm>
        </p:grpSpPr>
        <p:sp>
          <p:nvSpPr>
            <p:cNvPr id="41" name="文本框 23"/>
            <p:cNvSpPr txBox="1"/>
            <p:nvPr/>
          </p:nvSpPr>
          <p:spPr>
            <a:xfrm>
              <a:off x="665958" y="319364"/>
              <a:ext cx="1100456" cy="420371"/>
            </a:xfrm>
            <a:prstGeom prst="rect">
              <a:avLst/>
            </a:prstGeom>
            <a:noFill/>
          </p:spPr>
          <p:txBody>
            <a:bodyPr wrap="none" rtlCol="0">
              <a:spAutoFit/>
            </a:bodyPr>
            <a:lstStyle/>
            <a:p>
              <a:r>
                <a:rPr lang="en-US" altLang="zh-CN" sz="2135" dirty="0">
                  <a:solidFill>
                    <a:schemeClr val="bg2"/>
                  </a:solidFill>
                  <a:latin typeface="+mn-ea"/>
                  <a:cs typeface="+mn-ea"/>
                </a:rPr>
                <a:t>Overall</a:t>
              </a:r>
              <a:endParaRPr lang="en-US" altLang="zh-CN" sz="2135" dirty="0">
                <a:solidFill>
                  <a:schemeClr val="bg2"/>
                </a:solidFill>
                <a:latin typeface="+mn-ea"/>
                <a:cs typeface="+mn-ea"/>
              </a:endParaRPr>
            </a:p>
          </p:txBody>
        </p:sp>
        <p:sp>
          <p:nvSpPr>
            <p:cNvPr id="42" name="等腰三角形 41"/>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sp>
          <p:nvSpPr>
            <p:cNvPr id="43" name="文本框 23"/>
            <p:cNvSpPr txBox="1"/>
            <p:nvPr/>
          </p:nvSpPr>
          <p:spPr>
            <a:xfrm>
              <a:off x="1766253" y="382785"/>
              <a:ext cx="1480186" cy="297181"/>
            </a:xfrm>
            <a:prstGeom prst="rect">
              <a:avLst/>
            </a:prstGeom>
            <a:noFill/>
          </p:spPr>
          <p:txBody>
            <a:bodyPr wrap="none" rtlCol="0">
              <a:spAutoFit/>
            </a:bodyPr>
            <a:lstStyle/>
            <a:p>
              <a:r>
                <a:rPr lang="en-US" altLang="zh-CN" sz="1335" dirty="0">
                  <a:solidFill>
                    <a:srgbClr val="262626"/>
                  </a:solidFill>
                  <a:latin typeface="微软雅黑" panose="020B0703020204020201" charset="-122"/>
                  <a:cs typeface="+mn-ea"/>
                </a:rPr>
                <a:t>RTSP/RTP/RTCP</a:t>
              </a:r>
              <a:endParaRPr lang="zh-CN" altLang="en-US" sz="1335" dirty="0">
                <a:solidFill>
                  <a:srgbClr val="262626"/>
                </a:solidFill>
                <a:latin typeface="微软雅黑" panose="020B0703020204020201" charset="-122"/>
                <a:cs typeface="+mn-ea"/>
              </a:endParaRPr>
            </a:p>
          </p:txBody>
        </p:sp>
      </p:grpSp>
      <p:sp>
        <p:nvSpPr>
          <p:cNvPr id="2" name="文本框 1"/>
          <p:cNvSpPr txBox="1"/>
          <p:nvPr/>
        </p:nvSpPr>
        <p:spPr>
          <a:xfrm>
            <a:off x="4511040" y="4871720"/>
            <a:ext cx="3151505" cy="1337945"/>
          </a:xfrm>
          <a:prstGeom prst="rect">
            <a:avLst/>
          </a:prstGeom>
          <a:noFill/>
        </p:spPr>
        <p:txBody>
          <a:bodyPr wrap="square" rtlCol="0">
            <a:spAutoFit/>
          </a:bodyPr>
          <a:p>
            <a:pPr algn="ctr">
              <a:lnSpc>
                <a:spcPct val="150000"/>
              </a:lnSpc>
            </a:pPr>
            <a:r>
              <a:rPr lang="zh-CN" altLang="en-US" b="1" i="1"/>
              <a:t>Network Layer</a:t>
            </a:r>
            <a:endParaRPr lang="zh-CN" altLang="en-US" b="1" i="1"/>
          </a:p>
          <a:p>
            <a:pPr algn="ctr">
              <a:lnSpc>
                <a:spcPct val="150000"/>
              </a:lnSpc>
            </a:pPr>
            <a:r>
              <a:rPr lang="zh-CN" altLang="en-US" b="1" i="1"/>
              <a:t>Data Link Layer</a:t>
            </a:r>
            <a:endParaRPr lang="zh-CN" altLang="en-US" b="1" i="1"/>
          </a:p>
          <a:p>
            <a:pPr algn="ctr">
              <a:lnSpc>
                <a:spcPct val="150000"/>
              </a:lnSpc>
            </a:pPr>
            <a:r>
              <a:rPr lang="zh-CN" altLang="en-US" b="1" i="1"/>
              <a:t>Physical Layer</a:t>
            </a:r>
            <a:endParaRPr lang="zh-CN" altLang="en-US" b="1" i="1"/>
          </a:p>
        </p:txBody>
      </p:sp>
      <p:sp>
        <p:nvSpPr>
          <p:cNvPr id="3" name="文本框 2"/>
          <p:cNvSpPr txBox="1"/>
          <p:nvPr/>
        </p:nvSpPr>
        <p:spPr>
          <a:xfrm>
            <a:off x="4510405" y="3483610"/>
            <a:ext cx="3151505" cy="437515"/>
          </a:xfrm>
          <a:prstGeom prst="rect">
            <a:avLst/>
          </a:prstGeom>
          <a:noFill/>
        </p:spPr>
        <p:txBody>
          <a:bodyPr wrap="square" rtlCol="0">
            <a:spAutoFit/>
          </a:bodyPr>
          <a:p>
            <a:pPr indent="0" algn="ctr" fontAlgn="auto">
              <a:lnSpc>
                <a:spcPct val="125000"/>
              </a:lnSpc>
            </a:pPr>
            <a:r>
              <a:rPr lang="zh-CN" altLang="en-US" b="1" i="1"/>
              <a:t>Transport Layer</a:t>
            </a:r>
            <a:endParaRPr lang="en-US" altLang="zh-CN"/>
          </a:p>
        </p:txBody>
      </p:sp>
      <p:sp>
        <p:nvSpPr>
          <p:cNvPr id="4" name="文本框 3"/>
          <p:cNvSpPr txBox="1"/>
          <p:nvPr/>
        </p:nvSpPr>
        <p:spPr>
          <a:xfrm>
            <a:off x="4510405" y="2369185"/>
            <a:ext cx="3151505" cy="783590"/>
          </a:xfrm>
          <a:prstGeom prst="rect">
            <a:avLst/>
          </a:prstGeom>
          <a:noFill/>
        </p:spPr>
        <p:txBody>
          <a:bodyPr wrap="square" rtlCol="0">
            <a:spAutoFit/>
          </a:bodyPr>
          <a:p>
            <a:pPr indent="0" algn="ctr" fontAlgn="auto">
              <a:lnSpc>
                <a:spcPct val="125000"/>
              </a:lnSpc>
            </a:pPr>
            <a:r>
              <a:rPr lang="zh-CN" altLang="en-US" b="1" i="1"/>
              <a:t>Application </a:t>
            </a:r>
            <a:r>
              <a:rPr lang="en-US" altLang="zh-CN" b="1" i="1"/>
              <a:t>L</a:t>
            </a:r>
            <a:r>
              <a:rPr lang="zh-CN" altLang="en-US" b="1" i="1"/>
              <a:t>ayer</a:t>
            </a:r>
            <a:endParaRPr lang="zh-CN" altLang="en-US" i="1"/>
          </a:p>
          <a:p>
            <a:pPr indent="0" algn="ctr" fontAlgn="auto">
              <a:lnSpc>
                <a:spcPct val="125000"/>
              </a:lnSpc>
            </a:pPr>
            <a:r>
              <a:rPr lang="en-US"/>
              <a:t>RTSP</a:t>
            </a:r>
            <a:endParaRPr lang="en-US"/>
          </a:p>
        </p:txBody>
      </p:sp>
      <p:sp>
        <p:nvSpPr>
          <p:cNvPr id="5" name="文本框 4"/>
          <p:cNvSpPr txBox="1"/>
          <p:nvPr/>
        </p:nvSpPr>
        <p:spPr>
          <a:xfrm>
            <a:off x="4519930" y="1673860"/>
            <a:ext cx="3151505" cy="437515"/>
          </a:xfrm>
          <a:prstGeom prst="rect">
            <a:avLst/>
          </a:prstGeom>
          <a:noFill/>
        </p:spPr>
        <p:txBody>
          <a:bodyPr wrap="square" rtlCol="0">
            <a:spAutoFit/>
          </a:bodyPr>
          <a:p>
            <a:pPr indent="0" algn="ctr" fontAlgn="auto">
              <a:lnSpc>
                <a:spcPct val="125000"/>
              </a:lnSpc>
            </a:pPr>
            <a:r>
              <a:rPr lang="en-US"/>
              <a:t>Our Program</a:t>
            </a:r>
            <a:endParaRPr lang="en-US"/>
          </a:p>
        </p:txBody>
      </p:sp>
      <p:sp>
        <p:nvSpPr>
          <p:cNvPr id="6" name="文本框 5"/>
          <p:cNvSpPr txBox="1"/>
          <p:nvPr/>
        </p:nvSpPr>
        <p:spPr>
          <a:xfrm>
            <a:off x="5183505" y="3921125"/>
            <a:ext cx="1824990" cy="368300"/>
          </a:xfrm>
          <a:prstGeom prst="rect">
            <a:avLst/>
          </a:prstGeom>
          <a:noFill/>
        </p:spPr>
        <p:txBody>
          <a:bodyPr wrap="square" rtlCol="0">
            <a:spAutoFit/>
          </a:bodyPr>
          <a:p>
            <a:pPr algn="ctr"/>
            <a:r>
              <a:rPr lang="en-US" altLang="zh-CN">
                <a:sym typeface="+mn-ea"/>
              </a:rPr>
              <a:t>RTP &amp; RTCP</a:t>
            </a:r>
            <a:endParaRPr lang="zh-CN" altLang="en-US"/>
          </a:p>
        </p:txBody>
      </p:sp>
      <p:sp>
        <p:nvSpPr>
          <p:cNvPr id="7" name="文本框 6"/>
          <p:cNvSpPr txBox="1"/>
          <p:nvPr/>
        </p:nvSpPr>
        <p:spPr>
          <a:xfrm>
            <a:off x="5106670" y="4289425"/>
            <a:ext cx="1958975" cy="368300"/>
          </a:xfrm>
          <a:prstGeom prst="rect">
            <a:avLst/>
          </a:prstGeom>
          <a:noFill/>
        </p:spPr>
        <p:txBody>
          <a:bodyPr wrap="square" rtlCol="0">
            <a:spAutoFit/>
          </a:bodyPr>
          <a:p>
            <a:pPr algn="ctr"/>
            <a:r>
              <a:rPr lang="en-US" altLang="zh-CN">
                <a:sym typeface="+mn-ea"/>
              </a:rPr>
              <a:t>UDP | TCP</a:t>
            </a:r>
            <a:endParaRPr lang="zh-CN" altLang="en-US"/>
          </a:p>
        </p:txBody>
      </p:sp>
      <p:sp>
        <p:nvSpPr>
          <p:cNvPr id="8" name="文本框 7"/>
          <p:cNvSpPr txBox="1"/>
          <p:nvPr/>
        </p:nvSpPr>
        <p:spPr>
          <a:xfrm>
            <a:off x="7959090" y="2299970"/>
            <a:ext cx="4030345" cy="922020"/>
          </a:xfrm>
          <a:prstGeom prst="rect">
            <a:avLst/>
          </a:prstGeom>
          <a:noFill/>
        </p:spPr>
        <p:txBody>
          <a:bodyPr wrap="square" rtlCol="0">
            <a:spAutoFit/>
          </a:bodyPr>
          <a:p>
            <a:r>
              <a:rPr lang="en-US" altLang="zh-CN"/>
              <a:t>The RTSP client will issue a request based on its environment to decide whether to use TCP or UDP.</a:t>
            </a:r>
            <a:endParaRPr lang="zh-CN" altLang="en-US"/>
          </a:p>
        </p:txBody>
      </p:sp>
      <p:sp>
        <p:nvSpPr>
          <p:cNvPr id="9" name="文本框 8"/>
          <p:cNvSpPr txBox="1"/>
          <p:nvPr/>
        </p:nvSpPr>
        <p:spPr>
          <a:xfrm>
            <a:off x="9583420" y="3505835"/>
            <a:ext cx="1679575" cy="1198880"/>
          </a:xfrm>
          <a:prstGeom prst="rect">
            <a:avLst/>
          </a:prstGeom>
          <a:noFill/>
        </p:spPr>
        <p:txBody>
          <a:bodyPr wrap="square" rtlCol="0">
            <a:spAutoFit/>
          </a:bodyPr>
          <a:p>
            <a:r>
              <a:rPr lang="en-US" altLang="zh-CN"/>
              <a:t>Usually</a:t>
            </a:r>
            <a:r>
              <a:rPr lang="zh-CN" altLang="en-US"/>
              <a:t>，</a:t>
            </a:r>
            <a:endParaRPr lang="zh-CN" altLang="en-US"/>
          </a:p>
          <a:p>
            <a:r>
              <a:rPr lang="en-US" altLang="zh-CN"/>
              <a:t>TCP for RTSP</a:t>
            </a:r>
            <a:endParaRPr lang="en-US" altLang="zh-CN"/>
          </a:p>
          <a:p>
            <a:r>
              <a:rPr lang="en-US" altLang="zh-CN"/>
              <a:t>UDP for RTP</a:t>
            </a:r>
            <a:endParaRPr lang="en-US" altLang="zh-CN"/>
          </a:p>
          <a:p>
            <a:r>
              <a:rPr lang="en-US" altLang="zh-CN"/>
              <a:t>are better.</a:t>
            </a:r>
            <a:endParaRPr lang="en-US" altLang="zh-CN"/>
          </a:p>
        </p:txBody>
      </p:sp>
      <p:sp>
        <p:nvSpPr>
          <p:cNvPr id="10" name="文本框 9"/>
          <p:cNvSpPr txBox="1"/>
          <p:nvPr/>
        </p:nvSpPr>
        <p:spPr>
          <a:xfrm>
            <a:off x="260985" y="3782695"/>
            <a:ext cx="3336925" cy="645160"/>
          </a:xfrm>
          <a:prstGeom prst="rect">
            <a:avLst/>
          </a:prstGeom>
          <a:noFill/>
        </p:spPr>
        <p:txBody>
          <a:bodyPr wrap="square" rtlCol="0">
            <a:spAutoFit/>
          </a:bodyPr>
          <a:p>
            <a:r>
              <a:rPr lang="en-US" altLang="zh-CN"/>
              <a:t>RTP &amp; RTCP need two ports over UDP.</a:t>
            </a:r>
            <a:endParaRPr lang="en-US" altLang="zh-CN"/>
          </a:p>
        </p:txBody>
      </p:sp>
      <p:sp>
        <p:nvSpPr>
          <p:cNvPr id="11" name="文本框 10"/>
          <p:cNvSpPr txBox="1"/>
          <p:nvPr/>
        </p:nvSpPr>
        <p:spPr>
          <a:xfrm>
            <a:off x="5769610" y="578485"/>
            <a:ext cx="633095" cy="368300"/>
          </a:xfrm>
          <a:prstGeom prst="rect">
            <a:avLst/>
          </a:prstGeom>
          <a:noFill/>
        </p:spPr>
        <p:txBody>
          <a:bodyPr wrap="square" rtlCol="0">
            <a:spAutoFit/>
          </a:bodyPr>
          <a:p>
            <a:pPr algn="ctr"/>
            <a:r>
              <a:rPr lang="en-US" altLang="zh-CN"/>
              <a:t>M</a:t>
            </a:r>
            <a:r>
              <a:rPr lang="zh-CN" altLang="en-US"/>
              <a:t>️</a:t>
            </a:r>
            <a:r>
              <a:rPr lang="en-US" altLang="zh-CN"/>
              <a:t>e</a:t>
            </a:r>
            <a:endParaRPr lang="en-US" altLang="zh-CN"/>
          </a:p>
        </p:txBody>
      </p:sp>
      <p:sp>
        <p:nvSpPr>
          <p:cNvPr id="12" name="文本框 11"/>
          <p:cNvSpPr txBox="1"/>
          <p:nvPr/>
        </p:nvSpPr>
        <p:spPr>
          <a:xfrm>
            <a:off x="5880100" y="1305560"/>
            <a:ext cx="411480" cy="368300"/>
          </a:xfrm>
          <a:prstGeom prst="rect">
            <a:avLst/>
          </a:prstGeom>
          <a:noFill/>
        </p:spPr>
        <p:txBody>
          <a:bodyPr wrap="none" rtlCol="0" anchor="t">
            <a:spAutoFit/>
          </a:bodyPr>
          <a:p>
            <a:r>
              <a:rPr lang="zh-CN" altLang="en-US">
                <a:sym typeface="+mn-ea"/>
              </a:rPr>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RTSP has state;</a:t>
            </a:r>
            <a:endParaRPr lang="zh-CN" altLang="en-US"/>
          </a:p>
        </p:txBody>
      </p:sp>
      <p:grpSp>
        <p:nvGrpSpPr>
          <p:cNvPr id="2" name="组合 1"/>
          <p:cNvGrpSpPr/>
          <p:nvPr/>
        </p:nvGrpSpPr>
        <p:grpSpPr>
          <a:xfrm>
            <a:off x="1696549" y="3010155"/>
            <a:ext cx="1392767" cy="1403351"/>
            <a:chOff x="1244283" y="2044477"/>
            <a:chExt cx="1044575" cy="1052513"/>
          </a:xfrm>
          <a:noFill/>
        </p:grpSpPr>
        <p:sp>
          <p:nvSpPr>
            <p:cNvPr id="3"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endParaRPr lang="zh-CN" altLang="en-US" sz="2400">
                <a:solidFill>
                  <a:schemeClr val="tx2"/>
                </a:solidFill>
                <a:cs typeface="+mn-ea"/>
              </a:endParaRPr>
            </a:p>
          </p:txBody>
        </p:sp>
        <p:sp>
          <p:nvSpPr>
            <p:cNvPr id="4" name="Text Box 61"/>
            <p:cNvSpPr txBox="1">
              <a:spLocks noChangeArrowheads="1"/>
            </p:cNvSpPr>
            <p:nvPr/>
          </p:nvSpPr>
          <p:spPr bwMode="gray">
            <a:xfrm>
              <a:off x="1244283" y="2402617"/>
              <a:ext cx="1044575" cy="299085"/>
            </a:xfrm>
            <a:prstGeom prst="rect">
              <a:avLst/>
            </a:prstGeom>
            <a:grpFill/>
            <a:ln w="9525">
              <a:noFill/>
              <a:miter lim="800000"/>
            </a:ln>
          </p:spPr>
          <p:txBody>
            <a:bodyPr>
              <a:spAutoFit/>
            </a:bodyPr>
            <a:lstStyle>
              <a:lvl1pPr marL="120650" indent="-120650"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spcBef>
                  <a:spcPct val="50000"/>
                </a:spcBef>
              </a:pPr>
              <a:r>
                <a:rPr lang="en-US" altLang="zh-CN" sz="2000" b="1" dirty="0">
                  <a:solidFill>
                    <a:schemeClr val="tx1"/>
                  </a:solidFill>
                  <a:effectLst>
                    <a:outerShdw blurRad="38100" dist="19050" dir="2700000" algn="tl" rotWithShape="0">
                      <a:schemeClr val="dk1">
                        <a:alpha val="40000"/>
                      </a:schemeClr>
                    </a:outerShdw>
                  </a:effectLst>
                  <a:cs typeface="+mn-ea"/>
                </a:rPr>
                <a:t>OPTIONS</a:t>
              </a:r>
              <a:endParaRPr lang="en-US" altLang="zh-CN" sz="2000" b="1" dirty="0">
                <a:solidFill>
                  <a:schemeClr val="tx1"/>
                </a:solidFill>
                <a:effectLst>
                  <a:outerShdw blurRad="38100" dist="19050" dir="2700000" algn="tl" rotWithShape="0">
                    <a:schemeClr val="dk1">
                      <a:alpha val="40000"/>
                    </a:schemeClr>
                  </a:outerShdw>
                </a:effectLst>
                <a:cs typeface="+mn-ea"/>
              </a:endParaRPr>
            </a:p>
          </p:txBody>
        </p:sp>
      </p:grpSp>
      <p:grpSp>
        <p:nvGrpSpPr>
          <p:cNvPr id="12" name="Group 74"/>
          <p:cNvGrpSpPr/>
          <p:nvPr/>
        </p:nvGrpSpPr>
        <p:grpSpPr bwMode="auto">
          <a:xfrm>
            <a:off x="202604" y="2861991"/>
            <a:ext cx="12291483" cy="1670051"/>
            <a:chOff x="-21" y="2007"/>
            <a:chExt cx="5807" cy="789"/>
          </a:xfrm>
          <a:effectLst/>
        </p:grpSpPr>
        <p:sp>
          <p:nvSpPr>
            <p:cNvPr id="13" name="Line 75"/>
            <p:cNvSpPr>
              <a:spLocks noChangeShapeType="1"/>
            </p:cNvSpPr>
            <p:nvPr/>
          </p:nvSpPr>
          <p:spPr bwMode="gray">
            <a:xfrm flipH="1">
              <a:off x="-21" y="2400"/>
              <a:ext cx="652"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4" name="Line 76"/>
            <p:cNvSpPr>
              <a:spLocks noChangeShapeType="1"/>
            </p:cNvSpPr>
            <p:nvPr/>
          </p:nvSpPr>
          <p:spPr bwMode="gray">
            <a:xfrm flipH="1" flipV="1">
              <a:off x="3865" y="2411"/>
              <a:ext cx="462" cy="8"/>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5" name="Arc 77"/>
            <p:cNvSpPr/>
            <p:nvPr/>
          </p:nvSpPr>
          <p:spPr bwMode="gray">
            <a:xfrm rot="16200000" flipV="1">
              <a:off x="2052" y="1829"/>
              <a:ext cx="412"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6" name="Arc 78"/>
            <p:cNvSpPr/>
            <p:nvPr/>
          </p:nvSpPr>
          <p:spPr bwMode="gray">
            <a:xfrm rot="16200000" flipV="1">
              <a:off x="4503" y="1831"/>
              <a:ext cx="418"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7" name="Line 79"/>
            <p:cNvSpPr>
              <a:spLocks noChangeShapeType="1"/>
            </p:cNvSpPr>
            <p:nvPr/>
          </p:nvSpPr>
          <p:spPr bwMode="gray">
            <a:xfrm flipH="1" flipV="1">
              <a:off x="2645" y="2401"/>
              <a:ext cx="449" cy="6"/>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8" name="Arc 80"/>
            <p:cNvSpPr/>
            <p:nvPr/>
          </p:nvSpPr>
          <p:spPr bwMode="gray">
            <a:xfrm rot="5400000">
              <a:off x="3278"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sp>
          <p:nvSpPr>
            <p:cNvPr id="19" name="Line 81"/>
            <p:cNvSpPr>
              <a:spLocks noChangeShapeType="1"/>
            </p:cNvSpPr>
            <p:nvPr/>
          </p:nvSpPr>
          <p:spPr bwMode="gray">
            <a:xfrm flipH="1">
              <a:off x="5097" y="2407"/>
              <a:ext cx="689" cy="0"/>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0" name="Line 82"/>
            <p:cNvSpPr>
              <a:spLocks noChangeShapeType="1"/>
            </p:cNvSpPr>
            <p:nvPr/>
          </p:nvSpPr>
          <p:spPr bwMode="gray">
            <a:xfrm flipH="1">
              <a:off x="1394" y="2409"/>
              <a:ext cx="479" cy="1"/>
            </a:xfrm>
            <a:prstGeom prst="line">
              <a:avLst/>
            </a:prstGeom>
            <a:noFill/>
            <a:ln w="28575">
              <a:solidFill>
                <a:schemeClr val="tx1"/>
              </a:solidFill>
              <a:round/>
            </a:ln>
            <a:effectLst/>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1" name="Arc 83"/>
            <p:cNvSpPr/>
            <p:nvPr/>
          </p:nvSpPr>
          <p:spPr bwMode="gray">
            <a:xfrm rot="5400000">
              <a:off x="815" y="2211"/>
              <a:ext cx="400" cy="769"/>
            </a:xfrm>
            <a:custGeom>
              <a:avLst/>
              <a:gdLst>
                <a:gd name="T0" fmla="*/ 0 w 22794"/>
                <a:gd name="T1" fmla="*/ 0 h 43200"/>
                <a:gd name="T2" fmla="*/ 0 w 22794"/>
                <a:gd name="T3" fmla="*/ 14 h 43200"/>
                <a:gd name="T4" fmla="*/ 0 w 22794"/>
                <a:gd name="T5" fmla="*/ 7 h 43200"/>
                <a:gd name="T6" fmla="*/ 0 60000 65536"/>
                <a:gd name="T7" fmla="*/ 0 60000 65536"/>
                <a:gd name="T8" fmla="*/ 0 60000 65536"/>
                <a:gd name="T9" fmla="*/ 0 w 22794"/>
                <a:gd name="T10" fmla="*/ 0 h 43200"/>
                <a:gd name="T11" fmla="*/ 22794 w 22794"/>
                <a:gd name="T12" fmla="*/ 43200 h 43200"/>
              </a:gdLst>
              <a:ahLst/>
              <a:cxnLst>
                <a:cxn ang="T6">
                  <a:pos x="T0" y="T1"/>
                </a:cxn>
                <a:cxn ang="T7">
                  <a:pos x="T2" y="T3"/>
                </a:cxn>
                <a:cxn ang="T8">
                  <a:pos x="T4" y="T5"/>
                </a:cxn>
              </a:cxnLst>
              <a:rect l="T9" t="T10" r="T11" b="T12"/>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lnTo>
                    <a:pt x="749" y="4"/>
                  </a:lnTo>
                  <a:close/>
                </a:path>
              </a:pathLst>
            </a:custGeom>
            <a:noFill/>
            <a:ln w="28575">
              <a:solidFill>
                <a:schemeClr val="tx1"/>
              </a:solidFill>
              <a:round/>
            </a:ln>
            <a:effectLst/>
            <a:extLst>
              <a:ext uri="{909E8E84-426E-40DD-AFC4-6F175D3DCCD1}">
                <a14:hiddenFill xmlns:a14="http://schemas.microsoft.com/office/drawing/2010/main">
                  <a:solidFill>
                    <a:srgbClr val="3F3F3F"/>
                  </a:solidFill>
                </a14:hiddenFill>
              </a:ext>
            </a:extLst>
          </p:spPr>
          <p:txBody>
            <a:bodyPr wrap="none" anchor="ctr"/>
            <a:lstStyle/>
            <a:p>
              <a:endParaRPr lang="zh-CN" altLang="en-US" sz="2400">
                <a:solidFill>
                  <a:schemeClr val="tx2"/>
                </a:solidFill>
                <a:cs typeface="+mn-ea"/>
              </a:endParaRPr>
            </a:p>
          </p:txBody>
        </p:sp>
      </p:grpSp>
      <p:sp>
        <p:nvSpPr>
          <p:cNvPr id="23" name="Line 65"/>
          <p:cNvSpPr>
            <a:spLocks noChangeShapeType="1"/>
          </p:cNvSpPr>
          <p:nvPr/>
        </p:nvSpPr>
        <p:spPr bwMode="black">
          <a:xfrm>
            <a:off x="10214610" y="2440940"/>
            <a:ext cx="0" cy="446405"/>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4" name="Line 66"/>
          <p:cNvSpPr>
            <a:spLocks noChangeShapeType="1"/>
          </p:cNvSpPr>
          <p:nvPr/>
        </p:nvSpPr>
        <p:spPr bwMode="black">
          <a:xfrm flipH="1">
            <a:off x="9062720" y="2438400"/>
            <a:ext cx="2176145"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5" name="Line 69"/>
          <p:cNvSpPr>
            <a:spLocks noChangeShapeType="1"/>
          </p:cNvSpPr>
          <p:nvPr/>
        </p:nvSpPr>
        <p:spPr bwMode="black">
          <a:xfrm flipH="1">
            <a:off x="3783965" y="2378710"/>
            <a:ext cx="236220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6" name="Text Box 70"/>
          <p:cNvSpPr txBox="1">
            <a:spLocks noChangeArrowheads="1"/>
          </p:cNvSpPr>
          <p:nvPr/>
        </p:nvSpPr>
        <p:spPr bwMode="auto">
          <a:xfrm>
            <a:off x="153670" y="739775"/>
            <a:ext cx="8494395" cy="152971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lnSpc>
                <a:spcPct val="130000"/>
              </a:lnSpc>
              <a:buClr>
                <a:schemeClr val="accent2"/>
              </a:buClr>
            </a:pPr>
            <a:r>
              <a:rPr lang="zh-CN" altLang="en-US" dirty="0">
                <a:cs typeface="+mn-ea"/>
              </a:rPr>
              <a:t>A DESCRIBE request includes an RTSP URL (rtsp://...), and the type of reply data that can be handled. The default port for the RTSP protocol is 554 or 8554 for both UDP and TCP transports. This reply includes the presentation description,</a:t>
            </a:r>
            <a:endParaRPr lang="zh-CN" altLang="en-US" dirty="0">
              <a:cs typeface="+mn-ea"/>
            </a:endParaRPr>
          </a:p>
          <a:p>
            <a:pPr eaLnBrk="1" hangingPunct="1">
              <a:lnSpc>
                <a:spcPct val="130000"/>
              </a:lnSpc>
              <a:buClr>
                <a:schemeClr val="accent2"/>
              </a:buClr>
            </a:pPr>
            <a:r>
              <a:rPr lang="zh-CN" altLang="en-US" dirty="0">
                <a:cs typeface="+mn-ea"/>
              </a:rPr>
              <a:t>typically in Session Description Protocol (SDP, RFC 4566) format. </a:t>
            </a:r>
            <a:endParaRPr lang="zh-CN" altLang="en-US" dirty="0">
              <a:cs typeface="+mn-ea"/>
            </a:endParaRPr>
          </a:p>
        </p:txBody>
      </p:sp>
      <p:sp>
        <p:nvSpPr>
          <p:cNvPr id="27" name="Line 71"/>
          <p:cNvSpPr>
            <a:spLocks noChangeShapeType="1"/>
          </p:cNvSpPr>
          <p:nvPr/>
        </p:nvSpPr>
        <p:spPr bwMode="black">
          <a:xfrm>
            <a:off x="5020310" y="2378710"/>
            <a:ext cx="0" cy="446405"/>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28" name="Text Box 70"/>
          <p:cNvSpPr txBox="1">
            <a:spLocks noChangeArrowheads="1"/>
          </p:cNvSpPr>
          <p:nvPr/>
        </p:nvSpPr>
        <p:spPr bwMode="auto">
          <a:xfrm>
            <a:off x="8709025" y="46355"/>
            <a:ext cx="3483610" cy="222313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lnSpc>
                <a:spcPct val="110000"/>
              </a:lnSpc>
              <a:spcBef>
                <a:spcPts val="0"/>
              </a:spcBef>
              <a:spcAft>
                <a:spcPts val="0"/>
              </a:spcAft>
              <a:buClr>
                <a:schemeClr val="accent2"/>
              </a:buClr>
            </a:pPr>
            <a:r>
              <a:rPr lang="zh-CN" altLang="en-US" dirty="0">
                <a:cs typeface="+mn-ea"/>
              </a:rPr>
              <a:t>The GET_PARAMETER request retrieves the value of a parameter of a presentation or stream specified in the URI. GET_PARAMETER with no entity body may be used to test client or server liveness ("ping").</a:t>
            </a:r>
            <a:endParaRPr lang="zh-CN" altLang="en-US" dirty="0">
              <a:cs typeface="+mn-ea"/>
            </a:endParaRPr>
          </a:p>
        </p:txBody>
      </p:sp>
      <p:grpSp>
        <p:nvGrpSpPr>
          <p:cNvPr id="29" name="组合 28"/>
          <p:cNvGrpSpPr/>
          <p:nvPr/>
        </p:nvGrpSpPr>
        <p:grpSpPr>
          <a:xfrm>
            <a:off x="4327987" y="3010155"/>
            <a:ext cx="1392979" cy="1403351"/>
            <a:chOff x="1249363" y="2044477"/>
            <a:chExt cx="1044734" cy="1052513"/>
          </a:xfrm>
          <a:noFill/>
        </p:grpSpPr>
        <p:sp>
          <p:nvSpPr>
            <p:cNvPr id="30"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endParaRPr lang="zh-CN" altLang="en-US" sz="2400">
                <a:solidFill>
                  <a:schemeClr val="tx2"/>
                </a:solidFill>
                <a:cs typeface="+mn-ea"/>
              </a:endParaRPr>
            </a:p>
          </p:txBody>
        </p:sp>
        <p:sp>
          <p:nvSpPr>
            <p:cNvPr id="31" name="Text Box 61"/>
            <p:cNvSpPr txBox="1">
              <a:spLocks noChangeArrowheads="1"/>
            </p:cNvSpPr>
            <p:nvPr/>
          </p:nvSpPr>
          <p:spPr bwMode="gray">
            <a:xfrm>
              <a:off x="1249522" y="2402617"/>
              <a:ext cx="1044575" cy="276225"/>
            </a:xfrm>
            <a:prstGeom prst="rect">
              <a:avLst/>
            </a:prstGeom>
            <a:grpFill/>
            <a:ln w="9525">
              <a:noFill/>
              <a:miter lim="800000"/>
            </a:ln>
          </p:spPr>
          <p:txBody>
            <a:bodyPr>
              <a:spAutoFit/>
            </a:bodyPr>
            <a:lstStyle>
              <a:lvl1pPr marL="120650" indent="-120650"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spcBef>
                  <a:spcPct val="50000"/>
                </a:spcBef>
              </a:pPr>
              <a:r>
                <a:rPr lang="en-US" altLang="zh-CN" b="1" dirty="0">
                  <a:solidFill>
                    <a:schemeClr val="tx2"/>
                  </a:solidFill>
                  <a:cs typeface="+mn-ea"/>
                </a:rPr>
                <a:t>DESCRIBE</a:t>
              </a:r>
              <a:endParaRPr lang="en-US" altLang="zh-CN" b="1" dirty="0">
                <a:solidFill>
                  <a:schemeClr val="tx2"/>
                </a:solidFill>
                <a:cs typeface="+mn-ea"/>
              </a:endParaRPr>
            </a:p>
          </p:txBody>
        </p:sp>
      </p:grpSp>
      <p:grpSp>
        <p:nvGrpSpPr>
          <p:cNvPr id="32" name="组合 31"/>
          <p:cNvGrpSpPr/>
          <p:nvPr/>
        </p:nvGrpSpPr>
        <p:grpSpPr>
          <a:xfrm>
            <a:off x="6893599" y="3010155"/>
            <a:ext cx="1405255" cy="1403351"/>
            <a:chOff x="1230472" y="2044477"/>
            <a:chExt cx="1053941" cy="1052513"/>
          </a:xfrm>
          <a:noFill/>
        </p:grpSpPr>
        <p:sp>
          <p:nvSpPr>
            <p:cNvPr id="33"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endParaRPr lang="zh-CN" altLang="en-US" sz="2400">
                <a:solidFill>
                  <a:schemeClr val="tx2"/>
                </a:solidFill>
                <a:cs typeface="+mn-ea"/>
              </a:endParaRPr>
            </a:p>
          </p:txBody>
        </p:sp>
        <p:sp>
          <p:nvSpPr>
            <p:cNvPr id="34" name="Text Box 61"/>
            <p:cNvSpPr txBox="1">
              <a:spLocks noChangeArrowheads="1"/>
            </p:cNvSpPr>
            <p:nvPr/>
          </p:nvSpPr>
          <p:spPr bwMode="gray">
            <a:xfrm>
              <a:off x="1230472" y="2402617"/>
              <a:ext cx="1044575" cy="345281"/>
            </a:xfrm>
            <a:prstGeom prst="rect">
              <a:avLst/>
            </a:prstGeom>
            <a:grpFill/>
            <a:ln w="9525">
              <a:noFill/>
              <a:miter lim="800000"/>
            </a:ln>
          </p:spPr>
          <p:txBody>
            <a:bodyPr>
              <a:spAutoFit/>
            </a:bodyPr>
            <a:lstStyle>
              <a:lvl1pPr marL="120650" indent="-120650"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spcBef>
                  <a:spcPct val="50000"/>
                </a:spcBef>
              </a:pPr>
              <a:r>
                <a:rPr lang="en-US" altLang="zh-CN" sz="2400" b="1" dirty="0">
                  <a:solidFill>
                    <a:schemeClr val="tx2"/>
                  </a:solidFill>
                  <a:cs typeface="+mn-ea"/>
                </a:rPr>
                <a:t>SETUP</a:t>
              </a:r>
              <a:endParaRPr lang="en-US" altLang="zh-CN" sz="2400" b="1" dirty="0">
                <a:solidFill>
                  <a:schemeClr val="tx2"/>
                </a:solidFill>
                <a:cs typeface="+mn-ea"/>
              </a:endParaRPr>
            </a:p>
          </p:txBody>
        </p:sp>
      </p:grpSp>
      <p:grpSp>
        <p:nvGrpSpPr>
          <p:cNvPr id="35" name="组合 34"/>
          <p:cNvGrpSpPr/>
          <p:nvPr/>
        </p:nvGrpSpPr>
        <p:grpSpPr>
          <a:xfrm>
            <a:off x="9509799" y="3010155"/>
            <a:ext cx="1392767" cy="1403351"/>
            <a:chOff x="1239997" y="2044477"/>
            <a:chExt cx="1044575" cy="1052513"/>
          </a:xfrm>
          <a:noFill/>
        </p:grpSpPr>
        <p:sp>
          <p:nvSpPr>
            <p:cNvPr id="36" name="Oval 4"/>
            <p:cNvSpPr>
              <a:spLocks noChangeArrowheads="1"/>
            </p:cNvSpPr>
            <p:nvPr/>
          </p:nvSpPr>
          <p:spPr bwMode="gray">
            <a:xfrm>
              <a:off x="1249363" y="2044477"/>
              <a:ext cx="1035050" cy="1052513"/>
            </a:xfrm>
            <a:prstGeom prst="ellipse">
              <a:avLst/>
            </a:prstGeom>
            <a:grpFill/>
            <a:ln w="9525" algn="ctr">
              <a:solidFill>
                <a:srgbClr val="3F3F3F"/>
              </a:solidFill>
              <a:round/>
            </a:ln>
          </p:spPr>
          <p:txBody>
            <a:bodyPr wrap="none" anchor="ct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endParaRPr lang="zh-CN" altLang="en-US" sz="2400">
                <a:solidFill>
                  <a:schemeClr val="tx2"/>
                </a:solidFill>
                <a:cs typeface="+mn-ea"/>
              </a:endParaRPr>
            </a:p>
          </p:txBody>
        </p:sp>
        <p:sp>
          <p:nvSpPr>
            <p:cNvPr id="37" name="Text Box 61"/>
            <p:cNvSpPr txBox="1">
              <a:spLocks noChangeArrowheads="1"/>
            </p:cNvSpPr>
            <p:nvPr/>
          </p:nvSpPr>
          <p:spPr bwMode="gray">
            <a:xfrm>
              <a:off x="1239997" y="2334513"/>
              <a:ext cx="1044575" cy="472440"/>
            </a:xfrm>
            <a:prstGeom prst="rect">
              <a:avLst/>
            </a:prstGeom>
            <a:grpFill/>
            <a:ln w="9525">
              <a:noFill/>
              <a:miter lim="800000"/>
            </a:ln>
          </p:spPr>
          <p:txBody>
            <a:bodyPr>
              <a:spAutoFit/>
            </a:bodyPr>
            <a:lstStyle>
              <a:lvl1pPr marL="120650" indent="-120650"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hangingPunct="1">
                <a:spcBef>
                  <a:spcPct val="50000"/>
                </a:spcBef>
              </a:pPr>
              <a:r>
                <a:rPr lang="en-US" altLang="zh-CN" sz="1400" b="1" dirty="0">
                  <a:solidFill>
                    <a:schemeClr val="tx2"/>
                  </a:solidFill>
                  <a:cs typeface="+mn-ea"/>
                </a:rPr>
                <a:t>GET_</a:t>
              </a:r>
              <a:endParaRPr lang="en-US" altLang="zh-CN" sz="1400" b="1" dirty="0">
                <a:solidFill>
                  <a:schemeClr val="tx2"/>
                </a:solidFill>
                <a:cs typeface="+mn-ea"/>
              </a:endParaRPr>
            </a:p>
            <a:p>
              <a:pPr algn="ctr" eaLnBrk="1" hangingPunct="1">
                <a:spcBef>
                  <a:spcPct val="50000"/>
                </a:spcBef>
              </a:pPr>
              <a:r>
                <a:rPr lang="en-US" altLang="zh-CN" sz="1400" b="1" dirty="0">
                  <a:solidFill>
                    <a:schemeClr val="tx2"/>
                  </a:solidFill>
                  <a:cs typeface="+mn-ea"/>
                </a:rPr>
                <a:t>PARAMETER</a:t>
              </a:r>
              <a:endParaRPr lang="en-US" altLang="zh-CN" sz="1400" b="1" dirty="0">
                <a:solidFill>
                  <a:schemeClr val="tx2"/>
                </a:solidFill>
                <a:cs typeface="+mn-ea"/>
              </a:endParaRPr>
            </a:p>
          </p:txBody>
        </p:sp>
      </p:grpSp>
      <p:grpSp>
        <p:nvGrpSpPr>
          <p:cNvPr id="38" name="组合 37"/>
          <p:cNvGrpSpPr/>
          <p:nvPr/>
        </p:nvGrpSpPr>
        <p:grpSpPr>
          <a:xfrm>
            <a:off x="568443" y="319365"/>
            <a:ext cx="3166310" cy="420370"/>
            <a:chOff x="568442" y="319364"/>
            <a:chExt cx="3166312" cy="420371"/>
          </a:xfrm>
        </p:grpSpPr>
        <p:sp>
          <p:nvSpPr>
            <p:cNvPr id="39" name="文本框 23"/>
            <p:cNvSpPr txBox="1"/>
            <p:nvPr/>
          </p:nvSpPr>
          <p:spPr>
            <a:xfrm>
              <a:off x="665958" y="319364"/>
              <a:ext cx="838836" cy="420371"/>
            </a:xfrm>
            <a:prstGeom prst="rect">
              <a:avLst/>
            </a:prstGeom>
            <a:noFill/>
          </p:spPr>
          <p:txBody>
            <a:bodyPr wrap="none" rtlCol="0">
              <a:spAutoFit/>
            </a:bodyPr>
            <a:lstStyle/>
            <a:p>
              <a:r>
                <a:rPr lang="en-US" altLang="zh-CN" sz="2135" dirty="0">
                  <a:solidFill>
                    <a:schemeClr val="bg2"/>
                  </a:solidFill>
                  <a:latin typeface="+mn-ea"/>
                  <a:cs typeface="+mn-ea"/>
                </a:rPr>
                <a:t>RTSP</a:t>
              </a:r>
              <a:endParaRPr lang="en-US" altLang="zh-CN" sz="2135" dirty="0">
                <a:solidFill>
                  <a:schemeClr val="bg2"/>
                </a:solidFill>
                <a:latin typeface="+mn-ea"/>
                <a:cs typeface="+mn-ea"/>
              </a:endParaRPr>
            </a:p>
          </p:txBody>
        </p:sp>
        <p:sp>
          <p:nvSpPr>
            <p:cNvPr id="40" name="等腰三角形 39"/>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panose="020B0703020204020201" charset="-122"/>
                <a:cs typeface="+mn-ea"/>
              </a:endParaRPr>
            </a:p>
          </p:txBody>
        </p:sp>
        <p:sp>
          <p:nvSpPr>
            <p:cNvPr id="41" name="文本框 23"/>
            <p:cNvSpPr txBox="1"/>
            <p:nvPr/>
          </p:nvSpPr>
          <p:spPr>
            <a:xfrm>
              <a:off x="1504633" y="378975"/>
              <a:ext cx="2230121" cy="297181"/>
            </a:xfrm>
            <a:prstGeom prst="rect">
              <a:avLst/>
            </a:prstGeom>
            <a:noFill/>
          </p:spPr>
          <p:txBody>
            <a:bodyPr wrap="none" rtlCol="0">
              <a:spAutoFit/>
            </a:bodyPr>
            <a:lstStyle/>
            <a:p>
              <a:pPr algn="l"/>
              <a:r>
                <a:rPr lang="en-US" altLang="zh-CN" sz="1335" dirty="0">
                  <a:solidFill>
                    <a:srgbClr val="262626"/>
                  </a:solidFill>
                  <a:latin typeface="微软雅黑" panose="020B0703020204020201" charset="-122"/>
                  <a:cs typeface="+mn-ea"/>
                </a:rPr>
                <a:t>identifier, RTSP has state.</a:t>
              </a:r>
              <a:endParaRPr lang="en-US" altLang="zh-CN" sz="1335" dirty="0">
                <a:solidFill>
                  <a:srgbClr val="262626"/>
                </a:solidFill>
                <a:latin typeface="微软雅黑" panose="020B0703020204020201" charset="-122"/>
                <a:cs typeface="+mn-ea"/>
              </a:endParaRPr>
            </a:p>
          </p:txBody>
        </p:sp>
      </p:grpSp>
      <p:sp>
        <p:nvSpPr>
          <p:cNvPr id="6" name="Line 58"/>
          <p:cNvSpPr>
            <a:spLocks noChangeShapeType="1"/>
          </p:cNvSpPr>
          <p:nvPr/>
        </p:nvSpPr>
        <p:spPr bwMode="black">
          <a:xfrm>
            <a:off x="2435860" y="4530725"/>
            <a:ext cx="0" cy="446405"/>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7" name="Line 59"/>
          <p:cNvSpPr>
            <a:spLocks noChangeShapeType="1"/>
          </p:cNvSpPr>
          <p:nvPr/>
        </p:nvSpPr>
        <p:spPr bwMode="black">
          <a:xfrm flipH="1">
            <a:off x="1428115" y="4990465"/>
            <a:ext cx="1993900"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8" name="Text Box 60"/>
          <p:cNvSpPr txBox="1">
            <a:spLocks noChangeArrowheads="1"/>
          </p:cNvSpPr>
          <p:nvPr/>
        </p:nvSpPr>
        <p:spPr bwMode="auto">
          <a:xfrm>
            <a:off x="153670" y="5193665"/>
            <a:ext cx="4052570" cy="838835"/>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lnSpc>
                <a:spcPct val="130000"/>
              </a:lnSpc>
              <a:buClr>
                <a:schemeClr val="hlink"/>
              </a:buClr>
            </a:pPr>
            <a:r>
              <a:rPr sz="1865" dirty="0">
                <a:cs typeface="+mn-ea"/>
              </a:rPr>
              <a:t>An OPTIONS request returns the request types the server will accept.</a:t>
            </a:r>
            <a:endParaRPr sz="1865" dirty="0">
              <a:cs typeface="+mn-ea"/>
            </a:endParaRPr>
          </a:p>
        </p:txBody>
      </p:sp>
      <p:sp>
        <p:nvSpPr>
          <p:cNvPr id="9" name="Line 71"/>
          <p:cNvSpPr>
            <a:spLocks noChangeShapeType="1"/>
          </p:cNvSpPr>
          <p:nvPr/>
        </p:nvSpPr>
        <p:spPr bwMode="black">
          <a:xfrm>
            <a:off x="7613015" y="4530725"/>
            <a:ext cx="0" cy="446405"/>
          </a:xfrm>
          <a:prstGeom prst="line">
            <a:avLst/>
          </a:prstGeom>
          <a:noFill/>
          <a:ln w="19050">
            <a:solidFill>
              <a:srgbClr val="3F3F3F"/>
            </a:solidFill>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0" name="Line 72"/>
          <p:cNvSpPr>
            <a:spLocks noChangeShapeType="1"/>
          </p:cNvSpPr>
          <p:nvPr/>
        </p:nvSpPr>
        <p:spPr bwMode="black">
          <a:xfrm flipH="1">
            <a:off x="6531610" y="4977765"/>
            <a:ext cx="2116455" cy="0"/>
          </a:xfrm>
          <a:prstGeom prst="line">
            <a:avLst/>
          </a:prstGeom>
          <a:noFill/>
          <a:ln w="19050">
            <a:solidFill>
              <a:srgbClr val="3F3F3F"/>
            </a:solidFill>
            <a:prstDash val="sysDot"/>
            <a:round/>
          </a:ln>
          <a:extLst>
            <a:ext uri="{909E8E84-426E-40DD-AFC4-6F175D3DCCD1}">
              <a14:hiddenFill xmlns:a14="http://schemas.microsoft.com/office/drawing/2010/main">
                <a:noFill/>
              </a14:hiddenFill>
            </a:ext>
          </a:extLst>
        </p:spPr>
        <p:txBody>
          <a:bodyPr/>
          <a:lstStyle/>
          <a:p>
            <a:endParaRPr lang="zh-CN" altLang="en-US" sz="2400">
              <a:solidFill>
                <a:schemeClr val="tx2"/>
              </a:solidFill>
              <a:cs typeface="+mn-ea"/>
            </a:endParaRPr>
          </a:p>
        </p:txBody>
      </p:sp>
      <p:sp>
        <p:nvSpPr>
          <p:cNvPr id="11" name="Text Box 73"/>
          <p:cNvSpPr txBox="1">
            <a:spLocks noChangeArrowheads="1"/>
          </p:cNvSpPr>
          <p:nvPr/>
        </p:nvSpPr>
        <p:spPr bwMode="auto">
          <a:xfrm>
            <a:off x="4328160" y="4990465"/>
            <a:ext cx="7864475" cy="1889760"/>
          </a:xfrm>
          <a:prstGeom prst="rect">
            <a:avLst/>
          </a:prstGeom>
          <a:noFill/>
          <a:ln>
            <a:noFill/>
          </a:ln>
          <a:extLst>
            <a:ext uri="{909E8E84-426E-40DD-AFC4-6F175D3DCCD1}">
              <a14:hiddenFill xmlns:a14="http://schemas.microsoft.com/office/drawing/2010/main">
                <a:solidFill>
                  <a:srgbClr val="3F3F3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eaLnBrk="1" hangingPunct="1">
              <a:lnSpc>
                <a:spcPct val="130000"/>
              </a:lnSpc>
              <a:buClr>
                <a:schemeClr val="folHlink"/>
              </a:buClr>
            </a:pPr>
            <a:r>
              <a:rPr lang="zh-CN" altLang="en-US" dirty="0">
                <a:cs typeface="+mn-ea"/>
              </a:rPr>
              <a:t>A SETUP request specifies how a single media stream must be transported. This must be done before a PLAY request is sent. The request contains the media stream URL and a transport specifier. This specifier typically includes a local port for receiving RTP data (audio or video), and another for RTCP data (meta information).</a:t>
            </a:r>
            <a:endParaRPr lang="zh-CN" altLang="en-US" dirty="0">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heme/theme1.xml><?xml version="1.0" encoding="utf-8"?>
<a:theme xmlns:a="http://schemas.openxmlformats.org/drawingml/2006/main" name="云游君">
  <a:themeElements>
    <a:clrScheme name="自定义 306">
      <a:dk1>
        <a:sysClr val="windowText" lastClr="000000"/>
      </a:dk1>
      <a:lt1>
        <a:sysClr val="window" lastClr="FFFFFF"/>
      </a:lt1>
      <a:dk2>
        <a:srgbClr val="3F3F3F"/>
      </a:dk2>
      <a:lt2>
        <a:srgbClr val="262626"/>
      </a:lt2>
      <a:accent1>
        <a:srgbClr val="262626"/>
      </a:accent1>
      <a:accent2>
        <a:srgbClr val="3F3F3F"/>
      </a:accent2>
      <a:accent3>
        <a:srgbClr val="262626"/>
      </a:accent3>
      <a:accent4>
        <a:srgbClr val="3F3F3F"/>
      </a:accent4>
      <a:accent5>
        <a:srgbClr val="262626"/>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4833</Words>
  <Application>WPS 演示</Application>
  <PresentationFormat>宽屏</PresentationFormat>
  <Paragraphs>273</Paragraphs>
  <Slides>18</Slides>
  <Notes>24</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18</vt:i4>
      </vt:variant>
    </vt:vector>
  </HeadingPairs>
  <TitlesOfParts>
    <vt:vector size="43" baseType="lpstr">
      <vt:lpstr>Arial</vt:lpstr>
      <vt:lpstr>方正书宋_GBK</vt:lpstr>
      <vt:lpstr>Wingdings</vt:lpstr>
      <vt:lpstr>微软雅黑 Light</vt:lpstr>
      <vt:lpstr>苹方-简</vt:lpstr>
      <vt:lpstr>造字工房悦黑体验版纤细体</vt:lpstr>
      <vt:lpstr>系统字体</vt:lpstr>
      <vt:lpstr>Calibri</vt:lpstr>
      <vt:lpstr>Helvetica Neue</vt:lpstr>
      <vt:lpstr>黑体-简</vt:lpstr>
      <vt:lpstr>宋体</vt:lpstr>
      <vt:lpstr>汉仪丫丫体简</vt:lpstr>
      <vt:lpstr>FuturaBookC</vt:lpstr>
      <vt:lpstr>Thonburi</vt:lpstr>
      <vt:lpstr>锐字逼格青春粗黑体简2.0</vt:lpstr>
      <vt:lpstr>微软雅黑</vt:lpstr>
      <vt:lpstr>汉仪书宋二KW</vt:lpstr>
      <vt:lpstr>宋体</vt:lpstr>
      <vt:lpstr>华文宋体</vt:lpstr>
      <vt:lpstr>Impact</vt:lpstr>
      <vt:lpstr>造字工房悦黑体验版常规体</vt:lpstr>
      <vt:lpstr>宋体</vt:lpstr>
      <vt:lpstr>Arial Unicode MS</vt:lpstr>
      <vt:lpstr>Apple Color Emoji</vt:lpstr>
      <vt:lpstr>云游君</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YunYouJun</dc:creator>
  <cp:lastModifiedBy>yunyou</cp:lastModifiedBy>
  <cp:revision>83</cp:revision>
  <dcterms:created xsi:type="dcterms:W3CDTF">2019-12-08T16:10:51Z</dcterms:created>
  <dcterms:modified xsi:type="dcterms:W3CDTF">2019-12-08T16:10:51Z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2052-1.8.1.2821</vt:lpwstr>
  </property>
</Properties>
</file>