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11"/>
  </p:notesMasterIdLst>
  <p:sldIdLst>
    <p:sldId id="256" r:id="rId2"/>
    <p:sldId id="281" r:id="rId3"/>
    <p:sldId id="303" r:id="rId4"/>
    <p:sldId id="304" r:id="rId5"/>
    <p:sldId id="305" r:id="rId6"/>
    <p:sldId id="306" r:id="rId7"/>
    <p:sldId id="307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20D3-E57A-4DC2-8BDB-613D56BBECA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FCADD-75F8-45D8-9CD0-EB1F066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8DA-BEF1-493A-9F02-6F7E7DA88CD4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7988-D36B-419E-B76D-9705B48DF50C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FC2-44A6-4877-B6C4-95E3540A263F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67132"/>
            <a:ext cx="11582400" cy="467868"/>
          </a:xfrm>
        </p:spPr>
        <p:txBody>
          <a:bodyPr>
            <a:no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00100"/>
            <a:ext cx="11582400" cy="5372100"/>
          </a:xfrm>
        </p:spPr>
        <p:txBody>
          <a:bodyPr>
            <a:normAutofit/>
          </a:bodyPr>
          <a:lstStyle>
            <a:lvl1pPr>
              <a:defRPr sz="18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FA23-25B9-4FC7-A329-28A80E2C5612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9FA328-BC75-4935-B868-E9D3DBC0157D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6F0-79CA-4850-9F2C-FF12EA175DC0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373C-6706-4DF3-A81C-69B3081C5D07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79-BD1A-4B76-B1A0-86D2BBEEE23E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8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09B9-4BEA-40F8-B405-AD23E1CC94CB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D68-4D09-44CC-949F-8A115F05C9B9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50E-4B0C-48E6-B5E7-4759822FA69D}" type="datetime1">
              <a:rPr lang="en-US" smtClean="0"/>
              <a:t>3/27/2018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FB774F-8ADF-4E86-A15F-5226BD7DDAB0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Oriented Programming in Java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1"/>
                </a:solidFill>
              </a:rPr>
              <a:t>Properties, Beans, and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Bindings – Part </a:t>
            </a:r>
            <a:r>
              <a:rPr lang="en-US" sz="2400" b="1" dirty="0" smtClean="0">
                <a:solidFill>
                  <a:schemeClr val="accent1"/>
                </a:solidFill>
              </a:rPr>
              <a:t>1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00100"/>
            <a:ext cx="11582400" cy="5372100"/>
          </a:xfrm>
        </p:spPr>
        <p:txBody>
          <a:bodyPr>
            <a:no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/>
              <a:t>Java FX components as Java Beans</a:t>
            </a:r>
          </a:p>
          <a:p>
            <a:pPr lvl="1"/>
            <a:r>
              <a:rPr lang="en-US" dirty="0" smtClean="0"/>
              <a:t>Bindings Beans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After completing this lesson, you will be able to 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JavaFX applications that use binding </a:t>
            </a:r>
            <a:r>
              <a:rPr lang="en-US" dirty="0" smtClean="0"/>
              <a:t>among JavaFX component properties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0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00100"/>
            <a:ext cx="6794499" cy="5943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Properties</a:t>
            </a:r>
            <a:r>
              <a:rPr lang="en-US" sz="1600" dirty="0"/>
              <a:t>: a collection of classes </a:t>
            </a:r>
            <a:r>
              <a:rPr lang="en-US" sz="1600" dirty="0" smtClean="0"/>
              <a:t>(similar to wrapper classes) that </a:t>
            </a:r>
            <a:r>
              <a:rPr lang="en-US" sz="1600" dirty="0"/>
              <a:t>create property objects. 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property can be 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hooked </a:t>
            </a:r>
            <a:r>
              <a:rPr lang="en-US" sz="1600" dirty="0"/>
              <a:t>up to an </a:t>
            </a:r>
            <a:r>
              <a:rPr lang="en-US" sz="1600" dirty="0" smtClean="0"/>
              <a:t>event-listener </a:t>
            </a:r>
            <a:r>
              <a:rPr lang="en-US" sz="1600" dirty="0"/>
              <a:t>that responds when the property-value </a:t>
            </a:r>
            <a:r>
              <a:rPr lang="en-US" sz="1600" dirty="0" smtClean="0"/>
              <a:t>changes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bound to another property as an ‘observable’ to respond when it changes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JavaFX </a:t>
            </a:r>
            <a:r>
              <a:rPr lang="en-US" sz="1600" dirty="0"/>
              <a:t>provides four types of property classes for each of its basic data types. For example, for String, it provides: </a:t>
            </a:r>
          </a:p>
          <a:p>
            <a:pPr marL="56007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i="1" dirty="0" err="1"/>
              <a:t>ReadOnlyStringProperty</a:t>
            </a:r>
            <a:r>
              <a:rPr lang="en-US" sz="1600" dirty="0"/>
              <a:t>: An abstract class that represents a read-only property.</a:t>
            </a:r>
          </a:p>
          <a:p>
            <a:pPr marL="56007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1" dirty="0" err="1"/>
              <a:t>StringProperty</a:t>
            </a:r>
            <a:r>
              <a:rPr lang="en-US" sz="1600" dirty="0"/>
              <a:t>: Another abstract class that represents a read-write property. This class extends </a:t>
            </a:r>
            <a:r>
              <a:rPr lang="en-US" sz="1600" dirty="0" err="1"/>
              <a:t>ReadOnlyStringProperty</a:t>
            </a:r>
            <a:r>
              <a:rPr lang="en-US" sz="1600" dirty="0"/>
              <a:t>.</a:t>
            </a:r>
          </a:p>
          <a:p>
            <a:pPr marL="56007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SimpleStringProperty</a:t>
            </a:r>
            <a:r>
              <a:rPr lang="en-US" sz="1600" dirty="0"/>
              <a:t>: This is the class that you instantiate to create a read/write string property.</a:t>
            </a:r>
          </a:p>
          <a:p>
            <a:pPr marL="56007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ReadOnlyStringWrapper</a:t>
            </a:r>
            <a:r>
              <a:rPr lang="en-US" sz="1600" dirty="0"/>
              <a:t>: This is the class you instantiate to create a read-only string property. </a:t>
            </a:r>
            <a:endParaRPr lang="en-US" sz="1600" dirty="0" smtClean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Similarly for</a:t>
            </a:r>
          </a:p>
          <a:p>
            <a:pPr marL="56007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integer: </a:t>
            </a:r>
            <a:r>
              <a:rPr lang="en-US" sz="1600" i="1" dirty="0" err="1" smtClean="0"/>
              <a:t>ReadOnlyIntegerProperty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IntegerProperty</a:t>
            </a:r>
            <a:r>
              <a:rPr lang="en-US" sz="1600" dirty="0" smtClean="0"/>
              <a:t>, </a:t>
            </a:r>
            <a:r>
              <a:rPr lang="en-US" sz="1600" dirty="0" err="1" smtClean="0"/>
              <a:t>SimpleIntegerProperty</a:t>
            </a:r>
            <a:r>
              <a:rPr lang="en-US" sz="1600" dirty="0" smtClean="0"/>
              <a:t>, </a:t>
            </a:r>
            <a:r>
              <a:rPr lang="en-US" sz="1600" dirty="0" err="1" smtClean="0"/>
              <a:t>ReadOnlyIntegerWrapper</a:t>
            </a:r>
            <a:endParaRPr lang="en-US" sz="1600" dirty="0" smtClean="0"/>
          </a:p>
          <a:p>
            <a:pPr marL="56007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</a:t>
            </a:r>
            <a:r>
              <a:rPr lang="en-US" sz="1600" dirty="0" smtClean="0"/>
              <a:t>ouble: </a:t>
            </a:r>
            <a:r>
              <a:rPr lang="en-US" sz="1600" i="1" dirty="0" err="1" smtClean="0"/>
              <a:t>ReadOnlyDoubleProperty</a:t>
            </a:r>
            <a:r>
              <a:rPr lang="en-US" sz="1600" i="1" dirty="0"/>
              <a:t>, </a:t>
            </a:r>
            <a:r>
              <a:rPr lang="en-US" sz="1600" i="1" dirty="0" err="1" smtClean="0"/>
              <a:t>DoubleProperty</a:t>
            </a:r>
            <a:r>
              <a:rPr lang="en-US" sz="1600" dirty="0"/>
              <a:t>, </a:t>
            </a:r>
            <a:r>
              <a:rPr lang="en-US" sz="1600" dirty="0" err="1" smtClean="0"/>
              <a:t>SimpleDoubleProperty</a:t>
            </a:r>
            <a:r>
              <a:rPr lang="en-US" sz="1600" dirty="0"/>
              <a:t>, </a:t>
            </a:r>
            <a:r>
              <a:rPr lang="en-US" sz="1600" dirty="0" err="1" smtClean="0"/>
              <a:t>ReadOnlyDoubleWrapper</a:t>
            </a:r>
            <a:endParaRPr lang="en-US" sz="1600" dirty="0" smtClean="0"/>
          </a:p>
          <a:p>
            <a:pPr marL="56007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… and so on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15" y="401066"/>
            <a:ext cx="5208356" cy="61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800099"/>
            <a:ext cx="5321540" cy="3998324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All JavaFX components are Java beans</a:t>
            </a:r>
          </a:p>
          <a:p>
            <a:r>
              <a:rPr lang="en-US" sz="1600" dirty="0" smtClean="0"/>
              <a:t>Java Beans</a:t>
            </a:r>
          </a:p>
          <a:p>
            <a:pPr lvl="1"/>
            <a:r>
              <a:rPr lang="en-US" sz="1600" dirty="0" smtClean="0"/>
              <a:t>Classes whose member variables are properties</a:t>
            </a:r>
          </a:p>
          <a:p>
            <a:pPr lvl="2"/>
            <a:r>
              <a:rPr lang="en-US" sz="1600" dirty="0" smtClean="0">
                <a:solidFill>
                  <a:srgbClr val="00B0F0"/>
                </a:solidFill>
              </a:rPr>
              <a:t>Hooked to event listeners</a:t>
            </a:r>
          </a:p>
          <a:p>
            <a:pPr lvl="2"/>
            <a:r>
              <a:rPr lang="en-US" sz="1600" dirty="0" smtClean="0">
                <a:solidFill>
                  <a:srgbClr val="00B0F0"/>
                </a:solidFill>
              </a:rPr>
              <a:t>Can be bound to each other</a:t>
            </a:r>
          </a:p>
          <a:p>
            <a:pPr lvl="1"/>
            <a:r>
              <a:rPr lang="en-US" sz="1600" dirty="0" smtClean="0"/>
              <a:t>These properties can be accessed through methods, usually getter/setter methods</a:t>
            </a:r>
          </a:p>
          <a:p>
            <a:r>
              <a:rPr lang="en-US" sz="1600" dirty="0" smtClean="0"/>
              <a:t>Example: Echo program</a:t>
            </a:r>
          </a:p>
          <a:p>
            <a:pPr lvl="1"/>
            <a:r>
              <a:rPr lang="en-US" sz="1600" dirty="0" smtClean="0"/>
              <a:t>Has three key </a:t>
            </a:r>
            <a:r>
              <a:rPr lang="en-US" sz="1600" dirty="0" smtClean="0"/>
              <a:t>‘things’: </a:t>
            </a:r>
            <a:r>
              <a:rPr lang="en-US" sz="1600" dirty="0" err="1" smtClean="0"/>
              <a:t>soundTextField</a:t>
            </a:r>
            <a:r>
              <a:rPr lang="en-US" sz="1600" dirty="0" smtClean="0"/>
              <a:t>, </a:t>
            </a:r>
            <a:r>
              <a:rPr lang="en-US" sz="1600" dirty="0" err="1" smtClean="0"/>
              <a:t>echoLabel</a:t>
            </a:r>
            <a:r>
              <a:rPr lang="en-US" sz="1600" dirty="0" smtClean="0"/>
              <a:t>, </a:t>
            </a:r>
            <a:r>
              <a:rPr lang="en-US" sz="1600" dirty="0" err="1" smtClean="0"/>
              <a:t>echoString</a:t>
            </a:r>
            <a:endParaRPr lang="en-US" sz="1600" dirty="0" smtClean="0"/>
          </a:p>
          <a:p>
            <a:pPr lvl="1"/>
            <a:r>
              <a:rPr lang="en-US" sz="1600" dirty="0" err="1" smtClean="0"/>
              <a:t>echoString</a:t>
            </a:r>
            <a:r>
              <a:rPr lang="en-US" sz="1600" dirty="0" smtClean="0"/>
              <a:t> is initialized as “Hello there!” in the code</a:t>
            </a:r>
            <a:endParaRPr lang="en-US" sz="1600" dirty="0" smtClean="0"/>
          </a:p>
          <a:p>
            <a:pPr lvl="1"/>
            <a:r>
              <a:rPr lang="en-US" sz="1600" dirty="0" err="1" smtClean="0"/>
              <a:t>soundTextField</a:t>
            </a:r>
            <a:r>
              <a:rPr lang="en-US" sz="1600" dirty="0" smtClean="0"/>
              <a:t> and </a:t>
            </a:r>
            <a:r>
              <a:rPr lang="en-US" sz="1600" dirty="0" err="1" smtClean="0"/>
              <a:t>echoLabel</a:t>
            </a:r>
            <a:r>
              <a:rPr lang="en-US" sz="1600" dirty="0" smtClean="0"/>
              <a:t> start </a:t>
            </a:r>
            <a:r>
              <a:rPr lang="en-US" sz="1600" dirty="0" smtClean="0"/>
              <a:t>off with displaying the value in </a:t>
            </a:r>
            <a:r>
              <a:rPr lang="en-US" sz="1600" dirty="0" err="1" smtClean="0"/>
              <a:t>echoString</a:t>
            </a:r>
            <a:endParaRPr lang="en-US" sz="1600" dirty="0" smtClean="0"/>
          </a:p>
          <a:p>
            <a:pPr lvl="1"/>
            <a:r>
              <a:rPr lang="en-US" sz="1600" dirty="0" smtClean="0"/>
              <a:t>Pressing Print button prints </a:t>
            </a:r>
            <a:r>
              <a:rPr lang="en-US" sz="1600" dirty="0" err="1" smtClean="0"/>
              <a:t>echoString</a:t>
            </a:r>
            <a:r>
              <a:rPr lang="en-US" sz="1600" dirty="0" smtClean="0"/>
              <a:t> on Console</a:t>
            </a:r>
            <a:endParaRPr lang="en-US" sz="1600" dirty="0" smtClean="0"/>
          </a:p>
          <a:p>
            <a:pPr lvl="1"/>
            <a:r>
              <a:rPr lang="en-US" sz="1600" dirty="0" smtClean="0"/>
              <a:t>Change in </a:t>
            </a:r>
            <a:r>
              <a:rPr lang="en-US" sz="1600" dirty="0" err="1" smtClean="0"/>
              <a:t>soundTextField</a:t>
            </a:r>
            <a:r>
              <a:rPr lang="en-US" sz="1600" dirty="0" smtClean="0"/>
              <a:t> should change the other two</a:t>
            </a:r>
          </a:p>
          <a:p>
            <a:pPr lvl="1"/>
            <a:r>
              <a:rPr lang="en-US" sz="1600" dirty="0" smtClean="0"/>
              <a:t>We need to ‘bind’ them together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172" y="521834"/>
            <a:ext cx="3100503" cy="22284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172" y="3190933"/>
            <a:ext cx="3200933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5317107" y="521834"/>
            <a:ext cx="3480553" cy="2266950"/>
            <a:chOff x="4951343" y="521834"/>
            <a:chExt cx="3480553" cy="22669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4496" y="521834"/>
              <a:ext cx="2057400" cy="22669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71675" y="1168055"/>
              <a:ext cx="1036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echoLabel</a:t>
              </a:r>
              <a:endParaRPr lang="en-US" sz="14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1343" y="1556023"/>
              <a:ext cx="1282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soundTextField</a:t>
              </a:r>
              <a:endParaRPr lang="en-US" sz="14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71675" y="2002167"/>
              <a:ext cx="1036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printButton</a:t>
              </a:r>
              <a:endParaRPr lang="en-US" sz="14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>
              <a:off x="6207985" y="1321944"/>
              <a:ext cx="451607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</p:cNvCxnSpPr>
            <p:nvPr/>
          </p:nvCxnSpPr>
          <p:spPr>
            <a:xfrm flipV="1">
              <a:off x="6233553" y="1709911"/>
              <a:ext cx="426039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3"/>
            </p:cNvCxnSpPr>
            <p:nvPr/>
          </p:nvCxnSpPr>
          <p:spPr>
            <a:xfrm flipV="1">
              <a:off x="6207984" y="2156055"/>
              <a:ext cx="451608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37013" y="5102285"/>
            <a:ext cx="3587286" cy="1535624"/>
            <a:chOff x="506087" y="3366754"/>
            <a:chExt cx="3587286" cy="1535624"/>
          </a:xfrm>
        </p:grpSpPr>
        <p:sp>
          <p:nvSpPr>
            <p:cNvPr id="29" name="Rounded Rectangle 28"/>
            <p:cNvSpPr/>
            <p:nvPr/>
          </p:nvSpPr>
          <p:spPr>
            <a:xfrm>
              <a:off x="1483743" y="3366754"/>
              <a:ext cx="1633926" cy="40214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B0F0"/>
                  </a:solidFill>
                  <a:latin typeface="Calibri" panose="020F0502020204030204" pitchFamily="34" charset="0"/>
                </a:rPr>
                <a:t>soundTextField</a:t>
              </a:r>
              <a:endParaRPr lang="en-US" sz="14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6087" y="4500229"/>
              <a:ext cx="1449238" cy="40214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B0F0"/>
                  </a:solidFill>
                  <a:latin typeface="Calibri" panose="020F0502020204030204" pitchFamily="34" charset="0"/>
                </a:rPr>
                <a:t>echoString</a:t>
              </a:r>
              <a:endParaRPr lang="en-US" sz="14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44135" y="4494176"/>
              <a:ext cx="1449238" cy="40214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B0F0"/>
                  </a:solidFill>
                  <a:latin typeface="Calibri" panose="020F0502020204030204" pitchFamily="34" charset="0"/>
                </a:rPr>
                <a:t>echoLabel</a:t>
              </a:r>
              <a:endParaRPr lang="en-US" sz="14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3" name="Straight Arrow Connector 32"/>
            <p:cNvCxnSpPr>
              <a:stCxn id="29" idx="2"/>
              <a:endCxn id="30" idx="0"/>
            </p:cNvCxnSpPr>
            <p:nvPr/>
          </p:nvCxnSpPr>
          <p:spPr>
            <a:xfrm flipH="1">
              <a:off x="1230706" y="3768903"/>
              <a:ext cx="1070000" cy="73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2"/>
              <a:endCxn id="31" idx="0"/>
            </p:cNvCxnSpPr>
            <p:nvPr/>
          </p:nvCxnSpPr>
          <p:spPr>
            <a:xfrm>
              <a:off x="2300706" y="3768903"/>
              <a:ext cx="1068048" cy="72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260" y="3176750"/>
            <a:ext cx="20574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0" y="808726"/>
            <a:ext cx="6027291" cy="323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Echo1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Application{</a:t>
            </a:r>
          </a:p>
          <a:p>
            <a:pPr marL="274320" lvl="1" indent="0"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launch(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marL="548640" lvl="2" indent="0"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Scene(setScreen(), 200, 200);</a:t>
            </a:r>
          </a:p>
          <a:p>
            <a:pPr marL="548640" lvl="2" indent="0"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"Echo"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sz="1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07100" y="808726"/>
            <a:ext cx="6226063" cy="5780044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setScreen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there!"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"Print echo string"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() {</a:t>
            </a:r>
          </a:p>
          <a:p>
            <a:pPr marL="548640" lvl="2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548640" lvl="2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22960" lvl="3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//set components in the grid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0, 0);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0, 1);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0, 2);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.setVgap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6007100" y="635000"/>
            <a:ext cx="0" cy="60029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34" y="4169346"/>
            <a:ext cx="3228975" cy="2286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73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2473" y="1165348"/>
            <a:ext cx="6844166" cy="28898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6211" y="3821502"/>
            <a:ext cx="11188461" cy="5779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15900" y="695385"/>
            <a:ext cx="11294759" cy="604268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setScreen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 there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//now it can be bound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	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shows value of 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echoString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		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	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also shows value of 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echoString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"Print echo string"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() {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4864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	</a:t>
            </a:r>
            <a:r>
              <a:rPr lang="en-US" sz="1400" i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//print value of </a:t>
            </a:r>
            <a:r>
              <a:rPr lang="en-US" sz="1400" i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i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on console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().bind(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//change in 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will change 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echoLabel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//change in 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will change </a:t>
            </a:r>
            <a:r>
              <a:rPr lang="en-US" sz="1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echoString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//set </a:t>
            </a: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components in the grid</a:t>
            </a:r>
            <a:endParaRPr lang="en-US" sz="1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0);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1);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2);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.setVgap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83" y="4485662"/>
            <a:ext cx="2057400" cy="2266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105" y="4468410"/>
            <a:ext cx="32766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155495" y="60385"/>
            <a:ext cx="0" cy="66509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95" y="5782626"/>
            <a:ext cx="5608319" cy="9803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12" name="Group 11"/>
          <p:cNvGrpSpPr/>
          <p:nvPr/>
        </p:nvGrpSpPr>
        <p:grpSpPr>
          <a:xfrm>
            <a:off x="845389" y="2482444"/>
            <a:ext cx="10952911" cy="3675277"/>
            <a:chOff x="845389" y="2482444"/>
            <a:chExt cx="10952911" cy="3675277"/>
          </a:xfrm>
        </p:grpSpPr>
        <p:sp>
          <p:nvSpPr>
            <p:cNvPr id="11" name="Rectangle 10"/>
            <p:cNvSpPr/>
            <p:nvPr/>
          </p:nvSpPr>
          <p:spPr>
            <a:xfrm>
              <a:off x="7410039" y="2482444"/>
              <a:ext cx="4388261" cy="54806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5389" y="5426015"/>
              <a:ext cx="3495154" cy="3191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5400000" flipV="1">
              <a:off x="9374397" y="4471188"/>
              <a:ext cx="3127212" cy="24585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24700" y="1809863"/>
            <a:ext cx="4785284" cy="4347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bind(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endParaRPr lang="en-US" sz="14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bind(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//set components in the grid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0);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1);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2);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changeButton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3);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.setVgap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marL="274320" lvl="1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5000"/>
            <a:ext cx="7487489" cy="53721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setScreen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 there!"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"Print echo string"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() {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2296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changeButton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"Change echo string"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changeButton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() {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2296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"Good Bye!"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2296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720" y="0"/>
            <a:ext cx="1944280" cy="21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10883" y="1263484"/>
            <a:ext cx="11381117" cy="4481708"/>
            <a:chOff x="845389" y="1263484"/>
            <a:chExt cx="11381117" cy="4481708"/>
          </a:xfrm>
        </p:grpSpPr>
        <p:sp>
          <p:nvSpPr>
            <p:cNvPr id="10" name="Rectangle 9"/>
            <p:cNvSpPr/>
            <p:nvPr/>
          </p:nvSpPr>
          <p:spPr>
            <a:xfrm>
              <a:off x="845389" y="5426015"/>
              <a:ext cx="3495154" cy="3191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40819" y="1263484"/>
              <a:ext cx="4985687" cy="54806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55495" y="635000"/>
            <a:ext cx="5179396" cy="434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bind(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endParaRPr lang="en-US" sz="14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bindBidirectional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.textProperty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endParaRPr lang="en-US" sz="14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set components in the grid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0);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1);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2);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changeButton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0, 3);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.setVgap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(20);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-182880" defTabSz="914400">
              <a:lnSpc>
                <a:spcPct val="120000"/>
              </a:lnSpc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155495" y="60385"/>
            <a:ext cx="0" cy="66509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5000"/>
            <a:ext cx="7487489" cy="53721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setScreen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GridPane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StringProperty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SimpleStringProperty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 there!"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soundTextField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"Print echo string"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printButton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() {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2296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changeButton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"Change echo string"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changeButton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() {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82296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"Good Bye!"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2296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echoString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018" y="4653002"/>
            <a:ext cx="2880144" cy="2184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Rounded Rectangular Callout 12"/>
          <p:cNvSpPr/>
          <p:nvPr/>
        </p:nvSpPr>
        <p:spPr>
          <a:xfrm>
            <a:off x="6007100" y="5650302"/>
            <a:ext cx="2567557" cy="914400"/>
          </a:xfrm>
          <a:prstGeom prst="wedgeRoundRectCallout">
            <a:avLst>
              <a:gd name="adj1" fmla="val 79624"/>
              <a:gd name="adj2" fmla="val 2665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Note that change in echo string also changed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soundTextField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which in turn changed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echoLabel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5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JavaFX Components function as Java beans</a:t>
            </a:r>
          </a:p>
          <a:p>
            <a:r>
              <a:rPr lang="en-US" dirty="0" smtClean="0"/>
              <a:t>You can ‘bind’ components together so that change in one changes the other</a:t>
            </a:r>
          </a:p>
          <a:p>
            <a:r>
              <a:rPr lang="en-US" dirty="0" smtClean="0"/>
              <a:t>To bind any internal data variables with JavaFX components, define them as one of the property data-types so that they can be bound with JavaFX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17794</TotalTime>
  <Words>650</Words>
  <Application>Microsoft Office PowerPoint</Application>
  <PresentationFormat>Widescreen</PresentationFormat>
  <Paragraphs>191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Rockwell</vt:lpstr>
      <vt:lpstr>Rockwell Condensed</vt:lpstr>
      <vt:lpstr>Wingdings</vt:lpstr>
      <vt:lpstr>Wood Type</vt:lpstr>
      <vt:lpstr>Object Oriented Programming in Java   Properties, Beans, and Bindings – Part 1</vt:lpstr>
      <vt:lpstr>Lesson Structure and Goals</vt:lpstr>
      <vt:lpstr>Java FX Properties</vt:lpstr>
      <vt:lpstr>JavaFX Beans</vt:lpstr>
      <vt:lpstr>Echo1</vt:lpstr>
      <vt:lpstr>Echo2</vt:lpstr>
      <vt:lpstr>Echo3</vt:lpstr>
      <vt:lpstr>Echo3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Neelam Dwivedi</dc:creator>
  <cp:lastModifiedBy>Neelam Dwivedi</cp:lastModifiedBy>
  <cp:revision>247</cp:revision>
  <dcterms:created xsi:type="dcterms:W3CDTF">2015-08-06T20:39:40Z</dcterms:created>
  <dcterms:modified xsi:type="dcterms:W3CDTF">2018-03-27T19:52:28Z</dcterms:modified>
</cp:coreProperties>
</file>