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39"/>
  </p:notesMasterIdLst>
  <p:sldIdLst>
    <p:sldId id="256" r:id="rId2"/>
    <p:sldId id="281" r:id="rId3"/>
    <p:sldId id="282" r:id="rId4"/>
    <p:sldId id="287" r:id="rId5"/>
    <p:sldId id="285" r:id="rId6"/>
    <p:sldId id="283" r:id="rId7"/>
    <p:sldId id="286" r:id="rId8"/>
    <p:sldId id="284" r:id="rId9"/>
    <p:sldId id="258" r:id="rId10"/>
    <p:sldId id="257" r:id="rId11"/>
    <p:sldId id="268" r:id="rId12"/>
    <p:sldId id="269" r:id="rId13"/>
    <p:sldId id="270" r:id="rId14"/>
    <p:sldId id="271" r:id="rId15"/>
    <p:sldId id="272" r:id="rId16"/>
    <p:sldId id="273" r:id="rId17"/>
    <p:sldId id="274" r:id="rId18"/>
    <p:sldId id="259" r:id="rId19"/>
    <p:sldId id="261" r:id="rId20"/>
    <p:sldId id="292" r:id="rId21"/>
    <p:sldId id="276" r:id="rId22"/>
    <p:sldId id="275" r:id="rId23"/>
    <p:sldId id="278" r:id="rId24"/>
    <p:sldId id="279" r:id="rId25"/>
    <p:sldId id="277" r:id="rId26"/>
    <p:sldId id="288" r:id="rId27"/>
    <p:sldId id="291" r:id="rId28"/>
    <p:sldId id="262" r:id="rId29"/>
    <p:sldId id="289" r:id="rId30"/>
    <p:sldId id="267" r:id="rId31"/>
    <p:sldId id="295" r:id="rId32"/>
    <p:sldId id="296" r:id="rId33"/>
    <p:sldId id="297" r:id="rId34"/>
    <p:sldId id="298" r:id="rId35"/>
    <p:sldId id="299" r:id="rId36"/>
    <p:sldId id="300" r:id="rId37"/>
    <p:sldId id="30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6" autoAdjust="0"/>
    <p:restoredTop sz="92926" autoAdjust="0"/>
  </p:normalViewPr>
  <p:slideViewPr>
    <p:cSldViewPr snapToGrid="0">
      <p:cViewPr varScale="1">
        <p:scale>
          <a:sx n="35" d="100"/>
          <a:sy n="35" d="100"/>
        </p:scale>
        <p:origin x="24" y="7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20305;&#22856;\Dropbox\PhD\research\alcohol%20outlets%20and%20child%20maltreatment\child%20maltreatment%20increas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20305;&#22856;\Dropbox\PhD\research\alcohol%20outlets%20and%20child%20maltreatment\child%20maltreatment%20increasin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marker>
          <c:dLbls>
            <c:dLbl>
              <c:idx val="0"/>
              <c:layout>
                <c:manualLayout>
                  <c:x val="1.5436564582423191E-2"/>
                  <c:y val="-0.22327044025157233"/>
                </c:manualLayout>
              </c:layout>
              <c:tx>
                <c:rich>
                  <a:bodyPr/>
                  <a:lstStyle/>
                  <a:p>
                    <a:fld id="{096F0A00-3A1F-44C3-887F-DC00E5860776}" type="YVALUE">
                      <a:rPr lang="en-US" altLang="ja-JP" sz="2400" baseline="0" smtClean="0"/>
                      <a:pPr/>
                      <a:t>[Y 値]</a:t>
                    </a:fld>
                    <a:endParaRPr lang="ja-JP" alt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ECF-436C-8FB6-E78AF2840825}"/>
                </c:ext>
              </c:extLst>
            </c:dLbl>
            <c:dLbl>
              <c:idx val="1"/>
              <c:delete val="1"/>
              <c:extLst>
                <c:ext xmlns:c15="http://schemas.microsoft.com/office/drawing/2012/chart" uri="{CE6537A1-D6FC-4f65-9D91-7224C49458BB}"/>
                <c:ext xmlns:c16="http://schemas.microsoft.com/office/drawing/2014/chart" uri="{C3380CC4-5D6E-409C-BE32-E72D297353CC}">
                  <c16:uniqueId val="{00000001-7ECF-436C-8FB6-E78AF2840825}"/>
                </c:ext>
              </c:extLst>
            </c:dLbl>
            <c:dLbl>
              <c:idx val="2"/>
              <c:delete val="1"/>
              <c:extLst>
                <c:ext xmlns:c15="http://schemas.microsoft.com/office/drawing/2012/chart" uri="{CE6537A1-D6FC-4f65-9D91-7224C49458BB}"/>
                <c:ext xmlns:c16="http://schemas.microsoft.com/office/drawing/2014/chart" uri="{C3380CC4-5D6E-409C-BE32-E72D297353CC}">
                  <c16:uniqueId val="{00000002-7ECF-436C-8FB6-E78AF2840825}"/>
                </c:ext>
              </c:extLst>
            </c:dLbl>
            <c:dLbl>
              <c:idx val="3"/>
              <c:delete val="1"/>
              <c:extLst>
                <c:ext xmlns:c15="http://schemas.microsoft.com/office/drawing/2012/chart" uri="{CE6537A1-D6FC-4f65-9D91-7224C49458BB}"/>
                <c:ext xmlns:c16="http://schemas.microsoft.com/office/drawing/2014/chart" uri="{C3380CC4-5D6E-409C-BE32-E72D297353CC}">
                  <c16:uniqueId val="{00000003-7ECF-436C-8FB6-E78AF2840825}"/>
                </c:ext>
              </c:extLst>
            </c:dLbl>
            <c:dLbl>
              <c:idx val="4"/>
              <c:delete val="1"/>
              <c:extLst>
                <c:ext xmlns:c15="http://schemas.microsoft.com/office/drawing/2012/chart" uri="{CE6537A1-D6FC-4f65-9D91-7224C49458BB}"/>
                <c:ext xmlns:c16="http://schemas.microsoft.com/office/drawing/2014/chart" uri="{C3380CC4-5D6E-409C-BE32-E72D297353CC}">
                  <c16:uniqueId val="{00000004-7ECF-436C-8FB6-E78AF2840825}"/>
                </c:ext>
              </c:extLst>
            </c:dLbl>
            <c:dLbl>
              <c:idx val="5"/>
              <c:delete val="1"/>
              <c:extLst>
                <c:ext xmlns:c15="http://schemas.microsoft.com/office/drawing/2012/chart" uri="{CE6537A1-D6FC-4f65-9D91-7224C49458BB}"/>
                <c:ext xmlns:c16="http://schemas.microsoft.com/office/drawing/2014/chart" uri="{C3380CC4-5D6E-409C-BE32-E72D297353CC}">
                  <c16:uniqueId val="{00000005-7ECF-436C-8FB6-E78AF2840825}"/>
                </c:ext>
              </c:extLst>
            </c:dLbl>
            <c:dLbl>
              <c:idx val="6"/>
              <c:delete val="1"/>
              <c:extLst>
                <c:ext xmlns:c15="http://schemas.microsoft.com/office/drawing/2012/chart" uri="{CE6537A1-D6FC-4f65-9D91-7224C49458BB}"/>
                <c:ext xmlns:c16="http://schemas.microsoft.com/office/drawing/2014/chart" uri="{C3380CC4-5D6E-409C-BE32-E72D297353CC}">
                  <c16:uniqueId val="{00000006-7ECF-436C-8FB6-E78AF2840825}"/>
                </c:ext>
              </c:extLst>
            </c:dLbl>
            <c:dLbl>
              <c:idx val="7"/>
              <c:delete val="1"/>
              <c:extLst>
                <c:ext xmlns:c15="http://schemas.microsoft.com/office/drawing/2012/chart" uri="{CE6537A1-D6FC-4f65-9D91-7224C49458BB}"/>
                <c:ext xmlns:c16="http://schemas.microsoft.com/office/drawing/2014/chart" uri="{C3380CC4-5D6E-409C-BE32-E72D297353CC}">
                  <c16:uniqueId val="{00000007-7ECF-436C-8FB6-E78AF2840825}"/>
                </c:ext>
              </c:extLst>
            </c:dLbl>
            <c:dLbl>
              <c:idx val="8"/>
              <c:delete val="1"/>
              <c:extLst>
                <c:ext xmlns:c15="http://schemas.microsoft.com/office/drawing/2012/chart" uri="{CE6537A1-D6FC-4f65-9D91-7224C49458BB}"/>
                <c:ext xmlns:c16="http://schemas.microsoft.com/office/drawing/2014/chart" uri="{C3380CC4-5D6E-409C-BE32-E72D297353CC}">
                  <c16:uniqueId val="{00000008-7ECF-436C-8FB6-E78AF2840825}"/>
                </c:ext>
              </c:extLst>
            </c:dLbl>
            <c:dLbl>
              <c:idx val="9"/>
              <c:delete val="1"/>
              <c:extLst>
                <c:ext xmlns:c15="http://schemas.microsoft.com/office/drawing/2012/chart" uri="{CE6537A1-D6FC-4f65-9D91-7224C49458BB}"/>
                <c:ext xmlns:c16="http://schemas.microsoft.com/office/drawing/2014/chart" uri="{C3380CC4-5D6E-409C-BE32-E72D297353CC}">
                  <c16:uniqueId val="{00000009-7ECF-436C-8FB6-E78AF2840825}"/>
                </c:ext>
              </c:extLst>
            </c:dLbl>
            <c:dLbl>
              <c:idx val="10"/>
              <c:delete val="1"/>
              <c:extLst>
                <c:ext xmlns:c15="http://schemas.microsoft.com/office/drawing/2012/chart" uri="{CE6537A1-D6FC-4f65-9D91-7224C49458BB}"/>
                <c:ext xmlns:c16="http://schemas.microsoft.com/office/drawing/2014/chart" uri="{C3380CC4-5D6E-409C-BE32-E72D297353CC}">
                  <c16:uniqueId val="{0000000A-7ECF-436C-8FB6-E78AF2840825}"/>
                </c:ext>
              </c:extLst>
            </c:dLbl>
            <c:dLbl>
              <c:idx val="11"/>
              <c:delete val="1"/>
              <c:extLst>
                <c:ext xmlns:c15="http://schemas.microsoft.com/office/drawing/2012/chart" uri="{CE6537A1-D6FC-4f65-9D91-7224C49458BB}"/>
                <c:ext xmlns:c16="http://schemas.microsoft.com/office/drawing/2014/chart" uri="{C3380CC4-5D6E-409C-BE32-E72D297353CC}">
                  <c16:uniqueId val="{0000000B-7ECF-436C-8FB6-E78AF2840825}"/>
                </c:ext>
              </c:extLst>
            </c:dLbl>
            <c:dLbl>
              <c:idx val="12"/>
              <c:delete val="1"/>
              <c:extLst>
                <c:ext xmlns:c15="http://schemas.microsoft.com/office/drawing/2012/chart" uri="{CE6537A1-D6FC-4f65-9D91-7224C49458BB}"/>
                <c:ext xmlns:c16="http://schemas.microsoft.com/office/drawing/2014/chart" uri="{C3380CC4-5D6E-409C-BE32-E72D297353CC}">
                  <c16:uniqueId val="{0000000C-7ECF-436C-8FB6-E78AF2840825}"/>
                </c:ext>
              </c:extLst>
            </c:dLbl>
            <c:dLbl>
              <c:idx val="13"/>
              <c:delete val="1"/>
              <c:extLst>
                <c:ext xmlns:c15="http://schemas.microsoft.com/office/drawing/2012/chart" uri="{CE6537A1-D6FC-4f65-9D91-7224C49458BB}"/>
                <c:ext xmlns:c16="http://schemas.microsoft.com/office/drawing/2014/chart" uri="{C3380CC4-5D6E-409C-BE32-E72D297353CC}">
                  <c16:uniqueId val="{0000000D-7ECF-436C-8FB6-E78AF2840825}"/>
                </c:ext>
              </c:extLst>
            </c:dLbl>
            <c:dLbl>
              <c:idx val="14"/>
              <c:delete val="1"/>
              <c:extLst>
                <c:ext xmlns:c15="http://schemas.microsoft.com/office/drawing/2012/chart" uri="{CE6537A1-D6FC-4f65-9D91-7224C49458BB}"/>
                <c:ext xmlns:c16="http://schemas.microsoft.com/office/drawing/2014/chart" uri="{C3380CC4-5D6E-409C-BE32-E72D297353CC}">
                  <c16:uniqueId val="{0000000E-7ECF-436C-8FB6-E78AF2840825}"/>
                </c:ext>
              </c:extLst>
            </c:dLbl>
            <c:dLbl>
              <c:idx val="15"/>
              <c:delete val="1"/>
              <c:extLst>
                <c:ext xmlns:c15="http://schemas.microsoft.com/office/drawing/2012/chart" uri="{CE6537A1-D6FC-4f65-9D91-7224C49458BB}"/>
                <c:ext xmlns:c16="http://schemas.microsoft.com/office/drawing/2014/chart" uri="{C3380CC4-5D6E-409C-BE32-E72D297353CC}">
                  <c16:uniqueId val="{0000000F-7ECF-436C-8FB6-E78AF2840825}"/>
                </c:ext>
              </c:extLst>
            </c:dLbl>
            <c:dLbl>
              <c:idx val="16"/>
              <c:delete val="1"/>
              <c:extLst>
                <c:ext xmlns:c15="http://schemas.microsoft.com/office/drawing/2012/chart" uri="{CE6537A1-D6FC-4f65-9D91-7224C49458BB}"/>
                <c:ext xmlns:c16="http://schemas.microsoft.com/office/drawing/2014/chart" uri="{C3380CC4-5D6E-409C-BE32-E72D297353CC}">
                  <c16:uniqueId val="{00000010-7ECF-436C-8FB6-E78AF2840825}"/>
                </c:ext>
              </c:extLst>
            </c:dLbl>
            <c:dLbl>
              <c:idx val="17"/>
              <c:delete val="1"/>
              <c:extLst>
                <c:ext xmlns:c15="http://schemas.microsoft.com/office/drawing/2012/chart" uri="{CE6537A1-D6FC-4f65-9D91-7224C49458BB}"/>
                <c:ext xmlns:c16="http://schemas.microsoft.com/office/drawing/2014/chart" uri="{C3380CC4-5D6E-409C-BE32-E72D297353CC}">
                  <c16:uniqueId val="{00000011-7ECF-436C-8FB6-E78AF2840825}"/>
                </c:ext>
              </c:extLst>
            </c:dLbl>
            <c:dLbl>
              <c:idx val="18"/>
              <c:delete val="1"/>
              <c:extLst>
                <c:ext xmlns:c15="http://schemas.microsoft.com/office/drawing/2012/chart" uri="{CE6537A1-D6FC-4f65-9D91-7224C49458BB}"/>
                <c:ext xmlns:c16="http://schemas.microsoft.com/office/drawing/2014/chart" uri="{C3380CC4-5D6E-409C-BE32-E72D297353CC}">
                  <c16:uniqueId val="{00000012-7ECF-436C-8FB6-E78AF2840825}"/>
                </c:ext>
              </c:extLst>
            </c:dLbl>
            <c:dLbl>
              <c:idx val="19"/>
              <c:delete val="1"/>
              <c:extLst>
                <c:ext xmlns:c15="http://schemas.microsoft.com/office/drawing/2012/chart" uri="{CE6537A1-D6FC-4f65-9D91-7224C49458BB}"/>
                <c:ext xmlns:c16="http://schemas.microsoft.com/office/drawing/2014/chart" uri="{C3380CC4-5D6E-409C-BE32-E72D297353CC}">
                  <c16:uniqueId val="{00000013-7ECF-436C-8FB6-E78AF2840825}"/>
                </c:ext>
              </c:extLst>
            </c:dLbl>
            <c:dLbl>
              <c:idx val="20"/>
              <c:delete val="1"/>
              <c:extLst>
                <c:ext xmlns:c15="http://schemas.microsoft.com/office/drawing/2012/chart" uri="{CE6537A1-D6FC-4f65-9D91-7224C49458BB}"/>
                <c:ext xmlns:c16="http://schemas.microsoft.com/office/drawing/2014/chart" uri="{C3380CC4-5D6E-409C-BE32-E72D297353CC}">
                  <c16:uniqueId val="{00000014-7ECF-436C-8FB6-E78AF2840825}"/>
                </c:ext>
              </c:extLst>
            </c:dLbl>
            <c:dLbl>
              <c:idx val="21"/>
              <c:delete val="1"/>
              <c:extLst>
                <c:ext xmlns:c15="http://schemas.microsoft.com/office/drawing/2012/chart" uri="{CE6537A1-D6FC-4f65-9D91-7224C49458BB}"/>
                <c:ext xmlns:c16="http://schemas.microsoft.com/office/drawing/2014/chart" uri="{C3380CC4-5D6E-409C-BE32-E72D297353CC}">
                  <c16:uniqueId val="{00000015-7ECF-436C-8FB6-E78AF2840825}"/>
                </c:ext>
              </c:extLst>
            </c:dLbl>
            <c:dLbl>
              <c:idx val="22"/>
              <c:delete val="1"/>
              <c:extLst>
                <c:ext xmlns:c15="http://schemas.microsoft.com/office/drawing/2012/chart" uri="{CE6537A1-D6FC-4f65-9D91-7224C49458BB}"/>
                <c:ext xmlns:c16="http://schemas.microsoft.com/office/drawing/2014/chart" uri="{C3380CC4-5D6E-409C-BE32-E72D297353CC}">
                  <c16:uniqueId val="{00000016-7ECF-436C-8FB6-E78AF2840825}"/>
                </c:ext>
              </c:extLst>
            </c:dLbl>
            <c:dLbl>
              <c:idx val="23"/>
              <c:delete val="1"/>
              <c:extLst>
                <c:ext xmlns:c15="http://schemas.microsoft.com/office/drawing/2012/chart" uri="{CE6537A1-D6FC-4f65-9D91-7224C49458BB}"/>
                <c:ext xmlns:c16="http://schemas.microsoft.com/office/drawing/2014/chart" uri="{C3380CC4-5D6E-409C-BE32-E72D297353CC}">
                  <c16:uniqueId val="{00000017-7ECF-436C-8FB6-E78AF2840825}"/>
                </c:ext>
              </c:extLst>
            </c:dLbl>
            <c:dLbl>
              <c:idx val="24"/>
              <c:delete val="1"/>
              <c:extLst>
                <c:ext xmlns:c15="http://schemas.microsoft.com/office/drawing/2012/chart" uri="{CE6537A1-D6FC-4f65-9D91-7224C49458BB}"/>
                <c:ext xmlns:c16="http://schemas.microsoft.com/office/drawing/2014/chart" uri="{C3380CC4-5D6E-409C-BE32-E72D297353CC}">
                  <c16:uniqueId val="{00000018-7ECF-436C-8FB6-E78AF2840825}"/>
                </c:ext>
              </c:extLst>
            </c:dLbl>
            <c:dLbl>
              <c:idx val="25"/>
              <c:delete val="1"/>
              <c:extLst>
                <c:ext xmlns:c15="http://schemas.microsoft.com/office/drawing/2012/chart" uri="{CE6537A1-D6FC-4f65-9D91-7224C49458BB}"/>
                <c:ext xmlns:c16="http://schemas.microsoft.com/office/drawing/2014/chart" uri="{C3380CC4-5D6E-409C-BE32-E72D297353CC}">
                  <c16:uniqueId val="{00000019-7ECF-436C-8FB6-E78AF2840825}"/>
                </c:ext>
              </c:extLst>
            </c:dLbl>
            <c:dLbl>
              <c:idx val="26"/>
              <c:layout>
                <c:manualLayout>
                  <c:x val="-0.21353914339018762"/>
                  <c:y val="-6.2893081761006431E-3"/>
                </c:manualLayout>
              </c:layout>
              <c:tx>
                <c:rich>
                  <a:bodyPr/>
                  <a:lstStyle/>
                  <a:p>
                    <a:fld id="{005E892C-58B8-47F5-8F52-00A6CD4E0344}" type="YVALUE">
                      <a:rPr lang="en-US" altLang="ja-JP" sz="3200" baseline="0" smtClean="0">
                        <a:solidFill>
                          <a:srgbClr val="FF0000"/>
                        </a:solidFill>
                      </a:rPr>
                      <a:pPr/>
                      <a:t>[Y 値]</a:t>
                    </a:fld>
                    <a:endParaRPr lang="ja-JP" alt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A-7ECF-436C-8FB6-E78AF284082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Sheet1!$A$2:$A$28</c:f>
              <c:numCache>
                <c:formatCode>General</c:formatCode>
                <c:ptCount val="27"/>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numCache>
            </c:numRef>
          </c:xVal>
          <c:yVal>
            <c:numRef>
              <c:f>Sheet1!$B$2:$B$28</c:f>
              <c:numCache>
                <c:formatCode>General</c:formatCode>
                <c:ptCount val="27"/>
                <c:pt idx="0">
                  <c:v>1101</c:v>
                </c:pt>
                <c:pt idx="1">
                  <c:v>1171</c:v>
                </c:pt>
                <c:pt idx="2">
                  <c:v>1372</c:v>
                </c:pt>
                <c:pt idx="3">
                  <c:v>1611</c:v>
                </c:pt>
                <c:pt idx="4">
                  <c:v>1961</c:v>
                </c:pt>
                <c:pt idx="5">
                  <c:v>2722</c:v>
                </c:pt>
                <c:pt idx="6">
                  <c:v>4102</c:v>
                </c:pt>
                <c:pt idx="7">
                  <c:v>5352</c:v>
                </c:pt>
                <c:pt idx="8">
                  <c:v>6932</c:v>
                </c:pt>
                <c:pt idx="9">
                  <c:v>11631</c:v>
                </c:pt>
                <c:pt idx="10">
                  <c:v>17725</c:v>
                </c:pt>
                <c:pt idx="11">
                  <c:v>23274</c:v>
                </c:pt>
                <c:pt idx="12">
                  <c:v>23738</c:v>
                </c:pt>
                <c:pt idx="13">
                  <c:v>26569</c:v>
                </c:pt>
                <c:pt idx="14">
                  <c:v>33408</c:v>
                </c:pt>
                <c:pt idx="15">
                  <c:v>34472</c:v>
                </c:pt>
                <c:pt idx="16">
                  <c:v>37323</c:v>
                </c:pt>
                <c:pt idx="17">
                  <c:v>40639</c:v>
                </c:pt>
                <c:pt idx="18">
                  <c:v>42664</c:v>
                </c:pt>
                <c:pt idx="19">
                  <c:v>44211</c:v>
                </c:pt>
                <c:pt idx="20">
                  <c:v>56384</c:v>
                </c:pt>
                <c:pt idx="21">
                  <c:v>59919</c:v>
                </c:pt>
                <c:pt idx="22">
                  <c:v>66701</c:v>
                </c:pt>
                <c:pt idx="23">
                  <c:v>73802</c:v>
                </c:pt>
                <c:pt idx="24">
                  <c:v>88932</c:v>
                </c:pt>
                <c:pt idx="25">
                  <c:v>103286</c:v>
                </c:pt>
                <c:pt idx="26">
                  <c:v>122575</c:v>
                </c:pt>
              </c:numCache>
            </c:numRef>
          </c:yVal>
          <c:smooth val="0"/>
          <c:extLst>
            <c:ext xmlns:c16="http://schemas.microsoft.com/office/drawing/2014/chart" uri="{C3380CC4-5D6E-409C-BE32-E72D297353CC}">
              <c16:uniqueId val="{00000000-1A0B-4EC1-8E06-D0EF0E782C12}"/>
            </c:ext>
          </c:extLst>
        </c:ser>
        <c:dLbls>
          <c:showLegendKey val="0"/>
          <c:showVal val="0"/>
          <c:showCatName val="0"/>
          <c:showSerName val="0"/>
          <c:showPercent val="0"/>
          <c:showBubbleSize val="0"/>
        </c:dLbls>
        <c:axId val="86843296"/>
        <c:axId val="86844080"/>
      </c:scatterChart>
      <c:valAx>
        <c:axId val="86843296"/>
        <c:scaling>
          <c:orientation val="minMax"/>
          <c:min val="1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r>
                  <a:rPr lang="en-US"/>
                  <a:t>year</a:t>
                </a:r>
                <a:endParaRPr lang="ja-JP"/>
              </a:p>
            </c:rich>
          </c:tx>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86844080"/>
        <c:crosses val="autoZero"/>
        <c:crossBetween val="midCat"/>
      </c:valAx>
      <c:valAx>
        <c:axId val="86844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r>
                  <a:rPr lang="en-US"/>
                  <a:t>cases</a:t>
                </a:r>
                <a:endParaRPr lang="ja-JP"/>
              </a:p>
            </c:rich>
          </c:tx>
          <c:overlay val="0"/>
          <c:spPr>
            <a:noFill/>
            <a:ln>
              <a:noFill/>
            </a:ln>
            <a:effectLst/>
          </c:spPr>
          <c:txPr>
            <a:bodyPr rot="-54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86843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Sheet2!$B$5</c:f>
              <c:strCache>
                <c:ptCount val="1"/>
                <c:pt idx="0">
                  <c:v>2017</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54-4FF6-B233-0F6BFFF0E8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54-4FF6-B233-0F6BFFF0E8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54-4FF6-B233-0F6BFFF0E8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54-4FF6-B233-0F6BFFF0E81B}"/>
              </c:ext>
            </c:extLst>
          </c:dPt>
          <c:dLbls>
            <c:dLbl>
              <c:idx val="0"/>
              <c:layout>
                <c:manualLayout>
                  <c:x val="-1.006309106520611E-16"/>
                  <c:y val="2.7040313487840847E-2"/>
                </c:manualLayout>
              </c:layout>
              <c:tx>
                <c:rich>
                  <a:bodyPr/>
                  <a:lstStyle/>
                  <a:p>
                    <a:fld id="{8E94FD3D-32CE-4123-91C4-ADE305103062}" type="CATEGORYNAME">
                      <a:rPr lang="en-US" altLang="ja-JP" sz="2000"/>
                      <a:pPr/>
                      <a:t>[分類名]</a:t>
                    </a:fld>
                    <a:r>
                      <a:rPr lang="en-US" altLang="ja-JP" sz="2000" baseline="0" dirty="0"/>
                      <a:t>
</a:t>
                    </a:r>
                    <a:fld id="{BC093F98-76E4-49E8-88E3-BE4F92179B86}" type="PERCENTAGE">
                      <a:rPr lang="en-US" altLang="ja-JP" sz="2000" baseline="0"/>
                      <a:pPr/>
                      <a:t>[パーセンテージ]</a:t>
                    </a:fld>
                    <a:endParaRPr lang="en-US" altLang="ja-JP" sz="2000" baseline="0" dirty="0"/>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354-4FF6-B233-0F6BFFF0E81B}"/>
                </c:ext>
              </c:extLst>
            </c:dLbl>
            <c:dLbl>
              <c:idx val="1"/>
              <c:layout>
                <c:manualLayout>
                  <c:x val="-1.9211577601159106E-2"/>
                  <c:y val="6.0089585528534115E-3"/>
                </c:manualLayout>
              </c:layout>
              <c:tx>
                <c:rich>
                  <a:bodyPr/>
                  <a:lstStyle/>
                  <a:p>
                    <a:fld id="{68887F50-A33E-45BF-A2D6-2405CFCDF0E5}" type="CATEGORYNAME">
                      <a:rPr lang="en-US" altLang="ja-JP" sz="2000"/>
                      <a:pPr/>
                      <a:t>[分類名]</a:t>
                    </a:fld>
                    <a:r>
                      <a:rPr lang="en-US" altLang="ja-JP" sz="2000" baseline="0" dirty="0"/>
                      <a:t>
</a:t>
                    </a:r>
                    <a:fld id="{6E2EF601-1D19-424A-AD77-07BA714E9BDD}" type="PERCENTAGE">
                      <a:rPr lang="en-US" altLang="ja-JP" sz="2000" baseline="0"/>
                      <a:pPr/>
                      <a:t>[パーセンテージ]</a:t>
                    </a:fld>
                    <a:endParaRPr lang="en-US" altLang="ja-JP" sz="2000" baseline="0" dirty="0"/>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1354-4FF6-B233-0F6BFFF0E81B}"/>
                </c:ext>
              </c:extLst>
            </c:dLbl>
            <c:dLbl>
              <c:idx val="2"/>
              <c:layout>
                <c:manualLayout>
                  <c:x val="2.7445110858797571E-3"/>
                  <c:y val="-1.8026875658560662E-2"/>
                </c:manualLayout>
              </c:layout>
              <c:tx>
                <c:rich>
                  <a:bodyPr/>
                  <a:lstStyle/>
                  <a:p>
                    <a:fld id="{8CD94F7B-ADFE-4838-A990-66D3F949F135}" type="CATEGORYNAME">
                      <a:rPr lang="en-US" altLang="ja-JP" sz="2000"/>
                      <a:pPr/>
                      <a:t>[分類名]</a:t>
                    </a:fld>
                    <a:r>
                      <a:rPr lang="en-US" altLang="ja-JP" sz="2000" baseline="0" dirty="0"/>
                      <a:t>
</a:t>
                    </a:r>
                    <a:fld id="{D442B954-754B-4761-89E5-1940BFF653B9}" type="PERCENTAGE">
                      <a:rPr lang="en-US" altLang="ja-JP" sz="2000" baseline="0"/>
                      <a:pPr/>
                      <a:t>[パーセンテージ]</a:t>
                    </a:fld>
                    <a:endParaRPr lang="en-US" altLang="ja-JP" sz="2000"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1605143516319468"/>
                      <c:h val="0.24333159373194654"/>
                    </c:manualLayout>
                  </c15:layout>
                  <c15:dlblFieldTable/>
                  <c15:showDataLabelsRange val="0"/>
                </c:ext>
                <c:ext xmlns:c16="http://schemas.microsoft.com/office/drawing/2014/chart" uri="{C3380CC4-5D6E-409C-BE32-E72D297353CC}">
                  <c16:uniqueId val="{00000005-1354-4FF6-B233-0F6BFFF0E81B}"/>
                </c:ext>
              </c:extLst>
            </c:dLbl>
            <c:dLbl>
              <c:idx val="3"/>
              <c:layout>
                <c:manualLayout>
                  <c:x val="1.6467174566896701E-2"/>
                  <c:y val="-0.3034482895940035"/>
                </c:manualLayout>
              </c:layout>
              <c:tx>
                <c:rich>
                  <a:bodyPr/>
                  <a:lstStyle/>
                  <a:p>
                    <a:fld id="{E6591B41-617B-4B52-927F-A7B02F461613}" type="CATEGORYNAME">
                      <a:rPr lang="en-US" altLang="ja-JP" sz="2000" smtClean="0"/>
                      <a:pPr/>
                      <a:t>[分類名]</a:t>
                    </a:fld>
                    <a:r>
                      <a:rPr lang="en-US" altLang="ja-JP" sz="2000" baseline="0" dirty="0"/>
                      <a:t>
</a:t>
                    </a:r>
                    <a:fld id="{E47060AF-B031-4E51-8ECF-695111707690}" type="PERCENTAGE">
                      <a:rPr lang="en-US" altLang="ja-JP" sz="2000" baseline="0"/>
                      <a:pPr/>
                      <a:t>[パーセンテージ]</a:t>
                    </a:fld>
                    <a:endParaRPr lang="en-US" altLang="ja-JP" sz="2000"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3257293808339769"/>
                      <c:h val="0.32128533447756968"/>
                    </c:manualLayout>
                  </c15:layout>
                  <c15:dlblFieldTable/>
                  <c15:showDataLabelsRange val="0"/>
                </c:ext>
                <c:ext xmlns:c16="http://schemas.microsoft.com/office/drawing/2014/chart" uri="{C3380CC4-5D6E-409C-BE32-E72D297353CC}">
                  <c16:uniqueId val="{00000007-1354-4FF6-B233-0F6BFFF0E81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Sheet2!$C$4:$F$4</c:f>
              <c:strCache>
                <c:ptCount val="4"/>
                <c:pt idx="0">
                  <c:v>physical abuse</c:v>
                </c:pt>
                <c:pt idx="1">
                  <c:v>neglect </c:v>
                </c:pt>
                <c:pt idx="2">
                  <c:v>sexual abuse</c:v>
                </c:pt>
                <c:pt idx="3">
                  <c:v>psychological abuse</c:v>
                </c:pt>
              </c:strCache>
            </c:strRef>
          </c:cat>
          <c:val>
            <c:numRef>
              <c:f>Sheet2!$C$5:$F$5</c:f>
              <c:numCache>
                <c:formatCode>General</c:formatCode>
                <c:ptCount val="4"/>
                <c:pt idx="0">
                  <c:v>33223</c:v>
                </c:pt>
                <c:pt idx="1">
                  <c:v>26818</c:v>
                </c:pt>
                <c:pt idx="2">
                  <c:v>1540</c:v>
                </c:pt>
                <c:pt idx="3">
                  <c:v>72197</c:v>
                </c:pt>
              </c:numCache>
            </c:numRef>
          </c:val>
          <c:extLst>
            <c:ext xmlns:c16="http://schemas.microsoft.com/office/drawing/2014/chart" uri="{C3380CC4-5D6E-409C-BE32-E72D297353CC}">
              <c16:uniqueId val="{00000008-1354-4FF6-B233-0F6BFFF0E81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D1FE7-C073-4D74-B674-81BD777048E5}" type="doc">
      <dgm:prSet loTypeId="urn:microsoft.com/office/officeart/2005/8/layout/arrow2" loCatId="process" qsTypeId="urn:microsoft.com/office/officeart/2005/8/quickstyle/simple1" qsCatId="simple" csTypeId="urn:microsoft.com/office/officeart/2005/8/colors/accent1_2" csCatId="accent1" phldr="1"/>
      <dgm:spPr/>
    </dgm:pt>
    <dgm:pt modelId="{AAB90B0F-C3A3-4760-AB68-967FBE036E98}">
      <dgm:prSet phldrT="[テキスト]" custT="1"/>
      <dgm:spPr/>
      <dgm:t>
        <a:bodyPr/>
        <a:lstStyle/>
        <a:p>
          <a:r>
            <a:rPr kumimoji="1" lang="ja-JP" altLang="en-US" sz="2000" dirty="0" smtClean="0"/>
            <a:t>幼児期</a:t>
          </a:r>
          <a:endParaRPr kumimoji="1" lang="ja-JP" altLang="en-US" sz="2000" dirty="0"/>
        </a:p>
      </dgm:t>
    </dgm:pt>
    <dgm:pt modelId="{FC773B5A-00DC-4059-B9ED-7676AD22C7C7}" type="parTrans" cxnId="{CB2B971B-8567-4FBB-A948-48F2EFACB077}">
      <dgm:prSet/>
      <dgm:spPr/>
      <dgm:t>
        <a:bodyPr/>
        <a:lstStyle/>
        <a:p>
          <a:endParaRPr kumimoji="1" lang="ja-JP" altLang="en-US"/>
        </a:p>
      </dgm:t>
    </dgm:pt>
    <dgm:pt modelId="{313FEACE-2C27-4BC7-8640-8F952CFCFE66}" type="sibTrans" cxnId="{CB2B971B-8567-4FBB-A948-48F2EFACB077}">
      <dgm:prSet/>
      <dgm:spPr/>
      <dgm:t>
        <a:bodyPr/>
        <a:lstStyle/>
        <a:p>
          <a:endParaRPr kumimoji="1" lang="ja-JP" altLang="en-US"/>
        </a:p>
      </dgm:t>
    </dgm:pt>
    <dgm:pt modelId="{D354D11F-EAFF-418F-A489-23E5B5C17471}">
      <dgm:prSet phldrT="[テキスト]" custT="1"/>
      <dgm:spPr/>
      <dgm:t>
        <a:bodyPr/>
        <a:lstStyle/>
        <a:p>
          <a:r>
            <a:rPr kumimoji="1" lang="ja-JP" altLang="en-US" sz="2000" dirty="0" smtClean="0"/>
            <a:t>児童期</a:t>
          </a:r>
          <a:endParaRPr kumimoji="1" lang="ja-JP" altLang="en-US" sz="2000" dirty="0"/>
        </a:p>
      </dgm:t>
    </dgm:pt>
    <dgm:pt modelId="{D65F72DB-05D5-4A3C-A52E-7F8406411487}" type="parTrans" cxnId="{8123FB2B-51C7-4A1E-BBA8-63B83BA16532}">
      <dgm:prSet/>
      <dgm:spPr/>
      <dgm:t>
        <a:bodyPr/>
        <a:lstStyle/>
        <a:p>
          <a:endParaRPr kumimoji="1" lang="ja-JP" altLang="en-US"/>
        </a:p>
      </dgm:t>
    </dgm:pt>
    <dgm:pt modelId="{7995AB95-53CB-43C0-9433-BADE52A3E776}" type="sibTrans" cxnId="{8123FB2B-51C7-4A1E-BBA8-63B83BA16532}">
      <dgm:prSet/>
      <dgm:spPr/>
      <dgm:t>
        <a:bodyPr/>
        <a:lstStyle/>
        <a:p>
          <a:endParaRPr kumimoji="1" lang="ja-JP" altLang="en-US"/>
        </a:p>
      </dgm:t>
    </dgm:pt>
    <dgm:pt modelId="{80BDD48E-2DB1-4599-9B34-F1644228588D}">
      <dgm:prSet phldrT="[テキスト]" custT="1"/>
      <dgm:spPr/>
      <dgm:t>
        <a:bodyPr/>
        <a:lstStyle/>
        <a:p>
          <a:r>
            <a:rPr kumimoji="1" lang="ja-JP" altLang="en-US" sz="2000" dirty="0" smtClean="0"/>
            <a:t>思春期</a:t>
          </a:r>
          <a:endParaRPr kumimoji="1" lang="ja-JP" altLang="en-US" sz="2000" dirty="0"/>
        </a:p>
      </dgm:t>
    </dgm:pt>
    <dgm:pt modelId="{F07E0623-4A48-4F93-A668-97A175C97EDA}" type="parTrans" cxnId="{73730E99-3F59-40B2-A487-65A222BE354D}">
      <dgm:prSet/>
      <dgm:spPr/>
      <dgm:t>
        <a:bodyPr/>
        <a:lstStyle/>
        <a:p>
          <a:endParaRPr kumimoji="1" lang="ja-JP" altLang="en-US"/>
        </a:p>
      </dgm:t>
    </dgm:pt>
    <dgm:pt modelId="{A59AC5BC-8876-479C-89BC-5F1784467541}" type="sibTrans" cxnId="{73730E99-3F59-40B2-A487-65A222BE354D}">
      <dgm:prSet/>
      <dgm:spPr/>
      <dgm:t>
        <a:bodyPr/>
        <a:lstStyle/>
        <a:p>
          <a:endParaRPr kumimoji="1" lang="ja-JP" altLang="en-US"/>
        </a:p>
      </dgm:t>
    </dgm:pt>
    <dgm:pt modelId="{3DAF0DC1-D07A-4521-81CA-B652E372B00A}">
      <dgm:prSet phldrT="[テキスト]" custT="1"/>
      <dgm:spPr/>
      <dgm:t>
        <a:bodyPr/>
        <a:lstStyle/>
        <a:p>
          <a:r>
            <a:rPr kumimoji="1" lang="ja-JP" altLang="en-US" sz="2000" dirty="0" smtClean="0"/>
            <a:t>成人期</a:t>
          </a:r>
          <a:endParaRPr kumimoji="1" lang="ja-JP" altLang="en-US" sz="2000" dirty="0"/>
        </a:p>
      </dgm:t>
    </dgm:pt>
    <dgm:pt modelId="{BB87D427-D199-4920-BDCC-AE70C258E9E2}" type="parTrans" cxnId="{3071208A-9E54-4407-A694-975E4B09B951}">
      <dgm:prSet/>
      <dgm:spPr/>
      <dgm:t>
        <a:bodyPr/>
        <a:lstStyle/>
        <a:p>
          <a:endParaRPr kumimoji="1" lang="ja-JP" altLang="en-US"/>
        </a:p>
      </dgm:t>
    </dgm:pt>
    <dgm:pt modelId="{466E8301-065E-4DD9-B28D-B4100C412A91}" type="sibTrans" cxnId="{3071208A-9E54-4407-A694-975E4B09B951}">
      <dgm:prSet/>
      <dgm:spPr/>
      <dgm:t>
        <a:bodyPr/>
        <a:lstStyle/>
        <a:p>
          <a:endParaRPr kumimoji="1" lang="ja-JP" altLang="en-US"/>
        </a:p>
      </dgm:t>
    </dgm:pt>
    <dgm:pt modelId="{AB011E35-8913-48FD-AF09-80E55D9F607C}">
      <dgm:prSet phldrT="[テキスト]" custT="1"/>
      <dgm:spPr/>
      <dgm:t>
        <a:bodyPr/>
        <a:lstStyle/>
        <a:p>
          <a:r>
            <a:rPr kumimoji="1" lang="ja-JP" altLang="en-US" sz="2000" dirty="0" smtClean="0"/>
            <a:t>老後</a:t>
          </a:r>
          <a:endParaRPr kumimoji="1" lang="ja-JP" altLang="en-US" sz="2000" dirty="0"/>
        </a:p>
      </dgm:t>
    </dgm:pt>
    <dgm:pt modelId="{BC8CC333-DF90-44E3-9239-7D7351C97824}" type="parTrans" cxnId="{CFA48A0F-E220-4DC8-B55C-43FF9A5B063A}">
      <dgm:prSet/>
      <dgm:spPr/>
      <dgm:t>
        <a:bodyPr/>
        <a:lstStyle/>
        <a:p>
          <a:endParaRPr kumimoji="1" lang="ja-JP" altLang="en-US"/>
        </a:p>
      </dgm:t>
    </dgm:pt>
    <dgm:pt modelId="{BBB293A1-DEA4-4407-B989-3DC508184AF2}" type="sibTrans" cxnId="{CFA48A0F-E220-4DC8-B55C-43FF9A5B063A}">
      <dgm:prSet/>
      <dgm:spPr/>
      <dgm:t>
        <a:bodyPr/>
        <a:lstStyle/>
        <a:p>
          <a:endParaRPr kumimoji="1" lang="ja-JP" altLang="en-US"/>
        </a:p>
      </dgm:t>
    </dgm:pt>
    <dgm:pt modelId="{62E53045-0FD1-44A1-841F-325D53BCCA8B}" type="pres">
      <dgm:prSet presAssocID="{046D1FE7-C073-4D74-B674-81BD777048E5}" presName="arrowDiagram" presStyleCnt="0">
        <dgm:presLayoutVars>
          <dgm:chMax val="5"/>
          <dgm:dir/>
          <dgm:resizeHandles val="exact"/>
        </dgm:presLayoutVars>
      </dgm:prSet>
      <dgm:spPr/>
    </dgm:pt>
    <dgm:pt modelId="{BEA8D8D3-CD56-4D36-8ABE-75EC31F457CD}" type="pres">
      <dgm:prSet presAssocID="{046D1FE7-C073-4D74-B674-81BD777048E5}" presName="arrow" presStyleLbl="bgShp" presStyleIdx="0" presStyleCnt="1"/>
      <dgm:spPr/>
    </dgm:pt>
    <dgm:pt modelId="{DD2D299B-29D1-46FD-B019-D0B9F1EC7148}" type="pres">
      <dgm:prSet presAssocID="{046D1FE7-C073-4D74-B674-81BD777048E5}" presName="arrowDiagram5" presStyleCnt="0"/>
      <dgm:spPr/>
    </dgm:pt>
    <dgm:pt modelId="{5F750993-B0E3-41DF-97BD-B1D36F186AAE}" type="pres">
      <dgm:prSet presAssocID="{AAB90B0F-C3A3-4760-AB68-967FBE036E98}" presName="bullet5a" presStyleLbl="node1" presStyleIdx="0" presStyleCnt="5"/>
      <dgm:spPr/>
    </dgm:pt>
    <dgm:pt modelId="{45C80530-0C4D-4B4D-830D-019EA3245F66}" type="pres">
      <dgm:prSet presAssocID="{AAB90B0F-C3A3-4760-AB68-967FBE036E98}" presName="textBox5a" presStyleLbl="revTx" presStyleIdx="0" presStyleCnt="5">
        <dgm:presLayoutVars>
          <dgm:bulletEnabled val="1"/>
        </dgm:presLayoutVars>
      </dgm:prSet>
      <dgm:spPr/>
      <dgm:t>
        <a:bodyPr/>
        <a:lstStyle/>
        <a:p>
          <a:endParaRPr kumimoji="1" lang="ja-JP" altLang="en-US"/>
        </a:p>
      </dgm:t>
    </dgm:pt>
    <dgm:pt modelId="{443D431E-3193-4F7E-BCEC-CD9D6BCCF131}" type="pres">
      <dgm:prSet presAssocID="{D354D11F-EAFF-418F-A489-23E5B5C17471}" presName="bullet5b" presStyleLbl="node1" presStyleIdx="1" presStyleCnt="5"/>
      <dgm:spPr/>
    </dgm:pt>
    <dgm:pt modelId="{56CEA955-1577-4982-B6AC-4548B72B189C}" type="pres">
      <dgm:prSet presAssocID="{D354D11F-EAFF-418F-A489-23E5B5C17471}" presName="textBox5b" presStyleLbl="revTx" presStyleIdx="1" presStyleCnt="5">
        <dgm:presLayoutVars>
          <dgm:bulletEnabled val="1"/>
        </dgm:presLayoutVars>
      </dgm:prSet>
      <dgm:spPr/>
      <dgm:t>
        <a:bodyPr/>
        <a:lstStyle/>
        <a:p>
          <a:endParaRPr kumimoji="1" lang="ja-JP" altLang="en-US"/>
        </a:p>
      </dgm:t>
    </dgm:pt>
    <dgm:pt modelId="{B3BFE505-2A2B-42B5-9BB6-34EDCDCD928A}" type="pres">
      <dgm:prSet presAssocID="{80BDD48E-2DB1-4599-9B34-F1644228588D}" presName="bullet5c" presStyleLbl="node1" presStyleIdx="2" presStyleCnt="5"/>
      <dgm:spPr/>
    </dgm:pt>
    <dgm:pt modelId="{209C3C9C-DC75-439C-9D56-7FE5390240C9}" type="pres">
      <dgm:prSet presAssocID="{80BDD48E-2DB1-4599-9B34-F1644228588D}" presName="textBox5c" presStyleLbl="revTx" presStyleIdx="2" presStyleCnt="5">
        <dgm:presLayoutVars>
          <dgm:bulletEnabled val="1"/>
        </dgm:presLayoutVars>
      </dgm:prSet>
      <dgm:spPr/>
      <dgm:t>
        <a:bodyPr/>
        <a:lstStyle/>
        <a:p>
          <a:endParaRPr kumimoji="1" lang="ja-JP" altLang="en-US"/>
        </a:p>
      </dgm:t>
    </dgm:pt>
    <dgm:pt modelId="{40B40B89-50D8-4BA9-93BB-897B3C4A3EA5}" type="pres">
      <dgm:prSet presAssocID="{3DAF0DC1-D07A-4521-81CA-B652E372B00A}" presName="bullet5d" presStyleLbl="node1" presStyleIdx="3" presStyleCnt="5"/>
      <dgm:spPr/>
    </dgm:pt>
    <dgm:pt modelId="{1CA028A6-F971-49E8-9841-4D49EDC1639A}" type="pres">
      <dgm:prSet presAssocID="{3DAF0DC1-D07A-4521-81CA-B652E372B00A}" presName="textBox5d" presStyleLbl="revTx" presStyleIdx="3" presStyleCnt="5">
        <dgm:presLayoutVars>
          <dgm:bulletEnabled val="1"/>
        </dgm:presLayoutVars>
      </dgm:prSet>
      <dgm:spPr/>
      <dgm:t>
        <a:bodyPr/>
        <a:lstStyle/>
        <a:p>
          <a:endParaRPr kumimoji="1" lang="ja-JP" altLang="en-US"/>
        </a:p>
      </dgm:t>
    </dgm:pt>
    <dgm:pt modelId="{182F9F79-09D1-428D-A27A-BADA25C580E4}" type="pres">
      <dgm:prSet presAssocID="{AB011E35-8913-48FD-AF09-80E55D9F607C}" presName="bullet5e" presStyleLbl="node1" presStyleIdx="4" presStyleCnt="5"/>
      <dgm:spPr/>
    </dgm:pt>
    <dgm:pt modelId="{357A5AA1-732E-48DE-A685-1E26C4A95265}" type="pres">
      <dgm:prSet presAssocID="{AB011E35-8913-48FD-AF09-80E55D9F607C}" presName="textBox5e" presStyleLbl="revTx" presStyleIdx="4" presStyleCnt="5">
        <dgm:presLayoutVars>
          <dgm:bulletEnabled val="1"/>
        </dgm:presLayoutVars>
      </dgm:prSet>
      <dgm:spPr/>
      <dgm:t>
        <a:bodyPr/>
        <a:lstStyle/>
        <a:p>
          <a:endParaRPr kumimoji="1" lang="ja-JP" altLang="en-US"/>
        </a:p>
      </dgm:t>
    </dgm:pt>
  </dgm:ptLst>
  <dgm:cxnLst>
    <dgm:cxn modelId="{76BB9BCD-2F60-4CBB-BCEB-998A48E84A84}" type="presOf" srcId="{D354D11F-EAFF-418F-A489-23E5B5C17471}" destId="{56CEA955-1577-4982-B6AC-4548B72B189C}" srcOrd="0" destOrd="0" presId="urn:microsoft.com/office/officeart/2005/8/layout/arrow2"/>
    <dgm:cxn modelId="{EA2E859B-1DC1-4D13-B398-5FD47BF99F27}" type="presOf" srcId="{AAB90B0F-C3A3-4760-AB68-967FBE036E98}" destId="{45C80530-0C4D-4B4D-830D-019EA3245F66}" srcOrd="0" destOrd="0" presId="urn:microsoft.com/office/officeart/2005/8/layout/arrow2"/>
    <dgm:cxn modelId="{73730E99-3F59-40B2-A487-65A222BE354D}" srcId="{046D1FE7-C073-4D74-B674-81BD777048E5}" destId="{80BDD48E-2DB1-4599-9B34-F1644228588D}" srcOrd="2" destOrd="0" parTransId="{F07E0623-4A48-4F93-A668-97A175C97EDA}" sibTransId="{A59AC5BC-8876-479C-89BC-5F1784467541}"/>
    <dgm:cxn modelId="{3071208A-9E54-4407-A694-975E4B09B951}" srcId="{046D1FE7-C073-4D74-B674-81BD777048E5}" destId="{3DAF0DC1-D07A-4521-81CA-B652E372B00A}" srcOrd="3" destOrd="0" parTransId="{BB87D427-D199-4920-BDCC-AE70C258E9E2}" sibTransId="{466E8301-065E-4DD9-B28D-B4100C412A91}"/>
    <dgm:cxn modelId="{F8DEF4E2-5846-4698-B7F9-5E89F1B87AF9}" type="presOf" srcId="{80BDD48E-2DB1-4599-9B34-F1644228588D}" destId="{209C3C9C-DC75-439C-9D56-7FE5390240C9}" srcOrd="0" destOrd="0" presId="urn:microsoft.com/office/officeart/2005/8/layout/arrow2"/>
    <dgm:cxn modelId="{0B2BEEC7-B8B4-4A3B-9B0C-A6BF1D76E00A}" type="presOf" srcId="{3DAF0DC1-D07A-4521-81CA-B652E372B00A}" destId="{1CA028A6-F971-49E8-9841-4D49EDC1639A}" srcOrd="0" destOrd="0" presId="urn:microsoft.com/office/officeart/2005/8/layout/arrow2"/>
    <dgm:cxn modelId="{8123FB2B-51C7-4A1E-BBA8-63B83BA16532}" srcId="{046D1FE7-C073-4D74-B674-81BD777048E5}" destId="{D354D11F-EAFF-418F-A489-23E5B5C17471}" srcOrd="1" destOrd="0" parTransId="{D65F72DB-05D5-4A3C-A52E-7F8406411487}" sibTransId="{7995AB95-53CB-43C0-9433-BADE52A3E776}"/>
    <dgm:cxn modelId="{CFA48A0F-E220-4DC8-B55C-43FF9A5B063A}" srcId="{046D1FE7-C073-4D74-B674-81BD777048E5}" destId="{AB011E35-8913-48FD-AF09-80E55D9F607C}" srcOrd="4" destOrd="0" parTransId="{BC8CC333-DF90-44E3-9239-7D7351C97824}" sibTransId="{BBB293A1-DEA4-4407-B989-3DC508184AF2}"/>
    <dgm:cxn modelId="{746E43E0-44E5-4B5C-A1DD-19471F9FF171}" type="presOf" srcId="{046D1FE7-C073-4D74-B674-81BD777048E5}" destId="{62E53045-0FD1-44A1-841F-325D53BCCA8B}" srcOrd="0" destOrd="0" presId="urn:microsoft.com/office/officeart/2005/8/layout/arrow2"/>
    <dgm:cxn modelId="{F8121D71-E02F-4648-8DA8-11F1CCAC3883}" type="presOf" srcId="{AB011E35-8913-48FD-AF09-80E55D9F607C}" destId="{357A5AA1-732E-48DE-A685-1E26C4A95265}" srcOrd="0" destOrd="0" presId="urn:microsoft.com/office/officeart/2005/8/layout/arrow2"/>
    <dgm:cxn modelId="{CB2B971B-8567-4FBB-A948-48F2EFACB077}" srcId="{046D1FE7-C073-4D74-B674-81BD777048E5}" destId="{AAB90B0F-C3A3-4760-AB68-967FBE036E98}" srcOrd="0" destOrd="0" parTransId="{FC773B5A-00DC-4059-B9ED-7676AD22C7C7}" sibTransId="{313FEACE-2C27-4BC7-8640-8F952CFCFE66}"/>
    <dgm:cxn modelId="{DF09011D-8076-40CE-9158-6E0D46B8EC53}" type="presParOf" srcId="{62E53045-0FD1-44A1-841F-325D53BCCA8B}" destId="{BEA8D8D3-CD56-4D36-8ABE-75EC31F457CD}" srcOrd="0" destOrd="0" presId="urn:microsoft.com/office/officeart/2005/8/layout/arrow2"/>
    <dgm:cxn modelId="{AFA65E40-7225-4A7B-A9AA-9761BAA5BB18}" type="presParOf" srcId="{62E53045-0FD1-44A1-841F-325D53BCCA8B}" destId="{DD2D299B-29D1-46FD-B019-D0B9F1EC7148}" srcOrd="1" destOrd="0" presId="urn:microsoft.com/office/officeart/2005/8/layout/arrow2"/>
    <dgm:cxn modelId="{1B0DA886-A593-4D85-A4D7-C69D8B536CFB}" type="presParOf" srcId="{DD2D299B-29D1-46FD-B019-D0B9F1EC7148}" destId="{5F750993-B0E3-41DF-97BD-B1D36F186AAE}" srcOrd="0" destOrd="0" presId="urn:microsoft.com/office/officeart/2005/8/layout/arrow2"/>
    <dgm:cxn modelId="{A65A0AC8-C1F7-4EFD-8410-126297479C4D}" type="presParOf" srcId="{DD2D299B-29D1-46FD-B019-D0B9F1EC7148}" destId="{45C80530-0C4D-4B4D-830D-019EA3245F66}" srcOrd="1" destOrd="0" presId="urn:microsoft.com/office/officeart/2005/8/layout/arrow2"/>
    <dgm:cxn modelId="{BCB49116-453F-4C38-A43A-4662FA56243F}" type="presParOf" srcId="{DD2D299B-29D1-46FD-B019-D0B9F1EC7148}" destId="{443D431E-3193-4F7E-BCEC-CD9D6BCCF131}" srcOrd="2" destOrd="0" presId="urn:microsoft.com/office/officeart/2005/8/layout/arrow2"/>
    <dgm:cxn modelId="{82696DDE-495C-4EDB-B4CD-82F4C765F25B}" type="presParOf" srcId="{DD2D299B-29D1-46FD-B019-D0B9F1EC7148}" destId="{56CEA955-1577-4982-B6AC-4548B72B189C}" srcOrd="3" destOrd="0" presId="urn:microsoft.com/office/officeart/2005/8/layout/arrow2"/>
    <dgm:cxn modelId="{6C450BF9-766B-4910-9CE8-4642678E8E28}" type="presParOf" srcId="{DD2D299B-29D1-46FD-B019-D0B9F1EC7148}" destId="{B3BFE505-2A2B-42B5-9BB6-34EDCDCD928A}" srcOrd="4" destOrd="0" presId="urn:microsoft.com/office/officeart/2005/8/layout/arrow2"/>
    <dgm:cxn modelId="{0348008D-4782-4A0F-8FCE-D1032331BD6E}" type="presParOf" srcId="{DD2D299B-29D1-46FD-B019-D0B9F1EC7148}" destId="{209C3C9C-DC75-439C-9D56-7FE5390240C9}" srcOrd="5" destOrd="0" presId="urn:microsoft.com/office/officeart/2005/8/layout/arrow2"/>
    <dgm:cxn modelId="{8D375EB0-2E59-4DB8-BAD2-F74B46B938CB}" type="presParOf" srcId="{DD2D299B-29D1-46FD-B019-D0B9F1EC7148}" destId="{40B40B89-50D8-4BA9-93BB-897B3C4A3EA5}" srcOrd="6" destOrd="0" presId="urn:microsoft.com/office/officeart/2005/8/layout/arrow2"/>
    <dgm:cxn modelId="{5133F01B-40CE-451E-B1E4-ECBAE7CAEB8C}" type="presParOf" srcId="{DD2D299B-29D1-46FD-B019-D0B9F1EC7148}" destId="{1CA028A6-F971-49E8-9841-4D49EDC1639A}" srcOrd="7" destOrd="0" presId="urn:microsoft.com/office/officeart/2005/8/layout/arrow2"/>
    <dgm:cxn modelId="{5E08B45C-B361-4F5C-9744-C1D0A148CDC5}" type="presParOf" srcId="{DD2D299B-29D1-46FD-B019-D0B9F1EC7148}" destId="{182F9F79-09D1-428D-A27A-BADA25C580E4}" srcOrd="8" destOrd="0" presId="urn:microsoft.com/office/officeart/2005/8/layout/arrow2"/>
    <dgm:cxn modelId="{088FD593-F247-4DEB-B70F-E47D54CD126A}" type="presParOf" srcId="{DD2D299B-29D1-46FD-B019-D0B9F1EC7148}" destId="{357A5AA1-732E-48DE-A685-1E26C4A95265}"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8D8D3-CD56-4D36-8ABE-75EC31F457CD}">
      <dsp:nvSpPr>
        <dsp:cNvPr id="0" name=""/>
        <dsp:cNvSpPr/>
      </dsp:nvSpPr>
      <dsp:spPr>
        <a:xfrm>
          <a:off x="1705451" y="0"/>
          <a:ext cx="6461760" cy="40386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50993-B0E3-41DF-97BD-B1D36F186AAE}">
      <dsp:nvSpPr>
        <dsp:cNvPr id="0" name=""/>
        <dsp:cNvSpPr/>
      </dsp:nvSpPr>
      <dsp:spPr>
        <a:xfrm>
          <a:off x="2341934" y="3003102"/>
          <a:ext cx="148620" cy="14862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C80530-0C4D-4B4D-830D-019EA3245F66}">
      <dsp:nvSpPr>
        <dsp:cNvPr id="0" name=""/>
        <dsp:cNvSpPr/>
      </dsp:nvSpPr>
      <dsp:spPr>
        <a:xfrm>
          <a:off x="2416245" y="3077413"/>
          <a:ext cx="846490" cy="96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51" tIns="0" rIns="0" bIns="0" numCol="1" spcCol="1270" anchor="t" anchorCtr="0">
          <a:noAutofit/>
        </a:bodyPr>
        <a:lstStyle/>
        <a:p>
          <a:pPr lvl="0" algn="l" defTabSz="889000">
            <a:lnSpc>
              <a:spcPct val="90000"/>
            </a:lnSpc>
            <a:spcBef>
              <a:spcPct val="0"/>
            </a:spcBef>
            <a:spcAft>
              <a:spcPct val="35000"/>
            </a:spcAft>
          </a:pPr>
          <a:r>
            <a:rPr kumimoji="1" lang="ja-JP" altLang="en-US" sz="2000" kern="1200" dirty="0" smtClean="0"/>
            <a:t>幼児期</a:t>
          </a:r>
          <a:endParaRPr kumimoji="1" lang="ja-JP" altLang="en-US" sz="2000" kern="1200" dirty="0"/>
        </a:p>
      </dsp:txBody>
      <dsp:txXfrm>
        <a:off x="2416245" y="3077413"/>
        <a:ext cx="846490" cy="961186"/>
      </dsp:txXfrm>
    </dsp:sp>
    <dsp:sp modelId="{443D431E-3193-4F7E-BCEC-CD9D6BCCF131}">
      <dsp:nvSpPr>
        <dsp:cNvPr id="0" name=""/>
        <dsp:cNvSpPr/>
      </dsp:nvSpPr>
      <dsp:spPr>
        <a:xfrm>
          <a:off x="3146423" y="2230114"/>
          <a:ext cx="232623" cy="2326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CEA955-1577-4982-B6AC-4548B72B189C}">
      <dsp:nvSpPr>
        <dsp:cNvPr id="0" name=""/>
        <dsp:cNvSpPr/>
      </dsp:nvSpPr>
      <dsp:spPr>
        <a:xfrm>
          <a:off x="3262735" y="2346426"/>
          <a:ext cx="1072652" cy="1692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62" tIns="0" rIns="0" bIns="0" numCol="1" spcCol="1270" anchor="t" anchorCtr="0">
          <a:noAutofit/>
        </a:bodyPr>
        <a:lstStyle/>
        <a:p>
          <a:pPr lvl="0" algn="l" defTabSz="889000">
            <a:lnSpc>
              <a:spcPct val="90000"/>
            </a:lnSpc>
            <a:spcBef>
              <a:spcPct val="0"/>
            </a:spcBef>
            <a:spcAft>
              <a:spcPct val="35000"/>
            </a:spcAft>
          </a:pPr>
          <a:r>
            <a:rPr kumimoji="1" lang="ja-JP" altLang="en-US" sz="2000" kern="1200" dirty="0" smtClean="0"/>
            <a:t>児童期</a:t>
          </a:r>
          <a:endParaRPr kumimoji="1" lang="ja-JP" altLang="en-US" sz="2000" kern="1200" dirty="0"/>
        </a:p>
      </dsp:txBody>
      <dsp:txXfrm>
        <a:off x="3262735" y="2346426"/>
        <a:ext cx="1072652" cy="1692173"/>
      </dsp:txXfrm>
    </dsp:sp>
    <dsp:sp modelId="{B3BFE505-2A2B-42B5-9BB6-34EDCDCD928A}">
      <dsp:nvSpPr>
        <dsp:cNvPr id="0" name=""/>
        <dsp:cNvSpPr/>
      </dsp:nvSpPr>
      <dsp:spPr>
        <a:xfrm>
          <a:off x="4180305" y="1613824"/>
          <a:ext cx="310164" cy="31016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C3C9C-DC75-439C-9D56-7FE5390240C9}">
      <dsp:nvSpPr>
        <dsp:cNvPr id="0" name=""/>
        <dsp:cNvSpPr/>
      </dsp:nvSpPr>
      <dsp:spPr>
        <a:xfrm>
          <a:off x="4335387" y="1768906"/>
          <a:ext cx="1247119" cy="22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350" tIns="0" rIns="0" bIns="0" numCol="1" spcCol="1270" anchor="t" anchorCtr="0">
          <a:noAutofit/>
        </a:bodyPr>
        <a:lstStyle/>
        <a:p>
          <a:pPr lvl="0" algn="l" defTabSz="889000">
            <a:lnSpc>
              <a:spcPct val="90000"/>
            </a:lnSpc>
            <a:spcBef>
              <a:spcPct val="0"/>
            </a:spcBef>
            <a:spcAft>
              <a:spcPct val="35000"/>
            </a:spcAft>
          </a:pPr>
          <a:r>
            <a:rPr kumimoji="1" lang="ja-JP" altLang="en-US" sz="2000" kern="1200" dirty="0" smtClean="0"/>
            <a:t>思春期</a:t>
          </a:r>
          <a:endParaRPr kumimoji="1" lang="ja-JP" altLang="en-US" sz="2000" kern="1200" dirty="0"/>
        </a:p>
      </dsp:txBody>
      <dsp:txXfrm>
        <a:off x="4335387" y="1768906"/>
        <a:ext cx="1247119" cy="2269693"/>
      </dsp:txXfrm>
    </dsp:sp>
    <dsp:sp modelId="{40B40B89-50D8-4BA9-93BB-897B3C4A3EA5}">
      <dsp:nvSpPr>
        <dsp:cNvPr id="0" name=""/>
        <dsp:cNvSpPr/>
      </dsp:nvSpPr>
      <dsp:spPr>
        <a:xfrm>
          <a:off x="5382192" y="1132423"/>
          <a:ext cx="400629" cy="40062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028A6-F971-49E8-9841-4D49EDC1639A}">
      <dsp:nvSpPr>
        <dsp:cNvPr id="0" name=""/>
        <dsp:cNvSpPr/>
      </dsp:nvSpPr>
      <dsp:spPr>
        <a:xfrm>
          <a:off x="5582507" y="1332738"/>
          <a:ext cx="1292352" cy="270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285" tIns="0" rIns="0" bIns="0" numCol="1" spcCol="1270" anchor="t" anchorCtr="0">
          <a:noAutofit/>
        </a:bodyPr>
        <a:lstStyle/>
        <a:p>
          <a:pPr lvl="0" algn="l" defTabSz="889000">
            <a:lnSpc>
              <a:spcPct val="90000"/>
            </a:lnSpc>
            <a:spcBef>
              <a:spcPct val="0"/>
            </a:spcBef>
            <a:spcAft>
              <a:spcPct val="35000"/>
            </a:spcAft>
          </a:pPr>
          <a:r>
            <a:rPr kumimoji="1" lang="ja-JP" altLang="en-US" sz="2000" kern="1200" dirty="0" smtClean="0"/>
            <a:t>成人期</a:t>
          </a:r>
          <a:endParaRPr kumimoji="1" lang="ja-JP" altLang="en-US" sz="2000" kern="1200" dirty="0"/>
        </a:p>
      </dsp:txBody>
      <dsp:txXfrm>
        <a:off x="5582507" y="1332738"/>
        <a:ext cx="1292352" cy="2705862"/>
      </dsp:txXfrm>
    </dsp:sp>
    <dsp:sp modelId="{182F9F79-09D1-428D-A27A-BADA25C580E4}">
      <dsp:nvSpPr>
        <dsp:cNvPr id="0" name=""/>
        <dsp:cNvSpPr/>
      </dsp:nvSpPr>
      <dsp:spPr>
        <a:xfrm>
          <a:off x="6619619" y="810950"/>
          <a:ext cx="510479" cy="5104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A5AA1-732E-48DE-A685-1E26C4A95265}">
      <dsp:nvSpPr>
        <dsp:cNvPr id="0" name=""/>
        <dsp:cNvSpPr/>
      </dsp:nvSpPr>
      <dsp:spPr>
        <a:xfrm>
          <a:off x="6874859" y="1066190"/>
          <a:ext cx="1292352" cy="297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92" tIns="0" rIns="0" bIns="0" numCol="1" spcCol="1270" anchor="t" anchorCtr="0">
          <a:noAutofit/>
        </a:bodyPr>
        <a:lstStyle/>
        <a:p>
          <a:pPr lvl="0" algn="l" defTabSz="889000">
            <a:lnSpc>
              <a:spcPct val="90000"/>
            </a:lnSpc>
            <a:spcBef>
              <a:spcPct val="0"/>
            </a:spcBef>
            <a:spcAft>
              <a:spcPct val="35000"/>
            </a:spcAft>
          </a:pPr>
          <a:r>
            <a:rPr kumimoji="1" lang="ja-JP" altLang="en-US" sz="2000" kern="1200" dirty="0" smtClean="0"/>
            <a:t>老後</a:t>
          </a:r>
          <a:endParaRPr kumimoji="1" lang="ja-JP" altLang="en-US" sz="2000" kern="1200" dirty="0"/>
        </a:p>
      </dsp:txBody>
      <dsp:txXfrm>
        <a:off x="6874859" y="1066190"/>
        <a:ext cx="1292352" cy="297240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9888B-EB51-42E6-B07A-8CD1C6EB0BFB}" type="datetimeFigureOut">
              <a:rPr kumimoji="1" lang="ja-JP" altLang="en-US" smtClean="0"/>
              <a:t>2019/1/9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C596D-4D44-4021-A855-2CA82F9B9EAE}" type="slidenum">
              <a:rPr kumimoji="1" lang="ja-JP" altLang="en-US" smtClean="0"/>
              <a:t>‹#›</a:t>
            </a:fld>
            <a:endParaRPr kumimoji="1" lang="ja-JP" altLang="en-US"/>
          </a:p>
        </p:txBody>
      </p:sp>
    </p:spTree>
    <p:extLst>
      <p:ext uri="{BB962C8B-B14F-4D97-AF65-F5344CB8AC3E}">
        <p14:creationId xmlns:p14="http://schemas.microsoft.com/office/powerpoint/2010/main" val="1232230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5</a:t>
            </a:fld>
            <a:endParaRPr kumimoji="1" lang="ja-JP" altLang="en-US"/>
          </a:p>
        </p:txBody>
      </p:sp>
    </p:spTree>
    <p:extLst>
      <p:ext uri="{BB962C8B-B14F-4D97-AF65-F5344CB8AC3E}">
        <p14:creationId xmlns:p14="http://schemas.microsoft.com/office/powerpoint/2010/main" val="1259963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26</a:t>
            </a:fld>
            <a:endParaRPr kumimoji="1" lang="ja-JP" altLang="en-US"/>
          </a:p>
        </p:txBody>
      </p:sp>
    </p:spTree>
    <p:extLst>
      <p:ext uri="{BB962C8B-B14F-4D97-AF65-F5344CB8AC3E}">
        <p14:creationId xmlns:p14="http://schemas.microsoft.com/office/powerpoint/2010/main" val="396404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27</a:t>
            </a:fld>
            <a:endParaRPr kumimoji="1" lang="ja-JP" altLang="en-US"/>
          </a:p>
        </p:txBody>
      </p:sp>
    </p:spTree>
    <p:extLst>
      <p:ext uri="{BB962C8B-B14F-4D97-AF65-F5344CB8AC3E}">
        <p14:creationId xmlns:p14="http://schemas.microsoft.com/office/powerpoint/2010/main" val="329144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6</a:t>
            </a:fld>
            <a:endParaRPr kumimoji="1" lang="ja-JP" altLang="en-US"/>
          </a:p>
        </p:txBody>
      </p:sp>
    </p:spTree>
    <p:extLst>
      <p:ext uri="{BB962C8B-B14F-4D97-AF65-F5344CB8AC3E}">
        <p14:creationId xmlns:p14="http://schemas.microsoft.com/office/powerpoint/2010/main" val="39434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7</a:t>
            </a:fld>
            <a:endParaRPr kumimoji="1" lang="ja-JP" altLang="en-US"/>
          </a:p>
        </p:txBody>
      </p:sp>
    </p:spTree>
    <p:extLst>
      <p:ext uri="{BB962C8B-B14F-4D97-AF65-F5344CB8AC3E}">
        <p14:creationId xmlns:p14="http://schemas.microsoft.com/office/powerpoint/2010/main" val="185826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13</a:t>
            </a:fld>
            <a:endParaRPr kumimoji="1" lang="ja-JP" altLang="en-US"/>
          </a:p>
        </p:txBody>
      </p:sp>
    </p:spTree>
    <p:extLst>
      <p:ext uri="{BB962C8B-B14F-4D97-AF65-F5344CB8AC3E}">
        <p14:creationId xmlns:p14="http://schemas.microsoft.com/office/powerpoint/2010/main" val="240029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14</a:t>
            </a:fld>
            <a:endParaRPr kumimoji="1" lang="ja-JP" altLang="en-US"/>
          </a:p>
        </p:txBody>
      </p:sp>
    </p:spTree>
    <p:extLst>
      <p:ext uri="{BB962C8B-B14F-4D97-AF65-F5344CB8AC3E}">
        <p14:creationId xmlns:p14="http://schemas.microsoft.com/office/powerpoint/2010/main" val="61032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15</a:t>
            </a:fld>
            <a:endParaRPr kumimoji="1" lang="ja-JP" altLang="en-US"/>
          </a:p>
        </p:txBody>
      </p:sp>
    </p:spTree>
    <p:extLst>
      <p:ext uri="{BB962C8B-B14F-4D97-AF65-F5344CB8AC3E}">
        <p14:creationId xmlns:p14="http://schemas.microsoft.com/office/powerpoint/2010/main" val="81841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16</a:t>
            </a:fld>
            <a:endParaRPr kumimoji="1" lang="ja-JP" altLang="en-US"/>
          </a:p>
        </p:txBody>
      </p:sp>
    </p:spTree>
    <p:extLst>
      <p:ext uri="{BB962C8B-B14F-4D97-AF65-F5344CB8AC3E}">
        <p14:creationId xmlns:p14="http://schemas.microsoft.com/office/powerpoint/2010/main" val="79586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17</a:t>
            </a:fld>
            <a:endParaRPr kumimoji="1" lang="ja-JP" altLang="en-US"/>
          </a:p>
        </p:txBody>
      </p:sp>
    </p:spTree>
    <p:extLst>
      <p:ext uri="{BB962C8B-B14F-4D97-AF65-F5344CB8AC3E}">
        <p14:creationId xmlns:p14="http://schemas.microsoft.com/office/powerpoint/2010/main" val="268505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5C596D-4D44-4021-A855-2CA82F9B9EAE}" type="slidenum">
              <a:rPr kumimoji="1" lang="ja-JP" altLang="en-US" smtClean="0"/>
              <a:t>23</a:t>
            </a:fld>
            <a:endParaRPr kumimoji="1" lang="ja-JP" altLang="en-US"/>
          </a:p>
        </p:txBody>
      </p:sp>
    </p:spTree>
    <p:extLst>
      <p:ext uri="{BB962C8B-B14F-4D97-AF65-F5344CB8AC3E}">
        <p14:creationId xmlns:p14="http://schemas.microsoft.com/office/powerpoint/2010/main" val="180465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1/9/2019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6DFF08F-DC6B-4601-B491-B0F83F6DD2DA}"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dirty="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dirty="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1/9/2019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8.png"/><Relationship Id="rId5" Type="http://schemas.openxmlformats.org/officeDocument/2006/relationships/diagramColors" Target="../diagrams/colors1.xml"/><Relationship Id="rId10" Type="http://schemas.openxmlformats.org/officeDocument/2006/relationships/image" Target="../media/image17.png"/><Relationship Id="rId4" Type="http://schemas.openxmlformats.org/officeDocument/2006/relationships/diagramQuickStyle" Target="../diagrams/quickStyle1.xm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6000" dirty="0" smtClean="0"/>
              <a:t>児童</a:t>
            </a:r>
            <a:r>
              <a:rPr lang="ja-JP" altLang="en-US" sz="6000" dirty="0"/>
              <a:t>虐待</a:t>
            </a:r>
            <a:endParaRPr kumimoji="1" lang="ja-JP" altLang="en-US" sz="6000" dirty="0"/>
          </a:p>
        </p:txBody>
      </p:sp>
      <p:sp>
        <p:nvSpPr>
          <p:cNvPr id="3" name="サブタイトル 2"/>
          <p:cNvSpPr>
            <a:spLocks noGrp="1"/>
          </p:cNvSpPr>
          <p:nvPr>
            <p:ph type="subTitle" idx="1"/>
          </p:nvPr>
        </p:nvSpPr>
        <p:spPr/>
        <p:txBody>
          <a:bodyPr/>
          <a:lstStyle/>
          <a:p>
            <a:r>
              <a:rPr kumimoji="1" lang="ja-JP" altLang="en-US" dirty="0" smtClean="0"/>
              <a:t>精神医学勉強会 </a:t>
            </a:r>
            <a:r>
              <a:rPr kumimoji="1" lang="en-US" altLang="ja-JP" dirty="0" smtClean="0"/>
              <a:t>1/9</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872" y="2646218"/>
            <a:ext cx="1385455" cy="1385455"/>
          </a:xfrm>
          <a:prstGeom prst="rect">
            <a:avLst/>
          </a:prstGeom>
        </p:spPr>
      </p:pic>
    </p:spTree>
    <p:extLst>
      <p:ext uri="{BB962C8B-B14F-4D97-AF65-F5344CB8AC3E}">
        <p14:creationId xmlns:p14="http://schemas.microsoft.com/office/powerpoint/2010/main" val="181596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Bronfenbrenner’s ecological model</a:t>
            </a:r>
            <a:endParaRPr kumimoji="1" lang="ja-JP" altLang="en-US" dirty="0"/>
          </a:p>
        </p:txBody>
      </p:sp>
      <p:pic>
        <p:nvPicPr>
          <p:cNvPr id="1026" name="Picture 2" descr="Image result for bronfenbrenner,  Matryoshka, in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647" y="1739091"/>
            <a:ext cx="443865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02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Bronfenbrenner’s ecological model</a:t>
            </a:r>
            <a:endParaRPr kumimoji="1" lang="ja-JP" altLang="en-US" dirty="0"/>
          </a:p>
        </p:txBody>
      </p:sp>
      <p:pic>
        <p:nvPicPr>
          <p:cNvPr id="2050"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1831" y="217170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3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l="43184" t="11664" r="42262" b="50600"/>
          <a:stretch/>
        </p:blipFill>
        <p:spPr>
          <a:xfrm>
            <a:off x="5767647" y="3539835"/>
            <a:ext cx="831273" cy="1524001"/>
          </a:xfrm>
        </p:spPr>
      </p:pic>
      <p:sp>
        <p:nvSpPr>
          <p:cNvPr id="11" name="テキスト ボックス 10"/>
          <p:cNvSpPr txBox="1"/>
          <p:nvPr/>
        </p:nvSpPr>
        <p:spPr>
          <a:xfrm>
            <a:off x="6598920" y="4290536"/>
            <a:ext cx="3503812" cy="800219"/>
          </a:xfrm>
          <a:prstGeom prst="rect">
            <a:avLst/>
          </a:prstGeom>
          <a:noFill/>
        </p:spPr>
        <p:txBody>
          <a:bodyPr wrap="square" rtlCol="0">
            <a:spAutoFit/>
          </a:bodyPr>
          <a:lstStyle/>
          <a:p>
            <a:r>
              <a:rPr kumimoji="1" lang="en-US" altLang="ja-JP" sz="2600" b="1" dirty="0" smtClean="0"/>
              <a:t>Microsystem</a:t>
            </a:r>
          </a:p>
          <a:p>
            <a:r>
              <a:rPr kumimoji="1" lang="ja-JP" altLang="en-US" sz="2000" dirty="0" smtClean="0"/>
              <a:t>：家族、ご近所さん、学校</a:t>
            </a:r>
            <a:endParaRPr kumimoji="1" lang="ja-JP" altLang="en-US" sz="2000" dirty="0"/>
          </a:p>
        </p:txBody>
      </p:sp>
      <p:sp>
        <p:nvSpPr>
          <p:cNvPr id="12" name="テキスト ボックス 11"/>
          <p:cNvSpPr txBox="1"/>
          <p:nvPr/>
        </p:nvSpPr>
        <p:spPr>
          <a:xfrm>
            <a:off x="4160519" y="2823229"/>
            <a:ext cx="3819699" cy="1107996"/>
          </a:xfrm>
          <a:prstGeom prst="rect">
            <a:avLst/>
          </a:prstGeom>
          <a:noFill/>
        </p:spPr>
        <p:txBody>
          <a:bodyPr wrap="square" rtlCol="0">
            <a:spAutoFit/>
          </a:bodyPr>
          <a:lstStyle/>
          <a:p>
            <a:r>
              <a:rPr kumimoji="1" lang="en-US" altLang="ja-JP" sz="2600" b="1" dirty="0" smtClean="0"/>
              <a:t>Mesosystem</a:t>
            </a:r>
          </a:p>
          <a:p>
            <a:r>
              <a:rPr kumimoji="1" lang="ja-JP" altLang="en-US" sz="2000" dirty="0" smtClean="0"/>
              <a:t>：家族・ご近所さん・学校同士の付き合い</a:t>
            </a:r>
            <a:endParaRPr kumimoji="1" lang="ja-JP" altLang="en-US" sz="2000" dirty="0"/>
          </a:p>
        </p:txBody>
      </p:sp>
      <p:sp>
        <p:nvSpPr>
          <p:cNvPr id="13" name="テキスト ボックス 12"/>
          <p:cNvSpPr txBox="1"/>
          <p:nvPr/>
        </p:nvSpPr>
        <p:spPr>
          <a:xfrm>
            <a:off x="3526325" y="1839072"/>
            <a:ext cx="5468390" cy="800219"/>
          </a:xfrm>
          <a:prstGeom prst="rect">
            <a:avLst/>
          </a:prstGeom>
          <a:noFill/>
        </p:spPr>
        <p:txBody>
          <a:bodyPr wrap="square" rtlCol="0">
            <a:spAutoFit/>
          </a:bodyPr>
          <a:lstStyle/>
          <a:p>
            <a:r>
              <a:rPr kumimoji="1" lang="en-US" altLang="ja-JP" sz="2600" b="1" dirty="0" err="1" smtClean="0"/>
              <a:t>Exosystem</a:t>
            </a:r>
            <a:endParaRPr kumimoji="1" lang="en-US" altLang="ja-JP" sz="2600" b="1" dirty="0" smtClean="0"/>
          </a:p>
          <a:p>
            <a:r>
              <a:rPr kumimoji="1" lang="ja-JP" altLang="en-US" sz="2000" dirty="0" smtClean="0"/>
              <a:t>：経済システム、教育システム、政府機関</a:t>
            </a:r>
            <a:endParaRPr kumimoji="1" lang="ja-JP" altLang="en-US" sz="2000" dirty="0"/>
          </a:p>
        </p:txBody>
      </p:sp>
      <p:sp>
        <p:nvSpPr>
          <p:cNvPr id="14" name="テキスト ボックス 13"/>
          <p:cNvSpPr txBox="1"/>
          <p:nvPr/>
        </p:nvSpPr>
        <p:spPr>
          <a:xfrm>
            <a:off x="2762591" y="640654"/>
            <a:ext cx="6841377" cy="800219"/>
          </a:xfrm>
          <a:prstGeom prst="rect">
            <a:avLst/>
          </a:prstGeom>
          <a:noFill/>
        </p:spPr>
        <p:txBody>
          <a:bodyPr wrap="square" rtlCol="0">
            <a:spAutoFit/>
          </a:bodyPr>
          <a:lstStyle/>
          <a:p>
            <a:r>
              <a:rPr kumimoji="1" lang="en-US" altLang="ja-JP" sz="2600" b="1" dirty="0" err="1" smtClean="0"/>
              <a:t>Macrosystem</a:t>
            </a:r>
            <a:endParaRPr kumimoji="1" lang="en-US" altLang="ja-JP" sz="2600" b="1" dirty="0" smtClean="0"/>
          </a:p>
          <a:p>
            <a:r>
              <a:rPr kumimoji="1" lang="ja-JP" altLang="en-US" sz="2000" dirty="0" smtClean="0"/>
              <a:t>：社会的価値観、ノーム、文化的価値観、慣習、信念</a:t>
            </a:r>
            <a:endParaRPr kumimoji="1" lang="ja-JP" altLang="en-US" sz="2000" dirty="0"/>
          </a:p>
        </p:txBody>
      </p:sp>
      <p:sp>
        <p:nvSpPr>
          <p:cNvPr id="15" name="テキスト ボックス 14"/>
          <p:cNvSpPr txBox="1"/>
          <p:nvPr/>
        </p:nvSpPr>
        <p:spPr>
          <a:xfrm>
            <a:off x="1127409" y="5296264"/>
            <a:ext cx="4942959" cy="800219"/>
          </a:xfrm>
          <a:prstGeom prst="rect">
            <a:avLst/>
          </a:prstGeom>
          <a:noFill/>
        </p:spPr>
        <p:txBody>
          <a:bodyPr wrap="square" rtlCol="0">
            <a:spAutoFit/>
          </a:bodyPr>
          <a:lstStyle/>
          <a:p>
            <a:r>
              <a:rPr kumimoji="1" lang="en-US" altLang="ja-JP" sz="2600" b="1" dirty="0" smtClean="0"/>
              <a:t>Chronosystem</a:t>
            </a:r>
          </a:p>
          <a:p>
            <a:r>
              <a:rPr kumimoji="1" lang="ja-JP" altLang="en-US" sz="2000" dirty="0" smtClean="0"/>
              <a:t>：時間軸、歴史的出来事、生物学的変化</a:t>
            </a:r>
            <a:endParaRPr kumimoji="1" lang="ja-JP" altLang="en-US" sz="2000" dirty="0"/>
          </a:p>
        </p:txBody>
      </p:sp>
    </p:spTree>
    <p:extLst>
      <p:ext uri="{BB962C8B-B14F-4D97-AF65-F5344CB8AC3E}">
        <p14:creationId xmlns:p14="http://schemas.microsoft.com/office/powerpoint/2010/main" val="176693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8" name="コンテンツ プレースホルダー 7"/>
          <p:cNvPicPr>
            <a:picLocks noGrp="1" noChangeAspect="1"/>
          </p:cNvPicPr>
          <p:nvPr>
            <p:ph idx="1"/>
          </p:nvPr>
        </p:nvPicPr>
        <p:blipFill rotWithShape="1">
          <a:blip r:embed="rId3">
            <a:extLst>
              <a:ext uri="{28A0092B-C50C-407E-A947-70E740481C1C}">
                <a14:useLocalDpi xmlns:a14="http://schemas.microsoft.com/office/drawing/2010/main" val="0"/>
              </a:ext>
            </a:extLst>
          </a:blip>
          <a:srcRect l="43184" t="11664" r="42262" b="50600"/>
          <a:stretch/>
        </p:blipFill>
        <p:spPr>
          <a:xfrm>
            <a:off x="5767647" y="3539835"/>
            <a:ext cx="831273" cy="1524001"/>
          </a:xfrm>
        </p:spPr>
      </p:pic>
      <p:sp>
        <p:nvSpPr>
          <p:cNvPr id="2" name="日付プレースホルダー 1"/>
          <p:cNvSpPr>
            <a:spLocks noGrp="1"/>
          </p:cNvSpPr>
          <p:nvPr>
            <p:ph type="dt" sz="half" idx="10"/>
          </p:nvPr>
        </p:nvSpPr>
        <p:spPr>
          <a:xfrm>
            <a:off x="349824" y="6554769"/>
            <a:ext cx="5649194" cy="294735"/>
          </a:xfrm>
        </p:spPr>
        <p:txBody>
          <a:bodyPr/>
          <a:lstStyle/>
          <a:p>
            <a:r>
              <a:rPr lang="en-US" altLang="ja-JP" dirty="0">
                <a:solidFill>
                  <a:schemeClr val="tx1"/>
                </a:solidFill>
              </a:rPr>
              <a:t>reference: https://www.who.int/news-room/fact-sheets/detail/child-maltreatment</a:t>
            </a:r>
            <a:endParaRPr lang="en-US" dirty="0">
              <a:solidFill>
                <a:schemeClr val="tx1"/>
              </a:solidFill>
            </a:endParaRPr>
          </a:p>
        </p:txBody>
      </p:sp>
      <p:sp>
        <p:nvSpPr>
          <p:cNvPr id="3" name="角丸四角形吹き出し 2"/>
          <p:cNvSpPr/>
          <p:nvPr/>
        </p:nvSpPr>
        <p:spPr>
          <a:xfrm>
            <a:off x="4971006" y="429493"/>
            <a:ext cx="6811589" cy="2147451"/>
          </a:xfrm>
          <a:prstGeom prst="wedgeRoundRectCallout">
            <a:avLst>
              <a:gd name="adj1" fmla="val -32630"/>
              <a:gd name="adj2" fmla="val 90844"/>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400" b="1" u="sng" dirty="0" smtClean="0"/>
              <a:t>子どもの要因</a:t>
            </a:r>
            <a:endParaRPr kumimoji="1" lang="en-US" altLang="ja-JP" sz="2400" b="1" u="sng" dirty="0" smtClean="0"/>
          </a:p>
          <a:p>
            <a:pPr algn="ctr"/>
            <a:r>
              <a:rPr kumimoji="1" lang="ja-JP" altLang="en-US" dirty="0" smtClean="0"/>
              <a:t>・</a:t>
            </a:r>
            <a:r>
              <a:rPr kumimoji="1" lang="en-US" altLang="ja-JP" dirty="0" smtClean="0"/>
              <a:t>4</a:t>
            </a:r>
            <a:r>
              <a:rPr kumimoji="1" lang="ja-JP" altLang="en-US" dirty="0" smtClean="0"/>
              <a:t>歳以下または、思春期</a:t>
            </a:r>
            <a:endParaRPr kumimoji="1" lang="en-US" altLang="ja-JP" dirty="0" smtClean="0"/>
          </a:p>
          <a:p>
            <a:pPr algn="ctr"/>
            <a:r>
              <a:rPr kumimoji="1" lang="ja-JP" altLang="en-US" dirty="0" smtClean="0"/>
              <a:t>・望まれない子ども、親の期待を満たさない子ども</a:t>
            </a:r>
            <a:endParaRPr kumimoji="1" lang="en-US" altLang="ja-JP" dirty="0" smtClean="0"/>
          </a:p>
          <a:p>
            <a:pPr algn="ctr"/>
            <a:r>
              <a:rPr kumimoji="1" lang="ja-JP" altLang="en-US" dirty="0" smtClean="0"/>
              <a:t>・特別な配慮を必要とする子ども</a:t>
            </a:r>
            <a:endParaRPr kumimoji="1" lang="en-US" altLang="ja-JP" dirty="0" smtClean="0"/>
          </a:p>
          <a:p>
            <a:pPr algn="ctr"/>
            <a:r>
              <a:rPr kumimoji="1" lang="ja-JP" altLang="en-US" dirty="0" smtClean="0"/>
              <a:t>・とてもよく泣いたり、</a:t>
            </a:r>
            <a:r>
              <a:rPr kumimoji="1" lang="ja-JP" altLang="en-US" dirty="0" err="1" smtClean="0"/>
              <a:t>障がいを</a:t>
            </a:r>
            <a:r>
              <a:rPr kumimoji="1" lang="ja-JP" altLang="en-US" dirty="0" smtClean="0"/>
              <a:t>持っている子ども</a:t>
            </a:r>
            <a:endParaRPr kumimoji="1" lang="ja-JP" altLang="en-US" dirty="0"/>
          </a:p>
        </p:txBody>
      </p:sp>
    </p:spTree>
    <p:extLst>
      <p:ext uri="{BB962C8B-B14F-4D97-AF65-F5344CB8AC3E}">
        <p14:creationId xmlns:p14="http://schemas.microsoft.com/office/powerpoint/2010/main" val="363726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p:cNvSpPr>
            <a:spLocks noGrp="1"/>
          </p:cNvSpPr>
          <p:nvPr>
            <p:ph type="dt" sz="half" idx="10"/>
          </p:nvPr>
        </p:nvSpPr>
        <p:spPr>
          <a:xfrm>
            <a:off x="349824" y="6554769"/>
            <a:ext cx="5649194" cy="294735"/>
          </a:xfrm>
        </p:spPr>
        <p:txBody>
          <a:bodyPr/>
          <a:lstStyle/>
          <a:p>
            <a:r>
              <a:rPr lang="en-US" altLang="ja-JP" dirty="0">
                <a:solidFill>
                  <a:schemeClr val="tx1"/>
                </a:solidFill>
              </a:rPr>
              <a:t>reference: https://www.who.int/news-room/fact-sheets/detail/child-maltreatment</a:t>
            </a:r>
            <a:endParaRPr lang="en-US" dirty="0">
              <a:solidFill>
                <a:schemeClr val="tx1"/>
              </a:solidFill>
            </a:endParaRPr>
          </a:p>
        </p:txBody>
      </p:sp>
      <p:sp>
        <p:nvSpPr>
          <p:cNvPr id="3" name="角丸四角形吹き出し 2"/>
          <p:cNvSpPr/>
          <p:nvPr/>
        </p:nvSpPr>
        <p:spPr>
          <a:xfrm>
            <a:off x="4971006" y="429493"/>
            <a:ext cx="6811589" cy="2147451"/>
          </a:xfrm>
          <a:prstGeom prst="wedgeRoundRectCallout">
            <a:avLst>
              <a:gd name="adj1" fmla="val -32630"/>
              <a:gd name="adj2" fmla="val 90844"/>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400" b="1" u="sng" dirty="0"/>
              <a:t>親</a:t>
            </a:r>
            <a:r>
              <a:rPr kumimoji="1" lang="ja-JP" altLang="en-US" sz="2400" b="1" u="sng" dirty="0" smtClean="0"/>
              <a:t>の要因</a:t>
            </a:r>
            <a:endParaRPr kumimoji="1" lang="en-US" altLang="ja-JP" sz="2400" b="1" u="sng" dirty="0" smtClean="0"/>
          </a:p>
          <a:p>
            <a:pPr algn="ctr"/>
            <a:r>
              <a:rPr kumimoji="1" lang="ja-JP" altLang="en-US" dirty="0" smtClean="0"/>
              <a:t>・ボンディング障害</a:t>
            </a:r>
            <a:endParaRPr kumimoji="1" lang="en-US" altLang="ja-JP" dirty="0" smtClean="0"/>
          </a:p>
          <a:p>
            <a:pPr algn="ctr"/>
            <a:r>
              <a:rPr kumimoji="1" lang="ja-JP" altLang="en-US" dirty="0" smtClean="0"/>
              <a:t>・親自身の被虐歴</a:t>
            </a:r>
            <a:endParaRPr kumimoji="1" lang="en-US" altLang="ja-JP" dirty="0" smtClean="0"/>
          </a:p>
          <a:p>
            <a:pPr algn="ctr"/>
            <a:r>
              <a:rPr kumimoji="1" lang="ja-JP" altLang="en-US" dirty="0" smtClean="0"/>
              <a:t>・子どもの成長についての認識・知識不足</a:t>
            </a:r>
            <a:endParaRPr kumimoji="1" lang="en-US" altLang="ja-JP" dirty="0" smtClean="0"/>
          </a:p>
          <a:p>
            <a:pPr algn="ctr"/>
            <a:r>
              <a:rPr kumimoji="1" lang="ja-JP" altLang="en-US" dirty="0" smtClean="0"/>
              <a:t>・物質依存</a:t>
            </a:r>
            <a:endParaRPr kumimoji="1" lang="en-US" altLang="ja-JP" dirty="0" smtClean="0"/>
          </a:p>
          <a:p>
            <a:pPr algn="ctr"/>
            <a:r>
              <a:rPr kumimoji="1" lang="ja-JP" altLang="en-US" dirty="0" smtClean="0"/>
              <a:t>・犯罪への関与</a:t>
            </a:r>
            <a:endParaRPr kumimoji="1" lang="en-US" altLang="ja-JP" dirty="0" smtClean="0"/>
          </a:p>
          <a:p>
            <a:pPr algn="ctr"/>
            <a:r>
              <a:rPr kumimoji="1" lang="ja-JP" altLang="en-US" dirty="0" smtClean="0"/>
              <a:t>・経済的困難</a:t>
            </a:r>
            <a:endParaRPr kumimoji="1" lang="ja-JP" altLang="en-US" dirty="0"/>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43000" t="48889" r="42572" b="24849"/>
          <a:stretch/>
        </p:blipFill>
        <p:spPr>
          <a:xfrm>
            <a:off x="5774571" y="3540247"/>
            <a:ext cx="817418" cy="1052122"/>
          </a:xfrm>
          <a:prstGeom prst="rect">
            <a:avLst/>
          </a:prstGeom>
        </p:spPr>
      </p:pic>
    </p:spTree>
    <p:extLst>
      <p:ext uri="{BB962C8B-B14F-4D97-AF65-F5344CB8AC3E}">
        <p14:creationId xmlns:p14="http://schemas.microsoft.com/office/powerpoint/2010/main" val="378756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日付プレースホルダー 1"/>
          <p:cNvSpPr>
            <a:spLocks noGrp="1"/>
          </p:cNvSpPr>
          <p:nvPr>
            <p:ph type="dt" sz="half" idx="10"/>
          </p:nvPr>
        </p:nvSpPr>
        <p:spPr>
          <a:xfrm>
            <a:off x="349824" y="6554769"/>
            <a:ext cx="5649194" cy="294735"/>
          </a:xfrm>
        </p:spPr>
        <p:txBody>
          <a:bodyPr/>
          <a:lstStyle/>
          <a:p>
            <a:r>
              <a:rPr lang="en-US" altLang="ja-JP" dirty="0">
                <a:solidFill>
                  <a:schemeClr val="tx1"/>
                </a:solidFill>
              </a:rPr>
              <a:t>reference: https://www.who.int/news-room/fact-sheets/detail/child-maltreatment</a:t>
            </a:r>
            <a:endParaRPr lang="en-US" dirty="0">
              <a:solidFill>
                <a:schemeClr val="tx1"/>
              </a:solidFill>
            </a:endParaRPr>
          </a:p>
        </p:txBody>
      </p:sp>
      <p:sp>
        <p:nvSpPr>
          <p:cNvPr id="3" name="角丸四角形吹き出し 2"/>
          <p:cNvSpPr/>
          <p:nvPr/>
        </p:nvSpPr>
        <p:spPr>
          <a:xfrm>
            <a:off x="4971006" y="367147"/>
            <a:ext cx="6811589" cy="2147451"/>
          </a:xfrm>
          <a:prstGeom prst="wedgeRoundRectCallout">
            <a:avLst>
              <a:gd name="adj1" fmla="val 4185"/>
              <a:gd name="adj2" fmla="val 80521"/>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b="1" u="sng" dirty="0" smtClean="0"/>
              <a:t>関係性の要因</a:t>
            </a:r>
            <a:endParaRPr kumimoji="1" lang="en-US" altLang="ja-JP" sz="2400" b="1" u="sng" dirty="0" smtClean="0"/>
          </a:p>
          <a:p>
            <a:pPr algn="ctr"/>
            <a:r>
              <a:rPr kumimoji="1" lang="ja-JP" altLang="en-US" dirty="0" smtClean="0"/>
              <a:t>・家族内に</a:t>
            </a:r>
            <a:r>
              <a:rPr kumimoji="1" lang="ja-JP" altLang="en-US" dirty="0" err="1" smtClean="0"/>
              <a:t>発達障がい</a:t>
            </a:r>
            <a:r>
              <a:rPr kumimoji="1" lang="ja-JP" altLang="en-US" dirty="0" smtClean="0"/>
              <a:t>・精神障がいの人がいる</a:t>
            </a:r>
            <a:endParaRPr kumimoji="1" lang="en-US" altLang="ja-JP" dirty="0" smtClean="0"/>
          </a:p>
          <a:p>
            <a:pPr algn="ctr"/>
            <a:r>
              <a:rPr kumimoji="1" lang="ja-JP" altLang="en-US" dirty="0" smtClean="0"/>
              <a:t>・家族崩壊や家庭内暴力</a:t>
            </a:r>
            <a:endParaRPr kumimoji="1" lang="en-US" altLang="ja-JP" dirty="0" smtClean="0"/>
          </a:p>
          <a:p>
            <a:pPr algn="ctr"/>
            <a:r>
              <a:rPr kumimoji="1" lang="ja-JP" altLang="en-US" dirty="0" smtClean="0"/>
              <a:t>・地域社会からの隔絶・サポートが得られない</a:t>
            </a:r>
            <a:endParaRPr kumimoji="1" lang="en-US" altLang="ja-JP" dirty="0" smtClean="0"/>
          </a:p>
          <a:p>
            <a:pPr algn="ctr"/>
            <a:r>
              <a:rPr kumimoji="1" lang="ja-JP" altLang="en-US" dirty="0" smtClean="0"/>
              <a:t>・近親者からのサポートが得られない</a:t>
            </a:r>
            <a:endParaRPr kumimoji="1" lang="ja-JP" altLang="en-US" dirty="0"/>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43000" t="48889" r="42572" b="24849"/>
          <a:stretch/>
        </p:blipFill>
        <p:spPr>
          <a:xfrm>
            <a:off x="5774571" y="3540247"/>
            <a:ext cx="817418" cy="1052122"/>
          </a:xfrm>
          <a:prstGeom prst="rect">
            <a:avLst/>
          </a:prstGeom>
        </p:spPr>
      </p:pic>
    </p:spTree>
    <p:extLst>
      <p:ext uri="{BB962C8B-B14F-4D97-AF65-F5344CB8AC3E}">
        <p14:creationId xmlns:p14="http://schemas.microsoft.com/office/powerpoint/2010/main" val="105539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日付プレースホルダー 1"/>
          <p:cNvSpPr>
            <a:spLocks noGrp="1"/>
          </p:cNvSpPr>
          <p:nvPr>
            <p:ph type="dt" sz="half" idx="10"/>
          </p:nvPr>
        </p:nvSpPr>
        <p:spPr>
          <a:xfrm>
            <a:off x="349824" y="6554769"/>
            <a:ext cx="5649194" cy="294735"/>
          </a:xfrm>
        </p:spPr>
        <p:txBody>
          <a:bodyPr/>
          <a:lstStyle/>
          <a:p>
            <a:r>
              <a:rPr lang="en-US" altLang="ja-JP" dirty="0">
                <a:solidFill>
                  <a:schemeClr val="tx1"/>
                </a:solidFill>
              </a:rPr>
              <a:t>reference: https://www.who.int/news-room/fact-sheets/detail/child-maltreatment</a:t>
            </a:r>
            <a:endParaRPr lang="en-US" dirty="0">
              <a:solidFill>
                <a:schemeClr val="tx1"/>
              </a:solidFill>
            </a:endParaRPr>
          </a:p>
        </p:txBody>
      </p:sp>
      <p:sp>
        <p:nvSpPr>
          <p:cNvPr id="3" name="角丸四角形吹き出し 2"/>
          <p:cNvSpPr/>
          <p:nvPr/>
        </p:nvSpPr>
        <p:spPr>
          <a:xfrm>
            <a:off x="4971006" y="367147"/>
            <a:ext cx="6811589" cy="2147451"/>
          </a:xfrm>
          <a:prstGeom prst="wedgeRoundRectCallout">
            <a:avLst>
              <a:gd name="adj1" fmla="val 9270"/>
              <a:gd name="adj2" fmla="val 74069"/>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b="1" u="sng" dirty="0" smtClean="0"/>
              <a:t>地域の要因</a:t>
            </a:r>
            <a:endParaRPr kumimoji="1" lang="en-US" altLang="ja-JP" sz="2400" b="1" u="sng" dirty="0" smtClean="0"/>
          </a:p>
          <a:p>
            <a:pPr algn="ctr"/>
            <a:r>
              <a:rPr kumimoji="1" lang="ja-JP" altLang="en-US" dirty="0" smtClean="0"/>
              <a:t>・家族をサポートするサービスやふさわしい住居の不足</a:t>
            </a:r>
            <a:endParaRPr kumimoji="1" lang="en-US" altLang="ja-JP" dirty="0" smtClean="0"/>
          </a:p>
          <a:p>
            <a:pPr algn="ctr"/>
            <a:r>
              <a:rPr kumimoji="1" lang="ja-JP" altLang="en-US" dirty="0" smtClean="0"/>
              <a:t>・高い失業率・貧困率</a:t>
            </a:r>
            <a:endParaRPr kumimoji="1" lang="en-US" altLang="ja-JP" dirty="0" smtClean="0"/>
          </a:p>
          <a:p>
            <a:pPr algn="ctr"/>
            <a:r>
              <a:rPr kumimoji="1" lang="ja-JP" altLang="en-US" dirty="0" smtClean="0"/>
              <a:t>・アルコールや薬物が容易に手に入る</a:t>
            </a:r>
            <a:endParaRPr kumimoji="1" lang="en-US" altLang="ja-JP" dirty="0" smtClean="0"/>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43000" t="48889" r="42572" b="24849"/>
          <a:stretch/>
        </p:blipFill>
        <p:spPr>
          <a:xfrm>
            <a:off x="5774571" y="3540247"/>
            <a:ext cx="817418" cy="1052122"/>
          </a:xfrm>
          <a:prstGeom prst="rect">
            <a:avLst/>
          </a:prstGeom>
        </p:spPr>
      </p:pic>
    </p:spTree>
    <p:extLst>
      <p:ext uri="{BB962C8B-B14F-4D97-AF65-F5344CB8AC3E}">
        <p14:creationId xmlns:p14="http://schemas.microsoft.com/office/powerpoint/2010/main" val="123479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日付プレースホルダー 1"/>
          <p:cNvSpPr>
            <a:spLocks noGrp="1"/>
          </p:cNvSpPr>
          <p:nvPr>
            <p:ph type="dt" sz="half" idx="10"/>
          </p:nvPr>
        </p:nvSpPr>
        <p:spPr>
          <a:xfrm>
            <a:off x="349824" y="6554769"/>
            <a:ext cx="5649194" cy="294735"/>
          </a:xfrm>
        </p:spPr>
        <p:txBody>
          <a:bodyPr/>
          <a:lstStyle/>
          <a:p>
            <a:r>
              <a:rPr lang="en-US" altLang="ja-JP" dirty="0">
                <a:solidFill>
                  <a:schemeClr val="tx1"/>
                </a:solidFill>
              </a:rPr>
              <a:t>reference: https://www.who.int/news-room/fact-sheets/detail/child-maltreatment</a:t>
            </a:r>
            <a:endParaRPr lang="en-US" dirty="0">
              <a:solidFill>
                <a:schemeClr val="tx1"/>
              </a:solidFill>
            </a:endParaRPr>
          </a:p>
        </p:txBody>
      </p:sp>
      <p:sp>
        <p:nvSpPr>
          <p:cNvPr id="3" name="角丸四角形吹き出し 2"/>
          <p:cNvSpPr/>
          <p:nvPr/>
        </p:nvSpPr>
        <p:spPr>
          <a:xfrm>
            <a:off x="4971006" y="367147"/>
            <a:ext cx="6811589" cy="2147451"/>
          </a:xfrm>
          <a:prstGeom prst="wedgeRoundRectCallout">
            <a:avLst>
              <a:gd name="adj1" fmla="val 32254"/>
              <a:gd name="adj2" fmla="val 72779"/>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2400" b="1" u="sng" dirty="0"/>
              <a:t>社会</a:t>
            </a:r>
            <a:r>
              <a:rPr kumimoji="1" lang="ja-JP" altLang="en-US" sz="2400" b="1" u="sng" dirty="0" smtClean="0"/>
              <a:t>の要因</a:t>
            </a:r>
            <a:endParaRPr kumimoji="1" lang="en-US" altLang="ja-JP" sz="2400" b="1" u="sng" dirty="0" smtClean="0"/>
          </a:p>
          <a:p>
            <a:pPr algn="ctr"/>
            <a:r>
              <a:rPr kumimoji="1" lang="ja-JP" altLang="en-US" dirty="0" smtClean="0"/>
              <a:t>・不適な政策やプログラム</a:t>
            </a:r>
            <a:endParaRPr kumimoji="1" lang="en-US" altLang="ja-JP" dirty="0" smtClean="0"/>
          </a:p>
          <a:p>
            <a:pPr algn="ctr"/>
            <a:r>
              <a:rPr kumimoji="1" lang="ja-JP" altLang="en-US" dirty="0" smtClean="0"/>
              <a:t>・暴力を助長するような社会ノームや文化</a:t>
            </a:r>
            <a:endParaRPr kumimoji="1" lang="en-US" altLang="ja-JP" dirty="0" smtClean="0"/>
          </a:p>
          <a:p>
            <a:pPr algn="ctr"/>
            <a:r>
              <a:rPr kumimoji="1" lang="ja-JP" altLang="en-US" dirty="0" smtClean="0"/>
              <a:t>・性的な役割意識が強い</a:t>
            </a:r>
            <a:endParaRPr kumimoji="1" lang="en-US" altLang="ja-JP" dirty="0" smtClean="0"/>
          </a:p>
          <a:p>
            <a:pPr algn="ctr"/>
            <a:r>
              <a:rPr kumimoji="1" lang="ja-JP" altLang="en-US" dirty="0" smtClean="0"/>
              <a:t>・子どもの地位が低い</a:t>
            </a:r>
            <a:endParaRPr kumimoji="1" lang="en-US" altLang="ja-JP" dirty="0" smtClean="0"/>
          </a:p>
          <a:p>
            <a:pPr algn="ctr"/>
            <a:r>
              <a:rPr kumimoji="1" lang="ja-JP" altLang="en-US" dirty="0" smtClean="0"/>
              <a:t>・性的・社会的格差およびそれを助長するような政策</a:t>
            </a:r>
            <a:endParaRPr kumimoji="1" lang="en-US" altLang="ja-JP" dirty="0" smtClean="0"/>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43000" t="48889" r="42572" b="24849"/>
          <a:stretch/>
        </p:blipFill>
        <p:spPr>
          <a:xfrm>
            <a:off x="5774571" y="3540247"/>
            <a:ext cx="817418" cy="1052122"/>
          </a:xfrm>
          <a:prstGeom prst="rect">
            <a:avLst/>
          </a:prstGeom>
        </p:spPr>
      </p:pic>
    </p:spTree>
    <p:extLst>
      <p:ext uri="{BB962C8B-B14F-4D97-AF65-F5344CB8AC3E}">
        <p14:creationId xmlns:p14="http://schemas.microsoft.com/office/powerpoint/2010/main" val="70591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800" dirty="0" smtClean="0"/>
              <a:t>ライフコース疫学からみる児童虐待</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8182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児童虐待の社会的損失は？</a:t>
            </a:r>
            <a:endParaRPr kumimoji="1"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3262" y="2057400"/>
            <a:ext cx="4032138" cy="4038600"/>
          </a:xfrm>
        </p:spPr>
      </p:pic>
    </p:spTree>
    <p:extLst>
      <p:ext uri="{BB962C8B-B14F-4D97-AF65-F5344CB8AC3E}">
        <p14:creationId xmlns:p14="http://schemas.microsoft.com/office/powerpoint/2010/main" val="355341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dirty="0" smtClean="0"/>
              <a:t>児童</a:t>
            </a:r>
            <a:r>
              <a:rPr lang="ja-JP" altLang="en-US" sz="4800" dirty="0"/>
              <a:t>虐待</a:t>
            </a:r>
            <a:r>
              <a:rPr lang="ja-JP" altLang="en-US" sz="4800" dirty="0" smtClean="0"/>
              <a:t>の疫学</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6821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児童虐待の社会的損失は？</a:t>
            </a:r>
            <a:endParaRPr kumimoji="1" lang="ja-JP" altLang="en-US" dirty="0"/>
          </a:p>
        </p:txBody>
      </p:sp>
      <p:sp>
        <p:nvSpPr>
          <p:cNvPr id="3" name="コンテンツ プレースホルダー 2"/>
          <p:cNvSpPr>
            <a:spLocks noGrp="1"/>
          </p:cNvSpPr>
          <p:nvPr>
            <p:ph idx="1"/>
          </p:nvPr>
        </p:nvSpPr>
        <p:spPr>
          <a:xfrm>
            <a:off x="1143000" y="3920835"/>
            <a:ext cx="9872871" cy="2715491"/>
          </a:xfrm>
        </p:spPr>
        <p:txBody>
          <a:bodyPr>
            <a:normAutofit/>
          </a:bodyPr>
          <a:lstStyle/>
          <a:p>
            <a:r>
              <a:rPr kumimoji="1" lang="ja-JP" altLang="en-US" dirty="0" smtClean="0"/>
              <a:t>直接的損失：社会福祉サービス費用＋行政の費用＋民間団体の費用＋調査費用</a:t>
            </a:r>
            <a:endParaRPr kumimoji="1" lang="en-US" altLang="ja-JP" dirty="0" smtClean="0"/>
          </a:p>
          <a:p>
            <a:pPr marL="45720" indent="0">
              <a:buNone/>
            </a:pPr>
            <a:r>
              <a:rPr lang="ja-JP" altLang="en-US" dirty="0" smtClean="0"/>
              <a:t>⇒　</a:t>
            </a:r>
            <a:endParaRPr lang="en-US" altLang="ja-JP" dirty="0" smtClean="0"/>
          </a:p>
          <a:p>
            <a:r>
              <a:rPr lang="ja-JP" altLang="en-US" dirty="0" smtClean="0"/>
              <a:t>間接的損失（機会損失含）：死亡＋医療費用＋生産性低下＋離婚＋犯罪＋生活保護</a:t>
            </a:r>
            <a:endParaRPr lang="en-US" altLang="ja-JP" dirty="0" smtClean="0"/>
          </a:p>
          <a:p>
            <a:pPr marL="45720" indent="0">
              <a:buNone/>
            </a:pPr>
            <a:r>
              <a:rPr kumimoji="1" lang="ja-JP" altLang="en-US" dirty="0" smtClean="0"/>
              <a:t>⇒　</a:t>
            </a:r>
            <a:endParaRPr kumimoji="1" lang="ja-JP" altLang="en-US" dirty="0">
              <a:solidFill>
                <a:srgbClr val="FF0000"/>
              </a:solidFill>
            </a:endParaRPr>
          </a:p>
        </p:txBody>
      </p:sp>
      <p:pic>
        <p:nvPicPr>
          <p:cNvPr id="4" name="図 3"/>
          <p:cNvPicPr>
            <a:picLocks noChangeAspect="1"/>
          </p:cNvPicPr>
          <p:nvPr/>
        </p:nvPicPr>
        <p:blipFill>
          <a:blip r:embed="rId2"/>
          <a:stretch>
            <a:fillRect/>
          </a:stretch>
        </p:blipFill>
        <p:spPr>
          <a:xfrm>
            <a:off x="814387" y="1671638"/>
            <a:ext cx="6759787" cy="2249198"/>
          </a:xfrm>
          <a:prstGeom prst="rect">
            <a:avLst/>
          </a:prstGeom>
        </p:spPr>
      </p:pic>
    </p:spTree>
    <p:extLst>
      <p:ext uri="{BB962C8B-B14F-4D97-AF65-F5344CB8AC3E}">
        <p14:creationId xmlns:p14="http://schemas.microsoft.com/office/powerpoint/2010/main" val="3541887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児童虐待の社会的損失は？</a:t>
            </a:r>
            <a:endParaRPr kumimoji="1" lang="ja-JP" altLang="en-US" dirty="0"/>
          </a:p>
        </p:txBody>
      </p:sp>
      <p:sp>
        <p:nvSpPr>
          <p:cNvPr id="3" name="コンテンツ プレースホルダー 2"/>
          <p:cNvSpPr>
            <a:spLocks noGrp="1"/>
          </p:cNvSpPr>
          <p:nvPr>
            <p:ph idx="1"/>
          </p:nvPr>
        </p:nvSpPr>
        <p:spPr>
          <a:xfrm>
            <a:off x="1143000" y="3920835"/>
            <a:ext cx="9872871" cy="2715491"/>
          </a:xfrm>
        </p:spPr>
        <p:txBody>
          <a:bodyPr>
            <a:normAutofit/>
          </a:bodyPr>
          <a:lstStyle/>
          <a:p>
            <a:r>
              <a:rPr kumimoji="1" lang="ja-JP" altLang="en-US" dirty="0" smtClean="0"/>
              <a:t>直接的損失：社会福祉サービス費用＋行政の費用＋民間団体の費用＋調査費用</a:t>
            </a:r>
            <a:endParaRPr kumimoji="1" lang="en-US" altLang="ja-JP" dirty="0" smtClean="0"/>
          </a:p>
          <a:p>
            <a:pPr marL="45720" indent="0">
              <a:buNone/>
            </a:pPr>
            <a:r>
              <a:rPr lang="ja-JP" altLang="en-US" dirty="0" smtClean="0"/>
              <a:t>⇒　</a:t>
            </a:r>
            <a:r>
              <a:rPr lang="en-US" altLang="ja-JP" dirty="0" smtClean="0">
                <a:solidFill>
                  <a:srgbClr val="FF0000"/>
                </a:solidFill>
              </a:rPr>
              <a:t>999,000,000JPY</a:t>
            </a:r>
            <a:endParaRPr kumimoji="1" lang="en-US" altLang="ja-JP" dirty="0" smtClean="0">
              <a:solidFill>
                <a:srgbClr val="FF0000"/>
              </a:solidFill>
            </a:endParaRPr>
          </a:p>
          <a:p>
            <a:r>
              <a:rPr lang="ja-JP" altLang="en-US" dirty="0" smtClean="0"/>
              <a:t>間接的損失（機会損失含）：死亡＋医療費用＋生産性低下＋離婚＋犯罪＋生活保護</a:t>
            </a:r>
            <a:endParaRPr lang="en-US" altLang="ja-JP" dirty="0" smtClean="0"/>
          </a:p>
          <a:p>
            <a:pPr marL="45720" indent="0">
              <a:buNone/>
            </a:pPr>
            <a:r>
              <a:rPr kumimoji="1" lang="ja-JP" altLang="en-US" dirty="0" smtClean="0"/>
              <a:t>⇒　</a:t>
            </a:r>
            <a:r>
              <a:rPr kumimoji="1" lang="en-US" altLang="ja-JP" dirty="0" smtClean="0">
                <a:solidFill>
                  <a:srgbClr val="FF0000"/>
                </a:solidFill>
              </a:rPr>
              <a:t>15,018,000,000JPY</a:t>
            </a:r>
            <a:endParaRPr kumimoji="1" lang="ja-JP" altLang="en-US" dirty="0">
              <a:solidFill>
                <a:srgbClr val="FF0000"/>
              </a:solidFill>
            </a:endParaRPr>
          </a:p>
        </p:txBody>
      </p:sp>
      <p:pic>
        <p:nvPicPr>
          <p:cNvPr id="4" name="図 3"/>
          <p:cNvPicPr>
            <a:picLocks noChangeAspect="1"/>
          </p:cNvPicPr>
          <p:nvPr/>
        </p:nvPicPr>
        <p:blipFill>
          <a:blip r:embed="rId2"/>
          <a:stretch>
            <a:fillRect/>
          </a:stretch>
        </p:blipFill>
        <p:spPr>
          <a:xfrm>
            <a:off x="814387" y="1671638"/>
            <a:ext cx="6759787" cy="2249198"/>
          </a:xfrm>
          <a:prstGeom prst="rect">
            <a:avLst/>
          </a:prstGeom>
        </p:spPr>
      </p:pic>
    </p:spTree>
    <p:extLst>
      <p:ext uri="{BB962C8B-B14F-4D97-AF65-F5344CB8AC3E}">
        <p14:creationId xmlns:p14="http://schemas.microsoft.com/office/powerpoint/2010/main" val="84675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Causal model in Life course epidemiology </a:t>
            </a:r>
            <a:endParaRPr kumimoji="1" lang="ja-JP" altLang="en-US" dirty="0"/>
          </a:p>
        </p:txBody>
      </p:sp>
      <p:sp>
        <p:nvSpPr>
          <p:cNvPr id="3" name="コンテンツ プレースホルダー 2"/>
          <p:cNvSpPr>
            <a:spLocks noGrp="1"/>
          </p:cNvSpPr>
          <p:nvPr>
            <p:ph idx="1"/>
          </p:nvPr>
        </p:nvSpPr>
        <p:spPr/>
        <p:txBody>
          <a:bodyPr/>
          <a:lstStyle/>
          <a:p>
            <a:pPr lvl="1"/>
            <a:r>
              <a:rPr kumimoji="1" lang="ja-JP" altLang="en-US" dirty="0" smtClean="0"/>
              <a:t>感受性期モデル</a:t>
            </a:r>
            <a:endParaRPr kumimoji="1" lang="en-US" altLang="ja-JP" dirty="0" smtClean="0"/>
          </a:p>
          <a:p>
            <a:pPr lvl="1"/>
            <a:endParaRPr lang="en-US" altLang="ja-JP" dirty="0"/>
          </a:p>
          <a:p>
            <a:pPr lvl="2"/>
            <a:r>
              <a:rPr lang="ja-JP" altLang="en-US" dirty="0"/>
              <a:t>認知</a:t>
            </a:r>
            <a:r>
              <a:rPr lang="ja-JP" altLang="en-US" dirty="0" smtClean="0"/>
              <a:t>や脳機能を形成する人生の初期における暴露が重要だとする</a:t>
            </a:r>
            <a:endParaRPr lang="en-US" altLang="ja-JP" dirty="0" smtClean="0"/>
          </a:p>
          <a:p>
            <a:pPr lvl="2"/>
            <a:r>
              <a:rPr kumimoji="1" lang="ja-JP" altLang="en-US" dirty="0" smtClean="0"/>
              <a:t>例えば、胎児期には、糖尿病など健康アウトカムに関連</a:t>
            </a:r>
            <a:r>
              <a:rPr lang="ja-JP" altLang="en-US" dirty="0"/>
              <a:t>す</a:t>
            </a:r>
            <a:r>
              <a:rPr kumimoji="1" lang="ja-JP" altLang="en-US" dirty="0" smtClean="0"/>
              <a:t>る代謝機能が形成される、など</a:t>
            </a:r>
            <a:endParaRPr kumimoji="1" lang="en-US" altLang="ja-JP" dirty="0" smtClean="0"/>
          </a:p>
          <a:p>
            <a:pPr lvl="2"/>
            <a:r>
              <a:rPr lang="ja-JP" altLang="en-US" dirty="0"/>
              <a:t>臨界期</a:t>
            </a:r>
            <a:r>
              <a:rPr lang="ja-JP" altLang="en-US" dirty="0" smtClean="0"/>
              <a:t>が過ぎるまでの間に反応パターンが形成されてしまい、人生初期の経験が、成人期における様々な疾病に対する脆弱性や抵抗性に影響を及ぼす</a:t>
            </a:r>
            <a:endParaRPr kumimoji="1"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5238547" y="4562475"/>
            <a:ext cx="6267450" cy="1533525"/>
          </a:xfrm>
          <a:prstGeom prst="rect">
            <a:avLst/>
          </a:prstGeom>
        </p:spPr>
      </p:pic>
      <p:sp>
        <p:nvSpPr>
          <p:cNvPr id="5" name="日付プレースホルダー 5"/>
          <p:cNvSpPr>
            <a:spLocks noGrp="1"/>
          </p:cNvSpPr>
          <p:nvPr>
            <p:ph type="dt" sz="half" idx="10"/>
          </p:nvPr>
        </p:nvSpPr>
        <p:spPr>
          <a:xfrm>
            <a:off x="339432" y="6685804"/>
            <a:ext cx="11102691" cy="172196"/>
          </a:xfrm>
        </p:spPr>
        <p:txBody>
          <a:bodyPr/>
          <a:lstStyle/>
          <a:p>
            <a:r>
              <a:rPr lang="en-US" altLang="ja-JP" dirty="0">
                <a:solidFill>
                  <a:schemeClr val="tx1"/>
                </a:solidFill>
              </a:rPr>
              <a:t>reference;: Social Epidemiology: Social Determinants of Health in the United States: Are We Losing </a:t>
            </a:r>
            <a:r>
              <a:rPr lang="en-US" altLang="ja-JP" dirty="0" smtClean="0">
                <a:solidFill>
                  <a:schemeClr val="tx1"/>
                </a:solidFill>
              </a:rPr>
              <a:t>Ground?, Lisa </a:t>
            </a:r>
            <a:r>
              <a:rPr lang="en-US" altLang="ja-JP" dirty="0">
                <a:solidFill>
                  <a:schemeClr val="tx1"/>
                </a:solidFill>
              </a:rPr>
              <a:t>F. </a:t>
            </a:r>
            <a:r>
              <a:rPr lang="en-US" altLang="ja-JP" dirty="0" smtClean="0">
                <a:solidFill>
                  <a:schemeClr val="tx1"/>
                </a:solidFill>
              </a:rPr>
              <a:t>Berkman, Annual </a:t>
            </a:r>
            <a:r>
              <a:rPr lang="en-US" altLang="ja-JP" dirty="0">
                <a:solidFill>
                  <a:schemeClr val="tx1"/>
                </a:solidFill>
              </a:rPr>
              <a:t>Review of Public Health 2009 30:1, 27-41</a:t>
            </a:r>
            <a:endParaRPr lang="en-US" dirty="0">
              <a:solidFill>
                <a:schemeClr val="tx1"/>
              </a:solidFill>
            </a:endParaRPr>
          </a:p>
        </p:txBody>
      </p:sp>
    </p:spTree>
    <p:extLst>
      <p:ext uri="{BB962C8B-B14F-4D97-AF65-F5344CB8AC3E}">
        <p14:creationId xmlns:p14="http://schemas.microsoft.com/office/powerpoint/2010/main" val="342560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Causal model in Life course epidemiology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リスク蓄積モデル</a:t>
            </a:r>
            <a:endParaRPr kumimoji="1" lang="en-US" altLang="ja-JP" dirty="0" smtClean="0"/>
          </a:p>
          <a:p>
            <a:endParaRPr lang="en-US" altLang="ja-JP" dirty="0"/>
          </a:p>
          <a:p>
            <a:pPr lvl="1"/>
            <a:r>
              <a:rPr kumimoji="1" lang="ja-JP" altLang="en-US" dirty="0" smtClean="0"/>
              <a:t>成人期のほとんどの疾病は、子ども期早期や胎児期の暴露の結果というよりも、暴露の蓄積の結果であるとする</a:t>
            </a:r>
            <a:endParaRPr kumimoji="1" lang="en-US" altLang="ja-JP" dirty="0" smtClean="0"/>
          </a:p>
          <a:p>
            <a:pPr lvl="1"/>
            <a:r>
              <a:rPr lang="ja-JP" altLang="en-US" dirty="0" smtClean="0"/>
              <a:t>人生初期もしくは成人期から始まる</a:t>
            </a:r>
            <a:r>
              <a:rPr lang="en-US" altLang="ja-JP" dirty="0" smtClean="0"/>
              <a:t>10</a:t>
            </a:r>
            <a:r>
              <a:rPr lang="ja-JP" altLang="en-US" dirty="0" smtClean="0"/>
              <a:t>数年間が病因期間であり、幼少期の暴露と成人期の暴露は同時に考慮される</a:t>
            </a:r>
            <a:endParaRPr kumimoji="1" lang="en-US" altLang="ja-JP" dirty="0" smtClean="0"/>
          </a:p>
          <a:p>
            <a:endParaRPr kumimoji="1" lang="ja-JP" altLang="en-US" dirty="0"/>
          </a:p>
        </p:txBody>
      </p:sp>
      <p:sp>
        <p:nvSpPr>
          <p:cNvPr id="6" name="日付プレースホルダー 5"/>
          <p:cNvSpPr>
            <a:spLocks noGrp="1"/>
          </p:cNvSpPr>
          <p:nvPr>
            <p:ph type="dt" sz="half" idx="10"/>
          </p:nvPr>
        </p:nvSpPr>
        <p:spPr>
          <a:xfrm>
            <a:off x="339432" y="6685804"/>
            <a:ext cx="11102691" cy="172196"/>
          </a:xfrm>
        </p:spPr>
        <p:txBody>
          <a:bodyPr/>
          <a:lstStyle/>
          <a:p>
            <a:r>
              <a:rPr lang="en-US" altLang="ja-JP" dirty="0">
                <a:solidFill>
                  <a:schemeClr val="tx1"/>
                </a:solidFill>
              </a:rPr>
              <a:t>reference;: Social Epidemiology: Social Determinants of Health in the United States: Are We Losing </a:t>
            </a:r>
            <a:r>
              <a:rPr lang="en-US" altLang="ja-JP" dirty="0" smtClean="0">
                <a:solidFill>
                  <a:schemeClr val="tx1"/>
                </a:solidFill>
              </a:rPr>
              <a:t>Ground?, Lisa </a:t>
            </a:r>
            <a:r>
              <a:rPr lang="en-US" altLang="ja-JP" dirty="0">
                <a:solidFill>
                  <a:schemeClr val="tx1"/>
                </a:solidFill>
              </a:rPr>
              <a:t>F. </a:t>
            </a:r>
            <a:r>
              <a:rPr lang="en-US" altLang="ja-JP" dirty="0" smtClean="0">
                <a:solidFill>
                  <a:schemeClr val="tx1"/>
                </a:solidFill>
              </a:rPr>
              <a:t>Berkman, Annual </a:t>
            </a:r>
            <a:r>
              <a:rPr lang="en-US" altLang="ja-JP" dirty="0">
                <a:solidFill>
                  <a:schemeClr val="tx1"/>
                </a:solidFill>
              </a:rPr>
              <a:t>Review of Public Health 2009 30:1, 27-41</a:t>
            </a:r>
            <a:endParaRPr lang="en-US" dirty="0">
              <a:solidFill>
                <a:schemeClr val="tx1"/>
              </a:solidFill>
            </a:endParaRPr>
          </a:p>
        </p:txBody>
      </p:sp>
      <p:pic>
        <p:nvPicPr>
          <p:cNvPr id="7" name="図 6"/>
          <p:cNvPicPr>
            <a:picLocks noChangeAspect="1"/>
          </p:cNvPicPr>
          <p:nvPr/>
        </p:nvPicPr>
        <p:blipFill>
          <a:blip r:embed="rId3"/>
          <a:stretch>
            <a:fillRect/>
          </a:stretch>
        </p:blipFill>
        <p:spPr>
          <a:xfrm>
            <a:off x="5336598" y="4321122"/>
            <a:ext cx="6105525" cy="1628775"/>
          </a:xfrm>
          <a:prstGeom prst="rect">
            <a:avLst/>
          </a:prstGeom>
        </p:spPr>
      </p:pic>
    </p:spTree>
    <p:extLst>
      <p:ext uri="{BB962C8B-B14F-4D97-AF65-F5344CB8AC3E}">
        <p14:creationId xmlns:p14="http://schemas.microsoft.com/office/powerpoint/2010/main" val="234484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Causal model in Life course epidemiology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社会的軌跡蓄積モデル</a:t>
            </a:r>
            <a:endParaRPr kumimoji="1" lang="en-US" altLang="ja-JP" dirty="0" smtClean="0"/>
          </a:p>
          <a:p>
            <a:endParaRPr kumimoji="1" lang="en-US" altLang="ja-JP" dirty="0" smtClean="0"/>
          </a:p>
          <a:p>
            <a:pPr lvl="1"/>
            <a:r>
              <a:rPr lang="ja-JP" altLang="en-US" dirty="0" smtClean="0"/>
              <a:t>人生</a:t>
            </a:r>
            <a:r>
              <a:rPr lang="ja-JP" altLang="en-US" dirty="0"/>
              <a:t>初期</a:t>
            </a:r>
            <a:r>
              <a:rPr lang="ja-JP" altLang="en-US" dirty="0" smtClean="0"/>
              <a:t>の暴露が成人期の暴露に影響を与えて、直接的には成人期の暴露が疾病リスクに影響を与える、というもの</a:t>
            </a:r>
            <a:endParaRPr lang="en-US" altLang="ja-JP" dirty="0" smtClean="0"/>
          </a:p>
          <a:p>
            <a:pPr lvl="1"/>
            <a:r>
              <a:rPr kumimoji="1" lang="ja-JP" altLang="en-US" dirty="0" smtClean="0"/>
              <a:t>人生</a:t>
            </a:r>
            <a:r>
              <a:rPr kumimoji="1" lang="ja-JP" altLang="en-US" dirty="0"/>
              <a:t>初期</a:t>
            </a:r>
            <a:r>
              <a:rPr kumimoji="1" lang="ja-JP" altLang="en-US" dirty="0" smtClean="0"/>
              <a:t>の暴露が成人期の社会的状況に影響を及ぼし、それが成人期の健康に影響を及ぼす、と考える</a:t>
            </a:r>
            <a:endParaRPr kumimoji="1" lang="en-US" altLang="ja-JP" dirty="0" smtClean="0"/>
          </a:p>
          <a:p>
            <a:pPr lvl="1"/>
            <a:r>
              <a:rPr lang="ja-JP" altLang="en-US" dirty="0" smtClean="0"/>
              <a:t>成人期の介入によって、子ども期の悪影響を埋め合わせることができる、と考える</a:t>
            </a:r>
            <a:endParaRPr kumimoji="1" lang="ja-JP" altLang="en-US" dirty="0"/>
          </a:p>
        </p:txBody>
      </p:sp>
      <p:pic>
        <p:nvPicPr>
          <p:cNvPr id="6" name="図 5"/>
          <p:cNvPicPr>
            <a:picLocks noChangeAspect="1"/>
          </p:cNvPicPr>
          <p:nvPr/>
        </p:nvPicPr>
        <p:blipFill>
          <a:blip r:embed="rId2"/>
          <a:stretch>
            <a:fillRect/>
          </a:stretch>
        </p:blipFill>
        <p:spPr>
          <a:xfrm>
            <a:off x="5572022" y="4698086"/>
            <a:ext cx="6067425" cy="1590675"/>
          </a:xfrm>
          <a:prstGeom prst="rect">
            <a:avLst/>
          </a:prstGeom>
        </p:spPr>
      </p:pic>
      <p:sp>
        <p:nvSpPr>
          <p:cNvPr id="7" name="日付プレースホルダー 5"/>
          <p:cNvSpPr txBox="1">
            <a:spLocks/>
          </p:cNvSpPr>
          <p:nvPr/>
        </p:nvSpPr>
        <p:spPr>
          <a:xfrm>
            <a:off x="339432" y="6685804"/>
            <a:ext cx="11102691" cy="172196"/>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mtClean="0">
                <a:solidFill>
                  <a:schemeClr val="tx1"/>
                </a:solidFill>
              </a:rPr>
              <a:t>reference;: Social Epidemiology: Social Determinants of Health in the United States: Are We Losing Ground?, Lisa F. Berkman, Annual Review of Public Health 2009 30:1, 27-41</a:t>
            </a:r>
            <a:endParaRPr lang="en-US" dirty="0">
              <a:solidFill>
                <a:schemeClr val="tx1"/>
              </a:solidFill>
            </a:endParaRPr>
          </a:p>
        </p:txBody>
      </p:sp>
    </p:spTree>
    <p:extLst>
      <p:ext uri="{BB962C8B-B14F-4D97-AF65-F5344CB8AC3E}">
        <p14:creationId xmlns:p14="http://schemas.microsoft.com/office/powerpoint/2010/main" val="41366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虐待</a:t>
            </a:r>
            <a:r>
              <a:rPr lang="ja-JP" altLang="en-US" dirty="0" smtClean="0"/>
              <a:t>の影響は計り知れない</a:t>
            </a:r>
            <a:r>
              <a:rPr lang="en-US" altLang="ja-JP" dirty="0" smtClean="0"/>
              <a:t>…</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818736267"/>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080269" y="3807220"/>
            <a:ext cx="1232457" cy="1232457"/>
          </a:xfrm>
          <a:prstGeom prst="rect">
            <a:avLst/>
          </a:prstGeom>
        </p:spPr>
      </p:pic>
      <p:pic>
        <p:nvPicPr>
          <p:cNvPr id="7" name="図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4827" y="4904309"/>
            <a:ext cx="644827" cy="644827"/>
          </a:xfrm>
          <a:prstGeom prst="rect">
            <a:avLst/>
          </a:prstGeom>
        </p:spPr>
      </p:pic>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54" y="3514398"/>
            <a:ext cx="938348" cy="938348"/>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5510" y="2238054"/>
            <a:ext cx="1273421" cy="1273421"/>
          </a:xfrm>
          <a:prstGeom prst="rect">
            <a:avLst/>
          </a:prstGeom>
        </p:spPr>
      </p:pic>
      <p:pic>
        <p:nvPicPr>
          <p:cNvPr id="12" name="図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91060" y="2438400"/>
            <a:ext cx="1073075" cy="1073075"/>
          </a:xfrm>
          <a:prstGeom prst="rect">
            <a:avLst/>
          </a:prstGeom>
        </p:spPr>
      </p:pic>
    </p:spTree>
    <p:extLst>
      <p:ext uri="{BB962C8B-B14F-4D97-AF65-F5344CB8AC3E}">
        <p14:creationId xmlns:p14="http://schemas.microsoft.com/office/powerpoint/2010/main" val="374622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健康への</a:t>
            </a:r>
            <a:r>
              <a:rPr kumimoji="1" lang="en-US" altLang="ja-JP" dirty="0" smtClean="0"/>
              <a:t>ACEs</a:t>
            </a:r>
            <a:r>
              <a:rPr kumimoji="1" lang="ja-JP" altLang="en-US" dirty="0" smtClean="0"/>
              <a:t>の影響</a:t>
            </a:r>
            <a:endParaRPr kumimoji="1" lang="ja-JP" altLang="en-US" dirty="0"/>
          </a:p>
        </p:txBody>
      </p:sp>
      <p:sp>
        <p:nvSpPr>
          <p:cNvPr id="3" name="コンテンツ プレースホルダー 2"/>
          <p:cNvSpPr>
            <a:spLocks noGrp="1"/>
          </p:cNvSpPr>
          <p:nvPr>
            <p:ph idx="1"/>
          </p:nvPr>
        </p:nvSpPr>
        <p:spPr>
          <a:xfrm>
            <a:off x="1142999" y="3463636"/>
            <a:ext cx="8388927" cy="2826328"/>
          </a:xfrm>
        </p:spPr>
        <p:txBody>
          <a:bodyPr>
            <a:normAutofit/>
          </a:bodyPr>
          <a:lstStyle/>
          <a:p>
            <a:r>
              <a:rPr kumimoji="1" lang="en-US" altLang="ja-JP" dirty="0" smtClean="0"/>
              <a:t>ACEs: adverse childhood experiences</a:t>
            </a:r>
            <a:r>
              <a:rPr kumimoji="1" lang="ja-JP" altLang="en-US" dirty="0" smtClean="0"/>
              <a:t>（小児期の逆境体験）</a:t>
            </a:r>
            <a:endParaRPr lang="en-US" altLang="ja-JP" dirty="0"/>
          </a:p>
          <a:p>
            <a:r>
              <a:rPr kumimoji="1" lang="en-US" altLang="ja-JP" dirty="0" smtClean="0"/>
              <a:t>ACEs</a:t>
            </a:r>
            <a:r>
              <a:rPr kumimoji="1" lang="ja-JP" altLang="en-US" dirty="0" smtClean="0"/>
              <a:t>を</a:t>
            </a:r>
            <a:r>
              <a:rPr kumimoji="1" lang="en-US" altLang="ja-JP" dirty="0" smtClean="0"/>
              <a:t>4</a:t>
            </a:r>
            <a:r>
              <a:rPr kumimoji="1" lang="ja-JP" altLang="en-US" dirty="0" smtClean="0"/>
              <a:t>個以上体験した群とそうでない群を比較</a:t>
            </a:r>
            <a:endParaRPr kumimoji="1" lang="en-US" altLang="ja-JP" dirty="0" smtClean="0"/>
          </a:p>
          <a:p>
            <a:r>
              <a:rPr lang="ja-JP" altLang="en-US" dirty="0" smtClean="0"/>
              <a:t>糖尿病、心血管系疾患、アルコール大量飲酒、主観的健康観、がん、肝消化器疾患、喫煙、呼吸器疾患、多数の性的パートナー、不安症、早熟な性行為、</a:t>
            </a:r>
            <a:r>
              <a:rPr lang="en-US" altLang="ja-JP" dirty="0" smtClean="0"/>
              <a:t>10</a:t>
            </a:r>
            <a:r>
              <a:rPr lang="ja-JP" altLang="en-US" dirty="0" smtClean="0"/>
              <a:t>代の妊娠、人生満足度、うつ、違法ドラッグ、問題のある飲酒行動、</a:t>
            </a:r>
            <a:r>
              <a:rPr lang="en-US" altLang="ja-JP" dirty="0" smtClean="0"/>
              <a:t>STIs</a:t>
            </a:r>
            <a:r>
              <a:rPr lang="ja-JP" altLang="en-US" dirty="0" err="1" smtClean="0"/>
              <a:t>、</a:t>
            </a:r>
            <a:r>
              <a:rPr lang="ja-JP" altLang="en-US" dirty="0" smtClean="0"/>
              <a:t>暴力（被害・加害）、自殺企図　において有意に</a:t>
            </a:r>
            <a:r>
              <a:rPr lang="en-US" altLang="ja-JP" dirty="0" smtClean="0"/>
              <a:t>OR</a:t>
            </a:r>
            <a:r>
              <a:rPr lang="ja-JP" altLang="en-US" dirty="0" smtClean="0"/>
              <a:t>上昇</a:t>
            </a:r>
            <a:endParaRPr kumimoji="1" lang="ja-JP" altLang="en-US" dirty="0"/>
          </a:p>
        </p:txBody>
      </p:sp>
      <p:pic>
        <p:nvPicPr>
          <p:cNvPr id="4" name="図 3"/>
          <p:cNvPicPr>
            <a:picLocks noChangeAspect="1"/>
          </p:cNvPicPr>
          <p:nvPr/>
        </p:nvPicPr>
        <p:blipFill>
          <a:blip r:embed="rId3"/>
          <a:stretch>
            <a:fillRect/>
          </a:stretch>
        </p:blipFill>
        <p:spPr>
          <a:xfrm>
            <a:off x="1143001" y="1647306"/>
            <a:ext cx="7252854" cy="1330858"/>
          </a:xfrm>
          <a:prstGeom prst="rect">
            <a:avLst/>
          </a:prstGeom>
        </p:spPr>
      </p:pic>
      <p:pic>
        <p:nvPicPr>
          <p:cNvPr id="5" name="Picture 2" descr="https://www.kzoo.edu/praxis/files/2015/06/CEs_infographic_print_2015.4.5_v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8451"/>
          <a:stretch/>
        </p:blipFill>
        <p:spPr bwMode="auto">
          <a:xfrm>
            <a:off x="8395855" y="1647306"/>
            <a:ext cx="3366655" cy="2507870"/>
          </a:xfrm>
          <a:prstGeom prst="rect">
            <a:avLst/>
          </a:prstGeom>
          <a:noFill/>
          <a:extLst>
            <a:ext uri="{909E8E84-426E-40DD-AFC4-6F175D3DCCD1}">
              <a14:hiddenFill xmlns:a14="http://schemas.microsoft.com/office/drawing/2010/main">
                <a:solidFill>
                  <a:srgbClr val="FFFFFF"/>
                </a:solidFill>
              </a14:hiddenFill>
            </a:ext>
          </a:extLst>
        </p:spPr>
      </p:pic>
      <p:sp>
        <p:nvSpPr>
          <p:cNvPr id="6" name="日付プレースホルダー 5"/>
          <p:cNvSpPr>
            <a:spLocks noGrp="1"/>
          </p:cNvSpPr>
          <p:nvPr>
            <p:ph type="dt" sz="half" idx="10"/>
          </p:nvPr>
        </p:nvSpPr>
        <p:spPr>
          <a:xfrm>
            <a:off x="741218" y="6593093"/>
            <a:ext cx="11049000" cy="268595"/>
          </a:xfrm>
        </p:spPr>
        <p:txBody>
          <a:bodyPr/>
          <a:lstStyle/>
          <a:p>
            <a:r>
              <a:rPr lang="en-US" altLang="ja-JP" dirty="0" smtClean="0">
                <a:solidFill>
                  <a:schemeClr val="tx1"/>
                </a:solidFill>
              </a:rPr>
              <a:t>Reference: The Lancet </a:t>
            </a:r>
            <a:r>
              <a:rPr lang="en-US" altLang="ja-JP" dirty="0">
                <a:solidFill>
                  <a:schemeClr val="tx1"/>
                </a:solidFill>
              </a:rPr>
              <a:t>Public </a:t>
            </a:r>
            <a:r>
              <a:rPr lang="en-US" altLang="ja-JP" dirty="0" smtClean="0">
                <a:solidFill>
                  <a:schemeClr val="tx1"/>
                </a:solidFill>
              </a:rPr>
              <a:t>Health,2</a:t>
            </a:r>
            <a:r>
              <a:rPr lang="en-US" altLang="ja-JP" dirty="0">
                <a:solidFill>
                  <a:schemeClr val="tx1"/>
                </a:solidFill>
              </a:rPr>
              <a:t>, </a:t>
            </a:r>
            <a:r>
              <a:rPr lang="en-US" altLang="ja-JP" dirty="0" smtClean="0">
                <a:solidFill>
                  <a:schemeClr val="tx1"/>
                </a:solidFill>
              </a:rPr>
              <a:t>8,2017,e356-e366,,https</a:t>
            </a:r>
            <a:r>
              <a:rPr lang="en-US" altLang="ja-JP" dirty="0">
                <a:solidFill>
                  <a:schemeClr val="tx1"/>
                </a:solidFill>
              </a:rPr>
              <a:t>://doi.org/10.1016/S2468-2667(17)30118-4</a:t>
            </a:r>
            <a:r>
              <a:rPr lang="en-US" altLang="ja-JP" dirty="0" smtClean="0">
                <a:solidFill>
                  <a:schemeClr val="tx1"/>
                </a:solidFill>
              </a:rPr>
              <a:t>.</a:t>
            </a:r>
            <a:endParaRPr lang="en-US" altLang="ja-JP" dirty="0">
              <a:solidFill>
                <a:schemeClr val="tx1"/>
              </a:solidFill>
            </a:endParaRPr>
          </a:p>
        </p:txBody>
      </p:sp>
    </p:spTree>
    <p:extLst>
      <p:ext uri="{BB962C8B-B14F-4D97-AF65-F5344CB8AC3E}">
        <p14:creationId xmlns:p14="http://schemas.microsoft.com/office/powerpoint/2010/main" val="393959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逆境</a:t>
            </a:r>
            <a:r>
              <a:rPr lang="ja-JP" altLang="en-US" dirty="0"/>
              <a:t>体験</a:t>
            </a:r>
            <a:r>
              <a:rPr lang="ja-JP" altLang="en-US" dirty="0" smtClean="0"/>
              <a:t>の種類・深度・時期</a:t>
            </a:r>
            <a:endParaRPr kumimoji="1" lang="ja-JP" altLang="en-US" dirty="0"/>
          </a:p>
        </p:txBody>
      </p:sp>
      <p:sp>
        <p:nvSpPr>
          <p:cNvPr id="3" name="コンテンツ プレースホルダー 2"/>
          <p:cNvSpPr>
            <a:spLocks noGrp="1"/>
          </p:cNvSpPr>
          <p:nvPr>
            <p:ph idx="1"/>
          </p:nvPr>
        </p:nvSpPr>
        <p:spPr>
          <a:xfrm>
            <a:off x="1145649" y="1886909"/>
            <a:ext cx="9872871" cy="4800600"/>
          </a:xfrm>
        </p:spPr>
        <p:txBody>
          <a:bodyPr>
            <a:normAutofit/>
          </a:bodyPr>
          <a:lstStyle/>
          <a:p>
            <a:r>
              <a:rPr kumimoji="1" lang="en-US" altLang="ja-JP" dirty="0" smtClean="0"/>
              <a:t>Type</a:t>
            </a:r>
          </a:p>
          <a:p>
            <a:pPr lvl="1"/>
            <a:r>
              <a:rPr lang="ja-JP" altLang="en-US" dirty="0" smtClean="0"/>
              <a:t>ある特定の逆境体験が、ある特定の健康被害のリスクを上昇させる、というよりも、逆境体験がリスクを上昇させることもあるし、させないこともある、という見解で一致している</a:t>
            </a:r>
            <a:endParaRPr lang="en-US" altLang="ja-JP" dirty="0" smtClean="0"/>
          </a:p>
          <a:p>
            <a:r>
              <a:rPr kumimoji="1" lang="en-US" altLang="ja-JP" dirty="0" smtClean="0"/>
              <a:t>Severity</a:t>
            </a:r>
          </a:p>
          <a:p>
            <a:pPr lvl="1"/>
            <a:r>
              <a:rPr lang="en-US" altLang="ja-JP" dirty="0" smtClean="0"/>
              <a:t>Dese-response</a:t>
            </a:r>
            <a:r>
              <a:rPr lang="ja-JP" altLang="en-US" dirty="0" smtClean="0"/>
              <a:t>の関係性が見られており、逆境体験の種類が多ければ多いほど、健康被害が大きくなる、という結果が報告されている。特に</a:t>
            </a:r>
            <a:r>
              <a:rPr lang="en-US" altLang="ja-JP" dirty="0" smtClean="0"/>
              <a:t>ACEs</a:t>
            </a:r>
            <a:r>
              <a:rPr lang="ja-JP" altLang="en-US" dirty="0" smtClean="0"/>
              <a:t>が</a:t>
            </a:r>
            <a:r>
              <a:rPr lang="en-US" altLang="ja-JP" dirty="0" smtClean="0"/>
              <a:t>4</a:t>
            </a:r>
            <a:r>
              <a:rPr lang="ja-JP" altLang="en-US" dirty="0" smtClean="0"/>
              <a:t>個以上の人はハイリスク群である</a:t>
            </a:r>
            <a:endParaRPr lang="en-US" altLang="ja-JP" dirty="0" smtClean="0"/>
          </a:p>
          <a:p>
            <a:r>
              <a:rPr kumimoji="1" lang="en-US" altLang="ja-JP" dirty="0" smtClean="0"/>
              <a:t>Timing</a:t>
            </a:r>
          </a:p>
          <a:p>
            <a:pPr lvl="1"/>
            <a:r>
              <a:rPr kumimoji="1" lang="ja-JP" altLang="en-US" dirty="0" smtClean="0"/>
              <a:t>思春期以前か以後か、という時期は、その後に起こる被害の種類が違う可能性が知られている（例：</a:t>
            </a:r>
            <a:r>
              <a:rPr kumimoji="1" lang="en-US" altLang="ja-JP" dirty="0" smtClean="0"/>
              <a:t>12</a:t>
            </a:r>
            <a:r>
              <a:rPr kumimoji="1" lang="ja-JP" altLang="en-US" dirty="0" smtClean="0"/>
              <a:t>歳以前に性的被害を受けると</a:t>
            </a:r>
            <a:r>
              <a:rPr kumimoji="1" lang="en-US" altLang="ja-JP" dirty="0" smtClean="0"/>
              <a:t>internal</a:t>
            </a:r>
            <a:r>
              <a:rPr kumimoji="1" lang="ja-JP" altLang="en-US" dirty="0" smtClean="0"/>
              <a:t>な問題が起きやすいが、それ以後だと</a:t>
            </a:r>
            <a:r>
              <a:rPr kumimoji="1" lang="en-US" altLang="ja-JP" dirty="0" smtClean="0"/>
              <a:t>external</a:t>
            </a:r>
            <a:r>
              <a:rPr kumimoji="1" lang="ja-JP" altLang="en-US" dirty="0" smtClean="0"/>
              <a:t>な問題が起きやすい、など）</a:t>
            </a:r>
            <a:endParaRPr kumimoji="1" lang="en-US" altLang="ja-JP" dirty="0" smtClean="0"/>
          </a:p>
          <a:p>
            <a:pPr lvl="1"/>
            <a:r>
              <a:rPr lang="ja-JP" altLang="en-US" dirty="0" smtClean="0"/>
              <a:t>脳の発達に</a:t>
            </a:r>
            <a:r>
              <a:rPr lang="en-US" altLang="ja-JP" dirty="0" smtClean="0"/>
              <a:t>critical</a:t>
            </a:r>
            <a:r>
              <a:rPr lang="ja-JP" altLang="en-US" dirty="0" smtClean="0"/>
              <a:t>な時期に影響を受けることは、リスクを上昇させる可能性が示唆されている</a:t>
            </a:r>
            <a:endParaRPr kumimoji="1" lang="ja-JP" altLang="en-US" dirty="0"/>
          </a:p>
        </p:txBody>
      </p:sp>
      <p:sp>
        <p:nvSpPr>
          <p:cNvPr id="4" name="日付プレースホルダー 3"/>
          <p:cNvSpPr>
            <a:spLocks noGrp="1"/>
          </p:cNvSpPr>
          <p:nvPr>
            <p:ph type="dt" sz="half" idx="10"/>
          </p:nvPr>
        </p:nvSpPr>
        <p:spPr>
          <a:xfrm>
            <a:off x="1143000" y="6608457"/>
            <a:ext cx="10163633" cy="249543"/>
          </a:xfrm>
        </p:spPr>
        <p:txBody>
          <a:bodyPr/>
          <a:lstStyle/>
          <a:p>
            <a:r>
              <a:rPr lang="en-US" altLang="ja-JP" dirty="0" smtClean="0">
                <a:solidFill>
                  <a:schemeClr val="tx1"/>
                </a:solidFill>
              </a:rPr>
              <a:t>reference: </a:t>
            </a:r>
            <a:r>
              <a:rPr lang="en-US" altLang="ja-JP" dirty="0" err="1" smtClean="0">
                <a:solidFill>
                  <a:schemeClr val="tx1"/>
                </a:solidFill>
              </a:rPr>
              <a:t>Gershon</a:t>
            </a:r>
            <a:r>
              <a:rPr lang="en-US" altLang="ja-JP" dirty="0" smtClean="0">
                <a:solidFill>
                  <a:schemeClr val="tx1"/>
                </a:solidFill>
              </a:rPr>
              <a:t>, A., </a:t>
            </a:r>
            <a:r>
              <a:rPr lang="en-US" altLang="ja-JP" dirty="0" err="1" smtClean="0">
                <a:solidFill>
                  <a:schemeClr val="tx1"/>
                </a:solidFill>
              </a:rPr>
              <a:t>Sudheimer</a:t>
            </a:r>
            <a:r>
              <a:rPr lang="en-US" altLang="ja-JP" dirty="0" smtClean="0">
                <a:solidFill>
                  <a:schemeClr val="tx1"/>
                </a:solidFill>
              </a:rPr>
              <a:t>, K., </a:t>
            </a:r>
            <a:r>
              <a:rPr lang="en-US" altLang="ja-JP" dirty="0" err="1" smtClean="0">
                <a:solidFill>
                  <a:schemeClr val="tx1"/>
                </a:solidFill>
              </a:rPr>
              <a:t>Tirouvanziam</a:t>
            </a:r>
            <a:r>
              <a:rPr lang="en-US" altLang="ja-JP" dirty="0" smtClean="0">
                <a:solidFill>
                  <a:schemeClr val="tx1"/>
                </a:solidFill>
              </a:rPr>
              <a:t>, R. et al. </a:t>
            </a:r>
            <a:r>
              <a:rPr lang="en-US" altLang="ja-JP" dirty="0" err="1" smtClean="0">
                <a:solidFill>
                  <a:schemeClr val="tx1"/>
                </a:solidFill>
              </a:rPr>
              <a:t>Curr</a:t>
            </a:r>
            <a:r>
              <a:rPr lang="en-US" altLang="ja-JP" dirty="0" smtClean="0">
                <a:solidFill>
                  <a:schemeClr val="tx1"/>
                </a:solidFill>
              </a:rPr>
              <a:t> Psychiatry Rep (2013) 15: 352. https://doi.org/10.1007/s11920-013-0352-9</a:t>
            </a:r>
            <a:endParaRPr lang="en-US" dirty="0">
              <a:solidFill>
                <a:schemeClr val="tx1"/>
              </a:solidFill>
            </a:endParaRPr>
          </a:p>
        </p:txBody>
      </p:sp>
    </p:spTree>
    <p:extLst>
      <p:ext uri="{BB962C8B-B14F-4D97-AF65-F5344CB8AC3E}">
        <p14:creationId xmlns:p14="http://schemas.microsoft.com/office/powerpoint/2010/main" val="1237946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43000" y="3441469"/>
            <a:ext cx="9872871" cy="2654530"/>
          </a:xfrm>
        </p:spPr>
        <p:txBody>
          <a:bodyPr/>
          <a:lstStyle/>
          <a:p>
            <a:r>
              <a:rPr kumimoji="1" lang="ja-JP" altLang="en-US" dirty="0" smtClean="0"/>
              <a:t>小児期のトラウマ体験（心理的・身体的虐待、性的虐待、ネグレクトを含む）がある人における</a:t>
            </a:r>
            <a:r>
              <a:rPr kumimoji="1" lang="en-US" altLang="ja-JP" dirty="0" smtClean="0"/>
              <a:t>Health-related quality of life </a:t>
            </a:r>
            <a:r>
              <a:rPr kumimoji="1" lang="ja-JP" altLang="en-US" dirty="0" smtClean="0"/>
              <a:t>についての</a:t>
            </a:r>
            <a:r>
              <a:rPr kumimoji="1" lang="en-US" altLang="ja-JP" dirty="0" smtClean="0"/>
              <a:t>systematic review</a:t>
            </a:r>
          </a:p>
          <a:p>
            <a:r>
              <a:rPr lang="ja-JP" altLang="en-US" dirty="0"/>
              <a:t>結果</a:t>
            </a:r>
            <a:r>
              <a:rPr lang="ja-JP" altLang="en-US" dirty="0" smtClean="0"/>
              <a:t>はほぼ一貫して生活の質における有意な差を認めた</a:t>
            </a:r>
            <a:endParaRPr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1143000" y="1124989"/>
            <a:ext cx="6643255" cy="187213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9160" y="5368523"/>
            <a:ext cx="1273421" cy="1273421"/>
          </a:xfrm>
          <a:prstGeom prst="rect">
            <a:avLst/>
          </a:prstGeom>
        </p:spPr>
      </p:pic>
    </p:spTree>
    <p:extLst>
      <p:ext uri="{BB962C8B-B14F-4D97-AF65-F5344CB8AC3E}">
        <p14:creationId xmlns:p14="http://schemas.microsoft.com/office/powerpoint/2010/main" val="793313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0" y="818533"/>
            <a:ext cx="5539075" cy="2323678"/>
          </a:xfrm>
          <a:prstGeom prst="rect">
            <a:avLst/>
          </a:prstGeom>
        </p:spPr>
      </p:pic>
      <p:sp>
        <p:nvSpPr>
          <p:cNvPr id="3" name="コンテンツ プレースホルダー 2"/>
          <p:cNvSpPr>
            <a:spLocks noGrp="1"/>
          </p:cNvSpPr>
          <p:nvPr>
            <p:ph idx="1"/>
          </p:nvPr>
        </p:nvSpPr>
        <p:spPr>
          <a:xfrm>
            <a:off x="1143000" y="3142211"/>
            <a:ext cx="9872871" cy="3419302"/>
          </a:xfrm>
        </p:spPr>
        <p:txBody>
          <a:bodyPr/>
          <a:lstStyle/>
          <a:p>
            <a:r>
              <a:rPr kumimoji="1" lang="en-US" altLang="ja-JP" dirty="0" smtClean="0"/>
              <a:t>5-14</a:t>
            </a:r>
            <a:r>
              <a:rPr kumimoji="1" lang="ja-JP" altLang="en-US" dirty="0" smtClean="0"/>
              <a:t>歳の学齢期における、ネグレクト・精神的虐待を受けた子どもの特徴を、身体的・性的虐待を受けた子どもと比較することで、捉えることを目的とした</a:t>
            </a:r>
            <a:endParaRPr kumimoji="1" lang="en-US" altLang="ja-JP" dirty="0" smtClean="0"/>
          </a:p>
          <a:p>
            <a:endParaRPr kumimoji="1" lang="en-US" altLang="ja-JP" dirty="0" smtClean="0"/>
          </a:p>
          <a:p>
            <a:r>
              <a:rPr lang="ja-JP" altLang="en-US" dirty="0" smtClean="0"/>
              <a:t>ネグレクトまたは精神的虐待を受けた学齢期の子どもは、</a:t>
            </a:r>
            <a:r>
              <a:rPr lang="en-US" altLang="ja-JP" dirty="0" smtClean="0"/>
              <a:t>externalizing</a:t>
            </a:r>
            <a:r>
              <a:rPr lang="ja-JP" altLang="en-US" dirty="0" smtClean="0"/>
              <a:t>な問題、うつ、ピアとの関係性構築の問題、</a:t>
            </a:r>
            <a:r>
              <a:rPr lang="en-US" altLang="ja-JP" dirty="0" smtClean="0"/>
              <a:t>IQ</a:t>
            </a:r>
            <a:r>
              <a:rPr lang="ja-JP" altLang="en-US" dirty="0" smtClean="0"/>
              <a:t>および学校でのパフォーマンスにおいて問題が見られた</a:t>
            </a:r>
            <a:endParaRPr lang="en-US" altLang="ja-JP" dirty="0" smtClean="0"/>
          </a:p>
          <a:p>
            <a:r>
              <a:rPr kumimoji="1" lang="ja-JP" altLang="en-US" dirty="0" smtClean="0"/>
              <a:t>攻撃的な行動や</a:t>
            </a:r>
            <a:r>
              <a:rPr kumimoji="1" lang="en-US" altLang="ja-JP" dirty="0" smtClean="0"/>
              <a:t>ADHD</a:t>
            </a:r>
            <a:r>
              <a:rPr kumimoji="1" lang="ja-JP" altLang="en-US" dirty="0" smtClean="0"/>
              <a:t>を含む問題行動</a:t>
            </a:r>
            <a:r>
              <a:rPr lang="ja-JP" altLang="en-US" dirty="0" smtClean="0"/>
              <a:t>をもつ子どもに関しては、ネグレクトや精神的虐待を疑う必要がある</a:t>
            </a:r>
            <a:endParaRPr kumimoji="1" lang="en-US" altLang="ja-JP"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5050" y="2320767"/>
            <a:ext cx="938348" cy="938348"/>
          </a:xfrm>
          <a:prstGeom prst="rect">
            <a:avLst/>
          </a:prstGeom>
        </p:spPr>
      </p:pic>
    </p:spTree>
    <p:extLst>
      <p:ext uri="{BB962C8B-B14F-4D97-AF65-F5344CB8AC3E}">
        <p14:creationId xmlns:p14="http://schemas.microsoft.com/office/powerpoint/2010/main" val="419757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児童相談所における虐待相談対応件数</a:t>
            </a:r>
            <a:endParaRPr kumimoji="1" lang="ja-JP" altLang="en-US" dirty="0"/>
          </a:p>
        </p:txBody>
      </p:sp>
      <p:graphicFrame>
        <p:nvGraphicFramePr>
          <p:cNvPr id="4" name="コンテンツ プレースホルダー 3">
            <a:extLst>
              <a:ext uri="{FF2B5EF4-FFF2-40B4-BE49-F238E27FC236}">
                <a16:creationId xmlns:a16="http://schemas.microsoft.com/office/drawing/2014/main" id="{00000000-0008-0000-0000-000002000000}"/>
              </a:ext>
            </a:extLst>
          </p:cNvPr>
          <p:cNvGraphicFramePr>
            <a:graphicFrameLocks noGrp="1"/>
          </p:cNvGraphicFramePr>
          <p:nvPr>
            <p:ph idx="1"/>
            <p:extLst>
              <p:ext uri="{D42A27DB-BD31-4B8C-83A1-F6EECF244321}">
                <p14:modId xmlns:p14="http://schemas.microsoft.com/office/powerpoint/2010/main" val="1447406925"/>
              </p:ext>
            </p:extLst>
          </p:nvPr>
        </p:nvGraphicFramePr>
        <p:xfrm>
          <a:off x="1143000" y="2057400"/>
          <a:ext cx="9872663"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5" name="日付プレースホルダー 5"/>
          <p:cNvSpPr>
            <a:spLocks noGrp="1"/>
          </p:cNvSpPr>
          <p:nvPr>
            <p:ph type="dt" sz="half" idx="10"/>
          </p:nvPr>
        </p:nvSpPr>
        <p:spPr>
          <a:xfrm>
            <a:off x="1143000" y="6584046"/>
            <a:ext cx="7890169" cy="273954"/>
          </a:xfrm>
        </p:spPr>
        <p:txBody>
          <a:bodyPr/>
          <a:lstStyle/>
          <a:p>
            <a:r>
              <a:rPr lang="en-US" altLang="ja-JP" dirty="0" smtClean="0">
                <a:solidFill>
                  <a:schemeClr val="tx1"/>
                </a:solidFill>
              </a:rPr>
              <a:t>reference: </a:t>
            </a:r>
            <a:r>
              <a:rPr lang="ja-JP" altLang="en-US" dirty="0" smtClean="0">
                <a:solidFill>
                  <a:schemeClr val="tx1"/>
                </a:solidFill>
              </a:rPr>
              <a:t>厚生労働省児童虐待対応件数</a:t>
            </a:r>
            <a:r>
              <a:rPr lang="en-US" altLang="ja-JP" dirty="0" smtClean="0">
                <a:solidFill>
                  <a:schemeClr val="tx1"/>
                </a:solidFill>
              </a:rPr>
              <a:t>https://www.mhlw.go.jp/content/11901000/000348313.pdf</a:t>
            </a:r>
            <a:endParaRPr lang="en-US" dirty="0">
              <a:solidFill>
                <a:schemeClr val="tx1"/>
              </a:solidFill>
            </a:endParaRPr>
          </a:p>
        </p:txBody>
      </p:sp>
    </p:spTree>
    <p:extLst>
      <p:ext uri="{BB962C8B-B14F-4D97-AF65-F5344CB8AC3E}">
        <p14:creationId xmlns:p14="http://schemas.microsoft.com/office/powerpoint/2010/main" val="163805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800" dirty="0" smtClean="0"/>
              <a:t>児童虐待はいかにして子どもの体を蝕むのか？</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471" y="5721926"/>
            <a:ext cx="943106" cy="942109"/>
          </a:xfrm>
          <a:prstGeom prst="rect">
            <a:avLst/>
          </a:prstGeom>
        </p:spPr>
      </p:pic>
    </p:spTree>
    <p:extLst>
      <p:ext uri="{BB962C8B-B14F-4D97-AF65-F5344CB8AC3E}">
        <p14:creationId xmlns:p14="http://schemas.microsoft.com/office/powerpoint/2010/main" val="3330033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springernature.com/full/springer-static/image/art%3A10.1186%2Fs12916-017-0895-4/MediaObjects/12916_2017_895_Fig1_HTML.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3101" y="2338576"/>
            <a:ext cx="6953369" cy="331581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400781" y="6396335"/>
            <a:ext cx="9358008" cy="461665"/>
          </a:xfrm>
          <a:prstGeom prst="rect">
            <a:avLst/>
          </a:prstGeom>
          <a:noFill/>
        </p:spPr>
        <p:txBody>
          <a:bodyPr wrap="square" rtlCol="0">
            <a:spAutoFit/>
          </a:bodyPr>
          <a:lstStyle/>
          <a:p>
            <a:r>
              <a:rPr kumimoji="1" lang="en-US" altLang="ja-JP" sz="1200" dirty="0"/>
              <a:t>Biological embedding of childhood adversity: from physiological mechanisms to clinical </a:t>
            </a:r>
            <a:r>
              <a:rPr kumimoji="1" lang="en-US" altLang="ja-JP" sz="1200" dirty="0" smtClean="0"/>
              <a:t>implications. Anne </a:t>
            </a:r>
            <a:r>
              <a:rPr kumimoji="1" lang="en-US" altLang="ja-JP" sz="1200" dirty="0"/>
              <a:t>E. Berens, Sarah K. G. Jensen and Charles A. </a:t>
            </a:r>
            <a:r>
              <a:rPr kumimoji="1" lang="en-US" altLang="ja-JP" sz="1200" dirty="0" smtClean="0"/>
              <a:t>Nelson. BMC Medicine201715:135. https</a:t>
            </a:r>
            <a:r>
              <a:rPr kumimoji="1" lang="en-US" altLang="ja-JP" sz="1200" dirty="0"/>
              <a:t>://doi.org/10.1186/s12916-017-0895-4</a:t>
            </a:r>
            <a:endParaRPr kumimoji="1" lang="ja-JP" altLang="en-US" sz="1200" dirty="0"/>
          </a:p>
        </p:txBody>
      </p:sp>
      <p:sp>
        <p:nvSpPr>
          <p:cNvPr id="7" name="タイトル 1"/>
          <p:cNvSpPr>
            <a:spLocks noGrp="1"/>
          </p:cNvSpPr>
          <p:nvPr>
            <p:ph type="title"/>
          </p:nvPr>
        </p:nvSpPr>
        <p:spPr>
          <a:xfrm>
            <a:off x="1143000" y="609600"/>
            <a:ext cx="9875520" cy="1356360"/>
          </a:xfrm>
        </p:spPr>
        <p:txBody>
          <a:bodyPr/>
          <a:lstStyle/>
          <a:p>
            <a:r>
              <a:rPr lang="ja-JP" altLang="en-US" dirty="0"/>
              <a:t>虐待</a:t>
            </a:r>
            <a:r>
              <a:rPr lang="ja-JP" altLang="en-US" dirty="0" smtClean="0"/>
              <a:t>が</a:t>
            </a:r>
            <a:r>
              <a:rPr lang="en-US" altLang="ja-JP" dirty="0" smtClean="0"/>
              <a:t>biological</a:t>
            </a:r>
            <a:r>
              <a:rPr lang="ja-JP" altLang="en-US" dirty="0" smtClean="0"/>
              <a:t>に子どもに与える影響</a:t>
            </a:r>
            <a:endParaRPr kumimoji="1" lang="ja-JP" altLang="en-US" dirty="0"/>
          </a:p>
        </p:txBody>
      </p:sp>
    </p:spTree>
    <p:extLst>
      <p:ext uri="{BB962C8B-B14F-4D97-AF65-F5344CB8AC3E}">
        <p14:creationId xmlns:p14="http://schemas.microsoft.com/office/powerpoint/2010/main" val="3744849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環境的な要因と脳・神経の発達</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Sensitivity period</a:t>
            </a:r>
          </a:p>
          <a:p>
            <a:pPr lvl="1"/>
            <a:r>
              <a:rPr lang="ja-JP" altLang="en-US" dirty="0"/>
              <a:t>虐待</a:t>
            </a:r>
            <a:r>
              <a:rPr lang="ja-JP" altLang="en-US" dirty="0" smtClean="0"/>
              <a:t>を受ける時期が時に脳の形成に重要な時期だと、シナプスのコネクションや神経</a:t>
            </a:r>
            <a:r>
              <a:rPr lang="en-US" altLang="ja-JP" dirty="0" smtClean="0"/>
              <a:t>―</a:t>
            </a:r>
            <a:r>
              <a:rPr lang="ja-JP" altLang="en-US" dirty="0" smtClean="0"/>
              <a:t>ホルモン分泌、そしてその受容体に影響を及ぼす</a:t>
            </a:r>
            <a:endParaRPr lang="en-US" altLang="ja-JP" dirty="0" smtClean="0"/>
          </a:p>
          <a:p>
            <a:pPr lvl="1"/>
            <a:r>
              <a:rPr kumimoji="1" lang="en-US" altLang="ja-JP" dirty="0" smtClean="0"/>
              <a:t>Experience-expectant development</a:t>
            </a:r>
            <a:r>
              <a:rPr kumimoji="1" lang="ja-JP" altLang="en-US" dirty="0" smtClean="0"/>
              <a:t>は、ある特定の刺激を受けることで発達するという考え（視覚や親とのインタラクションなど）</a:t>
            </a:r>
            <a:endParaRPr kumimoji="1" lang="en-US" altLang="ja-JP" dirty="0" smtClean="0"/>
          </a:p>
          <a:p>
            <a:pPr lvl="1"/>
            <a:r>
              <a:rPr lang="en-US" altLang="ja-JP" dirty="0" smtClean="0"/>
              <a:t>Experience-dependent development</a:t>
            </a:r>
            <a:r>
              <a:rPr lang="ja-JP" altLang="en-US" dirty="0" smtClean="0"/>
              <a:t>は、ある環境からの刺激により、それに応じて発達するという考え（刺激を受けたほうがより脳のシナプス形成が多い、など）</a:t>
            </a:r>
            <a:endParaRPr lang="en-US" altLang="ja-JP" dirty="0" smtClean="0"/>
          </a:p>
          <a:p>
            <a:r>
              <a:rPr kumimoji="1" lang="en-US" altLang="ja-JP" dirty="0" smtClean="0"/>
              <a:t>Neural plasticity</a:t>
            </a:r>
          </a:p>
          <a:p>
            <a:pPr lvl="1"/>
            <a:r>
              <a:rPr kumimoji="1" lang="ja-JP" altLang="en-US" dirty="0" smtClean="0"/>
              <a:t>年齢を経るごとに、</a:t>
            </a:r>
            <a:r>
              <a:rPr kumimoji="1" lang="en-US" altLang="ja-JP" dirty="0" smtClean="0"/>
              <a:t>plasticity</a:t>
            </a:r>
            <a:r>
              <a:rPr kumimoji="1" lang="ja-JP" altLang="en-US" dirty="0" smtClean="0"/>
              <a:t>→</a:t>
            </a:r>
            <a:r>
              <a:rPr kumimoji="1" lang="en-US" altLang="ja-JP" dirty="0" smtClean="0"/>
              <a:t>stability</a:t>
            </a:r>
            <a:r>
              <a:rPr kumimoji="1" lang="ja-JP" altLang="en-US" dirty="0" smtClean="0"/>
              <a:t>と変化していく</a:t>
            </a:r>
            <a:endParaRPr kumimoji="1" lang="en-US" altLang="ja-JP" dirty="0" smtClean="0"/>
          </a:p>
          <a:p>
            <a:r>
              <a:rPr lang="en-US" altLang="ja-JP" dirty="0" smtClean="0"/>
              <a:t>Ontogenesis</a:t>
            </a:r>
          </a:p>
          <a:p>
            <a:pPr lvl="1"/>
            <a:r>
              <a:rPr kumimoji="1" lang="ja-JP" altLang="en-US" dirty="0"/>
              <a:t>発達</a:t>
            </a:r>
            <a:r>
              <a:rPr kumimoji="1" lang="ja-JP" altLang="en-US" dirty="0" smtClean="0"/>
              <a:t>は、遺伝的な要素と環境的な要素のインタラクションにより形成される</a:t>
            </a:r>
            <a:endParaRPr kumimoji="1" lang="ja-JP" altLang="en-US" dirty="0"/>
          </a:p>
        </p:txBody>
      </p:sp>
      <p:sp>
        <p:nvSpPr>
          <p:cNvPr id="4" name="テキスト ボックス 3"/>
          <p:cNvSpPr txBox="1"/>
          <p:nvPr/>
        </p:nvSpPr>
        <p:spPr>
          <a:xfrm>
            <a:off x="1536970" y="6572655"/>
            <a:ext cx="9708204" cy="285345"/>
          </a:xfrm>
          <a:prstGeom prst="rect">
            <a:avLst/>
          </a:prstGeom>
          <a:noFill/>
        </p:spPr>
        <p:txBody>
          <a:bodyPr wrap="square" rtlCol="0">
            <a:spAutoFit/>
          </a:bodyPr>
          <a:lstStyle/>
          <a:p>
            <a:r>
              <a:rPr lang="en-US" altLang="ja-JP" sz="1200" dirty="0"/>
              <a:t>Glaser, D. (2000). Child abuse and neglect and the brain—a review. </a:t>
            </a:r>
            <a:r>
              <a:rPr lang="en-US" altLang="ja-JP" sz="1200" i="1" dirty="0"/>
              <a:t>The Journal of Child Psychology and Psychiatry and Allied Disciplines</a:t>
            </a:r>
            <a:r>
              <a:rPr lang="en-US" altLang="ja-JP" sz="1200" dirty="0"/>
              <a:t>, </a:t>
            </a:r>
            <a:r>
              <a:rPr lang="en-US" altLang="ja-JP" sz="1200" i="1" dirty="0"/>
              <a:t>41</a:t>
            </a:r>
            <a:r>
              <a:rPr lang="en-US" altLang="ja-JP" sz="1200" dirty="0"/>
              <a:t>(1), 97-116.</a:t>
            </a:r>
            <a:endParaRPr kumimoji="1" lang="ja-JP" altLang="en-US" sz="1200" dirty="0"/>
          </a:p>
        </p:txBody>
      </p:sp>
    </p:spTree>
    <p:extLst>
      <p:ext uri="{BB962C8B-B14F-4D97-AF65-F5344CB8AC3E}">
        <p14:creationId xmlns:p14="http://schemas.microsoft.com/office/powerpoint/2010/main" val="1777387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虐待が</a:t>
            </a:r>
            <a:r>
              <a:rPr lang="ja-JP" altLang="en-US" dirty="0" smtClean="0"/>
              <a:t>どのように生物学的にエンベッドしていくのか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脳</a:t>
            </a:r>
            <a:endParaRPr lang="en-US" altLang="ja-JP" dirty="0" smtClean="0"/>
          </a:p>
          <a:p>
            <a:pPr lvl="1"/>
            <a:r>
              <a:rPr kumimoji="1" lang="en-US" altLang="ja-JP" dirty="0" smtClean="0"/>
              <a:t>Neurotoxicity hypothesis</a:t>
            </a:r>
            <a:r>
              <a:rPr kumimoji="1" lang="ja-JP" altLang="en-US" dirty="0" smtClean="0"/>
              <a:t>：ストレスを仲介する物質、特にグルココルチコイドの上昇はストレス感受性の高い部位の神経発達を酸化ストレスなどにより、妨げる</a:t>
            </a:r>
            <a:endParaRPr kumimoji="1" lang="en-US" altLang="ja-JP" dirty="0" smtClean="0"/>
          </a:p>
          <a:p>
            <a:pPr lvl="1"/>
            <a:r>
              <a:rPr lang="ja-JP" altLang="en-US" dirty="0" smtClean="0"/>
              <a:t>仲介物質：コルチゾール、炎症性サイトカイン、興奮性アミノ酸など</a:t>
            </a:r>
            <a:endParaRPr lang="en-US" altLang="ja-JP" dirty="0" smtClean="0"/>
          </a:p>
          <a:p>
            <a:pPr lvl="1"/>
            <a:r>
              <a:rPr kumimoji="1" lang="ja-JP" altLang="en-US" dirty="0" smtClean="0"/>
              <a:t>ストレス感受性の高い部位、すなわち辺縁系、</a:t>
            </a:r>
            <a:r>
              <a:rPr kumimoji="1" lang="en-US" altLang="ja-JP" dirty="0" smtClean="0"/>
              <a:t>PFC</a:t>
            </a:r>
            <a:r>
              <a:rPr kumimoji="1" lang="ja-JP" altLang="en-US" dirty="0" smtClean="0"/>
              <a:t>の容量が小さくなったり、ゲノムのメチル化の変化や神経シグナル分子（</a:t>
            </a:r>
            <a:r>
              <a:rPr kumimoji="1" lang="en-US" altLang="ja-JP" dirty="0" smtClean="0"/>
              <a:t>COMT,</a:t>
            </a:r>
            <a:r>
              <a:rPr kumimoji="1" lang="ja-JP" altLang="en-US" dirty="0" smtClean="0"/>
              <a:t> </a:t>
            </a:r>
            <a:r>
              <a:rPr kumimoji="1" lang="en-US" altLang="ja-JP" dirty="0" smtClean="0"/>
              <a:t>BDNF</a:t>
            </a:r>
            <a:r>
              <a:rPr kumimoji="1" lang="ja-JP" altLang="en-US" dirty="0" smtClean="0"/>
              <a:t>）へ</a:t>
            </a:r>
            <a:r>
              <a:rPr lang="ja-JP" altLang="en-US" dirty="0" smtClean="0"/>
              <a:t>の影響が見られたりする</a:t>
            </a:r>
            <a:endParaRPr lang="en-US" altLang="ja-JP" dirty="0" smtClean="0"/>
          </a:p>
          <a:p>
            <a:pPr lvl="1"/>
            <a:r>
              <a:rPr kumimoji="1" lang="ja-JP" altLang="en-US" dirty="0"/>
              <a:t>ストレス</a:t>
            </a:r>
            <a:r>
              <a:rPr kumimoji="1" lang="ja-JP" altLang="en-US" dirty="0" smtClean="0"/>
              <a:t>を与えられるだけでなく、適切な刺激を受けられないことも、大脳皮質の厚みの減少や樹状突起の分岐・脳の容量の減少をもたらす</a:t>
            </a:r>
            <a:endParaRPr kumimoji="1" lang="en-US" altLang="ja-JP" dirty="0" smtClean="0"/>
          </a:p>
          <a:p>
            <a:pPr lvl="1"/>
            <a:r>
              <a:rPr lang="ja-JP" altLang="en-US" dirty="0" smtClean="0"/>
              <a:t>これらの変化はうつや、</a:t>
            </a:r>
            <a:r>
              <a:rPr lang="en-US" altLang="ja-JP" dirty="0" smtClean="0"/>
              <a:t>ASD</a:t>
            </a:r>
            <a:r>
              <a:rPr lang="ja-JP" altLang="en-US" dirty="0" err="1" smtClean="0"/>
              <a:t>、</a:t>
            </a:r>
            <a:r>
              <a:rPr lang="ja-JP" altLang="en-US" dirty="0" smtClean="0"/>
              <a:t>統合失調症、物質依存の発症や、感情の制御などの高次機能への影響に関連している</a:t>
            </a:r>
            <a:endParaRPr kumimoji="1" lang="ja-JP" altLang="en-US" dirty="0"/>
          </a:p>
        </p:txBody>
      </p:sp>
      <p:sp>
        <p:nvSpPr>
          <p:cNvPr id="4" name="テキスト ボックス 3"/>
          <p:cNvSpPr txBox="1"/>
          <p:nvPr/>
        </p:nvSpPr>
        <p:spPr>
          <a:xfrm>
            <a:off x="1595336" y="6211669"/>
            <a:ext cx="9708204" cy="646331"/>
          </a:xfrm>
          <a:prstGeom prst="rect">
            <a:avLst/>
          </a:prstGeom>
          <a:noFill/>
        </p:spPr>
        <p:txBody>
          <a:bodyPr wrap="square" rtlCol="0">
            <a:spAutoFit/>
          </a:bodyPr>
          <a:lstStyle/>
          <a:p>
            <a:r>
              <a:rPr lang="en-US" altLang="ja-JP" sz="1200" dirty="0"/>
              <a:t>Glaser, D. (2000). Child abuse and neglect and the brain—a review. </a:t>
            </a:r>
            <a:r>
              <a:rPr lang="en-US" altLang="ja-JP" sz="1200" i="1" dirty="0"/>
              <a:t>The Journal of Child Psychology and Psychiatry and Allied Disciplines</a:t>
            </a:r>
            <a:r>
              <a:rPr lang="en-US" altLang="ja-JP" sz="1200" dirty="0"/>
              <a:t>, </a:t>
            </a:r>
            <a:r>
              <a:rPr lang="en-US" altLang="ja-JP" sz="1200" i="1" dirty="0"/>
              <a:t>41</a:t>
            </a:r>
            <a:r>
              <a:rPr lang="en-US" altLang="ja-JP" sz="1200" dirty="0"/>
              <a:t>(1), 97-116</a:t>
            </a:r>
            <a:r>
              <a:rPr lang="en-US" altLang="ja-JP" sz="1200" dirty="0" smtClean="0"/>
              <a:t>.</a:t>
            </a:r>
          </a:p>
          <a:p>
            <a:r>
              <a:rPr lang="en-US" altLang="ja-JP" sz="1200" dirty="0"/>
              <a:t>Berens, A. E., Jensen, S. K., &amp; Nelson, C. A. (2017). Biological embedding of childhood adversity: from physiological mechanisms to clinical implications. </a:t>
            </a:r>
            <a:r>
              <a:rPr lang="en-US" altLang="ja-JP" sz="1200" i="1" dirty="0"/>
              <a:t>BMC medicine</a:t>
            </a:r>
            <a:r>
              <a:rPr lang="en-US" altLang="ja-JP" sz="1200" dirty="0"/>
              <a:t>, </a:t>
            </a:r>
            <a:r>
              <a:rPr lang="en-US" altLang="ja-JP" sz="1200" i="1" dirty="0"/>
              <a:t>15</a:t>
            </a:r>
            <a:r>
              <a:rPr lang="en-US" altLang="ja-JP" sz="1200" dirty="0"/>
              <a:t>(1), 135</a:t>
            </a:r>
            <a:r>
              <a:rPr lang="en-US" altLang="ja-JP" sz="1200" dirty="0" smtClean="0"/>
              <a:t>.; </a:t>
            </a:r>
            <a:r>
              <a:rPr lang="en-US" altLang="ja-JP" sz="1200" dirty="0"/>
              <a:t>https://childmolestationattorneys.com/effects-child-sex-abuse-brain</a:t>
            </a:r>
            <a:r>
              <a:rPr lang="en-US" altLang="ja-JP" sz="1200" dirty="0" smtClean="0"/>
              <a:t>/</a:t>
            </a:r>
            <a:endParaRPr lang="ja-JP" altLang="en-US" sz="1200" dirty="0"/>
          </a:p>
        </p:txBody>
      </p:sp>
    </p:spTree>
    <p:extLst>
      <p:ext uri="{BB962C8B-B14F-4D97-AF65-F5344CB8AC3E}">
        <p14:creationId xmlns:p14="http://schemas.microsoft.com/office/powerpoint/2010/main" val="2767146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虐待が</a:t>
            </a:r>
            <a:r>
              <a:rPr lang="ja-JP" altLang="en-US" dirty="0" smtClean="0"/>
              <a:t>どのように生物学的にエンベッドしていくのか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神経内分泌的ストレス制御システム</a:t>
            </a:r>
            <a:endParaRPr kumimoji="1" lang="en-US" altLang="ja-JP" dirty="0" smtClean="0"/>
          </a:p>
          <a:p>
            <a:pPr lvl="1"/>
            <a:r>
              <a:rPr kumimoji="1" lang="en-US" altLang="ja-JP" dirty="0" smtClean="0"/>
              <a:t>PFC, </a:t>
            </a:r>
            <a:r>
              <a:rPr kumimoji="1" lang="ja-JP" altLang="en-US" dirty="0" smtClean="0"/>
              <a:t>海馬、偏桃体の変化→</a:t>
            </a:r>
            <a:r>
              <a:rPr kumimoji="1" lang="en-US" altLang="ja-JP" dirty="0" smtClean="0"/>
              <a:t>HPA(hypothalamic-pituitary-adrenal) axis</a:t>
            </a:r>
            <a:r>
              <a:rPr kumimoji="1" lang="ja-JP" altLang="en-US" dirty="0" smtClean="0"/>
              <a:t>およびに自律神経への影響</a:t>
            </a:r>
            <a:endParaRPr kumimoji="1" lang="en-US" altLang="ja-JP" dirty="0" smtClean="0"/>
          </a:p>
          <a:p>
            <a:pPr lvl="1"/>
            <a:r>
              <a:rPr lang="ja-JP" altLang="en-US" dirty="0" smtClean="0"/>
              <a:t>過剰なアロスタティックな負荷により、</a:t>
            </a:r>
            <a:endParaRPr lang="en-US" altLang="ja-JP" dirty="0" smtClean="0"/>
          </a:p>
          <a:p>
            <a:pPr lvl="2"/>
            <a:r>
              <a:rPr lang="ja-JP" altLang="en-US" dirty="0" smtClean="0"/>
              <a:t>グルココルチコイドレセプターやその他の重要な分子のレセプターの発現に異常がみられることによる（エピジェネティクス）</a:t>
            </a:r>
            <a:endParaRPr lang="en-US" altLang="ja-JP" dirty="0" smtClean="0"/>
          </a:p>
          <a:p>
            <a:pPr lvl="2"/>
            <a:r>
              <a:rPr kumimoji="1" lang="en-US" altLang="ja-JP" dirty="0" smtClean="0"/>
              <a:t>HPA</a:t>
            </a:r>
            <a:r>
              <a:rPr kumimoji="1" lang="ja-JP" altLang="en-US" dirty="0" smtClean="0"/>
              <a:t>の制御に問題がみられる（過反応も低反応もみられる）</a:t>
            </a:r>
            <a:endParaRPr kumimoji="1" lang="en-US" altLang="ja-JP" dirty="0" smtClean="0"/>
          </a:p>
          <a:p>
            <a:pPr lvl="2"/>
            <a:endParaRPr lang="en-US" altLang="ja-JP" dirty="0"/>
          </a:p>
          <a:p>
            <a:pPr lvl="2"/>
            <a:r>
              <a:rPr kumimoji="1" lang="ja-JP" altLang="en-US" dirty="0" smtClean="0"/>
              <a:t>ストレス制御のための偏桃体からのシグナルおよび、ストレス反応系の働きが制御負荷になったり、脳の容積が減少したりする</a:t>
            </a:r>
            <a:endParaRPr kumimoji="1" lang="en-US" altLang="ja-JP" dirty="0" smtClean="0"/>
          </a:p>
          <a:p>
            <a:pPr lvl="2"/>
            <a:r>
              <a:rPr kumimoji="1" lang="ja-JP" altLang="en-US" dirty="0" smtClean="0"/>
              <a:t>自律神経系のアンバランスな制御がみられる</a:t>
            </a:r>
            <a:endParaRPr kumimoji="1" lang="en-US" altLang="ja-JP" dirty="0" smtClean="0"/>
          </a:p>
          <a:p>
            <a:pPr lvl="1"/>
            <a:endParaRPr kumimoji="1" lang="ja-JP" altLang="en-US" dirty="0"/>
          </a:p>
        </p:txBody>
      </p:sp>
      <p:sp>
        <p:nvSpPr>
          <p:cNvPr id="4" name="テキスト ボックス 3"/>
          <p:cNvSpPr txBox="1"/>
          <p:nvPr/>
        </p:nvSpPr>
        <p:spPr>
          <a:xfrm>
            <a:off x="1595336" y="6211669"/>
            <a:ext cx="9708204" cy="646331"/>
          </a:xfrm>
          <a:prstGeom prst="rect">
            <a:avLst/>
          </a:prstGeom>
          <a:noFill/>
        </p:spPr>
        <p:txBody>
          <a:bodyPr wrap="square" rtlCol="0">
            <a:spAutoFit/>
          </a:bodyPr>
          <a:lstStyle/>
          <a:p>
            <a:r>
              <a:rPr lang="en-US" altLang="ja-JP" sz="1200" dirty="0"/>
              <a:t>Glaser, D. (2000). Child abuse and neglect and the brain—a review. </a:t>
            </a:r>
            <a:r>
              <a:rPr lang="en-US" altLang="ja-JP" sz="1200" i="1" dirty="0"/>
              <a:t>The Journal of Child Psychology and Psychiatry and Allied Disciplines</a:t>
            </a:r>
            <a:r>
              <a:rPr lang="en-US" altLang="ja-JP" sz="1200" dirty="0"/>
              <a:t>, </a:t>
            </a:r>
            <a:r>
              <a:rPr lang="en-US" altLang="ja-JP" sz="1200" i="1" dirty="0"/>
              <a:t>41</a:t>
            </a:r>
            <a:r>
              <a:rPr lang="en-US" altLang="ja-JP" sz="1200" dirty="0"/>
              <a:t>(1), 97-116</a:t>
            </a:r>
            <a:r>
              <a:rPr lang="en-US" altLang="ja-JP" sz="1200" dirty="0" smtClean="0"/>
              <a:t>.</a:t>
            </a:r>
          </a:p>
          <a:p>
            <a:r>
              <a:rPr lang="en-US" altLang="ja-JP" sz="1200" dirty="0"/>
              <a:t>Berens, A. E., Jensen, S. K., &amp; Nelson, C. A. (2017). Biological embedding of childhood adversity: from physiological mechanisms to clinical implications. </a:t>
            </a:r>
            <a:r>
              <a:rPr lang="en-US" altLang="ja-JP" sz="1200" i="1" dirty="0"/>
              <a:t>BMC medicine</a:t>
            </a:r>
            <a:r>
              <a:rPr lang="en-US" altLang="ja-JP" sz="1200" dirty="0"/>
              <a:t>, </a:t>
            </a:r>
            <a:r>
              <a:rPr lang="en-US" altLang="ja-JP" sz="1200" i="1" dirty="0"/>
              <a:t>15</a:t>
            </a:r>
            <a:r>
              <a:rPr lang="en-US" altLang="ja-JP" sz="1200" dirty="0"/>
              <a:t>(1), 135</a:t>
            </a:r>
            <a:r>
              <a:rPr lang="en-US" altLang="ja-JP" sz="1200" dirty="0" smtClean="0"/>
              <a:t>.; </a:t>
            </a:r>
            <a:r>
              <a:rPr lang="en-US" altLang="ja-JP" sz="1200" dirty="0"/>
              <a:t>https://childmolestationattorneys.com/effects-child-sex-abuse-brain</a:t>
            </a:r>
            <a:r>
              <a:rPr lang="en-US" altLang="ja-JP" sz="1200" dirty="0" smtClean="0"/>
              <a:t>/</a:t>
            </a:r>
            <a:endParaRPr lang="ja-JP" altLang="en-US" sz="1200" dirty="0"/>
          </a:p>
        </p:txBody>
      </p:sp>
    </p:spTree>
    <p:extLst>
      <p:ext uri="{BB962C8B-B14F-4D97-AF65-F5344CB8AC3E}">
        <p14:creationId xmlns:p14="http://schemas.microsoft.com/office/powerpoint/2010/main" val="1365222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虐待が</a:t>
            </a:r>
            <a:r>
              <a:rPr lang="ja-JP" altLang="en-US" dirty="0" smtClean="0"/>
              <a:t>どのように生物学的にエンベッドしていくのか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免疫系</a:t>
            </a:r>
            <a:endParaRPr kumimoji="1" lang="en-US" altLang="ja-JP" dirty="0" smtClean="0"/>
          </a:p>
          <a:p>
            <a:pPr lvl="1"/>
            <a:r>
              <a:rPr lang="ja-JP" altLang="en-US" dirty="0" smtClean="0"/>
              <a:t>常に免疫系が活性化されていることにより、免疫抑制・酸化ストレス・細胞毒性を引き起こす</a:t>
            </a:r>
            <a:endParaRPr lang="en-US" altLang="ja-JP" dirty="0" smtClean="0"/>
          </a:p>
          <a:p>
            <a:pPr lvl="1"/>
            <a:r>
              <a:rPr kumimoji="1" lang="ja-JP" altLang="en-US" dirty="0" smtClean="0"/>
              <a:t>コルチゾールに加えて、</a:t>
            </a:r>
            <a:r>
              <a:rPr kumimoji="1" lang="en-US" altLang="ja-JP" dirty="0" smtClean="0"/>
              <a:t>NF-kB</a:t>
            </a:r>
            <a:r>
              <a:rPr kumimoji="1" lang="ja-JP" altLang="en-US" dirty="0" smtClean="0"/>
              <a:t>やインターロイキン</a:t>
            </a:r>
            <a:r>
              <a:rPr kumimoji="1" lang="en-US" altLang="ja-JP" dirty="0" smtClean="0"/>
              <a:t>6</a:t>
            </a:r>
            <a:r>
              <a:rPr kumimoji="1" lang="ja-JP" altLang="en-US" dirty="0" smtClean="0"/>
              <a:t>の活性が上昇している（免疫系の活性化）</a:t>
            </a:r>
            <a:endParaRPr kumimoji="1" lang="en-US" altLang="ja-JP" dirty="0" smtClean="0"/>
          </a:p>
          <a:p>
            <a:r>
              <a:rPr lang="ja-JP" altLang="en-US" dirty="0" smtClean="0"/>
              <a:t>代謝系</a:t>
            </a:r>
            <a:endParaRPr lang="en-US" altLang="ja-JP" dirty="0" smtClean="0"/>
          </a:p>
          <a:p>
            <a:pPr lvl="1"/>
            <a:r>
              <a:rPr lang="ja-JP" altLang="en-US" dirty="0" smtClean="0"/>
              <a:t>慢性的な炎症およびに、コルチゾール過剰による過剰な異化シグナルによって代謝異常を引き起こしている（肝臓での酵素の活性化異常など）</a:t>
            </a:r>
            <a:endParaRPr lang="en-US" altLang="ja-JP" dirty="0" smtClean="0"/>
          </a:p>
          <a:p>
            <a:pPr lvl="1"/>
            <a:r>
              <a:rPr lang="ja-JP" altLang="en-US" dirty="0" smtClean="0"/>
              <a:t>報酬系の機能低下により、食欲上昇やセルフレギュレーションが出来なくなる</a:t>
            </a:r>
            <a:endParaRPr lang="en-US" altLang="ja-JP" dirty="0" smtClean="0"/>
          </a:p>
          <a:p>
            <a:r>
              <a:rPr kumimoji="1" lang="ja-JP" altLang="en-US" dirty="0"/>
              <a:t>細菌叢</a:t>
            </a:r>
            <a:endParaRPr kumimoji="1" lang="en-US" altLang="ja-JP" dirty="0" smtClean="0"/>
          </a:p>
        </p:txBody>
      </p:sp>
      <p:sp>
        <p:nvSpPr>
          <p:cNvPr id="4" name="テキスト ボックス 3"/>
          <p:cNvSpPr txBox="1"/>
          <p:nvPr/>
        </p:nvSpPr>
        <p:spPr>
          <a:xfrm>
            <a:off x="1595336" y="6211669"/>
            <a:ext cx="9708204" cy="646331"/>
          </a:xfrm>
          <a:prstGeom prst="rect">
            <a:avLst/>
          </a:prstGeom>
          <a:noFill/>
        </p:spPr>
        <p:txBody>
          <a:bodyPr wrap="square" rtlCol="0">
            <a:spAutoFit/>
          </a:bodyPr>
          <a:lstStyle/>
          <a:p>
            <a:r>
              <a:rPr lang="en-US" altLang="ja-JP" sz="1200" dirty="0"/>
              <a:t>Glaser, D. (2000). Child abuse and neglect and the brain—a review. </a:t>
            </a:r>
            <a:r>
              <a:rPr lang="en-US" altLang="ja-JP" sz="1200" i="1" dirty="0"/>
              <a:t>The Journal of Child Psychology and Psychiatry and Allied Disciplines</a:t>
            </a:r>
            <a:r>
              <a:rPr lang="en-US" altLang="ja-JP" sz="1200" dirty="0"/>
              <a:t>, </a:t>
            </a:r>
            <a:r>
              <a:rPr lang="en-US" altLang="ja-JP" sz="1200" i="1" dirty="0"/>
              <a:t>41</a:t>
            </a:r>
            <a:r>
              <a:rPr lang="en-US" altLang="ja-JP" sz="1200" dirty="0"/>
              <a:t>(1), 97-116</a:t>
            </a:r>
            <a:r>
              <a:rPr lang="en-US" altLang="ja-JP" sz="1200" dirty="0" smtClean="0"/>
              <a:t>.</a:t>
            </a:r>
          </a:p>
          <a:p>
            <a:r>
              <a:rPr lang="en-US" altLang="ja-JP" sz="1200" dirty="0"/>
              <a:t>Berens, A. E., Jensen, S. K., &amp; Nelson, C. A. (2017). Biological embedding of childhood adversity: from physiological mechanisms to clinical implications. </a:t>
            </a:r>
            <a:r>
              <a:rPr lang="en-US" altLang="ja-JP" sz="1200" i="1" dirty="0"/>
              <a:t>BMC medicine</a:t>
            </a:r>
            <a:r>
              <a:rPr lang="en-US" altLang="ja-JP" sz="1200" dirty="0"/>
              <a:t>, </a:t>
            </a:r>
            <a:r>
              <a:rPr lang="en-US" altLang="ja-JP" sz="1200" i="1" dirty="0"/>
              <a:t>15</a:t>
            </a:r>
            <a:r>
              <a:rPr lang="en-US" altLang="ja-JP" sz="1200" dirty="0"/>
              <a:t>(1), 135</a:t>
            </a:r>
            <a:r>
              <a:rPr lang="en-US" altLang="ja-JP" sz="1200" dirty="0" smtClean="0"/>
              <a:t>.; </a:t>
            </a:r>
            <a:r>
              <a:rPr lang="en-US" altLang="ja-JP" sz="1200" dirty="0"/>
              <a:t>https://childmolestationattorneys.com/effects-child-sex-abuse-brain</a:t>
            </a:r>
            <a:r>
              <a:rPr lang="en-US" altLang="ja-JP" sz="1200" dirty="0" smtClean="0"/>
              <a:t>/</a:t>
            </a:r>
            <a:endParaRPr lang="ja-JP" altLang="en-US" sz="1200" dirty="0"/>
          </a:p>
        </p:txBody>
      </p:sp>
    </p:spTree>
    <p:extLst>
      <p:ext uri="{BB962C8B-B14F-4D97-AF65-F5344CB8AC3E}">
        <p14:creationId xmlns:p14="http://schemas.microsoft.com/office/powerpoint/2010/main" val="3714062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l="43184" t="11664" r="42262" b="50600"/>
          <a:stretch/>
        </p:blipFill>
        <p:spPr>
          <a:xfrm>
            <a:off x="5767647" y="3539835"/>
            <a:ext cx="831273" cy="1524001"/>
          </a:xfrm>
        </p:spPr>
      </p:pic>
    </p:spTree>
    <p:extLst>
      <p:ext uri="{BB962C8B-B14F-4D97-AF65-F5344CB8AC3E}">
        <p14:creationId xmlns:p14="http://schemas.microsoft.com/office/powerpoint/2010/main" val="1006592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柱 9"/>
          <p:cNvSpPr/>
          <p:nvPr/>
        </p:nvSpPr>
        <p:spPr>
          <a:xfrm>
            <a:off x="583968" y="1440873"/>
            <a:ext cx="11198629" cy="5237018"/>
          </a:xfrm>
          <a:prstGeom prst="can">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 name="円/楕円 6"/>
          <p:cNvSpPr/>
          <p:nvPr/>
        </p:nvSpPr>
        <p:spPr>
          <a:xfrm>
            <a:off x="583968" y="235527"/>
            <a:ext cx="11198629" cy="532014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円/楕円 5"/>
          <p:cNvSpPr/>
          <p:nvPr/>
        </p:nvSpPr>
        <p:spPr>
          <a:xfrm>
            <a:off x="2263830" y="1440873"/>
            <a:ext cx="7838903" cy="396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円/楕円 4"/>
          <p:cNvSpPr/>
          <p:nvPr/>
        </p:nvSpPr>
        <p:spPr>
          <a:xfrm>
            <a:off x="3438002" y="2576944"/>
            <a:ext cx="5490558" cy="2535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円/楕円 3"/>
          <p:cNvSpPr/>
          <p:nvPr/>
        </p:nvSpPr>
        <p:spPr>
          <a:xfrm>
            <a:off x="4971008" y="3761510"/>
            <a:ext cx="2424545"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l="43184" t="11664" r="42262" b="50600"/>
          <a:stretch/>
        </p:blipFill>
        <p:spPr>
          <a:xfrm>
            <a:off x="5767647" y="3539835"/>
            <a:ext cx="831273" cy="1524001"/>
          </a:xfrm>
        </p:spPr>
      </p:pic>
      <p:sp>
        <p:nvSpPr>
          <p:cNvPr id="2" name="テキスト ボックス 1"/>
          <p:cNvSpPr txBox="1"/>
          <p:nvPr/>
        </p:nvSpPr>
        <p:spPr>
          <a:xfrm>
            <a:off x="2535407" y="1440873"/>
            <a:ext cx="7295745" cy="707886"/>
          </a:xfrm>
          <a:prstGeom prst="rect">
            <a:avLst/>
          </a:prstGeom>
          <a:noFill/>
        </p:spPr>
        <p:txBody>
          <a:bodyPr wrap="square" rtlCol="0">
            <a:spAutoFit/>
          </a:bodyPr>
          <a:lstStyle/>
          <a:p>
            <a:r>
              <a:rPr kumimoji="1" lang="ja-JP" altLang="en-US" sz="4000" dirty="0" smtClean="0">
                <a:solidFill>
                  <a:srgbClr val="C00000"/>
                </a:solidFill>
              </a:rPr>
              <a:t>ご清聴ありがとうございました</a:t>
            </a:r>
            <a:endParaRPr kumimoji="1" lang="ja-JP" altLang="en-US" sz="4000" dirty="0">
              <a:solidFill>
                <a:srgbClr val="C00000"/>
              </a:solidFill>
            </a:endParaRPr>
          </a:p>
        </p:txBody>
      </p:sp>
    </p:spTree>
    <p:extLst>
      <p:ext uri="{BB962C8B-B14F-4D97-AF65-F5344CB8AC3E}">
        <p14:creationId xmlns:p14="http://schemas.microsoft.com/office/powerpoint/2010/main" val="265705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虐待</a:t>
            </a:r>
            <a:r>
              <a:rPr lang="ja-JP" altLang="en-US" dirty="0" smtClean="0"/>
              <a:t>による死亡事例</a:t>
            </a:r>
            <a:endParaRPr kumimoji="1" lang="ja-JP" altLang="en-US" dirty="0"/>
          </a:p>
        </p:txBody>
      </p:sp>
      <p:sp>
        <p:nvSpPr>
          <p:cNvPr id="3" name="コンテンツ プレースホルダー 2"/>
          <p:cNvSpPr>
            <a:spLocks noGrp="1"/>
          </p:cNvSpPr>
          <p:nvPr>
            <p:ph idx="1"/>
          </p:nvPr>
        </p:nvSpPr>
        <p:spPr>
          <a:xfrm>
            <a:off x="1143000" y="2057400"/>
            <a:ext cx="9872871" cy="4526646"/>
          </a:xfrm>
        </p:spPr>
        <p:txBody>
          <a:bodyPr>
            <a:normAutofit/>
          </a:bodyPr>
          <a:lstStyle/>
          <a:p>
            <a:r>
              <a:rPr kumimoji="1" lang="en-US" altLang="ja-JP" sz="2400" dirty="0" smtClean="0">
                <a:solidFill>
                  <a:srgbClr val="FF0000"/>
                </a:solidFill>
              </a:rPr>
              <a:t>77</a:t>
            </a:r>
            <a:r>
              <a:rPr kumimoji="1" lang="ja-JP" altLang="en-US" sz="2400" dirty="0" smtClean="0">
                <a:solidFill>
                  <a:srgbClr val="FF0000"/>
                </a:solidFill>
              </a:rPr>
              <a:t>人</a:t>
            </a:r>
            <a:r>
              <a:rPr kumimoji="1" lang="en-US" altLang="ja-JP" sz="2400" dirty="0" smtClean="0"/>
              <a:t>/</a:t>
            </a:r>
            <a:r>
              <a:rPr lang="ja-JP" altLang="en-US" sz="2400" dirty="0" smtClean="0"/>
              <a:t>年（</a:t>
            </a:r>
            <a:r>
              <a:rPr lang="en-US" altLang="ja-JP" sz="2400" dirty="0" smtClean="0"/>
              <a:t>2017</a:t>
            </a:r>
            <a:r>
              <a:rPr lang="ja-JP" altLang="en-US" sz="2400" dirty="0" smtClean="0"/>
              <a:t>）</a:t>
            </a:r>
            <a:endParaRPr lang="en-US" altLang="ja-JP" sz="2400" dirty="0" smtClean="0"/>
          </a:p>
          <a:p>
            <a:endParaRPr lang="en-US" altLang="ja-JP" sz="2400" dirty="0"/>
          </a:p>
          <a:p>
            <a:endParaRPr lang="en-US" altLang="ja-JP" sz="2400" dirty="0" smtClean="0"/>
          </a:p>
          <a:p>
            <a:endParaRPr lang="en-US" altLang="ja-JP" sz="2400" dirty="0"/>
          </a:p>
          <a:p>
            <a:pPr marL="45720" indent="0">
              <a:buNone/>
            </a:pPr>
            <a:endParaRPr lang="en-US" altLang="ja-JP" sz="2400" dirty="0" smtClean="0"/>
          </a:p>
          <a:p>
            <a:r>
              <a:rPr lang="en-US" altLang="ja-JP" sz="2400" dirty="0" smtClean="0"/>
              <a:t>0</a:t>
            </a:r>
            <a:r>
              <a:rPr lang="ja-JP" altLang="en-US" sz="2400" dirty="0" smtClean="0"/>
              <a:t>歳児は</a:t>
            </a:r>
            <a:r>
              <a:rPr lang="en-US" altLang="ja-JP" sz="2400" dirty="0" smtClean="0">
                <a:solidFill>
                  <a:srgbClr val="FF0000"/>
                </a:solidFill>
              </a:rPr>
              <a:t>46.2%</a:t>
            </a:r>
            <a:r>
              <a:rPr lang="ja-JP" altLang="en-US" sz="2400" dirty="0" smtClean="0"/>
              <a:t>そのうち</a:t>
            </a:r>
            <a:r>
              <a:rPr lang="en-US" altLang="ja-JP" sz="2400" dirty="0" smtClean="0"/>
              <a:t>0</a:t>
            </a:r>
            <a:r>
              <a:rPr lang="ja-JP" altLang="en-US" sz="2400" dirty="0" smtClean="0"/>
              <a:t>日児は</a:t>
            </a:r>
            <a:r>
              <a:rPr lang="en-US" altLang="ja-JP" sz="2400" dirty="0" smtClean="0"/>
              <a:t>18.3%</a:t>
            </a:r>
            <a:r>
              <a:rPr lang="ja-JP" altLang="en-US" sz="2400" dirty="0" smtClean="0"/>
              <a:t>で</a:t>
            </a:r>
            <a:r>
              <a:rPr lang="en-US" altLang="ja-JP" sz="2400" dirty="0" smtClean="0"/>
              <a:t>3</a:t>
            </a:r>
            <a:r>
              <a:rPr lang="ja-JP" altLang="en-US" sz="2400" dirty="0" smtClean="0"/>
              <a:t>歳児以下は</a:t>
            </a:r>
            <a:r>
              <a:rPr lang="en-US" altLang="ja-JP" sz="2400" dirty="0" smtClean="0">
                <a:solidFill>
                  <a:srgbClr val="FF0000"/>
                </a:solidFill>
              </a:rPr>
              <a:t>76.5%</a:t>
            </a:r>
          </a:p>
          <a:p>
            <a:r>
              <a:rPr lang="ja-JP" altLang="en-US" sz="2400" dirty="0"/>
              <a:t>実母</a:t>
            </a:r>
            <a:r>
              <a:rPr lang="ja-JP" altLang="en-US" sz="2400" dirty="0" smtClean="0"/>
              <a:t>が加害者であるケースは</a:t>
            </a:r>
            <a:r>
              <a:rPr lang="en-US" altLang="ja-JP" sz="2400" dirty="0" smtClean="0">
                <a:solidFill>
                  <a:srgbClr val="FF0000"/>
                </a:solidFill>
              </a:rPr>
              <a:t>55.2%</a:t>
            </a:r>
          </a:p>
          <a:p>
            <a:r>
              <a:rPr lang="ja-JP" altLang="en-US" sz="2400" dirty="0"/>
              <a:t>地域</a:t>
            </a:r>
            <a:r>
              <a:rPr lang="ja-JP" altLang="en-US" sz="2400" dirty="0" smtClean="0"/>
              <a:t>からの孤立例が</a:t>
            </a:r>
            <a:r>
              <a:rPr lang="en-US" altLang="ja-JP" sz="2400" dirty="0" smtClean="0">
                <a:solidFill>
                  <a:srgbClr val="FF0000"/>
                </a:solidFill>
              </a:rPr>
              <a:t>39.9%</a:t>
            </a:r>
          </a:p>
          <a:p>
            <a:r>
              <a:rPr kumimoji="1" lang="ja-JP" altLang="en-US" sz="2400" dirty="0" smtClean="0"/>
              <a:t>予期しない妊娠、妊婦健診未受診が</a:t>
            </a:r>
            <a:r>
              <a:rPr kumimoji="1" lang="en-US" altLang="ja-JP" sz="2400" dirty="0" smtClean="0">
                <a:solidFill>
                  <a:srgbClr val="FF0000"/>
                </a:solidFill>
              </a:rPr>
              <a:t>25%</a:t>
            </a:r>
            <a:endParaRPr kumimoji="1" lang="ja-JP" altLang="en-US" sz="2400" dirty="0">
              <a:solidFill>
                <a:srgbClr val="FF0000"/>
              </a:solidFill>
            </a:endParaRPr>
          </a:p>
        </p:txBody>
      </p:sp>
      <p:pic>
        <p:nvPicPr>
          <p:cNvPr id="4" name="図 3"/>
          <p:cNvPicPr>
            <a:picLocks noChangeAspect="1"/>
          </p:cNvPicPr>
          <p:nvPr/>
        </p:nvPicPr>
        <p:blipFill>
          <a:blip r:embed="rId2"/>
          <a:stretch>
            <a:fillRect/>
          </a:stretch>
        </p:blipFill>
        <p:spPr>
          <a:xfrm>
            <a:off x="4519934" y="1965960"/>
            <a:ext cx="3119001" cy="2486891"/>
          </a:xfrm>
          <a:prstGeom prst="rect">
            <a:avLst/>
          </a:prstGeom>
        </p:spPr>
      </p:pic>
      <p:sp>
        <p:nvSpPr>
          <p:cNvPr id="5" name="日付プレースホルダー 5"/>
          <p:cNvSpPr>
            <a:spLocks noGrp="1"/>
          </p:cNvSpPr>
          <p:nvPr>
            <p:ph type="dt" sz="half" idx="10"/>
          </p:nvPr>
        </p:nvSpPr>
        <p:spPr>
          <a:xfrm>
            <a:off x="1143000" y="6584046"/>
            <a:ext cx="7890169" cy="273954"/>
          </a:xfrm>
        </p:spPr>
        <p:txBody>
          <a:bodyPr/>
          <a:lstStyle/>
          <a:p>
            <a:r>
              <a:rPr lang="en-US" altLang="ja-JP" dirty="0" smtClean="0">
                <a:solidFill>
                  <a:schemeClr val="tx1"/>
                </a:solidFill>
              </a:rPr>
              <a:t>reference: </a:t>
            </a:r>
            <a:r>
              <a:rPr lang="ja-JP" altLang="en-US" dirty="0" smtClean="0">
                <a:solidFill>
                  <a:schemeClr val="tx1"/>
                </a:solidFill>
              </a:rPr>
              <a:t>厚生労働省児童虐待対応件数</a:t>
            </a:r>
            <a:r>
              <a:rPr lang="en-US" altLang="ja-JP" dirty="0" smtClean="0">
                <a:solidFill>
                  <a:schemeClr val="tx1"/>
                </a:solidFill>
              </a:rPr>
              <a:t>https://www.mhlw.go.jp/content/11901000/000348313.pdf</a:t>
            </a:r>
            <a:endParaRPr lang="en-US" dirty="0">
              <a:solidFill>
                <a:schemeClr val="tx1"/>
              </a:solidFill>
            </a:endParaRPr>
          </a:p>
        </p:txBody>
      </p:sp>
    </p:spTree>
    <p:extLst>
      <p:ext uri="{BB962C8B-B14F-4D97-AF65-F5344CB8AC3E}">
        <p14:creationId xmlns:p14="http://schemas.microsoft.com/office/powerpoint/2010/main" val="2616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Ref. </a:t>
            </a:r>
            <a:r>
              <a:rPr kumimoji="1" lang="ja-JP" altLang="en-US" dirty="0" smtClean="0"/>
              <a:t>諸外国の現状</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931112" y="1965960"/>
            <a:ext cx="6299296" cy="4038600"/>
          </a:xfrm>
          <a:prstGeom prst="rect">
            <a:avLst/>
          </a:prstGeom>
        </p:spPr>
      </p:pic>
      <p:sp>
        <p:nvSpPr>
          <p:cNvPr id="6" name="日付プレースホルダー 5"/>
          <p:cNvSpPr>
            <a:spLocks noGrp="1"/>
          </p:cNvSpPr>
          <p:nvPr>
            <p:ph type="dt" sz="half" idx="10"/>
          </p:nvPr>
        </p:nvSpPr>
        <p:spPr>
          <a:xfrm>
            <a:off x="1143000" y="6681028"/>
            <a:ext cx="8087412" cy="176972"/>
          </a:xfrm>
        </p:spPr>
        <p:txBody>
          <a:bodyPr/>
          <a:lstStyle/>
          <a:p>
            <a:r>
              <a:rPr lang="en-US" altLang="ja-JP" dirty="0" smtClean="0">
                <a:solidFill>
                  <a:schemeClr val="tx1"/>
                </a:solidFill>
              </a:rPr>
              <a:t>reference: child trends (https://www.childtrends.org/indicators/child-maltreatment)</a:t>
            </a:r>
            <a:endParaRPr lang="en-US" dirty="0">
              <a:solidFill>
                <a:schemeClr val="tx1"/>
              </a:solidFill>
            </a:endParaRPr>
          </a:p>
        </p:txBody>
      </p:sp>
    </p:spTree>
    <p:extLst>
      <p:ext uri="{BB962C8B-B14F-4D97-AF65-F5344CB8AC3E}">
        <p14:creationId xmlns:p14="http://schemas.microsoft.com/office/powerpoint/2010/main" val="158844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虐待の種類と内訳</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654368941"/>
              </p:ext>
            </p:extLst>
          </p:nvPr>
        </p:nvGraphicFramePr>
        <p:xfrm>
          <a:off x="1143000" y="1965960"/>
          <a:ext cx="4627418" cy="422702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497782" y="1965960"/>
            <a:ext cx="5015345" cy="3939540"/>
          </a:xfrm>
          <a:prstGeom prst="rect">
            <a:avLst/>
          </a:prstGeom>
          <a:noFill/>
        </p:spPr>
        <p:txBody>
          <a:bodyPr wrap="square" rtlCol="0">
            <a:spAutoFit/>
          </a:bodyPr>
          <a:lstStyle/>
          <a:p>
            <a:r>
              <a:rPr kumimoji="1" lang="ja-JP" altLang="en-US" sz="2400" b="1" dirty="0" smtClean="0"/>
              <a:t>身体的虐待</a:t>
            </a:r>
            <a:r>
              <a:rPr kumimoji="1" lang="ja-JP" altLang="en-US" sz="2400" dirty="0" smtClean="0"/>
              <a:t>：</a:t>
            </a:r>
            <a:r>
              <a:rPr kumimoji="1" lang="ja-JP" altLang="en-US" sz="2200" dirty="0" smtClean="0"/>
              <a:t>殴る・蹴る・投げ落とす・激しく揺さぶる・火傷を負わせるなど</a:t>
            </a:r>
            <a:endParaRPr kumimoji="1" lang="en-US" altLang="ja-JP" sz="2200" dirty="0" smtClean="0"/>
          </a:p>
          <a:p>
            <a:r>
              <a:rPr kumimoji="1" lang="ja-JP" altLang="en-US" sz="2400" b="1" dirty="0" smtClean="0"/>
              <a:t>性的虐待</a:t>
            </a:r>
            <a:r>
              <a:rPr kumimoji="1" lang="ja-JP" altLang="en-US" sz="2400" dirty="0" smtClean="0"/>
              <a:t>：</a:t>
            </a:r>
            <a:r>
              <a:rPr kumimoji="1" lang="ja-JP" altLang="en-US" sz="2200" dirty="0" smtClean="0"/>
              <a:t>子どもへの性的行為・性的行為を見せる・性器を触る</a:t>
            </a:r>
            <a:r>
              <a:rPr kumimoji="1" lang="en-US" altLang="ja-JP" sz="2200" dirty="0" smtClean="0"/>
              <a:t>/</a:t>
            </a:r>
            <a:r>
              <a:rPr kumimoji="1" lang="ja-JP" altLang="en-US" sz="2200" dirty="0" smtClean="0"/>
              <a:t>触らせるなど</a:t>
            </a:r>
            <a:endParaRPr kumimoji="1" lang="en-US" altLang="ja-JP" sz="2200" dirty="0" smtClean="0"/>
          </a:p>
          <a:p>
            <a:r>
              <a:rPr kumimoji="1" lang="ja-JP" altLang="en-US" sz="2400" b="1" dirty="0" smtClean="0"/>
              <a:t>ネグレクト</a:t>
            </a:r>
            <a:r>
              <a:rPr kumimoji="1" lang="ja-JP" altLang="en-US" sz="2400" dirty="0" smtClean="0"/>
              <a:t>：</a:t>
            </a:r>
            <a:r>
              <a:rPr kumimoji="1" lang="ja-JP" altLang="en-US" sz="2200" dirty="0" smtClean="0"/>
              <a:t>家に閉じ込める・食事を与えない・不潔にするなど</a:t>
            </a:r>
            <a:endParaRPr kumimoji="1" lang="en-US" altLang="ja-JP" sz="2200" dirty="0" smtClean="0"/>
          </a:p>
          <a:p>
            <a:r>
              <a:rPr kumimoji="1" lang="ja-JP" altLang="en-US" sz="2400" b="1" dirty="0" smtClean="0"/>
              <a:t>心理的虐待</a:t>
            </a:r>
            <a:r>
              <a:rPr kumimoji="1" lang="ja-JP" altLang="en-US" sz="2400" dirty="0" smtClean="0"/>
              <a:t>：</a:t>
            </a:r>
            <a:r>
              <a:rPr kumimoji="1" lang="ja-JP" altLang="en-US" sz="2200" dirty="0" smtClean="0"/>
              <a:t>言葉による脅し・無視・兄弟間での差別的扱い・子どもの目の前で暴力を振るうなど</a:t>
            </a:r>
            <a:endParaRPr kumimoji="1" lang="ja-JP" altLang="en-US" sz="2200" dirty="0"/>
          </a:p>
        </p:txBody>
      </p:sp>
      <p:sp>
        <p:nvSpPr>
          <p:cNvPr id="6" name="日付プレースホルダー 5"/>
          <p:cNvSpPr>
            <a:spLocks noGrp="1"/>
          </p:cNvSpPr>
          <p:nvPr>
            <p:ph type="dt" sz="half" idx="10"/>
          </p:nvPr>
        </p:nvSpPr>
        <p:spPr>
          <a:xfrm>
            <a:off x="1143000" y="6584046"/>
            <a:ext cx="7890169" cy="273954"/>
          </a:xfrm>
        </p:spPr>
        <p:txBody>
          <a:bodyPr/>
          <a:lstStyle/>
          <a:p>
            <a:r>
              <a:rPr lang="en-US" altLang="ja-JP" dirty="0" smtClean="0">
                <a:solidFill>
                  <a:schemeClr val="tx1"/>
                </a:solidFill>
              </a:rPr>
              <a:t>reference: </a:t>
            </a:r>
            <a:r>
              <a:rPr lang="ja-JP" altLang="en-US" dirty="0" smtClean="0">
                <a:solidFill>
                  <a:schemeClr val="tx1"/>
                </a:solidFill>
              </a:rPr>
              <a:t>厚生労働省児童虐待対応件数</a:t>
            </a:r>
            <a:r>
              <a:rPr lang="en-US" altLang="ja-JP" dirty="0" smtClean="0">
                <a:solidFill>
                  <a:schemeClr val="tx1"/>
                </a:solidFill>
              </a:rPr>
              <a:t>https://www.mhlw.go.jp/content/11901000/000348313.pdf</a:t>
            </a:r>
            <a:endParaRPr lang="en-US" dirty="0">
              <a:solidFill>
                <a:schemeClr val="tx1"/>
              </a:solidFill>
            </a:endParaRPr>
          </a:p>
        </p:txBody>
      </p:sp>
    </p:spTree>
    <p:extLst>
      <p:ext uri="{BB962C8B-B14F-4D97-AF65-F5344CB8AC3E}">
        <p14:creationId xmlns:p14="http://schemas.microsoft.com/office/powerpoint/2010/main" val="373341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Ref. </a:t>
            </a:r>
            <a:r>
              <a:rPr lang="en-US" altLang="ja-JP" dirty="0" smtClean="0"/>
              <a:t>WHO</a:t>
            </a:r>
            <a:r>
              <a:rPr lang="ja-JP" altLang="en-US" dirty="0" smtClean="0"/>
              <a:t>の統計より</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1143000" y="1965960"/>
            <a:ext cx="5543582" cy="4480538"/>
          </a:xfrm>
          <a:prstGeom prst="rect">
            <a:avLst/>
          </a:prstGeom>
        </p:spPr>
      </p:pic>
      <p:pic>
        <p:nvPicPr>
          <p:cNvPr id="5" name="図 4"/>
          <p:cNvPicPr>
            <a:picLocks noChangeAspect="1"/>
          </p:cNvPicPr>
          <p:nvPr/>
        </p:nvPicPr>
        <p:blipFill>
          <a:blip r:embed="rId4"/>
          <a:stretch>
            <a:fillRect/>
          </a:stretch>
        </p:blipFill>
        <p:spPr>
          <a:xfrm>
            <a:off x="7041351" y="3954891"/>
            <a:ext cx="3977169" cy="2491607"/>
          </a:xfrm>
          <a:prstGeom prst="rect">
            <a:avLst/>
          </a:prstGeom>
        </p:spPr>
      </p:pic>
      <p:sp>
        <p:nvSpPr>
          <p:cNvPr id="6" name="日付プレースホルダー 5"/>
          <p:cNvSpPr>
            <a:spLocks noGrp="1"/>
          </p:cNvSpPr>
          <p:nvPr>
            <p:ph type="dt" sz="half" idx="10"/>
          </p:nvPr>
        </p:nvSpPr>
        <p:spPr>
          <a:xfrm>
            <a:off x="1143000" y="6663039"/>
            <a:ext cx="8402787" cy="222670"/>
          </a:xfrm>
        </p:spPr>
        <p:txBody>
          <a:bodyPr/>
          <a:lstStyle/>
          <a:p>
            <a:r>
              <a:rPr lang="en-US" altLang="ja-JP" dirty="0" smtClean="0">
                <a:solidFill>
                  <a:schemeClr val="tx1"/>
                </a:solidFill>
              </a:rPr>
              <a:t>reference: https://www.who.int/violence_injury_prevention/violence/child/Child_maltreatment_infographic_EN.pdf?ua=1</a:t>
            </a:r>
            <a:endParaRPr lang="en-US" dirty="0">
              <a:solidFill>
                <a:schemeClr val="tx1"/>
              </a:solidFill>
            </a:endParaRPr>
          </a:p>
        </p:txBody>
      </p:sp>
    </p:spTree>
    <p:extLst>
      <p:ext uri="{BB962C8B-B14F-4D97-AF65-F5344CB8AC3E}">
        <p14:creationId xmlns:p14="http://schemas.microsoft.com/office/powerpoint/2010/main" val="159188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日本の虐待対策と問題点</a:t>
            </a:r>
            <a:endParaRPr kumimoji="1" lang="ja-JP" altLang="en-US" dirty="0"/>
          </a:p>
        </p:txBody>
      </p:sp>
      <p:sp>
        <p:nvSpPr>
          <p:cNvPr id="3" name="コンテンツ プレースホルダー 2"/>
          <p:cNvSpPr>
            <a:spLocks noGrp="1"/>
          </p:cNvSpPr>
          <p:nvPr>
            <p:ph idx="1"/>
          </p:nvPr>
        </p:nvSpPr>
        <p:spPr>
          <a:xfrm>
            <a:off x="1143000" y="2057399"/>
            <a:ext cx="9872871" cy="4565073"/>
          </a:xfrm>
        </p:spPr>
        <p:txBody>
          <a:bodyPr>
            <a:normAutofit fontScale="92500"/>
          </a:bodyPr>
          <a:lstStyle/>
          <a:p>
            <a:r>
              <a:rPr lang="en-US" altLang="ja-JP" dirty="0"/>
              <a:t>2018 </a:t>
            </a:r>
            <a:r>
              <a:rPr lang="ja-JP" altLang="en-US" dirty="0"/>
              <a:t>夏に児童虐待防止対策に強化に向けた</a:t>
            </a:r>
            <a:r>
              <a:rPr lang="ja-JP" altLang="en-US" u="sng" dirty="0"/>
              <a:t>緊急総合対策</a:t>
            </a:r>
            <a:r>
              <a:rPr lang="ja-JP" altLang="en-US" dirty="0"/>
              <a:t>を講じた</a:t>
            </a:r>
            <a:endParaRPr lang="en-US" altLang="ja-JP" dirty="0"/>
          </a:p>
          <a:p>
            <a:r>
              <a:rPr lang="ja-JP" altLang="en-US" dirty="0"/>
              <a:t>近年、児童虐待により死亡した事例で大きく報道されたものとして、</a:t>
            </a:r>
            <a:r>
              <a:rPr lang="en-US" altLang="ja-JP" dirty="0"/>
              <a:t>2014</a:t>
            </a:r>
            <a:r>
              <a:rPr lang="ja-JP" altLang="en-US" dirty="0"/>
              <a:t>神奈川県厚木市でネグレクトにより白骨化した児童が見つかった事件、</a:t>
            </a:r>
            <a:r>
              <a:rPr lang="en-US" altLang="ja-JP" dirty="0"/>
              <a:t>2016</a:t>
            </a:r>
            <a:r>
              <a:rPr lang="ja-JP" altLang="en-US" dirty="0"/>
              <a:t>年に埼玉県狭山市での虐待死の事件、そして</a:t>
            </a:r>
            <a:r>
              <a:rPr lang="en-US" altLang="ja-JP" dirty="0"/>
              <a:t>2018</a:t>
            </a:r>
            <a:r>
              <a:rPr lang="ja-JP" altLang="en-US" dirty="0"/>
              <a:t>年の目黒区の事件がある</a:t>
            </a:r>
            <a:endParaRPr lang="en-US" altLang="ja-JP" dirty="0"/>
          </a:p>
          <a:p>
            <a:r>
              <a:rPr lang="ja-JP" altLang="en-US" dirty="0"/>
              <a:t>例えば、職員の増員、例えば児童福祉司の増員については、相談対応件数と福士司の数の増加幅を比較すると、早急な増員が望まれる一方で、</a:t>
            </a:r>
            <a:r>
              <a:rPr lang="ja-JP" altLang="en-US" u="sng" dirty="0"/>
              <a:t>育成には</a:t>
            </a:r>
            <a:r>
              <a:rPr lang="en-US" altLang="ja-JP" u="sng" dirty="0"/>
              <a:t>5</a:t>
            </a:r>
            <a:r>
              <a:rPr lang="ja-JP" altLang="en-US" u="sng" dirty="0"/>
              <a:t>～</a:t>
            </a:r>
            <a:r>
              <a:rPr lang="en-US" altLang="ja-JP" u="sng" dirty="0"/>
              <a:t>10</a:t>
            </a:r>
            <a:r>
              <a:rPr lang="ja-JP" altLang="en-US" u="sng" dirty="0"/>
              <a:t>年はかかる</a:t>
            </a:r>
            <a:r>
              <a:rPr lang="ja-JP" altLang="en-US" dirty="0"/>
              <a:t>と言われており、数だけ増加することによる</a:t>
            </a:r>
            <a:r>
              <a:rPr lang="ja-JP" altLang="en-US" u="sng" dirty="0"/>
              <a:t>質の低下が危惧</a:t>
            </a:r>
            <a:r>
              <a:rPr lang="ja-JP" altLang="en-US" dirty="0"/>
              <a:t>されている</a:t>
            </a:r>
            <a:endParaRPr lang="en-US" altLang="ja-JP" dirty="0"/>
          </a:p>
          <a:p>
            <a:r>
              <a:rPr lang="ja-JP" altLang="en-US" dirty="0"/>
              <a:t>児童相談所と警察の連携に関しては、どこまでの情報を共有するのか合意が形成されておらず、また</a:t>
            </a:r>
            <a:r>
              <a:rPr lang="ja-JP" altLang="en-US" u="sng" dirty="0"/>
              <a:t>、情報共有は通報を妨げてしまう</a:t>
            </a:r>
            <a:r>
              <a:rPr lang="ja-JP" altLang="en-US" dirty="0"/>
              <a:t>のではと危惧する声もある</a:t>
            </a:r>
            <a:endParaRPr lang="en-US" altLang="ja-JP" dirty="0"/>
          </a:p>
          <a:p>
            <a:r>
              <a:rPr lang="ja-JP" altLang="en-US" dirty="0"/>
              <a:t>また、児童相談所が</a:t>
            </a:r>
            <a:r>
              <a:rPr lang="ja-JP" altLang="en-US" u="sng" dirty="0"/>
              <a:t>支援と介入の両機能を担う現行の構造</a:t>
            </a:r>
            <a:r>
              <a:rPr lang="ja-JP" altLang="en-US" dirty="0"/>
              <a:t>では、どちらも十分に行うことが出来ないのではないかという指摘もあり、対策案を実地に落とすまでにまだまだ大きなギャップがあることが</a:t>
            </a:r>
            <a:r>
              <a:rPr lang="ja-JP" altLang="en-US" dirty="0" smtClean="0"/>
              <a:t>垣間見える</a:t>
            </a:r>
            <a:endParaRPr lang="ja-JP" altLang="en-US" dirty="0"/>
          </a:p>
        </p:txBody>
      </p:sp>
      <p:sp>
        <p:nvSpPr>
          <p:cNvPr id="4" name="日付プレースホルダー 3"/>
          <p:cNvSpPr>
            <a:spLocks noGrp="1"/>
          </p:cNvSpPr>
          <p:nvPr>
            <p:ph type="dt" sz="half" idx="4294967295"/>
          </p:nvPr>
        </p:nvSpPr>
        <p:spPr>
          <a:xfrm>
            <a:off x="609599" y="6520261"/>
            <a:ext cx="12164291" cy="102212"/>
          </a:xfrm>
          <a:prstGeom prst="rect">
            <a:avLst/>
          </a:prstGeom>
        </p:spPr>
        <p:txBody>
          <a:bodyPr/>
          <a:lstStyle/>
          <a:p>
            <a:r>
              <a:rPr kumimoji="1" lang="en-US" altLang="ja-JP" sz="1200" dirty="0" smtClean="0">
                <a:solidFill>
                  <a:schemeClr val="tx1"/>
                </a:solidFill>
              </a:rPr>
              <a:t>reference:</a:t>
            </a:r>
            <a:r>
              <a:rPr lang="ja-JP" altLang="en-US" sz="1200" dirty="0">
                <a:solidFill>
                  <a:schemeClr val="tx1"/>
                </a:solidFill>
              </a:rPr>
              <a:t>児童虐待対応をめぐる現状と課題 </a:t>
            </a:r>
            <a:r>
              <a:rPr lang="en-US" altLang="ja-JP" sz="1200" dirty="0">
                <a:solidFill>
                  <a:schemeClr val="tx1"/>
                </a:solidFill>
              </a:rPr>
              <a:t>―</a:t>
            </a:r>
            <a:r>
              <a:rPr lang="ja-JP" altLang="en-US" sz="1200" dirty="0">
                <a:solidFill>
                  <a:schemeClr val="tx1"/>
                </a:solidFill>
              </a:rPr>
              <a:t>近年の児童虐待事件から</a:t>
            </a:r>
            <a:r>
              <a:rPr lang="en-US" altLang="ja-JP" sz="1200" dirty="0" smtClean="0">
                <a:solidFill>
                  <a:schemeClr val="tx1"/>
                </a:solidFill>
              </a:rPr>
              <a:t>―</a:t>
            </a:r>
            <a:r>
              <a:rPr lang="ja-JP" altLang="en-US" sz="1200" dirty="0" smtClean="0">
                <a:solidFill>
                  <a:schemeClr val="tx1"/>
                </a:solidFill>
              </a:rPr>
              <a:t>　</a:t>
            </a:r>
            <a:r>
              <a:rPr lang="en-US" altLang="ja-JP" sz="1200" dirty="0">
                <a:solidFill>
                  <a:schemeClr val="tx1"/>
                </a:solidFill>
              </a:rPr>
              <a:t>http://dl.ndl.go.jp/view/download/digidepo_11132860_po_1012.pdf?contentNo=1</a:t>
            </a:r>
            <a:endParaRPr kumimoji="1" lang="ja-JP" altLang="en-US" sz="1200" dirty="0">
              <a:solidFill>
                <a:schemeClr val="tx1"/>
              </a:solidFill>
            </a:endParaRPr>
          </a:p>
        </p:txBody>
      </p:sp>
    </p:spTree>
    <p:extLst>
      <p:ext uri="{BB962C8B-B14F-4D97-AF65-F5344CB8AC3E}">
        <p14:creationId xmlns:p14="http://schemas.microsoft.com/office/powerpoint/2010/main" val="394371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dirty="0" smtClean="0"/>
              <a:t>児童虐待のリスク因子</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33528686"/>
      </p:ext>
    </p:extLst>
  </p:cSld>
  <p:clrMapOvr>
    <a:masterClrMapping/>
  </p:clrMapOvr>
</p:sld>
</file>

<file path=ppt/theme/theme1.xml><?xml version="1.0" encoding="utf-8"?>
<a:theme xmlns:a="http://schemas.openxmlformats.org/drawingml/2006/main" name="基礎">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1568</TotalTime>
  <Words>2276</Words>
  <Application>Microsoft Office PowerPoint</Application>
  <PresentationFormat>ワイド画面</PresentationFormat>
  <Paragraphs>199</Paragraphs>
  <Slides>37</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ＭＳ Ｐゴシック</vt:lpstr>
      <vt:lpstr>ＭＳ ゴシック</vt:lpstr>
      <vt:lpstr>Calibri</vt:lpstr>
      <vt:lpstr>Corbel</vt:lpstr>
      <vt:lpstr>基礎</vt:lpstr>
      <vt:lpstr>児童虐待</vt:lpstr>
      <vt:lpstr>児童虐待の疫学</vt:lpstr>
      <vt:lpstr>児童相談所における虐待相談対応件数</vt:lpstr>
      <vt:lpstr>虐待による死亡事例</vt:lpstr>
      <vt:lpstr>Ref. 諸外国の現状</vt:lpstr>
      <vt:lpstr>虐待の種類と内訳</vt:lpstr>
      <vt:lpstr>Ref. WHOの統計より</vt:lpstr>
      <vt:lpstr>日本の虐待対策と問題点</vt:lpstr>
      <vt:lpstr>児童虐待のリスク因子</vt:lpstr>
      <vt:lpstr>Bronfenbrenner’s ecological model</vt:lpstr>
      <vt:lpstr>Bronfenbrenner’s ecological model</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ライフコース疫学からみる児童虐待</vt:lpstr>
      <vt:lpstr>児童虐待の社会的損失は？</vt:lpstr>
      <vt:lpstr>児童虐待の社会的損失は？</vt:lpstr>
      <vt:lpstr>児童虐待の社会的損失は？</vt:lpstr>
      <vt:lpstr>Causal model in Life course epidemiology </vt:lpstr>
      <vt:lpstr>Causal model in Life course epidemiology </vt:lpstr>
      <vt:lpstr>Causal model in Life course epidemiology </vt:lpstr>
      <vt:lpstr>虐待の影響は計り知れない…</vt:lpstr>
      <vt:lpstr>健康へのACEsの影響</vt:lpstr>
      <vt:lpstr>逆境体験の種類・深度・時期</vt:lpstr>
      <vt:lpstr>PowerPoint プレゼンテーション</vt:lpstr>
      <vt:lpstr>PowerPoint プレゼンテーション</vt:lpstr>
      <vt:lpstr>児童虐待はいかにして子どもの体を蝕むのか？</vt:lpstr>
      <vt:lpstr>虐待がbiologicalに子どもに与える影響</vt:lpstr>
      <vt:lpstr>環境的な要因と脳・神経の発達</vt:lpstr>
      <vt:lpstr>虐待がどのように生物学的にエンベッドしていくのか</vt:lpstr>
      <vt:lpstr>虐待がどのように生物学的にエンベッドしていくのか</vt:lpstr>
      <vt:lpstr>虐待がどのように生物学的にエンベッドしていくのか</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児童虐待</dc:title>
  <dc:creator>小山 佑奈</dc:creator>
  <cp:lastModifiedBy>Public Health 20</cp:lastModifiedBy>
  <cp:revision>57</cp:revision>
  <dcterms:created xsi:type="dcterms:W3CDTF">2018-12-03T14:44:57Z</dcterms:created>
  <dcterms:modified xsi:type="dcterms:W3CDTF">2019-01-09T09:31:10Z</dcterms:modified>
</cp:coreProperties>
</file>