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3" r:id="rId4"/>
    <p:sldId id="274" r:id="rId5"/>
    <p:sldId id="275" r:id="rId6"/>
    <p:sldId id="276" r:id="rId7"/>
    <p:sldId id="277" r:id="rId8"/>
    <p:sldId id="278" r:id="rId9"/>
    <p:sldId id="279" r:id="rId10"/>
    <p:sldId id="280" r:id="rId11"/>
    <p:sldId id="281" r:id="rId12"/>
    <p:sldId id="282" r:id="rId13"/>
    <p:sldId id="283" r:id="rId14"/>
    <p:sldId id="285" r:id="rId15"/>
    <p:sldId id="286" r:id="rId16"/>
    <p:sldId id="287" r:id="rId17"/>
    <p:sldId id="288" r:id="rId18"/>
    <p:sldId id="28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0" autoAdjust="0"/>
    <p:restoredTop sz="85605" autoAdjust="0"/>
  </p:normalViewPr>
  <p:slideViewPr>
    <p:cSldViewPr snapToGrid="0">
      <p:cViewPr varScale="1">
        <p:scale>
          <a:sx n="64" d="100"/>
          <a:sy n="64" d="100"/>
        </p:scale>
        <p:origin x="60" y="2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6AF84-0F16-4809-B5A6-870DE3FE351C}" type="datetimeFigureOut">
              <a:rPr lang="en-US" smtClean="0"/>
              <a:t>3/7/2021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5E844-2B77-4ECB-9557-8871352F3157}" type="slidenum">
              <a:rPr lang="en-US" smtClean="0"/>
              <a:t>‹#›</a:t>
            </a:fld>
            <a:endParaRPr lang="en-US"/>
          </a:p>
        </p:txBody>
      </p:sp>
    </p:spTree>
    <p:extLst>
      <p:ext uri="{BB962C8B-B14F-4D97-AF65-F5344CB8AC3E}">
        <p14:creationId xmlns:p14="http://schemas.microsoft.com/office/powerpoint/2010/main" val="4408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00896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143842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12680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7019B-0931-4AEC-BC5E-47B6EFD9CB3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539947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7019B-0931-4AEC-BC5E-47B6EFD9CB38}"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2727096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7019B-0931-4AEC-BC5E-47B6EFD9CB38}"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22703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7019B-0931-4AEC-BC5E-47B6EFD9CB38}"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7908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7019B-0931-4AEC-BC5E-47B6EFD9CB38}"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4357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7019B-0931-4AEC-BC5E-47B6EFD9CB38}"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421863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97168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7019B-0931-4AEC-BC5E-47B6EFD9CB38}"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02E87-55C6-4B59-9903-B7E131EC5EA3}" type="slidenum">
              <a:rPr lang="en-US" smtClean="0"/>
              <a:t>‹#›</a:t>
            </a:fld>
            <a:endParaRPr lang="en-US"/>
          </a:p>
        </p:txBody>
      </p:sp>
    </p:spTree>
    <p:extLst>
      <p:ext uri="{BB962C8B-B14F-4D97-AF65-F5344CB8AC3E}">
        <p14:creationId xmlns:p14="http://schemas.microsoft.com/office/powerpoint/2010/main" val="3297059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7019B-0931-4AEC-BC5E-47B6EFD9CB38}" type="datetimeFigureOut">
              <a:rPr lang="en-US" smtClean="0"/>
              <a:t>3/7/2021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02E87-55C6-4B59-9903-B7E131EC5EA3}" type="slidenum">
              <a:rPr lang="en-US" smtClean="0"/>
              <a:t>‹#›</a:t>
            </a:fld>
            <a:endParaRPr lang="en-US"/>
          </a:p>
        </p:txBody>
      </p:sp>
    </p:spTree>
    <p:extLst>
      <p:ext uri="{BB962C8B-B14F-4D97-AF65-F5344CB8AC3E}">
        <p14:creationId xmlns:p14="http://schemas.microsoft.com/office/powerpoint/2010/main" val="160332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9CA823-608A-4533-B205-9F57360A8DE9}"/>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032768" y="0"/>
            <a:ext cx="7078464" cy="6858000"/>
          </a:xfrm>
          <a:prstGeom prst="rect">
            <a:avLst/>
          </a:prstGeom>
        </p:spPr>
      </p:pic>
      <p:sp>
        <p:nvSpPr>
          <p:cNvPr id="2" name="Title 1">
            <a:extLst>
              <a:ext uri="{FF2B5EF4-FFF2-40B4-BE49-F238E27FC236}">
                <a16:creationId xmlns:a16="http://schemas.microsoft.com/office/drawing/2014/main" id="{B80CA261-4CA3-4D43-8CA3-014FFFF3B371}"/>
              </a:ext>
            </a:extLst>
          </p:cNvPr>
          <p:cNvSpPr>
            <a:spLocks noGrp="1"/>
          </p:cNvSpPr>
          <p:nvPr>
            <p:ph type="ctrTitle"/>
          </p:nvPr>
        </p:nvSpPr>
        <p:spPr/>
        <p:txBody>
          <a:bodyPr>
            <a:normAutofit/>
          </a:bodyPr>
          <a:lstStyle/>
          <a:p>
            <a:r>
              <a:rPr lang="en-US" altLang="ja-JP" sz="3200" dirty="0"/>
              <a:t>XI. 86</a:t>
            </a:r>
            <a:r>
              <a:rPr lang="en-US" sz="3200" dirty="0"/>
              <a:t>. The Social Neuroscience of Cooperation</a:t>
            </a:r>
          </a:p>
        </p:txBody>
      </p:sp>
      <p:sp>
        <p:nvSpPr>
          <p:cNvPr id="3" name="Subtitle 2">
            <a:extLst>
              <a:ext uri="{FF2B5EF4-FFF2-40B4-BE49-F238E27FC236}">
                <a16:creationId xmlns:a16="http://schemas.microsoft.com/office/drawing/2014/main" id="{7B7FA7C8-5C4D-4387-BB58-EEBC21EB7E89}"/>
              </a:ext>
            </a:extLst>
          </p:cNvPr>
          <p:cNvSpPr>
            <a:spLocks noGrp="1"/>
          </p:cNvSpPr>
          <p:nvPr>
            <p:ph type="subTitle" idx="1"/>
          </p:nvPr>
        </p:nvSpPr>
        <p:spPr/>
        <p:txBody>
          <a:bodyPr>
            <a:normAutofit lnSpcReduction="10000"/>
          </a:bodyPr>
          <a:lstStyle/>
          <a:p>
            <a:r>
              <a:rPr lang="en-US" dirty="0"/>
              <a:t>100321(Wed.)The Cognitive Neurosciences, 6thEd. </a:t>
            </a:r>
            <a:r>
              <a:rPr lang="ja-JP" altLang="en-US" dirty="0"/>
              <a:t>勉強会</a:t>
            </a:r>
            <a:endParaRPr lang="en-US" altLang="ja-JP" dirty="0"/>
          </a:p>
          <a:p>
            <a:r>
              <a:rPr lang="en-US" dirty="0"/>
              <a:t>Yuna Koyama</a:t>
            </a:r>
          </a:p>
          <a:p>
            <a:r>
              <a:rPr lang="en-US" dirty="0"/>
              <a:t>YK@Yu73716594</a:t>
            </a:r>
          </a:p>
          <a:p>
            <a:endParaRPr lang="en-US" dirty="0"/>
          </a:p>
        </p:txBody>
      </p:sp>
      <p:pic>
        <p:nvPicPr>
          <p:cNvPr id="6" name="Picture 5" descr="A close up of a sign&#10;&#10;Description automatically generated">
            <a:extLst>
              <a:ext uri="{FF2B5EF4-FFF2-40B4-BE49-F238E27FC236}">
                <a16:creationId xmlns:a16="http://schemas.microsoft.com/office/drawing/2014/main" id="{845524D4-E407-4ABA-B3E7-175CA36901C8}"/>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942346" y="4654811"/>
            <a:ext cx="441250" cy="441250"/>
          </a:xfrm>
          <a:prstGeom prst="rect">
            <a:avLst/>
          </a:prstGeom>
        </p:spPr>
      </p:pic>
    </p:spTree>
    <p:extLst>
      <p:ext uri="{BB962C8B-B14F-4D97-AF65-F5344CB8AC3E}">
        <p14:creationId xmlns:p14="http://schemas.microsoft.com/office/powerpoint/2010/main" val="291401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726250"/>
            <a:ext cx="7886700" cy="4119074"/>
          </a:xfrm>
        </p:spPr>
        <p:txBody>
          <a:bodyPr>
            <a:normAutofit/>
          </a:bodyPr>
          <a:lstStyle/>
          <a:p>
            <a:r>
              <a:rPr lang="ja-JP" altLang="en-US" sz="2000" dirty="0">
                <a:solidFill>
                  <a:schemeClr val="bg2">
                    <a:lumMod val="50000"/>
                  </a:schemeClr>
                </a:solidFill>
              </a:rPr>
              <a:t>直感的</a:t>
            </a:r>
            <a:r>
              <a:rPr lang="en-US" altLang="ja-JP" sz="2000" dirty="0">
                <a:solidFill>
                  <a:schemeClr val="bg2">
                    <a:lumMod val="50000"/>
                  </a:schemeClr>
                </a:solidFill>
              </a:rPr>
              <a:t>intuition</a:t>
            </a:r>
          </a:p>
          <a:p>
            <a:pPr lvl="1"/>
            <a:r>
              <a:rPr lang="ja-JP" altLang="en-US" sz="1600" dirty="0"/>
              <a:t>速い、自動的、無意識的プロセス</a:t>
            </a:r>
            <a:endParaRPr lang="en-US" altLang="ja-JP" sz="1600" dirty="0"/>
          </a:p>
          <a:p>
            <a:pPr lvl="1"/>
            <a:r>
              <a:rPr lang="ja-JP" altLang="en-US" sz="1600" dirty="0"/>
              <a:t>前頭前野腹内側部</a:t>
            </a:r>
            <a:r>
              <a:rPr lang="en-US" altLang="ja-JP" sz="1600" dirty="0" err="1"/>
              <a:t>ventro</a:t>
            </a:r>
            <a:r>
              <a:rPr lang="en-US" altLang="ja-JP" sz="1600" dirty="0"/>
              <a:t>-medial prefrontal cortex</a:t>
            </a:r>
            <a:r>
              <a:rPr lang="ja-JP" altLang="en-US" sz="1600" dirty="0"/>
              <a:t>や扁桃体</a:t>
            </a:r>
            <a:r>
              <a:rPr lang="en-US" altLang="ja-JP" sz="1600" dirty="0"/>
              <a:t>amygdala</a:t>
            </a:r>
            <a:r>
              <a:rPr lang="ja-JP" altLang="en-US" sz="1600" dirty="0"/>
              <a:t>が関わる</a:t>
            </a:r>
            <a:endParaRPr lang="en-US" altLang="ja-JP" sz="1600" dirty="0"/>
          </a:p>
          <a:p>
            <a:r>
              <a:rPr lang="ja-JP" altLang="en-US" sz="2000" dirty="0">
                <a:solidFill>
                  <a:schemeClr val="bg2">
                    <a:lumMod val="50000"/>
                  </a:schemeClr>
                </a:solidFill>
              </a:rPr>
              <a:t>思考的</a:t>
            </a:r>
            <a:r>
              <a:rPr lang="en-US" altLang="ja-JP" sz="2000" dirty="0">
                <a:solidFill>
                  <a:schemeClr val="bg2">
                    <a:lumMod val="50000"/>
                  </a:schemeClr>
                </a:solidFill>
              </a:rPr>
              <a:t>deliberation</a:t>
            </a:r>
          </a:p>
          <a:p>
            <a:pPr lvl="1"/>
            <a:r>
              <a:rPr lang="ja-JP" altLang="en-US" sz="1600" dirty="0"/>
              <a:t>遅い、抑制されている、合理的プロセス</a:t>
            </a:r>
            <a:endParaRPr lang="en-US" altLang="ja-JP" sz="1600" dirty="0"/>
          </a:p>
          <a:p>
            <a:pPr lvl="1"/>
            <a:r>
              <a:rPr lang="ja-JP" altLang="en-US" sz="1600" dirty="0"/>
              <a:t>背外側前頭前野</a:t>
            </a:r>
            <a:r>
              <a:rPr lang="en-US" altLang="ja-JP" sz="1600" dirty="0"/>
              <a:t>dorsolateral prefrontal cortex</a:t>
            </a:r>
            <a:r>
              <a:rPr lang="ja-JP" altLang="en-US" sz="1600" dirty="0"/>
              <a:t>が関わる</a:t>
            </a:r>
            <a:endParaRPr lang="en-US" altLang="ja-JP" sz="1600" dirty="0"/>
          </a:p>
          <a:p>
            <a:endParaRPr lang="en-US" altLang="ja-JP" sz="2000" dirty="0"/>
          </a:p>
          <a:p>
            <a:r>
              <a:rPr lang="ja-JP" altLang="en-US" sz="2000" dirty="0"/>
              <a:t>主に、</a:t>
            </a:r>
            <a:r>
              <a:rPr lang="ja-JP" altLang="en-US" sz="2000" dirty="0">
                <a:solidFill>
                  <a:schemeClr val="bg2">
                    <a:lumMod val="50000"/>
                  </a:schemeClr>
                </a:solidFill>
              </a:rPr>
              <a:t>社会的ヒューリスティック仮説</a:t>
            </a:r>
            <a:r>
              <a:rPr lang="en-US" altLang="ja-JP" sz="2000" dirty="0">
                <a:solidFill>
                  <a:schemeClr val="bg2">
                    <a:lumMod val="50000"/>
                  </a:schemeClr>
                </a:solidFill>
              </a:rPr>
              <a:t>social heuristic hypothesis</a:t>
            </a:r>
            <a:r>
              <a:rPr lang="ja-JP" altLang="en-US" sz="2000" dirty="0"/>
              <a:t>と</a:t>
            </a:r>
            <a:r>
              <a:rPr lang="ja-JP" altLang="en-US" sz="2000" dirty="0">
                <a:solidFill>
                  <a:schemeClr val="bg2">
                    <a:lumMod val="50000"/>
                  </a:schemeClr>
                </a:solidFill>
              </a:rPr>
              <a:t>向社会的拘束モデル</a:t>
            </a:r>
            <a:r>
              <a:rPr lang="en-US" altLang="ja-JP" sz="2000" dirty="0">
                <a:solidFill>
                  <a:schemeClr val="bg2">
                    <a:lumMod val="50000"/>
                  </a:schemeClr>
                </a:solidFill>
              </a:rPr>
              <a:t>prosocial restraint model</a:t>
            </a:r>
            <a:r>
              <a:rPr lang="ja-JP" altLang="en-US" sz="2000" dirty="0"/>
              <a:t>がある</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協力に関するモデル </a:t>
            </a:r>
            <a:r>
              <a:rPr lang="en-US" altLang="ja-JP" sz="2600" b="1" dirty="0"/>
              <a:t>Model of Cooperation</a:t>
            </a:r>
            <a:endParaRPr lang="en-US" sz="2600" b="1" dirty="0"/>
          </a:p>
        </p:txBody>
      </p:sp>
      <p:sp>
        <p:nvSpPr>
          <p:cNvPr id="5" name="Content Placeholder 2">
            <a:extLst>
              <a:ext uri="{FF2B5EF4-FFF2-40B4-BE49-F238E27FC236}">
                <a16:creationId xmlns:a16="http://schemas.microsoft.com/office/drawing/2014/main" id="{F67EA44C-7D14-4B96-B5B7-B36E5A162E65}"/>
              </a:ext>
            </a:extLst>
          </p:cNvPr>
          <p:cNvSpPr txBox="1">
            <a:spLocks/>
          </p:cNvSpPr>
          <p:nvPr/>
        </p:nvSpPr>
        <p:spPr>
          <a:xfrm>
            <a:off x="628649" y="983166"/>
            <a:ext cx="7886700" cy="495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u="sng" dirty="0"/>
              <a:t>2</a:t>
            </a:r>
            <a:r>
              <a:rPr lang="ja-JP" altLang="en-US" sz="2000" u="sng" dirty="0"/>
              <a:t>プロセス仮説</a:t>
            </a:r>
            <a:r>
              <a:rPr lang="en-US" altLang="ja-JP" sz="2000" u="sng" dirty="0"/>
              <a:t>dual-process model</a:t>
            </a:r>
            <a:endParaRPr lang="en-US" altLang="ja-JP" sz="1600" u="sng" dirty="0"/>
          </a:p>
        </p:txBody>
      </p:sp>
      <p:pic>
        <p:nvPicPr>
          <p:cNvPr id="4098" name="Picture 2">
            <a:extLst>
              <a:ext uri="{FF2B5EF4-FFF2-40B4-BE49-F238E27FC236}">
                <a16:creationId xmlns:a16="http://schemas.microsoft.com/office/drawing/2014/main" id="{8133F290-19EA-4787-A848-851C686E8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311" y="4785645"/>
            <a:ext cx="4350148" cy="18556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4271DAB-D646-41BF-8139-AAE124F92A57}"/>
              </a:ext>
            </a:extLst>
          </p:cNvPr>
          <p:cNvSpPr txBox="1"/>
          <p:nvPr/>
        </p:nvSpPr>
        <p:spPr>
          <a:xfrm>
            <a:off x="6789723" y="6425811"/>
            <a:ext cx="1725626" cy="215444"/>
          </a:xfrm>
          <a:prstGeom prst="rect">
            <a:avLst/>
          </a:prstGeom>
          <a:noFill/>
        </p:spPr>
        <p:txBody>
          <a:bodyPr wrap="square">
            <a:spAutoFit/>
          </a:bodyPr>
          <a:lstStyle/>
          <a:p>
            <a:r>
              <a:rPr lang="en-US" altLang="ja-JP" sz="800" dirty="0"/>
              <a:t>Carlen, 2017, Science</a:t>
            </a:r>
            <a:endParaRPr lang="en-US" sz="800" dirty="0"/>
          </a:p>
        </p:txBody>
      </p:sp>
    </p:spTree>
    <p:extLst>
      <p:ext uri="{BB962C8B-B14F-4D97-AF65-F5344CB8AC3E}">
        <p14:creationId xmlns:p14="http://schemas.microsoft.com/office/powerpoint/2010/main" val="88930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584362"/>
            <a:ext cx="7886700" cy="4805314"/>
          </a:xfrm>
        </p:spPr>
        <p:txBody>
          <a:bodyPr>
            <a:normAutofit/>
          </a:bodyPr>
          <a:lstStyle/>
          <a:p>
            <a:r>
              <a:rPr lang="ja-JP" altLang="en-US" sz="2000" dirty="0"/>
              <a:t>向社会的選択は、合理的判断であることもあるが</a:t>
            </a:r>
            <a:r>
              <a:rPr lang="ja-JP" altLang="en-US" sz="2000" b="1" dirty="0">
                <a:solidFill>
                  <a:schemeClr val="bg2">
                    <a:lumMod val="50000"/>
                  </a:schemeClr>
                </a:solidFill>
              </a:rPr>
              <a:t>主に直感に基づき</a:t>
            </a:r>
            <a:r>
              <a:rPr lang="ja-JP" altLang="en-US" sz="2000" dirty="0"/>
              <a:t>、不合理であっても協力的行動をとってしまう</a:t>
            </a:r>
            <a:r>
              <a:rPr lang="en-US" altLang="ja-JP" sz="2000" dirty="0"/>
              <a:t>error-prone heuristic to cooperation</a:t>
            </a:r>
            <a:r>
              <a:rPr lang="ja-JP" altLang="en-US" sz="2000" dirty="0"/>
              <a:t>とする仮説</a:t>
            </a:r>
            <a:endParaRPr lang="en-US" altLang="ja-JP" sz="2000" dirty="0"/>
          </a:p>
          <a:p>
            <a:r>
              <a:rPr lang="ja-JP" altLang="en-US" sz="2000" dirty="0"/>
              <a:t>以下の</a:t>
            </a:r>
            <a:r>
              <a:rPr lang="en-US" altLang="ja-JP" sz="2000" dirty="0"/>
              <a:t>3</a:t>
            </a:r>
            <a:r>
              <a:rPr lang="ja-JP" altLang="en-US" sz="2000" dirty="0"/>
              <a:t>つの核となる前提をもとにしている</a:t>
            </a:r>
            <a:endParaRPr lang="en-US" altLang="ja-JP" sz="2000" dirty="0"/>
          </a:p>
          <a:p>
            <a:pPr lvl="1"/>
            <a:r>
              <a:rPr lang="ja-JP" altLang="en-US" sz="1600" dirty="0"/>
              <a:t>合理的に利己的な人間</a:t>
            </a:r>
            <a:r>
              <a:rPr lang="en-US" altLang="ja-JP" sz="1600" dirty="0"/>
              <a:t>rational self-interested agent</a:t>
            </a:r>
            <a:r>
              <a:rPr lang="ja-JP" altLang="en-US" sz="1600" dirty="0"/>
              <a:t>は、匿名化で行われる一回きりのゲームで、必ず協力しない</a:t>
            </a:r>
            <a:endParaRPr lang="en-US" altLang="ja-JP" sz="1600" dirty="0"/>
          </a:p>
          <a:p>
            <a:pPr lvl="1"/>
            <a:r>
              <a:rPr lang="ja-JP" altLang="en-US" sz="1600" dirty="0"/>
              <a:t>協力は、誤解</a:t>
            </a:r>
            <a:r>
              <a:rPr lang="en-US" altLang="ja-JP" sz="1600" dirty="0"/>
              <a:t>error-prone intuition</a:t>
            </a:r>
            <a:r>
              <a:rPr lang="ja-JP" altLang="en-US" sz="1600" dirty="0"/>
              <a:t>に基づき生じ、利己性はより修正された思考</a:t>
            </a:r>
            <a:r>
              <a:rPr lang="en-US" altLang="ja-JP" sz="1600" dirty="0"/>
              <a:t>corrective deliberation</a:t>
            </a:r>
            <a:r>
              <a:rPr lang="ja-JP" altLang="en-US" sz="1600" dirty="0"/>
              <a:t>に基づく</a:t>
            </a:r>
            <a:endParaRPr lang="en-US" altLang="ja-JP" sz="1600" dirty="0"/>
          </a:p>
          <a:p>
            <a:pPr lvl="1"/>
            <a:r>
              <a:rPr lang="ja-JP" altLang="en-US" sz="1600" dirty="0"/>
              <a:t>実験下により直感的判断がより増幅される</a:t>
            </a:r>
            <a:r>
              <a:rPr lang="en-US" altLang="ja-JP" sz="1600" dirty="0"/>
              <a:t>experimentally boosting reliance on intuition</a:t>
            </a:r>
            <a:r>
              <a:rPr lang="ja-JP" altLang="en-US" sz="1600" dirty="0"/>
              <a:t>ことは、協力が増幅する結果にのみ繋がる</a:t>
            </a:r>
            <a:endParaRPr lang="en-US" altLang="ja-JP" sz="1600" dirty="0"/>
          </a:p>
          <a:p>
            <a:r>
              <a:rPr lang="ja-JP" altLang="en-US" sz="2000" dirty="0"/>
              <a:t>行動実験：これらは、再現性に問題のあることが報告された</a:t>
            </a:r>
            <a:endParaRPr lang="en-US" altLang="ja-JP" sz="2000" dirty="0"/>
          </a:p>
          <a:p>
            <a:pPr lvl="1"/>
            <a:r>
              <a:rPr lang="ja-JP" altLang="en-US" sz="1600" dirty="0"/>
              <a:t>利己的判断よりも、協力的判断の方が下すのが早い</a:t>
            </a:r>
            <a:endParaRPr lang="en-US" altLang="ja-JP" sz="1600" dirty="0"/>
          </a:p>
          <a:p>
            <a:pPr lvl="1"/>
            <a:r>
              <a:rPr lang="ja-JP" altLang="en-US" sz="1600" dirty="0"/>
              <a:t>時間的圧力のある場合は、協力的判断を下しやすい</a:t>
            </a:r>
            <a:endParaRPr lang="en-US" altLang="ja-JP" sz="1600" dirty="0"/>
          </a:p>
          <a:p>
            <a:r>
              <a:rPr lang="ja-JP" altLang="en-US" sz="2000" dirty="0"/>
              <a:t>脳画像</a:t>
            </a:r>
            <a:endParaRPr lang="en-US" altLang="ja-JP" sz="2000" dirty="0"/>
          </a:p>
          <a:p>
            <a:pPr lvl="1"/>
            <a:r>
              <a:rPr lang="ja-JP" altLang="en-US" sz="1600" dirty="0"/>
              <a:t>利己的判断を下す場合、</a:t>
            </a:r>
            <a:r>
              <a:rPr lang="en-US" altLang="ja-JP" sz="1600" dirty="0" err="1"/>
              <a:t>dlPFC</a:t>
            </a:r>
            <a:r>
              <a:rPr lang="ja-JP" altLang="en-US" sz="1600" dirty="0"/>
              <a:t>の活動が高まり、</a:t>
            </a:r>
            <a:r>
              <a:rPr lang="ja-JP" altLang="en-US" sz="1600" b="1" dirty="0">
                <a:solidFill>
                  <a:schemeClr val="bg2">
                    <a:lumMod val="50000"/>
                  </a:schemeClr>
                </a:solidFill>
              </a:rPr>
              <a:t>協力的判断を下す場合、</a:t>
            </a:r>
            <a:r>
              <a:rPr lang="en-US" altLang="ja-JP" sz="1600" b="1" dirty="0" err="1">
                <a:solidFill>
                  <a:schemeClr val="bg2">
                    <a:lumMod val="50000"/>
                  </a:schemeClr>
                </a:solidFill>
              </a:rPr>
              <a:t>dlPFC</a:t>
            </a:r>
            <a:r>
              <a:rPr lang="ja-JP" altLang="en-US" sz="1600" b="1" dirty="0">
                <a:solidFill>
                  <a:schemeClr val="bg2">
                    <a:lumMod val="50000"/>
                  </a:schemeClr>
                </a:solidFill>
              </a:rPr>
              <a:t>の活動が低くなり、体積も小さくなる</a:t>
            </a:r>
            <a:endParaRPr lang="en-US" altLang="ja-JP" sz="1600" b="1" dirty="0">
              <a:solidFill>
                <a:schemeClr val="bg2">
                  <a:lumMod val="50000"/>
                </a:schemeClr>
              </a:solidFill>
            </a:endParaRPr>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協力に関するモデル </a:t>
            </a:r>
            <a:r>
              <a:rPr lang="en-US" altLang="ja-JP" sz="2600" b="1" dirty="0"/>
              <a:t>Model of Cooperation</a:t>
            </a:r>
            <a:endParaRPr lang="en-US" sz="2600" b="1" dirty="0"/>
          </a:p>
        </p:txBody>
      </p:sp>
      <p:sp>
        <p:nvSpPr>
          <p:cNvPr id="5" name="Content Placeholder 2">
            <a:extLst>
              <a:ext uri="{FF2B5EF4-FFF2-40B4-BE49-F238E27FC236}">
                <a16:creationId xmlns:a16="http://schemas.microsoft.com/office/drawing/2014/main" id="{F67EA44C-7D14-4B96-B5B7-B36E5A162E65}"/>
              </a:ext>
            </a:extLst>
          </p:cNvPr>
          <p:cNvSpPr txBox="1">
            <a:spLocks/>
          </p:cNvSpPr>
          <p:nvPr/>
        </p:nvSpPr>
        <p:spPr>
          <a:xfrm>
            <a:off x="628649" y="983166"/>
            <a:ext cx="7886700" cy="495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u="sng" dirty="0"/>
              <a:t>社会的ヒューリスティック仮説</a:t>
            </a:r>
            <a:r>
              <a:rPr lang="en-US" altLang="ja-JP" sz="2000" u="sng" dirty="0"/>
              <a:t>social heuristic hypothesis</a:t>
            </a:r>
            <a:endParaRPr lang="en-US" altLang="ja-JP" sz="1600" u="sng" dirty="0"/>
          </a:p>
        </p:txBody>
      </p:sp>
    </p:spTree>
    <p:extLst>
      <p:ext uri="{BB962C8B-B14F-4D97-AF65-F5344CB8AC3E}">
        <p14:creationId xmlns:p14="http://schemas.microsoft.com/office/powerpoint/2010/main" val="398316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2136448"/>
            <a:ext cx="7886700" cy="4253227"/>
          </a:xfrm>
        </p:spPr>
        <p:txBody>
          <a:bodyPr>
            <a:normAutofit/>
          </a:bodyPr>
          <a:lstStyle/>
          <a:p>
            <a:r>
              <a:rPr lang="ja-JP" altLang="en-US" sz="2000" dirty="0"/>
              <a:t>より古くから提唱されてきたモデル</a:t>
            </a:r>
            <a:endParaRPr lang="en-US" altLang="ja-JP" sz="2000" dirty="0"/>
          </a:p>
          <a:p>
            <a:r>
              <a:rPr lang="ja-JP" altLang="en-US" sz="2000" dirty="0"/>
              <a:t>協力は、主に、</a:t>
            </a:r>
            <a:r>
              <a:rPr lang="ja-JP" altLang="en-US" sz="2000" b="1" dirty="0">
                <a:solidFill>
                  <a:schemeClr val="bg2">
                    <a:lumMod val="50000"/>
                  </a:schemeClr>
                </a:solidFill>
              </a:rPr>
              <a:t>利己的な衝動</a:t>
            </a:r>
            <a:r>
              <a:rPr lang="en-US" altLang="ja-JP" sz="2000" b="1" dirty="0">
                <a:solidFill>
                  <a:schemeClr val="bg2">
                    <a:lumMod val="50000"/>
                  </a:schemeClr>
                </a:solidFill>
              </a:rPr>
              <a:t>selfish impulses</a:t>
            </a:r>
            <a:r>
              <a:rPr lang="ja-JP" altLang="en-US" sz="2000" b="1" dirty="0">
                <a:solidFill>
                  <a:schemeClr val="bg2">
                    <a:lumMod val="50000"/>
                  </a:schemeClr>
                </a:solidFill>
              </a:rPr>
              <a:t>を思考的に抑制する</a:t>
            </a:r>
            <a:r>
              <a:rPr lang="ja-JP" altLang="en-US" sz="2000" dirty="0"/>
              <a:t>こと</a:t>
            </a:r>
            <a:r>
              <a:rPr lang="en-US" altLang="ja-JP" sz="2000" dirty="0"/>
              <a:t>deliberate restraint</a:t>
            </a:r>
            <a:r>
              <a:rPr lang="ja-JP" altLang="en-US" sz="2000" dirty="0"/>
              <a:t>によって生じる。特に、自己内省</a:t>
            </a:r>
            <a:r>
              <a:rPr lang="en-US" altLang="ja-JP" sz="2000" dirty="0"/>
              <a:t>self-reflection</a:t>
            </a:r>
            <a:r>
              <a:rPr lang="ja-JP" altLang="en-US" sz="2000" dirty="0"/>
              <a:t>によって向社会的行動が促進されるとされる</a:t>
            </a:r>
            <a:endParaRPr lang="en-US" altLang="ja-JP" sz="2000" dirty="0"/>
          </a:p>
          <a:p>
            <a:r>
              <a:rPr lang="ja-JP" altLang="en-US" sz="2000" dirty="0"/>
              <a:t>行動実験：これらは、再現性に問題のあることが報告された</a:t>
            </a:r>
            <a:endParaRPr lang="en-US" altLang="ja-JP" sz="2000" dirty="0"/>
          </a:p>
          <a:p>
            <a:pPr lvl="1"/>
            <a:r>
              <a:rPr lang="ja-JP" altLang="en-US" sz="1600" dirty="0"/>
              <a:t>認知的資源を枯渇させた場合</a:t>
            </a:r>
            <a:r>
              <a:rPr lang="en-US" altLang="ja-JP" sz="1600" dirty="0"/>
              <a:t>depleting cognitive resources</a:t>
            </a:r>
            <a:r>
              <a:rPr lang="ja-JP" altLang="en-US" sz="1600" dirty="0"/>
              <a:t>、他者を助ける行動</a:t>
            </a:r>
            <a:r>
              <a:rPr lang="en-US" altLang="ja-JP" sz="1600" dirty="0"/>
              <a:t>helping behavior</a:t>
            </a:r>
            <a:r>
              <a:rPr lang="ja-JP" altLang="en-US" sz="1600" dirty="0"/>
              <a:t>が減り、不誠実さ</a:t>
            </a:r>
            <a:r>
              <a:rPr lang="en-US" altLang="ja-JP" sz="1600" dirty="0"/>
              <a:t>dishonesty</a:t>
            </a:r>
            <a:r>
              <a:rPr lang="ja-JP" altLang="en-US" sz="1600" dirty="0"/>
              <a:t>が増加した</a:t>
            </a:r>
            <a:endParaRPr lang="en-US" altLang="ja-JP" sz="1600" dirty="0"/>
          </a:p>
          <a:p>
            <a:r>
              <a:rPr lang="ja-JP" altLang="en-US" sz="2000" dirty="0"/>
              <a:t>脳画像</a:t>
            </a:r>
            <a:endParaRPr lang="en-US" altLang="ja-JP" sz="2000" dirty="0"/>
          </a:p>
          <a:p>
            <a:pPr lvl="1"/>
            <a:r>
              <a:rPr lang="en-US" altLang="ja-JP" sz="1600" dirty="0" err="1">
                <a:solidFill>
                  <a:schemeClr val="bg2">
                    <a:lumMod val="50000"/>
                  </a:schemeClr>
                </a:solidFill>
              </a:rPr>
              <a:t>dlPFC</a:t>
            </a:r>
            <a:r>
              <a:rPr lang="ja-JP" altLang="en-US" sz="1600" dirty="0">
                <a:solidFill>
                  <a:schemeClr val="bg2">
                    <a:lumMod val="50000"/>
                  </a:schemeClr>
                </a:solidFill>
              </a:rPr>
              <a:t>にダメージのある患者で、協力行動がダメージ</a:t>
            </a:r>
            <a:r>
              <a:rPr lang="ja-JP" altLang="en-US" sz="1600" dirty="0"/>
              <a:t>を受けることが報告された</a:t>
            </a:r>
            <a:endParaRPr lang="en-US" altLang="ja-JP" sz="1600" b="1" dirty="0">
              <a:solidFill>
                <a:schemeClr val="bg2">
                  <a:lumMod val="50000"/>
                </a:schemeClr>
              </a:solidFill>
            </a:endParaRPr>
          </a:p>
          <a:p>
            <a:pPr lvl="1"/>
            <a:r>
              <a:rPr lang="ja-JP" altLang="en-US" sz="1600" dirty="0"/>
              <a:t>これは</a:t>
            </a:r>
            <a:r>
              <a:rPr lang="en-US" altLang="ja-JP" sz="1600" dirty="0" err="1"/>
              <a:t>vmPFC</a:t>
            </a:r>
            <a:r>
              <a:rPr lang="ja-JP" altLang="en-US" sz="1600" dirty="0"/>
              <a:t>や</a:t>
            </a:r>
            <a:r>
              <a:rPr lang="en-US" altLang="ja-JP" sz="1600" dirty="0"/>
              <a:t>amygdala</a:t>
            </a:r>
            <a:r>
              <a:rPr lang="ja-JP" altLang="en-US" sz="1600" dirty="0"/>
              <a:t>にダメージのある患者では、見られなかった</a:t>
            </a:r>
            <a:endParaRPr lang="en-US" altLang="ja-JP" sz="16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協力に関するモデル </a:t>
            </a:r>
            <a:r>
              <a:rPr lang="en-US" altLang="ja-JP" sz="2600" b="1" dirty="0"/>
              <a:t>Model of Cooperation</a:t>
            </a:r>
            <a:endParaRPr lang="en-US" sz="2600" b="1" dirty="0"/>
          </a:p>
        </p:txBody>
      </p:sp>
      <p:sp>
        <p:nvSpPr>
          <p:cNvPr id="5" name="Content Placeholder 2">
            <a:extLst>
              <a:ext uri="{FF2B5EF4-FFF2-40B4-BE49-F238E27FC236}">
                <a16:creationId xmlns:a16="http://schemas.microsoft.com/office/drawing/2014/main" id="{F67EA44C-7D14-4B96-B5B7-B36E5A162E65}"/>
              </a:ext>
            </a:extLst>
          </p:cNvPr>
          <p:cNvSpPr txBox="1">
            <a:spLocks/>
          </p:cNvSpPr>
          <p:nvPr/>
        </p:nvSpPr>
        <p:spPr>
          <a:xfrm>
            <a:off x="628649" y="983166"/>
            <a:ext cx="7886700" cy="495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u="sng" dirty="0"/>
              <a:t>向社会的拘束モデル</a:t>
            </a:r>
            <a:r>
              <a:rPr lang="en-US" altLang="ja-JP" sz="2000" u="sng" dirty="0"/>
              <a:t>Prosocial restraint model</a:t>
            </a:r>
            <a:endParaRPr lang="en-US" altLang="ja-JP" sz="1600" u="sng" dirty="0"/>
          </a:p>
        </p:txBody>
      </p:sp>
    </p:spTree>
    <p:extLst>
      <p:ext uri="{BB962C8B-B14F-4D97-AF65-F5344CB8AC3E}">
        <p14:creationId xmlns:p14="http://schemas.microsoft.com/office/powerpoint/2010/main" val="225491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726249"/>
            <a:ext cx="7886700" cy="5131751"/>
          </a:xfrm>
        </p:spPr>
        <p:txBody>
          <a:bodyPr>
            <a:normAutofit/>
          </a:bodyPr>
          <a:lstStyle/>
          <a:p>
            <a:r>
              <a:rPr lang="ja-JP" altLang="en-US" sz="2000" dirty="0"/>
              <a:t>協力とは、どのように価値</a:t>
            </a:r>
            <a:r>
              <a:rPr lang="en-US" altLang="ja-JP" sz="2000" dirty="0"/>
              <a:t>value</a:t>
            </a:r>
            <a:r>
              <a:rPr lang="ja-JP" altLang="en-US" sz="2000" dirty="0"/>
              <a:t>が脳で表現され、それが意思決定を導くのか、といった</a:t>
            </a:r>
            <a:r>
              <a:rPr lang="ja-JP" altLang="en-US" sz="2000" b="1" dirty="0">
                <a:solidFill>
                  <a:schemeClr val="bg2">
                    <a:lumMod val="50000"/>
                  </a:schemeClr>
                </a:solidFill>
              </a:rPr>
              <a:t>価値に基づく意思決定</a:t>
            </a:r>
            <a:r>
              <a:rPr lang="en-US" altLang="ja-JP" sz="2000" b="1" dirty="0">
                <a:solidFill>
                  <a:schemeClr val="bg2">
                    <a:lumMod val="50000"/>
                  </a:schemeClr>
                </a:solidFill>
              </a:rPr>
              <a:t>value-based decision framework</a:t>
            </a:r>
            <a:r>
              <a:rPr lang="ja-JP" altLang="en-US" sz="2000" dirty="0"/>
              <a:t>の枠組み内で説明されうるとする</a:t>
            </a:r>
            <a:endParaRPr lang="en-US" altLang="ja-JP" sz="2000" dirty="0"/>
          </a:p>
          <a:p>
            <a:r>
              <a:rPr lang="ja-JP" altLang="en-US" sz="2000" dirty="0"/>
              <a:t>どれかを選択する前に、</a:t>
            </a:r>
            <a:r>
              <a:rPr lang="ja-JP" altLang="en-US" sz="2000" dirty="0">
                <a:solidFill>
                  <a:schemeClr val="bg2">
                    <a:lumMod val="50000"/>
                  </a:schemeClr>
                </a:solidFill>
              </a:rPr>
              <a:t>それぞれの選択肢の価値を決定する</a:t>
            </a:r>
            <a:r>
              <a:rPr lang="ja-JP" altLang="en-US" sz="2000" dirty="0"/>
              <a:t>と仮定する</a:t>
            </a:r>
            <a:endParaRPr lang="en-US" altLang="ja-JP" sz="2000" dirty="0"/>
          </a:p>
          <a:p>
            <a:r>
              <a:rPr lang="ja-JP" altLang="en-US" sz="2000" dirty="0"/>
              <a:t>行動実験</a:t>
            </a:r>
            <a:endParaRPr lang="en-US" altLang="ja-JP" sz="2000" dirty="0"/>
          </a:p>
          <a:p>
            <a:pPr lvl="1"/>
            <a:r>
              <a:rPr lang="ja-JP" altLang="en-US" sz="1600" dirty="0"/>
              <a:t>回答潜時</a:t>
            </a:r>
            <a:r>
              <a:rPr lang="en-US" altLang="ja-JP" sz="1600" dirty="0"/>
              <a:t>response time</a:t>
            </a:r>
            <a:r>
              <a:rPr lang="ja-JP" altLang="en-US" sz="1600" dirty="0"/>
              <a:t>は</a:t>
            </a:r>
            <a:r>
              <a:rPr lang="ja-JP" altLang="en-US" sz="1600" dirty="0">
                <a:solidFill>
                  <a:schemeClr val="bg2">
                    <a:lumMod val="50000"/>
                  </a:schemeClr>
                </a:solidFill>
              </a:rPr>
              <a:t>それぞれの選択肢がどれだけ異なるか</a:t>
            </a:r>
            <a:r>
              <a:rPr lang="ja-JP" altLang="en-US" sz="1600" dirty="0"/>
              <a:t>によって説明される</a:t>
            </a:r>
            <a:endParaRPr lang="en-US" altLang="ja-JP" sz="1600" dirty="0"/>
          </a:p>
          <a:p>
            <a:pPr lvl="1"/>
            <a:r>
              <a:rPr lang="ja-JP" altLang="en-US" sz="1600" dirty="0"/>
              <a:t>したがって、協力的選択が最も早く下されるのは、報酬系が各選択肢の違いを明確にしている場合である</a:t>
            </a:r>
            <a:endParaRPr lang="en-US" altLang="ja-JP" sz="1600" dirty="0"/>
          </a:p>
          <a:p>
            <a:r>
              <a:rPr lang="ja-JP" altLang="en-US" sz="2000" dirty="0"/>
              <a:t>脳画像</a:t>
            </a:r>
            <a:endParaRPr lang="en-US" altLang="ja-JP" sz="2000" dirty="0"/>
          </a:p>
          <a:p>
            <a:pPr lvl="1"/>
            <a:r>
              <a:rPr lang="ja-JP" altLang="en-US" sz="1600" dirty="0">
                <a:solidFill>
                  <a:schemeClr val="bg2">
                    <a:lumMod val="50000"/>
                  </a:schemeClr>
                </a:solidFill>
              </a:rPr>
              <a:t>前頭前野眼窩部</a:t>
            </a:r>
            <a:r>
              <a:rPr lang="en-US" altLang="ja-JP" sz="1600" dirty="0">
                <a:solidFill>
                  <a:schemeClr val="bg2">
                    <a:lumMod val="50000"/>
                  </a:schemeClr>
                </a:solidFill>
              </a:rPr>
              <a:t>orbitofrontal cortex</a:t>
            </a:r>
            <a:r>
              <a:rPr lang="ja-JP" altLang="en-US" sz="1600" dirty="0">
                <a:solidFill>
                  <a:schemeClr val="bg2">
                    <a:lumMod val="50000"/>
                  </a:schemeClr>
                </a:solidFill>
              </a:rPr>
              <a:t>、前頭前野腹内側部</a:t>
            </a:r>
            <a:r>
              <a:rPr lang="en-US" altLang="ja-JP" sz="1600" dirty="0" err="1">
                <a:solidFill>
                  <a:schemeClr val="bg2">
                    <a:lumMod val="50000"/>
                  </a:schemeClr>
                </a:solidFill>
              </a:rPr>
              <a:t>vmPFC</a:t>
            </a:r>
            <a:r>
              <a:rPr lang="ja-JP" altLang="en-US" sz="1600" dirty="0">
                <a:solidFill>
                  <a:schemeClr val="bg2">
                    <a:lumMod val="50000"/>
                  </a:schemeClr>
                </a:solidFill>
              </a:rPr>
              <a:t>、腹側線条体</a:t>
            </a:r>
            <a:r>
              <a:rPr lang="en-US" altLang="ja-JP" sz="1600" dirty="0">
                <a:solidFill>
                  <a:schemeClr val="bg2">
                    <a:lumMod val="50000"/>
                  </a:schemeClr>
                </a:solidFill>
              </a:rPr>
              <a:t>ventral striatum(VS)</a:t>
            </a:r>
            <a:r>
              <a:rPr lang="ja-JP" altLang="en-US" sz="1600" dirty="0">
                <a:solidFill>
                  <a:schemeClr val="bg2">
                    <a:lumMod val="50000"/>
                  </a:schemeClr>
                </a:solidFill>
              </a:rPr>
              <a:t>、後帯状皮質</a:t>
            </a:r>
            <a:r>
              <a:rPr lang="en-US" altLang="ja-JP" sz="1600" dirty="0">
                <a:solidFill>
                  <a:schemeClr val="bg2">
                    <a:lumMod val="50000"/>
                  </a:schemeClr>
                </a:solidFill>
              </a:rPr>
              <a:t>posterior cingulate cortex</a:t>
            </a:r>
            <a:r>
              <a:rPr lang="ja-JP" altLang="en-US" sz="1600" dirty="0"/>
              <a:t>の活動が、選択タスク時の主観的価値と連動して高まる</a:t>
            </a:r>
            <a:endParaRPr lang="en-US" altLang="ja-JP" sz="1600" dirty="0"/>
          </a:p>
          <a:p>
            <a:pPr lvl="1"/>
            <a:r>
              <a:rPr lang="ja-JP" altLang="en-US" sz="1600" dirty="0"/>
              <a:t>協力的決定時の価値と</a:t>
            </a:r>
            <a:r>
              <a:rPr lang="ja-JP" altLang="en-US" sz="1600" dirty="0">
                <a:solidFill>
                  <a:schemeClr val="bg2">
                    <a:lumMod val="50000"/>
                  </a:schemeClr>
                </a:solidFill>
              </a:rPr>
              <a:t>前頭前野腹内側部</a:t>
            </a:r>
            <a:r>
              <a:rPr lang="en-US" altLang="ja-JP" sz="1600" dirty="0" err="1">
                <a:solidFill>
                  <a:schemeClr val="bg2">
                    <a:lumMod val="50000"/>
                  </a:schemeClr>
                </a:solidFill>
              </a:rPr>
              <a:t>vmPFC</a:t>
            </a:r>
            <a:r>
              <a:rPr lang="ja-JP" altLang="en-US" sz="1600" dirty="0"/>
              <a:t>に関連がある</a:t>
            </a:r>
            <a:endParaRPr lang="en-US" altLang="ja-JP" sz="1600" dirty="0"/>
          </a:p>
          <a:p>
            <a:pPr lvl="1"/>
            <a:r>
              <a:rPr lang="ja-JP" altLang="en-US" sz="1600" dirty="0"/>
              <a:t>さらに、個人の社会的嗜好</a:t>
            </a:r>
            <a:r>
              <a:rPr lang="en-US" altLang="ja-JP" sz="1600" dirty="0"/>
              <a:t>social preference</a:t>
            </a:r>
            <a:r>
              <a:rPr lang="ja-JP" altLang="en-US" sz="1600" dirty="0"/>
              <a:t>に即した意思決定をした場合、前頭前野腹内側部</a:t>
            </a:r>
            <a:r>
              <a:rPr lang="en-US" altLang="ja-JP" sz="1600" dirty="0" err="1"/>
              <a:t>vmPFC</a:t>
            </a:r>
            <a:r>
              <a:rPr lang="ja-JP" altLang="en-US" sz="1600" dirty="0"/>
              <a:t>の活動が最も高くなる</a:t>
            </a:r>
            <a:endParaRPr lang="en-US" altLang="ja-JP" sz="1600" dirty="0"/>
          </a:p>
          <a:p>
            <a:pPr lvl="1"/>
            <a:r>
              <a:rPr lang="ja-JP" altLang="en-US" sz="1600" dirty="0"/>
              <a:t>逆に、個人の社会的嗜好に反する意思決定をした場合、背外側前頭前野</a:t>
            </a:r>
            <a:r>
              <a:rPr lang="en-US" altLang="ja-JP" sz="1600" dirty="0" err="1"/>
              <a:t>dlPFC</a:t>
            </a:r>
            <a:r>
              <a:rPr lang="ja-JP" altLang="en-US" sz="1600" dirty="0"/>
              <a:t>の活動が最も高くなり、</a:t>
            </a:r>
            <a:r>
              <a:rPr lang="en-US" altLang="ja-JP" sz="1600" dirty="0" err="1"/>
              <a:t>vmPFC</a:t>
            </a:r>
            <a:r>
              <a:rPr lang="ja-JP" altLang="en-US" sz="1600" dirty="0"/>
              <a:t>と</a:t>
            </a:r>
            <a:r>
              <a:rPr lang="en-US" altLang="ja-JP" sz="1600" dirty="0" err="1"/>
              <a:t>dlPFC</a:t>
            </a:r>
            <a:r>
              <a:rPr lang="ja-JP" altLang="en-US" sz="1600" dirty="0"/>
              <a:t>の関連</a:t>
            </a:r>
            <a:r>
              <a:rPr lang="en-US" altLang="ja-JP" sz="1600" dirty="0"/>
              <a:t>connectivity</a:t>
            </a:r>
            <a:r>
              <a:rPr lang="ja-JP" altLang="en-US" sz="1600" dirty="0"/>
              <a:t>が強くなる</a:t>
            </a:r>
            <a:endParaRPr lang="en-US" altLang="ja-JP" sz="16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協力に関するモデル </a:t>
            </a:r>
            <a:r>
              <a:rPr lang="en-US" altLang="ja-JP" sz="2600" b="1" dirty="0"/>
              <a:t>Model of Cooperation</a:t>
            </a:r>
            <a:endParaRPr lang="en-US" sz="2600" b="1" dirty="0"/>
          </a:p>
        </p:txBody>
      </p:sp>
      <p:sp>
        <p:nvSpPr>
          <p:cNvPr id="5" name="Content Placeholder 2">
            <a:extLst>
              <a:ext uri="{FF2B5EF4-FFF2-40B4-BE49-F238E27FC236}">
                <a16:creationId xmlns:a16="http://schemas.microsoft.com/office/drawing/2014/main" id="{F67EA44C-7D14-4B96-B5B7-B36E5A162E65}"/>
              </a:ext>
            </a:extLst>
          </p:cNvPr>
          <p:cNvSpPr txBox="1">
            <a:spLocks/>
          </p:cNvSpPr>
          <p:nvPr/>
        </p:nvSpPr>
        <p:spPr>
          <a:xfrm>
            <a:off x="628649" y="983166"/>
            <a:ext cx="7886700" cy="495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sz="2000" u="sng" dirty="0"/>
              <a:t>1</a:t>
            </a:r>
            <a:r>
              <a:rPr lang="ja-JP" altLang="en-US" sz="2000" u="sng" dirty="0"/>
              <a:t>プロセス仮説</a:t>
            </a:r>
            <a:r>
              <a:rPr lang="en-US" altLang="ja-JP" sz="2000" u="sng" dirty="0"/>
              <a:t>single-process model</a:t>
            </a:r>
            <a:endParaRPr lang="en-US" altLang="ja-JP" sz="1600" u="sng" dirty="0"/>
          </a:p>
        </p:txBody>
      </p:sp>
    </p:spTree>
    <p:extLst>
      <p:ext uri="{BB962C8B-B14F-4D97-AF65-F5344CB8AC3E}">
        <p14:creationId xmlns:p14="http://schemas.microsoft.com/office/powerpoint/2010/main" val="2114024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5170206"/>
            <a:ext cx="7886700" cy="1619646"/>
          </a:xfrm>
        </p:spPr>
        <p:txBody>
          <a:bodyPr>
            <a:normAutofit/>
          </a:bodyPr>
          <a:lstStyle/>
          <a:p>
            <a:r>
              <a:rPr lang="ja-JP" altLang="en-US" sz="2000" dirty="0"/>
              <a:t>どんな時に</a:t>
            </a:r>
            <a:r>
              <a:rPr lang="en-US" altLang="ja-JP" sz="2000" dirty="0"/>
              <a:t>when</a:t>
            </a:r>
            <a:r>
              <a:rPr lang="ja-JP" altLang="en-US" sz="2000" dirty="0"/>
              <a:t>、誰に対して</a:t>
            </a:r>
            <a:r>
              <a:rPr lang="en-US" altLang="ja-JP" sz="2000" dirty="0"/>
              <a:t>for whom</a:t>
            </a:r>
            <a:r>
              <a:rPr lang="ja-JP" altLang="en-US" sz="2000" dirty="0"/>
              <a:t>の協力が価値を持つのか、ということを理解することが大事である</a:t>
            </a:r>
            <a:endParaRPr lang="en-US" altLang="ja-JP" sz="2000" dirty="0"/>
          </a:p>
          <a:p>
            <a:r>
              <a:rPr lang="ja-JP" altLang="en-US" sz="2000" dirty="0"/>
              <a:t>すなわち、</a:t>
            </a:r>
            <a:r>
              <a:rPr lang="en-US" altLang="ja-JP" sz="2000" dirty="0"/>
              <a:t>1)</a:t>
            </a:r>
            <a:r>
              <a:rPr lang="ja-JP" altLang="en-US" sz="2000" b="1" dirty="0">
                <a:solidFill>
                  <a:schemeClr val="bg2">
                    <a:lumMod val="50000"/>
                  </a:schemeClr>
                </a:solidFill>
              </a:rPr>
              <a:t>社会的文脈</a:t>
            </a:r>
            <a:r>
              <a:rPr lang="en-US" altLang="ja-JP" sz="2000" b="1" dirty="0">
                <a:solidFill>
                  <a:schemeClr val="bg2">
                    <a:lumMod val="50000"/>
                  </a:schemeClr>
                </a:solidFill>
              </a:rPr>
              <a:t>contextual factors</a:t>
            </a:r>
            <a:r>
              <a:rPr lang="ja-JP" altLang="en-US" sz="2000" dirty="0"/>
              <a:t>、および</a:t>
            </a:r>
            <a:r>
              <a:rPr lang="en-US" altLang="ja-JP" sz="2000" dirty="0"/>
              <a:t>2)</a:t>
            </a:r>
            <a:r>
              <a:rPr lang="ja-JP" altLang="en-US" sz="2000" b="1" dirty="0">
                <a:solidFill>
                  <a:schemeClr val="bg2">
                    <a:lumMod val="50000"/>
                  </a:schemeClr>
                </a:solidFill>
              </a:rPr>
              <a:t>個人間の違い</a:t>
            </a:r>
            <a:r>
              <a:rPr lang="en-US" altLang="ja-JP" sz="2000" b="1" dirty="0">
                <a:solidFill>
                  <a:schemeClr val="bg2">
                    <a:lumMod val="50000"/>
                  </a:schemeClr>
                </a:solidFill>
              </a:rPr>
              <a:t>individual differences</a:t>
            </a:r>
            <a:r>
              <a:rPr lang="ja-JP" altLang="en-US" sz="2000" dirty="0"/>
              <a:t>が価値に基づく協力的選択を変化させる可能性がある</a:t>
            </a:r>
            <a:endParaRPr lang="en-US" altLang="ja-JP" sz="2000" dirty="0"/>
          </a:p>
        </p:txBody>
      </p:sp>
      <p:pic>
        <p:nvPicPr>
          <p:cNvPr id="6" name="Picture 5">
            <a:extLst>
              <a:ext uri="{FF2B5EF4-FFF2-40B4-BE49-F238E27FC236}">
                <a16:creationId xmlns:a16="http://schemas.microsoft.com/office/drawing/2014/main" id="{2AFDF638-0D39-40D5-A4AC-7E1CF3545DCE}"/>
              </a:ext>
            </a:extLst>
          </p:cNvPr>
          <p:cNvPicPr>
            <a:picLocks noChangeAspect="1"/>
          </p:cNvPicPr>
          <p:nvPr/>
        </p:nvPicPr>
        <p:blipFill rotWithShape="1">
          <a:blip r:embed="rId2">
            <a:extLst>
              <a:ext uri="{28A0092B-C50C-407E-A947-70E740481C1C}">
                <a14:useLocalDpi xmlns:a14="http://schemas.microsoft.com/office/drawing/2010/main" val="0"/>
              </a:ext>
            </a:extLst>
          </a:blip>
          <a:srcRect l="2243" t="14073" r="1028" b="35089"/>
          <a:stretch/>
        </p:blipFill>
        <p:spPr>
          <a:xfrm>
            <a:off x="573198" y="680512"/>
            <a:ext cx="7997603" cy="2364508"/>
          </a:xfrm>
          <a:prstGeom prst="rect">
            <a:avLst/>
          </a:prstGeom>
        </p:spPr>
      </p:pic>
      <p:sp>
        <p:nvSpPr>
          <p:cNvPr id="7" name="Content Placeholder 2">
            <a:extLst>
              <a:ext uri="{FF2B5EF4-FFF2-40B4-BE49-F238E27FC236}">
                <a16:creationId xmlns:a16="http://schemas.microsoft.com/office/drawing/2014/main" id="{419E6A89-673F-41B5-9152-8E0983BC9394}"/>
              </a:ext>
            </a:extLst>
          </p:cNvPr>
          <p:cNvSpPr txBox="1">
            <a:spLocks/>
          </p:cNvSpPr>
          <p:nvPr/>
        </p:nvSpPr>
        <p:spPr>
          <a:xfrm>
            <a:off x="628650" y="3125449"/>
            <a:ext cx="7886700" cy="20447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lphaLcParenR"/>
            </a:pPr>
            <a:r>
              <a:rPr lang="ja-JP" altLang="en-US" sz="1600" b="1" u="sng" dirty="0"/>
              <a:t>社会的ヒューリスティック仮説</a:t>
            </a:r>
            <a:r>
              <a:rPr lang="en-US" altLang="ja-JP" sz="1600" b="1" u="sng" dirty="0"/>
              <a:t>social heuristic hypothesis</a:t>
            </a:r>
            <a:r>
              <a:rPr lang="ja-JP" altLang="en-US" sz="1600" dirty="0"/>
              <a:t>；</a:t>
            </a:r>
            <a:r>
              <a:rPr lang="ja-JP" altLang="en-US" sz="1600" dirty="0">
                <a:solidFill>
                  <a:schemeClr val="accent6">
                    <a:lumMod val="75000"/>
                  </a:schemeClr>
                </a:solidFill>
              </a:rPr>
              <a:t>直感</a:t>
            </a:r>
            <a:r>
              <a:rPr lang="en-US" altLang="ja-JP" sz="1600" dirty="0">
                <a:solidFill>
                  <a:schemeClr val="accent6">
                    <a:lumMod val="75000"/>
                  </a:schemeClr>
                </a:solidFill>
              </a:rPr>
              <a:t>intuition</a:t>
            </a:r>
            <a:r>
              <a:rPr lang="ja-JP" altLang="en-US" sz="1600" dirty="0">
                <a:solidFill>
                  <a:schemeClr val="accent6">
                    <a:lumMod val="75000"/>
                  </a:schemeClr>
                </a:solidFill>
              </a:rPr>
              <a:t>に関連する部位</a:t>
            </a:r>
            <a:r>
              <a:rPr lang="ja-JP" altLang="en-US" sz="1600" dirty="0"/>
              <a:t>が関わる</a:t>
            </a:r>
            <a:endParaRPr lang="en-US" altLang="ja-JP" sz="1600" dirty="0"/>
          </a:p>
          <a:p>
            <a:pPr marL="342900" indent="-342900">
              <a:buAutoNum type="alphaLcParenR"/>
            </a:pPr>
            <a:r>
              <a:rPr lang="ja-JP" altLang="en-US" sz="1600" b="1" u="sng" dirty="0"/>
              <a:t>向社会的拘束モデル</a:t>
            </a:r>
            <a:r>
              <a:rPr lang="en-US" altLang="ja-JP" sz="1600" b="1" u="sng" dirty="0"/>
              <a:t>prosocial restraint model</a:t>
            </a:r>
            <a:r>
              <a:rPr lang="ja-JP" altLang="en-US" sz="1600" dirty="0"/>
              <a:t>：</a:t>
            </a:r>
            <a:r>
              <a:rPr lang="ja-JP" altLang="en-US" sz="1600" dirty="0">
                <a:solidFill>
                  <a:schemeClr val="accent1">
                    <a:lumMod val="75000"/>
                  </a:schemeClr>
                </a:solidFill>
              </a:rPr>
              <a:t>思考</a:t>
            </a:r>
            <a:r>
              <a:rPr lang="en-US" altLang="ja-JP" sz="1600" dirty="0">
                <a:solidFill>
                  <a:schemeClr val="accent1">
                    <a:lumMod val="75000"/>
                  </a:schemeClr>
                </a:solidFill>
              </a:rPr>
              <a:t>deliberation</a:t>
            </a:r>
            <a:r>
              <a:rPr lang="ja-JP" altLang="en-US" sz="1600" dirty="0">
                <a:solidFill>
                  <a:schemeClr val="accent1">
                    <a:lumMod val="75000"/>
                  </a:schemeClr>
                </a:solidFill>
              </a:rPr>
              <a:t>に関連する部位</a:t>
            </a:r>
            <a:r>
              <a:rPr lang="ja-JP" altLang="en-US" sz="1600" dirty="0"/>
              <a:t>が関わる</a:t>
            </a:r>
            <a:endParaRPr lang="en-US" altLang="ja-JP" sz="1600" dirty="0"/>
          </a:p>
          <a:p>
            <a:pPr marL="342900" indent="-342900">
              <a:buAutoNum type="alphaLcParenR"/>
            </a:pPr>
            <a:r>
              <a:rPr lang="ja-JP" altLang="en-US" sz="1600" b="1" u="sng" dirty="0"/>
              <a:t>価値基準モデル</a:t>
            </a:r>
            <a:r>
              <a:rPr lang="en-US" altLang="ja-JP" sz="1600" b="1" u="sng" dirty="0"/>
              <a:t>value-based model</a:t>
            </a:r>
            <a:r>
              <a:rPr lang="ja-JP" altLang="en-US" sz="1600" dirty="0"/>
              <a:t>：</a:t>
            </a:r>
            <a:r>
              <a:rPr lang="ja-JP" altLang="en-US" sz="1600" dirty="0">
                <a:solidFill>
                  <a:schemeClr val="accent6">
                    <a:lumMod val="75000"/>
                  </a:schemeClr>
                </a:solidFill>
              </a:rPr>
              <a:t>意思決定に関連する部位</a:t>
            </a:r>
            <a:r>
              <a:rPr lang="ja-JP" altLang="en-US" sz="1600" dirty="0"/>
              <a:t>が関わる。また、</a:t>
            </a:r>
            <a:r>
              <a:rPr lang="en-US" altLang="ja-JP" sz="1600" dirty="0" err="1">
                <a:solidFill>
                  <a:schemeClr val="accent1">
                    <a:lumMod val="75000"/>
                  </a:schemeClr>
                </a:solidFill>
              </a:rPr>
              <a:t>dlPFC</a:t>
            </a:r>
            <a:r>
              <a:rPr lang="ja-JP" altLang="en-US" sz="1600" dirty="0"/>
              <a:t>と</a:t>
            </a:r>
            <a:r>
              <a:rPr lang="en-US" altLang="ja-JP" sz="1600" dirty="0" err="1"/>
              <a:t>vmPFC</a:t>
            </a:r>
            <a:r>
              <a:rPr lang="ja-JP" altLang="en-US" sz="1600" dirty="0"/>
              <a:t>の</a:t>
            </a:r>
            <a:r>
              <a:rPr lang="en-US" altLang="ja-JP" sz="1600" dirty="0"/>
              <a:t>connectivity</a:t>
            </a:r>
            <a:r>
              <a:rPr lang="ja-JP" altLang="en-US" sz="1600" dirty="0"/>
              <a:t>が高まる</a:t>
            </a:r>
            <a:endParaRPr lang="en-US" altLang="ja-JP" sz="1600" dirty="0"/>
          </a:p>
        </p:txBody>
      </p:sp>
      <p:sp>
        <p:nvSpPr>
          <p:cNvPr id="8" name="TextBox 7">
            <a:extLst>
              <a:ext uri="{FF2B5EF4-FFF2-40B4-BE49-F238E27FC236}">
                <a16:creationId xmlns:a16="http://schemas.microsoft.com/office/drawing/2014/main" id="{EB71FFED-4CDD-4B89-B33A-53ACE8DF0919}"/>
              </a:ext>
            </a:extLst>
          </p:cNvPr>
          <p:cNvSpPr txBox="1"/>
          <p:nvPr/>
        </p:nvSpPr>
        <p:spPr>
          <a:xfrm>
            <a:off x="7893541" y="2829576"/>
            <a:ext cx="1243618" cy="215444"/>
          </a:xfrm>
          <a:prstGeom prst="rect">
            <a:avLst/>
          </a:prstGeom>
          <a:noFill/>
        </p:spPr>
        <p:txBody>
          <a:bodyPr wrap="square">
            <a:spAutoFit/>
          </a:bodyPr>
          <a:lstStyle/>
          <a:p>
            <a:r>
              <a:rPr lang="ja-JP" altLang="en-US" sz="800" dirty="0"/>
              <a:t>テキスト</a:t>
            </a:r>
            <a:r>
              <a:rPr lang="en-US" altLang="ja-JP" sz="800" dirty="0"/>
              <a:t> color plate 99</a:t>
            </a:r>
            <a:endParaRPr lang="en-US" sz="800" dirty="0"/>
          </a:p>
        </p:txBody>
      </p:sp>
      <p:sp>
        <p:nvSpPr>
          <p:cNvPr id="17" name="Rectangle 16">
            <a:extLst>
              <a:ext uri="{FF2B5EF4-FFF2-40B4-BE49-F238E27FC236}">
                <a16:creationId xmlns:a16="http://schemas.microsoft.com/office/drawing/2014/main" id="{C001F40A-D9EF-4F28-8A52-1E0B0CD1CAC8}"/>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0B0B147F-8294-486B-A7A7-CC4B2507C74C}"/>
              </a:ext>
            </a:extLst>
          </p:cNvPr>
          <p:cNvSpPr>
            <a:spLocks noGrp="1"/>
          </p:cNvSpPr>
          <p:nvPr>
            <p:ph type="title"/>
          </p:nvPr>
        </p:nvSpPr>
        <p:spPr>
          <a:xfrm>
            <a:off x="73643" y="68148"/>
            <a:ext cx="7886700" cy="292059"/>
          </a:xfrm>
        </p:spPr>
        <p:txBody>
          <a:bodyPr>
            <a:noAutofit/>
          </a:bodyPr>
          <a:lstStyle/>
          <a:p>
            <a:r>
              <a:rPr lang="ja-JP" altLang="en-US" sz="2600" b="1" dirty="0"/>
              <a:t>協力に関するモデル </a:t>
            </a:r>
            <a:r>
              <a:rPr lang="en-US" altLang="ja-JP" sz="2600" b="1" dirty="0"/>
              <a:t>Model of Cooperation</a:t>
            </a:r>
            <a:endParaRPr lang="en-US" sz="2600" b="1" dirty="0"/>
          </a:p>
        </p:txBody>
      </p:sp>
    </p:spTree>
    <p:extLst>
      <p:ext uri="{BB962C8B-B14F-4D97-AF65-F5344CB8AC3E}">
        <p14:creationId xmlns:p14="http://schemas.microsoft.com/office/powerpoint/2010/main" val="191630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文脈的要因 </a:t>
            </a:r>
            <a:r>
              <a:rPr lang="en-US" altLang="ja-JP" sz="2600" b="1" dirty="0"/>
              <a:t>Contextual factors</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101778"/>
            <a:ext cx="7886700" cy="5366478"/>
          </a:xfrm>
        </p:spPr>
        <p:txBody>
          <a:bodyPr>
            <a:normAutofit/>
          </a:bodyPr>
          <a:lstStyle/>
          <a:p>
            <a:r>
              <a:rPr lang="ja-JP" altLang="en-US" sz="2000" b="1" dirty="0">
                <a:solidFill>
                  <a:schemeClr val="bg2">
                    <a:lumMod val="50000"/>
                  </a:schemeClr>
                </a:solidFill>
              </a:rPr>
              <a:t>集団の規範</a:t>
            </a:r>
            <a:r>
              <a:rPr lang="en-US" altLang="ja-JP" sz="2000" b="1" dirty="0">
                <a:solidFill>
                  <a:schemeClr val="bg2">
                    <a:lumMod val="50000"/>
                  </a:schemeClr>
                </a:solidFill>
              </a:rPr>
              <a:t>group norms</a:t>
            </a:r>
          </a:p>
          <a:p>
            <a:pPr lvl="1"/>
            <a:r>
              <a:rPr lang="ja-JP" altLang="en-US" sz="1600" dirty="0"/>
              <a:t>記述的規範</a:t>
            </a:r>
            <a:r>
              <a:rPr lang="en-US" altLang="ja-JP" sz="1600" dirty="0"/>
              <a:t>descriptive norms</a:t>
            </a:r>
            <a:r>
              <a:rPr lang="ja-JP" altLang="en-US" sz="1600" dirty="0"/>
              <a:t>：他の人は定型的にどのように行動するか？</a:t>
            </a:r>
            <a:endParaRPr lang="en-US" altLang="ja-JP" sz="1600" dirty="0"/>
          </a:p>
          <a:p>
            <a:pPr lvl="1"/>
            <a:r>
              <a:rPr lang="ja-JP" altLang="en-US" sz="1600" dirty="0"/>
              <a:t>差し止め的規範</a:t>
            </a:r>
            <a:r>
              <a:rPr lang="en-US" altLang="ja-JP" sz="1600" dirty="0"/>
              <a:t>injunctive norms</a:t>
            </a:r>
            <a:r>
              <a:rPr lang="ja-JP" altLang="en-US" sz="1600" dirty="0"/>
              <a:t>：他の人はどのように行動すべきか？</a:t>
            </a:r>
            <a:endParaRPr lang="en-US" altLang="ja-JP" sz="1600" dirty="0"/>
          </a:p>
          <a:p>
            <a:pPr lvl="1"/>
            <a:endParaRPr lang="en-US" altLang="ja-JP" sz="1600" dirty="0"/>
          </a:p>
          <a:p>
            <a:pPr lvl="1"/>
            <a:r>
              <a:rPr lang="en-US" altLang="ja-JP" sz="1600" dirty="0" err="1">
                <a:solidFill>
                  <a:schemeClr val="bg2">
                    <a:lumMod val="50000"/>
                  </a:schemeClr>
                </a:solidFill>
              </a:rPr>
              <a:t>dlPFC</a:t>
            </a:r>
            <a:r>
              <a:rPr lang="ja-JP" altLang="en-US" sz="1600" dirty="0"/>
              <a:t>を阻害すると、申し出の価値判断</a:t>
            </a:r>
            <a:r>
              <a:rPr lang="en-US" altLang="ja-JP" sz="1600" dirty="0"/>
              <a:t>valuation of offer</a:t>
            </a:r>
            <a:r>
              <a:rPr lang="ja-JP" altLang="en-US" sz="1600" dirty="0"/>
              <a:t>はできるが、公平性の規範</a:t>
            </a:r>
            <a:r>
              <a:rPr lang="en-US" altLang="ja-JP" sz="1600" dirty="0"/>
              <a:t>fairness norms</a:t>
            </a:r>
            <a:r>
              <a:rPr lang="ja-JP" altLang="en-US" sz="1600" dirty="0"/>
              <a:t>に基づく行動が阻害される→</a:t>
            </a:r>
            <a:r>
              <a:rPr lang="en-US" altLang="ja-JP" sz="1600" dirty="0" err="1">
                <a:solidFill>
                  <a:schemeClr val="bg2">
                    <a:lumMod val="50000"/>
                  </a:schemeClr>
                </a:solidFill>
              </a:rPr>
              <a:t>dlPFC</a:t>
            </a:r>
            <a:r>
              <a:rPr lang="ja-JP" altLang="en-US" sz="1600" dirty="0">
                <a:solidFill>
                  <a:schemeClr val="bg2">
                    <a:lumMod val="50000"/>
                  </a:schemeClr>
                </a:solidFill>
              </a:rPr>
              <a:t>は価値判断の統合に関わる</a:t>
            </a:r>
            <a:endParaRPr lang="en-US" altLang="ja-JP" sz="1600" dirty="0">
              <a:solidFill>
                <a:schemeClr val="bg2">
                  <a:lumMod val="50000"/>
                </a:schemeClr>
              </a:solidFill>
            </a:endParaRPr>
          </a:p>
          <a:p>
            <a:pPr lvl="1"/>
            <a:r>
              <a:rPr lang="ja-JP" altLang="en-US" sz="1600" dirty="0"/>
              <a:t>ゲームをウォールストリートゲームではなく、コミュニティゲームと呼ぶことで、協力的行動が増加する</a:t>
            </a:r>
            <a:endParaRPr lang="en-US" altLang="ja-JP" sz="1600" dirty="0"/>
          </a:p>
          <a:p>
            <a:pPr lvl="1"/>
            <a:endParaRPr lang="en-US" altLang="ja-JP" sz="1600" dirty="0"/>
          </a:p>
          <a:p>
            <a:r>
              <a:rPr lang="ja-JP" altLang="en-US" sz="2000" b="1" dirty="0">
                <a:solidFill>
                  <a:schemeClr val="bg2">
                    <a:lumMod val="50000"/>
                  </a:schemeClr>
                </a:solidFill>
              </a:rPr>
              <a:t>社会的同一性</a:t>
            </a:r>
            <a:r>
              <a:rPr lang="en-US" altLang="ja-JP" sz="2000" b="1" dirty="0">
                <a:solidFill>
                  <a:schemeClr val="bg2">
                    <a:lumMod val="50000"/>
                  </a:schemeClr>
                </a:solidFill>
              </a:rPr>
              <a:t>social identity</a:t>
            </a:r>
          </a:p>
          <a:p>
            <a:pPr lvl="1"/>
            <a:r>
              <a:rPr lang="ja-JP" altLang="en-US" sz="1600" dirty="0"/>
              <a:t>人種</a:t>
            </a:r>
            <a:r>
              <a:rPr lang="en-US" altLang="ja-JP" sz="1600" dirty="0"/>
              <a:t>race</a:t>
            </a:r>
            <a:r>
              <a:rPr lang="ja-JP" altLang="en-US" sz="1600" dirty="0"/>
              <a:t>、政治的派閥</a:t>
            </a:r>
            <a:r>
              <a:rPr lang="en-US" altLang="ja-JP" sz="1600" dirty="0"/>
              <a:t>political partisanship</a:t>
            </a:r>
            <a:r>
              <a:rPr lang="ja-JP" altLang="en-US" sz="1600" dirty="0"/>
              <a:t>など</a:t>
            </a:r>
            <a:endParaRPr lang="en-US" altLang="ja-JP" sz="1600" dirty="0"/>
          </a:p>
          <a:p>
            <a:pPr lvl="1"/>
            <a:r>
              <a:rPr lang="ja-JP" altLang="en-US" sz="1600" dirty="0">
                <a:solidFill>
                  <a:schemeClr val="bg2">
                    <a:lumMod val="50000"/>
                  </a:schemeClr>
                </a:solidFill>
              </a:rPr>
              <a:t>グループ内の人同士は互恵関係にある</a:t>
            </a:r>
            <a:r>
              <a:rPr lang="ja-JP" altLang="en-US" sz="1600" dirty="0"/>
              <a:t>、という仮定に基づく</a:t>
            </a:r>
            <a:endParaRPr lang="en-US" altLang="ja-JP" sz="1600" dirty="0"/>
          </a:p>
          <a:p>
            <a:pPr lvl="1"/>
            <a:endParaRPr lang="en-US" altLang="ja-JP" sz="1600" dirty="0"/>
          </a:p>
          <a:p>
            <a:pPr lvl="1"/>
            <a:r>
              <a:rPr lang="ja-JP" altLang="en-US" sz="1600" dirty="0"/>
              <a:t>グループ内の人が報酬を得た場合、グループ外の人が得た場合と比較して、</a:t>
            </a:r>
            <a:r>
              <a:rPr lang="ja-JP" altLang="en-US" sz="1600" dirty="0">
                <a:solidFill>
                  <a:schemeClr val="bg2">
                    <a:lumMod val="50000"/>
                  </a:schemeClr>
                </a:solidFill>
              </a:rPr>
              <a:t>腹側線条体</a:t>
            </a:r>
            <a:r>
              <a:rPr lang="en-US" altLang="ja-JP" sz="1600" dirty="0">
                <a:solidFill>
                  <a:schemeClr val="bg2">
                    <a:lumMod val="50000"/>
                  </a:schemeClr>
                </a:solidFill>
              </a:rPr>
              <a:t>ventral striatum</a:t>
            </a:r>
            <a:r>
              <a:rPr lang="ja-JP" altLang="en-US" sz="1600" dirty="0">
                <a:solidFill>
                  <a:schemeClr val="bg2">
                    <a:lumMod val="50000"/>
                  </a:schemeClr>
                </a:solidFill>
              </a:rPr>
              <a:t>の活動</a:t>
            </a:r>
            <a:r>
              <a:rPr lang="ja-JP" altLang="en-US" sz="1600" dirty="0"/>
              <a:t>が増加する</a:t>
            </a:r>
            <a:endParaRPr lang="en-US" altLang="ja-JP" sz="1600" dirty="0"/>
          </a:p>
          <a:p>
            <a:pPr lvl="1"/>
            <a:r>
              <a:rPr lang="ja-JP" altLang="en-US" sz="1600" dirty="0"/>
              <a:t>グループ内の人の顔を分類するとき、</a:t>
            </a:r>
            <a:r>
              <a:rPr lang="ja-JP" altLang="en-US" sz="1600" dirty="0">
                <a:solidFill>
                  <a:schemeClr val="bg2">
                    <a:lumMod val="50000"/>
                  </a:schemeClr>
                </a:solidFill>
              </a:rPr>
              <a:t>扁桃体</a:t>
            </a:r>
            <a:r>
              <a:rPr lang="en-US" altLang="ja-JP" sz="1600" dirty="0">
                <a:solidFill>
                  <a:schemeClr val="bg2">
                    <a:lumMod val="50000"/>
                  </a:schemeClr>
                </a:solidFill>
              </a:rPr>
              <a:t>amygdala</a:t>
            </a:r>
            <a:r>
              <a:rPr lang="ja-JP" altLang="en-US" sz="1600" dirty="0">
                <a:solidFill>
                  <a:schemeClr val="bg2">
                    <a:lumMod val="50000"/>
                  </a:schemeClr>
                </a:solidFill>
              </a:rPr>
              <a:t>、前頭前野眼窩部</a:t>
            </a:r>
            <a:r>
              <a:rPr lang="en-US" altLang="ja-JP" sz="1600" dirty="0">
                <a:solidFill>
                  <a:schemeClr val="bg2">
                    <a:lumMod val="50000"/>
                  </a:schemeClr>
                </a:solidFill>
              </a:rPr>
              <a:t>orbitofrontal cortex</a:t>
            </a:r>
            <a:r>
              <a:rPr lang="ja-JP" altLang="en-US" sz="1600" dirty="0">
                <a:solidFill>
                  <a:schemeClr val="bg2">
                    <a:lumMod val="50000"/>
                  </a:schemeClr>
                </a:solidFill>
              </a:rPr>
              <a:t>、背側線条体</a:t>
            </a:r>
            <a:r>
              <a:rPr lang="en-US" altLang="ja-JP" sz="1600" dirty="0">
                <a:solidFill>
                  <a:schemeClr val="bg2">
                    <a:lumMod val="50000"/>
                  </a:schemeClr>
                </a:solidFill>
              </a:rPr>
              <a:t>dorsal striatum</a:t>
            </a:r>
            <a:r>
              <a:rPr lang="ja-JP" altLang="en-US" sz="1600" dirty="0">
                <a:solidFill>
                  <a:schemeClr val="bg2">
                    <a:lumMod val="50000"/>
                  </a:schemeClr>
                </a:solidFill>
              </a:rPr>
              <a:t>などの価値に関する部位がより活動</a:t>
            </a:r>
            <a:r>
              <a:rPr lang="ja-JP" altLang="en-US" sz="1600" dirty="0"/>
              <a:t>する</a:t>
            </a:r>
            <a:endParaRPr lang="en-US" altLang="ja-JP" sz="1600" dirty="0"/>
          </a:p>
        </p:txBody>
      </p:sp>
    </p:spTree>
    <p:extLst>
      <p:ext uri="{BB962C8B-B14F-4D97-AF65-F5344CB8AC3E}">
        <p14:creationId xmlns:p14="http://schemas.microsoft.com/office/powerpoint/2010/main" val="260030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個人的違い </a:t>
            </a:r>
            <a:r>
              <a:rPr lang="en-US" altLang="ja-JP" sz="2600" b="1" dirty="0"/>
              <a:t>Individual differences</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506510"/>
            <a:ext cx="7886700" cy="4961745"/>
          </a:xfrm>
        </p:spPr>
        <p:txBody>
          <a:bodyPr>
            <a:normAutofit/>
          </a:bodyPr>
          <a:lstStyle/>
          <a:p>
            <a:r>
              <a:rPr lang="ja-JP" altLang="en-US" sz="2000" b="1" dirty="0">
                <a:solidFill>
                  <a:schemeClr val="bg2">
                    <a:lumMod val="50000"/>
                  </a:schemeClr>
                </a:solidFill>
              </a:rPr>
              <a:t>個人的な協力的行動のとりやすさ</a:t>
            </a:r>
            <a:r>
              <a:rPr lang="en-US" altLang="ja-JP" sz="2000" b="1" dirty="0">
                <a:solidFill>
                  <a:schemeClr val="bg2">
                    <a:lumMod val="50000"/>
                  </a:schemeClr>
                </a:solidFill>
              </a:rPr>
              <a:t>tendency to cooperate</a:t>
            </a:r>
            <a:r>
              <a:rPr lang="ja-JP" altLang="en-US" sz="2000" dirty="0"/>
              <a:t>が影響する</a:t>
            </a:r>
            <a:endParaRPr lang="en-US" altLang="ja-JP" sz="2000" dirty="0"/>
          </a:p>
          <a:p>
            <a:pPr lvl="1"/>
            <a:r>
              <a:rPr lang="ja-JP" altLang="en-US" sz="1600" dirty="0"/>
              <a:t>自己愛人間</a:t>
            </a:r>
            <a:r>
              <a:rPr lang="en-US" altLang="ja-JP" sz="1600" dirty="0" err="1"/>
              <a:t>proselfs</a:t>
            </a:r>
            <a:r>
              <a:rPr lang="ja-JP" altLang="en-US" sz="1600" dirty="0"/>
              <a:t>（自分自身への報酬に価値を置く人）と</a:t>
            </a:r>
            <a:r>
              <a:rPr lang="ja-JP" altLang="en-US" sz="1600" dirty="0">
                <a:solidFill>
                  <a:schemeClr val="bg2">
                    <a:lumMod val="50000"/>
                  </a:schemeClr>
                </a:solidFill>
              </a:rPr>
              <a:t>他者愛人間</a:t>
            </a:r>
            <a:r>
              <a:rPr lang="en-US" altLang="ja-JP" sz="1600" dirty="0" err="1">
                <a:solidFill>
                  <a:schemeClr val="bg2">
                    <a:lumMod val="50000"/>
                  </a:schemeClr>
                </a:solidFill>
              </a:rPr>
              <a:t>prosocials</a:t>
            </a:r>
            <a:r>
              <a:rPr lang="ja-JP" altLang="en-US" sz="1600" dirty="0"/>
              <a:t>（他者への報酬に価値を置く人）→</a:t>
            </a:r>
            <a:r>
              <a:rPr lang="ja-JP" altLang="en-US" sz="1600" dirty="0">
                <a:solidFill>
                  <a:schemeClr val="bg2">
                    <a:lumMod val="50000"/>
                  </a:schemeClr>
                </a:solidFill>
              </a:rPr>
              <a:t>向社会的な人</a:t>
            </a:r>
            <a:r>
              <a:rPr lang="en-US" altLang="ja-JP" sz="1600" dirty="0" err="1">
                <a:solidFill>
                  <a:schemeClr val="bg2">
                    <a:lumMod val="50000"/>
                  </a:schemeClr>
                </a:solidFill>
              </a:rPr>
              <a:t>prosocials</a:t>
            </a:r>
            <a:r>
              <a:rPr lang="ja-JP" altLang="en-US" sz="1600" dirty="0"/>
              <a:t>の方が協力的行動をとりやすい</a:t>
            </a:r>
            <a:endParaRPr lang="en-US" altLang="ja-JP" sz="1600" dirty="0"/>
          </a:p>
          <a:p>
            <a:pPr lvl="1"/>
            <a:r>
              <a:rPr lang="en-US" altLang="ja-JP" sz="1600" dirty="0"/>
              <a:t>50</a:t>
            </a:r>
            <a:r>
              <a:rPr lang="ja-JP" altLang="en-US" sz="1600" dirty="0"/>
              <a:t>－</a:t>
            </a:r>
            <a:r>
              <a:rPr lang="en-US" altLang="ja-JP" sz="1600" dirty="0"/>
              <a:t>55</a:t>
            </a:r>
            <a:r>
              <a:rPr lang="ja-JP" altLang="en-US" sz="1600" dirty="0"/>
              <a:t>％：状況に応じて協力する</a:t>
            </a:r>
            <a:r>
              <a:rPr lang="en-US" altLang="ja-JP" sz="1600" dirty="0"/>
              <a:t>conditional cooperators</a:t>
            </a:r>
            <a:r>
              <a:rPr lang="ja-JP" altLang="en-US" sz="1600" dirty="0"/>
              <a:t>、</a:t>
            </a:r>
            <a:r>
              <a:rPr lang="en-US" altLang="ja-JP" sz="1600" dirty="0"/>
              <a:t>23</a:t>
            </a:r>
            <a:r>
              <a:rPr lang="ja-JP" altLang="en-US" sz="1600" dirty="0"/>
              <a:t>－</a:t>
            </a:r>
            <a:r>
              <a:rPr lang="en-US" altLang="ja-JP" sz="1600" dirty="0"/>
              <a:t>30</a:t>
            </a:r>
            <a:r>
              <a:rPr lang="ja-JP" altLang="en-US" sz="1600" dirty="0"/>
              <a:t>％：タダ乗り</a:t>
            </a:r>
            <a:r>
              <a:rPr lang="en-US" altLang="ja-JP" sz="1600" dirty="0"/>
              <a:t>free riders</a:t>
            </a:r>
            <a:r>
              <a:rPr lang="ja-JP" altLang="en-US" sz="1600" dirty="0"/>
              <a:t>、</a:t>
            </a:r>
            <a:r>
              <a:rPr lang="en-US" altLang="ja-JP" sz="1600" dirty="0"/>
              <a:t>5</a:t>
            </a:r>
            <a:r>
              <a:rPr lang="ja-JP" altLang="en-US" sz="1600" dirty="0"/>
              <a:t>－</a:t>
            </a:r>
            <a:r>
              <a:rPr lang="en-US" altLang="ja-JP" sz="1600" dirty="0"/>
              <a:t>10</a:t>
            </a:r>
            <a:r>
              <a:rPr lang="ja-JP" altLang="en-US" sz="1600" dirty="0"/>
              <a:t>％：常に協力する</a:t>
            </a:r>
            <a:r>
              <a:rPr lang="en-US" altLang="ja-JP" sz="1600" dirty="0"/>
              <a:t>consistent contributors</a:t>
            </a:r>
          </a:p>
          <a:p>
            <a:endParaRPr lang="en-US" altLang="ja-JP" sz="2000" dirty="0"/>
          </a:p>
          <a:p>
            <a:r>
              <a:rPr lang="ja-JP" altLang="en-US" sz="2000" dirty="0"/>
              <a:t>また、個人的な協力的行動のとりやすさが、文脈的要因の影響を変化させる</a:t>
            </a:r>
            <a:endParaRPr lang="en-US" altLang="ja-JP" sz="2000" dirty="0"/>
          </a:p>
          <a:p>
            <a:pPr lvl="1"/>
            <a:r>
              <a:rPr lang="ja-JP" altLang="en-US" sz="1600" dirty="0"/>
              <a:t>常に協力する人の存在は、</a:t>
            </a:r>
            <a:r>
              <a:rPr lang="ja-JP" altLang="en-US" sz="1600" dirty="0">
                <a:solidFill>
                  <a:schemeClr val="bg2">
                    <a:lumMod val="50000"/>
                  </a:schemeClr>
                </a:solidFill>
              </a:rPr>
              <a:t>寛容で公平であることを吉とする人</a:t>
            </a:r>
            <a:r>
              <a:rPr lang="ja-JP" altLang="en-US" sz="1600" dirty="0"/>
              <a:t>に対して、協力的行動を促す</a:t>
            </a:r>
            <a:endParaRPr lang="en-US" altLang="ja-JP" sz="1600" dirty="0"/>
          </a:p>
          <a:p>
            <a:pPr lvl="1"/>
            <a:r>
              <a:rPr lang="ja-JP" altLang="en-US" sz="1600" dirty="0"/>
              <a:t>思考を促すことは、</a:t>
            </a:r>
            <a:r>
              <a:rPr lang="ja-JP" altLang="en-US" sz="1600" dirty="0">
                <a:solidFill>
                  <a:schemeClr val="bg2">
                    <a:lumMod val="50000"/>
                  </a:schemeClr>
                </a:solidFill>
              </a:rPr>
              <a:t>向社会的な人</a:t>
            </a:r>
            <a:r>
              <a:rPr lang="ja-JP" altLang="en-US" sz="1600" dirty="0"/>
              <a:t>に対して、協力的行動を促す</a:t>
            </a:r>
            <a:endParaRPr lang="en-US" altLang="ja-JP" sz="1600" dirty="0"/>
          </a:p>
        </p:txBody>
      </p:sp>
    </p:spTree>
    <p:extLst>
      <p:ext uri="{BB962C8B-B14F-4D97-AF65-F5344CB8AC3E}">
        <p14:creationId xmlns:p14="http://schemas.microsoft.com/office/powerpoint/2010/main" val="464444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将来の展望 </a:t>
            </a:r>
            <a:r>
              <a:rPr lang="en-US" altLang="ja-JP" sz="2600" b="1" dirty="0"/>
              <a:t>Future Directions</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1506510"/>
            <a:ext cx="7886700" cy="4961745"/>
          </a:xfrm>
        </p:spPr>
        <p:txBody>
          <a:bodyPr>
            <a:normAutofit/>
          </a:bodyPr>
          <a:lstStyle/>
          <a:p>
            <a:r>
              <a:rPr lang="ja-JP" altLang="en-US" sz="2000" b="1" dirty="0">
                <a:solidFill>
                  <a:schemeClr val="bg2">
                    <a:lumMod val="50000"/>
                  </a:schemeClr>
                </a:solidFill>
              </a:rPr>
              <a:t>注意</a:t>
            </a:r>
            <a:r>
              <a:rPr lang="en-US" altLang="ja-JP" sz="2000" b="1" dirty="0">
                <a:solidFill>
                  <a:schemeClr val="bg2">
                    <a:lumMod val="50000"/>
                  </a:schemeClr>
                </a:solidFill>
              </a:rPr>
              <a:t>attention</a:t>
            </a:r>
          </a:p>
          <a:p>
            <a:pPr lvl="1"/>
            <a:r>
              <a:rPr lang="ja-JP" altLang="en-US" sz="1600" dirty="0"/>
              <a:t>ある特定の選択への注意が意思決定を変化させる</a:t>
            </a:r>
            <a:endParaRPr lang="en-US" altLang="ja-JP" sz="1600" dirty="0"/>
          </a:p>
          <a:p>
            <a:pPr lvl="1"/>
            <a:r>
              <a:rPr lang="ja-JP" altLang="en-US" sz="1600" dirty="0"/>
              <a:t>ある特定の選択へ注意を向けさせることにより、線条体</a:t>
            </a:r>
            <a:r>
              <a:rPr lang="en-US" altLang="ja-JP" sz="1600" dirty="0"/>
              <a:t>striatum</a:t>
            </a:r>
            <a:r>
              <a:rPr lang="ja-JP" altLang="en-US" sz="1600" dirty="0"/>
              <a:t>および前頭前野腹内側部</a:t>
            </a:r>
            <a:r>
              <a:rPr lang="en-US" altLang="ja-JP" sz="1600" dirty="0" err="1"/>
              <a:t>vmPFC</a:t>
            </a:r>
            <a:r>
              <a:rPr lang="ja-JP" altLang="en-US" sz="1600" dirty="0"/>
              <a:t>の活動も変化する</a:t>
            </a:r>
            <a:endParaRPr lang="en-US" altLang="ja-JP" sz="1600" dirty="0"/>
          </a:p>
          <a:p>
            <a:pPr lvl="1"/>
            <a:endParaRPr lang="en-US" altLang="ja-JP" sz="1600" dirty="0"/>
          </a:p>
          <a:p>
            <a:r>
              <a:rPr lang="ja-JP" altLang="en-US" sz="2000" b="1" dirty="0">
                <a:solidFill>
                  <a:schemeClr val="bg2">
                    <a:lumMod val="50000"/>
                  </a:schemeClr>
                </a:solidFill>
              </a:rPr>
              <a:t>学習</a:t>
            </a:r>
            <a:r>
              <a:rPr lang="en-US" altLang="ja-JP" sz="2000" b="1" dirty="0">
                <a:solidFill>
                  <a:schemeClr val="bg2">
                    <a:lumMod val="50000"/>
                  </a:schemeClr>
                </a:solidFill>
              </a:rPr>
              <a:t>learning</a:t>
            </a:r>
          </a:p>
          <a:p>
            <a:pPr lvl="1"/>
            <a:r>
              <a:rPr lang="ja-JP" altLang="en-US" sz="1600" dirty="0"/>
              <a:t>選択の価値は時間と共に個人的経験</a:t>
            </a:r>
            <a:r>
              <a:rPr lang="en-US" altLang="ja-JP" sz="1600" dirty="0"/>
              <a:t>personal experiences</a:t>
            </a:r>
            <a:r>
              <a:rPr lang="ja-JP" altLang="en-US" sz="1600" dirty="0"/>
              <a:t>および社会観察</a:t>
            </a:r>
            <a:r>
              <a:rPr lang="en-US" altLang="ja-JP" sz="1600" dirty="0"/>
              <a:t>social observation</a:t>
            </a:r>
            <a:r>
              <a:rPr lang="ja-JP" altLang="en-US" sz="1600" dirty="0"/>
              <a:t>によって学習される</a:t>
            </a:r>
            <a:endParaRPr lang="en-US" altLang="ja-JP" sz="1600" dirty="0"/>
          </a:p>
          <a:p>
            <a:pPr lvl="1"/>
            <a:r>
              <a:rPr lang="ja-JP" altLang="en-US" sz="1600" dirty="0"/>
              <a:t>互恵の正統モデル</a:t>
            </a:r>
            <a:r>
              <a:rPr lang="en-US" altLang="ja-JP" sz="1600" dirty="0"/>
              <a:t>canonical models of reciprocity</a:t>
            </a:r>
            <a:r>
              <a:rPr lang="ja-JP" altLang="en-US" sz="1600" dirty="0"/>
              <a:t>：ある特定の他者を寛容であると認識し、その人に対し助けようとする行動が生じる</a:t>
            </a:r>
            <a:endParaRPr lang="en-US" altLang="ja-JP" sz="1600" dirty="0"/>
          </a:p>
          <a:p>
            <a:pPr lvl="1"/>
            <a:r>
              <a:rPr lang="ja-JP" altLang="en-US" sz="1600" dirty="0">
                <a:solidFill>
                  <a:schemeClr val="bg2">
                    <a:lumMod val="50000"/>
                  </a:schemeClr>
                </a:solidFill>
              </a:rPr>
              <a:t>価値学習モデル</a:t>
            </a:r>
            <a:r>
              <a:rPr lang="en-US" altLang="ja-JP" sz="1600" dirty="0">
                <a:solidFill>
                  <a:schemeClr val="bg2">
                    <a:lumMod val="50000"/>
                  </a:schemeClr>
                </a:solidFill>
              </a:rPr>
              <a:t>models of value learning</a:t>
            </a:r>
            <a:r>
              <a:rPr lang="ja-JP" altLang="en-US" sz="1600" dirty="0"/>
              <a:t>：協力的相互関係において報酬を得ることにより、</a:t>
            </a:r>
            <a:r>
              <a:rPr lang="ja-JP" altLang="en-US" sz="1600" dirty="0">
                <a:solidFill>
                  <a:schemeClr val="bg2">
                    <a:lumMod val="50000"/>
                  </a:schemeClr>
                </a:solidFill>
              </a:rPr>
              <a:t>社会的印象</a:t>
            </a:r>
            <a:r>
              <a:rPr lang="en-US" altLang="ja-JP" sz="1600" dirty="0">
                <a:solidFill>
                  <a:schemeClr val="bg2">
                    <a:lumMod val="50000"/>
                  </a:schemeClr>
                </a:solidFill>
              </a:rPr>
              <a:t>social impression</a:t>
            </a:r>
            <a:r>
              <a:rPr lang="ja-JP" altLang="en-US" sz="1600" dirty="0"/>
              <a:t>（例：「寛容な人だ！」）を構築する神経部位に加え、</a:t>
            </a:r>
            <a:r>
              <a:rPr lang="ja-JP" altLang="en-US" sz="1600" dirty="0">
                <a:solidFill>
                  <a:schemeClr val="bg2">
                    <a:lumMod val="50000"/>
                  </a:schemeClr>
                </a:solidFill>
              </a:rPr>
              <a:t>報酬的学習</a:t>
            </a:r>
            <a:r>
              <a:rPr lang="en-US" altLang="ja-JP" sz="1600" dirty="0">
                <a:solidFill>
                  <a:schemeClr val="bg2">
                    <a:lumMod val="50000"/>
                  </a:schemeClr>
                </a:solidFill>
              </a:rPr>
              <a:t>reward learning</a:t>
            </a:r>
            <a:r>
              <a:rPr lang="ja-JP" altLang="en-US" sz="1600" dirty="0"/>
              <a:t>に関わる神経部位が活動する</a:t>
            </a:r>
            <a:endParaRPr lang="en-US" altLang="ja-JP" sz="1600" dirty="0"/>
          </a:p>
        </p:txBody>
      </p:sp>
    </p:spTree>
    <p:extLst>
      <p:ext uri="{BB962C8B-B14F-4D97-AF65-F5344CB8AC3E}">
        <p14:creationId xmlns:p14="http://schemas.microsoft.com/office/powerpoint/2010/main" val="372910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結論 </a:t>
            </a:r>
            <a:r>
              <a:rPr lang="en-US" altLang="ja-JP" sz="2600" b="1" dirty="0"/>
              <a:t>Conclusions</a:t>
            </a:r>
            <a:endParaRPr lang="en-US" sz="2600" b="1" dirty="0"/>
          </a:p>
        </p:txBody>
      </p:sp>
      <p:sp>
        <p:nvSpPr>
          <p:cNvPr id="10" name="Content Placeholder 2">
            <a:extLst>
              <a:ext uri="{FF2B5EF4-FFF2-40B4-BE49-F238E27FC236}">
                <a16:creationId xmlns:a16="http://schemas.microsoft.com/office/drawing/2014/main" id="{AAD43A64-D81D-46D2-B697-024AB928E6E9}"/>
              </a:ext>
            </a:extLst>
          </p:cNvPr>
          <p:cNvSpPr>
            <a:spLocks noGrp="1"/>
          </p:cNvSpPr>
          <p:nvPr>
            <p:ph idx="1"/>
          </p:nvPr>
        </p:nvSpPr>
        <p:spPr>
          <a:xfrm>
            <a:off x="628650" y="2001187"/>
            <a:ext cx="7886700" cy="2638269"/>
          </a:xfrm>
        </p:spPr>
        <p:txBody>
          <a:bodyPr>
            <a:normAutofit/>
          </a:bodyPr>
          <a:lstStyle/>
          <a:p>
            <a:r>
              <a:rPr lang="ja-JP" altLang="en-US" sz="2000" dirty="0"/>
              <a:t>環境問題や公共財の管理などの多岐にわたる社会的ジレンマに関わる問題を解決するために、グループ協力について明らかにすることは非常に重要である</a:t>
            </a:r>
            <a:endParaRPr lang="en-US" altLang="ja-JP" sz="2000" dirty="0"/>
          </a:p>
          <a:p>
            <a:endParaRPr lang="en-US" altLang="ja-JP" sz="2000" dirty="0"/>
          </a:p>
          <a:p>
            <a:r>
              <a:rPr lang="ja-JP" altLang="en-US" sz="2000" b="1" dirty="0">
                <a:solidFill>
                  <a:schemeClr val="bg2">
                    <a:lumMod val="50000"/>
                  </a:schemeClr>
                </a:solidFill>
              </a:rPr>
              <a:t>価値判断をもとにしたアプローチ</a:t>
            </a:r>
            <a:r>
              <a:rPr lang="en-US" altLang="ja-JP" sz="2000" b="1" dirty="0">
                <a:solidFill>
                  <a:schemeClr val="bg2">
                    <a:lumMod val="50000"/>
                  </a:schemeClr>
                </a:solidFill>
              </a:rPr>
              <a:t>value-based approach</a:t>
            </a:r>
            <a:r>
              <a:rPr lang="ja-JP" altLang="en-US" sz="2000" dirty="0"/>
              <a:t>はどのようにそれぞれの人が、それぞれの文脈において協力的意思決定を下すのかを理解することに、非常に役だつと思われる</a:t>
            </a:r>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37179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825625"/>
            <a:ext cx="7886700" cy="3467735"/>
          </a:xfrm>
        </p:spPr>
        <p:txBody>
          <a:bodyPr>
            <a:normAutofit/>
          </a:bodyPr>
          <a:lstStyle/>
          <a:p>
            <a:r>
              <a:rPr lang="ja-JP" altLang="en-US" sz="2000" dirty="0"/>
              <a:t>長年の間、</a:t>
            </a:r>
            <a:r>
              <a:rPr lang="ja-JP" altLang="en-US" sz="2000" b="1" dirty="0">
                <a:solidFill>
                  <a:schemeClr val="bg2">
                    <a:lumMod val="50000"/>
                  </a:schemeClr>
                </a:solidFill>
              </a:rPr>
              <a:t>向社会性</a:t>
            </a:r>
            <a:r>
              <a:rPr lang="en-US" altLang="ja-JP" sz="2000" b="1" dirty="0" err="1">
                <a:solidFill>
                  <a:schemeClr val="bg2">
                    <a:lumMod val="50000"/>
                  </a:schemeClr>
                </a:solidFill>
              </a:rPr>
              <a:t>prosociality</a:t>
            </a:r>
            <a:r>
              <a:rPr lang="ja-JP" altLang="en-US" sz="2000" dirty="0"/>
              <a:t>は、</a:t>
            </a:r>
            <a:r>
              <a:rPr lang="en-US" altLang="ja-JP" sz="2000" dirty="0"/>
              <a:t>1)</a:t>
            </a:r>
            <a:r>
              <a:rPr lang="ja-JP" altLang="en-US" sz="2000" dirty="0">
                <a:solidFill>
                  <a:schemeClr val="bg2">
                    <a:lumMod val="50000"/>
                  </a:schemeClr>
                </a:solidFill>
              </a:rPr>
              <a:t>利己的な衝動</a:t>
            </a:r>
            <a:r>
              <a:rPr lang="en-US" altLang="ja-JP" sz="2000" dirty="0">
                <a:solidFill>
                  <a:schemeClr val="bg2">
                    <a:lumMod val="50000"/>
                  </a:schemeClr>
                </a:solidFill>
              </a:rPr>
              <a:t>selfish impulses</a:t>
            </a:r>
            <a:r>
              <a:rPr lang="ja-JP" altLang="en-US" sz="2000" dirty="0">
                <a:solidFill>
                  <a:schemeClr val="bg2">
                    <a:lumMod val="50000"/>
                  </a:schemeClr>
                </a:solidFill>
              </a:rPr>
              <a:t>を律する</a:t>
            </a:r>
            <a:r>
              <a:rPr lang="ja-JP" altLang="en-US" sz="2000" dirty="0"/>
              <a:t>ために生じたのか、</a:t>
            </a:r>
            <a:r>
              <a:rPr lang="en-US" altLang="ja-JP" sz="2000" dirty="0"/>
              <a:t>2)</a:t>
            </a:r>
            <a:r>
              <a:rPr lang="ja-JP" altLang="en-US" sz="2000" dirty="0">
                <a:solidFill>
                  <a:schemeClr val="bg2">
                    <a:lumMod val="50000"/>
                  </a:schemeClr>
                </a:solidFill>
              </a:rPr>
              <a:t>生来から備わっている本能</a:t>
            </a:r>
            <a:r>
              <a:rPr lang="en-US" altLang="ja-JP" sz="2000" dirty="0"/>
              <a:t>natural intuition</a:t>
            </a:r>
            <a:r>
              <a:rPr lang="ja-JP" altLang="en-US" sz="2000" dirty="0"/>
              <a:t>なのか、については議論がなされており、いまだ解決されていない</a:t>
            </a:r>
            <a:endParaRPr lang="en-US" altLang="ja-JP" sz="2000" dirty="0"/>
          </a:p>
          <a:p>
            <a:r>
              <a:rPr lang="ja-JP" altLang="en-US" sz="2000" dirty="0"/>
              <a:t>本章では、以下の点に注目する</a:t>
            </a:r>
            <a:endParaRPr lang="en-US" altLang="ja-JP" sz="2000" dirty="0"/>
          </a:p>
          <a:p>
            <a:pPr lvl="1"/>
            <a:r>
              <a:rPr lang="ja-JP" altLang="en-US" sz="2000" dirty="0"/>
              <a:t>人間の協力行動</a:t>
            </a:r>
            <a:r>
              <a:rPr lang="en-US" altLang="ja-JP" sz="2000" dirty="0"/>
              <a:t>human cooperation</a:t>
            </a:r>
            <a:r>
              <a:rPr lang="ja-JP" altLang="en-US" sz="2000" dirty="0"/>
              <a:t>を測るための実験方法</a:t>
            </a:r>
            <a:endParaRPr lang="en-US" altLang="ja-JP" sz="2000" dirty="0"/>
          </a:p>
          <a:p>
            <a:pPr lvl="1"/>
            <a:r>
              <a:rPr lang="ja-JP" altLang="en-US" sz="2000" dirty="0"/>
              <a:t>協力的意思決定</a:t>
            </a:r>
            <a:r>
              <a:rPr lang="en-US" altLang="ja-JP" sz="2000" dirty="0"/>
              <a:t>cooperative decision-making</a:t>
            </a:r>
            <a:r>
              <a:rPr lang="ja-JP" altLang="en-US" sz="2000" dirty="0"/>
              <a:t>に至るプロセスに関するモデルと、それを支える脳構造</a:t>
            </a:r>
            <a:endParaRPr lang="en-US" altLang="ja-JP" sz="2000" dirty="0"/>
          </a:p>
          <a:p>
            <a:pPr lvl="1"/>
            <a:r>
              <a:rPr lang="ja-JP" altLang="en-US" sz="2000" dirty="0"/>
              <a:t>協力行動を支えるメンタルプロセス</a:t>
            </a:r>
            <a:r>
              <a:rPr lang="en-US" altLang="ja-JP" sz="2000" dirty="0"/>
              <a:t>mental process</a:t>
            </a:r>
            <a:r>
              <a:rPr lang="ja-JP" altLang="en-US" sz="2000" dirty="0"/>
              <a:t>における個人的および社会構造的違いの役割</a:t>
            </a:r>
            <a:endParaRPr lang="en-US" altLang="ja-JP" sz="2000" dirty="0"/>
          </a:p>
          <a:p>
            <a:pPr lvl="1"/>
            <a:r>
              <a:rPr lang="ja-JP" altLang="en-US" sz="2000" dirty="0"/>
              <a:t>将来の展望</a:t>
            </a:r>
            <a:endParaRPr lang="en-US" altLang="ja-JP" sz="2000"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導入</a:t>
            </a:r>
            <a:endParaRPr lang="en-US" sz="2600" b="1" dirty="0"/>
          </a:p>
        </p:txBody>
      </p:sp>
    </p:spTree>
    <p:extLst>
      <p:ext uri="{BB962C8B-B14F-4D97-AF65-F5344CB8AC3E}">
        <p14:creationId xmlns:p14="http://schemas.microsoft.com/office/powerpoint/2010/main" val="1623360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50" y="1341690"/>
            <a:ext cx="7886700" cy="4503633"/>
          </a:xfrm>
        </p:spPr>
        <p:txBody>
          <a:bodyPr>
            <a:normAutofit/>
          </a:bodyPr>
          <a:lstStyle/>
          <a:p>
            <a:r>
              <a:rPr lang="ja-JP" altLang="en-US" sz="2000" dirty="0"/>
              <a:t>協力は、</a:t>
            </a:r>
            <a:r>
              <a:rPr lang="ja-JP" altLang="en-US" sz="2000" dirty="0">
                <a:solidFill>
                  <a:schemeClr val="bg2">
                    <a:lumMod val="50000"/>
                  </a:schemeClr>
                </a:solidFill>
              </a:rPr>
              <a:t>自分を犠牲にして他者に利益を与える</a:t>
            </a:r>
            <a:r>
              <a:rPr lang="ja-JP" altLang="en-US" sz="2000" dirty="0"/>
              <a:t>行動に関わる</a:t>
            </a:r>
            <a:endParaRPr lang="en-US" altLang="ja-JP" sz="2000" dirty="0"/>
          </a:p>
          <a:p>
            <a:pPr lvl="1"/>
            <a:r>
              <a:rPr lang="ja-JP" altLang="en-US" sz="1600" dirty="0"/>
              <a:t>犠牲や利益の例：一次的（食料、薬、セックスなど）および二次的（富、地位、名誉など）のものを含む</a:t>
            </a:r>
            <a:endParaRPr lang="en-US" altLang="ja-JP" sz="1600" dirty="0"/>
          </a:p>
          <a:p>
            <a:endParaRPr lang="en-US" altLang="ja-JP" sz="2000" dirty="0"/>
          </a:p>
          <a:p>
            <a:r>
              <a:rPr lang="ja-JP" altLang="en-US" sz="2000" dirty="0"/>
              <a:t>協力は、行動の動機により、二つに分けられる</a:t>
            </a:r>
            <a:endParaRPr lang="en-US" altLang="ja-JP" sz="2000" dirty="0"/>
          </a:p>
          <a:p>
            <a:pPr lvl="1"/>
            <a:r>
              <a:rPr lang="ja-JP" altLang="en-US" sz="1600" b="1" dirty="0">
                <a:solidFill>
                  <a:schemeClr val="bg2">
                    <a:lumMod val="50000"/>
                  </a:schemeClr>
                </a:solidFill>
              </a:rPr>
              <a:t>利他的な協力</a:t>
            </a:r>
            <a:r>
              <a:rPr lang="en-US" altLang="ja-JP" sz="1600" b="1" dirty="0">
                <a:solidFill>
                  <a:schemeClr val="bg2">
                    <a:lumMod val="50000"/>
                  </a:schemeClr>
                </a:solidFill>
              </a:rPr>
              <a:t>altruistic cooperation</a:t>
            </a:r>
            <a:r>
              <a:rPr lang="ja-JP" altLang="en-US" sz="1600" dirty="0"/>
              <a:t>：現在および将来の報酬を考慮しない行動</a:t>
            </a:r>
            <a:endParaRPr lang="en-US" altLang="ja-JP" sz="1600" dirty="0"/>
          </a:p>
          <a:p>
            <a:pPr lvl="1"/>
            <a:r>
              <a:rPr lang="ja-JP" altLang="en-US" sz="1600" b="1" dirty="0">
                <a:solidFill>
                  <a:schemeClr val="bg2">
                    <a:lumMod val="50000"/>
                  </a:schemeClr>
                </a:solidFill>
              </a:rPr>
              <a:t>戦略的協力</a:t>
            </a:r>
            <a:r>
              <a:rPr lang="en-US" altLang="ja-JP" sz="1600" b="1" dirty="0">
                <a:solidFill>
                  <a:schemeClr val="bg2">
                    <a:lumMod val="50000"/>
                  </a:schemeClr>
                </a:solidFill>
              </a:rPr>
              <a:t>strategic cooperation</a:t>
            </a:r>
            <a:r>
              <a:rPr lang="ja-JP" altLang="en-US" sz="1600" dirty="0"/>
              <a:t>：将来の報酬に動機づけられた行動</a:t>
            </a:r>
            <a:endParaRPr lang="en-US" altLang="ja-JP" sz="1600" dirty="0"/>
          </a:p>
          <a:p>
            <a:endParaRPr lang="en-US" altLang="ja-JP" sz="2000" dirty="0"/>
          </a:p>
          <a:p>
            <a:r>
              <a:rPr lang="ja-JP" altLang="en-US" sz="2000" dirty="0"/>
              <a:t>実際には、利他的・戦略的・両方の協力が観察される</a:t>
            </a:r>
            <a:endParaRPr lang="en-US" altLang="ja-JP" sz="2000" dirty="0"/>
          </a:p>
          <a:p>
            <a:endParaRPr lang="en-US" altLang="ja-JP" sz="2000" dirty="0"/>
          </a:p>
          <a:p>
            <a:r>
              <a:rPr lang="ja-JP" altLang="en-US" sz="2000" dirty="0"/>
              <a:t>以下の代表的な協力行動を測定する実験系を紹介する</a:t>
            </a:r>
            <a:endParaRPr lang="en-US" altLang="ja-JP" sz="2000" dirty="0"/>
          </a:p>
          <a:p>
            <a:pPr lvl="1"/>
            <a:r>
              <a:rPr lang="ja-JP" altLang="en-US" sz="1600" dirty="0"/>
              <a:t>社会的ジレンマゲーム</a:t>
            </a:r>
            <a:r>
              <a:rPr lang="en-US" altLang="ja-JP" sz="1600" dirty="0"/>
              <a:t>social dilemmas</a:t>
            </a:r>
          </a:p>
          <a:p>
            <a:pPr lvl="1"/>
            <a:r>
              <a:rPr lang="ja-JP" altLang="en-US" sz="1600" dirty="0"/>
              <a:t>交渉ゲーム</a:t>
            </a:r>
            <a:r>
              <a:rPr lang="en-US" altLang="ja-JP" sz="1600" dirty="0"/>
              <a:t>bargaining games</a:t>
            </a:r>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協力行動の測定 </a:t>
            </a:r>
            <a:r>
              <a:rPr lang="en-US" altLang="ja-JP" sz="2600" b="1" dirty="0"/>
              <a:t>Measuring Cooperation</a:t>
            </a:r>
            <a:endParaRPr lang="en-US" sz="2600" b="1" dirty="0"/>
          </a:p>
        </p:txBody>
      </p:sp>
    </p:spTree>
    <p:extLst>
      <p:ext uri="{BB962C8B-B14F-4D97-AF65-F5344CB8AC3E}">
        <p14:creationId xmlns:p14="http://schemas.microsoft.com/office/powerpoint/2010/main" val="1832154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49" y="983166"/>
            <a:ext cx="7886700" cy="495656"/>
          </a:xfrm>
        </p:spPr>
        <p:txBody>
          <a:bodyPr>
            <a:normAutofit/>
          </a:bodyPr>
          <a:lstStyle/>
          <a:p>
            <a:pPr marL="0" indent="0">
              <a:buNone/>
            </a:pPr>
            <a:r>
              <a:rPr lang="ja-JP" altLang="en-US" sz="2000" u="sng" dirty="0"/>
              <a:t>囚人のジレンマゲーム</a:t>
            </a:r>
            <a:r>
              <a:rPr lang="en-US" altLang="ja-JP" sz="2000" u="sng" dirty="0"/>
              <a:t>Prisoner’s Dilemma game</a:t>
            </a:r>
            <a:endParaRPr lang="en-US" altLang="ja-JP" sz="1600" u="sng"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協力行動の測定 </a:t>
            </a:r>
            <a:r>
              <a:rPr lang="en-US" altLang="ja-JP" sz="2600" b="1" dirty="0"/>
              <a:t>Measuring Cooperation</a:t>
            </a:r>
            <a:endParaRPr lang="en-US" sz="2600" b="1" dirty="0"/>
          </a:p>
        </p:txBody>
      </p:sp>
      <p:graphicFrame>
        <p:nvGraphicFramePr>
          <p:cNvPr id="5" name="Table 5">
            <a:extLst>
              <a:ext uri="{FF2B5EF4-FFF2-40B4-BE49-F238E27FC236}">
                <a16:creationId xmlns:a16="http://schemas.microsoft.com/office/drawing/2014/main" id="{840ADE19-5E8A-4084-B57A-29A7457220BB}"/>
              </a:ext>
            </a:extLst>
          </p:cNvPr>
          <p:cNvGraphicFramePr>
            <a:graphicFrameLocks noGrp="1"/>
          </p:cNvGraphicFramePr>
          <p:nvPr>
            <p:extLst>
              <p:ext uri="{D42A27DB-BD31-4B8C-83A1-F6EECF244321}">
                <p14:modId xmlns:p14="http://schemas.microsoft.com/office/powerpoint/2010/main" val="2453200957"/>
              </p:ext>
            </p:extLst>
          </p:nvPr>
        </p:nvGraphicFramePr>
        <p:xfrm>
          <a:off x="122279" y="1763572"/>
          <a:ext cx="8899441" cy="2570480"/>
        </p:xfrm>
        <a:graphic>
          <a:graphicData uri="http://schemas.openxmlformats.org/drawingml/2006/table">
            <a:tbl>
              <a:tblPr>
                <a:tableStyleId>{5DA37D80-6434-44D0-A028-1B22A696006F}</a:tableStyleId>
              </a:tblPr>
              <a:tblGrid>
                <a:gridCol w="923050">
                  <a:extLst>
                    <a:ext uri="{9D8B030D-6E8A-4147-A177-3AD203B41FA5}">
                      <a16:colId xmlns:a16="http://schemas.microsoft.com/office/drawing/2014/main" val="1603732257"/>
                    </a:ext>
                  </a:extLst>
                </a:gridCol>
                <a:gridCol w="2396354">
                  <a:extLst>
                    <a:ext uri="{9D8B030D-6E8A-4147-A177-3AD203B41FA5}">
                      <a16:colId xmlns:a16="http://schemas.microsoft.com/office/drawing/2014/main" val="3934245907"/>
                    </a:ext>
                  </a:extLst>
                </a:gridCol>
                <a:gridCol w="2777017">
                  <a:extLst>
                    <a:ext uri="{9D8B030D-6E8A-4147-A177-3AD203B41FA5}">
                      <a16:colId xmlns:a16="http://schemas.microsoft.com/office/drawing/2014/main" val="4121814875"/>
                    </a:ext>
                  </a:extLst>
                </a:gridCol>
                <a:gridCol w="2803020">
                  <a:extLst>
                    <a:ext uri="{9D8B030D-6E8A-4147-A177-3AD203B41FA5}">
                      <a16:colId xmlns:a16="http://schemas.microsoft.com/office/drawing/2014/main" val="522890720"/>
                    </a:ext>
                  </a:extLst>
                </a:gridCol>
              </a:tblGrid>
              <a:tr h="370840">
                <a:tc rowSpan="2" gridSpan="2">
                  <a:txBody>
                    <a:bodyPr/>
                    <a:lstStyle/>
                    <a:p>
                      <a:endParaRPr lang="en-US" dirty="0"/>
                    </a:p>
                  </a:txBody>
                  <a:tcPr anchor="ctr"/>
                </a:tc>
                <a:tc rowSpan="2" hMerge="1">
                  <a:txBody>
                    <a:bodyPr/>
                    <a:lstStyle/>
                    <a:p>
                      <a:endParaRPr lang="en-US" dirty="0"/>
                    </a:p>
                  </a:txBody>
                  <a:tcPr anchor="ctr"/>
                </a:tc>
                <a:tc gridSpan="2">
                  <a:txBody>
                    <a:bodyPr/>
                    <a:lstStyle/>
                    <a:p>
                      <a:pPr algn="ctr"/>
                      <a:r>
                        <a:rPr lang="ja-JP" altLang="en-US" dirty="0"/>
                        <a:t>自分</a:t>
                      </a:r>
                      <a:endParaRPr lang="en-US" dirty="0"/>
                    </a:p>
                  </a:txBody>
                  <a:tcPr anchor="ctr"/>
                </a:tc>
                <a:tc hMerge="1">
                  <a:txBody>
                    <a:bodyPr/>
                    <a:lstStyle/>
                    <a:p>
                      <a:endParaRPr lang="en-US" dirty="0"/>
                    </a:p>
                  </a:txBody>
                  <a:tcPr/>
                </a:tc>
                <a:extLst>
                  <a:ext uri="{0D108BD9-81ED-4DB2-BD59-A6C34878D82A}">
                    <a16:rowId xmlns:a16="http://schemas.microsoft.com/office/drawing/2014/main" val="4045529736"/>
                  </a:ext>
                </a:extLst>
              </a:tr>
              <a:tr h="370840">
                <a:tc gridSpan="2" vMerge="1">
                  <a:txBody>
                    <a:bodyPr/>
                    <a:lstStyle/>
                    <a:p>
                      <a:endParaRPr lang="en-US" dirty="0"/>
                    </a:p>
                  </a:txBody>
                  <a:tcPr anchor="ctr"/>
                </a:tc>
                <a:tc hMerge="1" vMerge="1">
                  <a:txBody>
                    <a:bodyPr/>
                    <a:lstStyle/>
                    <a:p>
                      <a:endParaRPr lang="en-US" dirty="0"/>
                    </a:p>
                  </a:txBody>
                  <a:tcPr anchor="ctr"/>
                </a:tc>
                <a:tc>
                  <a:txBody>
                    <a:bodyPr/>
                    <a:lstStyle/>
                    <a:p>
                      <a:r>
                        <a:rPr lang="ja-JP" altLang="en-US" dirty="0"/>
                        <a:t>だます</a:t>
                      </a:r>
                      <a:r>
                        <a:rPr lang="en-US" altLang="ja-JP" dirty="0"/>
                        <a:t>Defect</a:t>
                      </a:r>
                      <a:endParaRPr lang="en-US" dirty="0"/>
                    </a:p>
                  </a:txBody>
                  <a:tcPr anchor="ctr"/>
                </a:tc>
                <a:tc>
                  <a:txBody>
                    <a:bodyPr/>
                    <a:lstStyle/>
                    <a:p>
                      <a:r>
                        <a:rPr lang="ja-JP" altLang="en-US" dirty="0"/>
                        <a:t>協力する</a:t>
                      </a:r>
                      <a:r>
                        <a:rPr lang="en-US" altLang="ja-JP" dirty="0"/>
                        <a:t>Cooperate</a:t>
                      </a:r>
                      <a:endParaRPr lang="en-US" dirty="0"/>
                    </a:p>
                  </a:txBody>
                  <a:tcPr anchor="ctr"/>
                </a:tc>
                <a:extLst>
                  <a:ext uri="{0D108BD9-81ED-4DB2-BD59-A6C34878D82A}">
                    <a16:rowId xmlns:a16="http://schemas.microsoft.com/office/drawing/2014/main" val="2290931129"/>
                  </a:ext>
                </a:extLst>
              </a:tr>
              <a:tr h="370840">
                <a:tc rowSpan="2">
                  <a:txBody>
                    <a:bodyPr/>
                    <a:lstStyle/>
                    <a:p>
                      <a:pPr algn="ctr"/>
                      <a:r>
                        <a:rPr lang="ja-JP" altLang="en-US" dirty="0"/>
                        <a:t>相手</a:t>
                      </a:r>
                      <a:endParaRPr lang="en-US" dirty="0"/>
                    </a:p>
                  </a:txBody>
                  <a:tcPr anchor="ctr"/>
                </a:tc>
                <a:tc>
                  <a:txBody>
                    <a:bodyPr/>
                    <a:lstStyle/>
                    <a:p>
                      <a:r>
                        <a:rPr lang="ja-JP" altLang="en-US" dirty="0"/>
                        <a:t>だます</a:t>
                      </a:r>
                      <a:r>
                        <a:rPr lang="en-US" altLang="ja-JP" dirty="0"/>
                        <a:t>Defect</a:t>
                      </a:r>
                      <a:endParaRPr lang="en-US" dirty="0"/>
                    </a:p>
                  </a:txBody>
                  <a:tcPr anchor="ctr"/>
                </a:tc>
                <a:tc>
                  <a:txBody>
                    <a:bodyPr/>
                    <a:lstStyle/>
                    <a:p>
                      <a:r>
                        <a:rPr lang="en-US" altLang="ja-JP" dirty="0"/>
                        <a:t>Punishment</a:t>
                      </a:r>
                    </a:p>
                    <a:p>
                      <a:r>
                        <a:rPr lang="ja-JP" altLang="en-US" dirty="0"/>
                        <a:t>例：共に刑期</a:t>
                      </a:r>
                      <a:r>
                        <a:rPr lang="en-US" altLang="ja-JP" dirty="0"/>
                        <a:t>2</a:t>
                      </a:r>
                      <a:r>
                        <a:rPr lang="ja-JP" altLang="en-US" dirty="0"/>
                        <a:t>年</a:t>
                      </a:r>
                      <a:endParaRPr lang="en-US" dirty="0"/>
                    </a:p>
                  </a:txBody>
                  <a:tcPr anchor="ctr"/>
                </a:tc>
                <a:tc>
                  <a:txBody>
                    <a:bodyPr/>
                    <a:lstStyle/>
                    <a:p>
                      <a:r>
                        <a:rPr lang="en-US" dirty="0"/>
                        <a:t>Sucker</a:t>
                      </a:r>
                    </a:p>
                    <a:p>
                      <a:r>
                        <a:rPr lang="ja-JP" altLang="en-US" dirty="0"/>
                        <a:t>例；自分は刑期</a:t>
                      </a:r>
                      <a:r>
                        <a:rPr lang="en-US" altLang="ja-JP" dirty="0"/>
                        <a:t>3</a:t>
                      </a:r>
                      <a:r>
                        <a:rPr lang="ja-JP" altLang="en-US" dirty="0"/>
                        <a:t>年。相手は釈放</a:t>
                      </a:r>
                      <a:endParaRPr lang="en-US" dirty="0"/>
                    </a:p>
                  </a:txBody>
                  <a:tcPr anchor="ctr"/>
                </a:tc>
                <a:extLst>
                  <a:ext uri="{0D108BD9-81ED-4DB2-BD59-A6C34878D82A}">
                    <a16:rowId xmlns:a16="http://schemas.microsoft.com/office/drawing/2014/main" val="2324275463"/>
                  </a:ext>
                </a:extLst>
              </a:tr>
              <a:tr h="370840">
                <a:tc vMerge="1">
                  <a:txBody>
                    <a:bodyPr/>
                    <a:lstStyle/>
                    <a:p>
                      <a:endParaRPr lang="en-US" dirty="0"/>
                    </a:p>
                  </a:txBody>
                  <a:tcPr/>
                </a:tc>
                <a:tc>
                  <a:txBody>
                    <a:bodyPr/>
                    <a:lstStyle/>
                    <a:p>
                      <a:r>
                        <a:rPr lang="ja-JP" altLang="en-US" dirty="0"/>
                        <a:t>協力する</a:t>
                      </a:r>
                      <a:r>
                        <a:rPr lang="en-US" altLang="ja-JP" dirty="0"/>
                        <a:t>Cooperate</a:t>
                      </a:r>
                      <a:endParaRPr lang="en-US" dirty="0"/>
                    </a:p>
                  </a:txBody>
                  <a:tcPr anchor="ctr"/>
                </a:tc>
                <a:tc>
                  <a:txBody>
                    <a:bodyPr/>
                    <a:lstStyle/>
                    <a:p>
                      <a:r>
                        <a:rPr lang="en-US" altLang="ja-JP" dirty="0"/>
                        <a:t>Temptation</a:t>
                      </a:r>
                    </a:p>
                    <a:p>
                      <a:r>
                        <a:rPr lang="ja-JP" altLang="en-US" dirty="0"/>
                        <a:t>例：自分は釈放。相手は刑期</a:t>
                      </a:r>
                      <a:r>
                        <a:rPr lang="en-US" altLang="ja-JP" dirty="0"/>
                        <a:t>3</a:t>
                      </a:r>
                      <a:r>
                        <a:rPr lang="ja-JP" altLang="en-US" dirty="0"/>
                        <a:t>年</a:t>
                      </a:r>
                      <a:endParaRPr lang="en-US" dirty="0"/>
                    </a:p>
                  </a:txBody>
                  <a:tcPr anchor="ctr"/>
                </a:tc>
                <a:tc>
                  <a:txBody>
                    <a:bodyPr/>
                    <a:lstStyle/>
                    <a:p>
                      <a:r>
                        <a:rPr lang="en-US" dirty="0"/>
                        <a:t>Reward</a:t>
                      </a:r>
                    </a:p>
                    <a:p>
                      <a:r>
                        <a:rPr lang="ja-JP" altLang="en-US" dirty="0"/>
                        <a:t>例：共に刑期</a:t>
                      </a:r>
                      <a:r>
                        <a:rPr lang="en-US" altLang="ja-JP" dirty="0"/>
                        <a:t>1</a:t>
                      </a:r>
                      <a:r>
                        <a:rPr lang="ja-JP" altLang="en-US" dirty="0"/>
                        <a:t>年</a:t>
                      </a:r>
                      <a:endParaRPr lang="en-US" dirty="0"/>
                    </a:p>
                  </a:txBody>
                  <a:tcPr anchor="ctr"/>
                </a:tc>
                <a:extLst>
                  <a:ext uri="{0D108BD9-81ED-4DB2-BD59-A6C34878D82A}">
                    <a16:rowId xmlns:a16="http://schemas.microsoft.com/office/drawing/2014/main" val="603283772"/>
                  </a:ext>
                </a:extLst>
              </a:tr>
            </a:tbl>
          </a:graphicData>
        </a:graphic>
      </p:graphicFrame>
      <p:sp>
        <p:nvSpPr>
          <p:cNvPr id="7" name="Content Placeholder 2">
            <a:extLst>
              <a:ext uri="{FF2B5EF4-FFF2-40B4-BE49-F238E27FC236}">
                <a16:creationId xmlns:a16="http://schemas.microsoft.com/office/drawing/2014/main" id="{F4C4D70B-2B83-47ED-ADAF-0C95DE7BC5B2}"/>
              </a:ext>
            </a:extLst>
          </p:cNvPr>
          <p:cNvSpPr txBox="1">
            <a:spLocks/>
          </p:cNvSpPr>
          <p:nvPr/>
        </p:nvSpPr>
        <p:spPr>
          <a:xfrm>
            <a:off x="628650" y="4648912"/>
            <a:ext cx="7886700" cy="19228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社会的ジレンマ：</a:t>
            </a:r>
            <a:r>
              <a:rPr lang="en-US" altLang="ja-JP" sz="1600" dirty="0"/>
              <a:t>Sucker</a:t>
            </a:r>
            <a:r>
              <a:rPr lang="ja-JP" altLang="en-US" sz="1600" dirty="0"/>
              <a:t>は避けようとする意識が働く→</a:t>
            </a:r>
            <a:r>
              <a:rPr lang="en-US" altLang="ja-JP" sz="1600" dirty="0"/>
              <a:t>Defect</a:t>
            </a:r>
            <a:r>
              <a:rPr lang="ja-JP" altLang="en-US" sz="1600" dirty="0"/>
              <a:t>を選べば個人の利益は大きい→しかし、双方が協力すればお互いの利益を最大化できる→しかし、裏切られる可能性→</a:t>
            </a:r>
            <a:r>
              <a:rPr lang="en-US" altLang="ja-JP" sz="1600" dirty="0"/>
              <a:t>…</a:t>
            </a:r>
          </a:p>
          <a:p>
            <a:pPr>
              <a:buFont typeface="Wingdings" panose="05000000000000000000" pitchFamily="2" charset="2"/>
              <a:buChar char="ü"/>
            </a:pPr>
            <a:r>
              <a:rPr lang="ja-JP" altLang="en-US" sz="1600" dirty="0"/>
              <a:t>一回限りの実験（</a:t>
            </a:r>
            <a:r>
              <a:rPr lang="en-US" altLang="ja-JP" sz="1600" dirty="0"/>
              <a:t>one-shot PDs</a:t>
            </a:r>
            <a:r>
              <a:rPr lang="ja-JP" altLang="en-US" sz="1600" dirty="0"/>
              <a:t>）と繰り返し試行する実験（</a:t>
            </a:r>
            <a:r>
              <a:rPr lang="en-US" altLang="ja-JP" sz="1600" dirty="0"/>
              <a:t>iterated PD</a:t>
            </a:r>
            <a:r>
              <a:rPr lang="ja-JP" altLang="en-US" sz="1600" dirty="0"/>
              <a:t>）がある</a:t>
            </a:r>
            <a:endParaRPr lang="en-US" altLang="ja-JP" sz="1600" dirty="0"/>
          </a:p>
          <a:p>
            <a:pPr>
              <a:buFont typeface="Wingdings" panose="05000000000000000000" pitchFamily="2" charset="2"/>
              <a:buChar char="ü"/>
            </a:pPr>
            <a:r>
              <a:rPr lang="ja-JP" altLang="en-US" sz="1600" dirty="0"/>
              <a:t>長年の研究により、人間は、</a:t>
            </a:r>
            <a:r>
              <a:rPr lang="ja-JP" altLang="en-US" sz="1600" dirty="0">
                <a:solidFill>
                  <a:schemeClr val="bg2">
                    <a:lumMod val="50000"/>
                  </a:schemeClr>
                </a:solidFill>
              </a:rPr>
              <a:t>まったく知らない人とでも協力しようとする</a:t>
            </a:r>
            <a:r>
              <a:rPr lang="ja-JP" altLang="en-US" sz="1600" dirty="0"/>
              <a:t>ことが分かっている</a:t>
            </a:r>
            <a:endParaRPr lang="en-US" altLang="ja-JP" sz="1600" dirty="0"/>
          </a:p>
        </p:txBody>
      </p:sp>
    </p:spTree>
    <p:extLst>
      <p:ext uri="{BB962C8B-B14F-4D97-AF65-F5344CB8AC3E}">
        <p14:creationId xmlns:p14="http://schemas.microsoft.com/office/powerpoint/2010/main" val="185876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49" y="983166"/>
            <a:ext cx="7886700" cy="495656"/>
          </a:xfrm>
        </p:spPr>
        <p:txBody>
          <a:bodyPr>
            <a:normAutofit/>
          </a:bodyPr>
          <a:lstStyle/>
          <a:p>
            <a:pPr marL="0" indent="0">
              <a:buNone/>
            </a:pPr>
            <a:r>
              <a:rPr lang="ja-JP" altLang="en-US" sz="2000" u="sng" dirty="0"/>
              <a:t>公共財ゲーム</a:t>
            </a:r>
            <a:r>
              <a:rPr lang="en-US" altLang="ja-JP" sz="2000" u="sng" dirty="0"/>
              <a:t>Public goods game</a:t>
            </a:r>
            <a:endParaRPr lang="en-US" altLang="ja-JP" sz="1600" u="sng"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協力行動の測定 </a:t>
            </a:r>
            <a:r>
              <a:rPr lang="en-US" altLang="ja-JP" sz="2600" b="1" dirty="0"/>
              <a:t>Measuring Cooperation</a:t>
            </a:r>
            <a:endParaRPr lang="en-US" sz="2600" b="1" dirty="0"/>
          </a:p>
        </p:txBody>
      </p:sp>
      <p:sp>
        <p:nvSpPr>
          <p:cNvPr id="7" name="Content Placeholder 2">
            <a:extLst>
              <a:ext uri="{FF2B5EF4-FFF2-40B4-BE49-F238E27FC236}">
                <a16:creationId xmlns:a16="http://schemas.microsoft.com/office/drawing/2014/main" id="{F4C4D70B-2B83-47ED-ADAF-0C95DE7BC5B2}"/>
              </a:ext>
            </a:extLst>
          </p:cNvPr>
          <p:cNvSpPr txBox="1">
            <a:spLocks/>
          </p:cNvSpPr>
          <p:nvPr/>
        </p:nvSpPr>
        <p:spPr>
          <a:xfrm>
            <a:off x="628650" y="4537818"/>
            <a:ext cx="7886700" cy="20338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altLang="ja-JP" sz="1600" dirty="0"/>
              <a:t>2</a:t>
            </a:r>
            <a:r>
              <a:rPr lang="ja-JP" altLang="en-US" sz="1600" dirty="0"/>
              <a:t>人以上のグループ内における協力行動を測定できる→</a:t>
            </a:r>
            <a:r>
              <a:rPr lang="ja-JP" altLang="en-US" sz="1600" dirty="0">
                <a:solidFill>
                  <a:schemeClr val="bg2">
                    <a:lumMod val="50000"/>
                  </a:schemeClr>
                </a:solidFill>
              </a:rPr>
              <a:t>より実社会での協力を反映</a:t>
            </a:r>
            <a:endParaRPr lang="en-US" altLang="ja-JP" sz="1600" dirty="0">
              <a:solidFill>
                <a:schemeClr val="bg2">
                  <a:lumMod val="50000"/>
                </a:schemeClr>
              </a:solidFill>
            </a:endParaRPr>
          </a:p>
          <a:p>
            <a:pPr>
              <a:buFont typeface="Wingdings" panose="05000000000000000000" pitchFamily="2" charset="2"/>
              <a:buChar char="ü"/>
            </a:pPr>
            <a:r>
              <a:rPr lang="ja-JP" altLang="en-US" sz="1600" dirty="0"/>
              <a:t>平均で</a:t>
            </a:r>
            <a:r>
              <a:rPr lang="en-US" altLang="ja-JP" sz="1600" dirty="0"/>
              <a:t>60</a:t>
            </a:r>
            <a:r>
              <a:rPr lang="ja-JP" altLang="en-US" sz="1600" dirty="0"/>
              <a:t>％の施行において人々は協力することが知られている</a:t>
            </a:r>
            <a:endParaRPr lang="en-US" altLang="ja-JP" sz="1600" dirty="0"/>
          </a:p>
          <a:p>
            <a:pPr>
              <a:buFont typeface="Wingdings" panose="05000000000000000000" pitchFamily="2" charset="2"/>
              <a:buChar char="ü"/>
            </a:pPr>
            <a:r>
              <a:rPr lang="en-US" altLang="ja-JP" sz="1600" dirty="0"/>
              <a:t>PDs</a:t>
            </a:r>
            <a:r>
              <a:rPr lang="ja-JP" altLang="en-US" sz="1600" dirty="0"/>
              <a:t>との相違点：</a:t>
            </a:r>
            <a:r>
              <a:rPr lang="ja-JP" altLang="en-US" sz="1600" dirty="0">
                <a:solidFill>
                  <a:schemeClr val="bg2">
                    <a:lumMod val="50000"/>
                  </a:schemeClr>
                </a:solidFill>
              </a:rPr>
              <a:t>グループ心理</a:t>
            </a:r>
            <a:r>
              <a:rPr lang="en-US" altLang="ja-JP" sz="1600" dirty="0">
                <a:solidFill>
                  <a:schemeClr val="bg2">
                    <a:lumMod val="50000"/>
                  </a:schemeClr>
                </a:solidFill>
              </a:rPr>
              <a:t>group psychology</a:t>
            </a:r>
            <a:r>
              <a:rPr lang="ja-JP" altLang="en-US" sz="1600" dirty="0"/>
              <a:t>の影響</a:t>
            </a:r>
            <a:endParaRPr lang="en-US" altLang="ja-JP" sz="1600" dirty="0"/>
          </a:p>
          <a:p>
            <a:pPr lvl="1">
              <a:buFont typeface="Wingdings" panose="05000000000000000000" pitchFamily="2" charset="2"/>
              <a:buChar char="ü"/>
            </a:pPr>
            <a:r>
              <a:rPr lang="ja-JP" altLang="en-US" sz="1600" dirty="0"/>
              <a:t>繰り返し試行により、協力行動が少なくなる（責任感が薄まり、一対一の相互互恵がない）</a:t>
            </a:r>
            <a:endParaRPr lang="en-US" altLang="ja-JP" sz="1600" dirty="0"/>
          </a:p>
          <a:p>
            <a:pPr lvl="1">
              <a:buFont typeface="Wingdings" panose="05000000000000000000" pitchFamily="2" charset="2"/>
              <a:buChar char="ü"/>
            </a:pPr>
            <a:r>
              <a:rPr lang="ja-JP" altLang="en-US" sz="1600" dirty="0"/>
              <a:t>社会規範</a:t>
            </a:r>
            <a:r>
              <a:rPr lang="en-US" altLang="ja-JP" sz="1600" dirty="0"/>
              <a:t>norms</a:t>
            </a:r>
            <a:r>
              <a:rPr lang="ja-JP" altLang="en-US" sz="1600" dirty="0"/>
              <a:t>や社会的同一性</a:t>
            </a:r>
            <a:r>
              <a:rPr lang="en-US" altLang="ja-JP" sz="1600" dirty="0"/>
              <a:t>social identity</a:t>
            </a:r>
            <a:r>
              <a:rPr lang="ja-JP" altLang="en-US" sz="1600" dirty="0"/>
              <a:t>（所属するグループにより自分が何者かを感じること）による影響</a:t>
            </a:r>
            <a:endParaRPr lang="en-US" altLang="ja-JP" sz="1600" dirty="0"/>
          </a:p>
        </p:txBody>
      </p:sp>
      <p:pic>
        <p:nvPicPr>
          <p:cNvPr id="1026" name="Picture 2">
            <a:extLst>
              <a:ext uri="{FF2B5EF4-FFF2-40B4-BE49-F238E27FC236}">
                <a16:creationId xmlns:a16="http://schemas.microsoft.com/office/drawing/2014/main" id="{5D626291-A794-4ECB-8BDE-CEF474AD3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260" y="1478822"/>
            <a:ext cx="3543479" cy="27669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443A493-0014-46CE-8093-C07493ED3CDD}"/>
              </a:ext>
            </a:extLst>
          </p:cNvPr>
          <p:cNvSpPr txBox="1"/>
          <p:nvPr/>
        </p:nvSpPr>
        <p:spPr>
          <a:xfrm>
            <a:off x="4957185" y="4245727"/>
            <a:ext cx="4206666" cy="215444"/>
          </a:xfrm>
          <a:prstGeom prst="rect">
            <a:avLst/>
          </a:prstGeom>
          <a:noFill/>
        </p:spPr>
        <p:txBody>
          <a:bodyPr wrap="square">
            <a:spAutoFit/>
          </a:bodyPr>
          <a:lstStyle/>
          <a:p>
            <a:r>
              <a:rPr lang="en-US" sz="800" dirty="0"/>
              <a:t>https://en.wikipedia.org/wiki/Public_goods_game#/media/File:Public_Goods_Game.png</a:t>
            </a:r>
          </a:p>
        </p:txBody>
      </p:sp>
    </p:spTree>
    <p:extLst>
      <p:ext uri="{BB962C8B-B14F-4D97-AF65-F5344CB8AC3E}">
        <p14:creationId xmlns:p14="http://schemas.microsoft.com/office/powerpoint/2010/main" val="587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49" y="983166"/>
            <a:ext cx="7886700" cy="495656"/>
          </a:xfrm>
        </p:spPr>
        <p:txBody>
          <a:bodyPr>
            <a:normAutofit/>
          </a:bodyPr>
          <a:lstStyle/>
          <a:p>
            <a:pPr marL="0" indent="0">
              <a:buNone/>
            </a:pPr>
            <a:r>
              <a:rPr lang="ja-JP" altLang="en-US" sz="2000" u="sng" dirty="0"/>
              <a:t>社会的ジレンマ</a:t>
            </a:r>
            <a:r>
              <a:rPr lang="en-US" altLang="ja-JP" sz="2000" u="sng" dirty="0"/>
              <a:t>Social dilemma</a:t>
            </a:r>
            <a:endParaRPr lang="en-US" altLang="ja-JP" sz="1600" u="sng"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協力行動の測定 </a:t>
            </a:r>
            <a:r>
              <a:rPr lang="en-US" altLang="ja-JP" sz="2600" b="1" dirty="0"/>
              <a:t>Measuring Cooperation</a:t>
            </a:r>
            <a:endParaRPr lang="en-US" sz="2600" b="1" dirty="0"/>
          </a:p>
        </p:txBody>
      </p:sp>
      <p:sp>
        <p:nvSpPr>
          <p:cNvPr id="8" name="Content Placeholder 2">
            <a:extLst>
              <a:ext uri="{FF2B5EF4-FFF2-40B4-BE49-F238E27FC236}">
                <a16:creationId xmlns:a16="http://schemas.microsoft.com/office/drawing/2014/main" id="{2CBE7E52-79BC-43ED-A313-888A95A48F97}"/>
              </a:ext>
            </a:extLst>
          </p:cNvPr>
          <p:cNvSpPr txBox="1">
            <a:spLocks/>
          </p:cNvSpPr>
          <p:nvPr/>
        </p:nvSpPr>
        <p:spPr>
          <a:xfrm>
            <a:off x="628650" y="2170632"/>
            <a:ext cx="7886700" cy="3122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000" dirty="0"/>
              <a:t>実験において操作できる変数</a:t>
            </a:r>
            <a:endParaRPr lang="en-US" altLang="ja-JP" sz="2000" dirty="0"/>
          </a:p>
          <a:p>
            <a:pPr lvl="1"/>
            <a:r>
              <a:rPr lang="ja-JP" altLang="en-US" sz="1600" dirty="0"/>
              <a:t>強化およに罰則を与える機会</a:t>
            </a:r>
            <a:r>
              <a:rPr lang="en-US" altLang="ja-JP" sz="1600" dirty="0"/>
              <a:t>reinforcement and punishment opportunities</a:t>
            </a:r>
          </a:p>
          <a:p>
            <a:pPr lvl="1"/>
            <a:r>
              <a:rPr lang="ja-JP" altLang="en-US" sz="1600" dirty="0"/>
              <a:t>風評</a:t>
            </a:r>
            <a:r>
              <a:rPr lang="en-US" altLang="ja-JP" sz="1600" dirty="0"/>
              <a:t>reputational concern</a:t>
            </a:r>
          </a:p>
          <a:p>
            <a:pPr lvl="1"/>
            <a:r>
              <a:rPr lang="ja-JP" altLang="en-US" sz="1600" dirty="0"/>
              <a:t>ゲームのフレーミング（例：地域ゲーム</a:t>
            </a:r>
            <a:r>
              <a:rPr lang="en-US" altLang="ja-JP" sz="1600" dirty="0"/>
              <a:t>community game vs </a:t>
            </a:r>
            <a:r>
              <a:rPr lang="ja-JP" altLang="en-US" sz="1600" dirty="0"/>
              <a:t>ウォールストリートゲーム</a:t>
            </a:r>
            <a:r>
              <a:rPr lang="en-US" altLang="ja-JP" sz="1600" dirty="0"/>
              <a:t>Wall Street game</a:t>
            </a:r>
            <a:r>
              <a:rPr lang="ja-JP" altLang="en-US" sz="1600" dirty="0"/>
              <a:t>）</a:t>
            </a:r>
            <a:endParaRPr lang="en-US" altLang="ja-JP" sz="1600" dirty="0"/>
          </a:p>
          <a:p>
            <a:endParaRPr lang="en-US" altLang="ja-JP" sz="2000" dirty="0"/>
          </a:p>
          <a:p>
            <a:r>
              <a:rPr lang="ja-JP" altLang="en-US" sz="2000" dirty="0"/>
              <a:t>これらの変数が操作されることにより、協力行動のプロペンシティも変わることが報告されている</a:t>
            </a:r>
            <a:endParaRPr lang="en-US" altLang="ja-JP" sz="2000" dirty="0"/>
          </a:p>
        </p:txBody>
      </p:sp>
    </p:spTree>
    <p:extLst>
      <p:ext uri="{BB962C8B-B14F-4D97-AF65-F5344CB8AC3E}">
        <p14:creationId xmlns:p14="http://schemas.microsoft.com/office/powerpoint/2010/main" val="1142805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49" y="983166"/>
            <a:ext cx="7886700" cy="495656"/>
          </a:xfrm>
        </p:spPr>
        <p:txBody>
          <a:bodyPr>
            <a:normAutofit/>
          </a:bodyPr>
          <a:lstStyle/>
          <a:p>
            <a:pPr marL="0" indent="0">
              <a:buNone/>
            </a:pPr>
            <a:r>
              <a:rPr lang="ja-JP" altLang="en-US" sz="2000" u="sng" dirty="0"/>
              <a:t>最後通牒ゲーム</a:t>
            </a:r>
            <a:r>
              <a:rPr lang="en-US" altLang="ja-JP" sz="2000" u="sng" dirty="0"/>
              <a:t>Ultimatum game</a:t>
            </a:r>
            <a:endParaRPr lang="en-US" altLang="ja-JP" sz="1600" u="sng"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協力行動の測定 </a:t>
            </a:r>
            <a:r>
              <a:rPr lang="en-US" altLang="ja-JP" sz="2600" b="1" dirty="0"/>
              <a:t>Measuring Cooperation</a:t>
            </a:r>
            <a:endParaRPr lang="en-US" sz="2600" b="1" dirty="0"/>
          </a:p>
        </p:txBody>
      </p:sp>
      <p:pic>
        <p:nvPicPr>
          <p:cNvPr id="2050" name="Picture 2">
            <a:extLst>
              <a:ext uri="{FF2B5EF4-FFF2-40B4-BE49-F238E27FC236}">
                <a16:creationId xmlns:a16="http://schemas.microsoft.com/office/drawing/2014/main" id="{FC4EA36A-1169-4F51-8D64-837E85D9F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893" y="1644464"/>
            <a:ext cx="2698212" cy="306099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52C8D36-B121-4AF3-B3DA-8745108614CA}"/>
              </a:ext>
            </a:extLst>
          </p:cNvPr>
          <p:cNvSpPr txBox="1">
            <a:spLocks/>
          </p:cNvSpPr>
          <p:nvPr/>
        </p:nvSpPr>
        <p:spPr>
          <a:xfrm>
            <a:off x="628650" y="5178751"/>
            <a:ext cx="7886700" cy="1136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公平性に関する社会規範への責任感</a:t>
            </a:r>
            <a:r>
              <a:rPr lang="en-US" altLang="ja-JP" sz="1600" dirty="0"/>
              <a:t>responsiveness to fairness norms</a:t>
            </a:r>
            <a:r>
              <a:rPr lang="ja-JP" altLang="en-US" sz="1600" dirty="0"/>
              <a:t>を評価する</a:t>
            </a:r>
            <a:endParaRPr lang="en-US" altLang="ja-JP" sz="1600" dirty="0"/>
          </a:p>
          <a:p>
            <a:pPr>
              <a:buFont typeface="Wingdings" panose="05000000000000000000" pitchFamily="2" charset="2"/>
              <a:buChar char="ü"/>
            </a:pPr>
            <a:r>
              <a:rPr lang="ja-JP" altLang="en-US" sz="1600" dirty="0"/>
              <a:t>経済的合理性をとれば、どのような申し出でも、受諾した方が利益は大きい</a:t>
            </a:r>
            <a:endParaRPr lang="en-US" altLang="ja-JP" sz="1600" dirty="0"/>
          </a:p>
          <a:p>
            <a:pPr>
              <a:buFont typeface="Wingdings" panose="05000000000000000000" pitchFamily="2" charset="2"/>
              <a:buChar char="ü"/>
            </a:pPr>
            <a:r>
              <a:rPr lang="ja-JP" altLang="en-US" sz="1600" dirty="0"/>
              <a:t>しかし、</a:t>
            </a:r>
            <a:r>
              <a:rPr lang="ja-JP" altLang="en-US" sz="1600" dirty="0">
                <a:solidFill>
                  <a:schemeClr val="bg2">
                    <a:lumMod val="50000"/>
                  </a:schemeClr>
                </a:solidFill>
              </a:rPr>
              <a:t>それぞれの社会規範に即して不公平だと認められた申し出は、断られる</a:t>
            </a:r>
            <a:r>
              <a:rPr lang="ja-JP" altLang="en-US" sz="1600" dirty="0"/>
              <a:t>ことが知られており、定型的に、全体の</a:t>
            </a:r>
            <a:r>
              <a:rPr lang="en-US" altLang="ja-JP" sz="1600" dirty="0"/>
              <a:t>20</a:t>
            </a:r>
            <a:r>
              <a:rPr lang="ja-JP" altLang="en-US" sz="1600" dirty="0"/>
              <a:t>％以下の申し出だと断れれる。</a:t>
            </a:r>
            <a:endParaRPr lang="en-US" altLang="ja-JP" sz="1600" dirty="0"/>
          </a:p>
        </p:txBody>
      </p:sp>
      <p:sp>
        <p:nvSpPr>
          <p:cNvPr id="9" name="TextBox 8">
            <a:extLst>
              <a:ext uri="{FF2B5EF4-FFF2-40B4-BE49-F238E27FC236}">
                <a16:creationId xmlns:a16="http://schemas.microsoft.com/office/drawing/2014/main" id="{9F437D62-F7D4-4601-8CEB-45F2FFD2E3C4}"/>
              </a:ext>
            </a:extLst>
          </p:cNvPr>
          <p:cNvSpPr txBox="1"/>
          <p:nvPr/>
        </p:nvSpPr>
        <p:spPr>
          <a:xfrm>
            <a:off x="5991226" y="4490017"/>
            <a:ext cx="1725626" cy="215444"/>
          </a:xfrm>
          <a:prstGeom prst="rect">
            <a:avLst/>
          </a:prstGeom>
          <a:noFill/>
        </p:spPr>
        <p:txBody>
          <a:bodyPr wrap="square">
            <a:spAutoFit/>
          </a:bodyPr>
          <a:lstStyle/>
          <a:p>
            <a:r>
              <a:rPr lang="en-US" altLang="ja-JP" sz="800" dirty="0"/>
              <a:t>Wang et al., 2015, Front Psych</a:t>
            </a:r>
            <a:endParaRPr lang="en-US" sz="800" dirty="0"/>
          </a:p>
        </p:txBody>
      </p:sp>
    </p:spTree>
    <p:extLst>
      <p:ext uri="{BB962C8B-B14F-4D97-AF65-F5344CB8AC3E}">
        <p14:creationId xmlns:p14="http://schemas.microsoft.com/office/powerpoint/2010/main" val="2088927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E159B-CD46-4BD7-BA05-BE053E81E8BA}"/>
              </a:ext>
            </a:extLst>
          </p:cNvPr>
          <p:cNvSpPr>
            <a:spLocks noGrp="1"/>
          </p:cNvSpPr>
          <p:nvPr>
            <p:ph idx="1"/>
          </p:nvPr>
        </p:nvSpPr>
        <p:spPr>
          <a:xfrm>
            <a:off x="628649" y="983166"/>
            <a:ext cx="7886700" cy="495656"/>
          </a:xfrm>
        </p:spPr>
        <p:txBody>
          <a:bodyPr>
            <a:normAutofit/>
          </a:bodyPr>
          <a:lstStyle/>
          <a:p>
            <a:pPr marL="0" indent="0">
              <a:buNone/>
            </a:pPr>
            <a:r>
              <a:rPr lang="ja-JP" altLang="en-US" sz="2000" u="sng" dirty="0"/>
              <a:t>独裁者ゲーム</a:t>
            </a:r>
            <a:r>
              <a:rPr lang="en-US" altLang="ja-JP" sz="2000" u="sng" dirty="0"/>
              <a:t>Dictator game</a:t>
            </a:r>
            <a:endParaRPr lang="en-US" altLang="ja-JP" sz="1600" u="sng" dirty="0"/>
          </a:p>
        </p:txBody>
      </p:sp>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協力行動の測定 </a:t>
            </a:r>
            <a:r>
              <a:rPr lang="en-US" altLang="ja-JP" sz="2600" b="1" dirty="0"/>
              <a:t>Measuring Cooperation</a:t>
            </a:r>
            <a:endParaRPr lang="en-US" sz="2600" b="1" dirty="0"/>
          </a:p>
        </p:txBody>
      </p:sp>
      <p:pic>
        <p:nvPicPr>
          <p:cNvPr id="2050" name="Picture 2">
            <a:extLst>
              <a:ext uri="{FF2B5EF4-FFF2-40B4-BE49-F238E27FC236}">
                <a16:creationId xmlns:a16="http://schemas.microsoft.com/office/drawing/2014/main" id="{FC4EA36A-1169-4F51-8D64-837E85D9F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893" y="1644464"/>
            <a:ext cx="2698212" cy="306099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052C8D36-B121-4AF3-B3DA-8745108614CA}"/>
              </a:ext>
            </a:extLst>
          </p:cNvPr>
          <p:cNvSpPr txBox="1">
            <a:spLocks/>
          </p:cNvSpPr>
          <p:nvPr/>
        </p:nvSpPr>
        <p:spPr>
          <a:xfrm>
            <a:off x="628650" y="5178751"/>
            <a:ext cx="7886700" cy="1136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ja-JP" altLang="en-US" sz="1600" dirty="0"/>
              <a:t>純粋な向社会性の測定</a:t>
            </a:r>
            <a:endParaRPr lang="en-US" altLang="ja-JP" sz="1600" dirty="0"/>
          </a:p>
          <a:p>
            <a:pPr>
              <a:buFont typeface="Wingdings" panose="05000000000000000000" pitchFamily="2" charset="2"/>
              <a:buChar char="ü"/>
            </a:pPr>
            <a:r>
              <a:rPr lang="ja-JP" altLang="en-US" sz="1600" dirty="0"/>
              <a:t>受け取り手はどんな申し出であっても、断ることはできない</a:t>
            </a:r>
            <a:endParaRPr lang="en-US" altLang="ja-JP" sz="1600" dirty="0"/>
          </a:p>
          <a:p>
            <a:pPr>
              <a:buFont typeface="Wingdings" panose="05000000000000000000" pitchFamily="2" charset="2"/>
              <a:buChar char="ü"/>
            </a:pPr>
            <a:r>
              <a:rPr lang="ja-JP" altLang="en-US" sz="1600" dirty="0"/>
              <a:t>こうした</a:t>
            </a:r>
            <a:r>
              <a:rPr lang="ja-JP" altLang="en-US" sz="1600" dirty="0">
                <a:solidFill>
                  <a:schemeClr val="bg2">
                    <a:lumMod val="50000"/>
                  </a:schemeClr>
                </a:solidFill>
              </a:rPr>
              <a:t>一方的な形</a:t>
            </a:r>
            <a:r>
              <a:rPr lang="ja-JP" altLang="en-US" sz="1600" dirty="0"/>
              <a:t>であっても、また、</a:t>
            </a:r>
            <a:r>
              <a:rPr lang="en-US" altLang="ja-JP" sz="1600" dirty="0"/>
              <a:t>2</a:t>
            </a:r>
            <a:r>
              <a:rPr lang="ja-JP" altLang="en-US" sz="1600" dirty="0"/>
              <a:t>人の間で匿名性が保たれていても、</a:t>
            </a:r>
            <a:r>
              <a:rPr lang="ja-JP" altLang="en-US" sz="1600" dirty="0">
                <a:solidFill>
                  <a:schemeClr val="bg2">
                    <a:lumMod val="50000"/>
                  </a:schemeClr>
                </a:solidFill>
              </a:rPr>
              <a:t>必ず全体の一部を申し出るこ</a:t>
            </a:r>
            <a:r>
              <a:rPr lang="ja-JP" altLang="en-US" sz="1600" dirty="0"/>
              <a:t>とが知られている</a:t>
            </a:r>
            <a:endParaRPr lang="en-US" altLang="ja-JP" sz="1600" dirty="0"/>
          </a:p>
        </p:txBody>
      </p:sp>
      <p:sp>
        <p:nvSpPr>
          <p:cNvPr id="9" name="TextBox 8">
            <a:extLst>
              <a:ext uri="{FF2B5EF4-FFF2-40B4-BE49-F238E27FC236}">
                <a16:creationId xmlns:a16="http://schemas.microsoft.com/office/drawing/2014/main" id="{9F437D62-F7D4-4601-8CEB-45F2FFD2E3C4}"/>
              </a:ext>
            </a:extLst>
          </p:cNvPr>
          <p:cNvSpPr txBox="1"/>
          <p:nvPr/>
        </p:nvSpPr>
        <p:spPr>
          <a:xfrm>
            <a:off x="5991226" y="4490017"/>
            <a:ext cx="1725626" cy="215444"/>
          </a:xfrm>
          <a:prstGeom prst="rect">
            <a:avLst/>
          </a:prstGeom>
          <a:noFill/>
        </p:spPr>
        <p:txBody>
          <a:bodyPr wrap="square">
            <a:spAutoFit/>
          </a:bodyPr>
          <a:lstStyle/>
          <a:p>
            <a:r>
              <a:rPr lang="en-US" altLang="ja-JP" sz="800" dirty="0"/>
              <a:t>Wang et al., 2015, Front Psych</a:t>
            </a:r>
            <a:endParaRPr lang="en-US" sz="800" dirty="0"/>
          </a:p>
        </p:txBody>
      </p:sp>
      <p:sp>
        <p:nvSpPr>
          <p:cNvPr id="5" name="Multiplication Sign 4">
            <a:extLst>
              <a:ext uri="{FF2B5EF4-FFF2-40B4-BE49-F238E27FC236}">
                <a16:creationId xmlns:a16="http://schemas.microsoft.com/office/drawing/2014/main" id="{B310181F-3435-4448-AEBC-6621DCBB1A51}"/>
              </a:ext>
            </a:extLst>
          </p:cNvPr>
          <p:cNvSpPr/>
          <p:nvPr/>
        </p:nvSpPr>
        <p:spPr>
          <a:xfrm>
            <a:off x="4879648" y="2993165"/>
            <a:ext cx="1371600" cy="1371600"/>
          </a:xfrm>
          <a:prstGeom prst="mathMultiply">
            <a:avLst>
              <a:gd name="adj1" fmla="val 6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7015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850FAF-C50F-44EC-A1B3-2B50E23BFB3A}"/>
              </a:ext>
            </a:extLst>
          </p:cNvPr>
          <p:cNvSpPr/>
          <p:nvPr/>
        </p:nvSpPr>
        <p:spPr>
          <a:xfrm>
            <a:off x="0" y="0"/>
            <a:ext cx="9144000" cy="409303"/>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0AFED-38D0-4840-9E4B-6713B443AA57}"/>
              </a:ext>
            </a:extLst>
          </p:cNvPr>
          <p:cNvSpPr>
            <a:spLocks noGrp="1"/>
          </p:cNvSpPr>
          <p:nvPr>
            <p:ph type="title"/>
          </p:nvPr>
        </p:nvSpPr>
        <p:spPr>
          <a:xfrm>
            <a:off x="73643" y="68148"/>
            <a:ext cx="7886700" cy="292059"/>
          </a:xfrm>
        </p:spPr>
        <p:txBody>
          <a:bodyPr>
            <a:noAutofit/>
          </a:bodyPr>
          <a:lstStyle/>
          <a:p>
            <a:r>
              <a:rPr lang="ja-JP" altLang="en-US" sz="2600" b="1" dirty="0"/>
              <a:t>協力に関するモデル </a:t>
            </a:r>
            <a:r>
              <a:rPr lang="en-US" altLang="ja-JP" sz="2600" b="1" dirty="0"/>
              <a:t>Model of Cooperation</a:t>
            </a:r>
            <a:endParaRPr lang="en-US" sz="2600" b="1" dirty="0"/>
          </a:p>
        </p:txBody>
      </p:sp>
      <p:sp>
        <p:nvSpPr>
          <p:cNvPr id="7" name="Content Placeholder 2">
            <a:extLst>
              <a:ext uri="{FF2B5EF4-FFF2-40B4-BE49-F238E27FC236}">
                <a16:creationId xmlns:a16="http://schemas.microsoft.com/office/drawing/2014/main" id="{3DE08412-3994-4BA8-9C64-23CBE79AE3E3}"/>
              </a:ext>
            </a:extLst>
          </p:cNvPr>
          <p:cNvSpPr txBox="1">
            <a:spLocks/>
          </p:cNvSpPr>
          <p:nvPr/>
        </p:nvSpPr>
        <p:spPr>
          <a:xfrm>
            <a:off x="628650" y="2230452"/>
            <a:ext cx="7886700" cy="3614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000" b="1">
                <a:solidFill>
                  <a:schemeClr val="bg2">
                    <a:lumMod val="50000"/>
                  </a:schemeClr>
                </a:solidFill>
              </a:rPr>
              <a:t>直感的</a:t>
            </a:r>
            <a:r>
              <a:rPr lang="en-US" altLang="ja-JP" sz="2000" b="1">
                <a:solidFill>
                  <a:schemeClr val="bg2">
                    <a:lumMod val="50000"/>
                  </a:schemeClr>
                </a:solidFill>
              </a:rPr>
              <a:t>intuitive</a:t>
            </a:r>
            <a:r>
              <a:rPr lang="ja-JP" altLang="en-US" sz="2000" b="1">
                <a:solidFill>
                  <a:schemeClr val="bg2">
                    <a:lumMod val="50000"/>
                  </a:schemeClr>
                </a:solidFill>
              </a:rPr>
              <a:t>および思考的</a:t>
            </a:r>
            <a:r>
              <a:rPr lang="en-US" altLang="ja-JP" sz="2000" b="1">
                <a:solidFill>
                  <a:schemeClr val="bg2">
                    <a:lumMod val="50000"/>
                  </a:schemeClr>
                </a:solidFill>
              </a:rPr>
              <a:t>deliberative</a:t>
            </a:r>
            <a:r>
              <a:rPr lang="ja-JP" altLang="en-US" sz="2000" b="1">
                <a:solidFill>
                  <a:schemeClr val="bg2">
                    <a:lumMod val="50000"/>
                  </a:schemeClr>
                </a:solidFill>
              </a:rPr>
              <a:t>プロセスが競合</a:t>
            </a:r>
            <a:r>
              <a:rPr lang="ja-JP" altLang="en-US" sz="2000"/>
              <a:t>しあっているとする</a:t>
            </a:r>
            <a:r>
              <a:rPr lang="en-US" altLang="ja-JP" sz="2000">
                <a:solidFill>
                  <a:schemeClr val="bg2">
                    <a:lumMod val="50000"/>
                  </a:schemeClr>
                </a:solidFill>
              </a:rPr>
              <a:t>2</a:t>
            </a:r>
            <a:r>
              <a:rPr lang="ja-JP" altLang="en-US" sz="2000">
                <a:solidFill>
                  <a:schemeClr val="bg2">
                    <a:lumMod val="50000"/>
                  </a:schemeClr>
                </a:solidFill>
              </a:rPr>
              <a:t>プロセス</a:t>
            </a:r>
            <a:r>
              <a:rPr lang="ja-JP" altLang="en-US" sz="2000"/>
              <a:t>仮説</a:t>
            </a:r>
            <a:r>
              <a:rPr lang="en-US" altLang="ja-JP" sz="2000"/>
              <a:t>dual-process account</a:t>
            </a:r>
          </a:p>
          <a:p>
            <a:r>
              <a:rPr lang="ja-JP" altLang="en-US" sz="2000" b="1">
                <a:solidFill>
                  <a:schemeClr val="bg2">
                    <a:lumMod val="50000"/>
                  </a:schemeClr>
                </a:solidFill>
              </a:rPr>
              <a:t>評価回路</a:t>
            </a:r>
            <a:r>
              <a:rPr lang="en-US" altLang="ja-JP" sz="2000" b="1">
                <a:solidFill>
                  <a:schemeClr val="bg2">
                    <a:lumMod val="50000"/>
                  </a:schemeClr>
                </a:solidFill>
              </a:rPr>
              <a:t>evaluation circuit</a:t>
            </a:r>
            <a:r>
              <a:rPr lang="ja-JP" altLang="en-US" sz="2000"/>
              <a:t>を重視した、</a:t>
            </a:r>
            <a:r>
              <a:rPr lang="en-US" altLang="ja-JP" sz="2000">
                <a:solidFill>
                  <a:schemeClr val="bg2">
                    <a:lumMod val="50000"/>
                  </a:schemeClr>
                </a:solidFill>
              </a:rPr>
              <a:t>1</a:t>
            </a:r>
            <a:r>
              <a:rPr lang="ja-JP" altLang="en-US" sz="2000">
                <a:solidFill>
                  <a:schemeClr val="bg2">
                    <a:lumMod val="50000"/>
                  </a:schemeClr>
                </a:solidFill>
              </a:rPr>
              <a:t>プロセス</a:t>
            </a:r>
            <a:r>
              <a:rPr lang="ja-JP" altLang="en-US" sz="2000"/>
              <a:t>仮説</a:t>
            </a:r>
            <a:r>
              <a:rPr lang="en-US" altLang="ja-JP" sz="2000"/>
              <a:t>single-process framework</a:t>
            </a:r>
            <a:endParaRPr lang="en-US" altLang="ja-JP" sz="2000" dirty="0"/>
          </a:p>
        </p:txBody>
      </p:sp>
    </p:spTree>
    <p:extLst>
      <p:ext uri="{BB962C8B-B14F-4D97-AF65-F5344CB8AC3E}">
        <p14:creationId xmlns:p14="http://schemas.microsoft.com/office/powerpoint/2010/main" val="2481164036"/>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de1">
      <a:majorFont>
        <a:latin typeface="Segoe UI Symbol"/>
        <a:ea typeface="Yu Gothic UI Semilight"/>
        <a:cs typeface=""/>
      </a:majorFont>
      <a:minorFont>
        <a:latin typeface="Segoe UI Symbol"/>
        <a:ea typeface="Yu Gothic UI Semilight"/>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5468</TotalTime>
  <Words>2140</Words>
  <Application>Microsoft Office PowerPoint</Application>
  <PresentationFormat>On-screen Show (4:3)</PresentationFormat>
  <Paragraphs>160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Segoe UI Symbol</vt:lpstr>
      <vt:lpstr>Wingdings</vt:lpstr>
      <vt:lpstr>Office Theme</vt:lpstr>
      <vt:lpstr>XI. 86. The Social Neuroscience of Cooperation</vt:lpstr>
      <vt:lpstr>導入</vt:lpstr>
      <vt:lpstr>協力行動の測定 Measuring Cooperation</vt:lpstr>
      <vt:lpstr>協力行動の測定 Measuring Cooperation</vt:lpstr>
      <vt:lpstr>協力行動の測定 Measuring Cooperation</vt:lpstr>
      <vt:lpstr>協力行動の測定 Measuring Cooperation</vt:lpstr>
      <vt:lpstr>協力行動の測定 Measuring Cooperation</vt:lpstr>
      <vt:lpstr>協力行動の測定 Measuring Cooperation</vt:lpstr>
      <vt:lpstr>協力に関するモデル Model of Cooperation</vt:lpstr>
      <vt:lpstr>協力に関するモデル Model of Cooperation</vt:lpstr>
      <vt:lpstr>協力に関するモデル Model of Cooperation</vt:lpstr>
      <vt:lpstr>協力に関するモデル Model of Cooperation</vt:lpstr>
      <vt:lpstr>協力に関するモデル Model of Cooperation</vt:lpstr>
      <vt:lpstr>協力に関するモデル Model of Cooperation</vt:lpstr>
      <vt:lpstr>文脈的要因 Contextual factors</vt:lpstr>
      <vt:lpstr>個人的違い Individual differences</vt:lpstr>
      <vt:lpstr>将来の展望 Future Directions</vt:lpstr>
      <vt:lpstr>結論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Ⅶ. 54. Cortico-Striatal Circuits and Changes in Reward, Learning, and Decision-Making in Adolescence</dc:title>
  <dc:creator>Koyama Yuna</dc:creator>
  <cp:lastModifiedBy>Koyama Yuna</cp:lastModifiedBy>
  <cp:revision>124</cp:revision>
  <dcterms:created xsi:type="dcterms:W3CDTF">2020-11-29T00:45:34Z</dcterms:created>
  <dcterms:modified xsi:type="dcterms:W3CDTF">2021-03-06T23:23:44Z</dcterms:modified>
</cp:coreProperties>
</file>