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2" autoAdjust="0"/>
    <p:restoredTop sz="85605" autoAdjust="0"/>
  </p:normalViewPr>
  <p:slideViewPr>
    <p:cSldViewPr snapToGrid="0">
      <p:cViewPr varScale="1">
        <p:scale>
          <a:sx n="85" d="100"/>
          <a:sy n="85" d="100"/>
        </p:scale>
        <p:origin x="609"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6AF84-0F16-4809-B5A6-870DE3FE351C}" type="datetimeFigureOut">
              <a:rPr lang="en-US" smtClean="0"/>
              <a:t>12/13/2020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5E844-2B77-4ECB-9557-8871352F3157}" type="slidenum">
              <a:rPr lang="en-US" smtClean="0"/>
              <a:t>‹#›</a:t>
            </a:fld>
            <a:endParaRPr lang="en-US"/>
          </a:p>
        </p:txBody>
      </p:sp>
    </p:spTree>
    <p:extLst>
      <p:ext uri="{BB962C8B-B14F-4D97-AF65-F5344CB8AC3E}">
        <p14:creationId xmlns:p14="http://schemas.microsoft.com/office/powerpoint/2010/main" val="44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3</a:t>
            </a:fld>
            <a:endParaRPr lang="en-US"/>
          </a:p>
        </p:txBody>
      </p:sp>
    </p:spTree>
    <p:extLst>
      <p:ext uri="{BB962C8B-B14F-4D97-AF65-F5344CB8AC3E}">
        <p14:creationId xmlns:p14="http://schemas.microsoft.com/office/powerpoint/2010/main" val="271420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12</a:t>
            </a:fld>
            <a:endParaRPr lang="en-US"/>
          </a:p>
        </p:txBody>
      </p:sp>
    </p:spTree>
    <p:extLst>
      <p:ext uri="{BB962C8B-B14F-4D97-AF65-F5344CB8AC3E}">
        <p14:creationId xmlns:p14="http://schemas.microsoft.com/office/powerpoint/2010/main" val="3291228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13</a:t>
            </a:fld>
            <a:endParaRPr lang="en-US"/>
          </a:p>
        </p:txBody>
      </p:sp>
    </p:spTree>
    <p:extLst>
      <p:ext uri="{BB962C8B-B14F-4D97-AF65-F5344CB8AC3E}">
        <p14:creationId xmlns:p14="http://schemas.microsoft.com/office/powerpoint/2010/main" val="918932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14</a:t>
            </a:fld>
            <a:endParaRPr lang="en-US"/>
          </a:p>
        </p:txBody>
      </p:sp>
    </p:spTree>
    <p:extLst>
      <p:ext uri="{BB962C8B-B14F-4D97-AF65-F5344CB8AC3E}">
        <p14:creationId xmlns:p14="http://schemas.microsoft.com/office/powerpoint/2010/main" val="3659884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15</a:t>
            </a:fld>
            <a:endParaRPr lang="en-US"/>
          </a:p>
        </p:txBody>
      </p:sp>
    </p:spTree>
    <p:extLst>
      <p:ext uri="{BB962C8B-B14F-4D97-AF65-F5344CB8AC3E}">
        <p14:creationId xmlns:p14="http://schemas.microsoft.com/office/powerpoint/2010/main" val="1423936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16</a:t>
            </a:fld>
            <a:endParaRPr lang="en-US"/>
          </a:p>
        </p:txBody>
      </p:sp>
    </p:spTree>
    <p:extLst>
      <p:ext uri="{BB962C8B-B14F-4D97-AF65-F5344CB8AC3E}">
        <p14:creationId xmlns:p14="http://schemas.microsoft.com/office/powerpoint/2010/main" val="3447376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17</a:t>
            </a:fld>
            <a:endParaRPr lang="en-US"/>
          </a:p>
        </p:txBody>
      </p:sp>
    </p:spTree>
    <p:extLst>
      <p:ext uri="{BB962C8B-B14F-4D97-AF65-F5344CB8AC3E}">
        <p14:creationId xmlns:p14="http://schemas.microsoft.com/office/powerpoint/2010/main" val="43802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4</a:t>
            </a:fld>
            <a:endParaRPr lang="en-US"/>
          </a:p>
        </p:txBody>
      </p:sp>
    </p:spTree>
    <p:extLst>
      <p:ext uri="{BB962C8B-B14F-4D97-AF65-F5344CB8AC3E}">
        <p14:creationId xmlns:p14="http://schemas.microsoft.com/office/powerpoint/2010/main" val="385888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5</a:t>
            </a:fld>
            <a:endParaRPr lang="en-US"/>
          </a:p>
        </p:txBody>
      </p:sp>
    </p:spTree>
    <p:extLst>
      <p:ext uri="{BB962C8B-B14F-4D97-AF65-F5344CB8AC3E}">
        <p14:creationId xmlns:p14="http://schemas.microsoft.com/office/powerpoint/2010/main" val="53090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6</a:t>
            </a:fld>
            <a:endParaRPr lang="en-US"/>
          </a:p>
        </p:txBody>
      </p:sp>
    </p:spTree>
    <p:extLst>
      <p:ext uri="{BB962C8B-B14F-4D97-AF65-F5344CB8AC3E}">
        <p14:creationId xmlns:p14="http://schemas.microsoft.com/office/powerpoint/2010/main" val="265600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7</a:t>
            </a:fld>
            <a:endParaRPr lang="en-US"/>
          </a:p>
        </p:txBody>
      </p:sp>
    </p:spTree>
    <p:extLst>
      <p:ext uri="{BB962C8B-B14F-4D97-AF65-F5344CB8AC3E}">
        <p14:creationId xmlns:p14="http://schemas.microsoft.com/office/powerpoint/2010/main" val="208675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8</a:t>
            </a:fld>
            <a:endParaRPr lang="en-US"/>
          </a:p>
        </p:txBody>
      </p:sp>
    </p:spTree>
    <p:extLst>
      <p:ext uri="{BB962C8B-B14F-4D97-AF65-F5344CB8AC3E}">
        <p14:creationId xmlns:p14="http://schemas.microsoft.com/office/powerpoint/2010/main" val="612802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9</a:t>
            </a:fld>
            <a:endParaRPr lang="en-US"/>
          </a:p>
        </p:txBody>
      </p:sp>
    </p:spTree>
    <p:extLst>
      <p:ext uri="{BB962C8B-B14F-4D97-AF65-F5344CB8AC3E}">
        <p14:creationId xmlns:p14="http://schemas.microsoft.com/office/powerpoint/2010/main" val="862837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10</a:t>
            </a:fld>
            <a:endParaRPr lang="en-US"/>
          </a:p>
        </p:txBody>
      </p:sp>
    </p:spTree>
    <p:extLst>
      <p:ext uri="{BB962C8B-B14F-4D97-AF65-F5344CB8AC3E}">
        <p14:creationId xmlns:p14="http://schemas.microsoft.com/office/powerpoint/2010/main" val="372788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5E844-2B77-4ECB-9557-8871352F3157}" type="slidenum">
              <a:rPr lang="en-US" smtClean="0"/>
              <a:t>11</a:t>
            </a:fld>
            <a:endParaRPr lang="en-US"/>
          </a:p>
        </p:txBody>
      </p:sp>
    </p:spTree>
    <p:extLst>
      <p:ext uri="{BB962C8B-B14F-4D97-AF65-F5344CB8AC3E}">
        <p14:creationId xmlns:p14="http://schemas.microsoft.com/office/powerpoint/2010/main" val="281415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10089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143842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412680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253994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7019B-0931-4AEC-BC5E-47B6EFD9CB38}"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272709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7019B-0931-4AEC-BC5E-47B6EFD9CB38}"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22270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7019B-0931-4AEC-BC5E-47B6EFD9CB38}"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79082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7019B-0931-4AEC-BC5E-47B6EFD9CB38}"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43570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7019B-0931-4AEC-BC5E-47B6EFD9CB38}"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421863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7019B-0931-4AEC-BC5E-47B6EFD9CB38}"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97168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7019B-0931-4AEC-BC5E-47B6EFD9CB38}"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29705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7019B-0931-4AEC-BC5E-47B6EFD9CB38}" type="datetimeFigureOut">
              <a:rPr lang="en-US" smtClean="0"/>
              <a:t>12/13/2020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02E87-55C6-4B59-9903-B7E131EC5EA3}" type="slidenum">
              <a:rPr lang="en-US" smtClean="0"/>
              <a:t>‹#›</a:t>
            </a:fld>
            <a:endParaRPr lang="en-US"/>
          </a:p>
        </p:txBody>
      </p:sp>
    </p:spTree>
    <p:extLst>
      <p:ext uri="{BB962C8B-B14F-4D97-AF65-F5344CB8AC3E}">
        <p14:creationId xmlns:p14="http://schemas.microsoft.com/office/powerpoint/2010/main" val="1603325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8BAF6A-5FFB-421A-B891-A9A56CF7DE9D}"/>
              </a:ext>
            </a:extLst>
          </p:cNvPr>
          <p:cNvPicPr>
            <a:picLocks noChangeAspect="1"/>
          </p:cNvPicPr>
          <p:nvPr/>
        </p:nvPicPr>
        <p:blipFill>
          <a:blip r:embed="rId2">
            <a:clrChange>
              <a:clrFrom>
                <a:srgbClr val="000000">
                  <a:alpha val="0"/>
                </a:srgbClr>
              </a:clrFrom>
              <a:clrTo>
                <a:srgbClr val="000000">
                  <a:alpha val="0"/>
                </a:srgbClr>
              </a:clrTo>
            </a:clrChange>
            <a:duotone>
              <a:schemeClr val="accent2">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saturation sat="253000"/>
                    </a14:imgEffect>
                    <a14:imgEffect>
                      <a14:brightnessContrast bright="-69000" contrast="-100000"/>
                    </a14:imgEffect>
                  </a14:imgLayer>
                </a14:imgProps>
              </a:ext>
              <a:ext uri="{28A0092B-C50C-407E-A947-70E740481C1C}">
                <a14:useLocalDpi xmlns:a14="http://schemas.microsoft.com/office/drawing/2010/main" val="0"/>
              </a:ext>
            </a:extLst>
          </a:blip>
          <a:stretch>
            <a:fillRect/>
          </a:stretch>
        </p:blipFill>
        <p:spPr>
          <a:xfrm>
            <a:off x="0" y="81280"/>
            <a:ext cx="9089087" cy="5453452"/>
          </a:xfrm>
          <a:prstGeom prst="rect">
            <a:avLst/>
          </a:prstGeom>
          <a:noFill/>
        </p:spPr>
      </p:pic>
      <p:pic>
        <p:nvPicPr>
          <p:cNvPr id="9" name="Picture 8">
            <a:extLst>
              <a:ext uri="{FF2B5EF4-FFF2-40B4-BE49-F238E27FC236}">
                <a16:creationId xmlns:a16="http://schemas.microsoft.com/office/drawing/2014/main" id="{451C8EC3-F8C3-4E9F-84C7-82B8B843363D}"/>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798544" y="0"/>
            <a:ext cx="5546912" cy="6858000"/>
          </a:xfrm>
          <a:prstGeom prst="rect">
            <a:avLst/>
          </a:prstGeom>
        </p:spPr>
      </p:pic>
      <p:sp>
        <p:nvSpPr>
          <p:cNvPr id="2" name="Title 1">
            <a:extLst>
              <a:ext uri="{FF2B5EF4-FFF2-40B4-BE49-F238E27FC236}">
                <a16:creationId xmlns:a16="http://schemas.microsoft.com/office/drawing/2014/main" id="{B80CA261-4CA3-4D43-8CA3-014FFFF3B371}"/>
              </a:ext>
            </a:extLst>
          </p:cNvPr>
          <p:cNvSpPr>
            <a:spLocks noGrp="1"/>
          </p:cNvSpPr>
          <p:nvPr>
            <p:ph type="ctrTitle"/>
          </p:nvPr>
        </p:nvSpPr>
        <p:spPr/>
        <p:txBody>
          <a:bodyPr>
            <a:normAutofit/>
          </a:bodyPr>
          <a:lstStyle/>
          <a:p>
            <a:pPr marL="571500" indent="-571500">
              <a:buFont typeface="+mj-lt"/>
              <a:buAutoNum type="romanUcPeriod" startAt="12"/>
            </a:pPr>
            <a:r>
              <a:rPr lang="en-US" altLang="ja-JP" sz="3200" dirty="0"/>
              <a:t> 96</a:t>
            </a:r>
            <a:r>
              <a:rPr lang="en-US" sz="3200" dirty="0"/>
              <a:t>. Music: Prediction, Production, Perception, Plasticity, and Pleasure</a:t>
            </a:r>
          </a:p>
        </p:txBody>
      </p:sp>
      <p:sp>
        <p:nvSpPr>
          <p:cNvPr id="3" name="Subtitle 2">
            <a:extLst>
              <a:ext uri="{FF2B5EF4-FFF2-40B4-BE49-F238E27FC236}">
                <a16:creationId xmlns:a16="http://schemas.microsoft.com/office/drawing/2014/main" id="{7B7FA7C8-5C4D-4387-BB58-EEBC21EB7E89}"/>
              </a:ext>
            </a:extLst>
          </p:cNvPr>
          <p:cNvSpPr>
            <a:spLocks noGrp="1"/>
          </p:cNvSpPr>
          <p:nvPr>
            <p:ph type="subTitle" idx="1"/>
          </p:nvPr>
        </p:nvSpPr>
        <p:spPr/>
        <p:txBody>
          <a:bodyPr>
            <a:normAutofit lnSpcReduction="10000"/>
          </a:bodyPr>
          <a:lstStyle/>
          <a:p>
            <a:r>
              <a:rPr lang="en-US" dirty="0"/>
              <a:t>131220(Sun.)The Cognitive Neurosciences, 6thEd. </a:t>
            </a:r>
            <a:r>
              <a:rPr lang="ja-JP" altLang="en-US" dirty="0"/>
              <a:t>勉強会</a:t>
            </a:r>
            <a:endParaRPr lang="en-US" altLang="ja-JP" dirty="0"/>
          </a:p>
          <a:p>
            <a:r>
              <a:rPr lang="en-US" dirty="0"/>
              <a:t>Yuna Koyama</a:t>
            </a:r>
          </a:p>
          <a:p>
            <a:r>
              <a:rPr lang="en-US" dirty="0"/>
              <a:t>YK@Yu73716594</a:t>
            </a:r>
          </a:p>
          <a:p>
            <a:endParaRPr lang="en-US" dirty="0"/>
          </a:p>
        </p:txBody>
      </p:sp>
      <p:pic>
        <p:nvPicPr>
          <p:cNvPr id="6" name="Picture 5" descr="A close up of a sign&#10;&#10;Description automatically generated">
            <a:extLst>
              <a:ext uri="{FF2B5EF4-FFF2-40B4-BE49-F238E27FC236}">
                <a16:creationId xmlns:a16="http://schemas.microsoft.com/office/drawing/2014/main" id="{845524D4-E407-4ABA-B3E7-175CA36901C8}"/>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942346" y="4632326"/>
            <a:ext cx="441250" cy="441250"/>
          </a:xfrm>
          <a:prstGeom prst="rect">
            <a:avLst/>
          </a:prstGeom>
        </p:spPr>
      </p:pic>
    </p:spTree>
    <p:extLst>
      <p:ext uri="{BB962C8B-B14F-4D97-AF65-F5344CB8AC3E}">
        <p14:creationId xmlns:p14="http://schemas.microsoft.com/office/powerpoint/2010/main" val="291401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054643"/>
            <a:ext cx="7886700" cy="1671729"/>
          </a:xfrm>
        </p:spPr>
        <p:txBody>
          <a:bodyPr>
            <a:normAutofit/>
          </a:bodyPr>
          <a:lstStyle/>
          <a:p>
            <a:r>
              <a:rPr lang="ja-JP" altLang="en-US" sz="2000" dirty="0"/>
              <a:t>音を聴いたり、想像したりすることによって、運動野の活動を自動的に引き起こすような、聴覚野と運動野の連関のこと</a:t>
            </a:r>
            <a:endParaRPr lang="en-US" altLang="ja-JP" sz="2000" dirty="0"/>
          </a:p>
          <a:p>
            <a:r>
              <a:rPr lang="ja-JP" altLang="en-US" sz="2000" dirty="0">
                <a:solidFill>
                  <a:schemeClr val="accent5">
                    <a:lumMod val="75000"/>
                  </a:schemeClr>
                </a:solidFill>
              </a:rPr>
              <a:t>背側前運動皮質</a:t>
            </a:r>
            <a:r>
              <a:rPr lang="en-US" altLang="ja-JP" sz="2000" dirty="0">
                <a:solidFill>
                  <a:schemeClr val="accent5">
                    <a:lumMod val="75000"/>
                  </a:schemeClr>
                </a:solidFill>
              </a:rPr>
              <a:t>dorsal premotor cortex</a:t>
            </a:r>
            <a:r>
              <a:rPr lang="ja-JP" altLang="en-US" sz="2000" dirty="0"/>
              <a:t>は</a:t>
            </a:r>
            <a:r>
              <a:rPr lang="ja-JP" altLang="en-US" sz="2000" dirty="0">
                <a:solidFill>
                  <a:schemeClr val="accent5">
                    <a:lumMod val="75000"/>
                  </a:schemeClr>
                </a:solidFill>
              </a:rPr>
              <a:t>聴覚運動連関</a:t>
            </a:r>
            <a:r>
              <a:rPr lang="en-US" altLang="ja-JP" sz="2000" dirty="0"/>
              <a:t>auditory-motor association</a:t>
            </a:r>
            <a:r>
              <a:rPr lang="ja-JP" altLang="en-US" sz="2000" dirty="0"/>
              <a:t>を学習するときに重要である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感覚運動統合 </a:t>
            </a:r>
            <a:r>
              <a:rPr lang="en-US" altLang="ja-JP" sz="2600" b="1" dirty="0"/>
              <a:t>Sensorimotor Integration</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2872227"/>
            <a:ext cx="7886700" cy="263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学習の時、聴覚情報と運動応答が関連して、統合された聴覚運動表現の符号化が</a:t>
            </a:r>
            <a:r>
              <a:rPr lang="ja-JP" altLang="en-US" sz="1600" dirty="0">
                <a:solidFill>
                  <a:schemeClr val="accent1">
                    <a:lumMod val="75000"/>
                  </a:schemeClr>
                </a:solidFill>
              </a:rPr>
              <a:t>聴覚頭頂運動ネットワーク</a:t>
            </a:r>
            <a:r>
              <a:rPr lang="en-US" altLang="ja-JP" sz="1600" dirty="0">
                <a:solidFill>
                  <a:schemeClr val="accent1">
                    <a:lumMod val="75000"/>
                  </a:schemeClr>
                </a:solidFill>
              </a:rPr>
              <a:t>auditory-parietal-motor network</a:t>
            </a:r>
            <a:r>
              <a:rPr lang="ja-JP" altLang="en-US" sz="1600" dirty="0"/>
              <a:t>においておこなわれる</a:t>
            </a:r>
            <a:endParaRPr lang="en-US" altLang="ja-JP" sz="1600" dirty="0"/>
          </a:p>
          <a:p>
            <a:pPr>
              <a:buFont typeface="Wingdings" panose="05000000000000000000" pitchFamily="2" charset="2"/>
              <a:buChar char="ü"/>
            </a:pPr>
            <a:endParaRPr lang="en-US" altLang="ja-JP" sz="1600" dirty="0"/>
          </a:p>
          <a:p>
            <a:pPr>
              <a:buFont typeface="Wingdings" panose="05000000000000000000" pitchFamily="2" charset="2"/>
              <a:buChar char="ü"/>
            </a:pPr>
            <a:r>
              <a:rPr lang="ja-JP" altLang="en-US" sz="1600" b="1" dirty="0">
                <a:solidFill>
                  <a:schemeClr val="accent1">
                    <a:lumMod val="75000"/>
                  </a:schemeClr>
                </a:solidFill>
              </a:rPr>
              <a:t>予測符号化</a:t>
            </a:r>
            <a:r>
              <a:rPr lang="en-US" altLang="ja-JP" sz="1600" b="1" dirty="0">
                <a:solidFill>
                  <a:schemeClr val="accent1">
                    <a:lumMod val="75000"/>
                  </a:schemeClr>
                </a:solidFill>
              </a:rPr>
              <a:t>concept of predictive coding</a:t>
            </a:r>
            <a:r>
              <a:rPr lang="ja-JP" altLang="en-US" sz="1600" dirty="0"/>
              <a:t>：運動システムは、知覚対象</a:t>
            </a:r>
            <a:r>
              <a:rPr lang="en-US" altLang="ja-JP" sz="1600" dirty="0"/>
              <a:t>sensory targets</a:t>
            </a:r>
            <a:r>
              <a:rPr lang="ja-JP" altLang="en-US" sz="1600" dirty="0"/>
              <a:t>とそれに対する運動の予測が統合されることに依存している</a:t>
            </a:r>
            <a:endParaRPr lang="en-US" altLang="ja-JP" sz="1600" dirty="0"/>
          </a:p>
          <a:p>
            <a:pPr lvl="1">
              <a:buFont typeface="Wingdings" panose="05000000000000000000" pitchFamily="2" charset="2"/>
              <a:buChar char="ü"/>
            </a:pPr>
            <a:r>
              <a:rPr lang="ja-JP" altLang="en-US" sz="1600" dirty="0"/>
              <a:t>聴覚運動連関は一度学習されると、</a:t>
            </a:r>
            <a:r>
              <a:rPr lang="ja-JP" altLang="en-US" sz="1600" dirty="0">
                <a:solidFill>
                  <a:schemeClr val="accent1">
                    <a:lumMod val="75000"/>
                  </a:schemeClr>
                </a:solidFill>
              </a:rPr>
              <a:t>予期されたり想像されたりした音によって、運動が予測</a:t>
            </a:r>
            <a:r>
              <a:rPr lang="ja-JP" altLang="en-US" sz="1600" dirty="0"/>
              <a:t>される</a:t>
            </a:r>
            <a:endParaRPr lang="en-US" altLang="ja-JP" sz="1600" dirty="0"/>
          </a:p>
          <a:p>
            <a:pPr lvl="1">
              <a:buFont typeface="Wingdings" panose="05000000000000000000" pitchFamily="2" charset="2"/>
              <a:buChar char="ü"/>
            </a:pPr>
            <a:r>
              <a:rPr lang="ja-JP" altLang="en-US" sz="1600" dirty="0">
                <a:solidFill>
                  <a:schemeClr val="accent1">
                    <a:lumMod val="75000"/>
                  </a:schemeClr>
                </a:solidFill>
              </a:rPr>
              <a:t>リズム</a:t>
            </a:r>
            <a:r>
              <a:rPr lang="ja-JP" altLang="en-US" sz="1600" dirty="0"/>
              <a:t>を聴くことが、運動野の活動を引き起こす</a:t>
            </a:r>
            <a:endParaRPr lang="en-US" altLang="ja-JP" sz="1600" dirty="0"/>
          </a:p>
        </p:txBody>
      </p:sp>
      <p:pic>
        <p:nvPicPr>
          <p:cNvPr id="1026" name="Picture 2">
            <a:extLst>
              <a:ext uri="{FF2B5EF4-FFF2-40B4-BE49-F238E27FC236}">
                <a16:creationId xmlns:a16="http://schemas.microsoft.com/office/drawing/2014/main" id="{EFEF21C3-1B23-48F7-9CBB-3180BA6D9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906" y="4715905"/>
            <a:ext cx="2944500" cy="186638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935B5D3A-748A-4570-8ABE-78DC47A95A37}"/>
              </a:ext>
            </a:extLst>
          </p:cNvPr>
          <p:cNvSpPr txBox="1">
            <a:spLocks/>
          </p:cNvSpPr>
          <p:nvPr/>
        </p:nvSpPr>
        <p:spPr>
          <a:xfrm>
            <a:off x="3135887" y="6395189"/>
            <a:ext cx="2602311" cy="1870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800" dirty="0"/>
              <a:t>Image from Lopez-Barroso &amp; Diego-Balaguer, 2017</a:t>
            </a:r>
          </a:p>
        </p:txBody>
      </p:sp>
    </p:spTree>
    <p:extLst>
      <p:ext uri="{BB962C8B-B14F-4D97-AF65-F5344CB8AC3E}">
        <p14:creationId xmlns:p14="http://schemas.microsoft.com/office/powerpoint/2010/main" val="181273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054643"/>
            <a:ext cx="7886700" cy="1671729"/>
          </a:xfrm>
        </p:spPr>
        <p:txBody>
          <a:bodyPr>
            <a:normAutofit/>
          </a:bodyPr>
          <a:lstStyle/>
          <a:p>
            <a:r>
              <a:rPr lang="ja-JP" altLang="en-US" sz="2000" dirty="0"/>
              <a:t>音の高低（ピッチ）</a:t>
            </a:r>
            <a:r>
              <a:rPr lang="en-US" altLang="ja-JP" sz="2000" dirty="0"/>
              <a:t>pitch</a:t>
            </a:r>
            <a:r>
              <a:rPr lang="ja-JP" altLang="en-US" sz="2000" dirty="0"/>
              <a:t>やメロディー</a:t>
            </a:r>
            <a:r>
              <a:rPr lang="en-US" altLang="ja-JP" sz="2000" dirty="0"/>
              <a:t>melody</a:t>
            </a:r>
            <a:r>
              <a:rPr lang="ja-JP" altLang="en-US" sz="2000" dirty="0"/>
              <a:t>が音程に関する予測を促すのに対し、</a:t>
            </a:r>
            <a:r>
              <a:rPr lang="ja-JP" altLang="en-US" sz="2000" b="1" dirty="0">
                <a:solidFill>
                  <a:schemeClr val="accent5">
                    <a:lumMod val="75000"/>
                  </a:schemeClr>
                </a:solidFill>
              </a:rPr>
              <a:t>リズム</a:t>
            </a:r>
            <a:r>
              <a:rPr lang="en-US" altLang="ja-JP" sz="2000" b="1" dirty="0">
                <a:solidFill>
                  <a:schemeClr val="accent5">
                    <a:lumMod val="75000"/>
                  </a:schemeClr>
                </a:solidFill>
              </a:rPr>
              <a:t>rhythm</a:t>
            </a:r>
            <a:r>
              <a:rPr lang="ja-JP" altLang="en-US" sz="2000" dirty="0"/>
              <a:t>は</a:t>
            </a:r>
            <a:r>
              <a:rPr lang="ja-JP" altLang="en-US" sz="2000" dirty="0">
                <a:solidFill>
                  <a:schemeClr val="accent5">
                    <a:lumMod val="75000"/>
                  </a:schemeClr>
                </a:solidFill>
              </a:rPr>
              <a:t>時間軸</a:t>
            </a:r>
            <a:r>
              <a:rPr lang="ja-JP" altLang="en-US" sz="2000" dirty="0"/>
              <a:t>における予測を促す</a:t>
            </a:r>
            <a:endParaRPr lang="en-US" altLang="ja-JP" sz="2000" dirty="0"/>
          </a:p>
          <a:p>
            <a:r>
              <a:rPr lang="ja-JP" altLang="en-US" sz="2000" dirty="0"/>
              <a:t>時間軸における音楽の予測・予期をもっともよく反映しているものとして</a:t>
            </a:r>
            <a:r>
              <a:rPr lang="ja-JP" altLang="en-US" sz="2000" b="1" dirty="0">
                <a:solidFill>
                  <a:schemeClr val="accent5">
                    <a:lumMod val="75000"/>
                  </a:schemeClr>
                </a:solidFill>
              </a:rPr>
              <a:t>グルーブ</a:t>
            </a:r>
            <a:r>
              <a:rPr lang="ja-JP" altLang="en-US" sz="2000" dirty="0"/>
              <a:t>がある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リズムとグルーブ </a:t>
            </a:r>
            <a:r>
              <a:rPr lang="en-US" altLang="ja-JP" sz="2600" b="1" dirty="0"/>
              <a:t>Rhythm and Groove</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2597344"/>
            <a:ext cx="7886700" cy="27544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リズム：音楽における音と無音のパターン</a:t>
            </a:r>
            <a:endParaRPr lang="en-US" altLang="ja-JP" sz="1600" dirty="0"/>
          </a:p>
          <a:p>
            <a:pPr>
              <a:buFont typeface="Wingdings" panose="05000000000000000000" pitchFamily="2" charset="2"/>
              <a:buChar char="ü"/>
            </a:pPr>
            <a:r>
              <a:rPr lang="ja-JP" altLang="en-US" sz="1600" dirty="0"/>
              <a:t>拍子</a:t>
            </a:r>
            <a:r>
              <a:rPr lang="en-US" altLang="ja-JP" sz="1600" dirty="0"/>
              <a:t>meter</a:t>
            </a:r>
            <a:r>
              <a:rPr lang="ja-JP" altLang="en-US" sz="1600" dirty="0"/>
              <a:t>：繰り返しと等時性の拍</a:t>
            </a:r>
            <a:r>
              <a:rPr lang="en-US" altLang="ja-JP" sz="1600" dirty="0"/>
              <a:t>isochronous underlying beat</a:t>
            </a:r>
            <a:r>
              <a:rPr lang="ja-JP" altLang="en-US" sz="1600" dirty="0"/>
              <a:t>に基づいたリズムの構造</a:t>
            </a:r>
            <a:endParaRPr lang="en-US" altLang="ja-JP" sz="1600" dirty="0"/>
          </a:p>
          <a:p>
            <a:pPr>
              <a:buFont typeface="Wingdings" panose="05000000000000000000" pitchFamily="2" charset="2"/>
              <a:buChar char="ü"/>
            </a:pPr>
            <a:endParaRPr lang="en-US" altLang="ja-JP" sz="1600" dirty="0"/>
          </a:p>
          <a:p>
            <a:pPr>
              <a:buFont typeface="Wingdings" panose="05000000000000000000" pitchFamily="2" charset="2"/>
              <a:buChar char="ü"/>
            </a:pPr>
            <a:r>
              <a:rPr lang="ja-JP" altLang="en-US" sz="1600" b="1" dirty="0">
                <a:solidFill>
                  <a:schemeClr val="accent1">
                    <a:lumMod val="75000"/>
                  </a:schemeClr>
                </a:solidFill>
              </a:rPr>
              <a:t>グルーブ</a:t>
            </a:r>
            <a:r>
              <a:rPr lang="en-US" altLang="ja-JP" sz="1600" b="1" dirty="0">
                <a:solidFill>
                  <a:schemeClr val="accent1">
                    <a:lumMod val="75000"/>
                  </a:schemeClr>
                </a:solidFill>
              </a:rPr>
              <a:t>groove</a:t>
            </a:r>
            <a:r>
              <a:rPr lang="ja-JP" altLang="en-US" sz="1600" dirty="0"/>
              <a:t>：</a:t>
            </a:r>
            <a:r>
              <a:rPr lang="ja-JP" altLang="en-US" sz="1600" dirty="0">
                <a:solidFill>
                  <a:schemeClr val="accent1">
                    <a:lumMod val="75000"/>
                  </a:schemeClr>
                </a:solidFill>
              </a:rPr>
              <a:t>音楽の拍に合わせて動きたいと思う快感</a:t>
            </a:r>
            <a:r>
              <a:rPr lang="ja-JP" altLang="en-US" sz="1600" dirty="0"/>
              <a:t>のこと</a:t>
            </a:r>
            <a:endParaRPr lang="en-US" altLang="ja-JP" sz="1600" dirty="0"/>
          </a:p>
          <a:p>
            <a:pPr>
              <a:buFont typeface="Wingdings" panose="05000000000000000000" pitchFamily="2" charset="2"/>
              <a:buChar char="ü"/>
            </a:pPr>
            <a:r>
              <a:rPr lang="ja-JP" altLang="en-US" sz="1600" dirty="0"/>
              <a:t>グルーブがもっとも強く生まれるのは、</a:t>
            </a:r>
            <a:r>
              <a:rPr lang="ja-JP" altLang="en-US" sz="1600" dirty="0">
                <a:solidFill>
                  <a:schemeClr val="accent1">
                    <a:lumMod val="75000"/>
                  </a:schemeClr>
                </a:solidFill>
              </a:rPr>
              <a:t>ほどほどにシンコペーション</a:t>
            </a:r>
            <a:r>
              <a:rPr lang="en-US" altLang="ja-JP" sz="1600" dirty="0">
                <a:solidFill>
                  <a:schemeClr val="accent1">
                    <a:lumMod val="75000"/>
                  </a:schemeClr>
                </a:solidFill>
              </a:rPr>
              <a:t>moderately syncopated</a:t>
            </a:r>
            <a:r>
              <a:rPr lang="ja-JP" altLang="en-US" sz="1600" dirty="0"/>
              <a:t>をもったリズムを耳にした時であり、拍の予測を補助するために体を動かしたいという欲求</a:t>
            </a:r>
            <a:r>
              <a:rPr lang="en-US" altLang="ja-JP" sz="1600" dirty="0"/>
              <a:t>desire to move</a:t>
            </a:r>
            <a:r>
              <a:rPr lang="ja-JP" altLang="en-US" sz="1600" dirty="0"/>
              <a:t>が生まれ、予測に成功すると快感</a:t>
            </a:r>
            <a:r>
              <a:rPr lang="en-US" altLang="ja-JP" sz="1600" dirty="0"/>
              <a:t>pleasure</a:t>
            </a:r>
            <a:r>
              <a:rPr lang="ja-JP" altLang="en-US" sz="1600" dirty="0"/>
              <a:t>が生まれる</a:t>
            </a:r>
            <a:endParaRPr lang="en-US" altLang="ja-JP" sz="1600" dirty="0"/>
          </a:p>
          <a:p>
            <a:pPr>
              <a:buFont typeface="Wingdings" panose="05000000000000000000" pitchFamily="2" charset="2"/>
              <a:buChar char="ü"/>
            </a:pPr>
            <a:r>
              <a:rPr lang="ja-JP" altLang="en-US" sz="1600" dirty="0"/>
              <a:t>したがって</a:t>
            </a:r>
            <a:r>
              <a:rPr lang="ja-JP" altLang="en-US" sz="1600" dirty="0">
                <a:solidFill>
                  <a:schemeClr val="accent1">
                    <a:lumMod val="75000"/>
                  </a:schemeClr>
                </a:solidFill>
              </a:rPr>
              <a:t>複雑なリズム</a:t>
            </a:r>
            <a:r>
              <a:rPr lang="ja-JP" altLang="en-US" sz="1600" dirty="0"/>
              <a:t>は、音楽による快感</a:t>
            </a:r>
            <a:r>
              <a:rPr lang="en-US" altLang="ja-JP" sz="1600" dirty="0"/>
              <a:t>pleasurable responses in music</a:t>
            </a:r>
            <a:r>
              <a:rPr lang="ja-JP" altLang="en-US" sz="1600" dirty="0"/>
              <a:t>をもたらす可能性が高い</a:t>
            </a:r>
            <a:endParaRPr lang="en-US" altLang="ja-JP" sz="1600" dirty="0"/>
          </a:p>
        </p:txBody>
      </p:sp>
      <p:sp>
        <p:nvSpPr>
          <p:cNvPr id="8" name="Content Placeholder 2">
            <a:extLst>
              <a:ext uri="{FF2B5EF4-FFF2-40B4-BE49-F238E27FC236}">
                <a16:creationId xmlns:a16="http://schemas.microsoft.com/office/drawing/2014/main" id="{DF1A1D8D-0C6F-485D-8436-573A88DB8B7B}"/>
              </a:ext>
            </a:extLst>
          </p:cNvPr>
          <p:cNvSpPr txBox="1">
            <a:spLocks/>
          </p:cNvSpPr>
          <p:nvPr/>
        </p:nvSpPr>
        <p:spPr>
          <a:xfrm>
            <a:off x="628650" y="5951182"/>
            <a:ext cx="7886700" cy="718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800" dirty="0"/>
              <a:t>等時性：繰り返し運動において一定の周期を保っていること</a:t>
            </a:r>
            <a:endParaRPr lang="en-US" altLang="ja-JP" sz="800" dirty="0"/>
          </a:p>
          <a:p>
            <a:pPr marL="0" indent="0">
              <a:buNone/>
            </a:pPr>
            <a:r>
              <a:rPr lang="ja-JP" altLang="en-US" sz="800" dirty="0"/>
              <a:t>シンコペーション：西洋音楽において、拍節の強拍と弱拍のパターンを変えて独特の効果をもたらすこと。主に、弱拍の音符を次の小節の強拍の音符とタイで結ぶ、強拍を休止させる、弱拍にアクセントを置く、の</a:t>
            </a:r>
            <a:r>
              <a:rPr lang="en-US" altLang="ja-JP" sz="800" dirty="0"/>
              <a:t>3</a:t>
            </a:r>
            <a:r>
              <a:rPr lang="ja-JP" altLang="en-US" sz="800" dirty="0"/>
              <a:t>つの方法がある。通常のリズムよりも予測は難しくなる。</a:t>
            </a:r>
            <a:endParaRPr lang="en-US" altLang="ja-JP" sz="800" dirty="0"/>
          </a:p>
        </p:txBody>
      </p:sp>
    </p:spTree>
    <p:extLst>
      <p:ext uri="{BB962C8B-B14F-4D97-AF65-F5344CB8AC3E}">
        <p14:creationId xmlns:p14="http://schemas.microsoft.com/office/powerpoint/2010/main" val="92920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594366"/>
            <a:ext cx="7886700" cy="1378837"/>
          </a:xfrm>
        </p:spPr>
        <p:txBody>
          <a:bodyPr>
            <a:normAutofit/>
          </a:bodyPr>
          <a:lstStyle/>
          <a:p>
            <a:r>
              <a:rPr lang="ja-JP" altLang="en-US" sz="2000" dirty="0"/>
              <a:t>リズムの認知および制作には、</a:t>
            </a:r>
            <a:r>
              <a:rPr lang="ja-JP" altLang="en-US" sz="2000" dirty="0">
                <a:solidFill>
                  <a:schemeClr val="accent5">
                    <a:lumMod val="75000"/>
                  </a:schemeClr>
                </a:solidFill>
              </a:rPr>
              <a:t>聴覚野・運動野・前頭前野のネットワーク</a:t>
            </a:r>
            <a:r>
              <a:rPr lang="ja-JP" altLang="en-US" sz="2000" dirty="0"/>
              <a:t>および、</a:t>
            </a:r>
            <a:r>
              <a:rPr lang="ja-JP" altLang="en-US" sz="2000" dirty="0">
                <a:solidFill>
                  <a:schemeClr val="accent5">
                    <a:lumMod val="75000"/>
                  </a:schemeClr>
                </a:solidFill>
              </a:rPr>
              <a:t>基底核</a:t>
            </a:r>
            <a:r>
              <a:rPr lang="ja-JP" altLang="en-US" sz="2000" dirty="0"/>
              <a:t>や</a:t>
            </a:r>
            <a:r>
              <a:rPr lang="ja-JP" altLang="en-US" sz="2000" dirty="0">
                <a:solidFill>
                  <a:schemeClr val="accent5">
                    <a:lumMod val="75000"/>
                  </a:schemeClr>
                </a:solidFill>
              </a:rPr>
              <a:t>小脳</a:t>
            </a:r>
            <a:r>
              <a:rPr lang="ja-JP" altLang="en-US" sz="2000" dirty="0"/>
              <a:t>などの皮質下領域との連関が関わっている</a:t>
            </a:r>
            <a:endParaRPr lang="en-US" altLang="ja-JP" sz="2000" dirty="0"/>
          </a:p>
          <a:p>
            <a:r>
              <a:rPr lang="ja-JP" altLang="en-US" sz="2000" dirty="0"/>
              <a:t>拍子の認知には、聴覚野と運動野の</a:t>
            </a:r>
            <a:r>
              <a:rPr lang="ja-JP" altLang="en-US" sz="2000" dirty="0">
                <a:solidFill>
                  <a:schemeClr val="accent5">
                    <a:lumMod val="75000"/>
                  </a:schemeClr>
                </a:solidFill>
              </a:rPr>
              <a:t>ニューロン振動の同調</a:t>
            </a:r>
            <a:r>
              <a:rPr lang="en-US" altLang="ja-JP" sz="2000" dirty="0">
                <a:solidFill>
                  <a:schemeClr val="accent5">
                    <a:lumMod val="75000"/>
                  </a:schemeClr>
                </a:solidFill>
              </a:rPr>
              <a:t>entrainment of neuronal oscillations</a:t>
            </a:r>
            <a:r>
              <a:rPr lang="ja-JP" altLang="en-US" sz="2000" dirty="0"/>
              <a:t>が関連している可能性がある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リズムとグルーブ </a:t>
            </a:r>
            <a:r>
              <a:rPr lang="en-US" altLang="ja-JP" sz="2600" b="1" dirty="0"/>
              <a:t>Rhythm and Groove</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3175156"/>
            <a:ext cx="7886700" cy="21766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簡単な拍子の認知には、</a:t>
            </a:r>
            <a:r>
              <a:rPr lang="ja-JP" altLang="en-US" sz="1600" dirty="0">
                <a:solidFill>
                  <a:schemeClr val="accent1">
                    <a:lumMod val="75000"/>
                  </a:schemeClr>
                </a:solidFill>
              </a:rPr>
              <a:t>基底核</a:t>
            </a:r>
            <a:r>
              <a:rPr lang="en-US" altLang="ja-JP" sz="1600" dirty="0">
                <a:solidFill>
                  <a:schemeClr val="accent1">
                    <a:lumMod val="75000"/>
                  </a:schemeClr>
                </a:solidFill>
              </a:rPr>
              <a:t>basal ganglia(BG)</a:t>
            </a:r>
            <a:r>
              <a:rPr lang="ja-JP" altLang="en-US" sz="1600" dirty="0"/>
              <a:t>や</a:t>
            </a:r>
            <a:r>
              <a:rPr lang="ja-JP" altLang="en-US" sz="1600" dirty="0">
                <a:solidFill>
                  <a:schemeClr val="accent1">
                    <a:lumMod val="75000"/>
                  </a:schemeClr>
                </a:solidFill>
              </a:rPr>
              <a:t>基底核と前運動野との相互作用</a:t>
            </a:r>
            <a:r>
              <a:rPr lang="ja-JP" altLang="en-US" sz="1600" dirty="0"/>
              <a:t>が関わっている</a:t>
            </a:r>
            <a:endParaRPr lang="en-US" altLang="ja-JP" sz="1600" dirty="0"/>
          </a:p>
          <a:p>
            <a:pPr>
              <a:buFont typeface="Wingdings" panose="05000000000000000000" pitchFamily="2" charset="2"/>
              <a:buChar char="ü"/>
            </a:pPr>
            <a:r>
              <a:rPr lang="ja-JP" altLang="en-US" sz="1600" dirty="0"/>
              <a:t>より複雑な拍子の認知には、</a:t>
            </a:r>
            <a:r>
              <a:rPr lang="ja-JP" altLang="en-US" sz="1600" dirty="0">
                <a:solidFill>
                  <a:schemeClr val="accent1">
                    <a:lumMod val="75000"/>
                  </a:schemeClr>
                </a:solidFill>
              </a:rPr>
              <a:t>前運動野と前頭野のより複雑なネットワーク</a:t>
            </a:r>
            <a:r>
              <a:rPr lang="ja-JP" altLang="en-US" sz="1600" dirty="0"/>
              <a:t>や</a:t>
            </a:r>
            <a:r>
              <a:rPr lang="ja-JP" altLang="en-US" sz="1600" dirty="0">
                <a:solidFill>
                  <a:schemeClr val="accent1">
                    <a:lumMod val="75000"/>
                  </a:schemeClr>
                </a:solidFill>
              </a:rPr>
              <a:t>小脳</a:t>
            </a:r>
            <a:r>
              <a:rPr lang="en-US" altLang="ja-JP" sz="1600" dirty="0">
                <a:solidFill>
                  <a:schemeClr val="accent1">
                    <a:lumMod val="75000"/>
                  </a:schemeClr>
                </a:solidFill>
              </a:rPr>
              <a:t>cerebellum</a:t>
            </a:r>
            <a:r>
              <a:rPr lang="ja-JP" altLang="en-US" sz="1600" dirty="0"/>
              <a:t>が関わっている</a:t>
            </a:r>
            <a:endParaRPr lang="en-US" altLang="ja-JP" sz="1600" dirty="0"/>
          </a:p>
          <a:p>
            <a:pPr>
              <a:buFont typeface="Wingdings" panose="05000000000000000000" pitchFamily="2" charset="2"/>
              <a:buChar char="ü"/>
            </a:pPr>
            <a:endParaRPr lang="en-US" altLang="ja-JP" sz="1600" dirty="0"/>
          </a:p>
          <a:p>
            <a:pPr>
              <a:buFont typeface="Wingdings" panose="05000000000000000000" pitchFamily="2" charset="2"/>
              <a:buChar char="ü"/>
            </a:pPr>
            <a:endParaRPr lang="en-US" altLang="ja-JP" sz="1600" dirty="0"/>
          </a:p>
        </p:txBody>
      </p:sp>
      <p:pic>
        <p:nvPicPr>
          <p:cNvPr id="6" name="Picture 5">
            <a:extLst>
              <a:ext uri="{FF2B5EF4-FFF2-40B4-BE49-F238E27FC236}">
                <a16:creationId xmlns:a16="http://schemas.microsoft.com/office/drawing/2014/main" id="{54314ABF-CA0C-4BEF-9ACD-43EFF6AE5D5A}"/>
              </a:ext>
            </a:extLst>
          </p:cNvPr>
          <p:cNvPicPr>
            <a:picLocks noChangeAspect="1"/>
          </p:cNvPicPr>
          <p:nvPr/>
        </p:nvPicPr>
        <p:blipFill>
          <a:blip r:embed="rId3"/>
          <a:stretch>
            <a:fillRect/>
          </a:stretch>
        </p:blipFill>
        <p:spPr>
          <a:xfrm>
            <a:off x="4413522" y="4302728"/>
            <a:ext cx="2703457" cy="2325269"/>
          </a:xfrm>
          <a:prstGeom prst="rect">
            <a:avLst/>
          </a:prstGeom>
        </p:spPr>
      </p:pic>
      <p:sp>
        <p:nvSpPr>
          <p:cNvPr id="9" name="Content Placeholder 2">
            <a:extLst>
              <a:ext uri="{FF2B5EF4-FFF2-40B4-BE49-F238E27FC236}">
                <a16:creationId xmlns:a16="http://schemas.microsoft.com/office/drawing/2014/main" id="{55733B1F-1753-4E9D-AB0C-8D55E93955E7}"/>
              </a:ext>
            </a:extLst>
          </p:cNvPr>
          <p:cNvSpPr txBox="1">
            <a:spLocks/>
          </p:cNvSpPr>
          <p:nvPr/>
        </p:nvSpPr>
        <p:spPr>
          <a:xfrm>
            <a:off x="4813223" y="6415238"/>
            <a:ext cx="4442974" cy="128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800" dirty="0"/>
              <a:t>Image from https://psychscenehub.com/psychinsights/neurobiology-of-adhd/?fbclid=IwAR1tDima34i30brUg6wmjWAwu6W6AAg8LpW4P-I-1V-q9ISENLhTqa4OZzQ</a:t>
            </a:r>
          </a:p>
        </p:txBody>
      </p:sp>
    </p:spTree>
    <p:extLst>
      <p:ext uri="{BB962C8B-B14F-4D97-AF65-F5344CB8AC3E}">
        <p14:creationId xmlns:p14="http://schemas.microsoft.com/office/powerpoint/2010/main" val="58554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970499"/>
            <a:ext cx="7886700" cy="734886"/>
          </a:xfrm>
        </p:spPr>
        <p:txBody>
          <a:bodyPr>
            <a:normAutofit/>
          </a:bodyPr>
          <a:lstStyle/>
          <a:p>
            <a:r>
              <a:rPr lang="ja-JP" altLang="en-US" sz="2000" dirty="0"/>
              <a:t>音楽の認知に関する脳領域の構造や機能に、音楽家とそうでない人の間で違いが見られ、</a:t>
            </a:r>
            <a:r>
              <a:rPr lang="ja-JP" altLang="en-US" sz="2000" dirty="0">
                <a:solidFill>
                  <a:schemeClr val="accent5">
                    <a:lumMod val="75000"/>
                  </a:schemeClr>
                </a:solidFill>
              </a:rPr>
              <a:t>訓練によってそれらが変化する可能性</a:t>
            </a:r>
            <a:r>
              <a:rPr lang="ja-JP" altLang="en-US" sz="2000" dirty="0"/>
              <a:t>が示されている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可塑性 </a:t>
            </a:r>
            <a:r>
              <a:rPr lang="en-US" altLang="ja-JP" sz="2600" b="1" dirty="0"/>
              <a:t>Plasticity</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1946606"/>
            <a:ext cx="7886700" cy="34051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構造（ボリューム）</a:t>
            </a:r>
            <a:endParaRPr lang="en-US" altLang="ja-JP" sz="1600" dirty="0"/>
          </a:p>
          <a:p>
            <a:pPr lvl="1">
              <a:buFont typeface="Wingdings" panose="05000000000000000000" pitchFamily="2" charset="2"/>
              <a:buChar char="ü"/>
            </a:pPr>
            <a:r>
              <a:rPr lang="ja-JP" altLang="en-US" sz="1200" dirty="0"/>
              <a:t>↑　一次聴覚野</a:t>
            </a:r>
            <a:endParaRPr lang="en-US" altLang="ja-JP" sz="1200" dirty="0"/>
          </a:p>
          <a:p>
            <a:pPr lvl="1">
              <a:buFont typeface="Wingdings" panose="05000000000000000000" pitchFamily="2" charset="2"/>
              <a:buChar char="ü"/>
            </a:pPr>
            <a:r>
              <a:rPr lang="ja-JP" altLang="en-US" sz="1200" dirty="0"/>
              <a:t>↑　一次運動野</a:t>
            </a:r>
            <a:endParaRPr lang="en-US" altLang="ja-JP" sz="1200" dirty="0"/>
          </a:p>
          <a:p>
            <a:pPr lvl="1">
              <a:buFont typeface="Wingdings" panose="05000000000000000000" pitchFamily="2" charset="2"/>
              <a:buChar char="ü"/>
            </a:pPr>
            <a:r>
              <a:rPr lang="ja-JP" altLang="en-US" sz="1200" dirty="0"/>
              <a:t>↑　前部脳梁</a:t>
            </a:r>
            <a:r>
              <a:rPr lang="en-US" altLang="ja-JP" sz="1200" dirty="0"/>
              <a:t>anterior corpus callosum</a:t>
            </a:r>
            <a:r>
              <a:rPr lang="ja-JP" altLang="en-US" sz="1200" dirty="0"/>
              <a:t>（左右の運動野をつなぐ）</a:t>
            </a:r>
            <a:endParaRPr lang="en-US" altLang="ja-JP" sz="1200" dirty="0"/>
          </a:p>
          <a:p>
            <a:pPr lvl="1">
              <a:buFont typeface="Wingdings" panose="05000000000000000000" pitchFamily="2" charset="2"/>
              <a:buChar char="ü"/>
            </a:pPr>
            <a:r>
              <a:rPr lang="ja-JP" altLang="en-US" sz="1200" dirty="0"/>
              <a:t>↑　被殻</a:t>
            </a:r>
            <a:r>
              <a:rPr lang="en-US" altLang="ja-JP" sz="1200" dirty="0"/>
              <a:t>putamen</a:t>
            </a:r>
            <a:r>
              <a:rPr lang="ja-JP" altLang="en-US" sz="1200" dirty="0"/>
              <a:t>や小脳などの皮質下運動野</a:t>
            </a:r>
            <a:endParaRPr lang="en-US" altLang="ja-JP" sz="1200" dirty="0"/>
          </a:p>
          <a:p>
            <a:pPr lvl="1">
              <a:buFont typeface="Wingdings" panose="05000000000000000000" pitchFamily="2" charset="2"/>
              <a:buChar char="ü"/>
            </a:pPr>
            <a:r>
              <a:rPr lang="ja-JP" altLang="en-US" sz="1200" dirty="0"/>
              <a:t>↑　頭頂野（感覚運動変換</a:t>
            </a:r>
            <a:r>
              <a:rPr lang="en-US" altLang="ja-JP" sz="1200" dirty="0"/>
              <a:t>sensorimotor transformation</a:t>
            </a:r>
            <a:r>
              <a:rPr lang="ja-JP" altLang="en-US" sz="1200" dirty="0"/>
              <a:t>や作業記憶に関わる）</a:t>
            </a:r>
            <a:endParaRPr lang="en-US" altLang="ja-JP" sz="1200" dirty="0"/>
          </a:p>
          <a:p>
            <a:pPr lvl="1">
              <a:buFont typeface="Wingdings" panose="05000000000000000000" pitchFamily="2" charset="2"/>
              <a:buChar char="ü"/>
            </a:pPr>
            <a:r>
              <a:rPr lang="ja-JP" altLang="en-US" sz="1200" dirty="0"/>
              <a:t>↑　</a:t>
            </a:r>
            <a:r>
              <a:rPr lang="en-US" altLang="ja-JP" sz="1200" dirty="0"/>
              <a:t>BA44/45</a:t>
            </a:r>
          </a:p>
          <a:p>
            <a:pPr lvl="1">
              <a:buFont typeface="Wingdings" panose="05000000000000000000" pitchFamily="2" charset="2"/>
              <a:buChar char="ü"/>
            </a:pPr>
            <a:r>
              <a:rPr lang="ja-JP" altLang="en-US" sz="1200" dirty="0"/>
              <a:t>↑　背外側前頭前野の皮質の厚み</a:t>
            </a:r>
            <a:endParaRPr lang="en-US" altLang="ja-JP" sz="1200" dirty="0"/>
          </a:p>
          <a:p>
            <a:pPr>
              <a:buFont typeface="Wingdings" panose="05000000000000000000" pitchFamily="2" charset="2"/>
              <a:buChar char="ü"/>
            </a:pPr>
            <a:r>
              <a:rPr lang="ja-JP" altLang="en-US" sz="1600" dirty="0"/>
              <a:t>構造（コネクティビティ）</a:t>
            </a:r>
            <a:endParaRPr lang="en-US" altLang="ja-JP" sz="1600" dirty="0"/>
          </a:p>
          <a:p>
            <a:pPr lvl="1">
              <a:buFont typeface="Wingdings" panose="05000000000000000000" pitchFamily="2" charset="2"/>
              <a:buChar char="ü"/>
            </a:pPr>
            <a:r>
              <a:rPr lang="ja-JP" altLang="en-US" sz="1200" dirty="0"/>
              <a:t>↑　脳梁</a:t>
            </a:r>
            <a:endParaRPr lang="en-US" altLang="ja-JP" sz="1200" dirty="0"/>
          </a:p>
          <a:p>
            <a:pPr lvl="1">
              <a:buFont typeface="Wingdings" panose="05000000000000000000" pitchFamily="2" charset="2"/>
              <a:buChar char="ü"/>
            </a:pPr>
            <a:r>
              <a:rPr lang="ja-JP" altLang="en-US" sz="1200" dirty="0"/>
              <a:t>↑　皮質脊髄路</a:t>
            </a:r>
            <a:r>
              <a:rPr lang="en-US" altLang="ja-JP" sz="1200" dirty="0"/>
              <a:t>corticospinal tract</a:t>
            </a:r>
          </a:p>
          <a:p>
            <a:pPr lvl="1">
              <a:buFont typeface="Wingdings" panose="05000000000000000000" pitchFamily="2" charset="2"/>
              <a:buChar char="ü"/>
            </a:pPr>
            <a:r>
              <a:rPr lang="ja-JP" altLang="en-US" sz="1200" dirty="0"/>
              <a:t>↑　弓状束</a:t>
            </a:r>
            <a:r>
              <a:rPr lang="en-US" altLang="ja-JP" sz="1200" dirty="0"/>
              <a:t>arcuate fasciculus</a:t>
            </a:r>
            <a:r>
              <a:rPr lang="ja-JP" altLang="en-US" sz="1200" dirty="0"/>
              <a:t>（背側回路において聴覚、頭頂、下前頭野をつなぐ）</a:t>
            </a:r>
            <a:endParaRPr lang="en-US" altLang="ja-JP" sz="1200" dirty="0"/>
          </a:p>
          <a:p>
            <a:pPr>
              <a:buFont typeface="Wingdings" panose="05000000000000000000" pitchFamily="2" charset="2"/>
              <a:buChar char="ü"/>
            </a:pPr>
            <a:r>
              <a:rPr lang="ja-JP" altLang="en-US" sz="1600" dirty="0"/>
              <a:t>機能（コネクティビティ）</a:t>
            </a:r>
            <a:endParaRPr lang="en-US" altLang="ja-JP" sz="1600" dirty="0"/>
          </a:p>
          <a:p>
            <a:pPr lvl="1">
              <a:buFont typeface="Wingdings" panose="05000000000000000000" pitchFamily="2" charset="2"/>
              <a:buChar char="ü"/>
            </a:pPr>
            <a:r>
              <a:rPr lang="ja-JP" altLang="en-US" sz="1200" dirty="0"/>
              <a:t>↑　聴覚野と運動野</a:t>
            </a:r>
            <a:endParaRPr lang="en-US" altLang="ja-JP" sz="1200" dirty="0"/>
          </a:p>
          <a:p>
            <a:pPr>
              <a:buFont typeface="Wingdings" panose="05000000000000000000" pitchFamily="2" charset="2"/>
              <a:buChar char="ü"/>
            </a:pPr>
            <a:r>
              <a:rPr lang="ja-JP" altLang="en-US" sz="1600" dirty="0"/>
              <a:t>機能（反応性）</a:t>
            </a:r>
            <a:endParaRPr lang="en-US" altLang="ja-JP" sz="1600" dirty="0"/>
          </a:p>
          <a:p>
            <a:pPr lvl="1">
              <a:buFont typeface="Wingdings" panose="05000000000000000000" pitchFamily="2" charset="2"/>
              <a:buChar char="ü"/>
            </a:pPr>
            <a:r>
              <a:rPr lang="ja-JP" altLang="en-US" sz="1200" dirty="0"/>
              <a:t>↑　聴覚脳幹と皮質の反応性</a:t>
            </a:r>
            <a:endParaRPr lang="en-US" altLang="ja-JP" sz="1200" dirty="0"/>
          </a:p>
          <a:p>
            <a:pPr lvl="1">
              <a:buFont typeface="Wingdings" panose="05000000000000000000" pitchFamily="2" charset="2"/>
              <a:buChar char="ü"/>
            </a:pPr>
            <a:r>
              <a:rPr lang="ja-JP" altLang="en-US" sz="1200" dirty="0"/>
              <a:t>↑　演奏している楽器に関係した感覚運動野の反応</a:t>
            </a:r>
            <a:endParaRPr lang="en-US" altLang="ja-JP" sz="1200" dirty="0"/>
          </a:p>
          <a:p>
            <a:pPr>
              <a:buFont typeface="Wingdings" panose="05000000000000000000" pitchFamily="2" charset="2"/>
              <a:buChar char="ü"/>
            </a:pPr>
            <a:endParaRPr lang="en-US" altLang="ja-JP" sz="1600" dirty="0"/>
          </a:p>
          <a:p>
            <a:pPr>
              <a:buFont typeface="Wingdings" panose="05000000000000000000" pitchFamily="2" charset="2"/>
              <a:buChar char="ü"/>
            </a:pPr>
            <a:endParaRPr lang="en-US" altLang="ja-JP" sz="1600" dirty="0"/>
          </a:p>
          <a:p>
            <a:pPr>
              <a:buFont typeface="Wingdings" panose="05000000000000000000" pitchFamily="2" charset="2"/>
              <a:buChar char="ü"/>
            </a:pPr>
            <a:endParaRPr lang="en-US" altLang="ja-JP" sz="1600" dirty="0"/>
          </a:p>
        </p:txBody>
      </p:sp>
    </p:spTree>
    <p:extLst>
      <p:ext uri="{BB962C8B-B14F-4D97-AF65-F5344CB8AC3E}">
        <p14:creationId xmlns:p14="http://schemas.microsoft.com/office/powerpoint/2010/main" val="289361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239773"/>
            <a:ext cx="7886700" cy="1896117"/>
          </a:xfrm>
        </p:spPr>
        <p:txBody>
          <a:bodyPr>
            <a:normAutofit/>
          </a:bodyPr>
          <a:lstStyle/>
          <a:p>
            <a:r>
              <a:rPr lang="ja-JP" altLang="en-US" sz="2000" dirty="0"/>
              <a:t>関係するのは</a:t>
            </a:r>
            <a:r>
              <a:rPr lang="ja-JP" altLang="en-US" sz="2000" dirty="0">
                <a:solidFill>
                  <a:schemeClr val="accent5">
                    <a:lumMod val="75000"/>
                  </a:schemeClr>
                </a:solidFill>
              </a:rPr>
              <a:t>素質</a:t>
            </a:r>
            <a:r>
              <a:rPr lang="en-US" altLang="ja-JP" sz="2000" dirty="0">
                <a:solidFill>
                  <a:schemeClr val="accent5">
                    <a:lumMod val="75000"/>
                  </a:schemeClr>
                </a:solidFill>
              </a:rPr>
              <a:t>predispositions</a:t>
            </a:r>
            <a:r>
              <a:rPr lang="ja-JP" altLang="en-US" sz="2000" dirty="0"/>
              <a:t>なのか、それとも</a:t>
            </a:r>
            <a:r>
              <a:rPr lang="ja-JP" altLang="en-US" sz="2000" dirty="0">
                <a:solidFill>
                  <a:schemeClr val="accent5">
                    <a:lumMod val="75000"/>
                  </a:schemeClr>
                </a:solidFill>
              </a:rPr>
              <a:t>訓練</a:t>
            </a:r>
            <a:r>
              <a:rPr lang="en-US" altLang="ja-JP" sz="2000" dirty="0">
                <a:solidFill>
                  <a:schemeClr val="accent5">
                    <a:lumMod val="75000"/>
                  </a:schemeClr>
                </a:solidFill>
              </a:rPr>
              <a:t>training</a:t>
            </a:r>
            <a:r>
              <a:rPr lang="ja-JP" altLang="en-US" sz="2000" dirty="0"/>
              <a:t>なのか？</a:t>
            </a:r>
            <a:endParaRPr lang="en-US" altLang="ja-JP" sz="2000" dirty="0"/>
          </a:p>
          <a:p>
            <a:r>
              <a:rPr lang="ja-JP" altLang="en-US" sz="2000" dirty="0"/>
              <a:t>縦断研究において、短期であっても訓練をすることで、</a:t>
            </a:r>
            <a:r>
              <a:rPr lang="ja-JP" altLang="en-US" sz="2000" dirty="0">
                <a:solidFill>
                  <a:schemeClr val="accent5">
                    <a:lumMod val="75000"/>
                  </a:schemeClr>
                </a:solidFill>
              </a:rPr>
              <a:t>聴覚運動前頭野のネットワークに関係する脳の構造を向上</a:t>
            </a:r>
            <a:r>
              <a:rPr lang="ja-JP" altLang="en-US" sz="2000" dirty="0"/>
              <a:t>することが明らかになっている</a:t>
            </a:r>
            <a:endParaRPr lang="en-US" altLang="ja-JP" sz="2000" dirty="0"/>
          </a:p>
          <a:p>
            <a:r>
              <a:rPr lang="ja-JP" altLang="en-US" sz="2000" dirty="0"/>
              <a:t>一方で、</a:t>
            </a:r>
            <a:r>
              <a:rPr lang="ja-JP" altLang="en-US" sz="2000" dirty="0">
                <a:solidFill>
                  <a:schemeClr val="accent5">
                    <a:lumMod val="75000"/>
                  </a:schemeClr>
                </a:solidFill>
              </a:rPr>
              <a:t>訓練前の脳の特性や遺伝的素因</a:t>
            </a:r>
            <a:r>
              <a:rPr lang="ja-JP" altLang="en-US" sz="2000" dirty="0"/>
              <a:t>が、音楽に関連する脳領域の構造や、訓練の効果に影響する可能性もある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訓練 </a:t>
            </a:r>
            <a:r>
              <a:rPr lang="en-US" altLang="ja-JP" sz="2600" b="1" dirty="0"/>
              <a:t>Training</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3354672"/>
            <a:ext cx="7886700" cy="21822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訓練によって、音楽的な刺激に対する反応が向上したり、</a:t>
            </a:r>
            <a:r>
              <a:rPr lang="ja-JP" altLang="en-US" sz="1600" dirty="0">
                <a:solidFill>
                  <a:schemeClr val="accent1">
                    <a:lumMod val="75000"/>
                  </a:schemeClr>
                </a:solidFill>
              </a:rPr>
              <a:t>聴覚野</a:t>
            </a:r>
            <a:r>
              <a:rPr lang="ja-JP" altLang="en-US" sz="1600" dirty="0"/>
              <a:t>や</a:t>
            </a:r>
            <a:r>
              <a:rPr lang="ja-JP" altLang="en-US" sz="1600" dirty="0">
                <a:solidFill>
                  <a:schemeClr val="accent1">
                    <a:lumMod val="75000"/>
                  </a:schemeClr>
                </a:solidFill>
              </a:rPr>
              <a:t>運動野・頭頂野</a:t>
            </a:r>
            <a:r>
              <a:rPr lang="ja-JP" altLang="en-US" sz="1600" dirty="0"/>
              <a:t>の体積が増加する</a:t>
            </a:r>
            <a:endParaRPr lang="en-US" altLang="ja-JP" sz="1600" dirty="0"/>
          </a:p>
          <a:p>
            <a:pPr>
              <a:buFont typeface="Wingdings" panose="05000000000000000000" pitchFamily="2" charset="2"/>
              <a:buChar char="ü"/>
            </a:pPr>
            <a:r>
              <a:rPr lang="ja-JP" altLang="en-US" sz="1600" dirty="0"/>
              <a:t>聴覚野や運動野における反応性の違いが、訓練の効果に影響する</a:t>
            </a:r>
            <a:endParaRPr lang="en-US" altLang="ja-JP" sz="1600" dirty="0"/>
          </a:p>
          <a:p>
            <a:pPr lvl="1">
              <a:buFont typeface="Wingdings" panose="05000000000000000000" pitchFamily="2" charset="2"/>
              <a:buChar char="ü"/>
            </a:pPr>
            <a:r>
              <a:rPr lang="ja-JP" altLang="en-US" sz="1200" dirty="0"/>
              <a:t>もともとの神経基盤が音楽技術を身に付ける可能性を媒介している可能性がある</a:t>
            </a:r>
            <a:endParaRPr lang="en-US" altLang="ja-JP" sz="1200" dirty="0"/>
          </a:p>
          <a:p>
            <a:pPr lvl="1">
              <a:buFont typeface="Wingdings" panose="05000000000000000000" pitchFamily="2" charset="2"/>
              <a:buChar char="ü"/>
            </a:pPr>
            <a:r>
              <a:rPr lang="en-US" altLang="ja-JP" sz="1200" dirty="0"/>
              <a:t>E.g., </a:t>
            </a:r>
            <a:r>
              <a:rPr lang="ja-JP" altLang="en-US" sz="1200" dirty="0">
                <a:solidFill>
                  <a:schemeClr val="accent1">
                    <a:lumMod val="75000"/>
                  </a:schemeClr>
                </a:solidFill>
              </a:rPr>
              <a:t>聴覚野が大きい</a:t>
            </a:r>
            <a:r>
              <a:rPr lang="ja-JP" altLang="en-US" sz="1200" dirty="0"/>
              <a:t>子どもの方が、将来的に高い音楽技術を身に付ける可能性がある</a:t>
            </a:r>
            <a:endParaRPr lang="en-US" altLang="ja-JP" sz="1600" dirty="0"/>
          </a:p>
          <a:p>
            <a:pPr>
              <a:buFont typeface="Wingdings" panose="05000000000000000000" pitchFamily="2" charset="2"/>
              <a:buChar char="ü"/>
            </a:pPr>
            <a:r>
              <a:rPr lang="ja-JP" altLang="en-US" sz="1600" dirty="0"/>
              <a:t>遺伝的要因は、音楽技術だけでなく、パーソナリティなどの訓練を促進したり抑制したりする可能性のある因子にも影響するため、</a:t>
            </a:r>
            <a:r>
              <a:rPr lang="ja-JP" altLang="en-US" sz="1600" dirty="0">
                <a:solidFill>
                  <a:schemeClr val="accent1">
                    <a:lumMod val="75000"/>
                  </a:schemeClr>
                </a:solidFill>
              </a:rPr>
              <a:t>遺伝</a:t>
            </a:r>
            <a:r>
              <a:rPr lang="ja-JP" altLang="en-US" sz="1600" dirty="0"/>
              <a:t>によって訓練の効果が変化する可能性がある</a:t>
            </a:r>
            <a:endParaRPr lang="en-US" altLang="ja-JP" sz="1600" dirty="0"/>
          </a:p>
        </p:txBody>
      </p:sp>
    </p:spTree>
    <p:extLst>
      <p:ext uri="{BB962C8B-B14F-4D97-AF65-F5344CB8AC3E}">
        <p14:creationId xmlns:p14="http://schemas.microsoft.com/office/powerpoint/2010/main" val="228588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239774"/>
            <a:ext cx="7886700" cy="980098"/>
          </a:xfrm>
        </p:spPr>
        <p:txBody>
          <a:bodyPr>
            <a:normAutofit/>
          </a:bodyPr>
          <a:lstStyle/>
          <a:p>
            <a:r>
              <a:rPr lang="ja-JP" altLang="en-US" sz="2000" dirty="0">
                <a:solidFill>
                  <a:schemeClr val="accent5">
                    <a:lumMod val="75000"/>
                  </a:schemeClr>
                </a:solidFill>
              </a:rPr>
              <a:t>正常な発達過程</a:t>
            </a:r>
            <a:r>
              <a:rPr lang="en-US" altLang="ja-JP" sz="2000" dirty="0">
                <a:solidFill>
                  <a:schemeClr val="accent5">
                    <a:lumMod val="75000"/>
                  </a:schemeClr>
                </a:solidFill>
              </a:rPr>
              <a:t>normative maturation</a:t>
            </a:r>
            <a:r>
              <a:rPr lang="ja-JP" altLang="en-US" sz="2000" dirty="0"/>
              <a:t>と</a:t>
            </a:r>
            <a:r>
              <a:rPr lang="ja-JP" altLang="en-US" sz="2000" dirty="0">
                <a:solidFill>
                  <a:schemeClr val="accent5">
                    <a:lumMod val="75000"/>
                  </a:schemeClr>
                </a:solidFill>
              </a:rPr>
              <a:t>訓練</a:t>
            </a:r>
            <a:r>
              <a:rPr lang="ja-JP" altLang="en-US" sz="2000" dirty="0"/>
              <a:t>が、音楽機能に対して</a:t>
            </a:r>
            <a:r>
              <a:rPr lang="ja-JP" altLang="en-US" sz="2000" dirty="0">
                <a:solidFill>
                  <a:schemeClr val="accent5">
                    <a:lumMod val="75000"/>
                  </a:schemeClr>
                </a:solidFill>
              </a:rPr>
              <a:t>相互に作用</a:t>
            </a:r>
            <a:r>
              <a:rPr lang="ja-JP" altLang="en-US" sz="2000" dirty="0"/>
              <a:t>する可能性がある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2" y="68148"/>
            <a:ext cx="9014259" cy="341155"/>
          </a:xfrm>
        </p:spPr>
        <p:txBody>
          <a:bodyPr>
            <a:noAutofit/>
          </a:bodyPr>
          <a:lstStyle/>
          <a:p>
            <a:r>
              <a:rPr lang="ja-JP" altLang="en-US" sz="2600" b="1" dirty="0"/>
              <a:t>発達と訓練の相互作用 </a:t>
            </a:r>
            <a:r>
              <a:rPr lang="en-US" altLang="ja-JP" sz="1800" b="1" dirty="0"/>
              <a:t>The interaction between development and training</a:t>
            </a:r>
            <a:endParaRPr lang="en-US" sz="18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2337890"/>
            <a:ext cx="7886700" cy="21822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遅い年齢で始めた人に比べて、</a:t>
            </a:r>
            <a:r>
              <a:rPr lang="ja-JP" altLang="en-US" sz="1600" dirty="0">
                <a:solidFill>
                  <a:schemeClr val="accent1">
                    <a:lumMod val="75000"/>
                  </a:schemeClr>
                </a:solidFill>
              </a:rPr>
              <a:t>早期に始めた人</a:t>
            </a:r>
            <a:r>
              <a:rPr lang="ja-JP" altLang="en-US" sz="1600" dirty="0"/>
              <a:t>は、リズムやメロディーのタスクにおいてより良い結果を出し、運動野の体積や脳梁のコネクティビティがより上昇した</a:t>
            </a:r>
            <a:endParaRPr lang="en-US" altLang="ja-JP" sz="1600" dirty="0"/>
          </a:p>
          <a:p>
            <a:pPr>
              <a:buFont typeface="Wingdings" panose="05000000000000000000" pitchFamily="2" charset="2"/>
              <a:buChar char="ü"/>
            </a:pPr>
            <a:endParaRPr lang="en-US" altLang="ja-JP" sz="1600" dirty="0"/>
          </a:p>
          <a:p>
            <a:pPr>
              <a:buFont typeface="Wingdings" panose="05000000000000000000" pitchFamily="2" charset="2"/>
              <a:buChar char="ü"/>
            </a:pPr>
            <a:r>
              <a:rPr lang="ja-JP" altLang="en-US" sz="1600" dirty="0">
                <a:solidFill>
                  <a:schemeClr val="accent1">
                    <a:lumMod val="75000"/>
                  </a:schemeClr>
                </a:solidFill>
              </a:rPr>
              <a:t>脳の正常な発達の軌跡と相互作用</a:t>
            </a:r>
            <a:r>
              <a:rPr lang="ja-JP" altLang="en-US" sz="1600" dirty="0"/>
              <a:t>を持つ可能性がある</a:t>
            </a:r>
            <a:endParaRPr lang="en-US" altLang="ja-JP" sz="1600" dirty="0"/>
          </a:p>
          <a:p>
            <a:pPr lvl="1">
              <a:buFont typeface="Wingdings" panose="05000000000000000000" pitchFamily="2" charset="2"/>
              <a:buChar char="ü"/>
            </a:pPr>
            <a:r>
              <a:rPr lang="ja-JP" altLang="en-US" sz="1200" dirty="0"/>
              <a:t>前運動野および脳梁は</a:t>
            </a:r>
            <a:r>
              <a:rPr lang="en-US" altLang="ja-JP" sz="1200" dirty="0"/>
              <a:t>6</a:t>
            </a:r>
            <a:r>
              <a:rPr lang="ja-JP" altLang="en-US" sz="1200" dirty="0"/>
              <a:t>－</a:t>
            </a:r>
            <a:r>
              <a:rPr lang="en-US" altLang="ja-JP" sz="1200" dirty="0"/>
              <a:t>8</a:t>
            </a:r>
            <a:r>
              <a:rPr lang="ja-JP" altLang="en-US" sz="1200" dirty="0"/>
              <a:t>歳で体積のピークを迎える</a:t>
            </a:r>
            <a:endParaRPr lang="en-US" altLang="ja-JP" sz="1200" dirty="0"/>
          </a:p>
          <a:p>
            <a:pPr lvl="1">
              <a:buFont typeface="Wingdings" panose="05000000000000000000" pitchFamily="2" charset="2"/>
              <a:buChar char="ü"/>
            </a:pPr>
            <a:r>
              <a:rPr lang="ja-JP" altLang="en-US" sz="1200" dirty="0"/>
              <a:t>小脳は</a:t>
            </a:r>
            <a:r>
              <a:rPr lang="en-US" altLang="ja-JP" sz="1200" dirty="0"/>
              <a:t>12</a:t>
            </a:r>
            <a:r>
              <a:rPr lang="ja-JP" altLang="en-US" sz="1200" dirty="0"/>
              <a:t>－</a:t>
            </a:r>
            <a:r>
              <a:rPr lang="en-US" altLang="ja-JP" sz="1200" dirty="0"/>
              <a:t>18</a:t>
            </a:r>
            <a:r>
              <a:rPr lang="ja-JP" altLang="en-US" sz="1200" dirty="0"/>
              <a:t>歳で体積のピークを迎える</a:t>
            </a:r>
            <a:endParaRPr lang="en-US" altLang="ja-JP" sz="1200" dirty="0"/>
          </a:p>
        </p:txBody>
      </p:sp>
      <p:pic>
        <p:nvPicPr>
          <p:cNvPr id="6" name="Picture 5">
            <a:extLst>
              <a:ext uri="{FF2B5EF4-FFF2-40B4-BE49-F238E27FC236}">
                <a16:creationId xmlns:a16="http://schemas.microsoft.com/office/drawing/2014/main" id="{27930D3A-321E-4733-A509-90CF7D813ADF}"/>
              </a:ext>
            </a:extLst>
          </p:cNvPr>
          <p:cNvPicPr>
            <a:picLocks noChangeAspect="1"/>
          </p:cNvPicPr>
          <p:nvPr/>
        </p:nvPicPr>
        <p:blipFill>
          <a:blip r:embed="rId3"/>
          <a:stretch>
            <a:fillRect/>
          </a:stretch>
        </p:blipFill>
        <p:spPr>
          <a:xfrm>
            <a:off x="4897369" y="3575331"/>
            <a:ext cx="3212297" cy="2755346"/>
          </a:xfrm>
          <a:prstGeom prst="rect">
            <a:avLst/>
          </a:prstGeom>
        </p:spPr>
      </p:pic>
      <p:sp>
        <p:nvSpPr>
          <p:cNvPr id="8" name="Content Placeholder 2">
            <a:extLst>
              <a:ext uri="{FF2B5EF4-FFF2-40B4-BE49-F238E27FC236}">
                <a16:creationId xmlns:a16="http://schemas.microsoft.com/office/drawing/2014/main" id="{88D72D50-53EE-48C6-AC3C-9E5C5710F065}"/>
              </a:ext>
            </a:extLst>
          </p:cNvPr>
          <p:cNvSpPr txBox="1">
            <a:spLocks/>
          </p:cNvSpPr>
          <p:nvPr/>
        </p:nvSpPr>
        <p:spPr>
          <a:xfrm>
            <a:off x="7074655" y="6330677"/>
            <a:ext cx="2070021" cy="232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800" dirty="0"/>
              <a:t>Image from </a:t>
            </a:r>
            <a:r>
              <a:rPr lang="en-US" altLang="ja-JP" sz="800" dirty="0" err="1"/>
              <a:t>Lenroot</a:t>
            </a:r>
            <a:r>
              <a:rPr lang="en-US" altLang="ja-JP" sz="800" dirty="0"/>
              <a:t> &amp; </a:t>
            </a:r>
            <a:r>
              <a:rPr lang="en-US" altLang="ja-JP" sz="800" dirty="0" err="1"/>
              <a:t>Giedd</a:t>
            </a:r>
            <a:r>
              <a:rPr lang="en-US" altLang="ja-JP" sz="800" dirty="0"/>
              <a:t>, 2006</a:t>
            </a:r>
          </a:p>
        </p:txBody>
      </p:sp>
    </p:spTree>
    <p:extLst>
      <p:ext uri="{BB962C8B-B14F-4D97-AF65-F5344CB8AC3E}">
        <p14:creationId xmlns:p14="http://schemas.microsoft.com/office/powerpoint/2010/main" val="220031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2092461"/>
            <a:ext cx="7886700" cy="3203205"/>
          </a:xfrm>
        </p:spPr>
        <p:txBody>
          <a:bodyPr>
            <a:normAutofit/>
          </a:bodyPr>
          <a:lstStyle/>
          <a:p>
            <a:pPr marL="457200" indent="-457200">
              <a:buFont typeface="+mj-lt"/>
              <a:buAutoNum type="arabicPeriod"/>
            </a:pPr>
            <a:r>
              <a:rPr lang="ja-JP" altLang="en-US" sz="2000" dirty="0">
                <a:solidFill>
                  <a:schemeClr val="accent5">
                    <a:lumMod val="75000"/>
                  </a:schemeClr>
                </a:solidFill>
              </a:rPr>
              <a:t>一貫性</a:t>
            </a:r>
            <a:r>
              <a:rPr lang="en-US" altLang="ja-JP" sz="2000" dirty="0"/>
              <a:t>consistent</a:t>
            </a:r>
            <a:r>
              <a:rPr lang="ja-JP" altLang="en-US" sz="2000" dirty="0"/>
              <a:t>があり、</a:t>
            </a:r>
            <a:r>
              <a:rPr lang="ja-JP" altLang="en-US" sz="2000" dirty="0">
                <a:solidFill>
                  <a:schemeClr val="accent5">
                    <a:lumMod val="75000"/>
                  </a:schemeClr>
                </a:solidFill>
              </a:rPr>
              <a:t>期間が長い</a:t>
            </a:r>
            <a:r>
              <a:rPr lang="en-US" altLang="ja-JP" sz="2000" dirty="0"/>
              <a:t>lengthy</a:t>
            </a:r>
          </a:p>
          <a:p>
            <a:pPr marL="457200" indent="-457200">
              <a:buFont typeface="+mj-lt"/>
              <a:buAutoNum type="arabicPeriod"/>
            </a:pPr>
            <a:r>
              <a:rPr lang="ja-JP" altLang="en-US" sz="2000" dirty="0">
                <a:solidFill>
                  <a:schemeClr val="accent5">
                    <a:lumMod val="75000"/>
                  </a:schemeClr>
                </a:solidFill>
              </a:rPr>
              <a:t>予測</a:t>
            </a:r>
            <a:r>
              <a:rPr lang="en-US" altLang="ja-JP" sz="2000" dirty="0"/>
              <a:t>prediction</a:t>
            </a:r>
            <a:r>
              <a:rPr lang="ja-JP" altLang="en-US" sz="2000" dirty="0"/>
              <a:t>・</a:t>
            </a:r>
            <a:r>
              <a:rPr lang="ja-JP" altLang="en-US" sz="2000" dirty="0">
                <a:solidFill>
                  <a:schemeClr val="accent5">
                    <a:lumMod val="75000"/>
                  </a:schemeClr>
                </a:solidFill>
              </a:rPr>
              <a:t>フィードバック</a:t>
            </a:r>
            <a:r>
              <a:rPr lang="en-US" altLang="ja-JP" sz="2000" dirty="0"/>
              <a:t>feedback</a:t>
            </a:r>
            <a:r>
              <a:rPr lang="ja-JP" altLang="en-US" sz="2000" dirty="0"/>
              <a:t>・</a:t>
            </a:r>
            <a:r>
              <a:rPr lang="ja-JP" altLang="en-US" sz="2000" dirty="0">
                <a:solidFill>
                  <a:schemeClr val="accent5">
                    <a:lumMod val="75000"/>
                  </a:schemeClr>
                </a:solidFill>
              </a:rPr>
              <a:t>誤差修正</a:t>
            </a:r>
            <a:r>
              <a:rPr lang="en-US" altLang="ja-JP" sz="2000" dirty="0"/>
              <a:t>error-correction cycle</a:t>
            </a:r>
            <a:r>
              <a:rPr lang="ja-JP" altLang="en-US" sz="2000" dirty="0"/>
              <a:t>の</a:t>
            </a:r>
            <a:r>
              <a:rPr lang="ja-JP" altLang="en-US" sz="2000" dirty="0">
                <a:solidFill>
                  <a:schemeClr val="accent5">
                    <a:lumMod val="75000"/>
                  </a:schemeClr>
                </a:solidFill>
              </a:rPr>
              <a:t>繰り返し</a:t>
            </a:r>
            <a:r>
              <a:rPr lang="ja-JP" altLang="en-US" sz="2000" dirty="0"/>
              <a:t>で成り立っている</a:t>
            </a:r>
            <a:endParaRPr lang="en-US" altLang="ja-JP" sz="2000" dirty="0"/>
          </a:p>
          <a:p>
            <a:pPr lvl="1"/>
            <a:r>
              <a:rPr lang="ja-JP" altLang="en-US" sz="1600" dirty="0"/>
              <a:t>フィードバックと誤差修正は、運動学習において重要な要素である</a:t>
            </a:r>
            <a:endParaRPr lang="en-US" altLang="ja-JP" sz="1600" dirty="0"/>
          </a:p>
          <a:p>
            <a:pPr marL="457200" indent="-457200">
              <a:buFont typeface="+mj-lt"/>
              <a:buAutoNum type="arabicPeriod"/>
            </a:pPr>
            <a:r>
              <a:rPr lang="ja-JP" altLang="en-US" sz="2000" dirty="0">
                <a:solidFill>
                  <a:schemeClr val="accent5">
                    <a:lumMod val="75000"/>
                  </a:schemeClr>
                </a:solidFill>
              </a:rPr>
              <a:t>数多くの回路</a:t>
            </a:r>
            <a:r>
              <a:rPr lang="ja-JP" altLang="en-US" sz="2000" dirty="0"/>
              <a:t>を共同で反応させるため</a:t>
            </a:r>
            <a:endParaRPr lang="en-US" altLang="ja-JP" sz="2000" dirty="0"/>
          </a:p>
          <a:p>
            <a:pPr lvl="1"/>
            <a:r>
              <a:rPr lang="ja-JP" altLang="en-US" sz="1600" dirty="0"/>
              <a:t>数多くの回路が関わっていると、より強固な可塑性が生み出される</a:t>
            </a:r>
            <a:endParaRPr lang="en-US" altLang="ja-JP" sz="1600" dirty="0"/>
          </a:p>
          <a:p>
            <a:pPr marL="457200" indent="-457200">
              <a:buFont typeface="+mj-lt"/>
              <a:buAutoNum type="arabicPeriod"/>
            </a:pPr>
            <a:r>
              <a:rPr lang="ja-JP" altLang="en-US" sz="2000" dirty="0"/>
              <a:t>学習と可塑性において重要な</a:t>
            </a:r>
            <a:r>
              <a:rPr lang="ja-JP" altLang="en-US" sz="2000" dirty="0">
                <a:solidFill>
                  <a:schemeClr val="accent5">
                    <a:lumMod val="75000"/>
                  </a:schemeClr>
                </a:solidFill>
              </a:rPr>
              <a:t>報酬</a:t>
            </a:r>
            <a:r>
              <a:rPr lang="en-US" altLang="ja-JP" sz="2000" dirty="0"/>
              <a:t>reward value</a:t>
            </a:r>
            <a:r>
              <a:rPr lang="ja-JP" altLang="en-US" sz="2000" dirty="0"/>
              <a:t>が与えられている</a:t>
            </a:r>
            <a:endParaRPr lang="en-US" altLang="ja-JP" sz="2000" dirty="0"/>
          </a:p>
          <a:p>
            <a:pPr lvl="1"/>
            <a:r>
              <a:rPr lang="ja-JP" altLang="en-US" sz="1600" dirty="0"/>
              <a:t>音楽訓練自体から生まれる快感や喜び</a:t>
            </a:r>
            <a:r>
              <a:rPr lang="en-US" altLang="ja-JP" sz="1600" dirty="0"/>
              <a:t>pleasure</a:t>
            </a:r>
            <a:r>
              <a:rPr lang="ja-JP" altLang="en-US" sz="1600" dirty="0"/>
              <a:t>が報酬となる</a:t>
            </a:r>
            <a:endParaRPr lang="en-US" altLang="ja-JP" sz="16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2" y="68148"/>
            <a:ext cx="9014259" cy="599420"/>
          </a:xfrm>
        </p:spPr>
        <p:txBody>
          <a:bodyPr>
            <a:noAutofit/>
          </a:bodyPr>
          <a:lstStyle/>
          <a:p>
            <a:r>
              <a:rPr lang="ja-JP" altLang="en-US" sz="2600" b="1" dirty="0"/>
              <a:t>なぜ音楽は脳の可塑性を高める効果的な原動力となるのか </a:t>
            </a:r>
            <a:br>
              <a:rPr lang="en-US" altLang="ja-JP" sz="2600" b="1" dirty="0"/>
            </a:br>
            <a:r>
              <a:rPr lang="en-US" altLang="ja-JP" sz="1800" b="1" dirty="0"/>
              <a:t>Why is music such as effective driver of brain plasticity?</a:t>
            </a:r>
            <a:endParaRPr lang="en-US" sz="1800" b="1" dirty="0"/>
          </a:p>
        </p:txBody>
      </p:sp>
    </p:spTree>
    <p:extLst>
      <p:ext uri="{BB962C8B-B14F-4D97-AF65-F5344CB8AC3E}">
        <p14:creationId xmlns:p14="http://schemas.microsoft.com/office/powerpoint/2010/main" val="312028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486601"/>
            <a:ext cx="7886700" cy="2030754"/>
          </a:xfrm>
        </p:spPr>
        <p:txBody>
          <a:bodyPr>
            <a:normAutofit/>
          </a:bodyPr>
          <a:lstStyle/>
          <a:p>
            <a:r>
              <a:rPr lang="ja-JP" altLang="en-US" sz="2000" dirty="0"/>
              <a:t>音楽は、</a:t>
            </a:r>
            <a:r>
              <a:rPr lang="ja-JP" altLang="en-US" sz="2000" dirty="0">
                <a:solidFill>
                  <a:schemeClr val="accent5">
                    <a:lumMod val="75000"/>
                  </a:schemeClr>
                </a:solidFill>
              </a:rPr>
              <a:t>アイデンティティ</a:t>
            </a:r>
            <a:r>
              <a:rPr lang="ja-JP" altLang="en-US" sz="2000" dirty="0"/>
              <a:t>などに関わったり、</a:t>
            </a:r>
            <a:r>
              <a:rPr lang="ja-JP" altLang="en-US" sz="2000" dirty="0">
                <a:solidFill>
                  <a:schemeClr val="accent5">
                    <a:lumMod val="75000"/>
                  </a:schemeClr>
                </a:solidFill>
              </a:rPr>
              <a:t>感情抑制</a:t>
            </a:r>
            <a:r>
              <a:rPr lang="ja-JP" altLang="en-US" sz="2000" dirty="0"/>
              <a:t>に働いたりする、</a:t>
            </a:r>
            <a:r>
              <a:rPr lang="ja-JP" altLang="en-US" sz="2000" b="1" dirty="0">
                <a:solidFill>
                  <a:schemeClr val="accent5">
                    <a:lumMod val="75000"/>
                  </a:schemeClr>
                </a:solidFill>
              </a:rPr>
              <a:t>社会的な機能</a:t>
            </a:r>
            <a:r>
              <a:rPr lang="ja-JP" altLang="en-US" sz="2000" dirty="0"/>
              <a:t>を持っている</a:t>
            </a:r>
            <a:endParaRPr lang="en-US" altLang="ja-JP" sz="2000" dirty="0"/>
          </a:p>
          <a:p>
            <a:r>
              <a:rPr lang="ja-JP" altLang="en-US" sz="2000" dirty="0"/>
              <a:t>音楽処理の</a:t>
            </a:r>
            <a:r>
              <a:rPr lang="ja-JP" altLang="en-US" sz="2000" dirty="0">
                <a:solidFill>
                  <a:schemeClr val="accent5">
                    <a:lumMod val="75000"/>
                  </a:schemeClr>
                </a:solidFill>
              </a:rPr>
              <a:t>認知的な部分に関わる脳領域</a:t>
            </a:r>
            <a:r>
              <a:rPr lang="ja-JP" altLang="en-US" sz="2000" dirty="0"/>
              <a:t>と、</a:t>
            </a:r>
            <a:r>
              <a:rPr lang="ja-JP" altLang="en-US" sz="2000" dirty="0">
                <a:solidFill>
                  <a:schemeClr val="accent5">
                    <a:lumMod val="75000"/>
                  </a:schemeClr>
                </a:solidFill>
              </a:rPr>
              <a:t>感情や意思決定・報酬プロセスに関わる脳領域</a:t>
            </a:r>
            <a:r>
              <a:rPr lang="ja-JP" altLang="en-US" sz="2000" dirty="0"/>
              <a:t>の相互作用が、“</a:t>
            </a:r>
            <a:r>
              <a:rPr lang="ja-JP" altLang="en-US" sz="2000" b="1" dirty="0">
                <a:solidFill>
                  <a:schemeClr val="accent5">
                    <a:lumMod val="75000"/>
                  </a:schemeClr>
                </a:solidFill>
              </a:rPr>
              <a:t>音楽の喜び</a:t>
            </a:r>
            <a:r>
              <a:rPr lang="ja-JP" altLang="en-US" sz="2000" dirty="0"/>
              <a:t>”の神経基盤となる</a:t>
            </a:r>
            <a:endParaRPr lang="en-US" altLang="ja-JP" sz="2000" dirty="0"/>
          </a:p>
          <a:p>
            <a:r>
              <a:rPr lang="ja-JP" altLang="en-US" sz="2000" dirty="0"/>
              <a:t>音楽に対する</a:t>
            </a:r>
            <a:r>
              <a:rPr lang="ja-JP" altLang="en-US" sz="2000" b="1" dirty="0">
                <a:solidFill>
                  <a:schemeClr val="accent5">
                    <a:lumMod val="75000"/>
                  </a:schemeClr>
                </a:solidFill>
              </a:rPr>
              <a:t>予測行動</a:t>
            </a:r>
            <a:r>
              <a:rPr lang="ja-JP" altLang="en-US" sz="2000" dirty="0"/>
              <a:t>によって、音楽による喜びが生み出される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よろこび </a:t>
            </a:r>
            <a:r>
              <a:rPr lang="en-US" altLang="ja-JP" sz="2600" b="1" dirty="0"/>
              <a:t>Pleasure</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3429000"/>
            <a:ext cx="7886700" cy="24500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一般的な報酬プロセスには、</a:t>
            </a:r>
            <a:r>
              <a:rPr lang="ja-JP" altLang="en-US" sz="1600" dirty="0">
                <a:solidFill>
                  <a:schemeClr val="accent1">
                    <a:lumMod val="75000"/>
                  </a:schemeClr>
                </a:solidFill>
              </a:rPr>
              <a:t>腹側線条体</a:t>
            </a:r>
            <a:r>
              <a:rPr lang="en-US" altLang="ja-JP" sz="1600" dirty="0">
                <a:solidFill>
                  <a:schemeClr val="accent1">
                    <a:lumMod val="75000"/>
                  </a:schemeClr>
                </a:solidFill>
              </a:rPr>
              <a:t>Ventral striatum(VS)</a:t>
            </a:r>
            <a:r>
              <a:rPr lang="ja-JP" altLang="en-US" sz="1600" dirty="0"/>
              <a:t>、腹内側前頭前野</a:t>
            </a:r>
            <a:r>
              <a:rPr lang="en-US" altLang="ja-JP" sz="1600" dirty="0"/>
              <a:t>ventromedial prefrontal cortex(VMPFC)</a:t>
            </a:r>
            <a:r>
              <a:rPr lang="ja-JP" altLang="en-US" sz="1600" dirty="0"/>
              <a:t>、島</a:t>
            </a:r>
            <a:r>
              <a:rPr lang="en-US" altLang="ja-JP" sz="1600" dirty="0"/>
              <a:t>insula</a:t>
            </a:r>
            <a:r>
              <a:rPr lang="ja-JP" altLang="en-US" sz="1600" dirty="0"/>
              <a:t>、視床</a:t>
            </a:r>
            <a:r>
              <a:rPr lang="en-US" altLang="ja-JP" sz="1600" dirty="0"/>
              <a:t>thalamus</a:t>
            </a:r>
            <a:r>
              <a:rPr lang="ja-JP" altLang="en-US" sz="1600" dirty="0"/>
              <a:t>が関わる</a:t>
            </a:r>
            <a:endParaRPr lang="en-US" altLang="ja-JP" sz="1600" dirty="0"/>
          </a:p>
          <a:p>
            <a:pPr>
              <a:buFont typeface="Wingdings" panose="05000000000000000000" pitchFamily="2" charset="2"/>
              <a:buChar char="ü"/>
            </a:pPr>
            <a:r>
              <a:rPr lang="en-US" altLang="ja-JP" sz="1600" dirty="0"/>
              <a:t>“</a:t>
            </a:r>
            <a:r>
              <a:rPr lang="ja-JP" altLang="en-US" sz="1600" dirty="0"/>
              <a:t>音楽の喜び</a:t>
            </a:r>
            <a:r>
              <a:rPr lang="en-US" altLang="ja-JP" sz="1600" dirty="0"/>
              <a:t>”</a:t>
            </a:r>
            <a:r>
              <a:rPr lang="ja-JP" altLang="en-US" sz="1600" dirty="0"/>
              <a:t>には、主に</a:t>
            </a:r>
            <a:r>
              <a:rPr lang="ja-JP" altLang="en-US" sz="1600" dirty="0">
                <a:solidFill>
                  <a:schemeClr val="accent1">
                    <a:lumMod val="75000"/>
                  </a:schemeClr>
                </a:solidFill>
              </a:rPr>
              <a:t>腹側線条体</a:t>
            </a:r>
            <a:r>
              <a:rPr lang="ja-JP" altLang="en-US" sz="1600" dirty="0"/>
              <a:t>、特に腹側線条体における</a:t>
            </a:r>
            <a:r>
              <a:rPr lang="ja-JP" altLang="en-US" sz="1600" dirty="0">
                <a:solidFill>
                  <a:schemeClr val="accent1">
                    <a:lumMod val="75000"/>
                  </a:schemeClr>
                </a:solidFill>
              </a:rPr>
              <a:t>ドパミンの結合</a:t>
            </a:r>
            <a:r>
              <a:rPr lang="en-US" altLang="ja-JP" sz="1600" dirty="0"/>
              <a:t>dopamine binding in the VS</a:t>
            </a:r>
            <a:r>
              <a:rPr lang="ja-JP" altLang="en-US" sz="1600" dirty="0"/>
              <a:t>が非常にかかわっている</a:t>
            </a:r>
            <a:endParaRPr lang="en-US" altLang="ja-JP" sz="1600" dirty="0"/>
          </a:p>
          <a:p>
            <a:pPr>
              <a:buFont typeface="Wingdings" panose="05000000000000000000" pitchFamily="2" charset="2"/>
              <a:buChar char="ü"/>
            </a:pPr>
            <a:r>
              <a:rPr lang="ja-JP" altLang="en-US" sz="1600" dirty="0"/>
              <a:t>腹側線条体は喜びのピーク時に関係しているのに対し、背側線条体</a:t>
            </a:r>
            <a:r>
              <a:rPr lang="en-US" altLang="ja-JP" sz="1600" dirty="0"/>
              <a:t>dorsal striatum</a:t>
            </a:r>
            <a:r>
              <a:rPr lang="ja-JP" altLang="en-US" sz="1600" dirty="0"/>
              <a:t>（認知や計算機能に関わる）はピークの少し前に関係しており、</a:t>
            </a:r>
            <a:r>
              <a:rPr lang="ja-JP" altLang="en-US" sz="1600" b="1" dirty="0">
                <a:solidFill>
                  <a:schemeClr val="accent1">
                    <a:lumMod val="75000"/>
                  </a:schemeClr>
                </a:solidFill>
              </a:rPr>
              <a:t>予測行動</a:t>
            </a:r>
            <a:r>
              <a:rPr lang="ja-JP" altLang="en-US" sz="1600" dirty="0"/>
              <a:t>が音楽の喜びの産出に関わることを示唆している</a:t>
            </a:r>
            <a:endParaRPr lang="en-US" altLang="ja-JP" sz="1600" dirty="0"/>
          </a:p>
        </p:txBody>
      </p:sp>
    </p:spTree>
    <p:extLst>
      <p:ext uri="{BB962C8B-B14F-4D97-AF65-F5344CB8AC3E}">
        <p14:creationId xmlns:p14="http://schemas.microsoft.com/office/powerpoint/2010/main" val="143196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825625"/>
            <a:ext cx="7886700" cy="3467735"/>
          </a:xfrm>
        </p:spPr>
        <p:txBody>
          <a:bodyPr>
            <a:normAutofit/>
          </a:bodyPr>
          <a:lstStyle/>
          <a:p>
            <a:r>
              <a:rPr lang="ja-JP" altLang="en-US" sz="2000" dirty="0"/>
              <a:t>音楽は、基本的な</a:t>
            </a:r>
            <a:r>
              <a:rPr lang="ja-JP" altLang="en-US" sz="2000" dirty="0">
                <a:solidFill>
                  <a:schemeClr val="accent4">
                    <a:lumMod val="75000"/>
                  </a:schemeClr>
                </a:solidFill>
              </a:rPr>
              <a:t>感覚メカニズム</a:t>
            </a:r>
            <a:r>
              <a:rPr lang="en-US" altLang="ja-JP" sz="2000" dirty="0">
                <a:solidFill>
                  <a:schemeClr val="accent4">
                    <a:lumMod val="75000"/>
                  </a:schemeClr>
                </a:solidFill>
              </a:rPr>
              <a:t>basic perceptual mechanism</a:t>
            </a:r>
            <a:r>
              <a:rPr lang="ja-JP" altLang="en-US" sz="2000" dirty="0"/>
              <a:t>から</a:t>
            </a:r>
            <a:r>
              <a:rPr lang="ja-JP" altLang="en-US" sz="2000" dirty="0">
                <a:solidFill>
                  <a:schemeClr val="accent4">
                    <a:lumMod val="75000"/>
                  </a:schemeClr>
                </a:solidFill>
              </a:rPr>
              <a:t>運動</a:t>
            </a:r>
            <a:r>
              <a:rPr lang="en-US" altLang="ja-JP" sz="2000" dirty="0">
                <a:solidFill>
                  <a:schemeClr val="accent4">
                    <a:lumMod val="75000"/>
                  </a:schemeClr>
                </a:solidFill>
              </a:rPr>
              <a:t>motor</a:t>
            </a:r>
            <a:r>
              <a:rPr lang="ja-JP" altLang="en-US" sz="2000" dirty="0">
                <a:solidFill>
                  <a:schemeClr val="accent4">
                    <a:lumMod val="75000"/>
                  </a:schemeClr>
                </a:solidFill>
              </a:rPr>
              <a:t>・注意</a:t>
            </a:r>
            <a:r>
              <a:rPr lang="en-US" altLang="ja-JP" sz="2000" dirty="0">
                <a:solidFill>
                  <a:schemeClr val="accent4">
                    <a:lumMod val="75000"/>
                  </a:schemeClr>
                </a:solidFill>
              </a:rPr>
              <a:t>attentional</a:t>
            </a:r>
            <a:r>
              <a:rPr lang="ja-JP" altLang="en-US" sz="2000" dirty="0">
                <a:solidFill>
                  <a:schemeClr val="accent4">
                    <a:lumMod val="75000"/>
                  </a:schemeClr>
                </a:solidFill>
              </a:rPr>
              <a:t>・記憶</a:t>
            </a:r>
            <a:r>
              <a:rPr lang="en-US" altLang="ja-JP" sz="2000" dirty="0">
                <a:solidFill>
                  <a:schemeClr val="accent4">
                    <a:lumMod val="75000"/>
                  </a:schemeClr>
                </a:solidFill>
              </a:rPr>
              <a:t>memory</a:t>
            </a:r>
            <a:r>
              <a:rPr lang="ja-JP" altLang="en-US" sz="2000" dirty="0">
                <a:solidFill>
                  <a:schemeClr val="accent4">
                    <a:lumMod val="75000"/>
                  </a:schemeClr>
                </a:solidFill>
              </a:rPr>
              <a:t>・認知</a:t>
            </a:r>
            <a:r>
              <a:rPr lang="en-US" altLang="ja-JP" sz="2000" dirty="0">
                <a:solidFill>
                  <a:schemeClr val="accent4">
                    <a:lumMod val="75000"/>
                  </a:schemeClr>
                </a:solidFill>
              </a:rPr>
              <a:t>cognitive</a:t>
            </a:r>
            <a:r>
              <a:rPr lang="ja-JP" altLang="en-US" sz="2000" dirty="0">
                <a:solidFill>
                  <a:schemeClr val="accent4">
                    <a:lumMod val="75000"/>
                  </a:schemeClr>
                </a:solidFill>
              </a:rPr>
              <a:t>・情動</a:t>
            </a:r>
            <a:r>
              <a:rPr lang="en-US" altLang="ja-JP" sz="2000" dirty="0">
                <a:solidFill>
                  <a:schemeClr val="accent4">
                    <a:lumMod val="75000"/>
                  </a:schemeClr>
                </a:solidFill>
              </a:rPr>
              <a:t>emotional</a:t>
            </a:r>
            <a:r>
              <a:rPr lang="ja-JP" altLang="en-US" sz="2000" dirty="0">
                <a:solidFill>
                  <a:schemeClr val="accent4">
                    <a:lumMod val="75000"/>
                  </a:schemeClr>
                </a:solidFill>
              </a:rPr>
              <a:t>システム</a:t>
            </a:r>
            <a:r>
              <a:rPr lang="ja-JP" altLang="en-US" sz="2000" dirty="0"/>
              <a:t>などすべての神経機能が関与している</a:t>
            </a:r>
            <a:endParaRPr lang="en-US" altLang="ja-JP" sz="2000" dirty="0"/>
          </a:p>
          <a:p>
            <a:r>
              <a:rPr lang="ja-JP" altLang="en-US" sz="2000" dirty="0"/>
              <a:t>本章では、以下の点に注目する</a:t>
            </a:r>
            <a:endParaRPr lang="en-US" altLang="ja-JP" sz="2000" dirty="0"/>
          </a:p>
          <a:p>
            <a:pPr lvl="1"/>
            <a:r>
              <a:rPr lang="ja-JP" altLang="en-US" sz="2000" dirty="0"/>
              <a:t>音楽の知覚と制作に関与する</a:t>
            </a:r>
            <a:r>
              <a:rPr lang="ja-JP" altLang="en-US" sz="2000" dirty="0">
                <a:solidFill>
                  <a:schemeClr val="accent4">
                    <a:lumMod val="75000"/>
                  </a:schemeClr>
                </a:solidFill>
              </a:rPr>
              <a:t>神経基盤</a:t>
            </a:r>
            <a:r>
              <a:rPr lang="en-US" altLang="ja-JP" sz="2000" dirty="0"/>
              <a:t>musical perception and production</a:t>
            </a:r>
          </a:p>
          <a:p>
            <a:pPr lvl="1"/>
            <a:r>
              <a:rPr lang="ja-JP" altLang="en-US" sz="2000" dirty="0"/>
              <a:t>音楽の知覚と制作の専門性に関する</a:t>
            </a:r>
            <a:r>
              <a:rPr lang="ja-JP" altLang="en-US" sz="2000" dirty="0">
                <a:solidFill>
                  <a:schemeClr val="accent4">
                    <a:lumMod val="75000"/>
                  </a:schemeClr>
                </a:solidFill>
              </a:rPr>
              <a:t>可塑性</a:t>
            </a:r>
            <a:r>
              <a:rPr lang="en-US" altLang="ja-JP" sz="2000" dirty="0"/>
              <a:t>plasticity associated with expertise in these domains</a:t>
            </a:r>
          </a:p>
          <a:p>
            <a:pPr lvl="1"/>
            <a:r>
              <a:rPr lang="ja-JP" altLang="en-US" sz="2000" dirty="0">
                <a:solidFill>
                  <a:schemeClr val="accent4">
                    <a:lumMod val="75000"/>
                  </a:schemeClr>
                </a:solidFill>
              </a:rPr>
              <a:t>音楽の愉しみ</a:t>
            </a:r>
            <a:r>
              <a:rPr lang="ja-JP" altLang="en-US" sz="2000" dirty="0"/>
              <a:t>を支えるメカニズム</a:t>
            </a:r>
            <a:r>
              <a:rPr lang="en-US" altLang="ja-JP" sz="2000" dirty="0"/>
              <a:t>mechanism behind the pleasure that music elicits</a:t>
            </a:r>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導入</a:t>
            </a:r>
            <a:endParaRPr lang="en-US" sz="2600" b="1" dirty="0"/>
          </a:p>
        </p:txBody>
      </p:sp>
    </p:spTree>
    <p:extLst>
      <p:ext uri="{BB962C8B-B14F-4D97-AF65-F5344CB8AC3E}">
        <p14:creationId xmlns:p14="http://schemas.microsoft.com/office/powerpoint/2010/main" val="162336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2068286"/>
            <a:ext cx="7886700" cy="3225074"/>
          </a:xfrm>
        </p:spPr>
        <p:txBody>
          <a:bodyPr>
            <a:normAutofit/>
          </a:bodyPr>
          <a:lstStyle/>
          <a:p>
            <a:r>
              <a:rPr lang="ja-JP" altLang="en-US" sz="2000" dirty="0"/>
              <a:t>音楽の知覚には、様々な情報処理が関わっている</a:t>
            </a:r>
            <a:endParaRPr lang="en-US" altLang="ja-JP" sz="2000" dirty="0"/>
          </a:p>
          <a:p>
            <a:pPr lvl="1"/>
            <a:r>
              <a:rPr lang="ja-JP" altLang="en-US" sz="1600" dirty="0"/>
              <a:t>時間軸での音のパターンの識別</a:t>
            </a:r>
            <a:endParaRPr lang="en-US" altLang="ja-JP" sz="1600" dirty="0"/>
          </a:p>
          <a:p>
            <a:pPr lvl="1"/>
            <a:r>
              <a:rPr lang="ja-JP" altLang="en-US" sz="1600" dirty="0"/>
              <a:t>それらの音の特徴による関連付け</a:t>
            </a:r>
            <a:endParaRPr lang="en-US" altLang="ja-JP" sz="1600" dirty="0"/>
          </a:p>
          <a:p>
            <a:pPr lvl="1"/>
            <a:r>
              <a:rPr lang="ja-JP" altLang="en-US" sz="1600" dirty="0"/>
              <a:t>直前の音楽や、より長期的な時間軸でのコンテクストによる、次の音の予測</a:t>
            </a:r>
            <a:endParaRPr lang="en-US" altLang="ja-JP" sz="1600" dirty="0"/>
          </a:p>
          <a:p>
            <a:pPr lvl="1"/>
            <a:r>
              <a:rPr lang="ja-JP" altLang="en-US" sz="1600" dirty="0"/>
              <a:t>予測された音の、知覚された音による評価</a:t>
            </a:r>
            <a:endParaRPr lang="en-US" altLang="ja-JP" sz="1600" dirty="0"/>
          </a:p>
          <a:p>
            <a:r>
              <a:rPr lang="ja-JP" altLang="en-US" sz="2000" dirty="0"/>
              <a:t>これらを理解するために、聴覚神経系の機能的・構造的なつくりを見ていく</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知覚 </a:t>
            </a:r>
            <a:r>
              <a:rPr lang="en-US" altLang="ja-JP" sz="2600" b="1" dirty="0"/>
              <a:t>Perception</a:t>
            </a:r>
            <a:endParaRPr lang="en-US" sz="2600" b="1" dirty="0"/>
          </a:p>
        </p:txBody>
      </p:sp>
    </p:spTree>
    <p:extLst>
      <p:ext uri="{BB962C8B-B14F-4D97-AF65-F5344CB8AC3E}">
        <p14:creationId xmlns:p14="http://schemas.microsoft.com/office/powerpoint/2010/main" val="198536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887982"/>
            <a:ext cx="7886700" cy="1724589"/>
          </a:xfrm>
        </p:spPr>
        <p:txBody>
          <a:bodyPr>
            <a:normAutofit/>
          </a:bodyPr>
          <a:lstStyle/>
          <a:p>
            <a:r>
              <a:rPr lang="ja-JP" altLang="en-US" sz="2000" dirty="0">
                <a:solidFill>
                  <a:schemeClr val="accent5">
                    <a:lumMod val="75000"/>
                  </a:schemeClr>
                </a:solidFill>
              </a:rPr>
              <a:t>聴覚脳幹核</a:t>
            </a:r>
            <a:r>
              <a:rPr lang="en-US" altLang="ja-JP" sz="2000" dirty="0">
                <a:solidFill>
                  <a:schemeClr val="accent5">
                    <a:lumMod val="75000"/>
                  </a:schemeClr>
                </a:solidFill>
              </a:rPr>
              <a:t>auditory brainstem nuclei</a:t>
            </a:r>
            <a:r>
              <a:rPr lang="ja-JP" altLang="en-US" sz="2000" dirty="0"/>
              <a:t>は、</a:t>
            </a:r>
            <a:r>
              <a:rPr lang="ja-JP" altLang="en-US" sz="2000" dirty="0">
                <a:solidFill>
                  <a:schemeClr val="accent5">
                    <a:lumMod val="75000"/>
                  </a:schemeClr>
                </a:solidFill>
              </a:rPr>
              <a:t>蝸牛</a:t>
            </a:r>
            <a:r>
              <a:rPr lang="en-US" altLang="ja-JP" sz="2000" dirty="0">
                <a:solidFill>
                  <a:schemeClr val="accent5">
                    <a:lumMod val="75000"/>
                  </a:schemeClr>
                </a:solidFill>
              </a:rPr>
              <a:t>cochlea</a:t>
            </a:r>
            <a:r>
              <a:rPr lang="ja-JP" altLang="en-US" sz="2000" dirty="0"/>
              <a:t>からの情報を</a:t>
            </a:r>
            <a:r>
              <a:rPr lang="ja-JP" altLang="en-US" sz="2000" dirty="0">
                <a:solidFill>
                  <a:schemeClr val="accent5">
                    <a:lumMod val="75000"/>
                  </a:schemeClr>
                </a:solidFill>
              </a:rPr>
              <a:t>大脳皮質</a:t>
            </a:r>
            <a:r>
              <a:rPr lang="en-US" altLang="ja-JP" sz="2000" dirty="0">
                <a:solidFill>
                  <a:schemeClr val="accent5">
                    <a:lumMod val="75000"/>
                  </a:schemeClr>
                </a:solidFill>
              </a:rPr>
              <a:t>cortex</a:t>
            </a:r>
            <a:r>
              <a:rPr lang="ja-JP" altLang="en-US" sz="2000" dirty="0">
                <a:solidFill>
                  <a:schemeClr val="accent5">
                    <a:lumMod val="75000"/>
                  </a:schemeClr>
                </a:solidFill>
              </a:rPr>
              <a:t>へ伝達</a:t>
            </a:r>
            <a:r>
              <a:rPr lang="ja-JP" altLang="en-US" sz="2000" dirty="0"/>
              <a:t>すると同時に、</a:t>
            </a:r>
            <a:r>
              <a:rPr lang="ja-JP" altLang="en-US" sz="2000" dirty="0">
                <a:solidFill>
                  <a:schemeClr val="accent5">
                    <a:lumMod val="75000"/>
                  </a:schemeClr>
                </a:solidFill>
              </a:rPr>
              <a:t>皮質から</a:t>
            </a:r>
            <a:r>
              <a:rPr lang="ja-JP" altLang="en-US" sz="2000" dirty="0"/>
              <a:t>の情報も受け取っている</a:t>
            </a:r>
            <a:endParaRPr lang="en-US" altLang="ja-JP" sz="2000" dirty="0"/>
          </a:p>
          <a:p>
            <a:r>
              <a:rPr lang="ja-JP" altLang="en-US" sz="2000" dirty="0"/>
              <a:t>音のはじまり</a:t>
            </a:r>
            <a:r>
              <a:rPr lang="en-US" altLang="ja-JP" sz="2000" dirty="0"/>
              <a:t>sound onset</a:t>
            </a:r>
            <a:r>
              <a:rPr lang="ja-JP" altLang="en-US" sz="2000" dirty="0"/>
              <a:t>や周期性</a:t>
            </a:r>
            <a:r>
              <a:rPr lang="en-US" altLang="ja-JP" sz="2000" dirty="0"/>
              <a:t>periodicity</a:t>
            </a:r>
            <a:r>
              <a:rPr lang="ja-JP" altLang="en-US" sz="2000" dirty="0"/>
              <a:t>に反応して</a:t>
            </a:r>
            <a:r>
              <a:rPr lang="ja-JP" altLang="en-US" sz="2000" b="1" dirty="0">
                <a:solidFill>
                  <a:schemeClr val="accent5">
                    <a:lumMod val="75000"/>
                  </a:schemeClr>
                </a:solidFill>
              </a:rPr>
              <a:t>周波数対応反応</a:t>
            </a:r>
            <a:r>
              <a:rPr lang="en-US" altLang="ja-JP" sz="2000" b="1" dirty="0">
                <a:solidFill>
                  <a:schemeClr val="accent5">
                    <a:lumMod val="75000"/>
                  </a:schemeClr>
                </a:solidFill>
              </a:rPr>
              <a:t>frequency-following response(FFR)</a:t>
            </a:r>
            <a:r>
              <a:rPr lang="ja-JP" altLang="en-US" sz="2000" dirty="0"/>
              <a:t>を介して</a:t>
            </a:r>
            <a:r>
              <a:rPr lang="ja-JP" altLang="en-US" sz="2000" dirty="0">
                <a:solidFill>
                  <a:schemeClr val="accent5">
                    <a:lumMod val="75000"/>
                  </a:schemeClr>
                </a:solidFill>
              </a:rPr>
              <a:t>脳波</a:t>
            </a:r>
            <a:r>
              <a:rPr lang="en-US" altLang="ja-JP" sz="2000" dirty="0">
                <a:solidFill>
                  <a:schemeClr val="accent5">
                    <a:lumMod val="75000"/>
                  </a:schemeClr>
                </a:solidFill>
              </a:rPr>
              <a:t>electroencephalography(EEG)</a:t>
            </a:r>
            <a:r>
              <a:rPr lang="ja-JP" altLang="en-US" sz="2000" dirty="0"/>
              <a:t>が観察される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知覚 </a:t>
            </a:r>
            <a:r>
              <a:rPr lang="en-US" altLang="ja-JP" sz="2600" b="1" dirty="0"/>
              <a:t>Perception</a:t>
            </a:r>
            <a:endParaRPr lang="en-US" sz="2600" b="1" dirty="0"/>
          </a:p>
        </p:txBody>
      </p:sp>
      <p:sp>
        <p:nvSpPr>
          <p:cNvPr id="5" name="Content Placeholder 2">
            <a:extLst>
              <a:ext uri="{FF2B5EF4-FFF2-40B4-BE49-F238E27FC236}">
                <a16:creationId xmlns:a16="http://schemas.microsoft.com/office/drawing/2014/main" id="{AF926DC0-4576-4617-8831-964A62E99EB7}"/>
              </a:ext>
            </a:extLst>
          </p:cNvPr>
          <p:cNvSpPr txBox="1">
            <a:spLocks/>
          </p:cNvSpPr>
          <p:nvPr/>
        </p:nvSpPr>
        <p:spPr>
          <a:xfrm>
            <a:off x="628650" y="2612571"/>
            <a:ext cx="7886700" cy="1465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聴覚伝導路：蝸牛コルチ器有毛細胞→螺旋神経節→蝸牛神経背側・腹側核→背側聴条・腹側聴条→交叉→外側毛帯核→下丘→下丘腕→内側膝状体→聴放線→横側頭回</a:t>
            </a:r>
            <a:endParaRPr lang="en-US" altLang="ja-JP" sz="1600" dirty="0"/>
          </a:p>
          <a:p>
            <a:pPr>
              <a:buFont typeface="Wingdings" panose="05000000000000000000" pitchFamily="2" charset="2"/>
              <a:buChar char="ü"/>
            </a:pPr>
            <a:r>
              <a:rPr lang="en-US" altLang="ja-JP" sz="1600" dirty="0"/>
              <a:t>FFR</a:t>
            </a:r>
            <a:r>
              <a:rPr lang="ja-JP" altLang="en-US" sz="1600" dirty="0"/>
              <a:t>は</a:t>
            </a:r>
            <a:r>
              <a:rPr lang="ja-JP" altLang="en-US" sz="1600" dirty="0">
                <a:solidFill>
                  <a:schemeClr val="accent1">
                    <a:lumMod val="75000"/>
                  </a:schemeClr>
                </a:solidFill>
              </a:rPr>
              <a:t>脳幹及び大脳皮質</a:t>
            </a:r>
            <a:r>
              <a:rPr lang="ja-JP" altLang="en-US" sz="1600" dirty="0"/>
              <a:t>でつくられ、</a:t>
            </a:r>
            <a:r>
              <a:rPr lang="ja-JP" altLang="en-US" sz="1600" dirty="0">
                <a:solidFill>
                  <a:schemeClr val="accent1">
                    <a:lumMod val="75000"/>
                  </a:schemeClr>
                </a:solidFill>
              </a:rPr>
              <a:t>ピッチ</a:t>
            </a:r>
            <a:r>
              <a:rPr lang="ja-JP" altLang="en-US" sz="1600" dirty="0"/>
              <a:t>（音の高低）や</a:t>
            </a:r>
            <a:r>
              <a:rPr lang="ja-JP" altLang="en-US" sz="1600" dirty="0">
                <a:solidFill>
                  <a:schemeClr val="accent1">
                    <a:lumMod val="75000"/>
                  </a:schemeClr>
                </a:solidFill>
              </a:rPr>
              <a:t>和音・不協和音</a:t>
            </a:r>
            <a:r>
              <a:rPr lang="ja-JP" altLang="en-US" sz="1600" dirty="0"/>
              <a:t>の認知に関わる</a:t>
            </a:r>
            <a:endParaRPr lang="en-US" altLang="ja-JP" sz="1600" dirty="0"/>
          </a:p>
          <a:p>
            <a:pPr marL="0" indent="0">
              <a:buNone/>
            </a:pPr>
            <a:endParaRPr lang="en-US" altLang="ja-JP" sz="1600" dirty="0"/>
          </a:p>
        </p:txBody>
      </p:sp>
      <p:pic>
        <p:nvPicPr>
          <p:cNvPr id="6" name="Picture 5">
            <a:extLst>
              <a:ext uri="{FF2B5EF4-FFF2-40B4-BE49-F238E27FC236}">
                <a16:creationId xmlns:a16="http://schemas.microsoft.com/office/drawing/2014/main" id="{935F1414-51AC-4D9C-88A4-4AD2B4F61FCC}"/>
              </a:ext>
            </a:extLst>
          </p:cNvPr>
          <p:cNvPicPr>
            <a:picLocks noChangeAspect="1"/>
          </p:cNvPicPr>
          <p:nvPr/>
        </p:nvPicPr>
        <p:blipFill>
          <a:blip r:embed="rId3"/>
          <a:stretch>
            <a:fillRect/>
          </a:stretch>
        </p:blipFill>
        <p:spPr>
          <a:xfrm>
            <a:off x="4963886" y="3848758"/>
            <a:ext cx="2587336" cy="2591774"/>
          </a:xfrm>
          <a:prstGeom prst="rect">
            <a:avLst/>
          </a:prstGeom>
        </p:spPr>
      </p:pic>
      <p:sp>
        <p:nvSpPr>
          <p:cNvPr id="7" name="Content Placeholder 2">
            <a:extLst>
              <a:ext uri="{FF2B5EF4-FFF2-40B4-BE49-F238E27FC236}">
                <a16:creationId xmlns:a16="http://schemas.microsoft.com/office/drawing/2014/main" id="{23BD7AC0-6FD1-4CD7-8692-6AB672AD8E88}"/>
              </a:ext>
            </a:extLst>
          </p:cNvPr>
          <p:cNvSpPr txBox="1">
            <a:spLocks/>
          </p:cNvSpPr>
          <p:nvPr/>
        </p:nvSpPr>
        <p:spPr>
          <a:xfrm>
            <a:off x="6186879" y="6543129"/>
            <a:ext cx="1773464" cy="205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800" dirty="0"/>
              <a:t>Image from </a:t>
            </a:r>
            <a:r>
              <a:rPr lang="en-US" altLang="ja-JP" sz="800" dirty="0" err="1"/>
              <a:t>Emami</a:t>
            </a:r>
            <a:r>
              <a:rPr lang="en-US" altLang="ja-JP" sz="800" dirty="0"/>
              <a:t> &amp; </a:t>
            </a:r>
            <a:r>
              <a:rPr lang="en-US" altLang="ja-JP" sz="800" dirty="0" err="1"/>
              <a:t>Gohari</a:t>
            </a:r>
            <a:r>
              <a:rPr lang="en-US" altLang="ja-JP" sz="800" dirty="0"/>
              <a:t>, 2014</a:t>
            </a:r>
          </a:p>
        </p:txBody>
      </p:sp>
      <p:pic>
        <p:nvPicPr>
          <p:cNvPr id="8" name="Picture 7">
            <a:extLst>
              <a:ext uri="{FF2B5EF4-FFF2-40B4-BE49-F238E27FC236}">
                <a16:creationId xmlns:a16="http://schemas.microsoft.com/office/drawing/2014/main" id="{5FCEFFFF-1585-4562-BD2F-11CD6E46CF82}"/>
              </a:ext>
            </a:extLst>
          </p:cNvPr>
          <p:cNvPicPr>
            <a:picLocks noChangeAspect="1"/>
          </p:cNvPicPr>
          <p:nvPr/>
        </p:nvPicPr>
        <p:blipFill>
          <a:blip r:embed="rId4"/>
          <a:stretch>
            <a:fillRect/>
          </a:stretch>
        </p:blipFill>
        <p:spPr>
          <a:xfrm>
            <a:off x="1923143" y="4054133"/>
            <a:ext cx="1877021" cy="2386399"/>
          </a:xfrm>
          <a:prstGeom prst="rect">
            <a:avLst/>
          </a:prstGeom>
        </p:spPr>
      </p:pic>
      <p:sp>
        <p:nvSpPr>
          <p:cNvPr id="9" name="Content Placeholder 2">
            <a:extLst>
              <a:ext uri="{FF2B5EF4-FFF2-40B4-BE49-F238E27FC236}">
                <a16:creationId xmlns:a16="http://schemas.microsoft.com/office/drawing/2014/main" id="{822FA888-B8C2-437C-89B6-5105C5CF7820}"/>
              </a:ext>
            </a:extLst>
          </p:cNvPr>
          <p:cNvSpPr txBox="1">
            <a:spLocks/>
          </p:cNvSpPr>
          <p:nvPr/>
        </p:nvSpPr>
        <p:spPr>
          <a:xfrm>
            <a:off x="2664251" y="6543130"/>
            <a:ext cx="1773464" cy="205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800" dirty="0"/>
              <a:t>Image from Saldana, 2015</a:t>
            </a:r>
          </a:p>
        </p:txBody>
      </p:sp>
      <p:sp>
        <p:nvSpPr>
          <p:cNvPr id="10" name="Content Placeholder 2">
            <a:extLst>
              <a:ext uri="{FF2B5EF4-FFF2-40B4-BE49-F238E27FC236}">
                <a16:creationId xmlns:a16="http://schemas.microsoft.com/office/drawing/2014/main" id="{51A86140-B27E-46F8-B6A4-D4B1EFC80279}"/>
              </a:ext>
            </a:extLst>
          </p:cNvPr>
          <p:cNvSpPr txBox="1">
            <a:spLocks/>
          </p:cNvSpPr>
          <p:nvPr/>
        </p:nvSpPr>
        <p:spPr>
          <a:xfrm>
            <a:off x="1807908" y="3691159"/>
            <a:ext cx="2449456" cy="2603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1200" b="1" dirty="0"/>
              <a:t>Descending auditory pathway</a:t>
            </a:r>
          </a:p>
        </p:txBody>
      </p:sp>
      <p:sp>
        <p:nvSpPr>
          <p:cNvPr id="11" name="Content Placeholder 2">
            <a:extLst>
              <a:ext uri="{FF2B5EF4-FFF2-40B4-BE49-F238E27FC236}">
                <a16:creationId xmlns:a16="http://schemas.microsoft.com/office/drawing/2014/main" id="{184514A5-44C3-4D5A-8E31-3E3515831FD3}"/>
              </a:ext>
            </a:extLst>
          </p:cNvPr>
          <p:cNvSpPr txBox="1">
            <a:spLocks/>
          </p:cNvSpPr>
          <p:nvPr/>
        </p:nvSpPr>
        <p:spPr>
          <a:xfrm>
            <a:off x="4962151" y="3691159"/>
            <a:ext cx="2449456" cy="2603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1200" b="1" dirty="0"/>
              <a:t>Ascending auditory pathway</a:t>
            </a:r>
          </a:p>
        </p:txBody>
      </p:sp>
    </p:spTree>
    <p:extLst>
      <p:ext uri="{BB962C8B-B14F-4D97-AF65-F5344CB8AC3E}">
        <p14:creationId xmlns:p14="http://schemas.microsoft.com/office/powerpoint/2010/main" val="166725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770743"/>
            <a:ext cx="7886700" cy="841828"/>
          </a:xfrm>
        </p:spPr>
        <p:txBody>
          <a:bodyPr>
            <a:normAutofit/>
          </a:bodyPr>
          <a:lstStyle/>
          <a:p>
            <a:r>
              <a:rPr lang="ja-JP" altLang="en-US" sz="2000" dirty="0"/>
              <a:t>聴覚野からの信号は、</a:t>
            </a:r>
            <a:r>
              <a:rPr lang="en-US" altLang="ja-JP" sz="2000" dirty="0"/>
              <a:t>2</a:t>
            </a:r>
            <a:r>
              <a:rPr lang="ja-JP" altLang="en-US" sz="2000" dirty="0"/>
              <a:t>つの回路を介して伝達される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知覚 </a:t>
            </a:r>
            <a:r>
              <a:rPr lang="en-US" altLang="ja-JP" sz="2600" b="1" dirty="0"/>
              <a:t>Perception</a:t>
            </a:r>
            <a:endParaRPr lang="en-US" sz="2600" b="1" dirty="0"/>
          </a:p>
        </p:txBody>
      </p:sp>
      <p:sp>
        <p:nvSpPr>
          <p:cNvPr id="5" name="Content Placeholder 2">
            <a:extLst>
              <a:ext uri="{FF2B5EF4-FFF2-40B4-BE49-F238E27FC236}">
                <a16:creationId xmlns:a16="http://schemas.microsoft.com/office/drawing/2014/main" id="{AF926DC0-4576-4617-8831-964A62E99EB7}"/>
              </a:ext>
            </a:extLst>
          </p:cNvPr>
          <p:cNvSpPr txBox="1">
            <a:spLocks/>
          </p:cNvSpPr>
          <p:nvPr/>
        </p:nvSpPr>
        <p:spPr>
          <a:xfrm>
            <a:off x="628650" y="2693418"/>
            <a:ext cx="7886700" cy="1162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b="1" u="sng" dirty="0">
                <a:solidFill>
                  <a:srgbClr val="C00000"/>
                </a:solidFill>
              </a:rPr>
              <a:t>背側回路</a:t>
            </a:r>
            <a:r>
              <a:rPr lang="en-US" altLang="ja-JP" sz="1600" b="1" u="sng" dirty="0"/>
              <a:t>dorsal pathway</a:t>
            </a:r>
            <a:r>
              <a:rPr lang="ja-JP" altLang="en-US" sz="1600" dirty="0"/>
              <a:t>：</a:t>
            </a:r>
            <a:endParaRPr lang="en-US" altLang="ja-JP" sz="1600" dirty="0"/>
          </a:p>
          <a:p>
            <a:pPr lvl="1">
              <a:buFont typeface="Wingdings" panose="05000000000000000000" pitchFamily="2" charset="2"/>
              <a:buChar char="ü"/>
            </a:pPr>
            <a:r>
              <a:rPr lang="ja-JP" altLang="en-US" sz="1600" dirty="0"/>
              <a:t>頭頂野</a:t>
            </a:r>
            <a:r>
              <a:rPr lang="en-US" altLang="ja-JP" sz="1600" dirty="0"/>
              <a:t>parietal</a:t>
            </a:r>
            <a:r>
              <a:rPr lang="ja-JP" altLang="en-US" sz="1600" dirty="0"/>
              <a:t>、運動前野</a:t>
            </a:r>
            <a:r>
              <a:rPr lang="en-US" altLang="ja-JP" sz="1600" dirty="0"/>
              <a:t>premotor</a:t>
            </a:r>
            <a:r>
              <a:rPr lang="ja-JP" altLang="en-US" sz="1600" dirty="0"/>
              <a:t>、前頭野</a:t>
            </a:r>
            <a:r>
              <a:rPr lang="en-US" altLang="ja-JP" sz="1600" dirty="0"/>
              <a:t>frontal</a:t>
            </a:r>
            <a:r>
              <a:rPr lang="ja-JP" altLang="en-US" sz="1600" dirty="0"/>
              <a:t>の皮質に投射</a:t>
            </a:r>
            <a:endParaRPr lang="en-US" altLang="ja-JP" sz="1600" dirty="0"/>
          </a:p>
          <a:p>
            <a:pPr lvl="1">
              <a:buFont typeface="Wingdings" panose="05000000000000000000" pitchFamily="2" charset="2"/>
              <a:buChar char="ü"/>
            </a:pPr>
            <a:r>
              <a:rPr lang="ja-JP" altLang="en-US" sz="1600" dirty="0">
                <a:solidFill>
                  <a:schemeClr val="accent1">
                    <a:lumMod val="75000"/>
                  </a:schemeClr>
                </a:solidFill>
              </a:rPr>
              <a:t>聴覚・運動統合</a:t>
            </a:r>
            <a:r>
              <a:rPr lang="en-US" altLang="ja-JP" sz="1600" dirty="0"/>
              <a:t>auditory-motor integration</a:t>
            </a:r>
            <a:r>
              <a:rPr lang="ja-JP" altLang="en-US" sz="1600" dirty="0"/>
              <a:t>、</a:t>
            </a:r>
            <a:r>
              <a:rPr lang="ja-JP" altLang="en-US" sz="1600" dirty="0">
                <a:solidFill>
                  <a:schemeClr val="accent1">
                    <a:lumMod val="75000"/>
                  </a:schemeClr>
                </a:solidFill>
              </a:rPr>
              <a:t>空間符号化</a:t>
            </a:r>
            <a:r>
              <a:rPr lang="en-US" altLang="ja-JP" sz="1600" dirty="0"/>
              <a:t>spatial encoding</a:t>
            </a:r>
            <a:r>
              <a:rPr lang="ja-JP" altLang="en-US" sz="1600" dirty="0"/>
              <a:t>、そして</a:t>
            </a:r>
            <a:r>
              <a:rPr lang="ja-JP" altLang="en-US" sz="1600" dirty="0">
                <a:solidFill>
                  <a:schemeClr val="accent1">
                    <a:lumMod val="75000"/>
                  </a:schemeClr>
                </a:solidFill>
              </a:rPr>
              <a:t>作業記憶</a:t>
            </a:r>
            <a:r>
              <a:rPr lang="en-US" altLang="ja-JP" sz="1600" dirty="0"/>
              <a:t>working memory</a:t>
            </a:r>
            <a:r>
              <a:rPr lang="ja-JP" altLang="en-US" sz="1600" dirty="0"/>
              <a:t>と関連</a:t>
            </a:r>
            <a:endParaRPr lang="en-US" altLang="ja-JP" sz="1600" dirty="0"/>
          </a:p>
        </p:txBody>
      </p:sp>
      <p:pic>
        <p:nvPicPr>
          <p:cNvPr id="12" name="Picture 11">
            <a:extLst>
              <a:ext uri="{FF2B5EF4-FFF2-40B4-BE49-F238E27FC236}">
                <a16:creationId xmlns:a16="http://schemas.microsoft.com/office/drawing/2014/main" id="{E2B0C663-95C9-4D81-855B-B94E2146B98C}"/>
              </a:ext>
            </a:extLst>
          </p:cNvPr>
          <p:cNvPicPr>
            <a:picLocks noChangeAspect="1"/>
          </p:cNvPicPr>
          <p:nvPr/>
        </p:nvPicPr>
        <p:blipFill>
          <a:blip r:embed="rId3"/>
          <a:stretch>
            <a:fillRect/>
          </a:stretch>
        </p:blipFill>
        <p:spPr>
          <a:xfrm>
            <a:off x="5269684" y="3692966"/>
            <a:ext cx="3517083" cy="2563342"/>
          </a:xfrm>
          <a:prstGeom prst="rect">
            <a:avLst/>
          </a:prstGeom>
        </p:spPr>
      </p:pic>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4219593"/>
            <a:ext cx="4565533" cy="1510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b="1" u="sng" dirty="0">
                <a:solidFill>
                  <a:srgbClr val="00B050"/>
                </a:solidFill>
              </a:rPr>
              <a:t>腹側回路</a:t>
            </a:r>
            <a:r>
              <a:rPr lang="en-US" altLang="ja-JP" sz="1600" b="1" u="sng" dirty="0"/>
              <a:t>ventral pathway</a:t>
            </a:r>
            <a:r>
              <a:rPr lang="ja-JP" altLang="en-US" sz="1600" dirty="0"/>
              <a:t>：</a:t>
            </a:r>
            <a:endParaRPr lang="en-US" altLang="ja-JP" sz="1600" dirty="0"/>
          </a:p>
          <a:p>
            <a:pPr lvl="1">
              <a:buFont typeface="Wingdings" panose="05000000000000000000" pitchFamily="2" charset="2"/>
              <a:buChar char="ü"/>
            </a:pPr>
            <a:r>
              <a:rPr lang="ja-JP" altLang="en-US" sz="1600" dirty="0"/>
              <a:t>下側頭野</a:t>
            </a:r>
            <a:r>
              <a:rPr lang="en-US" altLang="ja-JP" sz="1600" dirty="0"/>
              <a:t>inferior temporal</a:t>
            </a:r>
            <a:r>
              <a:rPr lang="ja-JP" altLang="en-US" sz="1600" dirty="0"/>
              <a:t>や前頭野に投射</a:t>
            </a:r>
            <a:endParaRPr lang="en-US" altLang="ja-JP" sz="1600" dirty="0"/>
          </a:p>
          <a:p>
            <a:pPr lvl="1">
              <a:buFont typeface="Wingdings" panose="05000000000000000000" pitchFamily="2" charset="2"/>
              <a:buChar char="ü"/>
            </a:pPr>
            <a:r>
              <a:rPr lang="ja-JP" altLang="en-US" sz="1600" dirty="0">
                <a:solidFill>
                  <a:schemeClr val="accent1">
                    <a:lumMod val="75000"/>
                  </a:schemeClr>
                </a:solidFill>
              </a:rPr>
              <a:t>意味処理</a:t>
            </a:r>
            <a:r>
              <a:rPr lang="en-US" altLang="ja-JP" sz="1600" dirty="0"/>
              <a:t>semantic</a:t>
            </a:r>
            <a:r>
              <a:rPr lang="ja-JP" altLang="en-US" sz="1600" dirty="0"/>
              <a:t>や</a:t>
            </a:r>
            <a:r>
              <a:rPr lang="ja-JP" altLang="en-US" sz="1600" dirty="0">
                <a:solidFill>
                  <a:schemeClr val="accent1">
                    <a:lumMod val="75000"/>
                  </a:schemeClr>
                </a:solidFill>
              </a:rPr>
              <a:t>パターン処理</a:t>
            </a:r>
            <a:r>
              <a:rPr lang="en-US" altLang="ja-JP" sz="1600" dirty="0"/>
              <a:t>pattern processing</a:t>
            </a:r>
            <a:r>
              <a:rPr lang="ja-JP" altLang="en-US" sz="1600" dirty="0"/>
              <a:t>と関連</a:t>
            </a:r>
            <a:endParaRPr lang="en-US" altLang="ja-JP" sz="1600" dirty="0"/>
          </a:p>
        </p:txBody>
      </p:sp>
      <p:sp>
        <p:nvSpPr>
          <p:cNvPr id="14" name="Content Placeholder 2">
            <a:extLst>
              <a:ext uri="{FF2B5EF4-FFF2-40B4-BE49-F238E27FC236}">
                <a16:creationId xmlns:a16="http://schemas.microsoft.com/office/drawing/2014/main" id="{61062542-58AB-435B-AE39-95DD97B0DC58}"/>
              </a:ext>
            </a:extLst>
          </p:cNvPr>
          <p:cNvSpPr txBox="1">
            <a:spLocks/>
          </p:cNvSpPr>
          <p:nvPr/>
        </p:nvSpPr>
        <p:spPr>
          <a:xfrm>
            <a:off x="5784290" y="3714467"/>
            <a:ext cx="935292" cy="2828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1200" b="1" dirty="0">
                <a:solidFill>
                  <a:srgbClr val="C00000"/>
                </a:solidFill>
              </a:rPr>
              <a:t>Where</a:t>
            </a:r>
            <a:r>
              <a:rPr lang="ja-JP" altLang="en-US" sz="1200" b="1" dirty="0">
                <a:solidFill>
                  <a:srgbClr val="C00000"/>
                </a:solidFill>
              </a:rPr>
              <a:t>？</a:t>
            </a:r>
            <a:endParaRPr lang="en-US" altLang="ja-JP" sz="1200" b="1" dirty="0">
              <a:solidFill>
                <a:srgbClr val="C00000"/>
              </a:solidFill>
            </a:endParaRPr>
          </a:p>
        </p:txBody>
      </p:sp>
      <p:sp>
        <p:nvSpPr>
          <p:cNvPr id="15" name="Content Placeholder 2">
            <a:extLst>
              <a:ext uri="{FF2B5EF4-FFF2-40B4-BE49-F238E27FC236}">
                <a16:creationId xmlns:a16="http://schemas.microsoft.com/office/drawing/2014/main" id="{88B431B2-A8EA-4BDB-BF77-A1F22E604DC1}"/>
              </a:ext>
            </a:extLst>
          </p:cNvPr>
          <p:cNvSpPr txBox="1">
            <a:spLocks/>
          </p:cNvSpPr>
          <p:nvPr/>
        </p:nvSpPr>
        <p:spPr>
          <a:xfrm>
            <a:off x="5269684" y="5896234"/>
            <a:ext cx="935292" cy="2828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1200" b="1" dirty="0">
                <a:solidFill>
                  <a:srgbClr val="00B050"/>
                </a:solidFill>
              </a:rPr>
              <a:t>What</a:t>
            </a:r>
            <a:r>
              <a:rPr lang="ja-JP" altLang="en-US" sz="1200" b="1" dirty="0">
                <a:solidFill>
                  <a:srgbClr val="00B050"/>
                </a:solidFill>
              </a:rPr>
              <a:t>？</a:t>
            </a:r>
            <a:endParaRPr lang="en-US" altLang="ja-JP" sz="1200" b="1" dirty="0">
              <a:solidFill>
                <a:srgbClr val="00B050"/>
              </a:solidFill>
            </a:endParaRPr>
          </a:p>
        </p:txBody>
      </p:sp>
      <p:sp>
        <p:nvSpPr>
          <p:cNvPr id="16" name="Content Placeholder 2">
            <a:extLst>
              <a:ext uri="{FF2B5EF4-FFF2-40B4-BE49-F238E27FC236}">
                <a16:creationId xmlns:a16="http://schemas.microsoft.com/office/drawing/2014/main" id="{F475748F-2715-4DAF-90DD-3D36AC4E2814}"/>
              </a:ext>
            </a:extLst>
          </p:cNvPr>
          <p:cNvSpPr txBox="1">
            <a:spLocks/>
          </p:cNvSpPr>
          <p:nvPr/>
        </p:nvSpPr>
        <p:spPr>
          <a:xfrm>
            <a:off x="7177528" y="6333405"/>
            <a:ext cx="1773464" cy="20519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800" dirty="0"/>
              <a:t>Image from </a:t>
            </a:r>
            <a:r>
              <a:rPr lang="en-US" altLang="ja-JP" sz="800" dirty="0" err="1"/>
              <a:t>Rauschecker</a:t>
            </a:r>
            <a:r>
              <a:rPr lang="en-US" altLang="ja-JP" sz="800" dirty="0"/>
              <a:t> &amp; Scott, 20009</a:t>
            </a:r>
          </a:p>
        </p:txBody>
      </p:sp>
    </p:spTree>
    <p:extLst>
      <p:ext uri="{BB962C8B-B14F-4D97-AF65-F5344CB8AC3E}">
        <p14:creationId xmlns:p14="http://schemas.microsoft.com/office/powerpoint/2010/main" val="42505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770742"/>
            <a:ext cx="7886700" cy="1658257"/>
          </a:xfrm>
        </p:spPr>
        <p:txBody>
          <a:bodyPr>
            <a:normAutofit/>
          </a:bodyPr>
          <a:lstStyle/>
          <a:p>
            <a:r>
              <a:rPr lang="ja-JP" altLang="en-US" sz="2000" dirty="0"/>
              <a:t>音楽認知の要となる</a:t>
            </a:r>
            <a:r>
              <a:rPr lang="ja-JP" altLang="en-US" sz="2000" dirty="0">
                <a:solidFill>
                  <a:schemeClr val="accent5">
                    <a:lumMod val="75000"/>
                  </a:schemeClr>
                </a:solidFill>
              </a:rPr>
              <a:t>ピッチの認知</a:t>
            </a:r>
            <a:r>
              <a:rPr lang="ja-JP" altLang="en-US" sz="2000" dirty="0"/>
              <a:t>は、</a:t>
            </a:r>
            <a:r>
              <a:rPr lang="ja-JP" altLang="en-US" sz="2000" dirty="0">
                <a:solidFill>
                  <a:schemeClr val="accent5">
                    <a:lumMod val="75000"/>
                  </a:schemeClr>
                </a:solidFill>
              </a:rPr>
              <a:t>周波数の神経符号化</a:t>
            </a:r>
            <a:r>
              <a:rPr lang="en-US" altLang="ja-JP" sz="2000" dirty="0"/>
              <a:t>neural encoding of frequency</a:t>
            </a:r>
            <a:r>
              <a:rPr lang="ja-JP" altLang="en-US" sz="2000" dirty="0"/>
              <a:t>によってなされる</a:t>
            </a:r>
            <a:endParaRPr lang="en-US" altLang="ja-JP" sz="2000" dirty="0"/>
          </a:p>
          <a:p>
            <a:r>
              <a:rPr lang="ja-JP" altLang="en-US" sz="2000" dirty="0"/>
              <a:t>ピッチに関連した情報処理においては、</a:t>
            </a:r>
            <a:r>
              <a:rPr lang="ja-JP" altLang="en-US" sz="2000" dirty="0">
                <a:solidFill>
                  <a:schemeClr val="accent5">
                    <a:lumMod val="75000"/>
                  </a:schemeClr>
                </a:solidFill>
              </a:rPr>
              <a:t>右脳が優位</a:t>
            </a:r>
            <a:r>
              <a:rPr lang="ja-JP" altLang="en-US" sz="2000" dirty="0"/>
              <a:t>に働く</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知覚 </a:t>
            </a:r>
            <a:r>
              <a:rPr lang="en-US" altLang="ja-JP" sz="2600" b="1" dirty="0"/>
              <a:t>Perception</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3053523"/>
            <a:ext cx="7886700" cy="1658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ピッチ自体は、</a:t>
            </a:r>
            <a:r>
              <a:rPr lang="ja-JP" altLang="en-US" sz="1600" dirty="0">
                <a:solidFill>
                  <a:schemeClr val="accent1">
                    <a:lumMod val="75000"/>
                  </a:schemeClr>
                </a:solidFill>
              </a:rPr>
              <a:t>外側聴覚野</a:t>
            </a:r>
            <a:r>
              <a:rPr lang="en-US" altLang="ja-JP" sz="1600" dirty="0"/>
              <a:t>lateral auditory regions</a:t>
            </a:r>
            <a:r>
              <a:rPr lang="ja-JP" altLang="en-US" sz="1600" dirty="0"/>
              <a:t>で計算される</a:t>
            </a:r>
            <a:endParaRPr lang="en-US" altLang="ja-JP" sz="1600" dirty="0"/>
          </a:p>
          <a:p>
            <a:pPr>
              <a:buFont typeface="Wingdings" panose="05000000000000000000" pitchFamily="2" charset="2"/>
              <a:buChar char="ü"/>
            </a:pPr>
            <a:r>
              <a:rPr lang="ja-JP" altLang="en-US" sz="1600" dirty="0"/>
              <a:t>ピッチ同士の関係性は</a:t>
            </a:r>
            <a:r>
              <a:rPr lang="en-US" altLang="ja-JP" sz="1600" b="1" dirty="0">
                <a:solidFill>
                  <a:schemeClr val="accent1">
                    <a:lumMod val="75000"/>
                  </a:schemeClr>
                </a:solidFill>
              </a:rPr>
              <a:t>2</a:t>
            </a:r>
            <a:r>
              <a:rPr lang="ja-JP" altLang="en-US" sz="1600" b="1" dirty="0">
                <a:solidFill>
                  <a:schemeClr val="accent1">
                    <a:lumMod val="75000"/>
                  </a:schemeClr>
                </a:solidFill>
              </a:rPr>
              <a:t>次聴覚野</a:t>
            </a:r>
            <a:r>
              <a:rPr lang="en-US" altLang="ja-JP" sz="1600" dirty="0"/>
              <a:t>secondary auditory cortices</a:t>
            </a:r>
            <a:r>
              <a:rPr lang="ja-JP" altLang="en-US" sz="1600" dirty="0"/>
              <a:t>で符号化される</a:t>
            </a:r>
            <a:endParaRPr lang="en-US" altLang="ja-JP" sz="1600" dirty="0"/>
          </a:p>
          <a:p>
            <a:pPr>
              <a:buFont typeface="Wingdings" panose="05000000000000000000" pitchFamily="2" charset="2"/>
              <a:buChar char="ü"/>
            </a:pPr>
            <a:r>
              <a:rPr lang="en-US" altLang="ja-JP" sz="1600" dirty="0"/>
              <a:t>2</a:t>
            </a:r>
            <a:r>
              <a:rPr lang="ja-JP" altLang="en-US" sz="1600" dirty="0"/>
              <a:t>次聴覚野では、</a:t>
            </a:r>
            <a:r>
              <a:rPr lang="ja-JP" altLang="en-US" sz="1600" dirty="0">
                <a:solidFill>
                  <a:schemeClr val="accent1">
                    <a:lumMod val="75000"/>
                  </a:schemeClr>
                </a:solidFill>
              </a:rPr>
              <a:t>旋律の輪郭</a:t>
            </a:r>
            <a:r>
              <a:rPr lang="en-US" altLang="ja-JP" sz="1600" dirty="0"/>
              <a:t>melodic contour</a:t>
            </a:r>
            <a:r>
              <a:rPr lang="ja-JP" altLang="en-US" sz="1600" dirty="0"/>
              <a:t>や</a:t>
            </a:r>
            <a:r>
              <a:rPr lang="ja-JP" altLang="en-US" sz="1600" dirty="0">
                <a:solidFill>
                  <a:schemeClr val="accent1">
                    <a:lumMod val="75000"/>
                  </a:schemeClr>
                </a:solidFill>
              </a:rPr>
              <a:t>音程</a:t>
            </a:r>
            <a:r>
              <a:rPr lang="en-US" altLang="ja-JP" sz="1600" dirty="0"/>
              <a:t>musical intervals</a:t>
            </a:r>
            <a:r>
              <a:rPr lang="ja-JP" altLang="en-US" sz="1600" dirty="0"/>
              <a:t>のような抽象的な特徴をコードしている。また、音楽に特化して働いている</a:t>
            </a:r>
            <a:r>
              <a:rPr lang="en-US" altLang="ja-JP" sz="1600" dirty="0"/>
              <a:t>selective for music as a category</a:t>
            </a:r>
            <a:r>
              <a:rPr lang="ja-JP" altLang="en-US" sz="1600" dirty="0"/>
              <a:t>可能性がある</a:t>
            </a:r>
            <a:endParaRPr lang="en-US" altLang="ja-JP" sz="1600" dirty="0"/>
          </a:p>
        </p:txBody>
      </p:sp>
      <p:pic>
        <p:nvPicPr>
          <p:cNvPr id="6" name="Picture 5">
            <a:extLst>
              <a:ext uri="{FF2B5EF4-FFF2-40B4-BE49-F238E27FC236}">
                <a16:creationId xmlns:a16="http://schemas.microsoft.com/office/drawing/2014/main" id="{9BBEB00E-C79A-4F58-BE8A-053DA2FF0A62}"/>
              </a:ext>
            </a:extLst>
          </p:cNvPr>
          <p:cNvPicPr>
            <a:picLocks noChangeAspect="1"/>
          </p:cNvPicPr>
          <p:nvPr/>
        </p:nvPicPr>
        <p:blipFill>
          <a:blip r:embed="rId3"/>
          <a:stretch>
            <a:fillRect/>
          </a:stretch>
        </p:blipFill>
        <p:spPr>
          <a:xfrm>
            <a:off x="3676494" y="4395831"/>
            <a:ext cx="4402104" cy="2010626"/>
          </a:xfrm>
          <a:prstGeom prst="rect">
            <a:avLst/>
          </a:prstGeom>
        </p:spPr>
      </p:pic>
      <p:sp>
        <p:nvSpPr>
          <p:cNvPr id="17" name="Content Placeholder 2">
            <a:extLst>
              <a:ext uri="{FF2B5EF4-FFF2-40B4-BE49-F238E27FC236}">
                <a16:creationId xmlns:a16="http://schemas.microsoft.com/office/drawing/2014/main" id="{F621F86A-4A47-4F76-9C8E-448330628E7C}"/>
              </a:ext>
            </a:extLst>
          </p:cNvPr>
          <p:cNvSpPr txBox="1">
            <a:spLocks/>
          </p:cNvSpPr>
          <p:nvPr/>
        </p:nvSpPr>
        <p:spPr>
          <a:xfrm>
            <a:off x="4949504" y="6406457"/>
            <a:ext cx="4021614" cy="3833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800" dirty="0"/>
              <a:t>Image from http://www.tulane.edu/~h0Ward/BrLg/AuditoryCortex.html</a:t>
            </a:r>
          </a:p>
        </p:txBody>
      </p:sp>
    </p:spTree>
    <p:extLst>
      <p:ext uri="{BB962C8B-B14F-4D97-AF65-F5344CB8AC3E}">
        <p14:creationId xmlns:p14="http://schemas.microsoft.com/office/powerpoint/2010/main" val="161543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2118609"/>
            <a:ext cx="7886700" cy="829845"/>
          </a:xfrm>
        </p:spPr>
        <p:txBody>
          <a:bodyPr>
            <a:normAutofit/>
          </a:bodyPr>
          <a:lstStyle/>
          <a:p>
            <a:r>
              <a:rPr lang="ja-JP" altLang="en-US" sz="2000" dirty="0"/>
              <a:t>聴覚野では、ピッチの認知に加えて</a:t>
            </a:r>
            <a:r>
              <a:rPr lang="ja-JP" altLang="en-US" sz="2000" dirty="0">
                <a:solidFill>
                  <a:schemeClr val="accent5">
                    <a:lumMod val="75000"/>
                  </a:schemeClr>
                </a:solidFill>
              </a:rPr>
              <a:t>次に来る音楽の予測</a:t>
            </a:r>
            <a:r>
              <a:rPr lang="ja-JP" altLang="en-US" sz="2000" dirty="0"/>
              <a:t>を立てている</a:t>
            </a:r>
            <a:r>
              <a:rPr lang="en-US" altLang="ja-JP" sz="2000" dirty="0"/>
              <a:t>predictions about upcoming events</a:t>
            </a:r>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知覚 </a:t>
            </a:r>
            <a:r>
              <a:rPr lang="en-US" altLang="ja-JP" sz="2600" b="1" dirty="0"/>
              <a:t>Perception</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3401390"/>
            <a:ext cx="7886700" cy="1658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音程</a:t>
            </a:r>
            <a:r>
              <a:rPr lang="en-US" altLang="ja-JP" sz="1600" dirty="0"/>
              <a:t>pitch</a:t>
            </a:r>
            <a:r>
              <a:rPr lang="ja-JP" altLang="en-US" sz="1600" dirty="0"/>
              <a:t>や音色</a:t>
            </a:r>
            <a:r>
              <a:rPr lang="en-US" altLang="ja-JP" sz="1600" dirty="0"/>
              <a:t>timbre</a:t>
            </a:r>
            <a:r>
              <a:rPr lang="ja-JP" altLang="en-US" sz="1600" dirty="0"/>
              <a:t>などの物理的な音の特徴に加え、抽象的な音のパターンの変化が生じた場合に、脳波反応にミスマッチが生じる</a:t>
            </a:r>
            <a:endParaRPr lang="en-US" altLang="ja-JP" sz="1600" dirty="0"/>
          </a:p>
          <a:p>
            <a:pPr>
              <a:buFont typeface="Wingdings" panose="05000000000000000000" pitchFamily="2" charset="2"/>
              <a:buChar char="ü"/>
            </a:pPr>
            <a:r>
              <a:rPr lang="ja-JP" altLang="en-US" sz="1600" dirty="0"/>
              <a:t>ミスマッチは、聴覚野由来の比較的機械的な変化感知のメカニズムと、下前頭野由来の認知機能による変化に対する反応のずれによる</a:t>
            </a:r>
            <a:endParaRPr lang="en-US" altLang="ja-JP" sz="1600" dirty="0"/>
          </a:p>
        </p:txBody>
      </p:sp>
    </p:spTree>
    <p:extLst>
      <p:ext uri="{BB962C8B-B14F-4D97-AF65-F5344CB8AC3E}">
        <p14:creationId xmlns:p14="http://schemas.microsoft.com/office/powerpoint/2010/main" val="261630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228550"/>
            <a:ext cx="7886700" cy="1121963"/>
          </a:xfrm>
        </p:spPr>
        <p:txBody>
          <a:bodyPr>
            <a:normAutofit/>
          </a:bodyPr>
          <a:lstStyle/>
          <a:p>
            <a:r>
              <a:rPr lang="ja-JP" altLang="en-US" sz="2000" dirty="0"/>
              <a:t>音痴は、</a:t>
            </a:r>
            <a:r>
              <a:rPr lang="ja-JP" altLang="en-US" sz="2000" b="1" dirty="0">
                <a:solidFill>
                  <a:schemeClr val="accent5">
                    <a:lumMod val="75000"/>
                  </a:schemeClr>
                </a:solidFill>
              </a:rPr>
              <a:t>調性</a:t>
            </a:r>
            <a:r>
              <a:rPr lang="ja-JP" altLang="en-US" sz="2000" dirty="0">
                <a:solidFill>
                  <a:schemeClr val="accent5">
                    <a:lumMod val="75000"/>
                  </a:schemeClr>
                </a:solidFill>
              </a:rPr>
              <a:t>に関する</a:t>
            </a:r>
            <a:r>
              <a:rPr lang="ja-JP" altLang="en-US" sz="2000" dirty="0"/>
              <a:t>様々な機能の欠落をしめす</a:t>
            </a:r>
            <a:endParaRPr lang="en-US" altLang="ja-JP" sz="2000" dirty="0"/>
          </a:p>
          <a:p>
            <a:r>
              <a:rPr lang="ja-JP" altLang="en-US" sz="2000" dirty="0"/>
              <a:t>調性に関する不能は、対応する脳（</a:t>
            </a:r>
            <a:r>
              <a:rPr lang="en-US" altLang="ja-JP" sz="2000" dirty="0"/>
              <a:t>e.g., </a:t>
            </a:r>
            <a:r>
              <a:rPr lang="ja-JP" altLang="en-US" sz="2000" dirty="0"/>
              <a:t>パターン認識に関わる</a:t>
            </a:r>
            <a:r>
              <a:rPr lang="ja-JP" altLang="en-US" sz="2000" b="1" dirty="0">
                <a:solidFill>
                  <a:schemeClr val="accent5">
                    <a:lumMod val="75000"/>
                  </a:schemeClr>
                </a:solidFill>
              </a:rPr>
              <a:t>腹側回路</a:t>
            </a:r>
            <a:r>
              <a:rPr lang="ja-JP" altLang="en-US" sz="2000" dirty="0"/>
              <a:t>）の機能の異常としても報告されている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音痴 </a:t>
            </a:r>
            <a:r>
              <a:rPr lang="en-US" altLang="ja-JP" sz="2600" b="1" dirty="0"/>
              <a:t>Amusia</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2496368"/>
            <a:ext cx="7886700" cy="32312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音痴では以下の症状がみられる</a:t>
            </a:r>
            <a:endParaRPr lang="en-US" altLang="ja-JP" sz="1600" dirty="0"/>
          </a:p>
          <a:p>
            <a:pPr lvl="1">
              <a:buFont typeface="Wingdings" panose="05000000000000000000" pitchFamily="2" charset="2"/>
              <a:buChar char="ü"/>
            </a:pPr>
            <a:r>
              <a:rPr lang="ja-JP" altLang="en-US" sz="1600" dirty="0">
                <a:solidFill>
                  <a:schemeClr val="accent1">
                    <a:lumMod val="75000"/>
                  </a:schemeClr>
                </a:solidFill>
              </a:rPr>
              <a:t>調性からの逸脱</a:t>
            </a:r>
            <a:r>
              <a:rPr lang="ja-JP" altLang="en-US" sz="1600" dirty="0"/>
              <a:t>を認識できない</a:t>
            </a:r>
            <a:r>
              <a:rPr lang="en-US" altLang="ja-JP" sz="1600" dirty="0"/>
              <a:t>unaware of tonal violations</a:t>
            </a:r>
          </a:p>
          <a:p>
            <a:pPr lvl="1">
              <a:buFont typeface="Wingdings" panose="05000000000000000000" pitchFamily="2" charset="2"/>
              <a:buChar char="ü"/>
            </a:pPr>
            <a:r>
              <a:rPr lang="ja-JP" altLang="en-US" sz="1600" dirty="0">
                <a:solidFill>
                  <a:schemeClr val="accent1">
                    <a:lumMod val="75000"/>
                  </a:schemeClr>
                </a:solidFill>
              </a:rPr>
              <a:t>調性に関する作業記憶</a:t>
            </a:r>
            <a:r>
              <a:rPr lang="ja-JP" altLang="en-US" sz="1600" dirty="0"/>
              <a:t>が欠けている</a:t>
            </a:r>
            <a:r>
              <a:rPr lang="en-US" altLang="ja-JP" sz="1600" dirty="0"/>
              <a:t>deficits in tonal working memory</a:t>
            </a:r>
          </a:p>
          <a:p>
            <a:pPr lvl="1">
              <a:buFont typeface="Wingdings" panose="05000000000000000000" pitchFamily="2" charset="2"/>
              <a:buChar char="ü"/>
            </a:pPr>
            <a:r>
              <a:rPr lang="ja-JP" altLang="en-US" sz="1600" dirty="0">
                <a:solidFill>
                  <a:schemeClr val="accent1">
                    <a:lumMod val="75000"/>
                  </a:schemeClr>
                </a:solidFill>
              </a:rPr>
              <a:t>同調関係</a:t>
            </a:r>
            <a:r>
              <a:rPr lang="ja-JP" altLang="en-US" sz="1600" dirty="0"/>
              <a:t>を意識的に認知することができない</a:t>
            </a:r>
            <a:r>
              <a:rPr lang="en-US" altLang="ja-JP" sz="1600" dirty="0"/>
              <a:t>inability to consciously recognize tonal relationship</a:t>
            </a:r>
          </a:p>
          <a:p>
            <a:pPr>
              <a:buFont typeface="Wingdings" panose="05000000000000000000" pitchFamily="2" charset="2"/>
              <a:buChar char="ü"/>
            </a:pPr>
            <a:endParaRPr lang="en-US" altLang="ja-JP" sz="1600" dirty="0"/>
          </a:p>
          <a:p>
            <a:pPr>
              <a:buFont typeface="Wingdings" panose="05000000000000000000" pitchFamily="2" charset="2"/>
              <a:buChar char="ü"/>
            </a:pPr>
            <a:r>
              <a:rPr lang="ja-JP" altLang="en-US" sz="1600" dirty="0"/>
              <a:t>音痴では、聴覚皮質の反応</a:t>
            </a:r>
            <a:r>
              <a:rPr lang="en-US" altLang="ja-JP" sz="1600" dirty="0"/>
              <a:t>auditory cortical responses</a:t>
            </a:r>
            <a:r>
              <a:rPr lang="ja-JP" altLang="en-US" sz="1600" dirty="0"/>
              <a:t>は保存されている</a:t>
            </a:r>
            <a:endParaRPr lang="en-US" altLang="ja-JP" sz="1600" dirty="0"/>
          </a:p>
          <a:p>
            <a:pPr>
              <a:buFont typeface="Wingdings" panose="05000000000000000000" pitchFamily="2" charset="2"/>
              <a:buChar char="ü"/>
            </a:pPr>
            <a:r>
              <a:rPr lang="ja-JP" altLang="en-US" sz="1600" dirty="0"/>
              <a:t>一方で、以下の機能異常が報告されている</a:t>
            </a:r>
            <a:endParaRPr lang="en-US" altLang="ja-JP" sz="1600" dirty="0"/>
          </a:p>
          <a:p>
            <a:pPr lvl="1">
              <a:buFont typeface="Wingdings" panose="05000000000000000000" pitchFamily="2" charset="2"/>
              <a:buChar char="ü"/>
            </a:pPr>
            <a:r>
              <a:rPr lang="ja-JP" altLang="en-US" sz="1600" dirty="0"/>
              <a:t>調性からの逸脱の認識に関与する</a:t>
            </a:r>
            <a:r>
              <a:rPr lang="ja-JP" altLang="en-US" sz="1600" dirty="0">
                <a:solidFill>
                  <a:schemeClr val="accent1">
                    <a:lumMod val="75000"/>
                  </a:schemeClr>
                </a:solidFill>
              </a:rPr>
              <a:t>前頭野での反応</a:t>
            </a:r>
            <a:r>
              <a:rPr lang="ja-JP" altLang="en-US" sz="1600" dirty="0"/>
              <a:t>がみられない</a:t>
            </a:r>
            <a:endParaRPr lang="en-US" altLang="ja-JP" sz="1600" dirty="0"/>
          </a:p>
          <a:p>
            <a:pPr lvl="1">
              <a:buFont typeface="Wingdings" panose="05000000000000000000" pitchFamily="2" charset="2"/>
              <a:buChar char="ü"/>
            </a:pPr>
            <a:r>
              <a:rPr lang="ja-JP" altLang="en-US" sz="1600" dirty="0"/>
              <a:t>調性パターンに対する異常な</a:t>
            </a:r>
            <a:r>
              <a:rPr lang="ja-JP" altLang="en-US" sz="1600" dirty="0">
                <a:solidFill>
                  <a:schemeClr val="accent1">
                    <a:lumMod val="75000"/>
                  </a:schemeClr>
                </a:solidFill>
              </a:rPr>
              <a:t>聴覚皮質の反応</a:t>
            </a:r>
            <a:endParaRPr lang="en-US" altLang="ja-JP" sz="1600" dirty="0">
              <a:solidFill>
                <a:schemeClr val="accent1">
                  <a:lumMod val="75000"/>
                </a:schemeClr>
              </a:solidFill>
            </a:endParaRPr>
          </a:p>
          <a:p>
            <a:pPr lvl="1">
              <a:buFont typeface="Wingdings" panose="05000000000000000000" pitchFamily="2" charset="2"/>
              <a:buChar char="ü"/>
            </a:pPr>
            <a:r>
              <a:rPr lang="ja-JP" altLang="en-US" sz="1600" dirty="0"/>
              <a:t>右聴覚野および下前頭野の</a:t>
            </a:r>
            <a:r>
              <a:rPr lang="ja-JP" altLang="en-US" sz="1600" dirty="0">
                <a:solidFill>
                  <a:schemeClr val="accent1">
                    <a:lumMod val="75000"/>
                  </a:schemeClr>
                </a:solidFill>
              </a:rPr>
              <a:t>灰白質</a:t>
            </a:r>
            <a:r>
              <a:rPr lang="ja-JP" altLang="en-US" sz="1600" dirty="0"/>
              <a:t>の異常</a:t>
            </a:r>
            <a:endParaRPr lang="en-US" altLang="ja-JP" sz="1600" dirty="0"/>
          </a:p>
          <a:p>
            <a:pPr lvl="1">
              <a:buFont typeface="Wingdings" panose="05000000000000000000" pitchFamily="2" charset="2"/>
              <a:buChar char="ü"/>
            </a:pPr>
            <a:r>
              <a:rPr lang="ja-JP" altLang="en-US" sz="1600" dirty="0"/>
              <a:t>右聴覚野と下前頭野をつなぐ</a:t>
            </a:r>
            <a:r>
              <a:rPr lang="ja-JP" altLang="en-US" sz="1600" dirty="0">
                <a:solidFill>
                  <a:schemeClr val="accent1">
                    <a:lumMod val="75000"/>
                  </a:schemeClr>
                </a:solidFill>
              </a:rPr>
              <a:t>白質回路</a:t>
            </a:r>
            <a:r>
              <a:rPr lang="ja-JP" altLang="en-US" sz="1600" dirty="0"/>
              <a:t>の異常</a:t>
            </a:r>
            <a:endParaRPr lang="en-US" altLang="ja-JP" sz="1600" dirty="0"/>
          </a:p>
          <a:p>
            <a:pPr lvl="1">
              <a:buFont typeface="Wingdings" panose="05000000000000000000" pitchFamily="2" charset="2"/>
              <a:buChar char="ü"/>
            </a:pPr>
            <a:endParaRPr lang="ja-JP" altLang="en-US" sz="1600" dirty="0"/>
          </a:p>
        </p:txBody>
      </p:sp>
      <p:sp>
        <p:nvSpPr>
          <p:cNvPr id="6" name="Content Placeholder 2">
            <a:extLst>
              <a:ext uri="{FF2B5EF4-FFF2-40B4-BE49-F238E27FC236}">
                <a16:creationId xmlns:a16="http://schemas.microsoft.com/office/drawing/2014/main" id="{F65E724C-2522-4F1A-9652-504F6C22086B}"/>
              </a:ext>
            </a:extLst>
          </p:cNvPr>
          <p:cNvSpPr txBox="1">
            <a:spLocks/>
          </p:cNvSpPr>
          <p:nvPr/>
        </p:nvSpPr>
        <p:spPr>
          <a:xfrm>
            <a:off x="628649" y="6305480"/>
            <a:ext cx="7017529" cy="4843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800" dirty="0"/>
              <a:t>調性：中心音と関連付けられて、和音やメロディーが構成されている音楽の性質のこと（</a:t>
            </a:r>
            <a:r>
              <a:rPr lang="en-US" altLang="ja-JP" sz="800" dirty="0"/>
              <a:t>e.g., </a:t>
            </a:r>
            <a:r>
              <a:rPr lang="ja-JP" altLang="en-US" sz="800" dirty="0"/>
              <a:t>長調、短調）</a:t>
            </a:r>
            <a:endParaRPr lang="en-US" altLang="ja-JP" sz="800" dirty="0"/>
          </a:p>
          <a:p>
            <a:pPr marL="0" indent="0">
              <a:buNone/>
            </a:pPr>
            <a:endParaRPr lang="en-US" altLang="ja-JP" sz="800" dirty="0"/>
          </a:p>
        </p:txBody>
      </p:sp>
    </p:spTree>
    <p:extLst>
      <p:ext uri="{BB962C8B-B14F-4D97-AF65-F5344CB8AC3E}">
        <p14:creationId xmlns:p14="http://schemas.microsoft.com/office/powerpoint/2010/main" val="355200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924171"/>
            <a:ext cx="7886700" cy="1121963"/>
          </a:xfrm>
        </p:spPr>
        <p:txBody>
          <a:bodyPr>
            <a:normAutofit/>
          </a:bodyPr>
          <a:lstStyle/>
          <a:p>
            <a:r>
              <a:rPr lang="ja-JP" altLang="en-US" sz="2000" dirty="0"/>
              <a:t>音のイメージは、</a:t>
            </a:r>
            <a:r>
              <a:rPr lang="ja-JP" altLang="en-US" sz="2000" dirty="0">
                <a:solidFill>
                  <a:schemeClr val="accent5">
                    <a:lumMod val="75000"/>
                  </a:schemeClr>
                </a:solidFill>
              </a:rPr>
              <a:t>内部モデル</a:t>
            </a:r>
            <a:r>
              <a:rPr lang="ja-JP" altLang="en-US" sz="2000" dirty="0"/>
              <a:t>として働き、次に来る</a:t>
            </a:r>
            <a:r>
              <a:rPr lang="ja-JP" altLang="en-US" sz="2000" dirty="0">
                <a:solidFill>
                  <a:schemeClr val="accent5">
                    <a:lumMod val="75000"/>
                  </a:schemeClr>
                </a:solidFill>
              </a:rPr>
              <a:t>音楽の予測</a:t>
            </a:r>
            <a:r>
              <a:rPr lang="ja-JP" altLang="en-US" sz="2000" dirty="0"/>
              <a:t>や</a:t>
            </a:r>
            <a:r>
              <a:rPr lang="ja-JP" altLang="en-US" sz="2000" dirty="0">
                <a:solidFill>
                  <a:schemeClr val="accent5">
                    <a:lumMod val="75000"/>
                  </a:schemeClr>
                </a:solidFill>
              </a:rPr>
              <a:t>作業記憶</a:t>
            </a:r>
            <a:r>
              <a:rPr lang="ja-JP" altLang="en-US" sz="2000" dirty="0"/>
              <a:t>などに関わる</a:t>
            </a:r>
            <a:endParaRPr lang="en-US" altLang="ja-JP" sz="2000" dirty="0"/>
          </a:p>
          <a:p>
            <a:r>
              <a:rPr lang="ja-JP" altLang="en-US" sz="2000" dirty="0">
                <a:solidFill>
                  <a:schemeClr val="accent5">
                    <a:lumMod val="75000"/>
                  </a:schemeClr>
                </a:solidFill>
              </a:rPr>
              <a:t>背側・腹側回路</a:t>
            </a:r>
            <a:r>
              <a:rPr lang="ja-JP" altLang="en-US" sz="2000" dirty="0"/>
              <a:t>が別々の役割において、音のイメージに関わる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音のイメージ </a:t>
            </a:r>
            <a:r>
              <a:rPr lang="en-US" altLang="ja-JP" sz="2600" b="1" dirty="0"/>
              <a:t>Imagery</a:t>
            </a:r>
            <a:endParaRPr lang="en-US" sz="2600" b="1" dirty="0"/>
          </a:p>
        </p:txBody>
      </p:sp>
      <p:sp>
        <p:nvSpPr>
          <p:cNvPr id="13" name="Content Placeholder 2">
            <a:extLst>
              <a:ext uri="{FF2B5EF4-FFF2-40B4-BE49-F238E27FC236}">
                <a16:creationId xmlns:a16="http://schemas.microsoft.com/office/drawing/2014/main" id="{97804246-EF8B-496D-96A5-AA8A20965880}"/>
              </a:ext>
            </a:extLst>
          </p:cNvPr>
          <p:cNvSpPr txBox="1">
            <a:spLocks/>
          </p:cNvSpPr>
          <p:nvPr/>
        </p:nvSpPr>
        <p:spPr>
          <a:xfrm>
            <a:off x="628650" y="3191989"/>
            <a:ext cx="5620685" cy="2126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背側回路（特に、聴覚野の</a:t>
            </a:r>
            <a:r>
              <a:rPr lang="ja-JP" altLang="en-US" sz="1600" dirty="0">
                <a:solidFill>
                  <a:schemeClr val="accent1">
                    <a:lumMod val="75000"/>
                  </a:schemeClr>
                </a:solidFill>
              </a:rPr>
              <a:t>頭頂内側部</a:t>
            </a:r>
            <a:r>
              <a:rPr lang="en-US" altLang="ja-JP" sz="1600" dirty="0">
                <a:solidFill>
                  <a:schemeClr val="accent1">
                    <a:lumMod val="75000"/>
                  </a:schemeClr>
                </a:solidFill>
              </a:rPr>
              <a:t>intraparietal region</a:t>
            </a:r>
            <a:r>
              <a:rPr lang="ja-JP" altLang="en-US" sz="1600" dirty="0"/>
              <a:t>）</a:t>
            </a:r>
            <a:endParaRPr lang="en-US" altLang="ja-JP" sz="1600" dirty="0"/>
          </a:p>
          <a:p>
            <a:pPr lvl="1">
              <a:buFont typeface="Wingdings" panose="05000000000000000000" pitchFamily="2" charset="2"/>
              <a:buChar char="ü"/>
            </a:pPr>
            <a:r>
              <a:rPr lang="ja-JP" altLang="en-US" sz="1600" dirty="0">
                <a:solidFill>
                  <a:schemeClr val="accent1">
                    <a:lumMod val="75000"/>
                  </a:schemeClr>
                </a:solidFill>
              </a:rPr>
              <a:t>聴覚情報の操作</a:t>
            </a:r>
            <a:r>
              <a:rPr lang="en-US" altLang="ja-JP" sz="1600" dirty="0"/>
              <a:t>manipulation of auditory information</a:t>
            </a:r>
          </a:p>
          <a:p>
            <a:pPr lvl="1">
              <a:buFont typeface="Wingdings" panose="05000000000000000000" pitchFamily="2" charset="2"/>
              <a:buChar char="ü"/>
            </a:pPr>
            <a:r>
              <a:rPr lang="ja-JP" altLang="en-US" sz="1600" dirty="0"/>
              <a:t>聴覚情報の操作により、異なる参照点を作ることが出来るため、様々な音楽認知機能に関与する</a:t>
            </a:r>
            <a:endParaRPr lang="en-US" altLang="ja-JP" sz="1600" dirty="0"/>
          </a:p>
          <a:p>
            <a:pPr>
              <a:buFont typeface="Wingdings" panose="05000000000000000000" pitchFamily="2" charset="2"/>
              <a:buChar char="ü"/>
            </a:pPr>
            <a:r>
              <a:rPr lang="ja-JP" altLang="en-US" sz="1600" dirty="0"/>
              <a:t>腹側回路</a:t>
            </a:r>
            <a:endParaRPr lang="en-US" altLang="ja-JP" sz="1600" dirty="0"/>
          </a:p>
          <a:p>
            <a:pPr lvl="1">
              <a:buFont typeface="Wingdings" panose="05000000000000000000" pitchFamily="2" charset="2"/>
              <a:buChar char="ü"/>
            </a:pPr>
            <a:r>
              <a:rPr lang="ja-JP" altLang="en-US" sz="1600" dirty="0">
                <a:solidFill>
                  <a:schemeClr val="accent1">
                    <a:lumMod val="75000"/>
                  </a:schemeClr>
                </a:solidFill>
              </a:rPr>
              <a:t>リズム</a:t>
            </a:r>
            <a:r>
              <a:rPr lang="en-US" altLang="ja-JP" sz="1600" dirty="0">
                <a:solidFill>
                  <a:schemeClr val="accent1">
                    <a:lumMod val="75000"/>
                  </a:schemeClr>
                </a:solidFill>
              </a:rPr>
              <a:t>rhythmic</a:t>
            </a:r>
            <a:r>
              <a:rPr lang="ja-JP" altLang="en-US" sz="1600" dirty="0">
                <a:solidFill>
                  <a:schemeClr val="accent1">
                    <a:lumMod val="75000"/>
                  </a:schemeClr>
                </a:solidFill>
              </a:rPr>
              <a:t>や音程配列</a:t>
            </a:r>
            <a:r>
              <a:rPr lang="en-US" altLang="ja-JP" sz="1600" dirty="0">
                <a:solidFill>
                  <a:schemeClr val="accent1">
                    <a:lumMod val="75000"/>
                  </a:schemeClr>
                </a:solidFill>
              </a:rPr>
              <a:t>pitch sequences in memory</a:t>
            </a:r>
            <a:r>
              <a:rPr lang="ja-JP" altLang="en-US" sz="1600" dirty="0"/>
              <a:t>の作業記憶に関わる</a:t>
            </a:r>
            <a:endParaRPr lang="en-US" altLang="ja-JP" sz="1600" dirty="0"/>
          </a:p>
        </p:txBody>
      </p:sp>
      <p:pic>
        <p:nvPicPr>
          <p:cNvPr id="7" name="Picture 6">
            <a:extLst>
              <a:ext uri="{FF2B5EF4-FFF2-40B4-BE49-F238E27FC236}">
                <a16:creationId xmlns:a16="http://schemas.microsoft.com/office/drawing/2014/main" id="{770B51EF-141B-4488-80AF-6DB95511A056}"/>
              </a:ext>
            </a:extLst>
          </p:cNvPr>
          <p:cNvPicPr>
            <a:picLocks noChangeAspect="1"/>
          </p:cNvPicPr>
          <p:nvPr/>
        </p:nvPicPr>
        <p:blipFill>
          <a:blip r:embed="rId3"/>
          <a:stretch>
            <a:fillRect/>
          </a:stretch>
        </p:blipFill>
        <p:spPr>
          <a:xfrm>
            <a:off x="6182016" y="3046134"/>
            <a:ext cx="2922071" cy="1530373"/>
          </a:xfrm>
          <a:prstGeom prst="rect">
            <a:avLst/>
          </a:prstGeom>
        </p:spPr>
      </p:pic>
      <p:sp>
        <p:nvSpPr>
          <p:cNvPr id="9" name="Content Placeholder 2">
            <a:extLst>
              <a:ext uri="{FF2B5EF4-FFF2-40B4-BE49-F238E27FC236}">
                <a16:creationId xmlns:a16="http://schemas.microsoft.com/office/drawing/2014/main" id="{EAB4764D-4D99-4D47-91FB-F040E3588E4F}"/>
              </a:ext>
            </a:extLst>
          </p:cNvPr>
          <p:cNvSpPr txBox="1">
            <a:spLocks/>
          </p:cNvSpPr>
          <p:nvPr/>
        </p:nvSpPr>
        <p:spPr>
          <a:xfrm>
            <a:off x="7467667" y="4576507"/>
            <a:ext cx="1636420" cy="2131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800" dirty="0"/>
              <a:t>Image from </a:t>
            </a:r>
            <a:r>
              <a:rPr lang="en-US" altLang="ja-JP" sz="800" dirty="0" err="1"/>
              <a:t>Albouy</a:t>
            </a:r>
            <a:r>
              <a:rPr lang="en-US" altLang="ja-JP" sz="800" dirty="0"/>
              <a:t>, et al., 2017</a:t>
            </a:r>
          </a:p>
        </p:txBody>
      </p:sp>
    </p:spTree>
    <p:extLst>
      <p:ext uri="{BB962C8B-B14F-4D97-AF65-F5344CB8AC3E}">
        <p14:creationId xmlns:p14="http://schemas.microsoft.com/office/powerpoint/2010/main" val="1019608355"/>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lide1">
      <a:majorFont>
        <a:latin typeface="Segoe UI Symbol"/>
        <a:ea typeface="Yu Gothic UI Semilight"/>
        <a:cs typeface=""/>
      </a:majorFont>
      <a:minorFont>
        <a:latin typeface="Segoe UI Symbol"/>
        <a:ea typeface="Yu Gothic UI Semi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4630</TotalTime>
  <Words>2347</Words>
  <Application>Microsoft Office PowerPoint</Application>
  <PresentationFormat>On-screen Show (4:3)</PresentationFormat>
  <Paragraphs>165</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 Symbol</vt:lpstr>
      <vt:lpstr>Wingdings</vt:lpstr>
      <vt:lpstr>Office Theme</vt:lpstr>
      <vt:lpstr> 96. Music: Prediction, Production, Perception, Plasticity, and Pleasure</vt:lpstr>
      <vt:lpstr>導入</vt:lpstr>
      <vt:lpstr>知覚 Perception</vt:lpstr>
      <vt:lpstr>知覚 Perception</vt:lpstr>
      <vt:lpstr>知覚 Perception</vt:lpstr>
      <vt:lpstr>知覚 Perception</vt:lpstr>
      <vt:lpstr>知覚 Perception</vt:lpstr>
      <vt:lpstr>音痴 Amusia</vt:lpstr>
      <vt:lpstr>音のイメージ Imagery</vt:lpstr>
      <vt:lpstr>感覚運動統合 Sensorimotor Integration</vt:lpstr>
      <vt:lpstr>リズムとグルーブ Rhythm and Groove</vt:lpstr>
      <vt:lpstr>リズムとグルーブ Rhythm and Groove</vt:lpstr>
      <vt:lpstr>可塑性 Plasticity</vt:lpstr>
      <vt:lpstr>訓練 Training</vt:lpstr>
      <vt:lpstr>発達と訓練の相互作用 The interaction between development and training</vt:lpstr>
      <vt:lpstr>なぜ音楽は脳の可塑性を高める効果的な原動力となるのか  Why is music such as effective driver of brain plasticity?</vt:lpstr>
      <vt:lpstr>よろこび Pleasure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Ⅶ. 54. Cortico-Striatal Circuits and Changes in Reward, Learning, and Decision-Making in Adolescence</dc:title>
  <dc:creator>Koyama Yuna</dc:creator>
  <cp:lastModifiedBy>Koyama Yuna</cp:lastModifiedBy>
  <cp:revision>92</cp:revision>
  <dcterms:created xsi:type="dcterms:W3CDTF">2020-11-29T00:45:34Z</dcterms:created>
  <dcterms:modified xsi:type="dcterms:W3CDTF">2020-12-13T01:05:03Z</dcterms:modified>
</cp:coreProperties>
</file>