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73" r:id="rId4"/>
    <p:sldId id="290" r:id="rId5"/>
    <p:sldId id="279" r:id="rId6"/>
    <p:sldId id="291" r:id="rId7"/>
    <p:sldId id="292" r:id="rId8"/>
    <p:sldId id="293" r:id="rId9"/>
    <p:sldId id="294" r:id="rId10"/>
    <p:sldId id="295" r:id="rId11"/>
    <p:sldId id="286" r:id="rId12"/>
    <p:sldId id="28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0" autoAdjust="0"/>
    <p:restoredTop sz="85605" autoAdjust="0"/>
  </p:normalViewPr>
  <p:slideViewPr>
    <p:cSldViewPr snapToGrid="0">
      <p:cViewPr varScale="1">
        <p:scale>
          <a:sx n="61" d="100"/>
          <a:sy n="61" d="100"/>
        </p:scale>
        <p:origin x="135"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6AF84-0F16-4809-B5A6-870DE3FE351C}" type="datetimeFigureOut">
              <a:rPr lang="en-US" smtClean="0"/>
              <a:t>3/13/2021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5E844-2B77-4ECB-9557-8871352F3157}" type="slidenum">
              <a:rPr lang="en-US" smtClean="0"/>
              <a:t>‹#›</a:t>
            </a:fld>
            <a:endParaRPr lang="en-US"/>
          </a:p>
        </p:txBody>
      </p:sp>
    </p:spTree>
    <p:extLst>
      <p:ext uri="{BB962C8B-B14F-4D97-AF65-F5344CB8AC3E}">
        <p14:creationId xmlns:p14="http://schemas.microsoft.com/office/powerpoint/2010/main" val="440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10089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143842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412680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253994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7019B-0931-4AEC-BC5E-47B6EFD9CB38}"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272709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7019B-0931-4AEC-BC5E-47B6EFD9CB38}"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22270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7019B-0931-4AEC-BC5E-47B6EFD9CB38}" type="datetimeFigureOut">
              <a:rPr lang="en-US" smtClean="0"/>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79082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7019B-0931-4AEC-BC5E-47B6EFD9CB38}"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43570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7019B-0931-4AEC-BC5E-47B6EFD9CB38}" type="datetimeFigureOut">
              <a:rPr lang="en-US" smtClean="0"/>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421863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7019B-0931-4AEC-BC5E-47B6EFD9CB38}"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97168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7019B-0931-4AEC-BC5E-47B6EFD9CB38}"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29705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7019B-0931-4AEC-BC5E-47B6EFD9CB38}" type="datetimeFigureOut">
              <a:rPr lang="en-US" smtClean="0"/>
              <a:t>3/13/2021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02E87-55C6-4B59-9903-B7E131EC5EA3}" type="slidenum">
              <a:rPr lang="en-US" smtClean="0"/>
              <a:t>‹#›</a:t>
            </a:fld>
            <a:endParaRPr lang="en-US"/>
          </a:p>
        </p:txBody>
      </p:sp>
    </p:spTree>
    <p:extLst>
      <p:ext uri="{BB962C8B-B14F-4D97-AF65-F5344CB8AC3E}">
        <p14:creationId xmlns:p14="http://schemas.microsoft.com/office/powerpoint/2010/main" val="1603325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509A20-CAD2-4C25-ABE9-3679A908527A}"/>
              </a:ext>
            </a:extLst>
          </p:cNvPr>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sharpenSoften amount="-73000"/>
                    </a14:imgEffect>
                  </a14:imgLayer>
                </a14:imgProps>
              </a:ext>
              <a:ext uri="{28A0092B-C50C-407E-A947-70E740481C1C}">
                <a14:useLocalDpi xmlns:a14="http://schemas.microsoft.com/office/drawing/2010/main" val="0"/>
              </a:ext>
            </a:extLst>
          </a:blip>
          <a:stretch>
            <a:fillRect/>
          </a:stretch>
        </p:blipFill>
        <p:spPr>
          <a:xfrm>
            <a:off x="1320059" y="177059"/>
            <a:ext cx="6503882" cy="6503882"/>
          </a:xfrm>
          <a:prstGeom prst="rect">
            <a:avLst/>
          </a:prstGeom>
        </p:spPr>
      </p:pic>
      <p:sp>
        <p:nvSpPr>
          <p:cNvPr id="2" name="Title 1">
            <a:extLst>
              <a:ext uri="{FF2B5EF4-FFF2-40B4-BE49-F238E27FC236}">
                <a16:creationId xmlns:a16="http://schemas.microsoft.com/office/drawing/2014/main" id="{B80CA261-4CA3-4D43-8CA3-014FFFF3B371}"/>
              </a:ext>
            </a:extLst>
          </p:cNvPr>
          <p:cNvSpPr>
            <a:spLocks noGrp="1"/>
          </p:cNvSpPr>
          <p:nvPr>
            <p:ph type="ctrTitle"/>
          </p:nvPr>
        </p:nvSpPr>
        <p:spPr>
          <a:xfrm>
            <a:off x="685800" y="2879123"/>
            <a:ext cx="7772400" cy="630839"/>
          </a:xfrm>
          <a:solidFill>
            <a:schemeClr val="bg1">
              <a:alpha val="50000"/>
            </a:schemeClr>
          </a:solidFill>
        </p:spPr>
        <p:txBody>
          <a:bodyPr>
            <a:normAutofit/>
          </a:bodyPr>
          <a:lstStyle/>
          <a:p>
            <a:r>
              <a:rPr lang="en-US" altLang="ja-JP" sz="3200" dirty="0"/>
              <a:t>XI. 87</a:t>
            </a:r>
            <a:r>
              <a:rPr lang="en-US" sz="3200" dirty="0"/>
              <a:t>. Interpersonal Neuroscience</a:t>
            </a:r>
          </a:p>
        </p:txBody>
      </p:sp>
      <p:sp>
        <p:nvSpPr>
          <p:cNvPr id="3" name="Subtitle 2">
            <a:extLst>
              <a:ext uri="{FF2B5EF4-FFF2-40B4-BE49-F238E27FC236}">
                <a16:creationId xmlns:a16="http://schemas.microsoft.com/office/drawing/2014/main" id="{7B7FA7C8-5C4D-4387-BB58-EEBC21EB7E89}"/>
              </a:ext>
            </a:extLst>
          </p:cNvPr>
          <p:cNvSpPr>
            <a:spLocks noGrp="1"/>
          </p:cNvSpPr>
          <p:nvPr>
            <p:ph type="subTitle" idx="1"/>
          </p:nvPr>
        </p:nvSpPr>
        <p:spPr>
          <a:solidFill>
            <a:schemeClr val="bg1">
              <a:alpha val="50000"/>
            </a:schemeClr>
          </a:solidFill>
        </p:spPr>
        <p:txBody>
          <a:bodyPr>
            <a:normAutofit lnSpcReduction="10000"/>
          </a:bodyPr>
          <a:lstStyle/>
          <a:p>
            <a:r>
              <a:rPr lang="en-US"/>
              <a:t>200321(Sat.)</a:t>
            </a:r>
            <a:r>
              <a:rPr lang="en-US" dirty="0"/>
              <a:t>The Cognitive Neurosciences, 6thEd. </a:t>
            </a:r>
            <a:r>
              <a:rPr lang="ja-JP" altLang="en-US" dirty="0"/>
              <a:t>勉強会</a:t>
            </a:r>
            <a:endParaRPr lang="en-US" altLang="ja-JP" dirty="0"/>
          </a:p>
          <a:p>
            <a:r>
              <a:rPr lang="en-US" dirty="0"/>
              <a:t>Yuna Koyama</a:t>
            </a:r>
          </a:p>
          <a:p>
            <a:r>
              <a:rPr lang="en-US" dirty="0"/>
              <a:t>YK@Yu73716594</a:t>
            </a:r>
          </a:p>
          <a:p>
            <a:endParaRPr lang="en-US" dirty="0"/>
          </a:p>
        </p:txBody>
      </p:sp>
      <p:pic>
        <p:nvPicPr>
          <p:cNvPr id="6" name="Picture 5" descr="A close up of a sign&#10;&#10;Description automatically generated">
            <a:extLst>
              <a:ext uri="{FF2B5EF4-FFF2-40B4-BE49-F238E27FC236}">
                <a16:creationId xmlns:a16="http://schemas.microsoft.com/office/drawing/2014/main" id="{845524D4-E407-4ABA-B3E7-175CA36901C8}"/>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942346" y="4654811"/>
            <a:ext cx="441250" cy="441250"/>
          </a:xfrm>
          <a:prstGeom prst="rect">
            <a:avLst/>
          </a:prstGeom>
        </p:spPr>
      </p:pic>
    </p:spTree>
    <p:extLst>
      <p:ext uri="{BB962C8B-B14F-4D97-AF65-F5344CB8AC3E}">
        <p14:creationId xmlns:p14="http://schemas.microsoft.com/office/powerpoint/2010/main" val="291401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9070358" cy="341155"/>
          </a:xfrm>
        </p:spPr>
        <p:txBody>
          <a:bodyPr>
            <a:noAutofit/>
          </a:bodyPr>
          <a:lstStyle/>
          <a:p>
            <a:r>
              <a:rPr lang="ja-JP" altLang="en-US" sz="2600" b="1" dirty="0"/>
              <a:t>実時間の交流における同期 </a:t>
            </a:r>
            <a:r>
              <a:rPr lang="en-US" altLang="ja-JP" sz="2600" b="1" dirty="0"/>
              <a:t>Synchrony in Real-time Interaction</a:t>
            </a:r>
            <a:endParaRPr lang="en-US" sz="2600" b="1" dirty="0"/>
          </a:p>
        </p:txBody>
      </p:sp>
      <p:sp>
        <p:nvSpPr>
          <p:cNvPr id="7" name="Content Placeholder 2">
            <a:extLst>
              <a:ext uri="{FF2B5EF4-FFF2-40B4-BE49-F238E27FC236}">
                <a16:creationId xmlns:a16="http://schemas.microsoft.com/office/drawing/2014/main" id="{3DE08412-3994-4BA8-9C64-23CBE79AE3E3}"/>
              </a:ext>
            </a:extLst>
          </p:cNvPr>
          <p:cNvSpPr txBox="1">
            <a:spLocks/>
          </p:cNvSpPr>
          <p:nvPr/>
        </p:nvSpPr>
        <p:spPr>
          <a:xfrm>
            <a:off x="628650" y="1703754"/>
            <a:ext cx="7886700" cy="43304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000" dirty="0"/>
              <a:t>これまでの研究は、主に観察研究であったため、脳活動の同期が活動の連携をもたらしたのか、活動の連携が脳活動の同期をもたらしたのかが分からなかった</a:t>
            </a:r>
            <a:endParaRPr lang="en-US" altLang="ja-JP" sz="2000" dirty="0"/>
          </a:p>
          <a:p>
            <a:r>
              <a:rPr lang="ja-JP" altLang="en-US" sz="2000" dirty="0">
                <a:solidFill>
                  <a:schemeClr val="accent1">
                    <a:lumMod val="75000"/>
                  </a:schemeClr>
                </a:solidFill>
              </a:rPr>
              <a:t>脳神経を刺激</a:t>
            </a:r>
            <a:r>
              <a:rPr lang="ja-JP" altLang="en-US" sz="2000" dirty="0"/>
              <a:t>することで、脳活動の同期をもたらし、それが行動の同期にもたらす影響を調べる</a:t>
            </a:r>
            <a:endParaRPr lang="en-US" altLang="ja-JP" sz="2000" dirty="0"/>
          </a:p>
          <a:p>
            <a:pPr lvl="1"/>
            <a:r>
              <a:rPr lang="ja-JP" altLang="en-US" sz="1600" dirty="0"/>
              <a:t>経頭蓋磁気刺激法</a:t>
            </a:r>
            <a:r>
              <a:rPr lang="en-US" altLang="ja-JP" sz="1600" dirty="0"/>
              <a:t>Transcranial magnetic stimulation(TMS)</a:t>
            </a:r>
          </a:p>
          <a:p>
            <a:pPr lvl="1"/>
            <a:r>
              <a:rPr lang="ja-JP" altLang="en-US" sz="1600" dirty="0"/>
              <a:t>経頭蓋直流電気刺激</a:t>
            </a:r>
            <a:r>
              <a:rPr lang="en-US" altLang="ja-JP" sz="1600" dirty="0"/>
              <a:t>Transcranial direct current stimulation(</a:t>
            </a:r>
            <a:r>
              <a:rPr lang="en-US" altLang="ja-JP" sz="1600" dirty="0" err="1"/>
              <a:t>tDCS</a:t>
            </a:r>
            <a:r>
              <a:rPr lang="en-US" altLang="ja-JP" sz="1600" dirty="0"/>
              <a:t>)</a:t>
            </a:r>
          </a:p>
          <a:p>
            <a:pPr lvl="1"/>
            <a:r>
              <a:rPr lang="ja-JP" altLang="en-US" sz="1600" dirty="0"/>
              <a:t>経頭蓋交流電気刺激</a:t>
            </a:r>
            <a:r>
              <a:rPr lang="en-US" altLang="ja-JP" sz="1600" dirty="0"/>
              <a:t>Transcranial alternating current stimulation(</a:t>
            </a:r>
            <a:r>
              <a:rPr lang="en-US" altLang="ja-JP" sz="1600" dirty="0" err="1"/>
              <a:t>tACS</a:t>
            </a:r>
            <a:r>
              <a:rPr lang="en-US" altLang="ja-JP" sz="1600" dirty="0"/>
              <a:t>)</a:t>
            </a:r>
          </a:p>
          <a:p>
            <a:r>
              <a:rPr lang="ja-JP" altLang="en-US" sz="2000" dirty="0"/>
              <a:t>例：</a:t>
            </a:r>
            <a:r>
              <a:rPr lang="en-US" altLang="ja-JP" sz="2000" dirty="0"/>
              <a:t>beta</a:t>
            </a:r>
            <a:r>
              <a:rPr lang="ja-JP" altLang="en-US" sz="2000" dirty="0"/>
              <a:t>波刺激を与えたところ、タッピング課題の同期率が上がった</a:t>
            </a:r>
            <a:endParaRPr lang="en-US" altLang="ja-JP" sz="2000" dirty="0"/>
          </a:p>
        </p:txBody>
      </p:sp>
      <p:sp>
        <p:nvSpPr>
          <p:cNvPr id="5" name="Content Placeholder 2">
            <a:extLst>
              <a:ext uri="{FF2B5EF4-FFF2-40B4-BE49-F238E27FC236}">
                <a16:creationId xmlns:a16="http://schemas.microsoft.com/office/drawing/2014/main" id="{E53B2460-864D-4F9E-B73E-D242DB2CD15B}"/>
              </a:ext>
            </a:extLst>
          </p:cNvPr>
          <p:cNvSpPr txBox="1">
            <a:spLocks/>
          </p:cNvSpPr>
          <p:nvPr/>
        </p:nvSpPr>
        <p:spPr>
          <a:xfrm>
            <a:off x="628650" y="823836"/>
            <a:ext cx="7886700" cy="735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000" u="sng" dirty="0"/>
              <a:t>経頭蓋電気刺激</a:t>
            </a:r>
            <a:r>
              <a:rPr lang="en-US" altLang="ja-JP" sz="2000" u="sng" dirty="0"/>
              <a:t>Transcranial alternating current stimulation</a:t>
            </a:r>
          </a:p>
        </p:txBody>
      </p:sp>
      <p:pic>
        <p:nvPicPr>
          <p:cNvPr id="4098" name="Picture 2" descr="Simultaneous Transcranial Alternating Current Stimulation and Functional  Magnetic Resonance Imaging | Protocol">
            <a:extLst>
              <a:ext uri="{FF2B5EF4-FFF2-40B4-BE49-F238E27FC236}">
                <a16:creationId xmlns:a16="http://schemas.microsoft.com/office/drawing/2014/main" id="{0CB00881-897E-4080-8529-E6CD6C14B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116" y="4702908"/>
            <a:ext cx="2549768" cy="19123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6EF9351-FA47-4A30-B6FF-41F7AFE50AC7}"/>
              </a:ext>
            </a:extLst>
          </p:cNvPr>
          <p:cNvSpPr txBox="1"/>
          <p:nvPr/>
        </p:nvSpPr>
        <p:spPr>
          <a:xfrm>
            <a:off x="4259384" y="6615234"/>
            <a:ext cx="4783016" cy="215481"/>
          </a:xfrm>
          <a:prstGeom prst="rect">
            <a:avLst/>
          </a:prstGeom>
          <a:noFill/>
        </p:spPr>
        <p:txBody>
          <a:bodyPr wrap="square">
            <a:spAutoFit/>
          </a:bodyPr>
          <a:lstStyle/>
          <a:p>
            <a:r>
              <a:rPr lang="en-US" sz="800" dirty="0"/>
              <a:t>https://www.jove.com/v/55866/simultaneous-transcranial-alternating-current-stimulation-functional</a:t>
            </a:r>
          </a:p>
        </p:txBody>
      </p:sp>
    </p:spTree>
    <p:extLst>
      <p:ext uri="{BB962C8B-B14F-4D97-AF65-F5344CB8AC3E}">
        <p14:creationId xmlns:p14="http://schemas.microsoft.com/office/powerpoint/2010/main" val="187835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今後の展望 </a:t>
            </a:r>
            <a:r>
              <a:rPr lang="en-US" altLang="ja-JP" sz="2600" b="1" dirty="0"/>
              <a:t>Future Directions</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641230"/>
            <a:ext cx="7886700" cy="4827025"/>
          </a:xfrm>
        </p:spPr>
        <p:txBody>
          <a:bodyPr>
            <a:normAutofit/>
          </a:bodyPr>
          <a:lstStyle/>
          <a:p>
            <a:r>
              <a:rPr lang="ja-JP" altLang="en-US" sz="2000" b="1" dirty="0">
                <a:solidFill>
                  <a:schemeClr val="accent1">
                    <a:lumMod val="75000"/>
                  </a:schemeClr>
                </a:solidFill>
              </a:rPr>
              <a:t>新たな計算機的方法の模索</a:t>
            </a:r>
            <a:r>
              <a:rPr lang="en-US" altLang="ja-JP" sz="2000" b="1" dirty="0">
                <a:solidFill>
                  <a:schemeClr val="accent1">
                    <a:lumMod val="75000"/>
                  </a:schemeClr>
                </a:solidFill>
              </a:rPr>
              <a:t>new computational approach</a:t>
            </a:r>
          </a:p>
          <a:p>
            <a:pPr lvl="1"/>
            <a:r>
              <a:rPr lang="ja-JP" altLang="en-US" sz="1600" dirty="0"/>
              <a:t>同時間の同期だけではなく、時間のずれた</a:t>
            </a:r>
            <a:r>
              <a:rPr lang="en-US" altLang="ja-JP" sz="1600" dirty="0"/>
              <a:t>lags</a:t>
            </a:r>
            <a:r>
              <a:rPr lang="ja-JP" altLang="en-US" sz="1600" dirty="0"/>
              <a:t>同期（</a:t>
            </a:r>
            <a:r>
              <a:rPr lang="en-US" altLang="ja-JP" sz="1600" dirty="0"/>
              <a:t>leader-follower dynamics</a:t>
            </a:r>
            <a:r>
              <a:rPr lang="ja-JP" altLang="en-US" sz="1600" dirty="0"/>
              <a:t>）</a:t>
            </a:r>
            <a:endParaRPr lang="en-US" altLang="ja-JP" sz="1600" dirty="0"/>
          </a:p>
          <a:p>
            <a:pPr lvl="1"/>
            <a:r>
              <a:rPr lang="ja-JP" altLang="en-US" sz="1600" dirty="0"/>
              <a:t>交流への関わりや維持を含めたダイナミックな関係性</a:t>
            </a:r>
            <a:endParaRPr lang="en-US" altLang="ja-JP" sz="1600" dirty="0"/>
          </a:p>
          <a:p>
            <a:pPr lvl="1"/>
            <a:r>
              <a:rPr lang="ja-JP" altLang="en-US" sz="1600" dirty="0"/>
              <a:t>脳同士の補完的役割（</a:t>
            </a:r>
            <a:r>
              <a:rPr lang="en-US" altLang="ja-JP" sz="1600" dirty="0"/>
              <a:t>a calm parent – an anxious child</a:t>
            </a:r>
            <a:r>
              <a:rPr lang="ja-JP" altLang="en-US" sz="1600" dirty="0"/>
              <a:t>）</a:t>
            </a:r>
            <a:endParaRPr lang="en-US" altLang="ja-JP" sz="1600" dirty="0"/>
          </a:p>
          <a:p>
            <a:pPr lvl="1"/>
            <a:r>
              <a:rPr lang="ja-JP" altLang="en-US" sz="1600" dirty="0"/>
              <a:t>まだ発見されていない時間的・空間的同期</a:t>
            </a:r>
            <a:endParaRPr lang="en-US" altLang="ja-JP" sz="1600" dirty="0"/>
          </a:p>
          <a:p>
            <a:pPr lvl="1"/>
            <a:r>
              <a:rPr lang="ja-JP" altLang="en-US" sz="1600" dirty="0"/>
              <a:t>フィードバックループ：交流によってもたらされた共通の意識による関係修飾（</a:t>
            </a:r>
            <a:r>
              <a:rPr lang="en-US" altLang="ja-JP" sz="1600" dirty="0"/>
              <a:t>a shared language and shared norms that are themselves the product of social interactions</a:t>
            </a:r>
            <a:r>
              <a:rPr lang="ja-JP" altLang="en-US" sz="1600" dirty="0"/>
              <a:t>）</a:t>
            </a:r>
            <a:endParaRPr lang="en-US" altLang="ja-JP" sz="1600" dirty="0"/>
          </a:p>
          <a:p>
            <a:pPr lvl="1"/>
            <a:endParaRPr lang="en-US" altLang="ja-JP" sz="1600" dirty="0"/>
          </a:p>
          <a:p>
            <a:r>
              <a:rPr lang="ja-JP" altLang="en-US" sz="2000" b="1" dirty="0">
                <a:solidFill>
                  <a:schemeClr val="accent1">
                    <a:lumMod val="75000"/>
                  </a:schemeClr>
                </a:solidFill>
              </a:rPr>
              <a:t>生態学的妥当性の向上</a:t>
            </a:r>
            <a:r>
              <a:rPr lang="en-US" altLang="ja-JP" sz="2000" b="1" dirty="0">
                <a:solidFill>
                  <a:schemeClr val="accent1">
                    <a:lumMod val="75000"/>
                  </a:schemeClr>
                </a:solidFill>
              </a:rPr>
              <a:t>toward more ecological validity</a:t>
            </a:r>
          </a:p>
          <a:p>
            <a:pPr lvl="1"/>
            <a:r>
              <a:rPr lang="ja-JP" altLang="en-US" sz="1600" dirty="0"/>
              <a:t>より自然な状況での交流における測定を目指す</a:t>
            </a:r>
            <a:endParaRPr lang="en-US" altLang="ja-JP" sz="1600" dirty="0"/>
          </a:p>
        </p:txBody>
      </p:sp>
    </p:spTree>
    <p:extLst>
      <p:ext uri="{BB962C8B-B14F-4D97-AF65-F5344CB8AC3E}">
        <p14:creationId xmlns:p14="http://schemas.microsoft.com/office/powerpoint/2010/main" val="260030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結論 </a:t>
            </a:r>
            <a:r>
              <a:rPr lang="en-US" altLang="ja-JP" sz="2600" b="1" dirty="0"/>
              <a:t>Conclusions</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2001187"/>
            <a:ext cx="7886700" cy="4204228"/>
          </a:xfrm>
        </p:spPr>
        <p:txBody>
          <a:bodyPr>
            <a:normAutofit/>
          </a:bodyPr>
          <a:lstStyle/>
          <a:p>
            <a:r>
              <a:rPr lang="ja-JP" altLang="en-US" sz="2000" dirty="0"/>
              <a:t>社会的共通理解</a:t>
            </a:r>
            <a:r>
              <a:rPr lang="en-US" altLang="ja-JP" sz="2000" dirty="0"/>
              <a:t>shared social understanding</a:t>
            </a:r>
            <a:r>
              <a:rPr lang="ja-JP" altLang="en-US" sz="2000" dirty="0"/>
              <a:t>は、人間の身体的・精神的健康に大きくかかわってくる</a:t>
            </a:r>
            <a:endParaRPr lang="en-US" altLang="ja-JP" sz="2000" dirty="0"/>
          </a:p>
          <a:p>
            <a:r>
              <a:rPr lang="ja-JP" altLang="en-US" sz="2000" dirty="0"/>
              <a:t>しかし、今まで、異なる個人の脳間における相互作用的な相互適応</a:t>
            </a:r>
            <a:r>
              <a:rPr lang="en-US" altLang="ja-JP" sz="2000" dirty="0"/>
              <a:t>interactive mutual adaptation</a:t>
            </a:r>
            <a:r>
              <a:rPr lang="ja-JP" altLang="en-US" sz="2000" dirty="0"/>
              <a:t>が我々の認知の発達</a:t>
            </a:r>
            <a:r>
              <a:rPr lang="en-US" altLang="ja-JP" sz="2000" dirty="0"/>
              <a:t>cognitive development</a:t>
            </a:r>
            <a:r>
              <a:rPr lang="ja-JP" altLang="en-US" sz="2000" dirty="0"/>
              <a:t>および精神の安定</a:t>
            </a:r>
            <a:r>
              <a:rPr lang="en-US" altLang="ja-JP" sz="2000" dirty="0"/>
              <a:t>mental stability</a:t>
            </a:r>
            <a:r>
              <a:rPr lang="ja-JP" altLang="en-US" sz="2000" dirty="0"/>
              <a:t>にどうして重要であるのかについては明らかにされていなかった</a:t>
            </a:r>
            <a:endParaRPr lang="en-US" altLang="ja-JP" sz="2000" dirty="0"/>
          </a:p>
          <a:p>
            <a:r>
              <a:rPr lang="ja-JP" altLang="en-US" sz="2000" b="1" dirty="0">
                <a:solidFill>
                  <a:schemeClr val="accent1">
                    <a:lumMod val="75000"/>
                  </a:schemeClr>
                </a:solidFill>
              </a:rPr>
              <a:t>神経活動の同期</a:t>
            </a:r>
            <a:r>
              <a:rPr lang="en-US" altLang="ja-JP" sz="2000" b="1" dirty="0">
                <a:solidFill>
                  <a:schemeClr val="accent1">
                    <a:lumMod val="75000"/>
                  </a:schemeClr>
                </a:solidFill>
              </a:rPr>
              <a:t>neural synchrony</a:t>
            </a:r>
            <a:r>
              <a:rPr lang="ja-JP" altLang="en-US" sz="2000" b="1" dirty="0">
                <a:solidFill>
                  <a:schemeClr val="accent1">
                    <a:lumMod val="75000"/>
                  </a:schemeClr>
                </a:solidFill>
              </a:rPr>
              <a:t>をメンタルモデルの連携</a:t>
            </a:r>
            <a:r>
              <a:rPr lang="en-US" altLang="ja-JP" sz="2000" b="1" dirty="0">
                <a:solidFill>
                  <a:schemeClr val="accent1">
                    <a:lumMod val="75000"/>
                  </a:schemeClr>
                </a:solidFill>
              </a:rPr>
              <a:t>mental alignment</a:t>
            </a:r>
            <a:r>
              <a:rPr lang="ja-JP" altLang="en-US" sz="2000" dirty="0"/>
              <a:t>とみなすことがブレイクスルーとなった</a:t>
            </a:r>
            <a:endParaRPr lang="en-US" altLang="ja-JP" sz="2000" dirty="0"/>
          </a:p>
          <a:p>
            <a:r>
              <a:rPr lang="ja-JP" altLang="en-US" sz="2000" dirty="0"/>
              <a:t>今後は、一つの脳だけでなく、複数脳を対象とし、研究室での実験的枠組みだけでなく、自然な社会的設定のなかで研究を行っていく必要がある</a:t>
            </a:r>
            <a:endParaRPr lang="en-US" altLang="ja-JP" sz="2000" dirty="0"/>
          </a:p>
          <a:p>
            <a:endParaRPr lang="en-US" altLang="ja-JP" sz="2000" dirty="0"/>
          </a:p>
        </p:txBody>
      </p:sp>
    </p:spTree>
    <p:extLst>
      <p:ext uri="{BB962C8B-B14F-4D97-AF65-F5344CB8AC3E}">
        <p14:creationId xmlns:p14="http://schemas.microsoft.com/office/powerpoint/2010/main" val="37179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825625"/>
            <a:ext cx="7886700" cy="3968073"/>
          </a:xfrm>
        </p:spPr>
        <p:txBody>
          <a:bodyPr>
            <a:normAutofit/>
          </a:bodyPr>
          <a:lstStyle/>
          <a:p>
            <a:r>
              <a:rPr lang="ja-JP" altLang="en-US" sz="2000" dirty="0">
                <a:solidFill>
                  <a:schemeClr val="accent1">
                    <a:lumMod val="75000"/>
                  </a:schemeClr>
                </a:solidFill>
              </a:rPr>
              <a:t>社会的関わり合い</a:t>
            </a:r>
            <a:r>
              <a:rPr lang="en-US" altLang="ja-JP" sz="2000" dirty="0">
                <a:solidFill>
                  <a:schemeClr val="accent1">
                    <a:lumMod val="75000"/>
                  </a:schemeClr>
                </a:solidFill>
              </a:rPr>
              <a:t>social interaction</a:t>
            </a:r>
            <a:r>
              <a:rPr lang="ja-JP" altLang="en-US" sz="2000" dirty="0"/>
              <a:t>は、考えや感情を共有したり、絆を構築したり、新しい考えや行動のパターンを創る役割などをもつ、日常生活に欠かせない特性の一つである</a:t>
            </a:r>
            <a:endParaRPr lang="en-US" altLang="ja-JP" sz="2000" dirty="0"/>
          </a:p>
          <a:p>
            <a:r>
              <a:rPr lang="ja-JP" altLang="en-US" sz="2000" dirty="0"/>
              <a:t>しかし、これまで単一の脳の構造や機能については明らかにされてきたが、それらが</a:t>
            </a:r>
            <a:r>
              <a:rPr lang="ja-JP" altLang="en-US" sz="2000" dirty="0">
                <a:solidFill>
                  <a:schemeClr val="accent1">
                    <a:lumMod val="75000"/>
                  </a:schemeClr>
                </a:solidFill>
              </a:rPr>
              <a:t>どのように・どうして相互に影響しあうのか</a:t>
            </a:r>
            <a:r>
              <a:rPr lang="ja-JP" altLang="en-US" sz="2000" dirty="0"/>
              <a:t>について</a:t>
            </a:r>
            <a:r>
              <a:rPr lang="en-US" altLang="ja-JP" sz="2000" dirty="0"/>
              <a:t>how or why brains interact</a:t>
            </a:r>
            <a:r>
              <a:rPr lang="ja-JP" altLang="en-US" sz="2000" dirty="0"/>
              <a:t>はほとんどわかっていない</a:t>
            </a:r>
            <a:endParaRPr lang="en-US" altLang="ja-JP" sz="2000" dirty="0"/>
          </a:p>
          <a:p>
            <a:r>
              <a:rPr lang="ja-JP" altLang="en-US" sz="2000" dirty="0"/>
              <a:t>社会的関わり合いが、高いコストを必要とするのに広く行われている背景を踏まえると、進化的に保存されてきた</a:t>
            </a:r>
            <a:r>
              <a:rPr lang="en-US" altLang="ja-JP" sz="2000" dirty="0"/>
              <a:t>evolutionarily adaptive</a:t>
            </a:r>
            <a:r>
              <a:rPr lang="ja-JP" altLang="en-US" sz="2000" dirty="0"/>
              <a:t>可能性がある</a:t>
            </a:r>
            <a:endParaRPr lang="en-US" altLang="ja-JP" sz="2000" dirty="0"/>
          </a:p>
          <a:p>
            <a:r>
              <a:rPr lang="ja-JP" altLang="en-US" sz="2000" dirty="0"/>
              <a:t>したがって、人間の脳について深く理解するためには、社会的関わり合いがどのように・どうして行われているのかを理解する必要がある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導入</a:t>
            </a:r>
            <a:endParaRPr lang="en-US" sz="2600" b="1" dirty="0"/>
          </a:p>
        </p:txBody>
      </p:sp>
    </p:spTree>
    <p:extLst>
      <p:ext uri="{BB962C8B-B14F-4D97-AF65-F5344CB8AC3E}">
        <p14:creationId xmlns:p14="http://schemas.microsoft.com/office/powerpoint/2010/main" val="162336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341690"/>
            <a:ext cx="7886700" cy="5186526"/>
          </a:xfrm>
        </p:spPr>
        <p:txBody>
          <a:bodyPr>
            <a:normAutofit/>
          </a:bodyPr>
          <a:lstStyle/>
          <a:p>
            <a:r>
              <a:rPr lang="ja-JP" altLang="en-US" sz="2000" dirty="0"/>
              <a:t>社会的交流の目的は、</a:t>
            </a:r>
            <a:r>
              <a:rPr lang="ja-JP" altLang="en-US" sz="2000" dirty="0">
                <a:solidFill>
                  <a:schemeClr val="accent1">
                    <a:lumMod val="75000"/>
                  </a:schemeClr>
                </a:solidFill>
              </a:rPr>
              <a:t>連携をとること</a:t>
            </a:r>
            <a:r>
              <a:rPr lang="en-US" altLang="ja-JP" sz="2000" dirty="0">
                <a:solidFill>
                  <a:schemeClr val="accent1">
                    <a:lumMod val="75000"/>
                  </a:schemeClr>
                </a:solidFill>
              </a:rPr>
              <a:t>alignment</a:t>
            </a:r>
            <a:r>
              <a:rPr lang="ja-JP" altLang="en-US" sz="2000" dirty="0"/>
              <a:t>だとする（</a:t>
            </a:r>
            <a:r>
              <a:rPr lang="en-US" altLang="ja-JP" sz="2000" dirty="0"/>
              <a:t>Pickering and Garrod, 2004</a:t>
            </a:r>
            <a:r>
              <a:rPr lang="ja-JP" altLang="en-US" sz="2000" dirty="0"/>
              <a:t>）</a:t>
            </a:r>
            <a:endParaRPr lang="en-US" altLang="ja-JP" sz="2000" dirty="0"/>
          </a:p>
          <a:p>
            <a:pPr lvl="1"/>
            <a:r>
              <a:rPr lang="ja-JP" altLang="en-US" sz="1600" dirty="0"/>
              <a:t>例：会話における成功とは、どれだけ会話をしている者同士が</a:t>
            </a:r>
            <a:r>
              <a:rPr lang="ja-JP" altLang="en-US" sz="1600" dirty="0">
                <a:solidFill>
                  <a:schemeClr val="accent1">
                    <a:lumMod val="75000"/>
                  </a:schemeClr>
                </a:solidFill>
              </a:rPr>
              <a:t>世界に対するメンタルモデル</a:t>
            </a:r>
            <a:r>
              <a:rPr lang="en-US" altLang="ja-JP" sz="1600" dirty="0">
                <a:solidFill>
                  <a:schemeClr val="accent1">
                    <a:lumMod val="75000"/>
                  </a:schemeClr>
                </a:solidFill>
              </a:rPr>
              <a:t>mental models of the world</a:t>
            </a:r>
            <a:r>
              <a:rPr lang="ja-JP" altLang="en-US" sz="1600" dirty="0">
                <a:solidFill>
                  <a:schemeClr val="accent1">
                    <a:lumMod val="75000"/>
                  </a:schemeClr>
                </a:solidFill>
              </a:rPr>
              <a:t>を連携させたか</a:t>
            </a:r>
            <a:r>
              <a:rPr lang="ja-JP" altLang="en-US" sz="1600" dirty="0"/>
              <a:t>によって決まる</a:t>
            </a:r>
            <a:endParaRPr lang="en-US" altLang="ja-JP" sz="1600" dirty="0"/>
          </a:p>
          <a:p>
            <a:pPr lvl="1"/>
            <a:r>
              <a:rPr lang="ja-JP" altLang="en-US" sz="1600" b="1" dirty="0">
                <a:solidFill>
                  <a:schemeClr val="accent1">
                    <a:lumMod val="75000"/>
                  </a:schemeClr>
                </a:solidFill>
              </a:rPr>
              <a:t>メンタルモデル</a:t>
            </a:r>
            <a:r>
              <a:rPr lang="en-US" altLang="ja-JP" sz="1600" b="1" dirty="0">
                <a:solidFill>
                  <a:schemeClr val="accent1">
                    <a:lumMod val="75000"/>
                  </a:schemeClr>
                </a:solidFill>
              </a:rPr>
              <a:t>mental model</a:t>
            </a:r>
            <a:r>
              <a:rPr lang="ja-JP" altLang="en-US" sz="1600" dirty="0"/>
              <a:t>：個人が現実世界をどのように認識し解釈しているかの認知モデルであり、個人にとって思考の前提をなすものとされる</a:t>
            </a:r>
            <a:endParaRPr lang="en-US" altLang="ja-JP" sz="1600" dirty="0"/>
          </a:p>
          <a:p>
            <a:r>
              <a:rPr lang="ja-JP" altLang="en-US" sz="2000" dirty="0"/>
              <a:t>二者間でどれだけメンタルモデルを共有したかを</a:t>
            </a:r>
            <a:r>
              <a:rPr lang="ja-JP" altLang="en-US" sz="2000" dirty="0">
                <a:solidFill>
                  <a:schemeClr val="accent1">
                    <a:lumMod val="75000"/>
                  </a:schemeClr>
                </a:solidFill>
              </a:rPr>
              <a:t>脳活動の同期</a:t>
            </a:r>
            <a:r>
              <a:rPr lang="en-US" altLang="ja-JP" sz="2000" dirty="0">
                <a:solidFill>
                  <a:schemeClr val="accent1">
                    <a:lumMod val="75000"/>
                  </a:schemeClr>
                </a:solidFill>
              </a:rPr>
              <a:t>synchronous</a:t>
            </a:r>
            <a:r>
              <a:rPr lang="ja-JP" altLang="en-US" sz="2000" dirty="0">
                <a:solidFill>
                  <a:schemeClr val="accent1">
                    <a:lumMod val="75000"/>
                  </a:schemeClr>
                </a:solidFill>
              </a:rPr>
              <a:t>の程度</a:t>
            </a:r>
            <a:r>
              <a:rPr lang="ja-JP" altLang="en-US" sz="2000" dirty="0"/>
              <a:t>で測定することが出来ることを報告した</a:t>
            </a:r>
            <a:endParaRPr lang="en-US" altLang="ja-JP" sz="2000" dirty="0"/>
          </a:p>
          <a:p>
            <a:pPr lvl="1"/>
            <a:r>
              <a:rPr lang="ja-JP" altLang="en-US" sz="1600" dirty="0"/>
              <a:t>語り手と聞き手の血中酸素のレベルが空間的・時間的</a:t>
            </a:r>
            <a:r>
              <a:rPr lang="en-US" altLang="ja-JP" sz="1600" dirty="0"/>
              <a:t>spatiotemporal</a:t>
            </a:r>
            <a:r>
              <a:rPr lang="ja-JP" altLang="en-US" sz="1600" dirty="0"/>
              <a:t>に同期していた</a:t>
            </a:r>
            <a:endParaRPr lang="en-US" altLang="ja-JP" sz="1600" dirty="0"/>
          </a:p>
          <a:p>
            <a:pPr lvl="1"/>
            <a:r>
              <a:rPr lang="ja-JP" altLang="en-US" sz="1600" dirty="0"/>
              <a:t>これにより、知覚レベル</a:t>
            </a:r>
            <a:r>
              <a:rPr lang="en-US" altLang="ja-JP" sz="1600" dirty="0"/>
              <a:t>perceptual</a:t>
            </a:r>
            <a:r>
              <a:rPr lang="ja-JP" altLang="en-US" sz="1600" dirty="0"/>
              <a:t>で共有しているのか（低い連携レベル）、意味レベル</a:t>
            </a:r>
            <a:r>
              <a:rPr lang="en-US" altLang="ja-JP" sz="1600" dirty="0"/>
              <a:t>sematic</a:t>
            </a:r>
            <a:r>
              <a:rPr lang="ja-JP" altLang="en-US" sz="1600" dirty="0"/>
              <a:t>で共有しているのか（高い連携レベル）が区別できることが示された</a:t>
            </a:r>
            <a:endParaRPr lang="en-US" altLang="ja-JP" sz="1600" dirty="0"/>
          </a:p>
          <a:p>
            <a:pPr lvl="1"/>
            <a:r>
              <a:rPr lang="ja-JP" altLang="en-US" sz="1600" dirty="0"/>
              <a:t>非言語コミュニケーション</a:t>
            </a:r>
            <a:r>
              <a:rPr lang="en-US" altLang="ja-JP" sz="1600" dirty="0"/>
              <a:t>non-verbal communication</a:t>
            </a:r>
            <a:r>
              <a:rPr lang="ja-JP" altLang="en-US" sz="1600" dirty="0"/>
              <a:t>においても見られた</a:t>
            </a:r>
            <a:endParaRPr lang="en-US" altLang="ja-JP" sz="1600" dirty="0"/>
          </a:p>
          <a:p>
            <a:r>
              <a:rPr lang="ja-JP" altLang="en-US" sz="2000" u="sng" dirty="0">
                <a:solidFill>
                  <a:schemeClr val="accent1">
                    <a:lumMod val="75000"/>
                  </a:schemeClr>
                </a:solidFill>
              </a:rPr>
              <a:t>神経活動が同期していることが、メンタルモデルの連携を示す指標</a:t>
            </a:r>
            <a:r>
              <a:rPr lang="ja-JP" altLang="en-US" sz="2000" dirty="0"/>
              <a:t>となる</a:t>
            </a:r>
            <a:endParaRPr lang="en-US" altLang="ja-JP" sz="2000" dirty="0"/>
          </a:p>
          <a:p>
            <a:pPr lvl="1"/>
            <a:r>
              <a:rPr lang="ja-JP" altLang="en-US" sz="1600" dirty="0"/>
              <a:t>同じソーシャルネットワーク</a:t>
            </a:r>
            <a:r>
              <a:rPr lang="en-US" altLang="ja-JP" sz="1600" dirty="0"/>
              <a:t>social network</a:t>
            </a:r>
            <a:r>
              <a:rPr lang="ja-JP" altLang="en-US" sz="1600" dirty="0"/>
              <a:t>に属する人は、同じ刺激に対して似たような脳活動を示す</a:t>
            </a:r>
            <a:endParaRPr lang="en-US" altLang="ja-JP" sz="16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脳間連携 </a:t>
            </a:r>
            <a:r>
              <a:rPr lang="en-US" altLang="ja-JP" sz="2600" b="1" dirty="0"/>
              <a:t>Brain-to-brain alignment</a:t>
            </a:r>
            <a:endParaRPr lang="en-US" sz="2600" b="1" dirty="0"/>
          </a:p>
        </p:txBody>
      </p:sp>
    </p:spTree>
    <p:extLst>
      <p:ext uri="{BB962C8B-B14F-4D97-AF65-F5344CB8AC3E}">
        <p14:creationId xmlns:p14="http://schemas.microsoft.com/office/powerpoint/2010/main" val="183215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986196"/>
            <a:ext cx="7886700" cy="4542019"/>
          </a:xfrm>
        </p:spPr>
        <p:txBody>
          <a:bodyPr>
            <a:normAutofit/>
          </a:bodyPr>
          <a:lstStyle/>
          <a:p>
            <a:r>
              <a:rPr lang="ja-JP" altLang="en-US" sz="2000" dirty="0">
                <a:solidFill>
                  <a:schemeClr val="accent1">
                    <a:lumMod val="75000"/>
                  </a:schemeClr>
                </a:solidFill>
              </a:rPr>
              <a:t>同期している神経活動</a:t>
            </a:r>
            <a:r>
              <a:rPr lang="en-US" altLang="ja-JP" sz="2000" dirty="0">
                <a:solidFill>
                  <a:schemeClr val="accent1">
                    <a:lumMod val="75000"/>
                  </a:schemeClr>
                </a:solidFill>
              </a:rPr>
              <a:t>synchronous neural activity</a:t>
            </a:r>
            <a:r>
              <a:rPr lang="ja-JP" altLang="en-US" sz="2000" dirty="0"/>
              <a:t>は、</a:t>
            </a:r>
            <a:r>
              <a:rPr lang="ja-JP" altLang="en-US" sz="2000" dirty="0">
                <a:solidFill>
                  <a:schemeClr val="accent1">
                    <a:lumMod val="75000"/>
                  </a:schemeClr>
                </a:solidFill>
              </a:rPr>
              <a:t>メンタルモデルの連携</a:t>
            </a:r>
            <a:r>
              <a:rPr lang="en-US" altLang="ja-JP" sz="2000" dirty="0">
                <a:solidFill>
                  <a:schemeClr val="accent1">
                    <a:lumMod val="75000"/>
                  </a:schemeClr>
                </a:solidFill>
              </a:rPr>
              <a:t>mental alignment</a:t>
            </a:r>
            <a:r>
              <a:rPr lang="ja-JP" altLang="en-US" sz="2000" dirty="0">
                <a:solidFill>
                  <a:schemeClr val="accent1">
                    <a:lumMod val="75000"/>
                  </a:schemeClr>
                </a:solidFill>
              </a:rPr>
              <a:t>のよい指標</a:t>
            </a:r>
            <a:r>
              <a:rPr lang="ja-JP" altLang="en-US" sz="2000" dirty="0"/>
              <a:t>となる</a:t>
            </a:r>
            <a:endParaRPr lang="en-US" altLang="ja-JP" sz="2000" dirty="0"/>
          </a:p>
          <a:p>
            <a:r>
              <a:rPr lang="ja-JP" altLang="en-US" sz="2000" dirty="0"/>
              <a:t>同期は、</a:t>
            </a:r>
            <a:r>
              <a:rPr lang="ja-JP" altLang="en-US" sz="2000" dirty="0">
                <a:solidFill>
                  <a:schemeClr val="accent1">
                    <a:lumMod val="75000"/>
                  </a:schemeClr>
                </a:solidFill>
              </a:rPr>
              <a:t>社会的縁作り</a:t>
            </a:r>
            <a:r>
              <a:rPr lang="en-US" altLang="ja-JP" sz="2000" dirty="0">
                <a:solidFill>
                  <a:schemeClr val="accent1">
                    <a:lumMod val="75000"/>
                  </a:schemeClr>
                </a:solidFill>
              </a:rPr>
              <a:t>social bonding</a:t>
            </a:r>
            <a:r>
              <a:rPr lang="ja-JP" altLang="en-US" sz="2000" dirty="0">
                <a:solidFill>
                  <a:schemeClr val="accent1">
                    <a:lumMod val="75000"/>
                  </a:schemeClr>
                </a:solidFill>
              </a:rPr>
              <a:t>において重要な役割</a:t>
            </a:r>
            <a:r>
              <a:rPr lang="ja-JP" altLang="en-US" sz="2000" dirty="0"/>
              <a:t>を果たす</a:t>
            </a:r>
            <a:endParaRPr lang="en-US" altLang="ja-JP" sz="2000" dirty="0"/>
          </a:p>
          <a:p>
            <a:endParaRPr lang="en-US" altLang="ja-JP" sz="2000" dirty="0"/>
          </a:p>
          <a:p>
            <a:r>
              <a:rPr lang="ja-JP" altLang="en-US" sz="2000" dirty="0"/>
              <a:t>しかし、今までは、同様の刺激に対する脳活動を測定したのみで、同時に脳活動を記録してはいない</a:t>
            </a:r>
            <a:endParaRPr lang="en-US" altLang="ja-JP" sz="2000" dirty="0"/>
          </a:p>
          <a:p>
            <a:r>
              <a:rPr lang="ja-JP" altLang="en-US" sz="2000" b="1" dirty="0">
                <a:solidFill>
                  <a:schemeClr val="accent1">
                    <a:lumMod val="75000"/>
                  </a:schemeClr>
                </a:solidFill>
              </a:rPr>
              <a:t>ハイパースキャニング</a:t>
            </a:r>
            <a:r>
              <a:rPr lang="en-US" altLang="ja-JP" sz="2000" b="1" dirty="0" err="1">
                <a:solidFill>
                  <a:schemeClr val="accent1">
                    <a:lumMod val="75000"/>
                  </a:schemeClr>
                </a:solidFill>
              </a:rPr>
              <a:t>hyperscanning</a:t>
            </a:r>
            <a:r>
              <a:rPr lang="ja-JP" altLang="en-US" sz="2000" dirty="0"/>
              <a:t>と呼ばれる、複数名の脳活動を同時に計測する手法が必要となる</a:t>
            </a:r>
            <a:endParaRPr lang="en-US" altLang="ja-JP" sz="16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脳間連携 </a:t>
            </a:r>
            <a:r>
              <a:rPr lang="en-US" altLang="ja-JP" sz="2600" b="1" dirty="0"/>
              <a:t>Brain-to-brain alignment</a:t>
            </a:r>
            <a:endParaRPr lang="en-US" sz="2600" b="1" dirty="0"/>
          </a:p>
        </p:txBody>
      </p:sp>
    </p:spTree>
    <p:extLst>
      <p:ext uri="{BB962C8B-B14F-4D97-AF65-F5344CB8AC3E}">
        <p14:creationId xmlns:p14="http://schemas.microsoft.com/office/powerpoint/2010/main" val="224573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9070358" cy="341155"/>
          </a:xfrm>
        </p:spPr>
        <p:txBody>
          <a:bodyPr>
            <a:noAutofit/>
          </a:bodyPr>
          <a:lstStyle/>
          <a:p>
            <a:r>
              <a:rPr lang="ja-JP" altLang="en-US" sz="2600" b="1" dirty="0"/>
              <a:t>実時間の交流における同期 </a:t>
            </a:r>
            <a:r>
              <a:rPr lang="en-US" altLang="ja-JP" sz="2600" b="1" dirty="0"/>
              <a:t>Synchrony in Real-time Interaction</a:t>
            </a:r>
            <a:endParaRPr lang="en-US" sz="2600" b="1" dirty="0"/>
          </a:p>
        </p:txBody>
      </p:sp>
      <p:sp>
        <p:nvSpPr>
          <p:cNvPr id="7" name="Content Placeholder 2">
            <a:extLst>
              <a:ext uri="{FF2B5EF4-FFF2-40B4-BE49-F238E27FC236}">
                <a16:creationId xmlns:a16="http://schemas.microsoft.com/office/drawing/2014/main" id="{3DE08412-3994-4BA8-9C64-23CBE79AE3E3}"/>
              </a:ext>
            </a:extLst>
          </p:cNvPr>
          <p:cNvSpPr txBox="1">
            <a:spLocks/>
          </p:cNvSpPr>
          <p:nvPr/>
        </p:nvSpPr>
        <p:spPr>
          <a:xfrm>
            <a:off x="628650" y="1746354"/>
            <a:ext cx="7886700" cy="4098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000" b="1" dirty="0">
                <a:solidFill>
                  <a:schemeClr val="accent1">
                    <a:lumMod val="75000"/>
                  </a:schemeClr>
                </a:solidFill>
              </a:rPr>
              <a:t>EEG</a:t>
            </a:r>
            <a:r>
              <a:rPr lang="ja-JP" altLang="en-US" sz="2000" dirty="0"/>
              <a:t>および</a:t>
            </a:r>
            <a:r>
              <a:rPr lang="en-US" altLang="ja-JP" sz="2000" b="1" dirty="0">
                <a:solidFill>
                  <a:schemeClr val="accent1">
                    <a:lumMod val="75000"/>
                  </a:schemeClr>
                </a:solidFill>
              </a:rPr>
              <a:t>MEG</a:t>
            </a:r>
            <a:r>
              <a:rPr lang="ja-JP" altLang="en-US" sz="2000" dirty="0"/>
              <a:t>は、柔軟性</a:t>
            </a:r>
            <a:r>
              <a:rPr lang="en-US" altLang="ja-JP" sz="2000" dirty="0"/>
              <a:t>flexibility</a:t>
            </a:r>
            <a:r>
              <a:rPr lang="ja-JP" altLang="en-US" sz="2000" dirty="0"/>
              <a:t>・コスト</a:t>
            </a:r>
            <a:r>
              <a:rPr lang="en-US" altLang="ja-JP" sz="2000" dirty="0"/>
              <a:t>low cost</a:t>
            </a:r>
            <a:r>
              <a:rPr lang="ja-JP" altLang="en-US" sz="2000" dirty="0"/>
              <a:t>・空間時間解像度</a:t>
            </a:r>
            <a:r>
              <a:rPr lang="en-US" altLang="ja-JP" sz="2000" dirty="0"/>
              <a:t>superior temporal resolution</a:t>
            </a:r>
            <a:r>
              <a:rPr lang="ja-JP" altLang="en-US" sz="2000" dirty="0"/>
              <a:t>において優れており、リアルタイム測定では多く使われている技術である</a:t>
            </a:r>
            <a:endParaRPr lang="en-US" altLang="ja-JP" sz="2000" dirty="0"/>
          </a:p>
          <a:p>
            <a:pPr lvl="1"/>
            <a:r>
              <a:rPr lang="en-US" altLang="ja-JP" sz="1600" dirty="0"/>
              <a:t>EEG</a:t>
            </a:r>
            <a:r>
              <a:rPr lang="ja-JP" altLang="en-US" sz="1600" dirty="0"/>
              <a:t>：</a:t>
            </a:r>
            <a:r>
              <a:rPr lang="ja-JP" altLang="en-US" sz="1600" dirty="0">
                <a:solidFill>
                  <a:schemeClr val="accent1">
                    <a:lumMod val="75000"/>
                  </a:schemeClr>
                </a:solidFill>
              </a:rPr>
              <a:t>脳から生じた電気活動</a:t>
            </a:r>
            <a:r>
              <a:rPr lang="ja-JP" altLang="en-US" sz="1600" dirty="0"/>
              <a:t>を頭皮上、蝶形骨底、鼓膜、脳表、脳深部などに置いた電極で記録したもの</a:t>
            </a:r>
            <a:endParaRPr lang="en-US" altLang="ja-JP" sz="1600" dirty="0"/>
          </a:p>
          <a:p>
            <a:pPr lvl="1"/>
            <a:r>
              <a:rPr lang="en-US" altLang="ja-JP" sz="1600" dirty="0"/>
              <a:t>MEG</a:t>
            </a:r>
            <a:r>
              <a:rPr lang="ja-JP" altLang="en-US" sz="1600" dirty="0"/>
              <a:t>：神経細胞の</a:t>
            </a:r>
            <a:r>
              <a:rPr lang="ja-JP" altLang="en-US" sz="1600" dirty="0">
                <a:solidFill>
                  <a:schemeClr val="accent1">
                    <a:lumMod val="75000"/>
                  </a:schemeClr>
                </a:solidFill>
              </a:rPr>
              <a:t>電気活動に伴って生じる磁場</a:t>
            </a:r>
            <a:r>
              <a:rPr lang="ja-JP" altLang="en-US" sz="1600" dirty="0"/>
              <a:t>を記録したもの</a:t>
            </a:r>
            <a:endParaRPr lang="en-US" altLang="ja-JP" sz="1600" dirty="0"/>
          </a:p>
          <a:p>
            <a:pPr marL="0" indent="0">
              <a:buNone/>
            </a:pPr>
            <a:endParaRPr lang="en-US" altLang="ja-JP" sz="2000" dirty="0"/>
          </a:p>
          <a:p>
            <a:r>
              <a:rPr lang="ja-JP" altLang="en-US" sz="2000" dirty="0"/>
              <a:t>正常脳波</a:t>
            </a:r>
            <a:endParaRPr lang="en-US" altLang="ja-JP" sz="2000" dirty="0"/>
          </a:p>
          <a:p>
            <a:pPr lvl="1"/>
            <a:r>
              <a:rPr lang="ja-JP" altLang="en-US" sz="1600" dirty="0"/>
              <a:t>基礎律動：ほぼ全般性・持続性に出現し、脳波の大部分を形成</a:t>
            </a:r>
            <a:endParaRPr lang="en-US" altLang="ja-JP" sz="1600" dirty="0"/>
          </a:p>
          <a:p>
            <a:pPr lvl="1"/>
            <a:endParaRPr lang="en-US" altLang="ja-JP" sz="1600" dirty="0"/>
          </a:p>
        </p:txBody>
      </p:sp>
      <p:sp>
        <p:nvSpPr>
          <p:cNvPr id="5" name="Content Placeholder 2">
            <a:extLst>
              <a:ext uri="{FF2B5EF4-FFF2-40B4-BE49-F238E27FC236}">
                <a16:creationId xmlns:a16="http://schemas.microsoft.com/office/drawing/2014/main" id="{E53B2460-864D-4F9E-B73E-D242DB2CD15B}"/>
              </a:ext>
            </a:extLst>
          </p:cNvPr>
          <p:cNvSpPr txBox="1">
            <a:spLocks/>
          </p:cNvSpPr>
          <p:nvPr/>
        </p:nvSpPr>
        <p:spPr>
          <a:xfrm>
            <a:off x="628650" y="823836"/>
            <a:ext cx="7886700" cy="735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000" u="sng" dirty="0"/>
              <a:t>脳波記録</a:t>
            </a:r>
            <a:r>
              <a:rPr lang="en-US" altLang="ja-JP" sz="2000" u="sng" dirty="0"/>
              <a:t>electroencephalography(EEG)</a:t>
            </a:r>
            <a:r>
              <a:rPr lang="ja-JP" altLang="en-US" sz="2000" u="sng" dirty="0"/>
              <a:t>・脳磁気図記録</a:t>
            </a:r>
            <a:r>
              <a:rPr lang="en-US" altLang="ja-JP" sz="2000" u="sng" dirty="0"/>
              <a:t>magnetoencephalography(MEG)</a:t>
            </a:r>
          </a:p>
        </p:txBody>
      </p:sp>
      <p:graphicFrame>
        <p:nvGraphicFramePr>
          <p:cNvPr id="3" name="Table 5">
            <a:extLst>
              <a:ext uri="{FF2B5EF4-FFF2-40B4-BE49-F238E27FC236}">
                <a16:creationId xmlns:a16="http://schemas.microsoft.com/office/drawing/2014/main" id="{70F990A2-4996-4018-A36B-C06274D816CD}"/>
              </a:ext>
            </a:extLst>
          </p:cNvPr>
          <p:cNvGraphicFramePr>
            <a:graphicFrameLocks noGrp="1"/>
          </p:cNvGraphicFramePr>
          <p:nvPr>
            <p:extLst>
              <p:ext uri="{D42A27DB-BD31-4B8C-83A1-F6EECF244321}">
                <p14:modId xmlns:p14="http://schemas.microsoft.com/office/powerpoint/2010/main" val="2254959407"/>
              </p:ext>
            </p:extLst>
          </p:nvPr>
        </p:nvGraphicFramePr>
        <p:xfrm>
          <a:off x="533932" y="4837242"/>
          <a:ext cx="8076135" cy="1778000"/>
        </p:xfrm>
        <a:graphic>
          <a:graphicData uri="http://schemas.openxmlformats.org/drawingml/2006/table">
            <a:tbl>
              <a:tblPr>
                <a:tableStyleId>{5C22544A-7EE6-4342-B048-85BDC9FD1C3A}</a:tableStyleId>
              </a:tblPr>
              <a:tblGrid>
                <a:gridCol w="1289154">
                  <a:extLst>
                    <a:ext uri="{9D8B030D-6E8A-4147-A177-3AD203B41FA5}">
                      <a16:colId xmlns:a16="http://schemas.microsoft.com/office/drawing/2014/main" val="2750043201"/>
                    </a:ext>
                  </a:extLst>
                </a:gridCol>
                <a:gridCol w="816964">
                  <a:extLst>
                    <a:ext uri="{9D8B030D-6E8A-4147-A177-3AD203B41FA5}">
                      <a16:colId xmlns:a16="http://schemas.microsoft.com/office/drawing/2014/main" val="12664215"/>
                    </a:ext>
                  </a:extLst>
                </a:gridCol>
                <a:gridCol w="2998033">
                  <a:extLst>
                    <a:ext uri="{9D8B030D-6E8A-4147-A177-3AD203B41FA5}">
                      <a16:colId xmlns:a16="http://schemas.microsoft.com/office/drawing/2014/main" val="4001545188"/>
                    </a:ext>
                  </a:extLst>
                </a:gridCol>
                <a:gridCol w="2971984">
                  <a:extLst>
                    <a:ext uri="{9D8B030D-6E8A-4147-A177-3AD203B41FA5}">
                      <a16:colId xmlns:a16="http://schemas.microsoft.com/office/drawing/2014/main" val="1320318568"/>
                    </a:ext>
                  </a:extLst>
                </a:gridCol>
              </a:tblGrid>
              <a:tr h="370840">
                <a:tc>
                  <a:txBody>
                    <a:bodyPr/>
                    <a:lstStyle/>
                    <a:p>
                      <a:r>
                        <a:rPr lang="el-GR" sz="1400" dirty="0"/>
                        <a:t>δ</a:t>
                      </a:r>
                      <a:r>
                        <a:rPr lang="ja-JP" altLang="en-US" sz="1400" dirty="0"/>
                        <a:t>（</a:t>
                      </a:r>
                      <a:r>
                        <a:rPr lang="en-US" altLang="ja-JP" sz="1400" dirty="0"/>
                        <a:t>delta</a:t>
                      </a:r>
                      <a:r>
                        <a:rPr lang="ja-JP" altLang="en-US" sz="1400" dirty="0"/>
                        <a:t>）波</a:t>
                      </a:r>
                      <a:endParaRPr lang="en-US" sz="1400" dirty="0"/>
                    </a:p>
                  </a:txBody>
                  <a:tcPr/>
                </a:tc>
                <a:tc>
                  <a:txBody>
                    <a:bodyPr/>
                    <a:lstStyle/>
                    <a:p>
                      <a:r>
                        <a:rPr lang="en-US" altLang="ja-JP" sz="1400" dirty="0"/>
                        <a:t>1</a:t>
                      </a:r>
                      <a:r>
                        <a:rPr lang="ja-JP" altLang="en-US" sz="1400" dirty="0"/>
                        <a:t>ー</a:t>
                      </a:r>
                      <a:r>
                        <a:rPr lang="en-US" altLang="ja-JP" sz="1400" dirty="0"/>
                        <a:t>3Hz</a:t>
                      </a:r>
                      <a:endParaRPr lang="en-US" sz="1400" dirty="0"/>
                    </a:p>
                  </a:txBody>
                  <a:tcPr/>
                </a:tc>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3758074886"/>
                  </a:ext>
                </a:extLst>
              </a:tr>
              <a:tr h="370840">
                <a:tc>
                  <a:txBody>
                    <a:bodyPr/>
                    <a:lstStyle/>
                    <a:p>
                      <a:r>
                        <a:rPr lang="el-GR" sz="1400" dirty="0"/>
                        <a:t>θ</a:t>
                      </a:r>
                      <a:r>
                        <a:rPr lang="ja-JP" altLang="en-US" sz="1400" dirty="0"/>
                        <a:t>（</a:t>
                      </a:r>
                      <a:r>
                        <a:rPr lang="en-US" altLang="ja-JP" sz="1400" dirty="0"/>
                        <a:t>theta</a:t>
                      </a:r>
                      <a:r>
                        <a:rPr lang="ja-JP" altLang="en-US" sz="1400" dirty="0"/>
                        <a:t>）波</a:t>
                      </a:r>
                      <a:endParaRPr lang="en-US" sz="1400" dirty="0"/>
                    </a:p>
                  </a:txBody>
                  <a:tcPr/>
                </a:tc>
                <a:tc>
                  <a:txBody>
                    <a:bodyPr/>
                    <a:lstStyle/>
                    <a:p>
                      <a:r>
                        <a:rPr lang="en-US" altLang="ja-JP" sz="1400" dirty="0"/>
                        <a:t>4</a:t>
                      </a:r>
                      <a:r>
                        <a:rPr lang="ja-JP" altLang="en-US" sz="1400" dirty="0"/>
                        <a:t>ー</a:t>
                      </a:r>
                      <a:r>
                        <a:rPr lang="en-US" altLang="ja-JP" sz="1400" dirty="0"/>
                        <a:t>7Hz</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400" dirty="0"/>
                        <a:t>α</a:t>
                      </a:r>
                      <a:r>
                        <a:rPr lang="ja-JP" altLang="en-US" sz="1400" dirty="0"/>
                        <a:t>波の徐波化によって出現する場合、後頭葉優位。傾眠時は側頭葉優位</a:t>
                      </a:r>
                      <a:endParaRPr lang="en-US" sz="1400" dirty="0"/>
                    </a:p>
                  </a:txBody>
                  <a:tcPr/>
                </a:tc>
                <a:tc>
                  <a:txBody>
                    <a:bodyPr/>
                    <a:lstStyle/>
                    <a:p>
                      <a:endParaRPr lang="en-US" sz="1400"/>
                    </a:p>
                  </a:txBody>
                  <a:tcPr/>
                </a:tc>
                <a:extLst>
                  <a:ext uri="{0D108BD9-81ED-4DB2-BD59-A6C34878D82A}">
                    <a16:rowId xmlns:a16="http://schemas.microsoft.com/office/drawing/2014/main" val="3300984973"/>
                  </a:ext>
                </a:extLst>
              </a:tr>
              <a:tr h="370840">
                <a:tc>
                  <a:txBody>
                    <a:bodyPr/>
                    <a:lstStyle/>
                    <a:p>
                      <a:r>
                        <a:rPr lang="el-GR" sz="1400" dirty="0"/>
                        <a:t>α</a:t>
                      </a:r>
                      <a:r>
                        <a:rPr lang="ja-JP" altLang="en-US" sz="1400" dirty="0"/>
                        <a:t>（</a:t>
                      </a:r>
                      <a:r>
                        <a:rPr lang="en-US" altLang="ja-JP" sz="1400" dirty="0"/>
                        <a:t>alpha</a:t>
                      </a:r>
                      <a:r>
                        <a:rPr lang="ja-JP" altLang="en-US" sz="1400" dirty="0"/>
                        <a:t>）波</a:t>
                      </a:r>
                      <a:endParaRPr lang="en-US" sz="1400" dirty="0"/>
                    </a:p>
                  </a:txBody>
                  <a:tcPr/>
                </a:tc>
                <a:tc>
                  <a:txBody>
                    <a:bodyPr/>
                    <a:lstStyle/>
                    <a:p>
                      <a:r>
                        <a:rPr lang="en-US" altLang="ja-JP" sz="1400" dirty="0"/>
                        <a:t>8</a:t>
                      </a:r>
                      <a:r>
                        <a:rPr lang="ja-JP" altLang="en-US" sz="1400" dirty="0"/>
                        <a:t>ー</a:t>
                      </a:r>
                      <a:r>
                        <a:rPr lang="en-US" altLang="ja-JP" sz="1400" dirty="0"/>
                        <a:t>13Hz</a:t>
                      </a:r>
                      <a:endParaRPr lang="en-US" sz="1400" dirty="0"/>
                    </a:p>
                  </a:txBody>
                  <a:tcPr/>
                </a:tc>
                <a:tc>
                  <a:txBody>
                    <a:bodyPr/>
                    <a:lstStyle/>
                    <a:p>
                      <a:r>
                        <a:rPr lang="ja-JP" altLang="en-US" sz="1400" dirty="0"/>
                        <a:t>頭部後方部に覚醒時出現。安静覚醒閉眼時に見られる</a:t>
                      </a:r>
                      <a:endParaRPr lang="en-US" sz="1400" dirty="0"/>
                    </a:p>
                  </a:txBody>
                  <a:tcPr/>
                </a:tc>
                <a:tc>
                  <a:txBody>
                    <a:bodyPr/>
                    <a:lstStyle/>
                    <a:p>
                      <a:r>
                        <a:rPr lang="ja-JP" altLang="en-US" sz="1400" dirty="0"/>
                        <a:t>注意・精神的努力によって抑制、減退</a:t>
                      </a:r>
                      <a:endParaRPr lang="en-US" sz="1400" dirty="0"/>
                    </a:p>
                  </a:txBody>
                  <a:tcPr/>
                </a:tc>
                <a:extLst>
                  <a:ext uri="{0D108BD9-81ED-4DB2-BD59-A6C34878D82A}">
                    <a16:rowId xmlns:a16="http://schemas.microsoft.com/office/drawing/2014/main" val="178240147"/>
                  </a:ext>
                </a:extLst>
              </a:tr>
              <a:tr h="370840">
                <a:tc>
                  <a:txBody>
                    <a:bodyPr/>
                    <a:lstStyle/>
                    <a:p>
                      <a:r>
                        <a:rPr lang="el-GR" sz="1400" dirty="0"/>
                        <a:t>β</a:t>
                      </a:r>
                      <a:r>
                        <a:rPr lang="ja-JP" altLang="en-US" sz="1400" dirty="0"/>
                        <a:t>（</a:t>
                      </a:r>
                      <a:r>
                        <a:rPr lang="en-US" altLang="ja-JP" sz="1400" dirty="0"/>
                        <a:t>beta</a:t>
                      </a:r>
                      <a:r>
                        <a:rPr lang="ja-JP" altLang="en-US" sz="1400" dirty="0"/>
                        <a:t>）波</a:t>
                      </a:r>
                      <a:endParaRPr lang="en-US" sz="1400" dirty="0"/>
                    </a:p>
                  </a:txBody>
                  <a:tcPr/>
                </a:tc>
                <a:tc>
                  <a:txBody>
                    <a:bodyPr/>
                    <a:lstStyle/>
                    <a:p>
                      <a:r>
                        <a:rPr lang="en-US" altLang="ja-JP" sz="1400" dirty="0"/>
                        <a:t>14</a:t>
                      </a:r>
                      <a:r>
                        <a:rPr lang="ja-JP" altLang="en-US" sz="1400" dirty="0"/>
                        <a:t>ー</a:t>
                      </a:r>
                      <a:r>
                        <a:rPr lang="en-US" altLang="ja-JP" sz="1400" dirty="0"/>
                        <a:t>Hz</a:t>
                      </a:r>
                      <a:endParaRPr lang="en-US" sz="1400" dirty="0"/>
                    </a:p>
                  </a:txBody>
                  <a:tcPr/>
                </a:tc>
                <a:tc>
                  <a:txBody>
                    <a:bodyPr/>
                    <a:lstStyle/>
                    <a:p>
                      <a:r>
                        <a:rPr lang="ja-JP" altLang="en-US" sz="1400" dirty="0"/>
                        <a:t>前頭部から中心部で最もよく記録される</a:t>
                      </a:r>
                      <a:endParaRPr lang="en-US" sz="1400" dirty="0"/>
                    </a:p>
                  </a:txBody>
                  <a:tcPr/>
                </a:tc>
                <a:tc>
                  <a:txBody>
                    <a:bodyPr/>
                    <a:lstStyle/>
                    <a:p>
                      <a:endParaRPr lang="en-US" sz="1400" dirty="0"/>
                    </a:p>
                  </a:txBody>
                  <a:tcPr/>
                </a:tc>
                <a:extLst>
                  <a:ext uri="{0D108BD9-81ED-4DB2-BD59-A6C34878D82A}">
                    <a16:rowId xmlns:a16="http://schemas.microsoft.com/office/drawing/2014/main" val="2113451248"/>
                  </a:ext>
                </a:extLst>
              </a:tr>
            </a:tbl>
          </a:graphicData>
        </a:graphic>
      </p:graphicFrame>
      <p:sp>
        <p:nvSpPr>
          <p:cNvPr id="8" name="TextBox 7">
            <a:extLst>
              <a:ext uri="{FF2B5EF4-FFF2-40B4-BE49-F238E27FC236}">
                <a16:creationId xmlns:a16="http://schemas.microsoft.com/office/drawing/2014/main" id="{16CE56F7-1657-4EC5-AA25-21F13A9312E4}"/>
              </a:ext>
            </a:extLst>
          </p:cNvPr>
          <p:cNvSpPr txBox="1"/>
          <p:nvPr/>
        </p:nvSpPr>
        <p:spPr>
          <a:xfrm>
            <a:off x="6086008" y="6601473"/>
            <a:ext cx="2840635" cy="215444"/>
          </a:xfrm>
          <a:prstGeom prst="rect">
            <a:avLst/>
          </a:prstGeom>
          <a:noFill/>
        </p:spPr>
        <p:txBody>
          <a:bodyPr wrap="square">
            <a:spAutoFit/>
          </a:bodyPr>
          <a:lstStyle/>
          <a:p>
            <a:r>
              <a:rPr lang="en-US" sz="800" dirty="0"/>
              <a:t>https://ja.wikipedia.org/wiki/%E8%84%B3%E6%B3%A2</a:t>
            </a:r>
          </a:p>
        </p:txBody>
      </p:sp>
      <p:pic>
        <p:nvPicPr>
          <p:cNvPr id="2050" name="Picture 2" descr="Electroencephalogram (EEG): Uses, Procedure, Results">
            <a:extLst>
              <a:ext uri="{FF2B5EF4-FFF2-40B4-BE49-F238E27FC236}">
                <a16:creationId xmlns:a16="http://schemas.microsoft.com/office/drawing/2014/main" id="{075FADF9-0EE9-4884-AB02-E7BC6E33CA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20"/>
          <a:stretch/>
        </p:blipFill>
        <p:spPr bwMode="auto">
          <a:xfrm>
            <a:off x="6861907" y="3226250"/>
            <a:ext cx="2133599" cy="16620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2A17525-5EFB-44DD-8CE2-C04EFD91913A}"/>
              </a:ext>
            </a:extLst>
          </p:cNvPr>
          <p:cNvSpPr txBox="1"/>
          <p:nvPr/>
        </p:nvSpPr>
        <p:spPr>
          <a:xfrm>
            <a:off x="5009662" y="4854619"/>
            <a:ext cx="4134338" cy="215444"/>
          </a:xfrm>
          <a:prstGeom prst="rect">
            <a:avLst/>
          </a:prstGeom>
          <a:noFill/>
        </p:spPr>
        <p:txBody>
          <a:bodyPr wrap="square">
            <a:spAutoFit/>
          </a:bodyPr>
          <a:lstStyle/>
          <a:p>
            <a:r>
              <a:rPr lang="en-US" sz="800" dirty="0"/>
              <a:t>https://www.verywellhealth.com/what-is-an-eeg-test-and-what-is-it-used-for-3014879</a:t>
            </a:r>
          </a:p>
        </p:txBody>
      </p:sp>
    </p:spTree>
    <p:extLst>
      <p:ext uri="{BB962C8B-B14F-4D97-AF65-F5344CB8AC3E}">
        <p14:creationId xmlns:p14="http://schemas.microsoft.com/office/powerpoint/2010/main" val="248116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9070358" cy="341155"/>
          </a:xfrm>
        </p:spPr>
        <p:txBody>
          <a:bodyPr>
            <a:noAutofit/>
          </a:bodyPr>
          <a:lstStyle/>
          <a:p>
            <a:r>
              <a:rPr lang="ja-JP" altLang="en-US" sz="2600" b="1" dirty="0"/>
              <a:t>実時間の交流における同期 </a:t>
            </a:r>
            <a:r>
              <a:rPr lang="en-US" altLang="ja-JP" sz="2600" b="1" dirty="0"/>
              <a:t>Synchrony in Real-time Interaction</a:t>
            </a:r>
            <a:endParaRPr lang="en-US" sz="2600" b="1" dirty="0"/>
          </a:p>
        </p:txBody>
      </p:sp>
      <p:sp>
        <p:nvSpPr>
          <p:cNvPr id="7" name="Content Placeholder 2">
            <a:extLst>
              <a:ext uri="{FF2B5EF4-FFF2-40B4-BE49-F238E27FC236}">
                <a16:creationId xmlns:a16="http://schemas.microsoft.com/office/drawing/2014/main" id="{3DE08412-3994-4BA8-9C64-23CBE79AE3E3}"/>
              </a:ext>
            </a:extLst>
          </p:cNvPr>
          <p:cNvSpPr txBox="1">
            <a:spLocks/>
          </p:cNvSpPr>
          <p:nvPr/>
        </p:nvSpPr>
        <p:spPr>
          <a:xfrm>
            <a:off x="628650" y="1746354"/>
            <a:ext cx="7886700" cy="5043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000" dirty="0"/>
              <a:t>研究例：</a:t>
            </a:r>
            <a:endParaRPr lang="en-US" altLang="ja-JP" sz="2000" dirty="0"/>
          </a:p>
          <a:p>
            <a:pPr lvl="1"/>
            <a:r>
              <a:rPr lang="ja-JP" altLang="en-US" sz="1600" dirty="0"/>
              <a:t>他者のタッピングの音と同様のタッピングを行うタスクにおいて、</a:t>
            </a:r>
            <a:r>
              <a:rPr lang="ja-JP" altLang="en-US" sz="1600" dirty="0">
                <a:solidFill>
                  <a:schemeClr val="accent1">
                    <a:lumMod val="75000"/>
                  </a:schemeClr>
                </a:solidFill>
              </a:rPr>
              <a:t>二者の脳間の振幅相関</a:t>
            </a:r>
            <a:r>
              <a:rPr lang="en-US" altLang="ja-JP" sz="1600" dirty="0">
                <a:solidFill>
                  <a:schemeClr val="accent1">
                    <a:lumMod val="75000"/>
                  </a:schemeClr>
                </a:solidFill>
              </a:rPr>
              <a:t>amplitude correlations</a:t>
            </a:r>
            <a:r>
              <a:rPr lang="ja-JP" altLang="en-US" sz="1600" dirty="0">
                <a:solidFill>
                  <a:schemeClr val="accent1">
                    <a:lumMod val="75000"/>
                  </a:schemeClr>
                </a:solidFill>
              </a:rPr>
              <a:t>と位相同期</a:t>
            </a:r>
            <a:r>
              <a:rPr lang="en-US" altLang="ja-JP" sz="1600" dirty="0">
                <a:solidFill>
                  <a:schemeClr val="accent1">
                    <a:lumMod val="75000"/>
                  </a:schemeClr>
                </a:solidFill>
              </a:rPr>
              <a:t>phase synchronization</a:t>
            </a:r>
            <a:r>
              <a:rPr lang="ja-JP" altLang="en-US" sz="1600" dirty="0"/>
              <a:t>が主に前頭中央部</a:t>
            </a:r>
            <a:r>
              <a:rPr lang="en-US" altLang="ja-JP" sz="1600" dirty="0"/>
              <a:t>frontocentral region</a:t>
            </a:r>
            <a:r>
              <a:rPr lang="ja-JP" altLang="en-US" sz="1600" dirty="0"/>
              <a:t>の高</a:t>
            </a:r>
            <a:r>
              <a:rPr lang="el-GR" altLang="ja-JP" sz="1600" dirty="0"/>
              <a:t>α</a:t>
            </a:r>
            <a:r>
              <a:rPr lang="ja-JP" altLang="en-US" sz="1600" dirty="0"/>
              <a:t>波</a:t>
            </a:r>
            <a:r>
              <a:rPr lang="en-US" altLang="ja-JP" sz="1600" dirty="0"/>
              <a:t>higher alpha band(~12Hz)</a:t>
            </a:r>
            <a:r>
              <a:rPr lang="ja-JP" altLang="en-US" sz="1600" dirty="0"/>
              <a:t>において観察された。一方、位相の違いは、主に感覚運動野</a:t>
            </a:r>
            <a:r>
              <a:rPr lang="en-US" altLang="ja-JP" sz="1600" dirty="0"/>
              <a:t>sensorimotor area</a:t>
            </a:r>
            <a:r>
              <a:rPr lang="ja-JP" altLang="en-US" sz="1600" dirty="0"/>
              <a:t>でみられた</a:t>
            </a:r>
            <a:endParaRPr lang="en-US" altLang="ja-JP" sz="1600" dirty="0"/>
          </a:p>
          <a:p>
            <a:pPr lvl="1"/>
            <a:r>
              <a:rPr lang="ja-JP" altLang="en-US" sz="1600" dirty="0"/>
              <a:t>ギタリストに対し、デュエットを演奏させるタスクにおいて、位相同期が主に低周波帯域</a:t>
            </a:r>
            <a:r>
              <a:rPr lang="en-US" altLang="ja-JP" sz="1600" dirty="0"/>
              <a:t>lower frequency bands(delta and theta)</a:t>
            </a:r>
            <a:r>
              <a:rPr lang="ja-JP" altLang="en-US" sz="1600" dirty="0"/>
              <a:t>において見られたことが分かった。</a:t>
            </a:r>
            <a:endParaRPr lang="en-US" altLang="ja-JP" sz="1600" dirty="0"/>
          </a:p>
          <a:p>
            <a:r>
              <a:rPr lang="ja-JP" altLang="en-US" sz="2000" dirty="0"/>
              <a:t>言語的交流</a:t>
            </a:r>
            <a:r>
              <a:rPr lang="en-US" altLang="ja-JP" sz="2000" dirty="0"/>
              <a:t>verbal interaction</a:t>
            </a:r>
            <a:r>
              <a:rPr lang="ja-JP" altLang="en-US" sz="2000" dirty="0"/>
              <a:t>における</a:t>
            </a:r>
            <a:r>
              <a:rPr lang="ja-JP" altLang="en-US" sz="2000" dirty="0">
                <a:solidFill>
                  <a:schemeClr val="accent1">
                    <a:lumMod val="75000"/>
                  </a:schemeClr>
                </a:solidFill>
              </a:rPr>
              <a:t>役割交換</a:t>
            </a:r>
            <a:r>
              <a:rPr lang="en-US" altLang="ja-JP" sz="2000" dirty="0">
                <a:solidFill>
                  <a:schemeClr val="accent1">
                    <a:lumMod val="75000"/>
                  </a:schemeClr>
                </a:solidFill>
              </a:rPr>
              <a:t>turn taking</a:t>
            </a:r>
            <a:r>
              <a:rPr lang="ja-JP" altLang="en-US" sz="2000" dirty="0"/>
              <a:t>における脳活動の測定についても、高時間解像度を有する技術を必要とする</a:t>
            </a:r>
            <a:endParaRPr lang="en-US" altLang="ja-JP" sz="2000" dirty="0"/>
          </a:p>
          <a:p>
            <a:pPr lvl="1"/>
            <a:r>
              <a:rPr lang="ja-JP" altLang="en-US" sz="1600" dirty="0"/>
              <a:t>デュアル</a:t>
            </a:r>
            <a:r>
              <a:rPr lang="en-US" altLang="ja-JP" sz="1600" dirty="0"/>
              <a:t>MEG</a:t>
            </a:r>
            <a:r>
              <a:rPr lang="ja-JP" altLang="en-US" sz="1600" dirty="0"/>
              <a:t>セットアップ</a:t>
            </a:r>
            <a:r>
              <a:rPr lang="en-US" altLang="ja-JP" sz="1600" dirty="0"/>
              <a:t>dual-MEG setup</a:t>
            </a:r>
            <a:r>
              <a:rPr lang="ja-JP" altLang="en-US" sz="1600" dirty="0"/>
              <a:t>を用いる</a:t>
            </a:r>
            <a:endParaRPr lang="en-US" altLang="ja-JP" sz="1600" dirty="0"/>
          </a:p>
          <a:p>
            <a:pPr lvl="1"/>
            <a:r>
              <a:rPr lang="ja-JP" altLang="en-US" sz="1600" dirty="0">
                <a:solidFill>
                  <a:schemeClr val="accent1">
                    <a:lumMod val="75000"/>
                  </a:schemeClr>
                </a:solidFill>
              </a:rPr>
              <a:t>聞き手と話し手の役割交換は、聞き手の脳波の変化によって予測可能</a:t>
            </a:r>
            <a:r>
              <a:rPr lang="ja-JP" altLang="en-US" sz="1600" dirty="0"/>
              <a:t>：左一次運動野</a:t>
            </a:r>
            <a:r>
              <a:rPr lang="en-US" altLang="ja-JP" sz="1600" dirty="0"/>
              <a:t>left primary motor cortex</a:t>
            </a:r>
            <a:r>
              <a:rPr lang="ja-JP" altLang="en-US" sz="1600" dirty="0"/>
              <a:t>の</a:t>
            </a:r>
            <a:r>
              <a:rPr lang="en-US" altLang="ja-JP" sz="1600" dirty="0"/>
              <a:t>10Hz</a:t>
            </a:r>
            <a:r>
              <a:rPr lang="ja-JP" altLang="en-US" sz="1600" dirty="0"/>
              <a:t>帯において変化が観察された</a:t>
            </a:r>
            <a:endParaRPr lang="en-US" altLang="ja-JP" sz="1600" dirty="0"/>
          </a:p>
          <a:p>
            <a:pPr lvl="1"/>
            <a:r>
              <a:rPr lang="ja-JP" altLang="en-US" sz="1600" dirty="0"/>
              <a:t>数字を順番に数えるタスクでは、前頭側頭</a:t>
            </a:r>
            <a:r>
              <a:rPr lang="en-US" altLang="ja-JP" sz="1600" dirty="0"/>
              <a:t>frontotemporal</a:t>
            </a:r>
            <a:r>
              <a:rPr lang="ja-JP" altLang="en-US" sz="1600" dirty="0"/>
              <a:t>および右中央前頭部</a:t>
            </a:r>
            <a:r>
              <a:rPr lang="en-US" altLang="ja-JP" sz="1600" dirty="0"/>
              <a:t>right central-parietal</a:t>
            </a:r>
            <a:r>
              <a:rPr lang="ja-JP" altLang="en-US" sz="1600" dirty="0"/>
              <a:t>の</a:t>
            </a:r>
            <a:r>
              <a:rPr lang="el-GR" altLang="ja-JP" sz="1600" dirty="0"/>
              <a:t>α</a:t>
            </a:r>
            <a:r>
              <a:rPr lang="ja-JP" altLang="en-US" sz="1600" dirty="0"/>
              <a:t>波帯</a:t>
            </a:r>
            <a:r>
              <a:rPr lang="en-US" altLang="ja-JP" sz="1600" dirty="0"/>
              <a:t>alpha band</a:t>
            </a:r>
            <a:r>
              <a:rPr lang="ja-JP" altLang="en-US" sz="1600" dirty="0"/>
              <a:t>および、左前頭</a:t>
            </a:r>
            <a:r>
              <a:rPr lang="en-US" altLang="ja-JP" sz="1600" dirty="0"/>
              <a:t>left frontal</a:t>
            </a:r>
            <a:r>
              <a:rPr lang="ja-JP" altLang="en-US" sz="1600" dirty="0"/>
              <a:t>と左側頭</a:t>
            </a:r>
            <a:r>
              <a:rPr lang="en-US" altLang="ja-JP" sz="1600" dirty="0"/>
              <a:t>left temporal</a:t>
            </a:r>
            <a:r>
              <a:rPr lang="ja-JP" altLang="en-US" sz="1600" dirty="0"/>
              <a:t>の</a:t>
            </a:r>
            <a:r>
              <a:rPr lang="el-GR" altLang="ja-JP" sz="1600" dirty="0"/>
              <a:t>γ</a:t>
            </a:r>
            <a:r>
              <a:rPr lang="ja-JP" altLang="en-US" sz="1600" dirty="0"/>
              <a:t>波帯</a:t>
            </a:r>
            <a:r>
              <a:rPr lang="en-US" altLang="ja-JP" sz="1600" dirty="0"/>
              <a:t>gamma band</a:t>
            </a:r>
            <a:r>
              <a:rPr lang="ja-JP" altLang="en-US" sz="1600" dirty="0"/>
              <a:t>の同期が見られた</a:t>
            </a:r>
            <a:endParaRPr lang="en-US" altLang="ja-JP" sz="1600" dirty="0"/>
          </a:p>
          <a:p>
            <a:r>
              <a:rPr lang="ja-JP" altLang="en-US" sz="2000" dirty="0"/>
              <a:t>二者間を超えた、</a:t>
            </a:r>
            <a:r>
              <a:rPr lang="ja-JP" altLang="en-US" sz="2000" dirty="0">
                <a:solidFill>
                  <a:schemeClr val="accent1">
                    <a:lumMod val="75000"/>
                  </a:schemeClr>
                </a:solidFill>
              </a:rPr>
              <a:t>大人数のグループ（クラス）における同期</a:t>
            </a:r>
            <a:r>
              <a:rPr lang="ja-JP" altLang="en-US" sz="2000" dirty="0"/>
              <a:t>も測定された</a:t>
            </a:r>
            <a:endParaRPr lang="en-US" altLang="ja-JP" sz="2000" dirty="0"/>
          </a:p>
          <a:p>
            <a:pPr lvl="1"/>
            <a:r>
              <a:rPr lang="ja-JP" altLang="en-US" sz="1600" dirty="0"/>
              <a:t>共働注意</a:t>
            </a:r>
            <a:r>
              <a:rPr lang="en-US" altLang="ja-JP" sz="1600" dirty="0"/>
              <a:t>shared attention</a:t>
            </a:r>
            <a:r>
              <a:rPr lang="ja-JP" altLang="en-US" sz="1600" dirty="0"/>
              <a:t>や個人の特性</a:t>
            </a:r>
            <a:r>
              <a:rPr lang="en-US" altLang="ja-JP" sz="1600" dirty="0"/>
              <a:t>individual traits</a:t>
            </a:r>
            <a:r>
              <a:rPr lang="ja-JP" altLang="en-US" sz="1600" dirty="0"/>
              <a:t>（注意力</a:t>
            </a:r>
            <a:r>
              <a:rPr lang="en-US" altLang="ja-JP" sz="1600" dirty="0"/>
              <a:t>subjective level of focus</a:t>
            </a:r>
            <a:r>
              <a:rPr lang="ja-JP" altLang="en-US" sz="1600" dirty="0"/>
              <a:t>や共感力</a:t>
            </a:r>
            <a:r>
              <a:rPr lang="en-US" altLang="ja-JP" sz="1600" dirty="0"/>
              <a:t>empathy</a:t>
            </a:r>
            <a:r>
              <a:rPr lang="ja-JP" altLang="en-US" sz="1600" dirty="0"/>
              <a:t>）などが、同期の程度を変化させることが観察された</a:t>
            </a:r>
            <a:endParaRPr lang="en-US" altLang="ja-JP" sz="1600" dirty="0"/>
          </a:p>
        </p:txBody>
      </p:sp>
      <p:sp>
        <p:nvSpPr>
          <p:cNvPr id="5" name="Content Placeholder 2">
            <a:extLst>
              <a:ext uri="{FF2B5EF4-FFF2-40B4-BE49-F238E27FC236}">
                <a16:creationId xmlns:a16="http://schemas.microsoft.com/office/drawing/2014/main" id="{E53B2460-864D-4F9E-B73E-D242DB2CD15B}"/>
              </a:ext>
            </a:extLst>
          </p:cNvPr>
          <p:cNvSpPr txBox="1">
            <a:spLocks/>
          </p:cNvSpPr>
          <p:nvPr/>
        </p:nvSpPr>
        <p:spPr>
          <a:xfrm>
            <a:off x="628650" y="823836"/>
            <a:ext cx="7886700" cy="735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000" u="sng" dirty="0"/>
              <a:t>脳波記録</a:t>
            </a:r>
            <a:r>
              <a:rPr lang="en-US" altLang="ja-JP" sz="2000" u="sng" dirty="0"/>
              <a:t>electroencephalography(EEG)</a:t>
            </a:r>
            <a:r>
              <a:rPr lang="ja-JP" altLang="en-US" sz="2000" u="sng" dirty="0"/>
              <a:t>・脳磁気図記録</a:t>
            </a:r>
            <a:r>
              <a:rPr lang="en-US" altLang="ja-JP" sz="2000" u="sng" dirty="0"/>
              <a:t>magnetoencephalography(MEG)</a:t>
            </a:r>
          </a:p>
        </p:txBody>
      </p:sp>
    </p:spTree>
    <p:extLst>
      <p:ext uri="{BB962C8B-B14F-4D97-AF65-F5344CB8AC3E}">
        <p14:creationId xmlns:p14="http://schemas.microsoft.com/office/powerpoint/2010/main" val="293889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9070358" cy="341155"/>
          </a:xfrm>
        </p:spPr>
        <p:txBody>
          <a:bodyPr>
            <a:noAutofit/>
          </a:bodyPr>
          <a:lstStyle/>
          <a:p>
            <a:r>
              <a:rPr lang="ja-JP" altLang="en-US" sz="2600" b="1" dirty="0"/>
              <a:t>実時間の交流における同期 </a:t>
            </a:r>
            <a:r>
              <a:rPr lang="en-US" altLang="ja-JP" sz="2600" b="1" dirty="0"/>
              <a:t>Synchrony in Real-time Interaction</a:t>
            </a:r>
            <a:endParaRPr lang="en-US" sz="2600" b="1" dirty="0"/>
          </a:p>
        </p:txBody>
      </p:sp>
      <p:sp>
        <p:nvSpPr>
          <p:cNvPr id="7" name="Content Placeholder 2">
            <a:extLst>
              <a:ext uri="{FF2B5EF4-FFF2-40B4-BE49-F238E27FC236}">
                <a16:creationId xmlns:a16="http://schemas.microsoft.com/office/drawing/2014/main" id="{3DE08412-3994-4BA8-9C64-23CBE79AE3E3}"/>
              </a:ext>
            </a:extLst>
          </p:cNvPr>
          <p:cNvSpPr txBox="1">
            <a:spLocks/>
          </p:cNvSpPr>
          <p:nvPr/>
        </p:nvSpPr>
        <p:spPr>
          <a:xfrm>
            <a:off x="628650" y="1746354"/>
            <a:ext cx="7886700" cy="5043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000" dirty="0"/>
              <a:t>fMRI</a:t>
            </a:r>
            <a:r>
              <a:rPr lang="ja-JP" altLang="en-US" sz="2000" dirty="0"/>
              <a:t>は</a:t>
            </a:r>
            <a:r>
              <a:rPr lang="en-US" altLang="ja-JP" sz="2000" dirty="0"/>
              <a:t>EEG</a:t>
            </a:r>
            <a:r>
              <a:rPr lang="ja-JP" altLang="en-US" sz="2000" dirty="0"/>
              <a:t>や</a:t>
            </a:r>
            <a:r>
              <a:rPr lang="en-US" altLang="ja-JP" sz="2000" dirty="0"/>
              <a:t>MEG</a:t>
            </a:r>
            <a:r>
              <a:rPr lang="ja-JP" altLang="en-US" sz="2000" dirty="0"/>
              <a:t>と比較して、時間的解像度は劣るが、</a:t>
            </a:r>
            <a:r>
              <a:rPr lang="ja-JP" altLang="en-US" sz="2000" dirty="0">
                <a:solidFill>
                  <a:schemeClr val="accent1">
                    <a:lumMod val="75000"/>
                  </a:schemeClr>
                </a:solidFill>
              </a:rPr>
              <a:t>空間的解像度が高い</a:t>
            </a:r>
            <a:endParaRPr lang="en-US" altLang="ja-JP" sz="2000" dirty="0">
              <a:solidFill>
                <a:schemeClr val="accent1">
                  <a:lumMod val="75000"/>
                </a:schemeClr>
              </a:solidFill>
            </a:endParaRPr>
          </a:p>
          <a:p>
            <a:r>
              <a:rPr lang="ja-JP" altLang="en-US" sz="2000" dirty="0"/>
              <a:t>非言語コミュニケーション</a:t>
            </a:r>
            <a:r>
              <a:rPr lang="en-US" altLang="ja-JP" sz="2000" dirty="0"/>
              <a:t>non-verbal communication</a:t>
            </a:r>
          </a:p>
          <a:p>
            <a:pPr lvl="1"/>
            <a:r>
              <a:rPr lang="ja-JP" altLang="en-US" sz="1600" dirty="0">
                <a:solidFill>
                  <a:schemeClr val="accent1">
                    <a:lumMod val="75000"/>
                  </a:schemeClr>
                </a:solidFill>
              </a:rPr>
              <a:t>右上側頭回</a:t>
            </a:r>
            <a:r>
              <a:rPr lang="en-US" altLang="ja-JP" sz="1600" dirty="0">
                <a:solidFill>
                  <a:schemeClr val="accent1">
                    <a:lumMod val="75000"/>
                  </a:schemeClr>
                </a:solidFill>
              </a:rPr>
              <a:t>right superior temporal cortex</a:t>
            </a:r>
            <a:r>
              <a:rPr lang="ja-JP" altLang="en-US" sz="1600" dirty="0"/>
              <a:t>における一貫した脳活動が、コミュニケーションの成功を予測する</a:t>
            </a:r>
            <a:endParaRPr lang="en-US" altLang="ja-JP" sz="1600" dirty="0"/>
          </a:p>
          <a:p>
            <a:r>
              <a:rPr lang="ja-JP" altLang="en-US" sz="2000" dirty="0"/>
              <a:t>共同注意</a:t>
            </a:r>
            <a:r>
              <a:rPr lang="en-US" altLang="ja-JP" sz="2000" dirty="0"/>
              <a:t>joint attention</a:t>
            </a:r>
          </a:p>
          <a:p>
            <a:pPr lvl="1"/>
            <a:r>
              <a:rPr lang="ja-JP" altLang="en-US" sz="1600" dirty="0">
                <a:solidFill>
                  <a:schemeClr val="accent1">
                    <a:lumMod val="75000"/>
                  </a:schemeClr>
                </a:solidFill>
              </a:rPr>
              <a:t>右下前頭部</a:t>
            </a:r>
            <a:r>
              <a:rPr lang="en-US" altLang="ja-JP" sz="1600" dirty="0">
                <a:solidFill>
                  <a:schemeClr val="accent1">
                    <a:lumMod val="75000"/>
                  </a:schemeClr>
                </a:solidFill>
              </a:rPr>
              <a:t>right inferior frontal gyrus</a:t>
            </a:r>
            <a:r>
              <a:rPr lang="ja-JP" altLang="en-US" sz="1600" dirty="0"/>
              <a:t>における脳活動の時間的同期が共同注意を行っているペアで見られた</a:t>
            </a:r>
            <a:endParaRPr lang="en-US" altLang="ja-JP" sz="1600" dirty="0"/>
          </a:p>
          <a:p>
            <a:pPr lvl="1"/>
            <a:r>
              <a:rPr lang="ja-JP" altLang="en-US" sz="1600" dirty="0"/>
              <a:t>境界性パーソナリティー障害を持つ人とのペアでは、</a:t>
            </a:r>
            <a:r>
              <a:rPr lang="ja-JP" altLang="en-US" sz="1600" dirty="0">
                <a:solidFill>
                  <a:schemeClr val="accent1">
                    <a:lumMod val="75000"/>
                  </a:schemeClr>
                </a:solidFill>
              </a:rPr>
              <a:t>右側頭頭頂接合部</a:t>
            </a:r>
            <a:r>
              <a:rPr lang="en-US" altLang="ja-JP" sz="1600" dirty="0">
                <a:solidFill>
                  <a:schemeClr val="accent1">
                    <a:lumMod val="75000"/>
                  </a:schemeClr>
                </a:solidFill>
              </a:rPr>
              <a:t>right temporoparietal junction</a:t>
            </a:r>
            <a:r>
              <a:rPr lang="ja-JP" altLang="en-US" sz="1600" dirty="0"/>
              <a:t>における同期の減少が見られた</a:t>
            </a:r>
            <a:endParaRPr lang="en-US" altLang="ja-JP" sz="1600" dirty="0"/>
          </a:p>
          <a:p>
            <a:r>
              <a:rPr lang="ja-JP" altLang="en-US" sz="2000" dirty="0"/>
              <a:t>言語コミュニケーション</a:t>
            </a:r>
            <a:r>
              <a:rPr lang="en-US" altLang="ja-JP" sz="2000" dirty="0"/>
              <a:t>verbal communication</a:t>
            </a:r>
          </a:p>
          <a:p>
            <a:pPr lvl="1"/>
            <a:r>
              <a:rPr lang="ja-JP" altLang="en-US" sz="1600" dirty="0"/>
              <a:t>話し手の</a:t>
            </a:r>
            <a:r>
              <a:rPr lang="ja-JP" altLang="en-US" sz="1600" dirty="0">
                <a:solidFill>
                  <a:schemeClr val="accent1">
                    <a:lumMod val="75000"/>
                  </a:schemeClr>
                </a:solidFill>
              </a:rPr>
              <a:t>運動</a:t>
            </a:r>
            <a:r>
              <a:rPr lang="ja-JP" altLang="en-US" sz="1600" dirty="0"/>
              <a:t>関連の活動が、聞き手の</a:t>
            </a:r>
            <a:r>
              <a:rPr lang="ja-JP" altLang="en-US" sz="1600" dirty="0">
                <a:solidFill>
                  <a:schemeClr val="accent1">
                    <a:lumMod val="75000"/>
                  </a:schemeClr>
                </a:solidFill>
              </a:rPr>
              <a:t>聴覚</a:t>
            </a:r>
            <a:r>
              <a:rPr lang="en-US" altLang="ja-JP" sz="1600" dirty="0">
                <a:solidFill>
                  <a:schemeClr val="accent1">
                    <a:lumMod val="75000"/>
                  </a:schemeClr>
                </a:solidFill>
              </a:rPr>
              <a:t>auditory</a:t>
            </a:r>
            <a:r>
              <a:rPr lang="ja-JP" altLang="en-US" sz="1600" dirty="0"/>
              <a:t>および</a:t>
            </a:r>
            <a:r>
              <a:rPr lang="ja-JP" altLang="en-US" sz="1600" dirty="0">
                <a:solidFill>
                  <a:schemeClr val="accent1">
                    <a:lumMod val="75000"/>
                  </a:schemeClr>
                </a:solidFill>
              </a:rPr>
              <a:t>内側頭頂野</a:t>
            </a:r>
            <a:r>
              <a:rPr lang="en-US" altLang="ja-JP" sz="1600" dirty="0">
                <a:solidFill>
                  <a:schemeClr val="accent1">
                    <a:lumMod val="75000"/>
                  </a:schemeClr>
                </a:solidFill>
              </a:rPr>
              <a:t>medial parietal area</a:t>
            </a:r>
            <a:r>
              <a:rPr lang="ja-JP" altLang="en-US" sz="1600" dirty="0"/>
              <a:t>の活動と同期していた</a:t>
            </a:r>
            <a:endParaRPr lang="en-US" altLang="ja-JP" sz="1600" dirty="0"/>
          </a:p>
        </p:txBody>
      </p:sp>
      <p:sp>
        <p:nvSpPr>
          <p:cNvPr id="5" name="Content Placeholder 2">
            <a:extLst>
              <a:ext uri="{FF2B5EF4-FFF2-40B4-BE49-F238E27FC236}">
                <a16:creationId xmlns:a16="http://schemas.microsoft.com/office/drawing/2014/main" id="{E53B2460-864D-4F9E-B73E-D242DB2CD15B}"/>
              </a:ext>
            </a:extLst>
          </p:cNvPr>
          <p:cNvSpPr txBox="1">
            <a:spLocks/>
          </p:cNvSpPr>
          <p:nvPr/>
        </p:nvSpPr>
        <p:spPr>
          <a:xfrm>
            <a:off x="628650" y="823836"/>
            <a:ext cx="7886700" cy="735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000" u="sng" dirty="0"/>
              <a:t>磁気共鳴機能画像法</a:t>
            </a:r>
            <a:r>
              <a:rPr lang="en-US" altLang="ja-JP" sz="2000" u="sng" dirty="0"/>
              <a:t>(fMRI)functional magnetic resonance imaging</a:t>
            </a:r>
          </a:p>
        </p:txBody>
      </p:sp>
      <p:pic>
        <p:nvPicPr>
          <p:cNvPr id="3074" name="Picture 2" descr="Introduction to FMRI — Nuffield Department of Clinical Neurosciences">
            <a:extLst>
              <a:ext uri="{FF2B5EF4-FFF2-40B4-BE49-F238E27FC236}">
                <a16:creationId xmlns:a16="http://schemas.microsoft.com/office/drawing/2014/main" id="{6E87C362-843D-4E85-AB61-772F0EA717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98" t="9279" r="19845" b="6960"/>
          <a:stretch/>
        </p:blipFill>
        <p:spPr bwMode="auto">
          <a:xfrm>
            <a:off x="5986583" y="5407334"/>
            <a:ext cx="2305539" cy="13825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D9FFFB7-EF4A-4D1B-8908-29CEA0B746FC}"/>
              </a:ext>
            </a:extLst>
          </p:cNvPr>
          <p:cNvSpPr txBox="1"/>
          <p:nvPr/>
        </p:nvSpPr>
        <p:spPr>
          <a:xfrm>
            <a:off x="2368062" y="6574408"/>
            <a:ext cx="4595446" cy="215444"/>
          </a:xfrm>
          <a:prstGeom prst="rect">
            <a:avLst/>
          </a:prstGeom>
          <a:noFill/>
        </p:spPr>
        <p:txBody>
          <a:bodyPr wrap="square">
            <a:spAutoFit/>
          </a:bodyPr>
          <a:lstStyle/>
          <a:p>
            <a:r>
              <a:rPr lang="en-US" sz="800" dirty="0"/>
              <a:t>https://www.ndcn.ox.ac.uk/divisions/fmrib/what-is-fmri/introduction-to-fmri</a:t>
            </a:r>
          </a:p>
        </p:txBody>
      </p:sp>
    </p:spTree>
    <p:extLst>
      <p:ext uri="{BB962C8B-B14F-4D97-AF65-F5344CB8AC3E}">
        <p14:creationId xmlns:p14="http://schemas.microsoft.com/office/powerpoint/2010/main" val="108356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9070358" cy="341155"/>
          </a:xfrm>
        </p:spPr>
        <p:txBody>
          <a:bodyPr>
            <a:noAutofit/>
          </a:bodyPr>
          <a:lstStyle/>
          <a:p>
            <a:r>
              <a:rPr lang="ja-JP" altLang="en-US" sz="2600" b="1" dirty="0"/>
              <a:t>実時間の交流における同期 </a:t>
            </a:r>
            <a:r>
              <a:rPr lang="en-US" altLang="ja-JP" sz="2600" b="1" dirty="0"/>
              <a:t>Synchrony in Real-time Interaction</a:t>
            </a:r>
            <a:endParaRPr lang="en-US" sz="2600" b="1" dirty="0"/>
          </a:p>
        </p:txBody>
      </p:sp>
      <p:sp>
        <p:nvSpPr>
          <p:cNvPr id="7" name="Content Placeholder 2">
            <a:extLst>
              <a:ext uri="{FF2B5EF4-FFF2-40B4-BE49-F238E27FC236}">
                <a16:creationId xmlns:a16="http://schemas.microsoft.com/office/drawing/2014/main" id="{3DE08412-3994-4BA8-9C64-23CBE79AE3E3}"/>
              </a:ext>
            </a:extLst>
          </p:cNvPr>
          <p:cNvSpPr txBox="1">
            <a:spLocks/>
          </p:cNvSpPr>
          <p:nvPr/>
        </p:nvSpPr>
        <p:spPr>
          <a:xfrm>
            <a:off x="628650" y="1746354"/>
            <a:ext cx="7886700" cy="5043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000" dirty="0" err="1"/>
              <a:t>fNIR</a:t>
            </a:r>
            <a:r>
              <a:rPr lang="ja-JP" altLang="en-US" sz="2000" dirty="0"/>
              <a:t>は</a:t>
            </a:r>
            <a:r>
              <a:rPr lang="en-US" altLang="ja-JP" sz="2000" dirty="0"/>
              <a:t>fMRI</a:t>
            </a:r>
            <a:r>
              <a:rPr lang="ja-JP" altLang="en-US" sz="2000" dirty="0"/>
              <a:t>と同様に、</a:t>
            </a:r>
            <a:r>
              <a:rPr lang="ja-JP" altLang="en-US" sz="2000" dirty="0">
                <a:solidFill>
                  <a:schemeClr val="accent1">
                    <a:lumMod val="75000"/>
                  </a:schemeClr>
                </a:solidFill>
              </a:rPr>
              <a:t>神経活動と血管応答</a:t>
            </a:r>
            <a:r>
              <a:rPr lang="en-US" altLang="ja-JP" sz="2000" dirty="0">
                <a:solidFill>
                  <a:schemeClr val="accent1">
                    <a:lumMod val="75000"/>
                  </a:schemeClr>
                </a:solidFill>
              </a:rPr>
              <a:t>vascular response</a:t>
            </a:r>
            <a:r>
              <a:rPr lang="ja-JP" altLang="en-US" sz="2000" dirty="0"/>
              <a:t>はかたく結びついているという前提をもとに、</a:t>
            </a:r>
            <a:r>
              <a:rPr lang="ja-JP" altLang="en-US" sz="2000" dirty="0">
                <a:solidFill>
                  <a:schemeClr val="accent1">
                    <a:lumMod val="75000"/>
                  </a:schemeClr>
                </a:solidFill>
              </a:rPr>
              <a:t>血中酸素レベル</a:t>
            </a:r>
            <a:r>
              <a:rPr lang="ja-JP" altLang="en-US" sz="2000" dirty="0"/>
              <a:t>の増減を感知する</a:t>
            </a:r>
            <a:endParaRPr lang="en-US" altLang="ja-JP" sz="2000" dirty="0"/>
          </a:p>
          <a:p>
            <a:r>
              <a:rPr lang="ja-JP" altLang="en-US" sz="2000" dirty="0"/>
              <a:t>光化学センサー</a:t>
            </a:r>
            <a:r>
              <a:rPr lang="en-US" altLang="ja-JP" sz="2000" dirty="0" err="1"/>
              <a:t>optodes</a:t>
            </a:r>
            <a:r>
              <a:rPr lang="ja-JP" altLang="en-US" sz="2000" dirty="0"/>
              <a:t>からの</a:t>
            </a:r>
            <a:r>
              <a:rPr lang="ja-JP" altLang="en-US" sz="2000" dirty="0">
                <a:solidFill>
                  <a:schemeClr val="accent1">
                    <a:lumMod val="75000"/>
                  </a:schemeClr>
                </a:solidFill>
              </a:rPr>
              <a:t>近赤外線</a:t>
            </a:r>
            <a:r>
              <a:rPr lang="en-US" altLang="ja-JP" sz="2000" dirty="0">
                <a:solidFill>
                  <a:schemeClr val="accent1">
                    <a:lumMod val="75000"/>
                  </a:schemeClr>
                </a:solidFill>
              </a:rPr>
              <a:t>near-infrared light</a:t>
            </a:r>
            <a:r>
              <a:rPr lang="ja-JP" altLang="en-US" sz="2000" dirty="0"/>
              <a:t>を用いる点で異なる</a:t>
            </a:r>
            <a:endParaRPr lang="en-US" altLang="ja-JP" sz="2000" dirty="0"/>
          </a:p>
          <a:p>
            <a:r>
              <a:rPr lang="ja-JP" altLang="en-US" sz="2000" dirty="0"/>
              <a:t>血中酸素濃度のちがいにより</a:t>
            </a:r>
            <a:r>
              <a:rPr lang="en-US" altLang="ja-JP" sz="2000" dirty="0" err="1"/>
              <a:t>oxygenataion</a:t>
            </a:r>
            <a:r>
              <a:rPr lang="en-US" altLang="ja-JP" sz="2000" dirty="0"/>
              <a:t> levels</a:t>
            </a:r>
            <a:r>
              <a:rPr lang="ja-JP" altLang="en-US" sz="2000" dirty="0"/>
              <a:t>、</a:t>
            </a:r>
            <a:r>
              <a:rPr lang="ja-JP" altLang="en-US" sz="2000" dirty="0">
                <a:solidFill>
                  <a:schemeClr val="accent1">
                    <a:lumMod val="75000"/>
                  </a:schemeClr>
                </a:solidFill>
              </a:rPr>
              <a:t>血中ヘモグロビンの近赤外光の吸収度合い</a:t>
            </a:r>
            <a:r>
              <a:rPr lang="ja-JP" altLang="en-US" sz="2000" dirty="0"/>
              <a:t>が異なる</a:t>
            </a:r>
            <a:r>
              <a:rPr lang="en-US" altLang="ja-JP" sz="2000" dirty="0"/>
              <a:t>distinctive absorption spectrum of hemoglobin</a:t>
            </a:r>
            <a:r>
              <a:rPr lang="ja-JP" altLang="en-US" sz="2000" dirty="0"/>
              <a:t>ことを用いる</a:t>
            </a:r>
            <a:endParaRPr lang="en-US" altLang="ja-JP" sz="2000" dirty="0"/>
          </a:p>
          <a:p>
            <a:r>
              <a:rPr lang="en-US" altLang="ja-JP" sz="2000" dirty="0"/>
              <a:t>fMRI</a:t>
            </a:r>
            <a:r>
              <a:rPr lang="ja-JP" altLang="en-US" sz="2000" dirty="0"/>
              <a:t>と比較し、空間的解像度は劣り、皮質下領域の測定は困難だが、静座だけでなく、</a:t>
            </a:r>
            <a:r>
              <a:rPr lang="ja-JP" altLang="en-US" sz="2000" b="1" dirty="0">
                <a:solidFill>
                  <a:schemeClr val="accent1">
                    <a:lumMod val="75000"/>
                  </a:schemeClr>
                </a:solidFill>
              </a:rPr>
              <a:t>動き回ったり話したりしながらの測定が可能</a:t>
            </a:r>
            <a:r>
              <a:rPr lang="ja-JP" altLang="en-US" sz="2000" dirty="0"/>
              <a:t>である</a:t>
            </a:r>
            <a:endParaRPr lang="en-US" altLang="ja-JP" sz="2000" dirty="0"/>
          </a:p>
        </p:txBody>
      </p:sp>
      <p:sp>
        <p:nvSpPr>
          <p:cNvPr id="5" name="Content Placeholder 2">
            <a:extLst>
              <a:ext uri="{FF2B5EF4-FFF2-40B4-BE49-F238E27FC236}">
                <a16:creationId xmlns:a16="http://schemas.microsoft.com/office/drawing/2014/main" id="{E53B2460-864D-4F9E-B73E-D242DB2CD15B}"/>
              </a:ext>
            </a:extLst>
          </p:cNvPr>
          <p:cNvSpPr txBox="1">
            <a:spLocks/>
          </p:cNvSpPr>
          <p:nvPr/>
        </p:nvSpPr>
        <p:spPr>
          <a:xfrm>
            <a:off x="628650" y="823836"/>
            <a:ext cx="7886700" cy="735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000" u="sng" dirty="0"/>
              <a:t>機能的近赤外分析法</a:t>
            </a:r>
            <a:r>
              <a:rPr lang="en-US" altLang="ja-JP" sz="2000" u="sng" dirty="0"/>
              <a:t>(</a:t>
            </a:r>
            <a:r>
              <a:rPr lang="en-US" altLang="ja-JP" sz="2000" u="sng" dirty="0" err="1"/>
              <a:t>fNIR</a:t>
            </a:r>
            <a:r>
              <a:rPr lang="en-US" altLang="ja-JP" sz="2000" u="sng" dirty="0"/>
              <a:t>)functional near-infrared spectroscopy</a:t>
            </a:r>
          </a:p>
        </p:txBody>
      </p:sp>
      <p:pic>
        <p:nvPicPr>
          <p:cNvPr id="1026" name="Picture 2" descr="NIRx | fNIRS Systems | NIRS Devices">
            <a:extLst>
              <a:ext uri="{FF2B5EF4-FFF2-40B4-BE49-F238E27FC236}">
                <a16:creationId xmlns:a16="http://schemas.microsoft.com/office/drawing/2014/main" id="{B0373252-851A-4E50-A273-F687214F5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462" y="4668952"/>
            <a:ext cx="2813537" cy="20114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FFFD95-0204-4969-9EA0-726C9A55B238}"/>
              </a:ext>
            </a:extLst>
          </p:cNvPr>
          <p:cNvSpPr txBox="1"/>
          <p:nvPr/>
        </p:nvSpPr>
        <p:spPr>
          <a:xfrm>
            <a:off x="6095999" y="6464992"/>
            <a:ext cx="1023816" cy="215444"/>
          </a:xfrm>
          <a:prstGeom prst="rect">
            <a:avLst/>
          </a:prstGeom>
          <a:noFill/>
        </p:spPr>
        <p:txBody>
          <a:bodyPr wrap="square">
            <a:spAutoFit/>
          </a:bodyPr>
          <a:lstStyle/>
          <a:p>
            <a:r>
              <a:rPr lang="en-US" sz="800" dirty="0"/>
              <a:t>https://nirx.net/</a:t>
            </a:r>
          </a:p>
        </p:txBody>
      </p:sp>
    </p:spTree>
    <p:extLst>
      <p:ext uri="{BB962C8B-B14F-4D97-AF65-F5344CB8AC3E}">
        <p14:creationId xmlns:p14="http://schemas.microsoft.com/office/powerpoint/2010/main" val="209657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9070358" cy="341155"/>
          </a:xfrm>
        </p:spPr>
        <p:txBody>
          <a:bodyPr>
            <a:noAutofit/>
          </a:bodyPr>
          <a:lstStyle/>
          <a:p>
            <a:r>
              <a:rPr lang="ja-JP" altLang="en-US" sz="2600" b="1" dirty="0"/>
              <a:t>実時間の交流における同期 </a:t>
            </a:r>
            <a:r>
              <a:rPr lang="en-US" altLang="ja-JP" sz="2600" b="1" dirty="0"/>
              <a:t>Synchrony in Real-time Interaction</a:t>
            </a:r>
            <a:endParaRPr lang="en-US" sz="2600" b="1" dirty="0"/>
          </a:p>
        </p:txBody>
      </p:sp>
      <p:sp>
        <p:nvSpPr>
          <p:cNvPr id="7" name="Content Placeholder 2">
            <a:extLst>
              <a:ext uri="{FF2B5EF4-FFF2-40B4-BE49-F238E27FC236}">
                <a16:creationId xmlns:a16="http://schemas.microsoft.com/office/drawing/2014/main" id="{3DE08412-3994-4BA8-9C64-23CBE79AE3E3}"/>
              </a:ext>
            </a:extLst>
          </p:cNvPr>
          <p:cNvSpPr txBox="1">
            <a:spLocks/>
          </p:cNvSpPr>
          <p:nvPr/>
        </p:nvSpPr>
        <p:spPr>
          <a:xfrm>
            <a:off x="628650" y="2274277"/>
            <a:ext cx="7886700" cy="30245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000" dirty="0"/>
              <a:t>顔を合わせた交流</a:t>
            </a:r>
            <a:r>
              <a:rPr lang="en-US" altLang="ja-JP" sz="2000" dirty="0"/>
              <a:t>face-to-face</a:t>
            </a:r>
            <a:r>
              <a:rPr lang="ja-JP" altLang="en-US" sz="2000" dirty="0"/>
              <a:t>と顔を合わせない交流</a:t>
            </a:r>
            <a:r>
              <a:rPr lang="en-US" altLang="ja-JP" sz="2000" dirty="0"/>
              <a:t>back-to-back</a:t>
            </a:r>
            <a:r>
              <a:rPr lang="ja-JP" altLang="en-US" sz="2000" dirty="0"/>
              <a:t>の比較</a:t>
            </a:r>
            <a:endParaRPr lang="en-US" altLang="ja-JP" sz="2000" dirty="0"/>
          </a:p>
          <a:p>
            <a:pPr lvl="1"/>
            <a:r>
              <a:rPr lang="ja-JP" altLang="en-US" sz="1600" dirty="0">
                <a:solidFill>
                  <a:schemeClr val="accent1">
                    <a:lumMod val="75000"/>
                  </a:schemeClr>
                </a:solidFill>
              </a:rPr>
              <a:t>顔を合わせた交流</a:t>
            </a:r>
            <a:r>
              <a:rPr lang="ja-JP" altLang="en-US" sz="1600" dirty="0"/>
              <a:t>において、</a:t>
            </a:r>
            <a:r>
              <a:rPr lang="ja-JP" altLang="en-US" sz="1600" dirty="0">
                <a:solidFill>
                  <a:schemeClr val="accent1">
                    <a:lumMod val="75000"/>
                  </a:schemeClr>
                </a:solidFill>
              </a:rPr>
              <a:t>左下前頭部</a:t>
            </a:r>
            <a:r>
              <a:rPr lang="en-US" altLang="ja-JP" sz="1600" dirty="0">
                <a:solidFill>
                  <a:schemeClr val="accent1">
                    <a:lumMod val="75000"/>
                  </a:schemeClr>
                </a:solidFill>
              </a:rPr>
              <a:t>left inferior frontal regions</a:t>
            </a:r>
            <a:r>
              <a:rPr lang="ja-JP" altLang="en-US" sz="1600" dirty="0">
                <a:solidFill>
                  <a:schemeClr val="accent1">
                    <a:lumMod val="75000"/>
                  </a:schemeClr>
                </a:solidFill>
              </a:rPr>
              <a:t>および前極頭部</a:t>
            </a:r>
            <a:r>
              <a:rPr lang="en-US" altLang="ja-JP" sz="1600" dirty="0">
                <a:solidFill>
                  <a:schemeClr val="accent1">
                    <a:lumMod val="75000"/>
                  </a:schemeClr>
                </a:solidFill>
              </a:rPr>
              <a:t>frontopolar area</a:t>
            </a:r>
            <a:r>
              <a:rPr lang="ja-JP" altLang="en-US" sz="1600" dirty="0"/>
              <a:t>の活動同期が見られた</a:t>
            </a:r>
            <a:endParaRPr lang="en-US" altLang="ja-JP" sz="1600" dirty="0"/>
          </a:p>
          <a:p>
            <a:r>
              <a:rPr lang="ja-JP" altLang="en-US" sz="2000" dirty="0"/>
              <a:t>親子の関わり</a:t>
            </a:r>
            <a:r>
              <a:rPr lang="en-US" altLang="ja-JP" sz="2000" dirty="0"/>
              <a:t>parent-child interaction</a:t>
            </a:r>
          </a:p>
          <a:p>
            <a:pPr lvl="1"/>
            <a:r>
              <a:rPr lang="ja-JP" altLang="en-US" sz="1600" dirty="0"/>
              <a:t>他人</a:t>
            </a:r>
            <a:r>
              <a:rPr lang="en-US" altLang="ja-JP" sz="1600" dirty="0"/>
              <a:t>‐</a:t>
            </a:r>
            <a:r>
              <a:rPr lang="ja-JP" altLang="en-US" sz="1600" dirty="0"/>
              <a:t>幼児との関わりに比べて、</a:t>
            </a:r>
            <a:r>
              <a:rPr lang="ja-JP" altLang="en-US" sz="1600" dirty="0">
                <a:solidFill>
                  <a:schemeClr val="accent1">
                    <a:lumMod val="75000"/>
                  </a:schemeClr>
                </a:solidFill>
              </a:rPr>
              <a:t>親</a:t>
            </a:r>
            <a:r>
              <a:rPr lang="en-US" altLang="ja-JP" sz="1600" dirty="0">
                <a:solidFill>
                  <a:schemeClr val="accent1">
                    <a:lumMod val="75000"/>
                  </a:schemeClr>
                </a:solidFill>
              </a:rPr>
              <a:t>‐</a:t>
            </a:r>
            <a:r>
              <a:rPr lang="ja-JP" altLang="en-US" sz="1600" dirty="0">
                <a:solidFill>
                  <a:schemeClr val="accent1">
                    <a:lumMod val="75000"/>
                  </a:schemeClr>
                </a:solidFill>
              </a:rPr>
              <a:t>子との関わり</a:t>
            </a:r>
            <a:r>
              <a:rPr lang="ja-JP" altLang="en-US" sz="1600" dirty="0"/>
              <a:t>では、</a:t>
            </a:r>
            <a:r>
              <a:rPr lang="ja-JP" altLang="en-US" sz="1600" dirty="0">
                <a:solidFill>
                  <a:schemeClr val="accent1">
                    <a:lumMod val="75000"/>
                  </a:schemeClr>
                </a:solidFill>
              </a:rPr>
              <a:t>前極頭部</a:t>
            </a:r>
            <a:r>
              <a:rPr lang="en-US" altLang="ja-JP" sz="1600" dirty="0">
                <a:solidFill>
                  <a:schemeClr val="accent1">
                    <a:lumMod val="75000"/>
                  </a:schemeClr>
                </a:solidFill>
              </a:rPr>
              <a:t>frontopolar area</a:t>
            </a:r>
            <a:r>
              <a:rPr lang="ja-JP" altLang="en-US" sz="1600" dirty="0">
                <a:solidFill>
                  <a:schemeClr val="accent1">
                    <a:lumMod val="75000"/>
                  </a:schemeClr>
                </a:solidFill>
              </a:rPr>
              <a:t>および背外側前頭前野</a:t>
            </a:r>
            <a:r>
              <a:rPr lang="en-US" altLang="ja-JP" sz="1600" dirty="0">
                <a:solidFill>
                  <a:schemeClr val="accent1">
                    <a:lumMod val="75000"/>
                  </a:schemeClr>
                </a:solidFill>
              </a:rPr>
              <a:t>dorsolateral prefrontal cortices</a:t>
            </a:r>
            <a:r>
              <a:rPr lang="ja-JP" altLang="en-US" sz="1600" dirty="0"/>
              <a:t>の活動においてより一致していた</a:t>
            </a:r>
            <a:endParaRPr lang="en-US" altLang="ja-JP" sz="1600" dirty="0"/>
          </a:p>
          <a:p>
            <a:pPr lvl="1"/>
            <a:r>
              <a:rPr lang="ja-JP" altLang="en-US" sz="1600" dirty="0"/>
              <a:t>親子間の同期は、子が親と目を合わせる</a:t>
            </a:r>
            <a:r>
              <a:rPr lang="en-US" altLang="ja-JP" sz="1600" dirty="0"/>
              <a:t>mutual gaze</a:t>
            </a:r>
            <a:r>
              <a:rPr lang="ja-JP" altLang="en-US" sz="1600" dirty="0"/>
              <a:t>こと、笑顔を向けること</a:t>
            </a:r>
            <a:r>
              <a:rPr lang="en-US" altLang="ja-JP" sz="1600" dirty="0"/>
              <a:t>smiling</a:t>
            </a:r>
            <a:r>
              <a:rPr lang="ja-JP" altLang="en-US" sz="1600" dirty="0"/>
              <a:t>、声を発すること</a:t>
            </a:r>
            <a:r>
              <a:rPr lang="en-US" altLang="ja-JP" sz="1600" dirty="0"/>
              <a:t>infant vocalization</a:t>
            </a:r>
            <a:r>
              <a:rPr lang="ja-JP" altLang="en-US" sz="1600" dirty="0"/>
              <a:t>によって高まる</a:t>
            </a:r>
            <a:endParaRPr lang="en-US" altLang="ja-JP" sz="1600" dirty="0"/>
          </a:p>
          <a:p>
            <a:pPr lvl="1"/>
            <a:endParaRPr lang="en-US" altLang="ja-JP" sz="1600" dirty="0"/>
          </a:p>
        </p:txBody>
      </p:sp>
      <p:sp>
        <p:nvSpPr>
          <p:cNvPr id="5" name="Content Placeholder 2">
            <a:extLst>
              <a:ext uri="{FF2B5EF4-FFF2-40B4-BE49-F238E27FC236}">
                <a16:creationId xmlns:a16="http://schemas.microsoft.com/office/drawing/2014/main" id="{E53B2460-864D-4F9E-B73E-D242DB2CD15B}"/>
              </a:ext>
            </a:extLst>
          </p:cNvPr>
          <p:cNvSpPr txBox="1">
            <a:spLocks/>
          </p:cNvSpPr>
          <p:nvPr/>
        </p:nvSpPr>
        <p:spPr>
          <a:xfrm>
            <a:off x="628650" y="823836"/>
            <a:ext cx="7886700" cy="735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000" u="sng" dirty="0"/>
              <a:t>機能的近赤外分析法</a:t>
            </a:r>
            <a:r>
              <a:rPr lang="en-US" altLang="ja-JP" sz="2000" u="sng" dirty="0"/>
              <a:t>(</a:t>
            </a:r>
            <a:r>
              <a:rPr lang="en-US" altLang="ja-JP" sz="2000" u="sng" dirty="0" err="1"/>
              <a:t>fNIR</a:t>
            </a:r>
            <a:r>
              <a:rPr lang="en-US" altLang="ja-JP" sz="2000" u="sng" dirty="0"/>
              <a:t>)functional near-infrared spectroscopy</a:t>
            </a:r>
          </a:p>
        </p:txBody>
      </p:sp>
    </p:spTree>
    <p:extLst>
      <p:ext uri="{BB962C8B-B14F-4D97-AF65-F5344CB8AC3E}">
        <p14:creationId xmlns:p14="http://schemas.microsoft.com/office/powerpoint/2010/main" val="1403509714"/>
      </p:ext>
    </p:extLst>
  </p:cSld>
  <p:clrMapOvr>
    <a:masterClrMapping/>
  </p:clrMapOvr>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ide1">
      <a:majorFont>
        <a:latin typeface="Segoe UI Symbol"/>
        <a:ea typeface="Yu Gothic UI Semilight"/>
        <a:cs typeface=""/>
      </a:majorFont>
      <a:minorFont>
        <a:latin typeface="Segoe UI Symbol"/>
        <a:ea typeface="Yu Gothic UI Semilight"/>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5701</TotalTime>
  <Words>1807</Words>
  <Application>Microsoft Office PowerPoint</Application>
  <PresentationFormat>On-screen Show (4:3)</PresentationFormat>
  <Paragraphs>107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Segoe UI Symbol</vt:lpstr>
      <vt:lpstr>Office Theme</vt:lpstr>
      <vt:lpstr>XI. 87. Interpersonal Neuroscience</vt:lpstr>
      <vt:lpstr>導入</vt:lpstr>
      <vt:lpstr>脳間連携 Brain-to-brain alignment</vt:lpstr>
      <vt:lpstr>脳間連携 Brain-to-brain alignment</vt:lpstr>
      <vt:lpstr>実時間の交流における同期 Synchrony in Real-time Interaction</vt:lpstr>
      <vt:lpstr>実時間の交流における同期 Synchrony in Real-time Interaction</vt:lpstr>
      <vt:lpstr>実時間の交流における同期 Synchrony in Real-time Interaction</vt:lpstr>
      <vt:lpstr>実時間の交流における同期 Synchrony in Real-time Interaction</vt:lpstr>
      <vt:lpstr>実時間の交流における同期 Synchrony in Real-time Interaction</vt:lpstr>
      <vt:lpstr>実時間の交流における同期 Synchrony in Real-time Interaction</vt:lpstr>
      <vt:lpstr>今後の展望 Future Directions</vt:lpstr>
      <vt:lpstr>結論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Ⅶ. 54. Cortico-Striatal Circuits and Changes in Reward, Learning, and Decision-Making in Adolescence</dc:title>
  <dc:creator>Koyama Yuna</dc:creator>
  <cp:lastModifiedBy>Koyama Yuna</cp:lastModifiedBy>
  <cp:revision>147</cp:revision>
  <dcterms:created xsi:type="dcterms:W3CDTF">2020-11-29T00:45:34Z</dcterms:created>
  <dcterms:modified xsi:type="dcterms:W3CDTF">2021-03-13T03:19:03Z</dcterms:modified>
</cp:coreProperties>
</file>