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3" r:id="rId4"/>
    <p:sldId id="279" r:id="rId5"/>
    <p:sldId id="290" r:id="rId6"/>
    <p:sldId id="286" r:id="rId7"/>
    <p:sldId id="291" r:id="rId8"/>
    <p:sldId id="289" r:id="rId9"/>
    <p:sldId id="292" r:id="rId10"/>
    <p:sldId id="293" r:id="rId11"/>
    <p:sldId id="294" r:id="rId12"/>
    <p:sldId id="295" r:id="rId13"/>
    <p:sldId id="296" r:id="rId14"/>
    <p:sldId id="297" r:id="rId15"/>
    <p:sldId id="298" r:id="rId16"/>
    <p:sldId id="299" r:id="rId17"/>
    <p:sldId id="30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0" autoAdjust="0"/>
    <p:restoredTop sz="85605" autoAdjust="0"/>
  </p:normalViewPr>
  <p:slideViewPr>
    <p:cSldViewPr snapToGrid="0">
      <p:cViewPr>
        <p:scale>
          <a:sx n="61" d="100"/>
          <a:sy n="61" d="100"/>
        </p:scale>
        <p:origin x="13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6AF84-0F16-4809-B5A6-870DE3FE351C}" type="datetimeFigureOut">
              <a:rPr lang="en-US" smtClean="0"/>
              <a:t>3/13/2021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E844-2B77-4ECB-9557-8871352F3157}" type="slidenum">
              <a:rPr lang="en-US" smtClean="0"/>
              <a:t>‹#›</a:t>
            </a:fld>
            <a:endParaRPr lang="en-US"/>
          </a:p>
        </p:txBody>
      </p:sp>
    </p:spTree>
    <p:extLst>
      <p:ext uri="{BB962C8B-B14F-4D97-AF65-F5344CB8AC3E}">
        <p14:creationId xmlns:p14="http://schemas.microsoft.com/office/powerpoint/2010/main" val="44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11</a:t>
            </a:fld>
            <a:endParaRPr lang="en-US"/>
          </a:p>
        </p:txBody>
      </p:sp>
    </p:spTree>
    <p:extLst>
      <p:ext uri="{BB962C8B-B14F-4D97-AF65-F5344CB8AC3E}">
        <p14:creationId xmlns:p14="http://schemas.microsoft.com/office/powerpoint/2010/main" val="291627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12</a:t>
            </a:fld>
            <a:endParaRPr lang="en-US"/>
          </a:p>
        </p:txBody>
      </p:sp>
    </p:spTree>
    <p:extLst>
      <p:ext uri="{BB962C8B-B14F-4D97-AF65-F5344CB8AC3E}">
        <p14:creationId xmlns:p14="http://schemas.microsoft.com/office/powerpoint/2010/main" val="392863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13</a:t>
            </a:fld>
            <a:endParaRPr lang="en-US"/>
          </a:p>
        </p:txBody>
      </p:sp>
    </p:spTree>
    <p:extLst>
      <p:ext uri="{BB962C8B-B14F-4D97-AF65-F5344CB8AC3E}">
        <p14:creationId xmlns:p14="http://schemas.microsoft.com/office/powerpoint/2010/main" val="22794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14</a:t>
            </a:fld>
            <a:endParaRPr lang="en-US"/>
          </a:p>
        </p:txBody>
      </p:sp>
    </p:spTree>
    <p:extLst>
      <p:ext uri="{BB962C8B-B14F-4D97-AF65-F5344CB8AC3E}">
        <p14:creationId xmlns:p14="http://schemas.microsoft.com/office/powerpoint/2010/main" val="95366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15</a:t>
            </a:fld>
            <a:endParaRPr lang="en-US"/>
          </a:p>
        </p:txBody>
      </p:sp>
    </p:spTree>
    <p:extLst>
      <p:ext uri="{BB962C8B-B14F-4D97-AF65-F5344CB8AC3E}">
        <p14:creationId xmlns:p14="http://schemas.microsoft.com/office/powerpoint/2010/main" val="275525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16</a:t>
            </a:fld>
            <a:endParaRPr lang="en-US"/>
          </a:p>
        </p:txBody>
      </p:sp>
    </p:spTree>
    <p:extLst>
      <p:ext uri="{BB962C8B-B14F-4D97-AF65-F5344CB8AC3E}">
        <p14:creationId xmlns:p14="http://schemas.microsoft.com/office/powerpoint/2010/main" val="428426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17</a:t>
            </a:fld>
            <a:endParaRPr lang="en-US"/>
          </a:p>
        </p:txBody>
      </p:sp>
    </p:spTree>
    <p:extLst>
      <p:ext uri="{BB962C8B-B14F-4D97-AF65-F5344CB8AC3E}">
        <p14:creationId xmlns:p14="http://schemas.microsoft.com/office/powerpoint/2010/main" val="388541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0089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43842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12680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5399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72709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7019B-0931-4AEC-BC5E-47B6EFD9CB38}"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2270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7019B-0931-4AEC-BC5E-47B6EFD9CB38}"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7908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7019B-0931-4AEC-BC5E-47B6EFD9CB38}"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4357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7019B-0931-4AEC-BC5E-47B6EFD9CB38}"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21863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97168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9705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7019B-0931-4AEC-BC5E-47B6EFD9CB38}" type="datetimeFigureOut">
              <a:rPr lang="en-US" smtClean="0"/>
              <a:t>3/13/2021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02E87-55C6-4B59-9903-B7E131EC5EA3}" type="slidenum">
              <a:rPr lang="en-US" smtClean="0"/>
              <a:t>‹#›</a:t>
            </a:fld>
            <a:endParaRPr lang="en-US"/>
          </a:p>
        </p:txBody>
      </p:sp>
    </p:spTree>
    <p:extLst>
      <p:ext uri="{BB962C8B-B14F-4D97-AF65-F5344CB8AC3E}">
        <p14:creationId xmlns:p14="http://schemas.microsoft.com/office/powerpoint/2010/main" val="160332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F18F2D-31A9-4F82-A19C-056C16BCC60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50000" contrast="-70000"/>
                    </a14:imgEffect>
                  </a14:imgLayer>
                </a14:imgProps>
              </a:ext>
              <a:ext uri="{28A0092B-C50C-407E-A947-70E740481C1C}">
                <a14:useLocalDpi xmlns:a14="http://schemas.microsoft.com/office/drawing/2010/main" val="0"/>
              </a:ext>
            </a:extLst>
          </a:blip>
          <a:stretch>
            <a:fillRect/>
          </a:stretch>
        </p:blipFill>
        <p:spPr>
          <a:xfrm>
            <a:off x="1915662" y="1379216"/>
            <a:ext cx="5312675" cy="4099568"/>
          </a:xfrm>
          <a:prstGeom prst="rect">
            <a:avLst/>
          </a:prstGeom>
        </p:spPr>
      </p:pic>
      <p:sp>
        <p:nvSpPr>
          <p:cNvPr id="2" name="Title 1">
            <a:extLst>
              <a:ext uri="{FF2B5EF4-FFF2-40B4-BE49-F238E27FC236}">
                <a16:creationId xmlns:a16="http://schemas.microsoft.com/office/drawing/2014/main" id="{B80CA261-4CA3-4D43-8CA3-014FFFF3B371}"/>
              </a:ext>
            </a:extLst>
          </p:cNvPr>
          <p:cNvSpPr>
            <a:spLocks noGrp="1"/>
          </p:cNvSpPr>
          <p:nvPr>
            <p:ph type="ctrTitle"/>
          </p:nvPr>
        </p:nvSpPr>
        <p:spPr>
          <a:xfrm>
            <a:off x="685800" y="2094523"/>
            <a:ext cx="7772400" cy="1415439"/>
          </a:xfrm>
          <a:solidFill>
            <a:schemeClr val="bg1">
              <a:alpha val="50000"/>
            </a:schemeClr>
          </a:solidFill>
        </p:spPr>
        <p:txBody>
          <a:bodyPr>
            <a:normAutofit/>
          </a:bodyPr>
          <a:lstStyle/>
          <a:p>
            <a:r>
              <a:rPr lang="en-US" altLang="ja-JP" sz="3200" dirty="0"/>
              <a:t>XII. 88</a:t>
            </a:r>
            <a:r>
              <a:rPr lang="en-US" sz="3200" dirty="0"/>
              <a:t>. The Cognitive Neuroscience of Moral Judgment and Decision-Making</a:t>
            </a:r>
          </a:p>
        </p:txBody>
      </p:sp>
      <p:sp>
        <p:nvSpPr>
          <p:cNvPr id="3" name="Subtitle 2">
            <a:extLst>
              <a:ext uri="{FF2B5EF4-FFF2-40B4-BE49-F238E27FC236}">
                <a16:creationId xmlns:a16="http://schemas.microsoft.com/office/drawing/2014/main" id="{7B7FA7C8-5C4D-4387-BB58-EEBC21EB7E89}"/>
              </a:ext>
            </a:extLst>
          </p:cNvPr>
          <p:cNvSpPr>
            <a:spLocks noGrp="1"/>
          </p:cNvSpPr>
          <p:nvPr>
            <p:ph type="subTitle" idx="1"/>
          </p:nvPr>
        </p:nvSpPr>
        <p:spPr>
          <a:solidFill>
            <a:schemeClr val="bg1">
              <a:alpha val="50000"/>
            </a:schemeClr>
          </a:solidFill>
        </p:spPr>
        <p:txBody>
          <a:bodyPr>
            <a:normAutofit lnSpcReduction="10000"/>
          </a:bodyPr>
          <a:lstStyle/>
          <a:p>
            <a:r>
              <a:rPr lang="en-US" dirty="0"/>
              <a:t>240321(Wed.)The Cognitive Neurosciences, 6thEd. </a:t>
            </a:r>
            <a:r>
              <a:rPr lang="ja-JP" altLang="en-US" dirty="0"/>
              <a:t>勉強会</a:t>
            </a:r>
            <a:endParaRPr lang="en-US" altLang="ja-JP" dirty="0"/>
          </a:p>
          <a:p>
            <a:r>
              <a:rPr lang="en-US" dirty="0"/>
              <a:t>Yuna Koyama</a:t>
            </a:r>
          </a:p>
          <a:p>
            <a:r>
              <a:rPr lang="en-US" dirty="0"/>
              <a:t>YK@Yu73716594</a:t>
            </a:r>
          </a:p>
          <a:p>
            <a:endParaRPr lang="en-US" dirty="0"/>
          </a:p>
        </p:txBody>
      </p:sp>
      <p:pic>
        <p:nvPicPr>
          <p:cNvPr id="6" name="Picture 5" descr="A close up of a sign&#10;&#10;Description automatically generated">
            <a:extLst>
              <a:ext uri="{FF2B5EF4-FFF2-40B4-BE49-F238E27FC236}">
                <a16:creationId xmlns:a16="http://schemas.microsoft.com/office/drawing/2014/main" id="{845524D4-E407-4ABA-B3E7-175CA36901C8}"/>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42346" y="4654811"/>
            <a:ext cx="441250" cy="441250"/>
          </a:xfrm>
          <a:prstGeom prst="rect">
            <a:avLst/>
          </a:prstGeom>
        </p:spPr>
      </p:pic>
    </p:spTree>
    <p:extLst>
      <p:ext uri="{BB962C8B-B14F-4D97-AF65-F5344CB8AC3E}">
        <p14:creationId xmlns:p14="http://schemas.microsoft.com/office/powerpoint/2010/main" val="291401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困惑する脳 </a:t>
            </a:r>
            <a:r>
              <a:rPr lang="en-US" altLang="ja-JP" sz="2600" b="1" dirty="0"/>
              <a:t>Puzzled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383323"/>
            <a:ext cx="7886700" cy="4822092"/>
          </a:xfrm>
        </p:spPr>
        <p:txBody>
          <a:bodyPr>
            <a:normAutofit/>
          </a:bodyPr>
          <a:lstStyle/>
          <a:p>
            <a:r>
              <a:rPr lang="ja-JP" altLang="en-US" sz="2000" b="1" dirty="0"/>
              <a:t>個人的ジレンマ</a:t>
            </a:r>
            <a:endParaRPr lang="en-US" altLang="ja-JP" sz="2000" b="1" dirty="0"/>
          </a:p>
          <a:p>
            <a:pPr lvl="1"/>
            <a:r>
              <a:rPr lang="ja-JP" altLang="en-US" sz="1600" dirty="0"/>
              <a:t>内側前頭前野</a:t>
            </a:r>
            <a:r>
              <a:rPr lang="en-US" altLang="ja-JP" sz="1600" dirty="0" err="1"/>
              <a:t>mPFC</a:t>
            </a:r>
            <a:r>
              <a:rPr lang="ja-JP" altLang="en-US" sz="1600" dirty="0"/>
              <a:t>、内側頭頂部</a:t>
            </a:r>
            <a:r>
              <a:rPr lang="en-US" altLang="ja-JP" sz="1600" dirty="0"/>
              <a:t>medial parietal cortex</a:t>
            </a:r>
            <a:r>
              <a:rPr lang="ja-JP" altLang="en-US" sz="1600" dirty="0"/>
              <a:t>、側頭頭頂接合部</a:t>
            </a:r>
            <a:r>
              <a:rPr lang="en-US" altLang="ja-JP" sz="1600" dirty="0"/>
              <a:t>TPJ</a:t>
            </a:r>
            <a:r>
              <a:rPr lang="ja-JP" altLang="en-US" sz="1600" dirty="0"/>
              <a:t>、扁桃体</a:t>
            </a:r>
            <a:r>
              <a:rPr lang="en-US" altLang="ja-JP" sz="1600" dirty="0"/>
              <a:t>amygdala</a:t>
            </a:r>
          </a:p>
          <a:p>
            <a:pPr lvl="1"/>
            <a:r>
              <a:rPr lang="ja-JP" altLang="en-US" sz="1600" dirty="0">
                <a:solidFill>
                  <a:schemeClr val="accent1"/>
                </a:solidFill>
              </a:rPr>
              <a:t>デフォルト・モード・ネットワーク</a:t>
            </a:r>
            <a:r>
              <a:rPr lang="en-US" altLang="ja-JP" sz="1600" dirty="0">
                <a:solidFill>
                  <a:schemeClr val="accent1"/>
                </a:solidFill>
              </a:rPr>
              <a:t>default mode network(DMN)</a:t>
            </a:r>
            <a:r>
              <a:rPr lang="ja-JP" altLang="en-US" sz="1600" dirty="0"/>
              <a:t>を構成している</a:t>
            </a:r>
            <a:endParaRPr lang="en-US" altLang="ja-JP" sz="1600" dirty="0"/>
          </a:p>
          <a:p>
            <a:pPr lvl="1"/>
            <a:r>
              <a:rPr lang="ja-JP" altLang="en-US" sz="1600" dirty="0">
                <a:solidFill>
                  <a:schemeClr val="accent1"/>
                </a:solidFill>
              </a:rPr>
              <a:t>感情</a:t>
            </a:r>
            <a:r>
              <a:rPr lang="ja-JP" altLang="en-US" sz="1600" dirty="0"/>
              <a:t>に関連</a:t>
            </a:r>
            <a:endParaRPr lang="en-US" altLang="ja-JP" sz="1600" dirty="0"/>
          </a:p>
          <a:p>
            <a:pPr lvl="1"/>
            <a:r>
              <a:rPr lang="ja-JP" altLang="en-US" sz="1600" dirty="0">
                <a:solidFill>
                  <a:schemeClr val="accent1"/>
                </a:solidFill>
              </a:rPr>
              <a:t>仮想的エピソード</a:t>
            </a:r>
            <a:r>
              <a:rPr lang="ja-JP" altLang="en-US" sz="1600" dirty="0"/>
              <a:t>（過去の記憶、将来への想像、仮説的想像）に関連</a:t>
            </a:r>
            <a:endParaRPr lang="en-US" altLang="ja-JP" sz="1600" dirty="0"/>
          </a:p>
          <a:p>
            <a:endParaRPr lang="en-US" altLang="ja-JP" sz="2000" dirty="0"/>
          </a:p>
          <a:p>
            <a:r>
              <a:rPr lang="ja-JP" altLang="en-US" sz="2000" b="1" dirty="0"/>
              <a:t>非個人的ジレンマ</a:t>
            </a:r>
            <a:endParaRPr lang="en-US" altLang="ja-JP" sz="2000" b="1" dirty="0"/>
          </a:p>
          <a:p>
            <a:pPr lvl="1"/>
            <a:r>
              <a:rPr lang="ja-JP" altLang="en-US" sz="1600" dirty="0"/>
              <a:t>前頭頭頂制御ネットワーク</a:t>
            </a:r>
            <a:r>
              <a:rPr lang="en-US" altLang="ja-JP" sz="1600" dirty="0"/>
              <a:t>frontoparietal control network</a:t>
            </a:r>
            <a:r>
              <a:rPr lang="ja-JP" altLang="en-US" sz="1600" dirty="0"/>
              <a:t>、前頭前野腹外側部</a:t>
            </a:r>
            <a:r>
              <a:rPr lang="en-US" altLang="ja-JP" sz="1600" dirty="0"/>
              <a:t>DLPFC</a:t>
            </a:r>
          </a:p>
          <a:p>
            <a:pPr lvl="1"/>
            <a:r>
              <a:rPr lang="ja-JP" altLang="en-US" sz="1600" dirty="0">
                <a:solidFill>
                  <a:schemeClr val="accent1"/>
                </a:solidFill>
              </a:rPr>
              <a:t>功利的判断</a:t>
            </a:r>
            <a:r>
              <a:rPr lang="ja-JP" altLang="en-US" sz="1600" dirty="0"/>
              <a:t>に関連</a:t>
            </a:r>
            <a:endParaRPr lang="en-US" altLang="ja-JP" sz="1600" dirty="0"/>
          </a:p>
          <a:p>
            <a:pPr lvl="1"/>
            <a:r>
              <a:rPr lang="ja-JP" altLang="en-US" sz="1600" dirty="0"/>
              <a:t>情緒的欠陥</a:t>
            </a:r>
            <a:r>
              <a:rPr lang="en-US" altLang="ja-JP" sz="1600" dirty="0"/>
              <a:t>emotional-related deficit</a:t>
            </a:r>
            <a:r>
              <a:rPr lang="ja-JP" altLang="en-US" sz="1600" dirty="0"/>
              <a:t>を持つ患者で、功利的判断が多くみられる</a:t>
            </a:r>
            <a:endParaRPr lang="en-US" altLang="ja-JP" sz="1600" dirty="0"/>
          </a:p>
          <a:p>
            <a:pPr lvl="2"/>
            <a:r>
              <a:rPr lang="ja-JP" altLang="en-US" sz="1200" dirty="0"/>
              <a:t>前頭側頭型認知症</a:t>
            </a:r>
            <a:r>
              <a:rPr lang="en-US" altLang="ja-JP" sz="1200" dirty="0"/>
              <a:t>frontotemporal dementia</a:t>
            </a:r>
            <a:r>
              <a:rPr lang="ja-JP" altLang="en-US" sz="1200" dirty="0"/>
              <a:t>、腹内側前頭葉損傷</a:t>
            </a:r>
            <a:r>
              <a:rPr lang="en-US" altLang="ja-JP" sz="1200" dirty="0" err="1"/>
              <a:t>vmPFC</a:t>
            </a:r>
            <a:r>
              <a:rPr lang="en-US" altLang="ja-JP" sz="1200" dirty="0"/>
              <a:t> lesion</a:t>
            </a:r>
            <a:r>
              <a:rPr lang="ja-JP" altLang="en-US" sz="1200" dirty="0"/>
              <a:t>、失感情症患者</a:t>
            </a:r>
            <a:r>
              <a:rPr lang="en-US" altLang="ja-JP" sz="1200" dirty="0"/>
              <a:t>alexithymia</a:t>
            </a:r>
          </a:p>
          <a:p>
            <a:pPr lvl="1"/>
            <a:r>
              <a:rPr lang="ja-JP" altLang="en-US" sz="1600" dirty="0"/>
              <a:t>ただし、</a:t>
            </a:r>
            <a:r>
              <a:rPr lang="ja-JP" altLang="en-US" sz="1600" dirty="0">
                <a:solidFill>
                  <a:schemeClr val="accent1"/>
                </a:solidFill>
              </a:rPr>
              <a:t>失感情に加えて、功利的合理性が保たれている場合</a:t>
            </a:r>
            <a:r>
              <a:rPr lang="ja-JP" altLang="en-US" sz="1600" dirty="0"/>
              <a:t>に限る</a:t>
            </a:r>
            <a:endParaRPr lang="en-US" altLang="ja-JP" sz="1600" dirty="0"/>
          </a:p>
        </p:txBody>
      </p:sp>
    </p:spTree>
    <p:extLst>
      <p:ext uri="{BB962C8B-B14F-4D97-AF65-F5344CB8AC3E}">
        <p14:creationId xmlns:p14="http://schemas.microsoft.com/office/powerpoint/2010/main" val="242929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困惑する脳 </a:t>
            </a:r>
            <a:r>
              <a:rPr lang="en-US" altLang="ja-JP" sz="2600" b="1" dirty="0"/>
              <a:t>Puzzled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383323"/>
            <a:ext cx="7886700" cy="4822092"/>
          </a:xfrm>
        </p:spPr>
        <p:txBody>
          <a:bodyPr>
            <a:normAutofit/>
          </a:bodyPr>
          <a:lstStyle/>
          <a:p>
            <a:r>
              <a:rPr lang="ja-JP" altLang="en-US" sz="2000" dirty="0"/>
              <a:t>扁桃体</a:t>
            </a:r>
            <a:endParaRPr lang="en-US" altLang="ja-JP" sz="2000" dirty="0"/>
          </a:p>
          <a:p>
            <a:pPr lvl="1"/>
            <a:r>
              <a:rPr lang="ja-JP" altLang="en-US" sz="1600" dirty="0">
                <a:solidFill>
                  <a:schemeClr val="accent1"/>
                </a:solidFill>
              </a:rPr>
              <a:t>単純な感情的反応</a:t>
            </a:r>
            <a:r>
              <a:rPr lang="ja-JP" altLang="en-US" sz="1600" dirty="0"/>
              <a:t>を示す</a:t>
            </a:r>
            <a:endParaRPr lang="en-US" altLang="ja-JP" sz="1600" dirty="0"/>
          </a:p>
          <a:p>
            <a:pPr lvl="1"/>
            <a:r>
              <a:rPr lang="ja-JP" altLang="en-US" sz="1600" dirty="0"/>
              <a:t>有害な行動</a:t>
            </a:r>
            <a:r>
              <a:rPr lang="en-US" altLang="ja-JP" sz="1600" dirty="0"/>
              <a:t>harmful action</a:t>
            </a:r>
            <a:r>
              <a:rPr lang="ja-JP" altLang="en-US" sz="1600" dirty="0"/>
              <a:t>をとるときの、</a:t>
            </a:r>
            <a:r>
              <a:rPr lang="ja-JP" altLang="en-US" sz="1600" dirty="0">
                <a:solidFill>
                  <a:schemeClr val="accent1"/>
                </a:solidFill>
              </a:rPr>
              <a:t>一次的なネガティブな感情</a:t>
            </a:r>
            <a:r>
              <a:rPr lang="en-US" altLang="ja-JP" sz="1600" dirty="0"/>
              <a:t>initial negative responses</a:t>
            </a:r>
            <a:r>
              <a:rPr lang="ja-JP" altLang="en-US" sz="1600" dirty="0"/>
              <a:t>を司る</a:t>
            </a:r>
            <a:endParaRPr lang="en-US" altLang="ja-JP" sz="1600" dirty="0"/>
          </a:p>
          <a:p>
            <a:endParaRPr lang="en-US" altLang="ja-JP" sz="2000" dirty="0"/>
          </a:p>
          <a:p>
            <a:r>
              <a:rPr lang="ja-JP" altLang="en-US" sz="2000" dirty="0"/>
              <a:t>前頭前野腹内側部</a:t>
            </a:r>
            <a:endParaRPr lang="en-US" altLang="ja-JP" sz="2000" dirty="0"/>
          </a:p>
          <a:p>
            <a:pPr lvl="1"/>
            <a:r>
              <a:rPr lang="ja-JP" altLang="en-US" sz="1600" dirty="0"/>
              <a:t>全てのことを考慮した</a:t>
            </a:r>
            <a:r>
              <a:rPr lang="ja-JP" altLang="en-US" sz="1600" dirty="0">
                <a:solidFill>
                  <a:schemeClr val="accent1"/>
                </a:solidFill>
              </a:rPr>
              <a:t>統合的判断</a:t>
            </a:r>
            <a:r>
              <a:rPr lang="en-US" altLang="ja-JP" sz="1600" dirty="0"/>
              <a:t>integrative ”all things considered” judgments</a:t>
            </a:r>
            <a:r>
              <a:rPr lang="ja-JP" altLang="en-US" sz="1600" dirty="0"/>
              <a:t>を行うときに最も活発になる</a:t>
            </a:r>
            <a:endParaRPr lang="en-US" altLang="ja-JP" sz="1600" dirty="0"/>
          </a:p>
          <a:p>
            <a:pPr lvl="1"/>
            <a:r>
              <a:rPr lang="ja-JP" altLang="en-US" sz="1600" dirty="0"/>
              <a:t>より大きな利益という価値判断を司る競合シグナル</a:t>
            </a:r>
            <a:r>
              <a:rPr lang="en-US" altLang="ja-JP" sz="1600" dirty="0"/>
              <a:t>competing signal reflecting the value off the greater good</a:t>
            </a:r>
            <a:r>
              <a:rPr lang="ja-JP" altLang="en-US" sz="1600" dirty="0"/>
              <a:t>に対するシグナルを重みづけする</a:t>
            </a:r>
            <a:endParaRPr lang="en-US" altLang="ja-JP" sz="1600" dirty="0"/>
          </a:p>
          <a:p>
            <a:pPr lvl="1"/>
            <a:r>
              <a:rPr lang="ja-JP" altLang="en-US" sz="1600" dirty="0">
                <a:solidFill>
                  <a:schemeClr val="accent1"/>
                </a:solidFill>
              </a:rPr>
              <a:t>道徳的期待値</a:t>
            </a:r>
            <a:r>
              <a:rPr lang="en-US" altLang="ja-JP" sz="1600" dirty="0"/>
              <a:t>expected moral value</a:t>
            </a:r>
            <a:r>
              <a:rPr lang="ja-JP" altLang="en-US" sz="1600" dirty="0"/>
              <a:t>を表す（守られる命の数と、守ることのできる確率）</a:t>
            </a:r>
            <a:endParaRPr lang="en-US" altLang="ja-JP" sz="1600" dirty="0"/>
          </a:p>
          <a:p>
            <a:pPr lvl="1"/>
            <a:r>
              <a:rPr lang="ja-JP" altLang="en-US" sz="1600" dirty="0">
                <a:solidFill>
                  <a:schemeClr val="accent1"/>
                </a:solidFill>
              </a:rPr>
              <a:t>海馬</a:t>
            </a:r>
            <a:r>
              <a:rPr lang="en-US" altLang="ja-JP" sz="1600" dirty="0">
                <a:solidFill>
                  <a:schemeClr val="accent1"/>
                </a:solidFill>
              </a:rPr>
              <a:t>hippocampus</a:t>
            </a:r>
            <a:r>
              <a:rPr lang="ja-JP" altLang="en-US" sz="1600" dirty="0"/>
              <a:t>（</a:t>
            </a:r>
            <a:r>
              <a:rPr lang="en-US" altLang="ja-JP" sz="1600" dirty="0"/>
              <a:t>DMN</a:t>
            </a:r>
            <a:r>
              <a:rPr lang="ja-JP" altLang="en-US" sz="1600" dirty="0"/>
              <a:t>を構成・仮想エピソードに関わる→</a:t>
            </a:r>
            <a:r>
              <a:rPr lang="ja-JP" altLang="en-US" sz="1600" dirty="0">
                <a:solidFill>
                  <a:schemeClr val="accent1"/>
                </a:solidFill>
              </a:rPr>
              <a:t>ジレンマをうまく想像できない</a:t>
            </a:r>
            <a:r>
              <a:rPr lang="ja-JP" altLang="en-US" sz="1600" dirty="0"/>
              <a:t>）の損傷によって、感情的判断が増加</a:t>
            </a:r>
            <a:endParaRPr lang="en-US" altLang="ja-JP" sz="1600" dirty="0"/>
          </a:p>
          <a:p>
            <a:pPr lvl="1"/>
            <a:endParaRPr lang="en-US" altLang="ja-JP" sz="1600" dirty="0"/>
          </a:p>
        </p:txBody>
      </p:sp>
    </p:spTree>
    <p:extLst>
      <p:ext uri="{BB962C8B-B14F-4D97-AF65-F5344CB8AC3E}">
        <p14:creationId xmlns:p14="http://schemas.microsoft.com/office/powerpoint/2010/main" val="101374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困惑する脳 </a:t>
            </a:r>
            <a:r>
              <a:rPr lang="en-US" altLang="ja-JP" sz="2600" b="1" dirty="0"/>
              <a:t>Puzzled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383323"/>
            <a:ext cx="7886700" cy="4822092"/>
          </a:xfrm>
        </p:spPr>
        <p:txBody>
          <a:bodyPr>
            <a:normAutofit/>
          </a:bodyPr>
          <a:lstStyle/>
          <a:p>
            <a:r>
              <a:rPr lang="ja-JP" altLang="en-US" sz="2000" dirty="0"/>
              <a:t>倫理的判断と、合理的判断が乖離するのは、</a:t>
            </a:r>
            <a:r>
              <a:rPr lang="ja-JP" altLang="en-US" sz="2000" dirty="0">
                <a:solidFill>
                  <a:schemeClr val="accent1"/>
                </a:solidFill>
              </a:rPr>
              <a:t>モデルフリー学習システムとモデルに基づく学習システム</a:t>
            </a:r>
            <a:r>
              <a:rPr lang="ja-JP" altLang="en-US" sz="2000" dirty="0"/>
              <a:t>が乖離していることを示している</a:t>
            </a:r>
            <a:endParaRPr lang="en-US" altLang="ja-JP" sz="2000" dirty="0"/>
          </a:p>
          <a:p>
            <a:endParaRPr lang="en-US" altLang="ja-JP" sz="2000" dirty="0"/>
          </a:p>
          <a:p>
            <a:r>
              <a:rPr lang="ja-JP" altLang="en-US" sz="2000" dirty="0">
                <a:solidFill>
                  <a:schemeClr val="accent1"/>
                </a:solidFill>
              </a:rPr>
              <a:t>モデルフリー</a:t>
            </a:r>
            <a:r>
              <a:rPr lang="ja-JP" altLang="en-US" sz="2000" dirty="0"/>
              <a:t>学習システム</a:t>
            </a:r>
            <a:endParaRPr lang="en-US" altLang="ja-JP" sz="2000" dirty="0"/>
          </a:p>
          <a:p>
            <a:pPr lvl="1"/>
            <a:r>
              <a:rPr lang="ja-JP" altLang="en-US" sz="1600" dirty="0">
                <a:solidFill>
                  <a:schemeClr val="accent1"/>
                </a:solidFill>
              </a:rPr>
              <a:t>過去の経験に基づき</a:t>
            </a:r>
            <a:r>
              <a:rPr lang="ja-JP" altLang="en-US" sz="1600" dirty="0"/>
              <a:t>、行動に対して直接的に価値を定める</a:t>
            </a:r>
            <a:endParaRPr lang="en-US" altLang="ja-JP" sz="1600" dirty="0"/>
          </a:p>
          <a:p>
            <a:pPr lvl="1"/>
            <a:r>
              <a:rPr lang="ja-JP" altLang="en-US" sz="1600" dirty="0">
                <a:solidFill>
                  <a:schemeClr val="accent1"/>
                </a:solidFill>
              </a:rPr>
              <a:t>海馬の損傷</a:t>
            </a:r>
            <a:r>
              <a:rPr lang="ja-JP" altLang="en-US" sz="1600" dirty="0"/>
              <a:t>によりモデルフリー学習が増加する</a:t>
            </a:r>
            <a:endParaRPr lang="en-US" altLang="ja-JP" sz="2000" dirty="0"/>
          </a:p>
          <a:p>
            <a:r>
              <a:rPr lang="ja-JP" altLang="en-US" sz="2000" dirty="0">
                <a:solidFill>
                  <a:schemeClr val="accent1"/>
                </a:solidFill>
              </a:rPr>
              <a:t>モデルに基づく</a:t>
            </a:r>
            <a:r>
              <a:rPr lang="ja-JP" altLang="en-US" sz="2000" dirty="0"/>
              <a:t>学習システム</a:t>
            </a:r>
            <a:endParaRPr lang="en-US" altLang="ja-JP" sz="2000" dirty="0"/>
          </a:p>
          <a:p>
            <a:pPr lvl="1"/>
            <a:r>
              <a:rPr lang="ja-JP" altLang="en-US" sz="1600" dirty="0"/>
              <a:t>結果に対して価値を定め、</a:t>
            </a:r>
            <a:r>
              <a:rPr lang="ja-JP" altLang="en-US" sz="1600" dirty="0">
                <a:solidFill>
                  <a:schemeClr val="accent1"/>
                </a:solidFill>
              </a:rPr>
              <a:t>内的因果モデル</a:t>
            </a:r>
            <a:r>
              <a:rPr lang="en-US" altLang="ja-JP" sz="1600" dirty="0">
                <a:solidFill>
                  <a:schemeClr val="accent1"/>
                </a:solidFill>
              </a:rPr>
              <a:t>internal models of causal relations</a:t>
            </a:r>
            <a:r>
              <a:rPr lang="ja-JP" altLang="en-US" sz="1600" dirty="0"/>
              <a:t>に基づき結果と行動を結びつけることで、行動に対して間接的に価値を定める</a:t>
            </a:r>
            <a:endParaRPr lang="en-US" altLang="ja-JP" sz="1600" dirty="0"/>
          </a:p>
        </p:txBody>
      </p:sp>
    </p:spTree>
    <p:extLst>
      <p:ext uri="{BB962C8B-B14F-4D97-AF65-F5344CB8AC3E}">
        <p14:creationId xmlns:p14="http://schemas.microsoft.com/office/powerpoint/2010/main" val="265336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Left 14">
            <a:extLst>
              <a:ext uri="{FF2B5EF4-FFF2-40B4-BE49-F238E27FC236}">
                <a16:creationId xmlns:a16="http://schemas.microsoft.com/office/drawing/2014/main" id="{2B8D341E-4175-4B0B-A7E2-28F5D9DE12C9}"/>
              </a:ext>
            </a:extLst>
          </p:cNvPr>
          <p:cNvSpPr/>
          <p:nvPr/>
        </p:nvSpPr>
        <p:spPr>
          <a:xfrm>
            <a:off x="3687275" y="4408178"/>
            <a:ext cx="4828075" cy="833519"/>
          </a:xfrm>
          <a:prstGeom prst="leftArrow">
            <a:avLst>
              <a:gd name="adj1" fmla="val 74379"/>
              <a:gd name="adj2" fmla="val 9875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allout: Down Arrow 2">
            <a:extLst>
              <a:ext uri="{FF2B5EF4-FFF2-40B4-BE49-F238E27FC236}">
                <a16:creationId xmlns:a16="http://schemas.microsoft.com/office/drawing/2014/main" id="{22295DBC-FA27-41FD-9684-1AC731D8F767}"/>
              </a:ext>
            </a:extLst>
          </p:cNvPr>
          <p:cNvSpPr/>
          <p:nvPr/>
        </p:nvSpPr>
        <p:spPr>
          <a:xfrm>
            <a:off x="961292" y="2556337"/>
            <a:ext cx="4828075" cy="3166731"/>
          </a:xfrm>
          <a:prstGeom prst="downArrowCallout">
            <a:avLst>
              <a:gd name="adj1" fmla="val 11223"/>
              <a:gd name="adj2" fmla="val 16228"/>
              <a:gd name="adj3" fmla="val 14635"/>
              <a:gd name="adj4" fmla="val 54161"/>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協力的な脳 </a:t>
            </a:r>
            <a:r>
              <a:rPr lang="en-US" altLang="ja-JP" sz="2600" b="1" dirty="0"/>
              <a:t>Cooperative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383323"/>
            <a:ext cx="7886700" cy="953477"/>
          </a:xfrm>
        </p:spPr>
        <p:txBody>
          <a:bodyPr>
            <a:normAutofit/>
          </a:bodyPr>
          <a:lstStyle/>
          <a:p>
            <a:r>
              <a:rPr lang="ja-JP" altLang="en-US" sz="2000" dirty="0"/>
              <a:t>協力</a:t>
            </a:r>
            <a:r>
              <a:rPr lang="en-US" altLang="ja-JP" sz="2000" dirty="0"/>
              <a:t>cooperation</a:t>
            </a:r>
            <a:r>
              <a:rPr lang="ja-JP" altLang="en-US" sz="2000" dirty="0"/>
              <a:t>（双方的）・利己的な行動</a:t>
            </a:r>
            <a:r>
              <a:rPr lang="en-US" altLang="ja-JP" sz="2000" dirty="0"/>
              <a:t>altruism</a:t>
            </a:r>
            <a:r>
              <a:rPr lang="ja-JP" altLang="en-US" sz="2000" dirty="0"/>
              <a:t>（一方的）は、前頭葉</a:t>
            </a:r>
            <a:r>
              <a:rPr lang="en-US" altLang="ja-JP" sz="2000" dirty="0"/>
              <a:t>‐</a:t>
            </a:r>
            <a:r>
              <a:rPr lang="ja-JP" altLang="en-US" sz="2000" dirty="0"/>
              <a:t>線条体回路</a:t>
            </a:r>
            <a:r>
              <a:rPr lang="en-US" altLang="ja-JP" sz="2000" dirty="0" err="1"/>
              <a:t>frontostriatal</a:t>
            </a:r>
            <a:r>
              <a:rPr lang="en-US" altLang="ja-JP" sz="2000" dirty="0"/>
              <a:t> pathway</a:t>
            </a:r>
            <a:r>
              <a:rPr lang="ja-JP" altLang="en-US" sz="2000" dirty="0"/>
              <a:t>によって表され、経済的動機</a:t>
            </a:r>
            <a:r>
              <a:rPr lang="en-US" altLang="ja-JP" sz="2000" dirty="0"/>
              <a:t>economic incentives</a:t>
            </a:r>
            <a:r>
              <a:rPr lang="ja-JP" altLang="en-US" sz="2000" dirty="0"/>
              <a:t>や社会的刺激</a:t>
            </a:r>
            <a:r>
              <a:rPr lang="en-US" altLang="ja-JP" sz="2000" dirty="0"/>
              <a:t>social signals</a:t>
            </a:r>
            <a:r>
              <a:rPr lang="ja-JP" altLang="en-US" sz="2000" dirty="0"/>
              <a:t>によって変化する</a:t>
            </a:r>
            <a:endParaRPr lang="en-US" altLang="ja-JP" sz="2000" dirty="0"/>
          </a:p>
        </p:txBody>
      </p:sp>
      <p:sp>
        <p:nvSpPr>
          <p:cNvPr id="5" name="Content Placeholder 2">
            <a:extLst>
              <a:ext uri="{FF2B5EF4-FFF2-40B4-BE49-F238E27FC236}">
                <a16:creationId xmlns:a16="http://schemas.microsoft.com/office/drawing/2014/main" id="{2AB6BD9E-1D96-4B1E-A6A2-E0F53DAC4C95}"/>
              </a:ext>
            </a:extLst>
          </p:cNvPr>
          <p:cNvSpPr txBox="1">
            <a:spLocks/>
          </p:cNvSpPr>
          <p:nvPr/>
        </p:nvSpPr>
        <p:spPr>
          <a:xfrm>
            <a:off x="1603984" y="2955506"/>
            <a:ext cx="4185383" cy="12426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600" dirty="0"/>
              <a:t>慈善的貢献</a:t>
            </a:r>
            <a:r>
              <a:rPr lang="en-US" altLang="ja-JP" sz="1600" dirty="0"/>
              <a:t>charitable contribution</a:t>
            </a:r>
            <a:r>
              <a:rPr lang="ja-JP" altLang="en-US" sz="1600" dirty="0"/>
              <a:t>の価値</a:t>
            </a:r>
            <a:endParaRPr lang="en-US" altLang="ja-JP" sz="1600" dirty="0"/>
          </a:p>
          <a:p>
            <a:pPr marL="0" indent="0">
              <a:buNone/>
            </a:pPr>
            <a:r>
              <a:rPr lang="ja-JP" altLang="en-US" sz="1600" dirty="0"/>
              <a:t>他者と資源を分け合うことの価値</a:t>
            </a:r>
            <a:endParaRPr lang="en-US" altLang="ja-JP" sz="1600" dirty="0"/>
          </a:p>
          <a:p>
            <a:pPr marL="0" indent="0">
              <a:buNone/>
            </a:pPr>
            <a:r>
              <a:rPr lang="ja-JP" altLang="en-US" sz="1600" dirty="0"/>
              <a:t>他者を犠牲にすることで得ることのできる報酬の価値</a:t>
            </a:r>
            <a:endParaRPr lang="en-US" altLang="ja-JP" sz="1600" dirty="0"/>
          </a:p>
          <a:p>
            <a:pPr marL="0" indent="0">
              <a:buNone/>
            </a:pPr>
            <a:r>
              <a:rPr lang="ja-JP" altLang="en-US" sz="1600" dirty="0"/>
              <a:t>非道徳的行動をした者に対する罰則の価値</a:t>
            </a:r>
            <a:endParaRPr lang="en-US" altLang="ja-JP" sz="1600" dirty="0"/>
          </a:p>
        </p:txBody>
      </p:sp>
      <p:sp>
        <p:nvSpPr>
          <p:cNvPr id="6" name="Content Placeholder 2">
            <a:extLst>
              <a:ext uri="{FF2B5EF4-FFF2-40B4-BE49-F238E27FC236}">
                <a16:creationId xmlns:a16="http://schemas.microsoft.com/office/drawing/2014/main" id="{E996B9E9-EBEF-4356-8236-5BF29390B5F4}"/>
              </a:ext>
            </a:extLst>
          </p:cNvPr>
          <p:cNvSpPr txBox="1">
            <a:spLocks/>
          </p:cNvSpPr>
          <p:nvPr/>
        </p:nvSpPr>
        <p:spPr>
          <a:xfrm>
            <a:off x="1062534" y="2650514"/>
            <a:ext cx="2079136" cy="35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600" b="1" u="sng" dirty="0"/>
              <a:t>線条体からのシグナル</a:t>
            </a:r>
            <a:endParaRPr lang="en-US" altLang="ja-JP" sz="1600" b="1" u="sng" dirty="0"/>
          </a:p>
        </p:txBody>
      </p:sp>
      <p:sp>
        <p:nvSpPr>
          <p:cNvPr id="7" name="Content Placeholder 2">
            <a:extLst>
              <a:ext uri="{FF2B5EF4-FFF2-40B4-BE49-F238E27FC236}">
                <a16:creationId xmlns:a16="http://schemas.microsoft.com/office/drawing/2014/main" id="{43AB974F-9817-444B-91B1-B4E535232ED8}"/>
              </a:ext>
            </a:extLst>
          </p:cNvPr>
          <p:cNvSpPr txBox="1">
            <a:spLocks/>
          </p:cNvSpPr>
          <p:nvPr/>
        </p:nvSpPr>
        <p:spPr>
          <a:xfrm>
            <a:off x="5510213" y="4549821"/>
            <a:ext cx="3005137" cy="35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600" b="1" u="sng" dirty="0"/>
              <a:t>前頭側頭腹外側部からのシグナル</a:t>
            </a:r>
            <a:endParaRPr lang="en-US" altLang="ja-JP" sz="1600" b="1" u="sng" dirty="0"/>
          </a:p>
        </p:txBody>
      </p:sp>
      <p:sp>
        <p:nvSpPr>
          <p:cNvPr id="8" name="Content Placeholder 2">
            <a:extLst>
              <a:ext uri="{FF2B5EF4-FFF2-40B4-BE49-F238E27FC236}">
                <a16:creationId xmlns:a16="http://schemas.microsoft.com/office/drawing/2014/main" id="{5DD6A25F-0A1C-4004-BCB4-434BDEEB6BC8}"/>
              </a:ext>
            </a:extLst>
          </p:cNvPr>
          <p:cNvSpPr txBox="1">
            <a:spLocks/>
          </p:cNvSpPr>
          <p:nvPr/>
        </p:nvSpPr>
        <p:spPr>
          <a:xfrm>
            <a:off x="3448412" y="6028060"/>
            <a:ext cx="5066937" cy="618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600" b="1" u="sng" dirty="0"/>
              <a:t>側頭頭頂接合部</a:t>
            </a:r>
            <a:r>
              <a:rPr lang="en-US" altLang="ja-JP" sz="1600" b="1" u="sng" dirty="0"/>
              <a:t>TPJ</a:t>
            </a:r>
            <a:r>
              <a:rPr lang="ja-JP" altLang="en-US" sz="1600" dirty="0"/>
              <a:t>・</a:t>
            </a:r>
            <a:r>
              <a:rPr lang="ja-JP" altLang="en-US" sz="1600" b="1" u="sng" dirty="0"/>
              <a:t>内側前頭前野</a:t>
            </a:r>
            <a:r>
              <a:rPr lang="en-US" altLang="ja-JP" sz="1600" b="1" u="sng" dirty="0" err="1"/>
              <a:t>mPFC</a:t>
            </a:r>
            <a:r>
              <a:rPr lang="ja-JP" altLang="en-US" sz="1600" dirty="0"/>
              <a:t>の体積とも相関</a:t>
            </a:r>
            <a:endParaRPr lang="en-US" altLang="ja-JP" sz="1600" dirty="0"/>
          </a:p>
        </p:txBody>
      </p:sp>
      <p:sp>
        <p:nvSpPr>
          <p:cNvPr id="9" name="Content Placeholder 2">
            <a:extLst>
              <a:ext uri="{FF2B5EF4-FFF2-40B4-BE49-F238E27FC236}">
                <a16:creationId xmlns:a16="http://schemas.microsoft.com/office/drawing/2014/main" id="{78D37D34-00BE-49E5-854E-ECC692BBF86F}"/>
              </a:ext>
            </a:extLst>
          </p:cNvPr>
          <p:cNvSpPr txBox="1">
            <a:spLocks/>
          </p:cNvSpPr>
          <p:nvPr/>
        </p:nvSpPr>
        <p:spPr>
          <a:xfrm>
            <a:off x="4671829" y="4812151"/>
            <a:ext cx="3843521" cy="35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600" dirty="0"/>
              <a:t>思いやりを高める訓練</a:t>
            </a:r>
            <a:r>
              <a:rPr lang="en-US" altLang="ja-JP" sz="1600" dirty="0"/>
              <a:t>compassion training</a:t>
            </a:r>
          </a:p>
        </p:txBody>
      </p:sp>
      <p:sp>
        <p:nvSpPr>
          <p:cNvPr id="11" name="Content Placeholder 2">
            <a:extLst>
              <a:ext uri="{FF2B5EF4-FFF2-40B4-BE49-F238E27FC236}">
                <a16:creationId xmlns:a16="http://schemas.microsoft.com/office/drawing/2014/main" id="{2854B988-0588-4130-9C6B-73465D90DE0B}"/>
              </a:ext>
            </a:extLst>
          </p:cNvPr>
          <p:cNvSpPr txBox="1">
            <a:spLocks/>
          </p:cNvSpPr>
          <p:nvPr/>
        </p:nvSpPr>
        <p:spPr>
          <a:xfrm>
            <a:off x="2627830" y="5723069"/>
            <a:ext cx="1494997" cy="33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1600" dirty="0"/>
              <a:t>利他的な行動</a:t>
            </a:r>
            <a:endParaRPr lang="en-US" altLang="ja-JP" sz="1600" dirty="0"/>
          </a:p>
        </p:txBody>
      </p:sp>
    </p:spTree>
    <p:extLst>
      <p:ext uri="{BB962C8B-B14F-4D97-AF65-F5344CB8AC3E}">
        <p14:creationId xmlns:p14="http://schemas.microsoft.com/office/powerpoint/2010/main" val="125011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協力的な脳 </a:t>
            </a:r>
            <a:r>
              <a:rPr lang="en-US" altLang="ja-JP" sz="2600" b="1" dirty="0"/>
              <a:t>Cooperative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2243015"/>
            <a:ext cx="7886700" cy="3399693"/>
          </a:xfrm>
        </p:spPr>
        <p:txBody>
          <a:bodyPr>
            <a:normAutofit/>
          </a:bodyPr>
          <a:lstStyle/>
          <a:p>
            <a:r>
              <a:rPr lang="ja-JP" altLang="en-US" sz="2000" dirty="0"/>
              <a:t>協力</a:t>
            </a:r>
            <a:r>
              <a:rPr lang="en-US" altLang="ja-JP" sz="2000" dirty="0"/>
              <a:t>cooperation</a:t>
            </a:r>
            <a:r>
              <a:rPr lang="ja-JP" altLang="en-US" sz="2000" dirty="0"/>
              <a:t>（双方的）・利己的な行動</a:t>
            </a:r>
            <a:r>
              <a:rPr lang="en-US" altLang="ja-JP" sz="2000" dirty="0"/>
              <a:t>altruism</a:t>
            </a:r>
            <a:r>
              <a:rPr lang="ja-JP" altLang="en-US" sz="2000" dirty="0"/>
              <a:t>（一方的）は、報酬的シグナル</a:t>
            </a:r>
            <a:r>
              <a:rPr lang="en-US" altLang="ja-JP" sz="2000" dirty="0"/>
              <a:t>reward signals</a:t>
            </a:r>
            <a:r>
              <a:rPr lang="ja-JP" altLang="en-US" sz="2000" dirty="0"/>
              <a:t>に加え、</a:t>
            </a:r>
            <a:r>
              <a:rPr lang="ja-JP" altLang="en-US" sz="2000" dirty="0">
                <a:solidFill>
                  <a:schemeClr val="accent1"/>
                </a:solidFill>
              </a:rPr>
              <a:t>非協力的行動に対するネガティブな感情</a:t>
            </a:r>
            <a:r>
              <a:rPr lang="en-US" altLang="ja-JP" sz="2000" dirty="0">
                <a:solidFill>
                  <a:schemeClr val="accent1"/>
                </a:solidFill>
              </a:rPr>
              <a:t>negative affective responses to uncooperative behavior</a:t>
            </a:r>
            <a:r>
              <a:rPr lang="ja-JP" altLang="en-US" sz="2000" dirty="0">
                <a:solidFill>
                  <a:schemeClr val="accent1"/>
                </a:solidFill>
              </a:rPr>
              <a:t>によっても変化</a:t>
            </a:r>
            <a:r>
              <a:rPr lang="ja-JP" altLang="en-US" sz="2000" dirty="0"/>
              <a:t>する</a:t>
            </a:r>
            <a:endParaRPr lang="en-US" altLang="ja-JP" sz="2000" dirty="0"/>
          </a:p>
          <a:p>
            <a:pPr lvl="1"/>
            <a:r>
              <a:rPr lang="ja-JP" altLang="en-US" sz="1600" dirty="0">
                <a:solidFill>
                  <a:schemeClr val="accent1"/>
                </a:solidFill>
              </a:rPr>
              <a:t>島</a:t>
            </a:r>
            <a:r>
              <a:rPr lang="en-US" altLang="ja-JP" sz="1600" dirty="0">
                <a:solidFill>
                  <a:schemeClr val="accent1"/>
                </a:solidFill>
              </a:rPr>
              <a:t>insula</a:t>
            </a:r>
            <a:r>
              <a:rPr lang="ja-JP" altLang="en-US" sz="1600" dirty="0"/>
              <a:t>の活動が、不公平さに対する嫌悪感</a:t>
            </a:r>
            <a:r>
              <a:rPr lang="en-US" altLang="ja-JP" sz="1600" dirty="0"/>
              <a:t>aversion to unfairness</a:t>
            </a:r>
            <a:r>
              <a:rPr lang="ja-JP" altLang="en-US" sz="1600" dirty="0"/>
              <a:t>を予測</a:t>
            </a:r>
            <a:endParaRPr lang="en-US" altLang="ja-JP" sz="1600" dirty="0"/>
          </a:p>
          <a:p>
            <a:pPr lvl="1"/>
            <a:r>
              <a:rPr lang="ja-JP" altLang="en-US" sz="1600" dirty="0">
                <a:solidFill>
                  <a:schemeClr val="accent1"/>
                </a:solidFill>
              </a:rPr>
              <a:t>島・扁桃体</a:t>
            </a:r>
            <a:r>
              <a:rPr lang="ja-JP" altLang="en-US" sz="1600" dirty="0"/>
              <a:t>の活動が、良い行動をしている人へ罰則を与えることに対して反応</a:t>
            </a:r>
            <a:endParaRPr lang="en-US" altLang="ja-JP" sz="1600" dirty="0"/>
          </a:p>
          <a:p>
            <a:pPr lvl="1"/>
            <a:r>
              <a:rPr lang="ja-JP" altLang="en-US" sz="1600" dirty="0"/>
              <a:t>前頭前野腹内側部（統合システム）の損傷も、不公平さに対する嫌悪と関連する</a:t>
            </a:r>
            <a:endParaRPr lang="en-US" altLang="ja-JP" sz="1600" dirty="0"/>
          </a:p>
        </p:txBody>
      </p:sp>
    </p:spTree>
    <p:extLst>
      <p:ext uri="{BB962C8B-B14F-4D97-AF65-F5344CB8AC3E}">
        <p14:creationId xmlns:p14="http://schemas.microsoft.com/office/powerpoint/2010/main" val="10107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協力的な脳 </a:t>
            </a:r>
            <a:r>
              <a:rPr lang="en-US" altLang="ja-JP" sz="2600" b="1" dirty="0"/>
              <a:t>Cooperative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2243015"/>
            <a:ext cx="7886700" cy="3399693"/>
          </a:xfrm>
        </p:spPr>
        <p:txBody>
          <a:bodyPr>
            <a:normAutofit/>
          </a:bodyPr>
          <a:lstStyle/>
          <a:p>
            <a:r>
              <a:rPr lang="ja-JP" altLang="en-US" sz="2000" dirty="0"/>
              <a:t>正直さ</a:t>
            </a:r>
            <a:r>
              <a:rPr lang="en-US" altLang="ja-JP" sz="2000" dirty="0"/>
              <a:t>honesty</a:t>
            </a:r>
            <a:r>
              <a:rPr lang="ja-JP" altLang="en-US" sz="2000" dirty="0"/>
              <a:t>：協力</a:t>
            </a:r>
            <a:r>
              <a:rPr lang="en-US" altLang="ja-JP" sz="2000" dirty="0"/>
              <a:t>cooperation</a:t>
            </a:r>
            <a:r>
              <a:rPr lang="ja-JP" altLang="en-US" sz="2000" dirty="0"/>
              <a:t>の一つのかたち</a:t>
            </a:r>
            <a:endParaRPr lang="en-US" altLang="ja-JP" sz="2000" dirty="0"/>
          </a:p>
          <a:p>
            <a:endParaRPr lang="en-US" altLang="ja-JP" sz="2000" dirty="0"/>
          </a:p>
          <a:p>
            <a:r>
              <a:rPr lang="ja-JP" altLang="en-US" sz="2000" dirty="0">
                <a:solidFill>
                  <a:schemeClr val="accent1"/>
                </a:solidFill>
              </a:rPr>
              <a:t>不正直さ</a:t>
            </a:r>
            <a:r>
              <a:rPr lang="en-US" altLang="ja-JP" sz="2000" dirty="0" err="1">
                <a:solidFill>
                  <a:schemeClr val="accent1"/>
                </a:solidFill>
              </a:rPr>
              <a:t>dishonesity</a:t>
            </a:r>
            <a:r>
              <a:rPr lang="ja-JP" altLang="en-US" sz="2000" dirty="0"/>
              <a:t>：非協力</a:t>
            </a:r>
            <a:r>
              <a:rPr lang="en-US" altLang="ja-JP" sz="2000" dirty="0"/>
              <a:t>defection</a:t>
            </a:r>
            <a:r>
              <a:rPr lang="ja-JP" altLang="en-US" sz="2000" dirty="0"/>
              <a:t>の一つのかたち</a:t>
            </a:r>
            <a:endParaRPr lang="en-US" altLang="ja-JP" sz="2000" dirty="0"/>
          </a:p>
          <a:p>
            <a:pPr lvl="1"/>
            <a:r>
              <a:rPr lang="ja-JP" altLang="en-US" sz="1600" dirty="0">
                <a:solidFill>
                  <a:schemeClr val="accent1"/>
                </a:solidFill>
              </a:rPr>
              <a:t>制御</a:t>
            </a:r>
            <a:r>
              <a:rPr lang="ja-JP" altLang="en-US" sz="1600" dirty="0"/>
              <a:t>に関連した部位</a:t>
            </a:r>
            <a:r>
              <a:rPr lang="en-US" altLang="ja-JP" sz="1600" dirty="0"/>
              <a:t>control-related activity</a:t>
            </a:r>
            <a:r>
              <a:rPr lang="ja-JP" altLang="en-US" sz="1600" dirty="0"/>
              <a:t>の活動の高まり</a:t>
            </a:r>
            <a:endParaRPr lang="en-US" altLang="ja-JP" sz="1600" dirty="0"/>
          </a:p>
          <a:p>
            <a:pPr lvl="1"/>
            <a:r>
              <a:rPr lang="ja-JP" altLang="en-US" sz="1600" dirty="0"/>
              <a:t>報酬に対する</a:t>
            </a:r>
            <a:r>
              <a:rPr lang="ja-JP" altLang="en-US" sz="1600" dirty="0">
                <a:solidFill>
                  <a:schemeClr val="accent1"/>
                </a:solidFill>
              </a:rPr>
              <a:t>線条体</a:t>
            </a:r>
            <a:r>
              <a:rPr lang="ja-JP" altLang="en-US" sz="1600" dirty="0"/>
              <a:t>の活動</a:t>
            </a:r>
            <a:endParaRPr lang="en-US" altLang="ja-JP" sz="1600" dirty="0"/>
          </a:p>
          <a:p>
            <a:pPr lvl="1"/>
            <a:r>
              <a:rPr lang="ja-JP" altLang="en-US" sz="1600" dirty="0">
                <a:solidFill>
                  <a:schemeClr val="accent1"/>
                </a:solidFill>
              </a:rPr>
              <a:t>扁桃体および前頭</a:t>
            </a:r>
            <a:r>
              <a:rPr lang="en-US" altLang="ja-JP" sz="1600" dirty="0">
                <a:solidFill>
                  <a:schemeClr val="accent1"/>
                </a:solidFill>
              </a:rPr>
              <a:t>‐</a:t>
            </a:r>
            <a:r>
              <a:rPr lang="ja-JP" altLang="en-US" sz="1600" dirty="0">
                <a:solidFill>
                  <a:schemeClr val="accent1"/>
                </a:solidFill>
              </a:rPr>
              <a:t>頭頂部</a:t>
            </a:r>
            <a:r>
              <a:rPr lang="ja-JP" altLang="en-US" sz="1600" dirty="0"/>
              <a:t>の制御に関連した部位の活動の高まり</a:t>
            </a:r>
            <a:endParaRPr lang="en-US" altLang="ja-JP" sz="1600" dirty="0"/>
          </a:p>
          <a:p>
            <a:endParaRPr lang="en-US" altLang="ja-JP" sz="1600" dirty="0"/>
          </a:p>
        </p:txBody>
      </p:sp>
    </p:spTree>
    <p:extLst>
      <p:ext uri="{BB962C8B-B14F-4D97-AF65-F5344CB8AC3E}">
        <p14:creationId xmlns:p14="http://schemas.microsoft.com/office/powerpoint/2010/main" val="22315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協力的な脳 </a:t>
            </a:r>
            <a:r>
              <a:rPr lang="en-US" altLang="ja-JP" sz="2600" b="1" dirty="0"/>
              <a:t>Cooperative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070708"/>
            <a:ext cx="7886700" cy="5103446"/>
          </a:xfrm>
        </p:spPr>
        <p:txBody>
          <a:bodyPr>
            <a:normAutofit/>
          </a:bodyPr>
          <a:lstStyle/>
          <a:p>
            <a:r>
              <a:rPr lang="ja-JP" altLang="en-US" sz="2000" dirty="0"/>
              <a:t>協力行動は、</a:t>
            </a:r>
            <a:r>
              <a:rPr lang="ja-JP" altLang="en-US" sz="2000" dirty="0">
                <a:solidFill>
                  <a:schemeClr val="accent1"/>
                </a:solidFill>
              </a:rPr>
              <a:t>信頼</a:t>
            </a:r>
            <a:r>
              <a:rPr lang="en-US" altLang="ja-JP" sz="2000" dirty="0">
                <a:solidFill>
                  <a:schemeClr val="accent1"/>
                </a:solidFill>
              </a:rPr>
              <a:t>trust</a:t>
            </a:r>
            <a:r>
              <a:rPr lang="ja-JP" altLang="en-US" sz="2000" dirty="0"/>
              <a:t>の程度にも左右される</a:t>
            </a:r>
            <a:endParaRPr lang="en-US" altLang="ja-JP" sz="2000" dirty="0"/>
          </a:p>
          <a:p>
            <a:r>
              <a:rPr lang="en-US" altLang="ja-JP" sz="2000" dirty="0"/>
              <a:t>“</a:t>
            </a:r>
            <a:r>
              <a:rPr lang="ja-JP" altLang="en-US" sz="2000" dirty="0"/>
              <a:t>近い</a:t>
            </a:r>
            <a:r>
              <a:rPr lang="en-US" altLang="ja-JP" sz="2000" dirty="0"/>
              <a:t>”</a:t>
            </a:r>
            <a:r>
              <a:rPr lang="ja-JP" altLang="en-US" sz="2000" dirty="0"/>
              <a:t>相手に対しては信頼しやすい</a:t>
            </a:r>
            <a:endParaRPr lang="en-US" altLang="ja-JP" sz="2000" dirty="0"/>
          </a:p>
          <a:p>
            <a:pPr lvl="1"/>
            <a:r>
              <a:rPr lang="ja-JP" altLang="en-US" sz="1600" dirty="0">
                <a:solidFill>
                  <a:schemeClr val="accent1"/>
                </a:solidFill>
              </a:rPr>
              <a:t>下頭頂小葉</a:t>
            </a:r>
            <a:r>
              <a:rPr lang="en-US" altLang="ja-JP" sz="1600" dirty="0">
                <a:solidFill>
                  <a:schemeClr val="accent1"/>
                </a:solidFill>
              </a:rPr>
              <a:t>inferior parietal lobe</a:t>
            </a:r>
            <a:r>
              <a:rPr lang="ja-JP" altLang="en-US" sz="1600" dirty="0"/>
              <a:t>は、距離的・時間的・社会的</a:t>
            </a:r>
            <a:r>
              <a:rPr lang="ja-JP" altLang="en-US" sz="1600" dirty="0">
                <a:solidFill>
                  <a:schemeClr val="accent1"/>
                </a:solidFill>
              </a:rPr>
              <a:t>親近さ</a:t>
            </a:r>
            <a:r>
              <a:rPr lang="en-US" altLang="ja-JP" sz="1600" dirty="0"/>
              <a:t>spatial, temporal, and social proximity</a:t>
            </a:r>
            <a:r>
              <a:rPr lang="ja-JP" altLang="en-US" sz="1600" dirty="0"/>
              <a:t>を表す</a:t>
            </a:r>
            <a:endParaRPr lang="en-US" altLang="ja-JP" sz="1600" dirty="0"/>
          </a:p>
          <a:p>
            <a:pPr lvl="1"/>
            <a:r>
              <a:rPr lang="ja-JP" altLang="en-US" sz="1600" dirty="0">
                <a:solidFill>
                  <a:schemeClr val="accent1"/>
                </a:solidFill>
              </a:rPr>
              <a:t>腹側線条体</a:t>
            </a:r>
            <a:r>
              <a:rPr lang="en-US" altLang="ja-JP" sz="1600" dirty="0">
                <a:solidFill>
                  <a:schemeClr val="accent1"/>
                </a:solidFill>
              </a:rPr>
              <a:t>ventral-striatal signal</a:t>
            </a:r>
            <a:r>
              <a:rPr lang="ja-JP" altLang="en-US" sz="1600" dirty="0"/>
              <a:t>や</a:t>
            </a:r>
            <a:r>
              <a:rPr lang="ja-JP" altLang="en-US" sz="1600" dirty="0">
                <a:solidFill>
                  <a:schemeClr val="accent1"/>
                </a:solidFill>
              </a:rPr>
              <a:t>内側前頭前野</a:t>
            </a:r>
            <a:r>
              <a:rPr lang="en-US" altLang="ja-JP" sz="1600" dirty="0" err="1">
                <a:solidFill>
                  <a:schemeClr val="accent1"/>
                </a:solidFill>
              </a:rPr>
              <a:t>mPFC</a:t>
            </a:r>
            <a:r>
              <a:rPr lang="ja-JP" altLang="en-US" sz="1600" dirty="0">
                <a:solidFill>
                  <a:schemeClr val="accent1"/>
                </a:solidFill>
              </a:rPr>
              <a:t>は、</a:t>
            </a:r>
            <a:r>
              <a:rPr lang="ja-JP" altLang="en-US" sz="1600" dirty="0"/>
              <a:t>信頼の</a:t>
            </a:r>
            <a:r>
              <a:rPr lang="ja-JP" altLang="en-US" sz="1600" dirty="0">
                <a:solidFill>
                  <a:schemeClr val="accent1"/>
                </a:solidFill>
              </a:rPr>
              <a:t>社会的な価値</a:t>
            </a:r>
            <a:r>
              <a:rPr lang="ja-JP" altLang="en-US" sz="1600" dirty="0"/>
              <a:t>を表す</a:t>
            </a:r>
            <a:endParaRPr lang="en-US" altLang="ja-JP" sz="1600" dirty="0"/>
          </a:p>
          <a:p>
            <a:pPr lvl="1"/>
            <a:r>
              <a:rPr lang="ja-JP" altLang="en-US" sz="1600" dirty="0"/>
              <a:t>仲間でない人との協力行動は、より認知的制御</a:t>
            </a:r>
            <a:r>
              <a:rPr lang="en-US" altLang="ja-JP" sz="1600" dirty="0"/>
              <a:t>cognitive control</a:t>
            </a:r>
            <a:r>
              <a:rPr lang="ja-JP" altLang="en-US" sz="1600" dirty="0"/>
              <a:t>が必要</a:t>
            </a:r>
            <a:endParaRPr lang="en-US" altLang="ja-JP" sz="1600" dirty="0"/>
          </a:p>
          <a:p>
            <a:endParaRPr lang="en-US" altLang="ja-JP" sz="2000" dirty="0"/>
          </a:p>
          <a:p>
            <a:r>
              <a:rPr lang="ja-JP" altLang="en-US" sz="2000" b="1" dirty="0">
                <a:solidFill>
                  <a:schemeClr val="accent1"/>
                </a:solidFill>
              </a:rPr>
              <a:t>オキシトシン</a:t>
            </a:r>
            <a:r>
              <a:rPr lang="en-US" altLang="ja-JP" sz="2000" b="1" dirty="0">
                <a:solidFill>
                  <a:schemeClr val="accent1"/>
                </a:solidFill>
              </a:rPr>
              <a:t>oxytocin</a:t>
            </a:r>
            <a:r>
              <a:rPr lang="ja-JP" altLang="en-US" sz="2000" dirty="0"/>
              <a:t>は、社会的愛着</a:t>
            </a:r>
            <a:r>
              <a:rPr lang="en-US" altLang="ja-JP" sz="2000" dirty="0"/>
              <a:t>social attachment</a:t>
            </a:r>
            <a:r>
              <a:rPr lang="ja-JP" altLang="en-US" sz="2000" dirty="0"/>
              <a:t>や社会的関係</a:t>
            </a:r>
            <a:r>
              <a:rPr lang="en-US" altLang="ja-JP" sz="2000" dirty="0"/>
              <a:t>affiliation</a:t>
            </a:r>
            <a:r>
              <a:rPr lang="ja-JP" altLang="en-US" sz="2000" dirty="0"/>
              <a:t>に関する神経ペプチド</a:t>
            </a:r>
            <a:r>
              <a:rPr lang="en-US" altLang="ja-JP" sz="2000" dirty="0"/>
              <a:t>neuropeptide</a:t>
            </a:r>
          </a:p>
          <a:p>
            <a:pPr lvl="1"/>
            <a:r>
              <a:rPr lang="ja-JP" altLang="en-US" sz="1600" dirty="0"/>
              <a:t>社会的愛着や関係への影響は、</a:t>
            </a:r>
            <a:r>
              <a:rPr lang="ja-JP" altLang="en-US" sz="1600" dirty="0">
                <a:solidFill>
                  <a:schemeClr val="accent1"/>
                </a:solidFill>
              </a:rPr>
              <a:t>個人・文脈・関係性によって異なる</a:t>
            </a:r>
            <a:r>
              <a:rPr lang="ja-JP" altLang="en-US" sz="1600" dirty="0"/>
              <a:t>ことが分かってきている</a:t>
            </a:r>
            <a:endParaRPr lang="en-US" altLang="ja-JP" sz="1600" dirty="0"/>
          </a:p>
          <a:p>
            <a:pPr lvl="1"/>
            <a:r>
              <a:rPr lang="ja-JP" altLang="en-US" sz="1600" dirty="0">
                <a:solidFill>
                  <a:schemeClr val="accent1"/>
                </a:solidFill>
              </a:rPr>
              <a:t>前頭葉</a:t>
            </a:r>
            <a:r>
              <a:rPr lang="en-US" altLang="ja-JP" sz="1600" dirty="0">
                <a:solidFill>
                  <a:schemeClr val="accent1"/>
                </a:solidFill>
              </a:rPr>
              <a:t>‐</a:t>
            </a:r>
            <a:r>
              <a:rPr lang="ja-JP" altLang="en-US" sz="1600" dirty="0">
                <a:solidFill>
                  <a:schemeClr val="accent1"/>
                </a:solidFill>
              </a:rPr>
              <a:t>線条体回路を変化</a:t>
            </a:r>
            <a:r>
              <a:rPr lang="ja-JP" altLang="en-US" sz="1600" dirty="0"/>
              <a:t>させることによって、</a:t>
            </a:r>
            <a:r>
              <a:rPr lang="ja-JP" altLang="en-US" sz="1600" dirty="0">
                <a:solidFill>
                  <a:schemeClr val="accent1"/>
                </a:solidFill>
              </a:rPr>
              <a:t>社会的信号</a:t>
            </a:r>
            <a:r>
              <a:rPr lang="en-US" altLang="ja-JP" sz="1600" dirty="0">
                <a:solidFill>
                  <a:schemeClr val="accent1"/>
                </a:solidFill>
              </a:rPr>
              <a:t>social cues</a:t>
            </a:r>
            <a:r>
              <a:rPr lang="ja-JP" altLang="en-US" sz="1600" dirty="0">
                <a:solidFill>
                  <a:schemeClr val="accent1"/>
                </a:solidFill>
              </a:rPr>
              <a:t>に対する感受性</a:t>
            </a:r>
            <a:r>
              <a:rPr lang="en-US" altLang="ja-JP" sz="1600" dirty="0"/>
              <a:t>salience</a:t>
            </a:r>
            <a:r>
              <a:rPr lang="ja-JP" altLang="en-US" sz="1600" dirty="0"/>
              <a:t>を増加させる影響として理解しなおされている</a:t>
            </a:r>
            <a:endParaRPr lang="en-US" altLang="ja-JP" sz="1600" dirty="0"/>
          </a:p>
          <a:p>
            <a:pPr lvl="1"/>
            <a:r>
              <a:rPr lang="ja-JP" altLang="en-US" sz="1600" dirty="0"/>
              <a:t>また、狭義の愛着</a:t>
            </a:r>
            <a:r>
              <a:rPr lang="en-US" altLang="ja-JP" sz="1600" dirty="0">
                <a:solidFill>
                  <a:schemeClr val="accent1"/>
                </a:solidFill>
              </a:rPr>
              <a:t>parochial</a:t>
            </a:r>
            <a:r>
              <a:rPr lang="ja-JP" altLang="en-US" sz="1600" dirty="0"/>
              <a:t>に対する影響であり、グループ内の人には好意的だが、グループ外の人には攻撃性を示す</a:t>
            </a:r>
            <a:endParaRPr lang="en-US" altLang="ja-JP" sz="1600" dirty="0"/>
          </a:p>
        </p:txBody>
      </p:sp>
    </p:spTree>
    <p:extLst>
      <p:ext uri="{BB962C8B-B14F-4D97-AF65-F5344CB8AC3E}">
        <p14:creationId xmlns:p14="http://schemas.microsoft.com/office/powerpoint/2010/main" val="237928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結論 </a:t>
            </a:r>
            <a:r>
              <a:rPr lang="en-US" altLang="ja-JP" sz="2600" b="1" dirty="0"/>
              <a:t>Looking back, and Ahead</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500554"/>
            <a:ext cx="7886700" cy="4142155"/>
          </a:xfrm>
        </p:spPr>
        <p:txBody>
          <a:bodyPr>
            <a:normAutofit/>
          </a:bodyPr>
          <a:lstStyle/>
          <a:p>
            <a:r>
              <a:rPr lang="ja-JP" altLang="en-US" sz="2000" dirty="0">
                <a:solidFill>
                  <a:schemeClr val="accent1"/>
                </a:solidFill>
              </a:rPr>
              <a:t>道徳性</a:t>
            </a:r>
            <a:r>
              <a:rPr lang="en-US" altLang="ja-JP" sz="2000" dirty="0">
                <a:solidFill>
                  <a:schemeClr val="accent1"/>
                </a:solidFill>
              </a:rPr>
              <a:t>human morality</a:t>
            </a:r>
            <a:r>
              <a:rPr lang="ja-JP" altLang="en-US" sz="2000" dirty="0"/>
              <a:t>は、価値を表すこと</a:t>
            </a:r>
            <a:r>
              <a:rPr lang="en-US" altLang="ja-JP" sz="2000" dirty="0"/>
              <a:t>representing value</a:t>
            </a:r>
            <a:r>
              <a:rPr lang="ja-JP" altLang="en-US" sz="2000" dirty="0"/>
              <a:t>、認知的制御の応用</a:t>
            </a:r>
            <a:r>
              <a:rPr lang="en-US" altLang="ja-JP" sz="2000" dirty="0"/>
              <a:t>applying cognitive control</a:t>
            </a:r>
            <a:r>
              <a:rPr lang="ja-JP" altLang="en-US" sz="2000" dirty="0"/>
              <a:t>、メンタル状態に関わる</a:t>
            </a:r>
            <a:r>
              <a:rPr lang="en-US" altLang="ja-JP" sz="2000" dirty="0"/>
              <a:t>mentalizing</a:t>
            </a:r>
            <a:r>
              <a:rPr lang="ja-JP" altLang="en-US" sz="2000" dirty="0"/>
              <a:t>、合理的判断を下す</a:t>
            </a:r>
            <a:r>
              <a:rPr lang="en-US" altLang="ja-JP" sz="2000" dirty="0"/>
              <a:t>reasoning</a:t>
            </a:r>
            <a:r>
              <a:rPr lang="ja-JP" altLang="en-US" sz="2000" dirty="0"/>
              <a:t>、想像する</a:t>
            </a:r>
            <a:r>
              <a:rPr lang="en-US" altLang="ja-JP" sz="2000" dirty="0"/>
              <a:t>imagining</a:t>
            </a:r>
            <a:r>
              <a:rPr lang="ja-JP" altLang="en-US" sz="2000" dirty="0"/>
              <a:t>、社会的信号を読み取る</a:t>
            </a:r>
            <a:r>
              <a:rPr lang="en-US" altLang="ja-JP" sz="2000" dirty="0"/>
              <a:t>reading social cues</a:t>
            </a:r>
            <a:r>
              <a:rPr lang="ja-JP" altLang="en-US" sz="2000" dirty="0"/>
              <a:t>などの</a:t>
            </a:r>
            <a:r>
              <a:rPr lang="ja-JP" altLang="en-US" sz="2000" dirty="0">
                <a:solidFill>
                  <a:schemeClr val="accent1"/>
                </a:solidFill>
              </a:rPr>
              <a:t>多目的の機構によっている</a:t>
            </a:r>
            <a:endParaRPr lang="en-US" altLang="ja-JP" sz="2000" dirty="0">
              <a:solidFill>
                <a:schemeClr val="accent1"/>
              </a:solidFill>
            </a:endParaRPr>
          </a:p>
          <a:p>
            <a:endParaRPr lang="en-US" altLang="ja-JP" sz="2000" dirty="0"/>
          </a:p>
          <a:p>
            <a:r>
              <a:rPr lang="ja-JP" altLang="en-US" sz="2000" dirty="0"/>
              <a:t>今までは、構造と機能</a:t>
            </a:r>
            <a:r>
              <a:rPr lang="en-US" altLang="ja-JP" sz="2000" dirty="0"/>
              <a:t>structural-functional</a:t>
            </a:r>
            <a:r>
              <a:rPr lang="ja-JP" altLang="en-US" sz="2000" dirty="0"/>
              <a:t>の繋がりに焦点を当ててきており、</a:t>
            </a:r>
            <a:r>
              <a:rPr lang="ja-JP" altLang="en-US" sz="2000" dirty="0">
                <a:solidFill>
                  <a:schemeClr val="accent1"/>
                </a:solidFill>
              </a:rPr>
              <a:t>脳内で考えがどのように動き回り</a:t>
            </a:r>
            <a:r>
              <a:rPr lang="en-US" altLang="ja-JP" sz="2000" dirty="0">
                <a:solidFill>
                  <a:schemeClr val="accent1"/>
                </a:solidFill>
              </a:rPr>
              <a:t>move around</a:t>
            </a:r>
            <a:r>
              <a:rPr lang="ja-JP" altLang="en-US" sz="2000" dirty="0">
                <a:solidFill>
                  <a:schemeClr val="accent1"/>
                </a:solidFill>
              </a:rPr>
              <a:t>どのように相互作用しているのか</a:t>
            </a:r>
            <a:r>
              <a:rPr lang="en-US" altLang="ja-JP" sz="2000" dirty="0">
                <a:solidFill>
                  <a:schemeClr val="accent1"/>
                </a:solidFill>
              </a:rPr>
              <a:t>interact</a:t>
            </a:r>
            <a:r>
              <a:rPr lang="ja-JP" altLang="en-US" sz="2000" dirty="0"/>
              <a:t>はほとんどわかっていない</a:t>
            </a:r>
            <a:endParaRPr lang="en-US" altLang="ja-JP" sz="2000" dirty="0"/>
          </a:p>
          <a:p>
            <a:endParaRPr lang="en-US" altLang="ja-JP" sz="2000" dirty="0"/>
          </a:p>
          <a:p>
            <a:r>
              <a:rPr lang="ja-JP" altLang="en-US" sz="2000" dirty="0"/>
              <a:t>最終的には、脳がどのように柔軟に</a:t>
            </a:r>
            <a:r>
              <a:rPr lang="en-US" altLang="ja-JP" sz="2000" dirty="0"/>
              <a:t>flexibly</a:t>
            </a:r>
            <a:r>
              <a:rPr lang="ja-JP" altLang="en-US" sz="2000" dirty="0"/>
              <a:t>正確に</a:t>
            </a:r>
            <a:r>
              <a:rPr lang="en-US" altLang="ja-JP" sz="2000" dirty="0"/>
              <a:t>precisely</a:t>
            </a:r>
            <a:r>
              <a:rPr lang="ja-JP" altLang="en-US" sz="2000" dirty="0">
                <a:solidFill>
                  <a:schemeClr val="accent1"/>
                </a:solidFill>
              </a:rPr>
              <a:t>思考の内容</a:t>
            </a:r>
            <a:r>
              <a:rPr lang="en-US" altLang="ja-JP" sz="2000" dirty="0">
                <a:solidFill>
                  <a:schemeClr val="accent1"/>
                </a:solidFill>
              </a:rPr>
              <a:t>contents of thoughts</a:t>
            </a:r>
            <a:r>
              <a:rPr lang="ja-JP" altLang="en-US" sz="2000" dirty="0">
                <a:solidFill>
                  <a:schemeClr val="accent1"/>
                </a:solidFill>
              </a:rPr>
              <a:t>を操作しているのか</a:t>
            </a:r>
            <a:r>
              <a:rPr lang="ja-JP" altLang="en-US" sz="2000" dirty="0"/>
              <a:t>を明らかにすることができる</a:t>
            </a:r>
            <a:endParaRPr lang="en-US" altLang="ja-JP" sz="2000" dirty="0"/>
          </a:p>
        </p:txBody>
      </p:sp>
    </p:spTree>
    <p:extLst>
      <p:ext uri="{BB962C8B-B14F-4D97-AF65-F5344CB8AC3E}">
        <p14:creationId xmlns:p14="http://schemas.microsoft.com/office/powerpoint/2010/main" val="289815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825625"/>
            <a:ext cx="7886700" cy="3968073"/>
          </a:xfrm>
        </p:spPr>
        <p:txBody>
          <a:bodyPr>
            <a:normAutofit/>
          </a:bodyPr>
          <a:lstStyle/>
          <a:p>
            <a:r>
              <a:rPr lang="ja-JP" altLang="en-US" sz="2000" dirty="0"/>
              <a:t>認知神経科学</a:t>
            </a:r>
            <a:r>
              <a:rPr lang="en-US" altLang="ja-JP" sz="2000" dirty="0"/>
              <a:t>cognitive neuroscience</a:t>
            </a:r>
            <a:r>
              <a:rPr lang="ja-JP" altLang="en-US" sz="2000" dirty="0"/>
              <a:t>とは、心</a:t>
            </a:r>
            <a:r>
              <a:rPr lang="en-US" altLang="ja-JP" sz="2000" dirty="0"/>
              <a:t>mind</a:t>
            </a:r>
            <a:r>
              <a:rPr lang="ja-JP" altLang="en-US" sz="2000" dirty="0"/>
              <a:t>を物的言語</a:t>
            </a:r>
            <a:r>
              <a:rPr lang="en-US" altLang="ja-JP" sz="2000" dirty="0"/>
              <a:t>physical term</a:t>
            </a:r>
            <a:r>
              <a:rPr lang="ja-JP" altLang="en-US" sz="2000" dirty="0"/>
              <a:t>で理解することを目的としている</a:t>
            </a:r>
            <a:endParaRPr lang="en-US" altLang="ja-JP" sz="2000" dirty="0"/>
          </a:p>
          <a:p>
            <a:r>
              <a:rPr lang="ja-JP" altLang="en-US" sz="2000" dirty="0"/>
              <a:t>道徳的な判断</a:t>
            </a:r>
            <a:r>
              <a:rPr lang="en-US" altLang="ja-JP" sz="2000" dirty="0"/>
              <a:t>moral judgment</a:t>
            </a:r>
            <a:r>
              <a:rPr lang="ja-JP" altLang="en-US" sz="2000" dirty="0"/>
              <a:t>における認知神経科学の分野は、特に別々の神経機能</a:t>
            </a:r>
            <a:r>
              <a:rPr lang="en-US" altLang="ja-JP" sz="2000" dirty="0"/>
              <a:t>distinct neural function</a:t>
            </a:r>
            <a:r>
              <a:rPr lang="ja-JP" altLang="en-US" sz="2000" dirty="0"/>
              <a:t>の解明ではなく、核となる神経システム</a:t>
            </a:r>
            <a:r>
              <a:rPr lang="en-US" altLang="ja-JP" sz="2000" dirty="0"/>
              <a:t>brain’ s core neural systems</a:t>
            </a:r>
            <a:r>
              <a:rPr lang="ja-JP" altLang="en-US" sz="2000" dirty="0"/>
              <a:t>がどのように協調して働いているのかを明らかにすることを目的としている</a:t>
            </a:r>
            <a:endParaRPr lang="en-US" altLang="ja-JP" sz="2000" dirty="0"/>
          </a:p>
          <a:p>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導入</a:t>
            </a:r>
            <a:endParaRPr lang="en-US" sz="2600" b="1" dirty="0"/>
          </a:p>
        </p:txBody>
      </p:sp>
    </p:spTree>
    <p:extLst>
      <p:ext uri="{BB962C8B-B14F-4D97-AF65-F5344CB8AC3E}">
        <p14:creationId xmlns:p14="http://schemas.microsoft.com/office/powerpoint/2010/main" val="162336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341690"/>
            <a:ext cx="7886700" cy="5186526"/>
          </a:xfrm>
        </p:spPr>
        <p:txBody>
          <a:bodyPr>
            <a:normAutofit/>
          </a:bodyPr>
          <a:lstStyle/>
          <a:p>
            <a:r>
              <a:rPr lang="ja-JP" altLang="en-US" sz="2000" b="1" dirty="0">
                <a:solidFill>
                  <a:schemeClr val="accent1"/>
                </a:solidFill>
              </a:rPr>
              <a:t>道徳性</a:t>
            </a:r>
            <a:r>
              <a:rPr lang="en-US" altLang="ja-JP" sz="2000" b="1" dirty="0">
                <a:solidFill>
                  <a:schemeClr val="accent1"/>
                </a:solidFill>
              </a:rPr>
              <a:t>morality</a:t>
            </a:r>
            <a:r>
              <a:rPr lang="ja-JP" altLang="en-US" sz="2000" dirty="0"/>
              <a:t>を司る神経機構</a:t>
            </a:r>
            <a:r>
              <a:rPr lang="en-US" altLang="ja-JP" sz="2000" dirty="0"/>
              <a:t>neural mechanism</a:t>
            </a:r>
            <a:r>
              <a:rPr lang="ja-JP" altLang="en-US" sz="2000" dirty="0"/>
              <a:t>というものは存在しない</a:t>
            </a:r>
            <a:endParaRPr lang="en-US" altLang="ja-JP" sz="2000" dirty="0"/>
          </a:p>
          <a:p>
            <a:r>
              <a:rPr lang="ja-JP" altLang="en-US" sz="2000" b="1" dirty="0">
                <a:solidFill>
                  <a:schemeClr val="accent1"/>
                </a:solidFill>
              </a:rPr>
              <a:t>脳全体</a:t>
            </a:r>
            <a:r>
              <a:rPr lang="en-US" altLang="ja-JP" sz="2000" b="1" dirty="0">
                <a:solidFill>
                  <a:schemeClr val="accent1"/>
                </a:solidFill>
              </a:rPr>
              <a:t>whole brain</a:t>
            </a:r>
            <a:r>
              <a:rPr lang="ja-JP" altLang="en-US" sz="2000" dirty="0"/>
              <a:t>の計算能力</a:t>
            </a:r>
            <a:r>
              <a:rPr lang="en-US" altLang="ja-JP" sz="2000" dirty="0"/>
              <a:t>computational power</a:t>
            </a:r>
            <a:r>
              <a:rPr lang="ja-JP" altLang="en-US" sz="2000" dirty="0"/>
              <a:t>を、道徳</a:t>
            </a:r>
            <a:r>
              <a:rPr lang="en-US" altLang="ja-JP" sz="2000" dirty="0"/>
              <a:t>moral</a:t>
            </a:r>
            <a:r>
              <a:rPr lang="ja-JP" altLang="en-US" sz="2000" dirty="0"/>
              <a:t>という問題を解決するために用いている</a:t>
            </a:r>
            <a:endParaRPr lang="en-US" altLang="ja-JP" sz="2000" dirty="0"/>
          </a:p>
          <a:p>
            <a:endParaRPr lang="en-US" altLang="ja-JP" sz="2000" dirty="0"/>
          </a:p>
          <a:p>
            <a:r>
              <a:rPr lang="ja-JP" altLang="en-US" sz="2000" dirty="0"/>
              <a:t>道徳認知の中心となっているのは、</a:t>
            </a:r>
            <a:r>
              <a:rPr lang="ja-JP" altLang="en-US" sz="2000" dirty="0">
                <a:solidFill>
                  <a:schemeClr val="accent1"/>
                </a:solidFill>
              </a:rPr>
              <a:t>行動や結果の価値</a:t>
            </a:r>
            <a:r>
              <a:rPr lang="en-US" altLang="ja-JP" sz="2000" dirty="0">
                <a:solidFill>
                  <a:schemeClr val="accent1"/>
                </a:solidFill>
              </a:rPr>
              <a:t>value of actions and outcomes</a:t>
            </a:r>
            <a:r>
              <a:rPr lang="ja-JP" altLang="en-US" sz="2000" dirty="0"/>
              <a:t>を司る連動システム</a:t>
            </a:r>
            <a:r>
              <a:rPr lang="en-US" altLang="ja-JP" sz="2000" dirty="0"/>
              <a:t>interlocking systems</a:t>
            </a:r>
          </a:p>
          <a:p>
            <a:r>
              <a:rPr lang="ja-JP" altLang="en-US" sz="2000" dirty="0"/>
              <a:t>この価値は、</a:t>
            </a:r>
            <a:r>
              <a:rPr lang="ja-JP" altLang="en-US" sz="2000" dirty="0">
                <a:solidFill>
                  <a:schemeClr val="accent1"/>
                </a:solidFill>
              </a:rPr>
              <a:t>心理状態</a:t>
            </a:r>
            <a:r>
              <a:rPr lang="en-US" altLang="ja-JP" sz="2000" dirty="0">
                <a:solidFill>
                  <a:schemeClr val="accent1"/>
                </a:solidFill>
              </a:rPr>
              <a:t>mental state</a:t>
            </a:r>
            <a:r>
              <a:rPr lang="ja-JP" altLang="en-US" sz="2000" dirty="0">
                <a:solidFill>
                  <a:schemeClr val="accent1"/>
                </a:solidFill>
              </a:rPr>
              <a:t>を司るシステム</a:t>
            </a:r>
            <a:r>
              <a:rPr lang="ja-JP" altLang="en-US" sz="2000" dirty="0"/>
              <a:t>や、</a:t>
            </a:r>
            <a:r>
              <a:rPr lang="ja-JP" altLang="en-US" sz="2000" dirty="0">
                <a:solidFill>
                  <a:schemeClr val="accent1"/>
                </a:solidFill>
              </a:rPr>
              <a:t>より不明瞭</a:t>
            </a:r>
            <a:r>
              <a:rPr lang="en-US" altLang="ja-JP" sz="2000" dirty="0">
                <a:solidFill>
                  <a:schemeClr val="accent1"/>
                </a:solidFill>
              </a:rPr>
              <a:t>abstract</a:t>
            </a:r>
            <a:r>
              <a:rPr lang="ja-JP" altLang="en-US" sz="2000" dirty="0">
                <a:solidFill>
                  <a:schemeClr val="accent1"/>
                </a:solidFill>
              </a:rPr>
              <a:t>な知識・ルール・目的と一致した思考</a:t>
            </a:r>
            <a:r>
              <a:rPr lang="en-US" altLang="ja-JP" sz="2000" dirty="0">
                <a:solidFill>
                  <a:schemeClr val="accent1"/>
                </a:solidFill>
              </a:rPr>
              <a:t>thought</a:t>
            </a:r>
            <a:r>
              <a:rPr lang="ja-JP" altLang="en-US" sz="2000" dirty="0">
                <a:solidFill>
                  <a:schemeClr val="accent1"/>
                </a:solidFill>
              </a:rPr>
              <a:t>や行動</a:t>
            </a:r>
            <a:r>
              <a:rPr lang="en-US" altLang="ja-JP" sz="2000" dirty="0">
                <a:solidFill>
                  <a:schemeClr val="accent1"/>
                </a:solidFill>
              </a:rPr>
              <a:t>action</a:t>
            </a:r>
            <a:r>
              <a:rPr lang="ja-JP" altLang="en-US" sz="2000" dirty="0">
                <a:solidFill>
                  <a:schemeClr val="accent1"/>
                </a:solidFill>
              </a:rPr>
              <a:t>の統合を司るシステム</a:t>
            </a:r>
            <a:r>
              <a:rPr lang="ja-JP" altLang="en-US" sz="2000" dirty="0"/>
              <a:t>によって、活性化されたり</a:t>
            </a:r>
            <a:r>
              <a:rPr lang="en-US" altLang="ja-JP" sz="2000" dirty="0"/>
              <a:t>informed</a:t>
            </a:r>
            <a:r>
              <a:rPr lang="ja-JP" altLang="en-US" sz="2000" dirty="0"/>
              <a:t>調整されたり</a:t>
            </a:r>
            <a:r>
              <a:rPr lang="en-US" altLang="ja-JP" sz="2000" dirty="0"/>
              <a:t>modulate</a:t>
            </a:r>
            <a:r>
              <a:rPr lang="ja-JP" altLang="en-US" sz="2000" dirty="0"/>
              <a:t>する</a:t>
            </a:r>
            <a:endParaRPr lang="en-US" altLang="ja-JP" sz="2000" dirty="0"/>
          </a:p>
          <a:p>
            <a:r>
              <a:rPr lang="ja-JP" altLang="en-US" sz="2000" dirty="0"/>
              <a:t>すなわち、より</a:t>
            </a:r>
            <a:r>
              <a:rPr lang="ja-JP" altLang="en-US" sz="2000" dirty="0">
                <a:solidFill>
                  <a:schemeClr val="accent1"/>
                </a:solidFill>
              </a:rPr>
              <a:t>自動化されたプロセス</a:t>
            </a:r>
            <a:r>
              <a:rPr lang="en-US" altLang="ja-JP" sz="2000" dirty="0">
                <a:solidFill>
                  <a:schemeClr val="accent1"/>
                </a:solidFill>
              </a:rPr>
              <a:t>automatic process</a:t>
            </a:r>
            <a:r>
              <a:rPr lang="ja-JP" altLang="en-US" sz="2000" dirty="0"/>
              <a:t>とより</a:t>
            </a:r>
            <a:r>
              <a:rPr lang="ja-JP" altLang="en-US" sz="2000" dirty="0">
                <a:solidFill>
                  <a:schemeClr val="accent1"/>
                </a:solidFill>
              </a:rPr>
              <a:t>制御されたプロセス</a:t>
            </a:r>
            <a:r>
              <a:rPr lang="en-US" altLang="ja-JP" sz="2000" dirty="0">
                <a:solidFill>
                  <a:schemeClr val="accent1"/>
                </a:solidFill>
              </a:rPr>
              <a:t>controlled process</a:t>
            </a:r>
            <a:r>
              <a:rPr lang="ja-JP" altLang="en-US" sz="2000" dirty="0"/>
              <a:t>が競合する</a:t>
            </a:r>
            <a:r>
              <a:rPr lang="en-US" altLang="ja-JP" sz="2000" dirty="0"/>
              <a:t>2</a:t>
            </a:r>
            <a:r>
              <a:rPr lang="ja-JP" altLang="en-US" sz="2000" dirty="0"/>
              <a:t>プロセス的変遷</a:t>
            </a:r>
            <a:r>
              <a:rPr lang="en-US" altLang="ja-JP" sz="2000" dirty="0"/>
              <a:t>dual process dynamic</a:t>
            </a:r>
            <a:r>
              <a:rPr lang="ja-JP" altLang="en-US" sz="2000" dirty="0"/>
              <a:t>をたどる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道徳脳のパラドックス </a:t>
            </a:r>
            <a:r>
              <a:rPr lang="en-US" altLang="ja-JP" sz="2600" b="1" dirty="0"/>
              <a:t>The Paradox of the “Moral Brain”</a:t>
            </a:r>
            <a:endParaRPr lang="en-US" sz="2600" b="1" dirty="0"/>
          </a:p>
        </p:txBody>
      </p:sp>
    </p:spTree>
    <p:extLst>
      <p:ext uri="{BB962C8B-B14F-4D97-AF65-F5344CB8AC3E}">
        <p14:creationId xmlns:p14="http://schemas.microsoft.com/office/powerpoint/2010/main" val="183215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悪い脳 </a:t>
            </a:r>
            <a:r>
              <a:rPr lang="en-US" altLang="ja-JP" sz="2600" b="1" dirty="0"/>
              <a:t>Bad Brain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101970"/>
            <a:ext cx="7886700" cy="4743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1600" dirty="0"/>
              <a:t>ある日事故により、鉄道線路建設労働者として働いていたゲージの脳を鉄の棒が貫通</a:t>
            </a:r>
            <a:endParaRPr lang="en-US" altLang="ja-JP" sz="1600" dirty="0"/>
          </a:p>
          <a:p>
            <a:r>
              <a:rPr lang="ja-JP" altLang="en-US" sz="1600" dirty="0"/>
              <a:t>とくに、</a:t>
            </a:r>
            <a:r>
              <a:rPr lang="ja-JP" altLang="en-US" sz="1600" dirty="0">
                <a:solidFill>
                  <a:schemeClr val="accent1"/>
                </a:solidFill>
              </a:rPr>
              <a:t>前頭前野腹内側部</a:t>
            </a:r>
            <a:r>
              <a:rPr lang="en-US" altLang="ja-JP" sz="1600" dirty="0">
                <a:solidFill>
                  <a:schemeClr val="accent1"/>
                </a:solidFill>
              </a:rPr>
              <a:t>ventromedial prefrontal cortex</a:t>
            </a:r>
            <a:r>
              <a:rPr lang="ja-JP" altLang="en-US" sz="1600" dirty="0"/>
              <a:t>を大きく損傷</a:t>
            </a:r>
            <a:endParaRPr lang="en-US" altLang="ja-JP" sz="1600" dirty="0"/>
          </a:p>
          <a:p>
            <a:endParaRPr lang="en-US" altLang="ja-JP" sz="1600" dirty="0"/>
          </a:p>
          <a:p>
            <a:r>
              <a:rPr lang="ja-JP" altLang="en-US" sz="1600" dirty="0"/>
              <a:t>従来の実行機能</a:t>
            </a:r>
            <a:r>
              <a:rPr lang="en-US" altLang="ja-JP" sz="1600" dirty="0"/>
              <a:t>executive function</a:t>
            </a:r>
            <a:r>
              <a:rPr lang="ja-JP" altLang="en-US" sz="1600" dirty="0"/>
              <a:t>や道徳的合理判断</a:t>
            </a:r>
            <a:r>
              <a:rPr lang="en-US" altLang="ja-JP" sz="1600" dirty="0"/>
              <a:t>moral reasoning</a:t>
            </a:r>
            <a:r>
              <a:rPr lang="ja-JP" altLang="en-US" sz="1600" dirty="0"/>
              <a:t>は正常だったが、より実社会を想定したリスクに関する意思決定を測定するゲームにおいて異常を検知</a:t>
            </a:r>
            <a:endParaRPr lang="en-US" altLang="ja-JP" sz="1600" dirty="0"/>
          </a:p>
          <a:p>
            <a:r>
              <a:rPr lang="ja-JP" altLang="en-US" sz="1600" dirty="0"/>
              <a:t>主に</a:t>
            </a:r>
            <a:r>
              <a:rPr lang="ja-JP" altLang="en-US" sz="1600" dirty="0">
                <a:solidFill>
                  <a:schemeClr val="accent1"/>
                </a:solidFill>
              </a:rPr>
              <a:t>感情的なもの</a:t>
            </a:r>
            <a:r>
              <a:rPr lang="en-US" altLang="ja-JP" sz="1600" dirty="0">
                <a:solidFill>
                  <a:schemeClr val="accent1"/>
                </a:solidFill>
              </a:rPr>
              <a:t>emotional</a:t>
            </a:r>
            <a:r>
              <a:rPr lang="ja-JP" altLang="en-US" sz="1600" dirty="0"/>
              <a:t>に関する異常</a:t>
            </a:r>
            <a:endParaRPr lang="en-US" altLang="ja-JP" sz="1600" dirty="0"/>
          </a:p>
          <a:p>
            <a:r>
              <a:rPr lang="ja-JP" altLang="en-US" sz="1600" dirty="0"/>
              <a:t>すなわち、</a:t>
            </a:r>
            <a:r>
              <a:rPr lang="ja-JP" altLang="en-US" sz="1600" dirty="0">
                <a:solidFill>
                  <a:schemeClr val="accent1"/>
                </a:solidFill>
              </a:rPr>
              <a:t>複雑な意思決定を導く感情</a:t>
            </a:r>
            <a:r>
              <a:rPr lang="en-US" altLang="ja-JP" sz="1600" dirty="0">
                <a:solidFill>
                  <a:schemeClr val="accent1"/>
                </a:solidFill>
              </a:rPr>
              <a:t>feelings that guide complex decision-making</a:t>
            </a:r>
            <a:r>
              <a:rPr lang="ja-JP" altLang="en-US" sz="1600" dirty="0">
                <a:solidFill>
                  <a:schemeClr val="accent1"/>
                </a:solidFill>
              </a:rPr>
              <a:t>が欠如</a:t>
            </a:r>
            <a:r>
              <a:rPr lang="ja-JP" altLang="en-US" sz="1600" dirty="0"/>
              <a:t>していることが、意思決定の問題を引き起こしていると考えられた</a:t>
            </a:r>
            <a:endParaRPr lang="en-US" altLang="ja-JP" sz="1600" dirty="0"/>
          </a:p>
          <a:p>
            <a:r>
              <a:rPr lang="ja-JP" altLang="en-US" sz="1600" b="1" dirty="0">
                <a:solidFill>
                  <a:schemeClr val="accent1"/>
                </a:solidFill>
              </a:rPr>
              <a:t>前頭前野腹内側部は、道徳的判断を感情的に導く</a:t>
            </a:r>
            <a:r>
              <a:rPr lang="ja-JP" altLang="en-US" sz="1600" dirty="0"/>
              <a:t>うえで重要な役割を果たしていると同定</a:t>
            </a:r>
            <a:endParaRPr lang="en-US" altLang="ja-JP" sz="1600" dirty="0"/>
          </a:p>
        </p:txBody>
      </p:sp>
      <p:pic>
        <p:nvPicPr>
          <p:cNvPr id="9" name="Picture 8">
            <a:extLst>
              <a:ext uri="{FF2B5EF4-FFF2-40B4-BE49-F238E27FC236}">
                <a16:creationId xmlns:a16="http://schemas.microsoft.com/office/drawing/2014/main" id="{16779D5F-30DB-4F19-A0B8-E525E47AA692}"/>
              </a:ext>
            </a:extLst>
          </p:cNvPr>
          <p:cNvPicPr>
            <a:picLocks noChangeAspect="1"/>
          </p:cNvPicPr>
          <p:nvPr/>
        </p:nvPicPr>
        <p:blipFill>
          <a:blip r:embed="rId2"/>
          <a:stretch>
            <a:fillRect/>
          </a:stretch>
        </p:blipFill>
        <p:spPr>
          <a:xfrm>
            <a:off x="5330092" y="4032923"/>
            <a:ext cx="3185258" cy="2374504"/>
          </a:xfrm>
          <a:prstGeom prst="rect">
            <a:avLst/>
          </a:prstGeom>
        </p:spPr>
      </p:pic>
      <p:sp>
        <p:nvSpPr>
          <p:cNvPr id="13" name="TextBox 12">
            <a:extLst>
              <a:ext uri="{FF2B5EF4-FFF2-40B4-BE49-F238E27FC236}">
                <a16:creationId xmlns:a16="http://schemas.microsoft.com/office/drawing/2014/main" id="{99F41821-9CE2-4560-9691-8D396A2971C6}"/>
              </a:ext>
            </a:extLst>
          </p:cNvPr>
          <p:cNvSpPr txBox="1"/>
          <p:nvPr/>
        </p:nvSpPr>
        <p:spPr>
          <a:xfrm>
            <a:off x="5564554" y="6407427"/>
            <a:ext cx="3501292" cy="215444"/>
          </a:xfrm>
          <a:prstGeom prst="rect">
            <a:avLst/>
          </a:prstGeom>
          <a:noFill/>
        </p:spPr>
        <p:txBody>
          <a:bodyPr wrap="square">
            <a:spAutoFit/>
          </a:bodyPr>
          <a:lstStyle/>
          <a:p>
            <a:r>
              <a:rPr lang="en-US" sz="800" dirty="0"/>
              <a:t>http://www.doctorsimpossible.com/the-curious-case-of-phineas-gage/</a:t>
            </a:r>
          </a:p>
        </p:txBody>
      </p:sp>
      <p:pic>
        <p:nvPicPr>
          <p:cNvPr id="14" name="Picture 13">
            <a:extLst>
              <a:ext uri="{FF2B5EF4-FFF2-40B4-BE49-F238E27FC236}">
                <a16:creationId xmlns:a16="http://schemas.microsoft.com/office/drawing/2014/main" id="{F3BE1A38-593D-4F13-90CF-DF741B3A9646}"/>
              </a:ext>
            </a:extLst>
          </p:cNvPr>
          <p:cNvPicPr>
            <a:picLocks noChangeAspect="1"/>
          </p:cNvPicPr>
          <p:nvPr/>
        </p:nvPicPr>
        <p:blipFill>
          <a:blip r:embed="rId3"/>
          <a:stretch>
            <a:fillRect/>
          </a:stretch>
        </p:blipFill>
        <p:spPr>
          <a:xfrm>
            <a:off x="967830" y="4645975"/>
            <a:ext cx="3024554" cy="1761452"/>
          </a:xfrm>
          <a:prstGeom prst="rect">
            <a:avLst/>
          </a:prstGeom>
        </p:spPr>
      </p:pic>
      <p:sp>
        <p:nvSpPr>
          <p:cNvPr id="17" name="TextBox 16">
            <a:extLst>
              <a:ext uri="{FF2B5EF4-FFF2-40B4-BE49-F238E27FC236}">
                <a16:creationId xmlns:a16="http://schemas.microsoft.com/office/drawing/2014/main" id="{59DBBDEC-068B-454D-BD0A-92C3CD93B194}"/>
              </a:ext>
            </a:extLst>
          </p:cNvPr>
          <p:cNvSpPr txBox="1"/>
          <p:nvPr/>
        </p:nvSpPr>
        <p:spPr>
          <a:xfrm>
            <a:off x="73643" y="6420847"/>
            <a:ext cx="5353539" cy="223296"/>
          </a:xfrm>
          <a:prstGeom prst="rect">
            <a:avLst/>
          </a:prstGeom>
          <a:noFill/>
        </p:spPr>
        <p:txBody>
          <a:bodyPr wrap="square">
            <a:spAutoFit/>
          </a:bodyPr>
          <a:lstStyle/>
          <a:p>
            <a:r>
              <a:rPr lang="en-US" sz="800" dirty="0"/>
              <a:t>https://www.reddit.com/r/TheDollop/comments/aaeqte/went_to_the_harvard_medical_museum_to_see_phineas/</a:t>
            </a:r>
          </a:p>
        </p:txBody>
      </p:sp>
      <p:sp>
        <p:nvSpPr>
          <p:cNvPr id="19" name="TextBox 18">
            <a:extLst>
              <a:ext uri="{FF2B5EF4-FFF2-40B4-BE49-F238E27FC236}">
                <a16:creationId xmlns:a16="http://schemas.microsoft.com/office/drawing/2014/main" id="{01536B8C-451C-4F2D-84DB-5C450CF42883}"/>
              </a:ext>
            </a:extLst>
          </p:cNvPr>
          <p:cNvSpPr txBox="1"/>
          <p:nvPr/>
        </p:nvSpPr>
        <p:spPr>
          <a:xfrm>
            <a:off x="628650" y="614154"/>
            <a:ext cx="4595446" cy="400110"/>
          </a:xfrm>
          <a:prstGeom prst="rect">
            <a:avLst/>
          </a:prstGeom>
          <a:noFill/>
        </p:spPr>
        <p:txBody>
          <a:bodyPr wrap="square">
            <a:spAutoFit/>
          </a:bodyPr>
          <a:lstStyle/>
          <a:p>
            <a:r>
              <a:rPr lang="ja-JP" altLang="en-US" sz="2000" u="sng" dirty="0"/>
              <a:t>フェニアス・ゲージの例</a:t>
            </a:r>
            <a:endParaRPr lang="en-US" altLang="ja-JP" sz="2000" u="sng" dirty="0"/>
          </a:p>
        </p:txBody>
      </p:sp>
    </p:spTree>
    <p:extLst>
      <p:ext uri="{BB962C8B-B14F-4D97-AF65-F5344CB8AC3E}">
        <p14:creationId xmlns:p14="http://schemas.microsoft.com/office/powerpoint/2010/main" val="248116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悪い脳 </a:t>
            </a:r>
            <a:r>
              <a:rPr lang="en-US" altLang="ja-JP" sz="2600" b="1" dirty="0"/>
              <a:t>Bad Brain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101970"/>
            <a:ext cx="7886700" cy="5572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1600" dirty="0"/>
              <a:t>サイコパスとは、</a:t>
            </a:r>
            <a:r>
              <a:rPr lang="ja-JP" altLang="en-US" sz="1600" dirty="0">
                <a:solidFill>
                  <a:schemeClr val="accent1"/>
                </a:solidFill>
              </a:rPr>
              <a:t>冷淡さ</a:t>
            </a:r>
            <a:r>
              <a:rPr lang="en-US" altLang="ja-JP" sz="1600" dirty="0">
                <a:solidFill>
                  <a:schemeClr val="accent1"/>
                </a:solidFill>
              </a:rPr>
              <a:t>callousness</a:t>
            </a:r>
            <a:r>
              <a:rPr lang="ja-JP" altLang="en-US" sz="1600" dirty="0">
                <a:solidFill>
                  <a:schemeClr val="accent1"/>
                </a:solidFill>
              </a:rPr>
              <a:t>、共感性</a:t>
            </a:r>
            <a:r>
              <a:rPr lang="en-US" altLang="ja-JP" sz="1600" dirty="0">
                <a:solidFill>
                  <a:schemeClr val="accent1"/>
                </a:solidFill>
              </a:rPr>
              <a:t>empathy</a:t>
            </a:r>
            <a:r>
              <a:rPr lang="ja-JP" altLang="en-US" sz="1600" dirty="0">
                <a:solidFill>
                  <a:schemeClr val="accent1"/>
                </a:solidFill>
              </a:rPr>
              <a:t>や感情の深さ</a:t>
            </a:r>
            <a:r>
              <a:rPr lang="en-US" altLang="ja-JP" sz="1600" dirty="0">
                <a:solidFill>
                  <a:schemeClr val="accent1"/>
                </a:solidFill>
              </a:rPr>
              <a:t>emotional depth</a:t>
            </a:r>
            <a:r>
              <a:rPr lang="ja-JP" altLang="en-US" sz="1600" dirty="0">
                <a:solidFill>
                  <a:schemeClr val="accent1"/>
                </a:solidFill>
              </a:rPr>
              <a:t>の欠如、反社会的行為に対する真の反省</a:t>
            </a:r>
            <a:r>
              <a:rPr lang="en-US" altLang="ja-JP" sz="1600" dirty="0">
                <a:solidFill>
                  <a:schemeClr val="accent1"/>
                </a:solidFill>
              </a:rPr>
              <a:t>genuine remorse</a:t>
            </a:r>
            <a:r>
              <a:rPr lang="ja-JP" altLang="en-US" sz="1600" dirty="0">
                <a:solidFill>
                  <a:schemeClr val="accent1"/>
                </a:solidFill>
              </a:rPr>
              <a:t>の欠如、道具を用いた攻撃性</a:t>
            </a:r>
            <a:r>
              <a:rPr lang="en-US" altLang="ja-JP" sz="1600" dirty="0">
                <a:solidFill>
                  <a:schemeClr val="accent1"/>
                </a:solidFill>
              </a:rPr>
              <a:t>instrumental aggression</a:t>
            </a:r>
            <a:r>
              <a:rPr lang="ja-JP" altLang="en-US" sz="1600" dirty="0"/>
              <a:t>などの特徴をもつ</a:t>
            </a:r>
            <a:endParaRPr lang="en-US" altLang="ja-JP" sz="1600" dirty="0"/>
          </a:p>
          <a:p>
            <a:endParaRPr lang="en-US" altLang="ja-JP" sz="1600" dirty="0"/>
          </a:p>
          <a:p>
            <a:r>
              <a:rPr lang="ja-JP" altLang="en-US" sz="1600" dirty="0"/>
              <a:t>ネガティブな感情と社会的に有害な行動を結びつけることができない</a:t>
            </a:r>
            <a:endParaRPr lang="en-US" altLang="ja-JP" sz="1600" dirty="0"/>
          </a:p>
          <a:p>
            <a:pPr lvl="1"/>
            <a:r>
              <a:rPr lang="ja-JP" altLang="en-US" sz="1600" dirty="0">
                <a:solidFill>
                  <a:schemeClr val="accent1"/>
                </a:solidFill>
              </a:rPr>
              <a:t>扁桃体</a:t>
            </a:r>
            <a:r>
              <a:rPr lang="en-US" altLang="ja-JP" sz="1600" dirty="0">
                <a:solidFill>
                  <a:schemeClr val="accent1"/>
                </a:solidFill>
              </a:rPr>
              <a:t>amygdala</a:t>
            </a:r>
            <a:r>
              <a:rPr lang="ja-JP" altLang="en-US" sz="1600" dirty="0"/>
              <a:t>：</a:t>
            </a:r>
            <a:endParaRPr lang="en-US" altLang="ja-JP" sz="1600" dirty="0"/>
          </a:p>
          <a:p>
            <a:pPr lvl="2"/>
            <a:r>
              <a:rPr lang="ja-JP" altLang="en-US" sz="1600" dirty="0"/>
              <a:t>感情的学習・記憶、刺激による強化学習に関わる</a:t>
            </a:r>
            <a:endParaRPr lang="en-US" altLang="ja-JP" sz="1600" dirty="0"/>
          </a:p>
          <a:p>
            <a:pPr lvl="2"/>
            <a:r>
              <a:rPr lang="ja-JP" altLang="en-US" sz="1600" dirty="0"/>
              <a:t>ネガティブな感情（怖い顔</a:t>
            </a:r>
            <a:r>
              <a:rPr lang="en-US" altLang="ja-JP" sz="1600" dirty="0"/>
              <a:t>fearful face</a:t>
            </a:r>
            <a:r>
              <a:rPr lang="ja-JP" altLang="en-US" sz="1600" dirty="0"/>
              <a:t>、反道徳的描写</a:t>
            </a:r>
            <a:r>
              <a:rPr lang="en-US" altLang="ja-JP" sz="1600" dirty="0"/>
              <a:t>depictions of moral transgressions</a:t>
            </a:r>
            <a:r>
              <a:rPr lang="ja-JP" altLang="en-US" sz="1600" dirty="0"/>
              <a:t>）・他者の痛みに対しての扁桃体の反応性が低い</a:t>
            </a:r>
            <a:endParaRPr lang="en-US" altLang="ja-JP" sz="1600" dirty="0"/>
          </a:p>
          <a:p>
            <a:pPr lvl="1"/>
            <a:r>
              <a:rPr lang="ja-JP" altLang="en-US" sz="1600" dirty="0">
                <a:solidFill>
                  <a:schemeClr val="accent1"/>
                </a:solidFill>
              </a:rPr>
              <a:t>前頭葉</a:t>
            </a:r>
            <a:r>
              <a:rPr lang="en-US" altLang="ja-JP" sz="1600" dirty="0">
                <a:solidFill>
                  <a:schemeClr val="accent1"/>
                </a:solidFill>
              </a:rPr>
              <a:t>‐</a:t>
            </a:r>
            <a:r>
              <a:rPr lang="ja-JP" altLang="en-US" sz="1600" dirty="0">
                <a:solidFill>
                  <a:schemeClr val="accent1"/>
                </a:solidFill>
              </a:rPr>
              <a:t>線条体回路</a:t>
            </a:r>
            <a:r>
              <a:rPr lang="en-US" altLang="ja-JP" sz="1600" dirty="0" err="1">
                <a:solidFill>
                  <a:schemeClr val="accent1"/>
                </a:solidFill>
              </a:rPr>
              <a:t>frontostriatal</a:t>
            </a:r>
            <a:r>
              <a:rPr lang="en-US" altLang="ja-JP" sz="1600" dirty="0">
                <a:solidFill>
                  <a:schemeClr val="accent1"/>
                </a:solidFill>
              </a:rPr>
              <a:t> pathway</a:t>
            </a:r>
            <a:r>
              <a:rPr lang="ja-JP" altLang="en-US" sz="1600" dirty="0"/>
              <a:t>（背側・腹側線条体</a:t>
            </a:r>
            <a:r>
              <a:rPr lang="en-US" altLang="ja-JP" sz="1600" dirty="0"/>
              <a:t>dorsal and ventral striatum</a:t>
            </a:r>
            <a:r>
              <a:rPr lang="ja-JP" altLang="en-US" sz="1600" dirty="0"/>
              <a:t>、前頭前野腹内側部</a:t>
            </a:r>
            <a:r>
              <a:rPr lang="en-US" altLang="ja-JP" sz="1600" dirty="0" err="1"/>
              <a:t>vmPFC</a:t>
            </a:r>
            <a:r>
              <a:rPr lang="ja-JP" altLang="en-US" sz="1600" dirty="0"/>
              <a:t>）：</a:t>
            </a:r>
            <a:endParaRPr lang="en-US" altLang="ja-JP" sz="1600" dirty="0"/>
          </a:p>
          <a:p>
            <a:pPr lvl="2"/>
            <a:r>
              <a:rPr lang="ja-JP" altLang="en-US" sz="1600" dirty="0"/>
              <a:t>反応</a:t>
            </a:r>
            <a:r>
              <a:rPr lang="en-US" altLang="ja-JP" sz="1600" dirty="0"/>
              <a:t>‐</a:t>
            </a:r>
            <a:r>
              <a:rPr lang="ja-JP" altLang="en-US" sz="1600" dirty="0"/>
              <a:t>結果学習</a:t>
            </a:r>
            <a:r>
              <a:rPr lang="en-US" altLang="ja-JP" sz="1600" dirty="0"/>
              <a:t>response-outcome learning</a:t>
            </a:r>
            <a:r>
              <a:rPr lang="ja-JP" altLang="en-US" sz="1600" dirty="0"/>
              <a:t>に関わる</a:t>
            </a:r>
            <a:endParaRPr lang="en-US" altLang="ja-JP" sz="1600" dirty="0"/>
          </a:p>
          <a:p>
            <a:pPr lvl="2"/>
            <a:r>
              <a:rPr lang="ja-JP" altLang="en-US" sz="1600" dirty="0"/>
              <a:t>自分の痛みに対しては健常者と変わらないが、他者の痛みに対しては前頭前野腹内側部と眼窩部</a:t>
            </a:r>
            <a:r>
              <a:rPr lang="en-US" altLang="ja-JP" sz="1600" dirty="0"/>
              <a:t>orbitofrontal cortex</a:t>
            </a:r>
            <a:r>
              <a:rPr lang="ja-JP" altLang="en-US" sz="1600" dirty="0"/>
              <a:t>の結合</a:t>
            </a:r>
            <a:r>
              <a:rPr lang="en-US" altLang="ja-JP" sz="1600" dirty="0"/>
              <a:t>connectivity</a:t>
            </a:r>
            <a:r>
              <a:rPr lang="ja-JP" altLang="en-US" sz="1600" dirty="0"/>
              <a:t>が減弱する</a:t>
            </a:r>
            <a:endParaRPr lang="en-US" altLang="ja-JP" sz="1600" dirty="0"/>
          </a:p>
          <a:p>
            <a:r>
              <a:rPr lang="ja-JP" altLang="en-US" sz="1600" dirty="0"/>
              <a:t>衝動性</a:t>
            </a:r>
            <a:endParaRPr lang="en-US" altLang="ja-JP" sz="1600" dirty="0"/>
          </a:p>
          <a:p>
            <a:pPr lvl="1"/>
            <a:r>
              <a:rPr lang="ja-JP" altLang="en-US" sz="1600" dirty="0"/>
              <a:t>前頭葉</a:t>
            </a:r>
            <a:r>
              <a:rPr lang="en-US" altLang="ja-JP" sz="1600" dirty="0"/>
              <a:t>‐</a:t>
            </a:r>
            <a:r>
              <a:rPr lang="ja-JP" altLang="en-US" sz="1600" dirty="0"/>
              <a:t>線条体回路：</a:t>
            </a:r>
            <a:endParaRPr lang="en-US" altLang="ja-JP" sz="1600" dirty="0"/>
          </a:p>
          <a:p>
            <a:pPr lvl="2"/>
            <a:r>
              <a:rPr lang="ja-JP" altLang="en-US" sz="1600" dirty="0">
                <a:solidFill>
                  <a:schemeClr val="accent1"/>
                </a:solidFill>
              </a:rPr>
              <a:t>報酬系</a:t>
            </a:r>
            <a:r>
              <a:rPr lang="en-US" altLang="ja-JP" sz="1600" dirty="0">
                <a:solidFill>
                  <a:schemeClr val="accent1"/>
                </a:solidFill>
              </a:rPr>
              <a:t>reward processing</a:t>
            </a:r>
            <a:r>
              <a:rPr lang="ja-JP" altLang="en-US" sz="1600" dirty="0">
                <a:solidFill>
                  <a:schemeClr val="accent1"/>
                </a:solidFill>
              </a:rPr>
              <a:t>の高まり</a:t>
            </a:r>
            <a:endParaRPr lang="en-US" altLang="ja-JP" sz="1600" dirty="0">
              <a:solidFill>
                <a:schemeClr val="accent1"/>
              </a:solidFill>
            </a:endParaRPr>
          </a:p>
          <a:p>
            <a:pPr lvl="2"/>
            <a:r>
              <a:rPr lang="ja-JP" altLang="en-US" sz="1600" dirty="0"/>
              <a:t>不誠実な行動</a:t>
            </a:r>
            <a:r>
              <a:rPr lang="en-US" altLang="ja-JP" sz="1600" dirty="0"/>
              <a:t>behaving dishonestly</a:t>
            </a:r>
            <a:r>
              <a:rPr lang="ja-JP" altLang="en-US" sz="1600" dirty="0"/>
              <a:t>を起こすときの葛藤</a:t>
            </a:r>
            <a:r>
              <a:rPr lang="en-US" altLang="ja-JP" sz="1600" dirty="0"/>
              <a:t>response conflict</a:t>
            </a:r>
            <a:r>
              <a:rPr lang="ja-JP" altLang="en-US" sz="1600" dirty="0"/>
              <a:t>が少ない</a:t>
            </a:r>
            <a:endParaRPr lang="en-US" altLang="ja-JP" sz="1600" dirty="0"/>
          </a:p>
          <a:p>
            <a:pPr lvl="2"/>
            <a:r>
              <a:rPr lang="ja-JP" altLang="en-US" sz="1600" dirty="0"/>
              <a:t>衝動</a:t>
            </a:r>
            <a:r>
              <a:rPr lang="en-US" altLang="ja-JP" sz="1600" dirty="0"/>
              <a:t>‐</a:t>
            </a:r>
            <a:r>
              <a:rPr lang="ja-JP" altLang="en-US" sz="1600" dirty="0"/>
              <a:t>制御タスクにおいて衝動的な行動をとる</a:t>
            </a:r>
            <a:endParaRPr lang="en-US" altLang="ja-JP" sz="1600" dirty="0"/>
          </a:p>
        </p:txBody>
      </p:sp>
      <p:sp>
        <p:nvSpPr>
          <p:cNvPr id="10" name="TextBox 9">
            <a:extLst>
              <a:ext uri="{FF2B5EF4-FFF2-40B4-BE49-F238E27FC236}">
                <a16:creationId xmlns:a16="http://schemas.microsoft.com/office/drawing/2014/main" id="{30551168-EACF-4E16-BEAD-299D3D39193B}"/>
              </a:ext>
            </a:extLst>
          </p:cNvPr>
          <p:cNvSpPr txBox="1"/>
          <p:nvPr/>
        </p:nvSpPr>
        <p:spPr>
          <a:xfrm>
            <a:off x="628650" y="614154"/>
            <a:ext cx="4595446" cy="400110"/>
          </a:xfrm>
          <a:prstGeom prst="rect">
            <a:avLst/>
          </a:prstGeom>
          <a:noFill/>
        </p:spPr>
        <p:txBody>
          <a:bodyPr wrap="square">
            <a:spAutoFit/>
          </a:bodyPr>
          <a:lstStyle/>
          <a:p>
            <a:r>
              <a:rPr lang="ja-JP" altLang="en-US" sz="2000" u="sng" dirty="0"/>
              <a:t>サイコパス</a:t>
            </a:r>
            <a:r>
              <a:rPr lang="en-US" altLang="ja-JP" sz="2000" u="sng" dirty="0"/>
              <a:t>psychopaths</a:t>
            </a:r>
            <a:r>
              <a:rPr lang="ja-JP" altLang="en-US" sz="2000" u="sng" dirty="0"/>
              <a:t>の例</a:t>
            </a:r>
            <a:endParaRPr lang="en-US" altLang="ja-JP" sz="2000" u="sng" dirty="0"/>
          </a:p>
        </p:txBody>
      </p:sp>
    </p:spTree>
    <p:extLst>
      <p:ext uri="{BB962C8B-B14F-4D97-AF65-F5344CB8AC3E}">
        <p14:creationId xmlns:p14="http://schemas.microsoft.com/office/powerpoint/2010/main" val="366455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敏感な脳 </a:t>
            </a:r>
            <a:r>
              <a:rPr lang="en-US" altLang="ja-JP" sz="2600" b="1" dirty="0"/>
              <a:t>Responsive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641230"/>
            <a:ext cx="7886700" cy="4827025"/>
          </a:xfrm>
        </p:spPr>
        <p:txBody>
          <a:bodyPr>
            <a:normAutofit/>
          </a:bodyPr>
          <a:lstStyle/>
          <a:p>
            <a:r>
              <a:rPr lang="ja-JP" altLang="en-US" sz="2000" dirty="0"/>
              <a:t>健常者がどのように不道徳的行動に反応を示すのか</a:t>
            </a:r>
            <a:endParaRPr lang="en-US" altLang="ja-JP" sz="2000" dirty="0"/>
          </a:p>
          <a:p>
            <a:endParaRPr lang="en-US" altLang="ja-JP" sz="2000" dirty="0"/>
          </a:p>
          <a:p>
            <a:r>
              <a:rPr lang="ja-JP" altLang="en-US" sz="2000" dirty="0">
                <a:solidFill>
                  <a:schemeClr val="accent1"/>
                </a:solidFill>
              </a:rPr>
              <a:t>扁桃体</a:t>
            </a:r>
            <a:r>
              <a:rPr lang="en-US" altLang="ja-JP" sz="2000" dirty="0">
                <a:solidFill>
                  <a:schemeClr val="accent1"/>
                </a:solidFill>
              </a:rPr>
              <a:t>‐</a:t>
            </a:r>
            <a:r>
              <a:rPr lang="ja-JP" altLang="en-US" sz="2000" dirty="0">
                <a:solidFill>
                  <a:schemeClr val="accent1"/>
                </a:solidFill>
              </a:rPr>
              <a:t>前頭前野腹内側部回路</a:t>
            </a:r>
            <a:r>
              <a:rPr lang="en-US" altLang="ja-JP" sz="2000" dirty="0">
                <a:solidFill>
                  <a:schemeClr val="accent1"/>
                </a:solidFill>
              </a:rPr>
              <a:t>amygdala-</a:t>
            </a:r>
            <a:r>
              <a:rPr lang="en-US" altLang="ja-JP" sz="2000" dirty="0" err="1">
                <a:solidFill>
                  <a:schemeClr val="accent1"/>
                </a:solidFill>
              </a:rPr>
              <a:t>vmPFC</a:t>
            </a:r>
            <a:r>
              <a:rPr lang="en-US" altLang="ja-JP" sz="2000" dirty="0">
                <a:solidFill>
                  <a:schemeClr val="accent1"/>
                </a:solidFill>
              </a:rPr>
              <a:t> circuit</a:t>
            </a:r>
          </a:p>
          <a:p>
            <a:pPr lvl="1"/>
            <a:r>
              <a:rPr lang="ja-JP" altLang="en-US" sz="1600" dirty="0"/>
              <a:t>利他傾向（扁桃体が大きい）</a:t>
            </a:r>
            <a:endParaRPr lang="en-US" altLang="ja-JP" sz="1600" dirty="0"/>
          </a:p>
          <a:p>
            <a:pPr lvl="1"/>
            <a:r>
              <a:rPr lang="ja-JP" altLang="en-US" sz="1600" dirty="0"/>
              <a:t>感情に対する反応性（恐怖を示す顔に対する反応性が高い）</a:t>
            </a:r>
            <a:endParaRPr lang="en-US" altLang="ja-JP" sz="1600" dirty="0"/>
          </a:p>
          <a:p>
            <a:pPr lvl="1"/>
            <a:r>
              <a:rPr lang="ja-JP" altLang="en-US" sz="1600" dirty="0"/>
              <a:t>意識的・偶然的危害</a:t>
            </a:r>
            <a:r>
              <a:rPr lang="en-US" altLang="ja-JP" sz="1600" dirty="0"/>
              <a:t>intentional and accidental harm</a:t>
            </a:r>
            <a:r>
              <a:rPr lang="ja-JP" altLang="en-US" sz="1600" dirty="0"/>
              <a:t>を区別する</a:t>
            </a:r>
            <a:endParaRPr lang="en-US" altLang="ja-JP" sz="1600" dirty="0"/>
          </a:p>
          <a:p>
            <a:r>
              <a:rPr lang="ja-JP" altLang="en-US" sz="2000" dirty="0">
                <a:solidFill>
                  <a:schemeClr val="accent1"/>
                </a:solidFill>
              </a:rPr>
              <a:t>側頭頭頂接合部</a:t>
            </a:r>
            <a:r>
              <a:rPr lang="en-US" altLang="ja-JP" sz="2000" dirty="0">
                <a:solidFill>
                  <a:schemeClr val="accent1"/>
                </a:solidFill>
              </a:rPr>
              <a:t>temporoparietal junction(TPJ)</a:t>
            </a:r>
          </a:p>
          <a:p>
            <a:pPr lvl="1"/>
            <a:r>
              <a:rPr lang="ja-JP" altLang="en-US" sz="1600" dirty="0"/>
              <a:t>精神状態</a:t>
            </a:r>
            <a:r>
              <a:rPr lang="en-US" altLang="ja-JP" sz="1600" dirty="0"/>
              <a:t>mental state</a:t>
            </a:r>
            <a:r>
              <a:rPr lang="ja-JP" altLang="en-US" sz="1600" dirty="0"/>
              <a:t>（道徳に関する精神状態を含む）</a:t>
            </a:r>
            <a:endParaRPr lang="en-US" altLang="ja-JP" sz="1600" dirty="0"/>
          </a:p>
          <a:p>
            <a:pPr lvl="1"/>
            <a:r>
              <a:rPr lang="ja-JP" altLang="en-US" sz="1600" dirty="0"/>
              <a:t>意図的な危害に対する敏感性</a:t>
            </a:r>
            <a:endParaRPr lang="en-US" altLang="ja-JP" sz="1600" dirty="0"/>
          </a:p>
          <a:p>
            <a:r>
              <a:rPr lang="ja-JP" altLang="en-US" sz="2000" dirty="0">
                <a:solidFill>
                  <a:schemeClr val="accent1"/>
                </a:solidFill>
              </a:rPr>
              <a:t>前頭葉</a:t>
            </a:r>
            <a:r>
              <a:rPr lang="en-US" altLang="ja-JP" sz="2000" dirty="0">
                <a:solidFill>
                  <a:schemeClr val="accent1"/>
                </a:solidFill>
              </a:rPr>
              <a:t>‐</a:t>
            </a:r>
            <a:r>
              <a:rPr lang="ja-JP" altLang="en-US" sz="2000" dirty="0">
                <a:solidFill>
                  <a:schemeClr val="accent1"/>
                </a:solidFill>
              </a:rPr>
              <a:t>線条体回路</a:t>
            </a:r>
            <a:r>
              <a:rPr lang="en-US" altLang="ja-JP" sz="2000" dirty="0" err="1">
                <a:solidFill>
                  <a:schemeClr val="accent1"/>
                </a:solidFill>
              </a:rPr>
              <a:t>frontostriatal</a:t>
            </a:r>
            <a:r>
              <a:rPr lang="en-US" altLang="ja-JP" sz="2000" dirty="0">
                <a:solidFill>
                  <a:schemeClr val="accent1"/>
                </a:solidFill>
              </a:rPr>
              <a:t> pathway</a:t>
            </a:r>
          </a:p>
          <a:p>
            <a:r>
              <a:rPr lang="ja-JP" altLang="en-US" sz="2000" dirty="0">
                <a:solidFill>
                  <a:schemeClr val="accent1"/>
                </a:solidFill>
              </a:rPr>
              <a:t>島</a:t>
            </a:r>
            <a:r>
              <a:rPr lang="en-US" altLang="ja-JP" sz="2000" dirty="0">
                <a:solidFill>
                  <a:schemeClr val="accent1"/>
                </a:solidFill>
              </a:rPr>
              <a:t>insula</a:t>
            </a:r>
            <a:endParaRPr lang="en-US" altLang="ja-JP" sz="2000" dirty="0"/>
          </a:p>
          <a:p>
            <a:pPr lvl="1"/>
            <a:r>
              <a:rPr lang="ja-JP" altLang="en-US" sz="1600" dirty="0"/>
              <a:t>主観的価値（不道徳的行動に対する嫌悪など）</a:t>
            </a:r>
            <a:endParaRPr lang="en-US" altLang="ja-JP" sz="1600" dirty="0"/>
          </a:p>
          <a:p>
            <a:endParaRPr lang="en-US" altLang="ja-JP" sz="2000" dirty="0"/>
          </a:p>
        </p:txBody>
      </p:sp>
    </p:spTree>
    <p:extLst>
      <p:ext uri="{BB962C8B-B14F-4D97-AF65-F5344CB8AC3E}">
        <p14:creationId xmlns:p14="http://schemas.microsoft.com/office/powerpoint/2010/main" val="260030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敏感な脳 </a:t>
            </a:r>
            <a:r>
              <a:rPr lang="en-US" altLang="ja-JP" sz="2600" b="1" dirty="0"/>
              <a:t>Responsive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641230"/>
            <a:ext cx="7886700" cy="4827025"/>
          </a:xfrm>
        </p:spPr>
        <p:txBody>
          <a:bodyPr>
            <a:normAutofit/>
          </a:bodyPr>
          <a:lstStyle/>
          <a:p>
            <a:r>
              <a:rPr lang="ja-JP" altLang="en-US" sz="2000" dirty="0">
                <a:solidFill>
                  <a:schemeClr val="accent1"/>
                </a:solidFill>
              </a:rPr>
              <a:t>結果に基づく</a:t>
            </a:r>
            <a:r>
              <a:rPr lang="ja-JP" altLang="en-US" sz="2000" dirty="0"/>
              <a:t>判断</a:t>
            </a:r>
            <a:r>
              <a:rPr lang="en-US" altLang="ja-JP" sz="2000" dirty="0"/>
              <a:t>outcome-based judgment</a:t>
            </a:r>
            <a:r>
              <a:rPr lang="ja-JP" altLang="en-US" sz="2000" dirty="0"/>
              <a:t> </a:t>
            </a:r>
            <a:r>
              <a:rPr lang="en-US" altLang="ja-JP" sz="2000" dirty="0"/>
              <a:t>VS</a:t>
            </a:r>
            <a:r>
              <a:rPr lang="ja-JP" altLang="en-US" sz="2000" dirty="0"/>
              <a:t> </a:t>
            </a:r>
            <a:r>
              <a:rPr lang="ja-JP" altLang="en-US" sz="2000" dirty="0">
                <a:solidFill>
                  <a:schemeClr val="accent1"/>
                </a:solidFill>
              </a:rPr>
              <a:t>意図に基づく</a:t>
            </a:r>
            <a:r>
              <a:rPr lang="ja-JP" altLang="en-US" sz="2000" dirty="0"/>
              <a:t>判断</a:t>
            </a:r>
            <a:r>
              <a:rPr lang="en-US" altLang="ja-JP" sz="2000" dirty="0"/>
              <a:t>intention-based judgment</a:t>
            </a:r>
          </a:p>
          <a:p>
            <a:endParaRPr lang="en-US" altLang="ja-JP" sz="2000" dirty="0"/>
          </a:p>
          <a:p>
            <a:r>
              <a:rPr lang="ja-JP" altLang="en-US" sz="2000" dirty="0"/>
              <a:t>結果に基づく判断</a:t>
            </a:r>
            <a:r>
              <a:rPr lang="en-US" altLang="ja-JP" sz="2000" dirty="0"/>
              <a:t> “no harm, no foul”</a:t>
            </a:r>
          </a:p>
          <a:p>
            <a:pPr lvl="1"/>
            <a:r>
              <a:rPr lang="ja-JP" altLang="en-US" sz="1600" dirty="0">
                <a:solidFill>
                  <a:schemeClr val="accent1"/>
                </a:solidFill>
              </a:rPr>
              <a:t>他者の感情的状態への敏感性が低い</a:t>
            </a:r>
            <a:endParaRPr lang="en-US" altLang="ja-JP" sz="1600" dirty="0">
              <a:solidFill>
                <a:schemeClr val="accent1"/>
              </a:solidFill>
            </a:endParaRPr>
          </a:p>
          <a:p>
            <a:pPr lvl="1"/>
            <a:r>
              <a:rPr lang="ja-JP" altLang="en-US" sz="1600" dirty="0"/>
              <a:t>意図的な危害は、より緩く判断される</a:t>
            </a:r>
            <a:endParaRPr lang="en-US" altLang="ja-JP" sz="1600" dirty="0"/>
          </a:p>
          <a:p>
            <a:pPr lvl="1"/>
            <a:r>
              <a:rPr lang="ja-JP" altLang="en-US" sz="1600" dirty="0"/>
              <a:t>側頭頭頂接合部と背側前帯状皮質</a:t>
            </a:r>
            <a:r>
              <a:rPr lang="en-US" altLang="ja-JP" sz="1600" dirty="0"/>
              <a:t>dorsal anterior cingulate cortex(</a:t>
            </a:r>
            <a:r>
              <a:rPr lang="en-US" altLang="ja-JP" sz="1600" dirty="0" err="1"/>
              <a:t>dACC</a:t>
            </a:r>
            <a:r>
              <a:rPr lang="en-US" altLang="ja-JP" sz="1600" dirty="0"/>
              <a:t>)</a:t>
            </a:r>
            <a:r>
              <a:rPr lang="ja-JP" altLang="en-US" sz="1600" dirty="0"/>
              <a:t>が、扁桃体の反応性を弱める</a:t>
            </a:r>
            <a:endParaRPr lang="en-US" altLang="ja-JP" sz="1600" dirty="0"/>
          </a:p>
          <a:p>
            <a:pPr lvl="1"/>
            <a:r>
              <a:rPr lang="ja-JP" altLang="en-US" sz="1600" dirty="0"/>
              <a:t>前頭前野腹内側部の損傷によっても引き起こされる</a:t>
            </a:r>
            <a:endParaRPr lang="en-US" altLang="ja-JP" sz="1600" dirty="0"/>
          </a:p>
          <a:p>
            <a:r>
              <a:rPr lang="ja-JP" altLang="en-US" sz="2000" dirty="0"/>
              <a:t>意図に基づく判断 </a:t>
            </a:r>
            <a:r>
              <a:rPr lang="en-US" altLang="ja-JP" sz="2000" dirty="0"/>
              <a:t>“if harm, then foul”</a:t>
            </a:r>
          </a:p>
          <a:p>
            <a:pPr lvl="1"/>
            <a:r>
              <a:rPr lang="ja-JP" altLang="en-US" sz="1600" dirty="0"/>
              <a:t>自閉症の患者で見られる</a:t>
            </a:r>
            <a:endParaRPr lang="en-US" altLang="ja-JP" sz="1600" dirty="0"/>
          </a:p>
          <a:p>
            <a:pPr lvl="1"/>
            <a:r>
              <a:rPr lang="ja-JP" altLang="en-US" sz="1600" dirty="0">
                <a:solidFill>
                  <a:schemeClr val="accent1"/>
                </a:solidFill>
              </a:rPr>
              <a:t>偶然的な危害にも厳しく対応</a:t>
            </a:r>
            <a:r>
              <a:rPr lang="ja-JP" altLang="en-US" sz="1600" dirty="0"/>
              <a:t>する</a:t>
            </a:r>
            <a:endParaRPr lang="en-US" altLang="ja-JP" sz="1600" dirty="0"/>
          </a:p>
          <a:p>
            <a:pPr lvl="1"/>
            <a:endParaRPr lang="en-US" altLang="ja-JP" sz="1600" dirty="0"/>
          </a:p>
          <a:p>
            <a:endParaRPr lang="en-US" altLang="ja-JP" sz="2000" dirty="0"/>
          </a:p>
        </p:txBody>
      </p:sp>
    </p:spTree>
    <p:extLst>
      <p:ext uri="{BB962C8B-B14F-4D97-AF65-F5344CB8AC3E}">
        <p14:creationId xmlns:p14="http://schemas.microsoft.com/office/powerpoint/2010/main" val="114484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困惑する脳 </a:t>
            </a:r>
            <a:r>
              <a:rPr lang="en-US" altLang="ja-JP" sz="2600" b="1" dirty="0"/>
              <a:t>Puzzled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383323"/>
            <a:ext cx="7886700" cy="4822092"/>
          </a:xfrm>
        </p:spPr>
        <p:txBody>
          <a:bodyPr>
            <a:normAutofit/>
          </a:bodyPr>
          <a:lstStyle/>
          <a:p>
            <a:r>
              <a:rPr lang="ja-JP" altLang="en-US" sz="2000" dirty="0"/>
              <a:t>より複雑な道徳判断を理解するために、</a:t>
            </a:r>
            <a:r>
              <a:rPr lang="ja-JP" altLang="en-US" sz="2000" dirty="0">
                <a:solidFill>
                  <a:schemeClr val="accent1"/>
                </a:solidFill>
              </a:rPr>
              <a:t>道徳ジレンマ</a:t>
            </a:r>
            <a:r>
              <a:rPr lang="en-US" altLang="ja-JP" sz="2000" dirty="0">
                <a:solidFill>
                  <a:schemeClr val="accent1"/>
                </a:solidFill>
              </a:rPr>
              <a:t>moral dilemma</a:t>
            </a:r>
            <a:r>
              <a:rPr lang="ja-JP" altLang="en-US" sz="2000" dirty="0"/>
              <a:t>を用いた</a:t>
            </a:r>
            <a:endParaRPr lang="en-US" altLang="ja-JP" sz="2000" dirty="0"/>
          </a:p>
          <a:p>
            <a:endParaRPr lang="en-US" altLang="ja-JP" sz="2000" dirty="0"/>
          </a:p>
          <a:p>
            <a:r>
              <a:rPr lang="en-US" altLang="ja-JP" sz="2000" dirty="0"/>
              <a:t>2</a:t>
            </a:r>
            <a:r>
              <a:rPr lang="ja-JP" altLang="en-US" sz="2000" dirty="0"/>
              <a:t>プロセス仮説</a:t>
            </a:r>
            <a:endParaRPr lang="en-US" altLang="ja-JP" sz="2000" dirty="0"/>
          </a:p>
          <a:p>
            <a:pPr lvl="1"/>
            <a:r>
              <a:rPr lang="ja-JP" altLang="en-US" sz="1600" dirty="0">
                <a:solidFill>
                  <a:schemeClr val="accent1"/>
                </a:solidFill>
              </a:rPr>
              <a:t>感情的</a:t>
            </a:r>
            <a:r>
              <a:rPr lang="ja-JP" altLang="en-US" sz="1600" dirty="0"/>
              <a:t>判断</a:t>
            </a:r>
            <a:endParaRPr lang="en-US" altLang="ja-JP" sz="1600" dirty="0"/>
          </a:p>
          <a:p>
            <a:pPr lvl="2"/>
            <a:r>
              <a:rPr lang="ja-JP" altLang="en-US" sz="1600" dirty="0"/>
              <a:t>権利</a:t>
            </a:r>
            <a:r>
              <a:rPr lang="en-US" altLang="ja-JP" sz="1600" dirty="0"/>
              <a:t>rights</a:t>
            </a:r>
            <a:r>
              <a:rPr lang="ja-JP" altLang="en-US" sz="1600" dirty="0"/>
              <a:t>や義務</a:t>
            </a:r>
            <a:r>
              <a:rPr lang="en-US" altLang="ja-JP" sz="1600" dirty="0"/>
              <a:t>duties</a:t>
            </a:r>
            <a:r>
              <a:rPr lang="ja-JP" altLang="en-US" sz="1600" dirty="0"/>
              <a:t>として合理化されている</a:t>
            </a:r>
            <a:r>
              <a:rPr lang="ja-JP" altLang="en-US" sz="1600" dirty="0">
                <a:solidFill>
                  <a:schemeClr val="accent1"/>
                </a:solidFill>
              </a:rPr>
              <a:t>倫理的義務感</a:t>
            </a:r>
            <a:r>
              <a:rPr lang="en-US" altLang="ja-JP" sz="1600" dirty="0">
                <a:solidFill>
                  <a:schemeClr val="accent1"/>
                </a:solidFill>
              </a:rPr>
              <a:t>deontological</a:t>
            </a:r>
            <a:r>
              <a:rPr lang="ja-JP" altLang="en-US" sz="1600" dirty="0"/>
              <a:t>に基づいた判断</a:t>
            </a:r>
            <a:endParaRPr lang="en-US" altLang="ja-JP" sz="1600" dirty="0"/>
          </a:p>
          <a:p>
            <a:pPr lvl="1"/>
            <a:r>
              <a:rPr lang="ja-JP" altLang="en-US" sz="1600" dirty="0">
                <a:solidFill>
                  <a:schemeClr val="accent1"/>
                </a:solidFill>
              </a:rPr>
              <a:t>制御された合理的</a:t>
            </a:r>
            <a:r>
              <a:rPr lang="ja-JP" altLang="en-US" sz="1600" dirty="0"/>
              <a:t>判断</a:t>
            </a:r>
            <a:r>
              <a:rPr lang="en-US" altLang="ja-JP" sz="1600" dirty="0"/>
              <a:t>controlled reasoning</a:t>
            </a:r>
          </a:p>
          <a:p>
            <a:pPr lvl="2"/>
            <a:r>
              <a:rPr lang="ja-JP" altLang="en-US" sz="1600" dirty="0">
                <a:solidFill>
                  <a:schemeClr val="accent1"/>
                </a:solidFill>
              </a:rPr>
              <a:t>より多くの利益を追求</a:t>
            </a:r>
            <a:r>
              <a:rPr lang="ja-JP" altLang="en-US" sz="1600" dirty="0"/>
              <a:t>する功利主義</a:t>
            </a:r>
            <a:r>
              <a:rPr lang="en-US" altLang="ja-JP" sz="1600" dirty="0"/>
              <a:t>utilitarian</a:t>
            </a:r>
            <a:r>
              <a:rPr lang="ja-JP" altLang="en-US" sz="1600" dirty="0"/>
              <a:t>・帰結主義</a:t>
            </a:r>
            <a:r>
              <a:rPr lang="en-US" altLang="ja-JP" sz="1600" dirty="0"/>
              <a:t>consequentialist</a:t>
            </a:r>
            <a:r>
              <a:rPr lang="ja-JP" altLang="en-US" sz="1600" dirty="0"/>
              <a:t>的判断</a:t>
            </a:r>
            <a:endParaRPr lang="en-US" altLang="ja-JP" sz="1600" dirty="0"/>
          </a:p>
          <a:p>
            <a:pPr lvl="1"/>
            <a:r>
              <a:rPr lang="ja-JP" altLang="en-US" sz="1600" dirty="0">
                <a:solidFill>
                  <a:schemeClr val="accent1"/>
                </a:solidFill>
              </a:rPr>
              <a:t>トロッコ問題</a:t>
            </a:r>
            <a:r>
              <a:rPr lang="en-US" altLang="ja-JP" sz="1600" dirty="0">
                <a:solidFill>
                  <a:schemeClr val="accent1"/>
                </a:solidFill>
              </a:rPr>
              <a:t>trolley problem</a:t>
            </a:r>
            <a:r>
              <a:rPr lang="ja-JP" altLang="en-US" sz="1600" dirty="0"/>
              <a:t>によって示唆された仮説</a:t>
            </a:r>
            <a:endParaRPr lang="en-US" altLang="ja-JP" sz="1600" dirty="0"/>
          </a:p>
          <a:p>
            <a:pPr lvl="1"/>
            <a:endParaRPr lang="en-US" altLang="ja-JP" sz="1600" dirty="0"/>
          </a:p>
        </p:txBody>
      </p:sp>
    </p:spTree>
    <p:extLst>
      <p:ext uri="{BB962C8B-B14F-4D97-AF65-F5344CB8AC3E}">
        <p14:creationId xmlns:p14="http://schemas.microsoft.com/office/powerpoint/2010/main" val="37179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困惑する脳 </a:t>
            </a:r>
            <a:r>
              <a:rPr lang="en-US" altLang="ja-JP" sz="2600" b="1" dirty="0"/>
              <a:t>Puzzled Brain</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383323"/>
            <a:ext cx="7886700" cy="554892"/>
          </a:xfrm>
        </p:spPr>
        <p:txBody>
          <a:bodyPr>
            <a:normAutofit/>
          </a:bodyPr>
          <a:lstStyle/>
          <a:p>
            <a:pPr marL="0" indent="0">
              <a:buNone/>
            </a:pPr>
            <a:r>
              <a:rPr lang="ja-JP" altLang="en-US" sz="2000" u="sng" dirty="0"/>
              <a:t>トロッコ問題</a:t>
            </a:r>
            <a:endParaRPr lang="en-US" altLang="ja-JP" sz="2000" u="sng" dirty="0"/>
          </a:p>
        </p:txBody>
      </p:sp>
      <p:pic>
        <p:nvPicPr>
          <p:cNvPr id="5" name="Picture 4">
            <a:extLst>
              <a:ext uri="{FF2B5EF4-FFF2-40B4-BE49-F238E27FC236}">
                <a16:creationId xmlns:a16="http://schemas.microsoft.com/office/drawing/2014/main" id="{57C7C922-13C1-4216-9604-26883BDD8900}"/>
              </a:ext>
            </a:extLst>
          </p:cNvPr>
          <p:cNvPicPr>
            <a:picLocks noChangeAspect="1"/>
          </p:cNvPicPr>
          <p:nvPr/>
        </p:nvPicPr>
        <p:blipFill>
          <a:blip r:embed="rId2"/>
          <a:stretch>
            <a:fillRect/>
          </a:stretch>
        </p:blipFill>
        <p:spPr>
          <a:xfrm>
            <a:off x="1074126" y="1936165"/>
            <a:ext cx="3390949" cy="1828800"/>
          </a:xfrm>
          <a:prstGeom prst="rect">
            <a:avLst/>
          </a:prstGeom>
        </p:spPr>
      </p:pic>
      <p:sp>
        <p:nvSpPr>
          <p:cNvPr id="8" name="TextBox 7">
            <a:extLst>
              <a:ext uri="{FF2B5EF4-FFF2-40B4-BE49-F238E27FC236}">
                <a16:creationId xmlns:a16="http://schemas.microsoft.com/office/drawing/2014/main" id="{A4F0D04B-D620-4891-BF1D-DBEF60D8097F}"/>
              </a:ext>
            </a:extLst>
          </p:cNvPr>
          <p:cNvSpPr txBox="1"/>
          <p:nvPr/>
        </p:nvSpPr>
        <p:spPr>
          <a:xfrm>
            <a:off x="6119447" y="3764965"/>
            <a:ext cx="3024554" cy="215444"/>
          </a:xfrm>
          <a:prstGeom prst="rect">
            <a:avLst/>
          </a:prstGeom>
          <a:noFill/>
        </p:spPr>
        <p:txBody>
          <a:bodyPr wrap="square">
            <a:spAutoFit/>
          </a:bodyPr>
          <a:lstStyle/>
          <a:p>
            <a:r>
              <a:rPr lang="en-US" sz="800" dirty="0"/>
              <a:t>https://sites.google.com/site/has233aw/the-trolley-problem</a:t>
            </a:r>
          </a:p>
        </p:txBody>
      </p:sp>
      <p:pic>
        <p:nvPicPr>
          <p:cNvPr id="9" name="Picture 8">
            <a:extLst>
              <a:ext uri="{FF2B5EF4-FFF2-40B4-BE49-F238E27FC236}">
                <a16:creationId xmlns:a16="http://schemas.microsoft.com/office/drawing/2014/main" id="{7439474E-F0BA-4A71-9D9E-EEEC4B0FD0AE}"/>
              </a:ext>
            </a:extLst>
          </p:cNvPr>
          <p:cNvPicPr>
            <a:picLocks noChangeAspect="1"/>
          </p:cNvPicPr>
          <p:nvPr/>
        </p:nvPicPr>
        <p:blipFill>
          <a:blip r:embed="rId3"/>
          <a:stretch>
            <a:fillRect/>
          </a:stretch>
        </p:blipFill>
        <p:spPr>
          <a:xfrm>
            <a:off x="5017476" y="1936165"/>
            <a:ext cx="3342683" cy="1828800"/>
          </a:xfrm>
          <a:prstGeom prst="rect">
            <a:avLst/>
          </a:prstGeom>
        </p:spPr>
      </p:pic>
      <p:sp>
        <p:nvSpPr>
          <p:cNvPr id="11" name="Content Placeholder 2">
            <a:extLst>
              <a:ext uri="{FF2B5EF4-FFF2-40B4-BE49-F238E27FC236}">
                <a16:creationId xmlns:a16="http://schemas.microsoft.com/office/drawing/2014/main" id="{D4908BDA-9368-4CB7-BFD9-8E96CD7AC961}"/>
              </a:ext>
            </a:extLst>
          </p:cNvPr>
          <p:cNvSpPr txBox="1">
            <a:spLocks/>
          </p:cNvSpPr>
          <p:nvPr/>
        </p:nvSpPr>
        <p:spPr>
          <a:xfrm>
            <a:off x="1074126" y="4317807"/>
            <a:ext cx="7886700" cy="12739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1600" dirty="0"/>
              <a:t>より感情的に顕著</a:t>
            </a:r>
            <a:r>
              <a:rPr lang="en-US" altLang="ja-JP" sz="1600" dirty="0"/>
              <a:t>salient</a:t>
            </a:r>
            <a:r>
              <a:rPr lang="ja-JP" altLang="en-US" sz="1600" dirty="0"/>
              <a:t>ではない</a:t>
            </a:r>
            <a:endParaRPr lang="en-US" altLang="ja-JP" sz="1600" dirty="0"/>
          </a:p>
          <a:p>
            <a:pPr marL="0" indent="0">
              <a:buNone/>
            </a:pPr>
            <a:r>
              <a:rPr lang="ja-JP" altLang="en-US" sz="1600" dirty="0"/>
              <a:t>→合理的判断に傾く</a:t>
            </a:r>
            <a:endParaRPr lang="en-US" altLang="ja-JP" sz="1600" dirty="0"/>
          </a:p>
          <a:p>
            <a:pPr marL="0" indent="0">
              <a:buNone/>
            </a:pPr>
            <a:r>
              <a:rPr lang="ja-JP" altLang="en-US" sz="1600" dirty="0"/>
              <a:t>→</a:t>
            </a:r>
            <a:r>
              <a:rPr lang="ja-JP" altLang="en-US" sz="1600" dirty="0">
                <a:solidFill>
                  <a:schemeClr val="accent1"/>
                </a:solidFill>
              </a:rPr>
              <a:t>非個人的ジレンマ </a:t>
            </a:r>
            <a:r>
              <a:rPr lang="en-US" altLang="ja-JP" sz="1600" dirty="0"/>
              <a:t>“impersonal” dilemma</a:t>
            </a:r>
          </a:p>
          <a:p>
            <a:r>
              <a:rPr lang="ja-JP" altLang="en-US" sz="1600" dirty="0"/>
              <a:t>よりネガティブな感情を引き起こす</a:t>
            </a:r>
            <a:endParaRPr lang="en-US" altLang="ja-JP" sz="1600" dirty="0"/>
          </a:p>
          <a:p>
            <a:pPr marL="0" indent="0">
              <a:buNone/>
            </a:pPr>
            <a:r>
              <a:rPr lang="ja-JP" altLang="en-US" sz="1600" dirty="0"/>
              <a:t>→感情的判断に傾く</a:t>
            </a:r>
            <a:endParaRPr lang="en-US" altLang="ja-JP" sz="1600" dirty="0"/>
          </a:p>
          <a:p>
            <a:pPr marL="0" indent="0">
              <a:buNone/>
            </a:pPr>
            <a:r>
              <a:rPr lang="ja-JP" altLang="en-US" sz="1600" dirty="0"/>
              <a:t>→</a:t>
            </a:r>
            <a:r>
              <a:rPr lang="ja-JP" altLang="en-US" sz="1600" dirty="0">
                <a:solidFill>
                  <a:schemeClr val="accent1"/>
                </a:solidFill>
              </a:rPr>
              <a:t>個人的ジレンマ </a:t>
            </a:r>
            <a:r>
              <a:rPr lang="en-US" altLang="ja-JP" sz="1600" dirty="0"/>
              <a:t>“personal dilemma”</a:t>
            </a:r>
          </a:p>
        </p:txBody>
      </p:sp>
    </p:spTree>
    <p:extLst>
      <p:ext uri="{BB962C8B-B14F-4D97-AF65-F5344CB8AC3E}">
        <p14:creationId xmlns:p14="http://schemas.microsoft.com/office/powerpoint/2010/main" val="2048119525"/>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slide1">
      <a:majorFont>
        <a:latin typeface="Segoe UI Symbol"/>
        <a:ea typeface="Yu Gothic UI Semilight"/>
        <a:cs typeface=""/>
      </a:majorFont>
      <a:minorFont>
        <a:latin typeface="Segoe UI Symbol"/>
        <a:ea typeface="Yu Gothic UI Semi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7386</TotalTime>
  <Words>1952</Words>
  <Application>Microsoft Office PowerPoint</Application>
  <PresentationFormat>On-screen Show (4:3)</PresentationFormat>
  <Paragraphs>161</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Segoe UI Symbol</vt:lpstr>
      <vt:lpstr>Office Theme</vt:lpstr>
      <vt:lpstr>XII. 88. The Cognitive Neuroscience of Moral Judgment and Decision-Making</vt:lpstr>
      <vt:lpstr>導入</vt:lpstr>
      <vt:lpstr>道徳脳のパラドックス The Paradox of the “Moral Brain”</vt:lpstr>
      <vt:lpstr>悪い脳 Bad Brain</vt:lpstr>
      <vt:lpstr>悪い脳 Bad Brain</vt:lpstr>
      <vt:lpstr>敏感な脳 Responsive Brain</vt:lpstr>
      <vt:lpstr>敏感な脳 Responsive Brain</vt:lpstr>
      <vt:lpstr>困惑する脳 Puzzled Brain</vt:lpstr>
      <vt:lpstr>困惑する脳 Puzzled Brain</vt:lpstr>
      <vt:lpstr>困惑する脳 Puzzled Brain</vt:lpstr>
      <vt:lpstr>困惑する脳 Puzzled Brain</vt:lpstr>
      <vt:lpstr>困惑する脳 Puzzled Brain</vt:lpstr>
      <vt:lpstr>協力的な脳 Cooperative Brain</vt:lpstr>
      <vt:lpstr>協力的な脳 Cooperative Brain</vt:lpstr>
      <vt:lpstr>協力的な脳 Cooperative Brain</vt:lpstr>
      <vt:lpstr>協力的な脳 Cooperative Brain</vt:lpstr>
      <vt:lpstr>結論 Looking back, and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Ⅶ. 54. Cortico-Striatal Circuits and Changes in Reward, Learning, and Decision-Making in Adolescence</dc:title>
  <dc:creator>Koyama Yuna</dc:creator>
  <cp:lastModifiedBy>Koyama Yuna</cp:lastModifiedBy>
  <cp:revision>185</cp:revision>
  <dcterms:created xsi:type="dcterms:W3CDTF">2020-11-29T00:45:34Z</dcterms:created>
  <dcterms:modified xsi:type="dcterms:W3CDTF">2021-03-14T07:22:12Z</dcterms:modified>
</cp:coreProperties>
</file>