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52"/>
  </p:notesMasterIdLst>
  <p:sldIdLst>
    <p:sldId id="275" r:id="rId2"/>
    <p:sldId id="302" r:id="rId3"/>
    <p:sldId id="277" r:id="rId4"/>
    <p:sldId id="303" r:id="rId5"/>
    <p:sldId id="304" r:id="rId6"/>
    <p:sldId id="305" r:id="rId7"/>
    <p:sldId id="306" r:id="rId8"/>
    <p:sldId id="307" r:id="rId9"/>
    <p:sldId id="309" r:id="rId10"/>
    <p:sldId id="308" r:id="rId11"/>
    <p:sldId id="310" r:id="rId12"/>
    <p:sldId id="311" r:id="rId13"/>
    <p:sldId id="313" r:id="rId14"/>
    <p:sldId id="314" r:id="rId15"/>
    <p:sldId id="272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44" r:id="rId46"/>
    <p:sldId id="345" r:id="rId47"/>
    <p:sldId id="346" r:id="rId48"/>
    <p:sldId id="347" r:id="rId49"/>
    <p:sldId id="348" r:id="rId50"/>
    <p:sldId id="290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C5D2"/>
    <a:srgbClr val="E52C50"/>
    <a:srgbClr val="F0EE97"/>
    <a:srgbClr val="343846"/>
    <a:srgbClr val="0086AC"/>
    <a:srgbClr val="EC660D"/>
    <a:srgbClr val="6F2313"/>
    <a:srgbClr val="00204F"/>
    <a:srgbClr val="41140B"/>
    <a:srgbClr val="DAD7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08" autoAdjust="0"/>
    <p:restoredTop sz="94660"/>
  </p:normalViewPr>
  <p:slideViewPr>
    <p:cSldViewPr>
      <p:cViewPr varScale="1">
        <p:scale>
          <a:sx n="60" d="100"/>
          <a:sy n="60" d="100"/>
        </p:scale>
        <p:origin x="-48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EE5DD-14CE-475A-93C6-84F387FFC5E8}" type="datetimeFigureOut">
              <a:rPr lang="en-US" smtClean="0"/>
              <a:t>6/21/2019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© Copyright Showeet.com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57A68-B95A-498B-8FA1-D6E958C41C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641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3D078E-7757-48DE-B1B8-209F8A8DE124}" type="slidenum">
              <a:rPr lang="en-US"/>
              <a:pPr/>
              <a:t>50</a:t>
            </a:fld>
            <a:endParaRPr lang="en-US" dirty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4118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tilisateur\Documents\Perso\sho8\GOUTTES\fondgoutte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5536" y="2924944"/>
            <a:ext cx="7606208" cy="1470025"/>
          </a:xfrm>
        </p:spPr>
        <p:txBody>
          <a:bodyPr lIns="0" rIns="0" anchor="ctr">
            <a:noAutofit/>
          </a:bodyPr>
          <a:lstStyle>
            <a:lvl1pPr algn="r">
              <a:lnSpc>
                <a:spcPct val="100000"/>
              </a:lnSpc>
              <a:defRPr sz="4000" b="0" cap="none" baseline="0">
                <a:solidFill>
                  <a:srgbClr val="3438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598141" y="4437112"/>
            <a:ext cx="2403603" cy="365125"/>
          </a:xfrm>
        </p:spPr>
        <p:txBody>
          <a:bodyPr/>
          <a:lstStyle>
            <a:lvl1pPr algn="r">
              <a:defRPr sz="1400">
                <a:solidFill>
                  <a:srgbClr val="E52C5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81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Utilisateur\Documents\Perso\sho8\GOUTTES\fondgoutte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491064" cy="1143000"/>
          </a:xfrm>
        </p:spPr>
        <p:txBody>
          <a:bodyPr>
            <a:noAutofit/>
          </a:bodyPr>
          <a:lstStyle>
            <a:lvl1pPr algn="l">
              <a:defRPr sz="3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52C50"/>
                </a:solidFill>
              </a:defRPr>
            </a:lvl1pPr>
          </a:lstStyle>
          <a:p>
            <a:r>
              <a:rPr lang="en-US" dirty="0" smtClean="0"/>
              <a:t>Your footer here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E52C50"/>
                </a:solidFill>
              </a:defRPr>
            </a:lvl1pPr>
          </a:lstStyle>
          <a:p>
            <a:fld id="{AE199FAC-4B86-4121-B622-50028D35B74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467544" y="1772816"/>
            <a:ext cx="8208912" cy="4320480"/>
          </a:xfrm>
        </p:spPr>
        <p:txBody>
          <a:bodyPr>
            <a:normAutofit/>
          </a:bodyPr>
          <a:lstStyle>
            <a:lvl1pPr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4418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Utilisateur\Documents\Perso\sho8\GOUTTES\fondgoutte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491064" cy="1143000"/>
          </a:xfrm>
        </p:spPr>
        <p:txBody>
          <a:bodyPr>
            <a:noAutofit/>
          </a:bodyPr>
          <a:lstStyle>
            <a:lvl1pPr algn="l">
              <a:defRPr sz="3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52C50"/>
                </a:solidFill>
              </a:defRPr>
            </a:lvl1pPr>
          </a:lstStyle>
          <a:p>
            <a:r>
              <a:rPr lang="en-US" dirty="0" smtClean="0"/>
              <a:t>Your footer here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rgbClr val="E52C50"/>
                </a:solidFill>
              </a:defRPr>
            </a:lvl1pPr>
          </a:lstStyle>
          <a:p>
            <a:fld id="{AE199FAC-4B86-4121-B622-50028D35B74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467544" y="1772816"/>
            <a:ext cx="3960440" cy="4320480"/>
          </a:xfrm>
        </p:spPr>
        <p:txBody>
          <a:bodyPr>
            <a:normAutofit/>
          </a:bodyPr>
          <a:lstStyle>
            <a:lvl1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4" hasCustomPrompt="1"/>
          </p:nvPr>
        </p:nvSpPr>
        <p:spPr>
          <a:xfrm>
            <a:off x="4726800" y="1773238"/>
            <a:ext cx="3960000" cy="4319587"/>
          </a:xfrm>
        </p:spPr>
        <p:txBody>
          <a:bodyPr>
            <a:normAutofit/>
          </a:bodyPr>
          <a:lstStyle>
            <a:lvl1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2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424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491064" cy="1143000"/>
          </a:xfrm>
        </p:spPr>
        <p:txBody>
          <a:bodyPr>
            <a:noAutofit/>
          </a:bodyPr>
          <a:lstStyle>
            <a:lvl1pPr algn="l">
              <a:defRPr sz="3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52C50"/>
                </a:solidFill>
              </a:defRPr>
            </a:lvl1pPr>
          </a:lstStyle>
          <a:p>
            <a:r>
              <a:rPr lang="en-US" dirty="0" smtClean="0"/>
              <a:t>Your footer here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E52C50"/>
                </a:solidFill>
              </a:defRPr>
            </a:lvl1pPr>
          </a:lstStyle>
          <a:p>
            <a:fld id="{AE199FAC-4B86-4121-B622-50028D35B74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467544" y="1772816"/>
            <a:ext cx="8208912" cy="4320480"/>
          </a:xfrm>
        </p:spPr>
        <p:txBody>
          <a:bodyPr>
            <a:normAutofit/>
          </a:bodyPr>
          <a:lstStyle>
            <a:lvl1pPr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8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202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Your footer here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99FAC-4B86-4121-B622-50028D35B744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 rot="5400000">
            <a:off x="8396804" y="5799922"/>
            <a:ext cx="1839157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42180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6" r:id="rId2"/>
    <p:sldLayoutId id="2147483775" r:id="rId3"/>
    <p:sldLayoutId id="2147483767" r:id="rId4"/>
    <p:sldLayoutId id="2147483762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Explanation-Causal-Inference-Mediation-Interaction/dp/0199325871" TargetMode="External"/><Relationship Id="rId2" Type="http://schemas.openxmlformats.org/officeDocument/2006/relationships/hyperlink" Target="https://www.hsph.harvard.edu/miguel-hernan/causal-inference-book/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Causal Inference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Your date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78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Exchangeability…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2A8A-E335-4B01-9B47-7F79D612943A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67544" y="1417637"/>
                <a:ext cx="8208912" cy="5303837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fr-FR" altLang="ja-JP" sz="2000" dirty="0" smtClean="0"/>
                  <a:t>Holds in mariginally randomized experiments =&gt; no need of confounding adjustment : </a:t>
                </a:r>
                <a:r>
                  <a:rPr lang="fr-FR" altLang="ja-JP" sz="2000" b="1" u="sng" dirty="0" smtClean="0"/>
                  <a:t>association is causation</a:t>
                </a:r>
                <a:endParaRPr lang="fr-FR" altLang="ja-JP" sz="1800" b="1" u="sng" dirty="0"/>
              </a:p>
              <a:p>
                <a:pPr>
                  <a:spcBef>
                    <a:spcPts val="600"/>
                  </a:spcBef>
                </a:pPr>
                <a:r>
                  <a:rPr lang="fr-FR" altLang="ja-JP" sz="2000" dirty="0" smtClean="0"/>
                  <a:t>Nonparametric estimation with saturated linear model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fr-FR" altLang="ja-JP" sz="2000" dirty="0" smtClean="0"/>
              </a:p>
              <a:p>
                <a:pPr lvl="1">
                  <a:spcBef>
                    <a:spcPts val="600"/>
                  </a:spcBef>
                </a:pPr>
                <a:r>
                  <a:rPr lang="fr-FR" altLang="ja-JP" sz="1600" dirty="0" smtClean="0"/>
                  <a:t>If not treated, i.e. A=0,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altLang="ja-JP" sz="1600" dirty="0" smtClean="0"/>
              </a:p>
              <a:p>
                <a:pPr lvl="1">
                  <a:spcBef>
                    <a:spcPts val="600"/>
                  </a:spcBef>
                </a:pPr>
                <a:r>
                  <a:rPr lang="fr-FR" altLang="ja-JP" sz="1600" dirty="0" smtClean="0"/>
                  <a:t>If treated, i.e. A=1,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fr-FR" altLang="ja-JP" sz="1600" dirty="0" smtClean="0"/>
              </a:p>
              <a:p>
                <a:pPr lvl="1">
                  <a:spcBef>
                    <a:spcPts val="600"/>
                  </a:spcBef>
                </a:pPr>
                <a:r>
                  <a:rPr lang="fr-FR" altLang="ja-JP" sz="1600" dirty="0" smtClean="0"/>
                  <a:t>Then, average effects estimate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sz="16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16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altLang="ja-JP" sz="1600" dirty="0" smtClean="0"/>
                  <a:t> (achievable nonparametrically)</a:t>
                </a:r>
              </a:p>
              <a:p>
                <a:pPr>
                  <a:spcBef>
                    <a:spcPts val="600"/>
                  </a:spcBef>
                </a:pPr>
                <a:endParaRPr lang="fr-FR" altLang="ja-JP" sz="2200" dirty="0" smtClean="0"/>
              </a:p>
              <a:p>
                <a:pPr>
                  <a:spcBef>
                    <a:spcPts val="600"/>
                  </a:spcBef>
                </a:pPr>
                <a:r>
                  <a:rPr lang="fr-FR" altLang="ja-JP" sz="2000" dirty="0" smtClean="0"/>
                  <a:t>Not </a:t>
                </a:r>
                <a:r>
                  <a:rPr lang="fr-FR" altLang="ja-JP" sz="2000" dirty="0"/>
                  <a:t>hold in conditionally randomized experiments, observational study =&gt; </a:t>
                </a:r>
                <a:r>
                  <a:rPr lang="fr-FR" altLang="ja-JP" sz="2000" dirty="0">
                    <a:solidFill>
                      <a:schemeClr val="accent2"/>
                    </a:solidFill>
                  </a:rPr>
                  <a:t>need of confounding adjustment</a:t>
                </a:r>
              </a:p>
              <a:p>
                <a:pPr>
                  <a:spcBef>
                    <a:spcPts val="600"/>
                  </a:spcBef>
                </a:pPr>
                <a:r>
                  <a:rPr lang="fr-FR" altLang="ja-JP" sz="2000" dirty="0" smtClean="0"/>
                  <a:t>What if randomized conditioning on L?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fr-FR" altLang="ja-JP" sz="1600" dirty="0" smtClean="0"/>
                  <a:t>Need to estimate 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fr-FR" altLang="ja-JP" sz="16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fr-FR" altLang="ja-JP" sz="1600" dirty="0" smtClean="0"/>
                  <a:t>, i.e. The </a:t>
                </a:r>
                <a:r>
                  <a:rPr lang="fr-FR" altLang="ja-JP" sz="1600" u="sng" dirty="0" smtClean="0"/>
                  <a:t>standardized mean</a:t>
                </a:r>
                <a:r>
                  <a:rPr lang="fr-FR" altLang="ja-JP" sz="1600" dirty="0" smtClean="0"/>
                  <a:t> in the treated and in the untreated</a:t>
                </a:r>
              </a:p>
              <a:p>
                <a:pPr lvl="1">
                  <a:spcBef>
                    <a:spcPts val="600"/>
                  </a:spcBef>
                </a:pPr>
                <a:endParaRPr lang="fr-FR" altLang="ja-JP" sz="1600" dirty="0"/>
              </a:p>
              <a:p>
                <a:pPr lvl="1">
                  <a:spcBef>
                    <a:spcPts val="600"/>
                  </a:spcBef>
                </a:pPr>
                <a:endParaRPr lang="fr-FR" altLang="ja-JP" sz="1600" dirty="0"/>
              </a:p>
            </p:txBody>
          </p:sp>
        </mc:Choice>
        <mc:Fallback xmlns=""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67544" y="1417637"/>
                <a:ext cx="8208912" cy="5303837"/>
              </a:xfrm>
              <a:blipFill rotWithShape="0">
                <a:blip r:embed="rId2"/>
                <a:stretch>
                  <a:fillRect l="-669" t="-6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41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Standardization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2A8A-E335-4B01-9B47-7F79D612943A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67544" y="1417637"/>
                <a:ext cx="8208912" cy="427187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p>
                          </m:sSup>
                        </m:e>
                      </m:d>
                      <m: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p>
                          </m:sSup>
                        </m:e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00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p>
                          </m:sSup>
                        </m:e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ja-JP" sz="200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67544" y="1417637"/>
                <a:ext cx="8208912" cy="427187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1"/>
              <p:cNvSpPr txBox="1">
                <a:spLocks/>
              </p:cNvSpPr>
              <p:nvPr/>
            </p:nvSpPr>
            <p:spPr>
              <a:xfrm>
                <a:off x="1403648" y="1844824"/>
                <a:ext cx="7283152" cy="14154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600" kern="120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600"/>
                  </a:spcBef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00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=1, </m:t>
                          </m:r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200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func>
                      <m:r>
                        <a:rPr lang="en-US" altLang="ja-JP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=1, 0</m:t>
                          </m:r>
                        </m:sub>
                        <m:sup/>
                        <m:e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=1]×</m:t>
                          </m:r>
                          <m:r>
                            <m:rPr>
                              <m:sty m:val="p"/>
                            </m:rPr>
                            <a:rPr lang="en-US" altLang="ja-JP" sz="2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ja-JP" sz="2000" dirty="0" smtClean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600"/>
                  </a:spcBef>
                  <a:buFont typeface="Arial" pitchFamily="34" charset="0"/>
                  <a:buNone/>
                </a:pPr>
                <a:endParaRPr lang="en-US" altLang="ja-JP" sz="200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Espace réservé du conten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844824"/>
                <a:ext cx="7283152" cy="14154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1"/>
              <p:cNvSpPr txBox="1">
                <a:spLocks/>
              </p:cNvSpPr>
              <p:nvPr/>
            </p:nvSpPr>
            <p:spPr>
              <a:xfrm>
                <a:off x="455327" y="2636913"/>
                <a:ext cx="8208912" cy="12241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600" kern="120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600"/>
                  </a:spcBef>
                  <a:buFont typeface="Arial" pitchFamily="34" charset="0"/>
                  <a:buNone/>
                </a:pPr>
                <a:endParaRPr lang="en-US" altLang="ja-JP" sz="2000" dirty="0" smtClean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600"/>
                  </a:spcBef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p>
                          </m:sSup>
                        </m:e>
                      </m:d>
                      <m:r>
                        <a:rPr lang="en-US" altLang="ja-JP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=1, 0</m:t>
                          </m:r>
                        </m:sub>
                        <m:sup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=0]×</m:t>
                          </m:r>
                          <m:r>
                            <m:rPr>
                              <m:sty m:val="p"/>
                            </m:rPr>
                            <a:rPr lang="en-US" altLang="ja-JP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ja-JP" sz="200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Espace réservé du conten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27" y="2636913"/>
                <a:ext cx="8208912" cy="12241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左カーブ矢印 7"/>
          <p:cNvSpPr/>
          <p:nvPr/>
        </p:nvSpPr>
        <p:spPr>
          <a:xfrm>
            <a:off x="8686800" y="1417637"/>
            <a:ext cx="349696" cy="71521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599233" y="2174053"/>
            <a:ext cx="169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50000"/>
                  </a:schemeClr>
                </a:solidFill>
              </a:rPr>
              <a:t>Exchangeability</a:t>
            </a:r>
            <a:endParaRPr kumimoji="1" lang="ja-JP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space réservé du contenu 1"/>
              <p:cNvSpPr txBox="1">
                <a:spLocks/>
              </p:cNvSpPr>
              <p:nvPr/>
            </p:nvSpPr>
            <p:spPr>
              <a:xfrm>
                <a:off x="455327" y="3650111"/>
                <a:ext cx="8208912" cy="32078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600" kern="1200">
                    <a:solidFill>
                      <a:schemeClr val="tx1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</a:pPr>
                <a:r>
                  <a:rPr lang="fr-FR" altLang="ja-JP" sz="2000" dirty="0" smtClean="0"/>
                  <a:t>Then, we can estimate the average causal effect</a:t>
                </a:r>
              </a:p>
              <a:p>
                <a:pPr>
                  <a:spcBef>
                    <a:spcPts val="600"/>
                  </a:spcBef>
                </a:pPr>
                <a:r>
                  <a:rPr lang="fr-FR" altLang="ja-JP" sz="1800" dirty="0" smtClean="0"/>
                  <a:t>Without model (refer above)</a:t>
                </a:r>
              </a:p>
              <a:p>
                <a:pPr>
                  <a:spcBef>
                    <a:spcPts val="600"/>
                  </a:spcBef>
                </a:pPr>
                <a:r>
                  <a:rPr lang="fr-FR" altLang="ja-JP" sz="1800" dirty="0" smtClean="0"/>
                  <a:t>With model (bias-variance trade-off)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fr-FR" altLang="ja-JP" sz="1600" dirty="0" smtClean="0"/>
                  <a:t>Nonparametric estimation = saturated linear model 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ja-JP" sz="1600" b="0" i="0" smtClean="0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fr-FR" altLang="ja-JP" sz="1600" dirty="0" smtClean="0"/>
                  <a:t> </a:t>
                </a:r>
              </a:p>
              <a:p>
                <a:pPr marL="857250" lvl="2" indent="0">
                  <a:spcBef>
                    <a:spcPts val="600"/>
                  </a:spcBef>
                  <a:buNone/>
                </a:pPr>
                <a:r>
                  <a:rPr lang="fr-FR" altLang="ja-JP" sz="1400" dirty="0" smtClean="0"/>
                  <a:t>: allow difference in treatment effect between L</a:t>
                </a:r>
              </a:p>
              <a:p>
                <a:pPr marL="857250" lvl="2" indent="0">
                  <a:spcBef>
                    <a:spcPts val="600"/>
                  </a:spcBef>
                  <a:buNone/>
                </a:pPr>
                <a:r>
                  <a:rPr lang="fr-FR" altLang="ja-JP" sz="1400" dirty="0" smtClean="0"/>
                  <a:t>: </a:t>
                </a:r>
                <a:r>
                  <a:rPr lang="fr-FR" altLang="ja-JP" sz="14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the curse of dimensionality 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fr-FR" altLang="ja-JP" sz="1600" dirty="0" smtClean="0">
                    <a:solidFill>
                      <a:schemeClr val="accent2"/>
                    </a:solidFill>
                  </a:rPr>
                  <a:t>Parametric estimation  </a:t>
                </a:r>
                <a:r>
                  <a:rPr lang="fr-FR" altLang="ja-JP" sz="1600" dirty="0" smtClean="0"/>
                  <a:t>= nonsaturated linear model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altLang="ja-JP" sz="1600" dirty="0" smtClean="0"/>
                  <a:t> </a:t>
                </a:r>
              </a:p>
              <a:p>
                <a:pPr marL="914400" lvl="2" indent="0">
                  <a:spcBef>
                    <a:spcPts val="600"/>
                  </a:spcBef>
                  <a:buNone/>
                </a:pPr>
                <a:r>
                  <a:rPr lang="fr-FR" altLang="ja-JP" sz="1400" dirty="0" smtClean="0"/>
                  <a:t>: restriction that treatment effect is the same</a:t>
                </a:r>
              </a:p>
              <a:p>
                <a:pPr marL="914400" lvl="2" indent="0">
                  <a:spcBef>
                    <a:spcPts val="600"/>
                  </a:spcBef>
                  <a:buNone/>
                </a:pPr>
                <a:r>
                  <a:rPr lang="fr-FR" altLang="ja-JP" sz="1400" dirty="0" smtClean="0"/>
                  <a:t>: </a:t>
                </a:r>
                <a:r>
                  <a:rPr lang="fr-FR" altLang="ja-JP" sz="14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variance become larger</a:t>
                </a:r>
                <a:endParaRPr lang="fr-FR" altLang="ja-JP" sz="14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endParaRPr lang="fr-FR" altLang="ja-JP" sz="1600" dirty="0"/>
              </a:p>
              <a:p>
                <a:pPr lvl="1">
                  <a:spcBef>
                    <a:spcPts val="600"/>
                  </a:spcBef>
                </a:pPr>
                <a:endParaRPr lang="fr-FR" altLang="ja-JP" sz="1600" dirty="0"/>
              </a:p>
              <a:p>
                <a:pPr lvl="1">
                  <a:spcBef>
                    <a:spcPts val="600"/>
                  </a:spcBef>
                </a:pPr>
                <a:endParaRPr lang="fr-FR" altLang="ja-JP" sz="1600" dirty="0"/>
              </a:p>
            </p:txBody>
          </p:sp>
        </mc:Choice>
        <mc:Fallback xmlns="">
          <p:sp>
            <p:nvSpPr>
              <p:cNvPr id="10" name="Espace réservé du conten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27" y="3650111"/>
                <a:ext cx="8208912" cy="3207889"/>
              </a:xfrm>
              <a:prstGeom prst="rect">
                <a:avLst/>
              </a:prstGeom>
              <a:blipFill rotWithShape="0">
                <a:blip r:embed="rId5"/>
                <a:stretch>
                  <a:fillRect l="-669" t="-2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928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Inverse probability(IP) weighting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3"/>
          </p:nvPr>
        </p:nvSpPr>
        <p:spPr>
          <a:xfrm>
            <a:off x="467544" y="1772816"/>
            <a:ext cx="8208912" cy="792088"/>
          </a:xfrm>
        </p:spPr>
        <p:txBody>
          <a:bodyPr>
            <a:normAutofit/>
          </a:bodyPr>
          <a:lstStyle/>
          <a:p>
            <a:r>
              <a:rPr kumimoji="1" lang="en-US" altLang="ja-JP" sz="2000" dirty="0" smtClean="0"/>
              <a:t>IP weighting is anther methods to gain the average causal effects under conditional exchangeability, i.e. adjustment</a:t>
            </a:r>
            <a:endParaRPr kumimoji="1" lang="ja-JP" altLang="en-US" sz="20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564904"/>
            <a:ext cx="3840377" cy="331088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555" y="2691532"/>
            <a:ext cx="4283968" cy="3184252"/>
          </a:xfrm>
          <a:prstGeom prst="rect">
            <a:avLst/>
          </a:prstGeom>
        </p:spPr>
      </p:pic>
      <p:sp>
        <p:nvSpPr>
          <p:cNvPr id="8" name="コンテンツ プレースホルダー 4"/>
          <p:cNvSpPr txBox="1">
            <a:spLocks/>
          </p:cNvSpPr>
          <p:nvPr/>
        </p:nvSpPr>
        <p:spPr>
          <a:xfrm>
            <a:off x="1187624" y="5961455"/>
            <a:ext cx="7320863" cy="3564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ja-JP" sz="2000" dirty="0" smtClean="0"/>
              <a:t>The goal is to make the </a:t>
            </a:r>
            <a:r>
              <a:rPr kumimoji="1" lang="en-US" altLang="ja-JP" sz="2000" dirty="0" smtClean="0">
                <a:solidFill>
                  <a:schemeClr val="accent2"/>
                </a:solidFill>
              </a:rPr>
              <a:t>pseudo-population</a:t>
            </a:r>
            <a:r>
              <a:rPr kumimoji="1" lang="en-US" altLang="ja-JP" sz="2000" dirty="0" smtClean="0"/>
              <a:t> with weighting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93085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The way of IP weighting and interpretation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13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4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kumimoji="1" lang="en-US" altLang="ja-JP" sz="2000" dirty="0" smtClean="0">
                    <a:solidFill>
                      <a:schemeClr val="accent2"/>
                    </a:solidFill>
                  </a:rPr>
                  <a:t>IP weights: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ja-JP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kumimoji="1" lang="en-US" altLang="ja-JP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ja-JP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ja-JP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kumimoji="1" lang="en-US" altLang="ja-JP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kumimoji="1" lang="en-US" altLang="ja-JP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1800" dirty="0" smtClean="0"/>
                  <a:t> </a:t>
                </a:r>
                <a:r>
                  <a:rPr kumimoji="1" lang="en-US" altLang="ja-JP" sz="1800" dirty="0" smtClean="0"/>
                  <a:t>is the probability density function (pdf) of the random variable A evaluated at the value a</a:t>
                </a:r>
              </a:p>
              <a:p>
                <a:r>
                  <a:rPr kumimoji="1" lang="en-US" altLang="ja-JP" sz="2000" dirty="0" smtClean="0"/>
                  <a:t>Stabilized IP </a:t>
                </a:r>
                <a:r>
                  <a:rPr kumimoji="1" lang="en-US" altLang="ja-JP" sz="2000" dirty="0"/>
                  <a:t>weights: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kumimoji="1" lang="en-US" altLang="ja-JP" sz="2200" dirty="0" smtClean="0"/>
              </a:p>
              <a:p>
                <a:pPr lvl="1"/>
                <a:r>
                  <a:rPr kumimoji="1" lang="en-US" altLang="ja-JP" sz="1800" dirty="0" smtClean="0"/>
                  <a:t>get the same size of pseudo-population as the original one</a:t>
                </a:r>
              </a:p>
              <a:p>
                <a:pPr lvl="1"/>
                <a:r>
                  <a:rPr kumimoji="1" lang="en-US" altLang="ja-JP" sz="1800" dirty="0" smtClean="0"/>
                  <a:t>Lead to </a:t>
                </a:r>
                <a:r>
                  <a:rPr kumimoji="1" lang="en-US" altLang="ja-JP" sz="1800" dirty="0" smtClean="0">
                    <a:solidFill>
                      <a:schemeClr val="accent2"/>
                    </a:solidFill>
                  </a:rPr>
                  <a:t>smaller variance </a:t>
                </a:r>
                <a:r>
                  <a:rPr kumimoji="1" lang="en-US" altLang="ja-JP" sz="1800" dirty="0" smtClean="0"/>
                  <a:t>(by avoiding weighting too much on small number of people)</a:t>
                </a:r>
              </a:p>
              <a:p>
                <a:r>
                  <a:rPr kumimoji="1" lang="en-US" altLang="ja-JP" sz="2000" dirty="0" smtClean="0"/>
                  <a:t>Generalized </a:t>
                </a:r>
                <a:r>
                  <a:rPr kumimoji="1" lang="en-US" altLang="ja-JP" sz="2000" dirty="0"/>
                  <a:t>IP weights: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kumimoji="1" lang="en-US" altLang="ja-JP" sz="2200" dirty="0" smtClean="0"/>
              </a:p>
              <a:p>
                <a:endParaRPr kumimoji="1" lang="en-US" altLang="ja-JP" sz="2200" dirty="0"/>
              </a:p>
            </p:txBody>
          </p:sp>
        </mc:Choice>
        <mc:Fallback xmlns=""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 l="-6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3423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Violations of positivity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sz="2200" dirty="0" smtClean="0"/>
              <a:t>Structural</a:t>
            </a:r>
          </a:p>
          <a:p>
            <a:pPr lvl="1"/>
            <a:r>
              <a:rPr kumimoji="1" lang="en-US" altLang="ja-JP" sz="1800" dirty="0" smtClean="0"/>
              <a:t>No causal inferences for subsets w/ structural non-positivity</a:t>
            </a:r>
          </a:p>
          <a:p>
            <a:pPr lvl="1"/>
            <a:r>
              <a:rPr kumimoji="1" lang="en-US" altLang="ja-JP" sz="1800" dirty="0" smtClean="0"/>
              <a:t>Causal inference by restricting the study population</a:t>
            </a:r>
          </a:p>
          <a:p>
            <a:r>
              <a:rPr kumimoji="1" lang="en-US" altLang="ja-JP" sz="2200" dirty="0" smtClean="0"/>
              <a:t>Random</a:t>
            </a:r>
          </a:p>
          <a:p>
            <a:pPr lvl="1"/>
            <a:r>
              <a:rPr kumimoji="1" lang="en-US" altLang="ja-JP" sz="1800" dirty="0" smtClean="0"/>
              <a:t>Causal inference </a:t>
            </a:r>
            <a:r>
              <a:rPr kumimoji="1" lang="en-US" altLang="ja-JP" sz="1800" dirty="0" smtClean="0">
                <a:solidFill>
                  <a:schemeClr val="accent2"/>
                </a:solidFill>
              </a:rPr>
              <a:t>with parametric models </a:t>
            </a:r>
            <a:r>
              <a:rPr kumimoji="1" lang="en-US" altLang="ja-JP" sz="1800" dirty="0" smtClean="0"/>
              <a:t>to smooth over the subsets w/ non-positivity</a:t>
            </a:r>
          </a:p>
          <a:p>
            <a:pPr lvl="1"/>
            <a:endParaRPr kumimoji="1" lang="en-US" altLang="ja-JP" sz="1800" dirty="0"/>
          </a:p>
          <a:p>
            <a:r>
              <a:rPr kumimoji="1" lang="en-US" altLang="ja-JP" sz="2200" dirty="0" smtClean="0"/>
              <a:t>…So, </a:t>
            </a:r>
          </a:p>
          <a:p>
            <a:r>
              <a:rPr kumimoji="1" lang="en-US" altLang="ja-JP" sz="2200" dirty="0" smtClean="0"/>
              <a:t>Standardization vs IP weighting ?</a:t>
            </a:r>
          </a:p>
          <a:p>
            <a:pPr lvl="1"/>
            <a:r>
              <a:rPr kumimoji="1" lang="en-US" altLang="ja-JP" sz="1800" dirty="0" smtClean="0"/>
              <a:t>In nonparametric estimate, same outcome is acquired</a:t>
            </a:r>
          </a:p>
          <a:p>
            <a:pPr lvl="1"/>
            <a:r>
              <a:rPr kumimoji="1" lang="en-US" altLang="ja-JP" sz="1800" dirty="0" smtClean="0"/>
              <a:t>In parametric estimate, the outcome is different</a:t>
            </a:r>
          </a:p>
          <a:p>
            <a:pPr lvl="1"/>
            <a:r>
              <a:rPr kumimoji="1" lang="en-US" altLang="ja-JP" sz="1800" dirty="0" smtClean="0"/>
              <a:t>Recommend </a:t>
            </a:r>
            <a:r>
              <a:rPr kumimoji="1" lang="en-US" altLang="ja-JP" sz="1800" dirty="0" smtClean="0">
                <a:solidFill>
                  <a:schemeClr val="accent2"/>
                </a:solidFill>
              </a:rPr>
              <a:t>doubly-robust methods</a:t>
            </a:r>
          </a:p>
          <a:p>
            <a:endParaRPr kumimoji="1" lang="en-US" altLang="ja-JP" sz="2200" dirty="0"/>
          </a:p>
        </p:txBody>
      </p:sp>
    </p:spTree>
    <p:extLst>
      <p:ext uri="{BB962C8B-B14F-4D97-AF65-F5344CB8AC3E}">
        <p14:creationId xmlns:p14="http://schemas.microsoft.com/office/powerpoint/2010/main" val="3944936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we want to estimate the causal effect of A on Y…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2A8A-E335-4B01-9B47-7F79D612943A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200" dirty="0" smtClean="0"/>
                  <a:t>If </a:t>
                </a:r>
                <a:r>
                  <a:rPr lang="en-US" sz="2200" dirty="0" smtClean="0">
                    <a:solidFill>
                      <a:schemeClr val="accent2"/>
                    </a:solidFill>
                  </a:rPr>
                  <a:t>everybody</a:t>
                </a:r>
                <a:r>
                  <a:rPr lang="en-US" sz="2200" dirty="0" smtClean="0"/>
                  <a:t> had been treated: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p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fr-FR" sz="2200" dirty="0" smtClean="0"/>
              </a:p>
              <a:p>
                <a:r>
                  <a:rPr lang="fr-FR" sz="2200" dirty="0" smtClean="0"/>
                  <a:t>If </a:t>
                </a:r>
                <a:r>
                  <a:rPr lang="fr-FR" sz="2200" dirty="0" smtClean="0">
                    <a:solidFill>
                      <a:schemeClr val="accent2"/>
                    </a:solidFill>
                  </a:rPr>
                  <a:t>everybody</a:t>
                </a:r>
                <a:r>
                  <a:rPr lang="fr-FR" sz="2200" dirty="0" smtClean="0"/>
                  <a:t> had been untreated</a:t>
                </a:r>
                <a:r>
                  <a:rPr lang="en-US" altLang="ja-JP" sz="2200" dirty="0"/>
                  <a:t>: </a:t>
                </a:r>
                <a14:m>
                  <m:oMath xmlns:m="http://schemas.openxmlformats.org/officeDocument/2006/math">
                    <m:r>
                      <a:rPr lang="en-US" altLang="ja-JP" sz="22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ja-JP" sz="2200" i="1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ja-JP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ja-JP" sz="2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2200" i="1">
                            <a:latin typeface="Cambria Math" panose="02040503050406030204" pitchFamily="18" charset="0"/>
                          </a:rPr>
                          <m:t>=0</m:t>
                        </m:r>
                      </m:sup>
                    </m:sSup>
                    <m:r>
                      <a:rPr lang="en-US" altLang="ja-JP" sz="2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fr-FR" altLang="ja-JP" sz="2200" dirty="0"/>
              </a:p>
              <a:p>
                <a:r>
                  <a:rPr lang="fr-FR" sz="2200" dirty="0" smtClean="0"/>
                  <a:t>Then, average </a:t>
                </a:r>
                <a:r>
                  <a:rPr lang="fr-FR" sz="2200" dirty="0" smtClean="0">
                    <a:solidFill>
                      <a:schemeClr val="accent2"/>
                    </a:solidFill>
                  </a:rPr>
                  <a:t>causal effect</a:t>
                </a:r>
                <a:r>
                  <a:rPr lang="fr-FR" sz="22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ja-JP" sz="22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ja-JP" sz="2200" i="1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ja-JP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ja-JP" sz="2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2200" i="1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p>
                    <m:r>
                      <a:rPr lang="en-US" altLang="ja-JP" sz="2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fr-FR" sz="2200" dirty="0" smtClean="0"/>
                  <a:t> - </a:t>
                </a:r>
                <a14:m>
                  <m:oMath xmlns:m="http://schemas.openxmlformats.org/officeDocument/2006/math">
                    <m:r>
                      <a:rPr lang="en-US" altLang="ja-JP" sz="22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ja-JP" sz="2200" i="1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ja-JP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ja-JP" sz="2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2200" i="1">
                            <a:latin typeface="Cambria Math" panose="02040503050406030204" pitchFamily="18" charset="0"/>
                          </a:rPr>
                          <m:t>=0</m:t>
                        </m:r>
                      </m:sup>
                    </m:sSup>
                    <m:r>
                      <a:rPr lang="en-US" altLang="ja-JP" sz="2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fr-FR" sz="2200" dirty="0" smtClean="0"/>
              </a:p>
              <a:p>
                <a:endParaRPr lang="fr-FR" sz="2200" dirty="0"/>
              </a:p>
              <a:p>
                <a:r>
                  <a:rPr lang="fr-FR" sz="2200" dirty="0" smtClean="0"/>
                  <a:t>Weighted regression model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fr-FR" sz="2200" dirty="0" smtClean="0"/>
              </a:p>
              <a:p>
                <a:pPr lvl="1"/>
                <a:r>
                  <a:rPr lang="fr-FR" sz="18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Associational</a:t>
                </a:r>
                <a:r>
                  <a:rPr lang="fr-FR" sz="1800" dirty="0" smtClean="0"/>
                  <a:t> model</a:t>
                </a:r>
              </a:p>
              <a:p>
                <a:pPr lvl="1"/>
                <a:r>
                  <a:rPr lang="en-US" altLang="ja-JP" sz="1800" dirty="0" smtClean="0"/>
                  <a:t>The difference,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1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1800" dirty="0" smtClean="0"/>
                  <a:t> </a:t>
                </a:r>
                <a:r>
                  <a:rPr lang="en-US" altLang="ja-JP" sz="1800" u="sng" dirty="0" smtClean="0"/>
                  <a:t>would have a causal interpretation</a:t>
                </a:r>
                <a:r>
                  <a:rPr lang="en-US" altLang="ja-JP" sz="1800" dirty="0" smtClean="0"/>
                  <a:t> as </a:t>
                </a:r>
                <a14:m>
                  <m:oMath xmlns:m="http://schemas.openxmlformats.org/officeDocument/2006/math">
                    <m:r>
                      <a:rPr lang="en-US" altLang="ja-JP" sz="1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ja-JP" sz="1800" i="1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p>
                    <m:r>
                      <a:rPr lang="en-US" altLang="ja-JP" sz="18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fr-FR" altLang="ja-JP" sz="1800" dirty="0"/>
                  <a:t> - </a:t>
                </a:r>
                <a14:m>
                  <m:oMath xmlns:m="http://schemas.openxmlformats.org/officeDocument/2006/math">
                    <m:r>
                      <a:rPr lang="en-US" altLang="ja-JP" sz="1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ja-JP" sz="1800" i="1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=0</m:t>
                        </m:r>
                      </m:sup>
                    </m:sSup>
                    <m:r>
                      <a:rPr lang="en-US" altLang="ja-JP" sz="18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fr-FR" altLang="ja-JP" sz="1800" dirty="0" smtClean="0"/>
                  <a:t> when </a:t>
                </a:r>
                <a:r>
                  <a:rPr lang="fr-FR" altLang="ja-JP" sz="1800" b="1" dirty="0" smtClean="0"/>
                  <a:t>all confounders are included </a:t>
                </a:r>
                <a:r>
                  <a:rPr lang="fr-FR" altLang="ja-JP" sz="1800" dirty="0" smtClean="0"/>
                  <a:t>in calculation (e.g. Estimate ini the pseudo-population)</a:t>
                </a:r>
              </a:p>
              <a:p>
                <a:r>
                  <a:rPr lang="fr-FR" altLang="ja-JP" sz="2000" dirty="0" smtClean="0"/>
                  <a:t>Marginal Structural Model (MSM)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fr-FR" altLang="ja-JP" sz="2000" dirty="0" smtClean="0"/>
              </a:p>
              <a:p>
                <a:pPr lvl="1"/>
                <a:r>
                  <a:rPr lang="fr-FR" altLang="ja-JP" sz="18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Causal</a:t>
                </a:r>
                <a:r>
                  <a:rPr lang="fr-FR" altLang="ja-JP" sz="1800" dirty="0" smtClean="0"/>
                  <a:t> model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1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altLang="ja-JP" sz="1800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1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1800" dirty="0"/>
                  <a:t> would have a causal interpretation</a:t>
                </a:r>
                <a:endParaRPr lang="fr-FR" altLang="ja-JP" sz="1800" dirty="0"/>
              </a:p>
              <a:p>
                <a:pPr lvl="1"/>
                <a:endParaRPr lang="fr-FR" dirty="0" smtClean="0"/>
              </a:p>
            </p:txBody>
          </p:sp>
        </mc:Choice>
        <mc:Fallback xmlns=""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 l="-892" t="-987" b="-9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43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Marginal structural model (MSM)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ja-JP" sz="2000" dirty="0" smtClean="0"/>
              <a:t>Structural?</a:t>
            </a:r>
          </a:p>
          <a:p>
            <a:pPr lvl="1"/>
            <a:r>
              <a:rPr kumimoji="1" lang="en-US" altLang="ja-JP" sz="1600" dirty="0" smtClean="0"/>
              <a:t>Structural = causal</a:t>
            </a:r>
          </a:p>
          <a:p>
            <a:pPr lvl="1"/>
            <a:r>
              <a:rPr kumimoji="1" lang="en-US" altLang="ja-JP" sz="1600" dirty="0" smtClean="0"/>
              <a:t>The outcome variable is </a:t>
            </a:r>
            <a:r>
              <a:rPr kumimoji="1" lang="en-US" altLang="ja-JP" sz="1600" dirty="0" smtClean="0">
                <a:solidFill>
                  <a:schemeClr val="accent2"/>
                </a:solidFill>
              </a:rPr>
              <a:t>counterfactua</a:t>
            </a:r>
            <a:r>
              <a:rPr kumimoji="1" lang="en-US" altLang="ja-JP" sz="1600" dirty="0" smtClean="0"/>
              <a:t>l</a:t>
            </a:r>
          </a:p>
          <a:p>
            <a:pPr lvl="1"/>
            <a:r>
              <a:rPr kumimoji="1" lang="en-US" altLang="ja-JP" sz="1600" dirty="0" smtClean="0"/>
              <a:t>i.e. parameters for treatment in MSM have direct causal interpretation</a:t>
            </a:r>
          </a:p>
          <a:p>
            <a:r>
              <a:rPr kumimoji="1" lang="en-US" altLang="ja-JP" sz="2000" dirty="0" smtClean="0"/>
              <a:t>Marginal?</a:t>
            </a:r>
          </a:p>
          <a:p>
            <a:pPr lvl="1"/>
            <a:r>
              <a:rPr kumimoji="1" lang="en-US" altLang="ja-JP" sz="1600" dirty="0" smtClean="0"/>
              <a:t>Marginal = </a:t>
            </a:r>
            <a:r>
              <a:rPr kumimoji="1" lang="en-US" altLang="ja-JP" sz="1600" dirty="0" smtClean="0">
                <a:solidFill>
                  <a:schemeClr val="accent2"/>
                </a:solidFill>
              </a:rPr>
              <a:t>unconditional</a:t>
            </a:r>
          </a:p>
          <a:p>
            <a:pPr lvl="1"/>
            <a:r>
              <a:rPr kumimoji="1" lang="en-US" altLang="ja-JP" sz="1600" dirty="0" smtClean="0"/>
              <a:t>No need to include the confounders as covariates in the model</a:t>
            </a:r>
          </a:p>
          <a:p>
            <a:pPr lvl="1"/>
            <a:r>
              <a:rPr kumimoji="1" lang="en-US" altLang="ja-JP" sz="1600" dirty="0" smtClean="0"/>
              <a:t>i.e. effect may be estimated in the entire population</a:t>
            </a:r>
          </a:p>
          <a:p>
            <a:pPr lvl="1"/>
            <a:r>
              <a:rPr kumimoji="1" lang="en-US" altLang="ja-JP" sz="1600" dirty="0" smtClean="0"/>
              <a:t>If include covariates, allow to estimate conditional effect</a:t>
            </a:r>
          </a:p>
          <a:p>
            <a:endParaRPr kumimoji="1" lang="en-US" altLang="ja-JP" dirty="0"/>
          </a:p>
          <a:p>
            <a:r>
              <a:rPr kumimoji="1" lang="en-US" altLang="ja-JP" sz="2000" dirty="0" smtClean="0"/>
              <a:t>Again, recommend </a:t>
            </a:r>
            <a:r>
              <a:rPr kumimoji="1" lang="en-US" altLang="ja-JP" sz="2000" dirty="0" smtClean="0">
                <a:solidFill>
                  <a:schemeClr val="accent2"/>
                </a:solidFill>
              </a:rPr>
              <a:t>doubly-robust estimators</a:t>
            </a:r>
            <a:endParaRPr kumimoji="1" lang="ja-JP" alt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162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Advantage of MSM with IP weighting or standardization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sz="2000" b="1" dirty="0" smtClean="0"/>
              <a:t>IP weighting and standardization</a:t>
            </a:r>
            <a:r>
              <a:rPr kumimoji="1" lang="en-US" altLang="ja-JP" sz="2000" dirty="0" smtClean="0"/>
              <a:t> are able to </a:t>
            </a:r>
            <a:r>
              <a:rPr kumimoji="1" lang="en-US" altLang="ja-JP" sz="2000" u="sng" dirty="0" smtClean="0"/>
              <a:t>control time-varying treatment and confounders</a:t>
            </a:r>
          </a:p>
          <a:p>
            <a:pPr lvl="1"/>
            <a:r>
              <a:rPr kumimoji="1" lang="en-US" altLang="ja-JP" sz="1800" dirty="0" smtClean="0"/>
              <a:t>Can handle </a:t>
            </a:r>
            <a:r>
              <a:rPr kumimoji="1" lang="en-US" altLang="ja-JP" sz="1800" dirty="0" smtClean="0">
                <a:solidFill>
                  <a:schemeClr val="accent6">
                    <a:lumMod val="50000"/>
                  </a:schemeClr>
                </a:solidFill>
              </a:rPr>
              <a:t>treatment-confounder feedback</a:t>
            </a:r>
          </a:p>
          <a:p>
            <a:pPr lvl="1"/>
            <a:endParaRPr kumimoji="1" lang="en-US" altLang="ja-JP" sz="1800" dirty="0" smtClean="0"/>
          </a:p>
          <a:p>
            <a:r>
              <a:rPr kumimoji="1" lang="en-US" altLang="ja-JP" sz="2000" b="1" dirty="0" smtClean="0"/>
              <a:t>Outcome regression and propensity score methods </a:t>
            </a:r>
            <a:r>
              <a:rPr kumimoji="1" lang="en-US" altLang="ja-JP" sz="2000" dirty="0" smtClean="0"/>
              <a:t>introduce bias if treatments and confounders are time-variant</a:t>
            </a:r>
          </a:p>
          <a:p>
            <a:pPr lvl="1"/>
            <a:r>
              <a:rPr kumimoji="1" lang="en-US" altLang="ja-JP" sz="1800" dirty="0" smtClean="0"/>
              <a:t>Can not handle treatment-confounder feedback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19515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0"/>
          <p:cNvSpPr>
            <a:spLocks/>
          </p:cNvSpPr>
          <p:nvPr/>
        </p:nvSpPr>
        <p:spPr bwMode="auto">
          <a:xfrm>
            <a:off x="897354" y="4033200"/>
            <a:ext cx="855138" cy="1089283"/>
          </a:xfrm>
          <a:custGeom>
            <a:avLst/>
            <a:gdLst>
              <a:gd name="T0" fmla="*/ 0 w 336"/>
              <a:gd name="T1" fmla="*/ 0 h 428"/>
              <a:gd name="T2" fmla="*/ 0 w 336"/>
              <a:gd name="T3" fmla="*/ 0 h 428"/>
              <a:gd name="T4" fmla="*/ 36 w 336"/>
              <a:gd name="T5" fmla="*/ 48 h 428"/>
              <a:gd name="T6" fmla="*/ 52 w 336"/>
              <a:gd name="T7" fmla="*/ 68 h 428"/>
              <a:gd name="T8" fmla="*/ 68 w 336"/>
              <a:gd name="T9" fmla="*/ 86 h 428"/>
              <a:gd name="T10" fmla="*/ 68 w 336"/>
              <a:gd name="T11" fmla="*/ 86 h 428"/>
              <a:gd name="T12" fmla="*/ 84 w 336"/>
              <a:gd name="T13" fmla="*/ 98 h 428"/>
              <a:gd name="T14" fmla="*/ 98 w 336"/>
              <a:gd name="T15" fmla="*/ 110 h 428"/>
              <a:gd name="T16" fmla="*/ 114 w 336"/>
              <a:gd name="T17" fmla="*/ 120 h 428"/>
              <a:gd name="T18" fmla="*/ 130 w 336"/>
              <a:gd name="T19" fmla="*/ 128 h 428"/>
              <a:gd name="T20" fmla="*/ 146 w 336"/>
              <a:gd name="T21" fmla="*/ 136 h 428"/>
              <a:gd name="T22" fmla="*/ 164 w 336"/>
              <a:gd name="T23" fmla="*/ 142 h 428"/>
              <a:gd name="T24" fmla="*/ 182 w 336"/>
              <a:gd name="T25" fmla="*/ 146 h 428"/>
              <a:gd name="T26" fmla="*/ 200 w 336"/>
              <a:gd name="T27" fmla="*/ 150 h 428"/>
              <a:gd name="T28" fmla="*/ 200 w 336"/>
              <a:gd name="T29" fmla="*/ 150 h 428"/>
              <a:gd name="T30" fmla="*/ 226 w 336"/>
              <a:gd name="T31" fmla="*/ 156 h 428"/>
              <a:gd name="T32" fmla="*/ 250 w 336"/>
              <a:gd name="T33" fmla="*/ 162 h 428"/>
              <a:gd name="T34" fmla="*/ 274 w 336"/>
              <a:gd name="T35" fmla="*/ 172 h 428"/>
              <a:gd name="T36" fmla="*/ 294 w 336"/>
              <a:gd name="T37" fmla="*/ 182 h 428"/>
              <a:gd name="T38" fmla="*/ 302 w 336"/>
              <a:gd name="T39" fmla="*/ 190 h 428"/>
              <a:gd name="T40" fmla="*/ 310 w 336"/>
              <a:gd name="T41" fmla="*/ 196 h 428"/>
              <a:gd name="T42" fmla="*/ 318 w 336"/>
              <a:gd name="T43" fmla="*/ 206 h 428"/>
              <a:gd name="T44" fmla="*/ 324 w 336"/>
              <a:gd name="T45" fmla="*/ 216 h 428"/>
              <a:gd name="T46" fmla="*/ 328 w 336"/>
              <a:gd name="T47" fmla="*/ 226 h 428"/>
              <a:gd name="T48" fmla="*/ 332 w 336"/>
              <a:gd name="T49" fmla="*/ 240 h 428"/>
              <a:gd name="T50" fmla="*/ 334 w 336"/>
              <a:gd name="T51" fmla="*/ 254 h 428"/>
              <a:gd name="T52" fmla="*/ 336 w 336"/>
              <a:gd name="T53" fmla="*/ 268 h 428"/>
              <a:gd name="T54" fmla="*/ 336 w 336"/>
              <a:gd name="T55" fmla="*/ 268 h 428"/>
              <a:gd name="T56" fmla="*/ 336 w 336"/>
              <a:gd name="T57" fmla="*/ 286 h 428"/>
              <a:gd name="T58" fmla="*/ 334 w 336"/>
              <a:gd name="T59" fmla="*/ 302 h 428"/>
              <a:gd name="T60" fmla="*/ 328 w 336"/>
              <a:gd name="T61" fmla="*/ 320 h 428"/>
              <a:gd name="T62" fmla="*/ 322 w 336"/>
              <a:gd name="T63" fmla="*/ 334 h 428"/>
              <a:gd name="T64" fmla="*/ 316 w 336"/>
              <a:gd name="T65" fmla="*/ 350 h 428"/>
              <a:gd name="T66" fmla="*/ 306 w 336"/>
              <a:gd name="T67" fmla="*/ 364 h 428"/>
              <a:gd name="T68" fmla="*/ 296 w 336"/>
              <a:gd name="T69" fmla="*/ 376 h 428"/>
              <a:gd name="T70" fmla="*/ 284 w 336"/>
              <a:gd name="T71" fmla="*/ 388 h 428"/>
              <a:gd name="T72" fmla="*/ 272 w 336"/>
              <a:gd name="T73" fmla="*/ 398 h 428"/>
              <a:gd name="T74" fmla="*/ 258 w 336"/>
              <a:gd name="T75" fmla="*/ 408 h 428"/>
              <a:gd name="T76" fmla="*/ 244 w 336"/>
              <a:gd name="T77" fmla="*/ 414 h 428"/>
              <a:gd name="T78" fmla="*/ 230 w 336"/>
              <a:gd name="T79" fmla="*/ 420 h 428"/>
              <a:gd name="T80" fmla="*/ 214 w 336"/>
              <a:gd name="T81" fmla="*/ 424 h 428"/>
              <a:gd name="T82" fmla="*/ 198 w 336"/>
              <a:gd name="T83" fmla="*/ 426 h 428"/>
              <a:gd name="T84" fmla="*/ 180 w 336"/>
              <a:gd name="T85" fmla="*/ 428 h 428"/>
              <a:gd name="T86" fmla="*/ 164 w 336"/>
              <a:gd name="T87" fmla="*/ 426 h 428"/>
              <a:gd name="T88" fmla="*/ 164 w 336"/>
              <a:gd name="T89" fmla="*/ 426 h 428"/>
              <a:gd name="T90" fmla="*/ 146 w 336"/>
              <a:gd name="T91" fmla="*/ 422 h 428"/>
              <a:gd name="T92" fmla="*/ 130 w 336"/>
              <a:gd name="T93" fmla="*/ 416 h 428"/>
              <a:gd name="T94" fmla="*/ 114 w 336"/>
              <a:gd name="T95" fmla="*/ 410 h 428"/>
              <a:gd name="T96" fmla="*/ 100 w 336"/>
              <a:gd name="T97" fmla="*/ 404 h 428"/>
              <a:gd name="T98" fmla="*/ 88 w 336"/>
              <a:gd name="T99" fmla="*/ 396 h 428"/>
              <a:gd name="T100" fmla="*/ 76 w 336"/>
              <a:gd name="T101" fmla="*/ 386 h 428"/>
              <a:gd name="T102" fmla="*/ 66 w 336"/>
              <a:gd name="T103" fmla="*/ 376 h 428"/>
              <a:gd name="T104" fmla="*/ 56 w 336"/>
              <a:gd name="T105" fmla="*/ 366 h 428"/>
              <a:gd name="T106" fmla="*/ 40 w 336"/>
              <a:gd name="T107" fmla="*/ 340 h 428"/>
              <a:gd name="T108" fmla="*/ 26 w 336"/>
              <a:gd name="T109" fmla="*/ 314 h 428"/>
              <a:gd name="T110" fmla="*/ 16 w 336"/>
              <a:gd name="T111" fmla="*/ 284 h 428"/>
              <a:gd name="T112" fmla="*/ 10 w 336"/>
              <a:gd name="T113" fmla="*/ 254 h 428"/>
              <a:gd name="T114" fmla="*/ 4 w 336"/>
              <a:gd name="T115" fmla="*/ 222 h 428"/>
              <a:gd name="T116" fmla="*/ 2 w 336"/>
              <a:gd name="T117" fmla="*/ 188 h 428"/>
              <a:gd name="T118" fmla="*/ 0 w 336"/>
              <a:gd name="T119" fmla="*/ 154 h 428"/>
              <a:gd name="T120" fmla="*/ 0 w 336"/>
              <a:gd name="T121" fmla="*/ 122 h 428"/>
              <a:gd name="T122" fmla="*/ 0 w 336"/>
              <a:gd name="T123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6" h="428">
                <a:moveTo>
                  <a:pt x="0" y="0"/>
                </a:moveTo>
                <a:lnTo>
                  <a:pt x="0" y="0"/>
                </a:lnTo>
                <a:lnTo>
                  <a:pt x="36" y="48"/>
                </a:lnTo>
                <a:lnTo>
                  <a:pt x="52" y="68"/>
                </a:lnTo>
                <a:lnTo>
                  <a:pt x="68" y="86"/>
                </a:lnTo>
                <a:lnTo>
                  <a:pt x="68" y="86"/>
                </a:lnTo>
                <a:lnTo>
                  <a:pt x="84" y="98"/>
                </a:lnTo>
                <a:lnTo>
                  <a:pt x="98" y="110"/>
                </a:lnTo>
                <a:lnTo>
                  <a:pt x="114" y="120"/>
                </a:lnTo>
                <a:lnTo>
                  <a:pt x="130" y="128"/>
                </a:lnTo>
                <a:lnTo>
                  <a:pt x="146" y="136"/>
                </a:lnTo>
                <a:lnTo>
                  <a:pt x="164" y="142"/>
                </a:lnTo>
                <a:lnTo>
                  <a:pt x="182" y="146"/>
                </a:lnTo>
                <a:lnTo>
                  <a:pt x="200" y="150"/>
                </a:lnTo>
                <a:lnTo>
                  <a:pt x="200" y="150"/>
                </a:lnTo>
                <a:lnTo>
                  <a:pt x="226" y="156"/>
                </a:lnTo>
                <a:lnTo>
                  <a:pt x="250" y="162"/>
                </a:lnTo>
                <a:lnTo>
                  <a:pt x="274" y="172"/>
                </a:lnTo>
                <a:lnTo>
                  <a:pt x="294" y="182"/>
                </a:lnTo>
                <a:lnTo>
                  <a:pt x="302" y="190"/>
                </a:lnTo>
                <a:lnTo>
                  <a:pt x="310" y="196"/>
                </a:lnTo>
                <a:lnTo>
                  <a:pt x="318" y="206"/>
                </a:lnTo>
                <a:lnTo>
                  <a:pt x="324" y="216"/>
                </a:lnTo>
                <a:lnTo>
                  <a:pt x="328" y="226"/>
                </a:lnTo>
                <a:lnTo>
                  <a:pt x="332" y="240"/>
                </a:lnTo>
                <a:lnTo>
                  <a:pt x="334" y="254"/>
                </a:lnTo>
                <a:lnTo>
                  <a:pt x="336" y="268"/>
                </a:lnTo>
                <a:lnTo>
                  <a:pt x="336" y="268"/>
                </a:lnTo>
                <a:lnTo>
                  <a:pt x="336" y="286"/>
                </a:lnTo>
                <a:lnTo>
                  <a:pt x="334" y="302"/>
                </a:lnTo>
                <a:lnTo>
                  <a:pt x="328" y="320"/>
                </a:lnTo>
                <a:lnTo>
                  <a:pt x="322" y="334"/>
                </a:lnTo>
                <a:lnTo>
                  <a:pt x="316" y="350"/>
                </a:lnTo>
                <a:lnTo>
                  <a:pt x="306" y="364"/>
                </a:lnTo>
                <a:lnTo>
                  <a:pt x="296" y="376"/>
                </a:lnTo>
                <a:lnTo>
                  <a:pt x="284" y="388"/>
                </a:lnTo>
                <a:lnTo>
                  <a:pt x="272" y="398"/>
                </a:lnTo>
                <a:lnTo>
                  <a:pt x="258" y="408"/>
                </a:lnTo>
                <a:lnTo>
                  <a:pt x="244" y="414"/>
                </a:lnTo>
                <a:lnTo>
                  <a:pt x="230" y="420"/>
                </a:lnTo>
                <a:lnTo>
                  <a:pt x="214" y="424"/>
                </a:lnTo>
                <a:lnTo>
                  <a:pt x="198" y="426"/>
                </a:lnTo>
                <a:lnTo>
                  <a:pt x="180" y="428"/>
                </a:lnTo>
                <a:lnTo>
                  <a:pt x="164" y="426"/>
                </a:lnTo>
                <a:lnTo>
                  <a:pt x="164" y="426"/>
                </a:lnTo>
                <a:lnTo>
                  <a:pt x="146" y="422"/>
                </a:lnTo>
                <a:lnTo>
                  <a:pt x="130" y="416"/>
                </a:lnTo>
                <a:lnTo>
                  <a:pt x="114" y="410"/>
                </a:lnTo>
                <a:lnTo>
                  <a:pt x="100" y="404"/>
                </a:lnTo>
                <a:lnTo>
                  <a:pt x="88" y="396"/>
                </a:lnTo>
                <a:lnTo>
                  <a:pt x="76" y="386"/>
                </a:lnTo>
                <a:lnTo>
                  <a:pt x="66" y="376"/>
                </a:lnTo>
                <a:lnTo>
                  <a:pt x="56" y="366"/>
                </a:lnTo>
                <a:lnTo>
                  <a:pt x="40" y="340"/>
                </a:lnTo>
                <a:lnTo>
                  <a:pt x="26" y="314"/>
                </a:lnTo>
                <a:lnTo>
                  <a:pt x="16" y="284"/>
                </a:lnTo>
                <a:lnTo>
                  <a:pt x="10" y="254"/>
                </a:lnTo>
                <a:lnTo>
                  <a:pt x="4" y="222"/>
                </a:lnTo>
                <a:lnTo>
                  <a:pt x="2" y="188"/>
                </a:lnTo>
                <a:lnTo>
                  <a:pt x="0" y="154"/>
                </a:lnTo>
                <a:lnTo>
                  <a:pt x="0" y="122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14400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2800" b="1" dirty="0">
                <a:ln w="66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3">
                      <a:lumMod val="50000"/>
                    </a:scheme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</a:p>
        </p:txBody>
      </p:sp>
      <p:sp>
        <p:nvSpPr>
          <p:cNvPr id="3" name="ZoneTexte 18"/>
          <p:cNvSpPr txBox="1"/>
          <p:nvPr/>
        </p:nvSpPr>
        <p:spPr>
          <a:xfrm>
            <a:off x="1894179" y="4226605"/>
            <a:ext cx="685428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b="1" cap="small" dirty="0">
                <a:latin typeface="Verdana" pitchFamily="34" charset="0"/>
                <a:ea typeface="Verdana" pitchFamily="34" charset="0"/>
                <a:cs typeface="Verdana" pitchFamily="34" charset="0"/>
              </a:rPr>
              <a:t>Marginal Structural Models and G-estimation of Structural Nested Models</a:t>
            </a:r>
          </a:p>
          <a:p>
            <a:r>
              <a:rPr lang="en-US" altLang="ja-JP" b="1" cap="small" dirty="0">
                <a:latin typeface="Verdana" pitchFamily="34" charset="0"/>
                <a:ea typeface="Verdana" pitchFamily="34" charset="0"/>
                <a:cs typeface="Verdana" pitchFamily="34" charset="0"/>
              </a:rPr>
              <a:t>- Judith </a:t>
            </a:r>
            <a:r>
              <a:rPr lang="en-US" altLang="ja-JP" b="1" cap="small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Lok</a:t>
            </a:r>
            <a:endParaRPr lang="en-US" altLang="ja-JP" b="1" cap="small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255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Case study 2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3"/>
          </p:nvPr>
        </p:nvSpPr>
        <p:spPr>
          <a:xfrm>
            <a:off x="1106091" y="5504051"/>
            <a:ext cx="6912768" cy="132737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en-US" altLang="ja-JP" dirty="0" smtClean="0"/>
              <a:t>What is the causal effect of AZT on mortality?</a:t>
            </a:r>
          </a:p>
          <a:p>
            <a:pPr marL="685800" lvl="1"/>
            <a:r>
              <a:rPr kumimoji="1" lang="en-US" altLang="ja-JP" sz="1600" dirty="0" smtClean="0"/>
              <a:t>AZT (Zidovudine, </a:t>
            </a:r>
            <a:r>
              <a:rPr kumimoji="1" lang="en-US" altLang="ja-JP" sz="1600" dirty="0" err="1" smtClean="0"/>
              <a:t>Retrovir</a:t>
            </a:r>
            <a:r>
              <a:rPr kumimoji="1" lang="en-US" altLang="ja-JP" sz="1600" dirty="0" smtClean="0"/>
              <a:t>) : anti-HIV drug</a:t>
            </a:r>
          </a:p>
          <a:p>
            <a:pPr marL="685800" lvl="1"/>
            <a:r>
              <a:rPr kumimoji="1" lang="en-US" altLang="ja-JP" sz="1600" dirty="0" smtClean="0"/>
              <a:t>PCP : Pneumocystis pneumonia</a:t>
            </a:r>
          </a:p>
          <a:p>
            <a:pPr marL="685800" lvl="1"/>
            <a:r>
              <a:rPr kumimoji="1" lang="en-US" altLang="ja-JP" sz="1600" dirty="0" smtClean="0"/>
              <a:t>Prophylaxis : anti-HIV drug</a:t>
            </a:r>
            <a:endParaRPr kumimoji="1" lang="ja-JP" altLang="en-US" sz="16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2"/>
            <a:ext cx="82105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8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Reference</a:t>
            </a:r>
            <a:endParaRPr lang="fr-FR" dirty="0"/>
          </a:p>
        </p:txBody>
      </p:sp>
      <p:sp>
        <p:nvSpPr>
          <p:cNvPr id="6" name="Freeform 10"/>
          <p:cNvSpPr>
            <a:spLocks/>
          </p:cNvSpPr>
          <p:nvPr/>
        </p:nvSpPr>
        <p:spPr bwMode="auto">
          <a:xfrm>
            <a:off x="766864" y="1723022"/>
            <a:ext cx="855138" cy="1089283"/>
          </a:xfrm>
          <a:custGeom>
            <a:avLst/>
            <a:gdLst>
              <a:gd name="T0" fmla="*/ 0 w 336"/>
              <a:gd name="T1" fmla="*/ 0 h 428"/>
              <a:gd name="T2" fmla="*/ 0 w 336"/>
              <a:gd name="T3" fmla="*/ 0 h 428"/>
              <a:gd name="T4" fmla="*/ 36 w 336"/>
              <a:gd name="T5" fmla="*/ 48 h 428"/>
              <a:gd name="T6" fmla="*/ 52 w 336"/>
              <a:gd name="T7" fmla="*/ 68 h 428"/>
              <a:gd name="T8" fmla="*/ 68 w 336"/>
              <a:gd name="T9" fmla="*/ 86 h 428"/>
              <a:gd name="T10" fmla="*/ 68 w 336"/>
              <a:gd name="T11" fmla="*/ 86 h 428"/>
              <a:gd name="T12" fmla="*/ 84 w 336"/>
              <a:gd name="T13" fmla="*/ 98 h 428"/>
              <a:gd name="T14" fmla="*/ 98 w 336"/>
              <a:gd name="T15" fmla="*/ 110 h 428"/>
              <a:gd name="T16" fmla="*/ 114 w 336"/>
              <a:gd name="T17" fmla="*/ 120 h 428"/>
              <a:gd name="T18" fmla="*/ 130 w 336"/>
              <a:gd name="T19" fmla="*/ 128 h 428"/>
              <a:gd name="T20" fmla="*/ 146 w 336"/>
              <a:gd name="T21" fmla="*/ 136 h 428"/>
              <a:gd name="T22" fmla="*/ 164 w 336"/>
              <a:gd name="T23" fmla="*/ 142 h 428"/>
              <a:gd name="T24" fmla="*/ 182 w 336"/>
              <a:gd name="T25" fmla="*/ 146 h 428"/>
              <a:gd name="T26" fmla="*/ 200 w 336"/>
              <a:gd name="T27" fmla="*/ 150 h 428"/>
              <a:gd name="T28" fmla="*/ 200 w 336"/>
              <a:gd name="T29" fmla="*/ 150 h 428"/>
              <a:gd name="T30" fmla="*/ 226 w 336"/>
              <a:gd name="T31" fmla="*/ 156 h 428"/>
              <a:gd name="T32" fmla="*/ 250 w 336"/>
              <a:gd name="T33" fmla="*/ 162 h 428"/>
              <a:gd name="T34" fmla="*/ 274 w 336"/>
              <a:gd name="T35" fmla="*/ 172 h 428"/>
              <a:gd name="T36" fmla="*/ 294 w 336"/>
              <a:gd name="T37" fmla="*/ 182 h 428"/>
              <a:gd name="T38" fmla="*/ 302 w 336"/>
              <a:gd name="T39" fmla="*/ 190 h 428"/>
              <a:gd name="T40" fmla="*/ 310 w 336"/>
              <a:gd name="T41" fmla="*/ 196 h 428"/>
              <a:gd name="T42" fmla="*/ 318 w 336"/>
              <a:gd name="T43" fmla="*/ 206 h 428"/>
              <a:gd name="T44" fmla="*/ 324 w 336"/>
              <a:gd name="T45" fmla="*/ 216 h 428"/>
              <a:gd name="T46" fmla="*/ 328 w 336"/>
              <a:gd name="T47" fmla="*/ 226 h 428"/>
              <a:gd name="T48" fmla="*/ 332 w 336"/>
              <a:gd name="T49" fmla="*/ 240 h 428"/>
              <a:gd name="T50" fmla="*/ 334 w 336"/>
              <a:gd name="T51" fmla="*/ 254 h 428"/>
              <a:gd name="T52" fmla="*/ 336 w 336"/>
              <a:gd name="T53" fmla="*/ 268 h 428"/>
              <a:gd name="T54" fmla="*/ 336 w 336"/>
              <a:gd name="T55" fmla="*/ 268 h 428"/>
              <a:gd name="T56" fmla="*/ 336 w 336"/>
              <a:gd name="T57" fmla="*/ 286 h 428"/>
              <a:gd name="T58" fmla="*/ 334 w 336"/>
              <a:gd name="T59" fmla="*/ 302 h 428"/>
              <a:gd name="T60" fmla="*/ 328 w 336"/>
              <a:gd name="T61" fmla="*/ 320 h 428"/>
              <a:gd name="T62" fmla="*/ 322 w 336"/>
              <a:gd name="T63" fmla="*/ 334 h 428"/>
              <a:gd name="T64" fmla="*/ 316 w 336"/>
              <a:gd name="T65" fmla="*/ 350 h 428"/>
              <a:gd name="T66" fmla="*/ 306 w 336"/>
              <a:gd name="T67" fmla="*/ 364 h 428"/>
              <a:gd name="T68" fmla="*/ 296 w 336"/>
              <a:gd name="T69" fmla="*/ 376 h 428"/>
              <a:gd name="T70" fmla="*/ 284 w 336"/>
              <a:gd name="T71" fmla="*/ 388 h 428"/>
              <a:gd name="T72" fmla="*/ 272 w 336"/>
              <a:gd name="T73" fmla="*/ 398 h 428"/>
              <a:gd name="T74" fmla="*/ 258 w 336"/>
              <a:gd name="T75" fmla="*/ 408 h 428"/>
              <a:gd name="T76" fmla="*/ 244 w 336"/>
              <a:gd name="T77" fmla="*/ 414 h 428"/>
              <a:gd name="T78" fmla="*/ 230 w 336"/>
              <a:gd name="T79" fmla="*/ 420 h 428"/>
              <a:gd name="T80" fmla="*/ 214 w 336"/>
              <a:gd name="T81" fmla="*/ 424 h 428"/>
              <a:gd name="T82" fmla="*/ 198 w 336"/>
              <a:gd name="T83" fmla="*/ 426 h 428"/>
              <a:gd name="T84" fmla="*/ 180 w 336"/>
              <a:gd name="T85" fmla="*/ 428 h 428"/>
              <a:gd name="T86" fmla="*/ 164 w 336"/>
              <a:gd name="T87" fmla="*/ 426 h 428"/>
              <a:gd name="T88" fmla="*/ 164 w 336"/>
              <a:gd name="T89" fmla="*/ 426 h 428"/>
              <a:gd name="T90" fmla="*/ 146 w 336"/>
              <a:gd name="T91" fmla="*/ 422 h 428"/>
              <a:gd name="T92" fmla="*/ 130 w 336"/>
              <a:gd name="T93" fmla="*/ 416 h 428"/>
              <a:gd name="T94" fmla="*/ 114 w 336"/>
              <a:gd name="T95" fmla="*/ 410 h 428"/>
              <a:gd name="T96" fmla="*/ 100 w 336"/>
              <a:gd name="T97" fmla="*/ 404 h 428"/>
              <a:gd name="T98" fmla="*/ 88 w 336"/>
              <a:gd name="T99" fmla="*/ 396 h 428"/>
              <a:gd name="T100" fmla="*/ 76 w 336"/>
              <a:gd name="T101" fmla="*/ 386 h 428"/>
              <a:gd name="T102" fmla="*/ 66 w 336"/>
              <a:gd name="T103" fmla="*/ 376 h 428"/>
              <a:gd name="T104" fmla="*/ 56 w 336"/>
              <a:gd name="T105" fmla="*/ 366 h 428"/>
              <a:gd name="T106" fmla="*/ 40 w 336"/>
              <a:gd name="T107" fmla="*/ 340 h 428"/>
              <a:gd name="T108" fmla="*/ 26 w 336"/>
              <a:gd name="T109" fmla="*/ 314 h 428"/>
              <a:gd name="T110" fmla="*/ 16 w 336"/>
              <a:gd name="T111" fmla="*/ 284 h 428"/>
              <a:gd name="T112" fmla="*/ 10 w 336"/>
              <a:gd name="T113" fmla="*/ 254 h 428"/>
              <a:gd name="T114" fmla="*/ 4 w 336"/>
              <a:gd name="T115" fmla="*/ 222 h 428"/>
              <a:gd name="T116" fmla="*/ 2 w 336"/>
              <a:gd name="T117" fmla="*/ 188 h 428"/>
              <a:gd name="T118" fmla="*/ 0 w 336"/>
              <a:gd name="T119" fmla="*/ 154 h 428"/>
              <a:gd name="T120" fmla="*/ 0 w 336"/>
              <a:gd name="T121" fmla="*/ 122 h 428"/>
              <a:gd name="T122" fmla="*/ 0 w 336"/>
              <a:gd name="T123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6" h="428">
                <a:moveTo>
                  <a:pt x="0" y="0"/>
                </a:moveTo>
                <a:lnTo>
                  <a:pt x="0" y="0"/>
                </a:lnTo>
                <a:lnTo>
                  <a:pt x="36" y="48"/>
                </a:lnTo>
                <a:lnTo>
                  <a:pt x="52" y="68"/>
                </a:lnTo>
                <a:lnTo>
                  <a:pt x="68" y="86"/>
                </a:lnTo>
                <a:lnTo>
                  <a:pt x="68" y="86"/>
                </a:lnTo>
                <a:lnTo>
                  <a:pt x="84" y="98"/>
                </a:lnTo>
                <a:lnTo>
                  <a:pt x="98" y="110"/>
                </a:lnTo>
                <a:lnTo>
                  <a:pt x="114" y="120"/>
                </a:lnTo>
                <a:lnTo>
                  <a:pt x="130" y="128"/>
                </a:lnTo>
                <a:lnTo>
                  <a:pt x="146" y="136"/>
                </a:lnTo>
                <a:lnTo>
                  <a:pt x="164" y="142"/>
                </a:lnTo>
                <a:lnTo>
                  <a:pt x="182" y="146"/>
                </a:lnTo>
                <a:lnTo>
                  <a:pt x="200" y="150"/>
                </a:lnTo>
                <a:lnTo>
                  <a:pt x="200" y="150"/>
                </a:lnTo>
                <a:lnTo>
                  <a:pt x="226" y="156"/>
                </a:lnTo>
                <a:lnTo>
                  <a:pt x="250" y="162"/>
                </a:lnTo>
                <a:lnTo>
                  <a:pt x="274" y="172"/>
                </a:lnTo>
                <a:lnTo>
                  <a:pt x="294" y="182"/>
                </a:lnTo>
                <a:lnTo>
                  <a:pt x="302" y="190"/>
                </a:lnTo>
                <a:lnTo>
                  <a:pt x="310" y="196"/>
                </a:lnTo>
                <a:lnTo>
                  <a:pt x="318" y="206"/>
                </a:lnTo>
                <a:lnTo>
                  <a:pt x="324" y="216"/>
                </a:lnTo>
                <a:lnTo>
                  <a:pt x="328" y="226"/>
                </a:lnTo>
                <a:lnTo>
                  <a:pt x="332" y="240"/>
                </a:lnTo>
                <a:lnTo>
                  <a:pt x="334" y="254"/>
                </a:lnTo>
                <a:lnTo>
                  <a:pt x="336" y="268"/>
                </a:lnTo>
                <a:lnTo>
                  <a:pt x="336" y="268"/>
                </a:lnTo>
                <a:lnTo>
                  <a:pt x="336" y="286"/>
                </a:lnTo>
                <a:lnTo>
                  <a:pt x="334" y="302"/>
                </a:lnTo>
                <a:lnTo>
                  <a:pt x="328" y="320"/>
                </a:lnTo>
                <a:lnTo>
                  <a:pt x="322" y="334"/>
                </a:lnTo>
                <a:lnTo>
                  <a:pt x="316" y="350"/>
                </a:lnTo>
                <a:lnTo>
                  <a:pt x="306" y="364"/>
                </a:lnTo>
                <a:lnTo>
                  <a:pt x="296" y="376"/>
                </a:lnTo>
                <a:lnTo>
                  <a:pt x="284" y="388"/>
                </a:lnTo>
                <a:lnTo>
                  <a:pt x="272" y="398"/>
                </a:lnTo>
                <a:lnTo>
                  <a:pt x="258" y="408"/>
                </a:lnTo>
                <a:lnTo>
                  <a:pt x="244" y="414"/>
                </a:lnTo>
                <a:lnTo>
                  <a:pt x="230" y="420"/>
                </a:lnTo>
                <a:lnTo>
                  <a:pt x="214" y="424"/>
                </a:lnTo>
                <a:lnTo>
                  <a:pt x="198" y="426"/>
                </a:lnTo>
                <a:lnTo>
                  <a:pt x="180" y="428"/>
                </a:lnTo>
                <a:lnTo>
                  <a:pt x="164" y="426"/>
                </a:lnTo>
                <a:lnTo>
                  <a:pt x="164" y="426"/>
                </a:lnTo>
                <a:lnTo>
                  <a:pt x="146" y="422"/>
                </a:lnTo>
                <a:lnTo>
                  <a:pt x="130" y="416"/>
                </a:lnTo>
                <a:lnTo>
                  <a:pt x="114" y="410"/>
                </a:lnTo>
                <a:lnTo>
                  <a:pt x="100" y="404"/>
                </a:lnTo>
                <a:lnTo>
                  <a:pt x="88" y="396"/>
                </a:lnTo>
                <a:lnTo>
                  <a:pt x="76" y="386"/>
                </a:lnTo>
                <a:lnTo>
                  <a:pt x="66" y="376"/>
                </a:lnTo>
                <a:lnTo>
                  <a:pt x="56" y="366"/>
                </a:lnTo>
                <a:lnTo>
                  <a:pt x="40" y="340"/>
                </a:lnTo>
                <a:lnTo>
                  <a:pt x="26" y="314"/>
                </a:lnTo>
                <a:lnTo>
                  <a:pt x="16" y="284"/>
                </a:lnTo>
                <a:lnTo>
                  <a:pt x="10" y="254"/>
                </a:lnTo>
                <a:lnTo>
                  <a:pt x="4" y="222"/>
                </a:lnTo>
                <a:lnTo>
                  <a:pt x="2" y="188"/>
                </a:lnTo>
                <a:lnTo>
                  <a:pt x="0" y="154"/>
                </a:lnTo>
                <a:lnTo>
                  <a:pt x="0" y="122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14400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fr-FR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Freeform 10"/>
          <p:cNvSpPr>
            <a:spLocks/>
          </p:cNvSpPr>
          <p:nvPr/>
        </p:nvSpPr>
        <p:spPr bwMode="auto">
          <a:xfrm>
            <a:off x="766864" y="3742138"/>
            <a:ext cx="855138" cy="1089283"/>
          </a:xfrm>
          <a:custGeom>
            <a:avLst/>
            <a:gdLst>
              <a:gd name="T0" fmla="*/ 0 w 336"/>
              <a:gd name="T1" fmla="*/ 0 h 428"/>
              <a:gd name="T2" fmla="*/ 0 w 336"/>
              <a:gd name="T3" fmla="*/ 0 h 428"/>
              <a:gd name="T4" fmla="*/ 36 w 336"/>
              <a:gd name="T5" fmla="*/ 48 h 428"/>
              <a:gd name="T6" fmla="*/ 52 w 336"/>
              <a:gd name="T7" fmla="*/ 68 h 428"/>
              <a:gd name="T8" fmla="*/ 68 w 336"/>
              <a:gd name="T9" fmla="*/ 86 h 428"/>
              <a:gd name="T10" fmla="*/ 68 w 336"/>
              <a:gd name="T11" fmla="*/ 86 h 428"/>
              <a:gd name="T12" fmla="*/ 84 w 336"/>
              <a:gd name="T13" fmla="*/ 98 h 428"/>
              <a:gd name="T14" fmla="*/ 98 w 336"/>
              <a:gd name="T15" fmla="*/ 110 h 428"/>
              <a:gd name="T16" fmla="*/ 114 w 336"/>
              <a:gd name="T17" fmla="*/ 120 h 428"/>
              <a:gd name="T18" fmla="*/ 130 w 336"/>
              <a:gd name="T19" fmla="*/ 128 h 428"/>
              <a:gd name="T20" fmla="*/ 146 w 336"/>
              <a:gd name="T21" fmla="*/ 136 h 428"/>
              <a:gd name="T22" fmla="*/ 164 w 336"/>
              <a:gd name="T23" fmla="*/ 142 h 428"/>
              <a:gd name="T24" fmla="*/ 182 w 336"/>
              <a:gd name="T25" fmla="*/ 146 h 428"/>
              <a:gd name="T26" fmla="*/ 200 w 336"/>
              <a:gd name="T27" fmla="*/ 150 h 428"/>
              <a:gd name="T28" fmla="*/ 200 w 336"/>
              <a:gd name="T29" fmla="*/ 150 h 428"/>
              <a:gd name="T30" fmla="*/ 226 w 336"/>
              <a:gd name="T31" fmla="*/ 156 h 428"/>
              <a:gd name="T32" fmla="*/ 250 w 336"/>
              <a:gd name="T33" fmla="*/ 162 h 428"/>
              <a:gd name="T34" fmla="*/ 274 w 336"/>
              <a:gd name="T35" fmla="*/ 172 h 428"/>
              <a:gd name="T36" fmla="*/ 294 w 336"/>
              <a:gd name="T37" fmla="*/ 182 h 428"/>
              <a:gd name="T38" fmla="*/ 302 w 336"/>
              <a:gd name="T39" fmla="*/ 190 h 428"/>
              <a:gd name="T40" fmla="*/ 310 w 336"/>
              <a:gd name="T41" fmla="*/ 196 h 428"/>
              <a:gd name="T42" fmla="*/ 318 w 336"/>
              <a:gd name="T43" fmla="*/ 206 h 428"/>
              <a:gd name="T44" fmla="*/ 324 w 336"/>
              <a:gd name="T45" fmla="*/ 216 h 428"/>
              <a:gd name="T46" fmla="*/ 328 w 336"/>
              <a:gd name="T47" fmla="*/ 226 h 428"/>
              <a:gd name="T48" fmla="*/ 332 w 336"/>
              <a:gd name="T49" fmla="*/ 240 h 428"/>
              <a:gd name="T50" fmla="*/ 334 w 336"/>
              <a:gd name="T51" fmla="*/ 254 h 428"/>
              <a:gd name="T52" fmla="*/ 336 w 336"/>
              <a:gd name="T53" fmla="*/ 268 h 428"/>
              <a:gd name="T54" fmla="*/ 336 w 336"/>
              <a:gd name="T55" fmla="*/ 268 h 428"/>
              <a:gd name="T56" fmla="*/ 336 w 336"/>
              <a:gd name="T57" fmla="*/ 286 h 428"/>
              <a:gd name="T58" fmla="*/ 334 w 336"/>
              <a:gd name="T59" fmla="*/ 302 h 428"/>
              <a:gd name="T60" fmla="*/ 328 w 336"/>
              <a:gd name="T61" fmla="*/ 320 h 428"/>
              <a:gd name="T62" fmla="*/ 322 w 336"/>
              <a:gd name="T63" fmla="*/ 334 h 428"/>
              <a:gd name="T64" fmla="*/ 316 w 336"/>
              <a:gd name="T65" fmla="*/ 350 h 428"/>
              <a:gd name="T66" fmla="*/ 306 w 336"/>
              <a:gd name="T67" fmla="*/ 364 h 428"/>
              <a:gd name="T68" fmla="*/ 296 w 336"/>
              <a:gd name="T69" fmla="*/ 376 h 428"/>
              <a:gd name="T70" fmla="*/ 284 w 336"/>
              <a:gd name="T71" fmla="*/ 388 h 428"/>
              <a:gd name="T72" fmla="*/ 272 w 336"/>
              <a:gd name="T73" fmla="*/ 398 h 428"/>
              <a:gd name="T74" fmla="*/ 258 w 336"/>
              <a:gd name="T75" fmla="*/ 408 h 428"/>
              <a:gd name="T76" fmla="*/ 244 w 336"/>
              <a:gd name="T77" fmla="*/ 414 h 428"/>
              <a:gd name="T78" fmla="*/ 230 w 336"/>
              <a:gd name="T79" fmla="*/ 420 h 428"/>
              <a:gd name="T80" fmla="*/ 214 w 336"/>
              <a:gd name="T81" fmla="*/ 424 h 428"/>
              <a:gd name="T82" fmla="*/ 198 w 336"/>
              <a:gd name="T83" fmla="*/ 426 h 428"/>
              <a:gd name="T84" fmla="*/ 180 w 336"/>
              <a:gd name="T85" fmla="*/ 428 h 428"/>
              <a:gd name="T86" fmla="*/ 164 w 336"/>
              <a:gd name="T87" fmla="*/ 426 h 428"/>
              <a:gd name="T88" fmla="*/ 164 w 336"/>
              <a:gd name="T89" fmla="*/ 426 h 428"/>
              <a:gd name="T90" fmla="*/ 146 w 336"/>
              <a:gd name="T91" fmla="*/ 422 h 428"/>
              <a:gd name="T92" fmla="*/ 130 w 336"/>
              <a:gd name="T93" fmla="*/ 416 h 428"/>
              <a:gd name="T94" fmla="*/ 114 w 336"/>
              <a:gd name="T95" fmla="*/ 410 h 428"/>
              <a:gd name="T96" fmla="*/ 100 w 336"/>
              <a:gd name="T97" fmla="*/ 404 h 428"/>
              <a:gd name="T98" fmla="*/ 88 w 336"/>
              <a:gd name="T99" fmla="*/ 396 h 428"/>
              <a:gd name="T100" fmla="*/ 76 w 336"/>
              <a:gd name="T101" fmla="*/ 386 h 428"/>
              <a:gd name="T102" fmla="*/ 66 w 336"/>
              <a:gd name="T103" fmla="*/ 376 h 428"/>
              <a:gd name="T104" fmla="*/ 56 w 336"/>
              <a:gd name="T105" fmla="*/ 366 h 428"/>
              <a:gd name="T106" fmla="*/ 40 w 336"/>
              <a:gd name="T107" fmla="*/ 340 h 428"/>
              <a:gd name="T108" fmla="*/ 26 w 336"/>
              <a:gd name="T109" fmla="*/ 314 h 428"/>
              <a:gd name="T110" fmla="*/ 16 w 336"/>
              <a:gd name="T111" fmla="*/ 284 h 428"/>
              <a:gd name="T112" fmla="*/ 10 w 336"/>
              <a:gd name="T113" fmla="*/ 254 h 428"/>
              <a:gd name="T114" fmla="*/ 4 w 336"/>
              <a:gd name="T115" fmla="*/ 222 h 428"/>
              <a:gd name="T116" fmla="*/ 2 w 336"/>
              <a:gd name="T117" fmla="*/ 188 h 428"/>
              <a:gd name="T118" fmla="*/ 0 w 336"/>
              <a:gd name="T119" fmla="*/ 154 h 428"/>
              <a:gd name="T120" fmla="*/ 0 w 336"/>
              <a:gd name="T121" fmla="*/ 122 h 428"/>
              <a:gd name="T122" fmla="*/ 0 w 336"/>
              <a:gd name="T123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6" h="428">
                <a:moveTo>
                  <a:pt x="0" y="0"/>
                </a:moveTo>
                <a:lnTo>
                  <a:pt x="0" y="0"/>
                </a:lnTo>
                <a:lnTo>
                  <a:pt x="36" y="48"/>
                </a:lnTo>
                <a:lnTo>
                  <a:pt x="52" y="68"/>
                </a:lnTo>
                <a:lnTo>
                  <a:pt x="68" y="86"/>
                </a:lnTo>
                <a:lnTo>
                  <a:pt x="68" y="86"/>
                </a:lnTo>
                <a:lnTo>
                  <a:pt x="84" y="98"/>
                </a:lnTo>
                <a:lnTo>
                  <a:pt x="98" y="110"/>
                </a:lnTo>
                <a:lnTo>
                  <a:pt x="114" y="120"/>
                </a:lnTo>
                <a:lnTo>
                  <a:pt x="130" y="128"/>
                </a:lnTo>
                <a:lnTo>
                  <a:pt x="146" y="136"/>
                </a:lnTo>
                <a:lnTo>
                  <a:pt x="164" y="142"/>
                </a:lnTo>
                <a:lnTo>
                  <a:pt x="182" y="146"/>
                </a:lnTo>
                <a:lnTo>
                  <a:pt x="200" y="150"/>
                </a:lnTo>
                <a:lnTo>
                  <a:pt x="200" y="150"/>
                </a:lnTo>
                <a:lnTo>
                  <a:pt x="226" y="156"/>
                </a:lnTo>
                <a:lnTo>
                  <a:pt x="250" y="162"/>
                </a:lnTo>
                <a:lnTo>
                  <a:pt x="274" y="172"/>
                </a:lnTo>
                <a:lnTo>
                  <a:pt x="294" y="182"/>
                </a:lnTo>
                <a:lnTo>
                  <a:pt x="302" y="190"/>
                </a:lnTo>
                <a:lnTo>
                  <a:pt x="310" y="196"/>
                </a:lnTo>
                <a:lnTo>
                  <a:pt x="318" y="206"/>
                </a:lnTo>
                <a:lnTo>
                  <a:pt x="324" y="216"/>
                </a:lnTo>
                <a:lnTo>
                  <a:pt x="328" y="226"/>
                </a:lnTo>
                <a:lnTo>
                  <a:pt x="332" y="240"/>
                </a:lnTo>
                <a:lnTo>
                  <a:pt x="334" y="254"/>
                </a:lnTo>
                <a:lnTo>
                  <a:pt x="336" y="268"/>
                </a:lnTo>
                <a:lnTo>
                  <a:pt x="336" y="268"/>
                </a:lnTo>
                <a:lnTo>
                  <a:pt x="336" y="286"/>
                </a:lnTo>
                <a:lnTo>
                  <a:pt x="334" y="302"/>
                </a:lnTo>
                <a:lnTo>
                  <a:pt x="328" y="320"/>
                </a:lnTo>
                <a:lnTo>
                  <a:pt x="322" y="334"/>
                </a:lnTo>
                <a:lnTo>
                  <a:pt x="316" y="350"/>
                </a:lnTo>
                <a:lnTo>
                  <a:pt x="306" y="364"/>
                </a:lnTo>
                <a:lnTo>
                  <a:pt x="296" y="376"/>
                </a:lnTo>
                <a:lnTo>
                  <a:pt x="284" y="388"/>
                </a:lnTo>
                <a:lnTo>
                  <a:pt x="272" y="398"/>
                </a:lnTo>
                <a:lnTo>
                  <a:pt x="258" y="408"/>
                </a:lnTo>
                <a:lnTo>
                  <a:pt x="244" y="414"/>
                </a:lnTo>
                <a:lnTo>
                  <a:pt x="230" y="420"/>
                </a:lnTo>
                <a:lnTo>
                  <a:pt x="214" y="424"/>
                </a:lnTo>
                <a:lnTo>
                  <a:pt x="198" y="426"/>
                </a:lnTo>
                <a:lnTo>
                  <a:pt x="180" y="428"/>
                </a:lnTo>
                <a:lnTo>
                  <a:pt x="164" y="426"/>
                </a:lnTo>
                <a:lnTo>
                  <a:pt x="164" y="426"/>
                </a:lnTo>
                <a:lnTo>
                  <a:pt x="146" y="422"/>
                </a:lnTo>
                <a:lnTo>
                  <a:pt x="130" y="416"/>
                </a:lnTo>
                <a:lnTo>
                  <a:pt x="114" y="410"/>
                </a:lnTo>
                <a:lnTo>
                  <a:pt x="100" y="404"/>
                </a:lnTo>
                <a:lnTo>
                  <a:pt x="88" y="396"/>
                </a:lnTo>
                <a:lnTo>
                  <a:pt x="76" y="386"/>
                </a:lnTo>
                <a:lnTo>
                  <a:pt x="66" y="376"/>
                </a:lnTo>
                <a:lnTo>
                  <a:pt x="56" y="366"/>
                </a:lnTo>
                <a:lnTo>
                  <a:pt x="40" y="340"/>
                </a:lnTo>
                <a:lnTo>
                  <a:pt x="26" y="314"/>
                </a:lnTo>
                <a:lnTo>
                  <a:pt x="16" y="284"/>
                </a:lnTo>
                <a:lnTo>
                  <a:pt x="10" y="254"/>
                </a:lnTo>
                <a:lnTo>
                  <a:pt x="4" y="222"/>
                </a:lnTo>
                <a:lnTo>
                  <a:pt x="2" y="188"/>
                </a:lnTo>
                <a:lnTo>
                  <a:pt x="0" y="154"/>
                </a:lnTo>
                <a:lnTo>
                  <a:pt x="0" y="122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14400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fr-FR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763688" y="1778185"/>
            <a:ext cx="626469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dirty="0" err="1"/>
              <a:t>Hernán</a:t>
            </a:r>
            <a:r>
              <a:rPr lang="en-US" altLang="ja-JP" dirty="0"/>
              <a:t> MA, Robins JM (2019). Causal Inference. Boca Raton: Chapman &amp; Hall/CRC, forthcoming.</a:t>
            </a:r>
            <a:endParaRPr lang="en-US" altLang="ja-JP" dirty="0" smtClean="0">
              <a:hlinkClick r:id="rId2"/>
            </a:endParaRPr>
          </a:p>
          <a:p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://www.hsph.harvard.edu/miguel-hernan/causal-inference-book/</a:t>
            </a:r>
            <a:endParaRPr lang="en-US" cap="small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763688" y="3789040"/>
            <a:ext cx="626469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dirty="0" err="1"/>
              <a:t>VanderWeele</a:t>
            </a:r>
            <a:r>
              <a:rPr lang="en-US" altLang="ja-JP" dirty="0"/>
              <a:t>, T. (2015). </a:t>
            </a:r>
            <a:r>
              <a:rPr lang="en-US" altLang="ja-JP" i="1" dirty="0"/>
              <a:t>Explanation in causal inference: methods for mediation and interaction</a:t>
            </a:r>
            <a:r>
              <a:rPr lang="en-US" altLang="ja-JP" dirty="0"/>
              <a:t>. Oxford University Press.</a:t>
            </a:r>
            <a:endParaRPr lang="en-US" altLang="ja-JP" dirty="0" smtClean="0">
              <a:hlinkClick r:id="rId3"/>
            </a:endParaRPr>
          </a:p>
          <a:p>
            <a:r>
              <a:rPr lang="en-US" altLang="ja-JP" dirty="0" smtClean="0">
                <a:hlinkClick r:id="rId3"/>
              </a:rPr>
              <a:t>https</a:t>
            </a:r>
            <a:r>
              <a:rPr lang="en-US" altLang="ja-JP" dirty="0">
                <a:hlinkClick r:id="rId3"/>
              </a:rPr>
              <a:t>://www.amazon.com/Explanation-Causal-Inference-Mediation-Interaction/dp/0199325871</a:t>
            </a:r>
            <a:endParaRPr lang="en-US" b="1" cap="small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600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Taking account of the treatment regime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ja-JP" sz="2000" dirty="0" smtClean="0"/>
              <a:t>Treatment Regime is </a:t>
            </a:r>
          </a:p>
          <a:p>
            <a:pPr lvl="1"/>
            <a:r>
              <a:rPr kumimoji="1" lang="en-US" altLang="ja-JP" sz="1600" dirty="0" smtClean="0"/>
              <a:t>AZT was followed by “no prophylaxis” if no PCP</a:t>
            </a:r>
          </a:p>
          <a:p>
            <a:pPr lvl="1"/>
            <a:r>
              <a:rPr kumimoji="1" lang="en-US" altLang="ja-JP" sz="1600" dirty="0" smtClean="0"/>
              <a:t>AZT was followed by “prophylaxis” if PCP</a:t>
            </a:r>
          </a:p>
          <a:p>
            <a:endParaRPr kumimoji="1" lang="en-US" altLang="ja-JP" sz="2000" dirty="0"/>
          </a:p>
          <a:p>
            <a:r>
              <a:rPr kumimoji="1" lang="en-US" altLang="ja-JP" sz="2000" dirty="0" smtClean="0"/>
              <a:t>Intention-to-treat assessment?</a:t>
            </a:r>
          </a:p>
          <a:p>
            <a:r>
              <a:rPr kumimoji="1" lang="en-US" altLang="ja-JP" sz="2000" dirty="0" smtClean="0"/>
              <a:t>Conditioning on PCP (might lead to selection bias)?</a:t>
            </a:r>
          </a:p>
          <a:p>
            <a:r>
              <a:rPr kumimoji="1" lang="en-US" altLang="ja-JP" sz="2000" dirty="0" smtClean="0"/>
              <a:t>Also, positivity violation?</a:t>
            </a:r>
          </a:p>
          <a:p>
            <a:r>
              <a:rPr kumimoji="1" lang="en-US" altLang="ja-JP" sz="2000" dirty="0" smtClean="0"/>
              <a:t>Conditioning on prophylaxis?</a:t>
            </a:r>
          </a:p>
          <a:p>
            <a:pPr marL="0" indent="0">
              <a:buNone/>
            </a:pPr>
            <a:r>
              <a:rPr kumimoji="1" lang="en-US" altLang="ja-JP" sz="2000" dirty="0" smtClean="0"/>
              <a:t>-&gt; important to talk with </a:t>
            </a:r>
            <a:r>
              <a:rPr kumimoji="1" lang="en-US" altLang="ja-JP" sz="2000" dirty="0" smtClean="0">
                <a:solidFill>
                  <a:schemeClr val="accent2"/>
                </a:solidFill>
              </a:rPr>
              <a:t>subject-matter experts</a:t>
            </a:r>
            <a:endParaRPr kumimoji="1" lang="en-US" altLang="ja-JP" sz="2000" dirty="0">
              <a:solidFill>
                <a:schemeClr val="accent2"/>
              </a:solidFill>
            </a:endParaRPr>
          </a:p>
          <a:p>
            <a:endParaRPr kumimoji="1" lang="en-US" altLang="ja-JP" sz="2000" dirty="0" smtClean="0"/>
          </a:p>
          <a:p>
            <a:endParaRPr kumimoji="1" lang="en-US" altLang="ja-JP" sz="2000" dirty="0" smtClean="0"/>
          </a:p>
          <a:p>
            <a:endParaRPr kumimoji="1"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1115186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MSM conditioning on past treatment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21</a:t>
            </a:fld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コンテンツ プレースホルダー 4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ja-JP" sz="2000" dirty="0" smtClean="0"/>
                  <a:t>Under the assumption that</a:t>
                </a:r>
              </a:p>
              <a:p>
                <a:pPr lvl="1"/>
                <a:r>
                  <a:rPr kumimoji="1" lang="en-US" altLang="ja-JP" sz="1600" dirty="0" smtClean="0"/>
                  <a:t>Independent, identically distributed full </a:t>
                </a:r>
                <a:r>
                  <a:rPr kumimoji="1" lang="en-US" altLang="ja-JP" sz="1600" dirty="0" smtClean="0"/>
                  <a:t>data</a:t>
                </a:r>
                <a:r>
                  <a:rPr kumimoji="1" lang="ja-JP" altLang="en-US" sz="1600" dirty="0"/>
                  <a:t> </a:t>
                </a:r>
                <a:r>
                  <a:rPr kumimoji="1" lang="en-US" altLang="ja-JP" sz="1600" dirty="0" smtClean="0"/>
                  <a:t>(</a:t>
                </a:r>
                <a:r>
                  <a:rPr kumimoji="1" lang="en-US" altLang="ja-JP" sz="1600" dirty="0" err="1" smtClean="0"/>
                  <a:t>i.i.d</a:t>
                </a:r>
                <a:r>
                  <a:rPr kumimoji="1" lang="en-US" altLang="ja-JP" sz="1600" dirty="0" smtClean="0"/>
                  <a:t>.)</a:t>
                </a:r>
                <a:endParaRPr kumimoji="1" lang="en-US" altLang="ja-JP" sz="1600" dirty="0" smtClean="0"/>
              </a:p>
              <a:p>
                <a:pPr lvl="1"/>
                <a:r>
                  <a:rPr kumimoji="1" lang="en-US" altLang="ja-JP" sz="1600" dirty="0" smtClean="0"/>
                  <a:t>No unmeasured confounding</a:t>
                </a:r>
              </a:p>
              <a:p>
                <a:pPr lvl="1"/>
                <a:r>
                  <a:rPr kumimoji="1" lang="en-US" altLang="ja-JP" sz="1600" dirty="0" smtClean="0"/>
                  <a:t>Missing At Random(MAR</a:t>
                </a:r>
                <a:r>
                  <a:rPr kumimoji="1" lang="en-US" altLang="ja-JP" sz="1600" dirty="0" smtClean="0"/>
                  <a:t>) : censoring depend on past observed characteristics but not on </a:t>
                </a:r>
                <a:r>
                  <a:rPr kumimoji="1" lang="en-US" altLang="ja-JP" sz="1600" dirty="0" err="1" smtClean="0"/>
                  <a:t>forther</a:t>
                </a:r>
                <a:r>
                  <a:rPr kumimoji="1" lang="en-US" altLang="ja-JP" sz="1600" dirty="0" smtClean="0"/>
                  <a:t> prognosis</a:t>
                </a:r>
                <a:endParaRPr kumimoji="1" lang="en-US" altLang="ja-JP" sz="1600" dirty="0" smtClean="0"/>
              </a:p>
              <a:p>
                <a:pPr lvl="1"/>
                <a:r>
                  <a:rPr kumimoji="1" lang="en-US" altLang="ja-JP" sz="1600" dirty="0" smtClean="0"/>
                  <a:t>Positivity</a:t>
                </a:r>
              </a:p>
              <a:p>
                <a:pPr lvl="1"/>
                <a:endParaRPr kumimoji="1" lang="en-US" altLang="ja-JP" sz="1600" dirty="0"/>
              </a:p>
              <a:p>
                <a:r>
                  <a:rPr kumimoji="1" lang="en-US" altLang="ja-JP" sz="2000" dirty="0" smtClean="0"/>
                  <a:t>MSM investigate the effect of “static” treatment regimes</a:t>
                </a:r>
              </a:p>
              <a:p>
                <a:pPr lvl="1"/>
                <a:r>
                  <a:rPr kumimoji="1" lang="en-US" altLang="ja-JP" sz="1600" dirty="0" smtClean="0"/>
                  <a:t>Meaning treatment would not be patient-specific or be affected by previous outcomes</a:t>
                </a:r>
              </a:p>
              <a:p>
                <a:pPr lvl="1"/>
                <a:r>
                  <a:rPr kumimoji="1" lang="en-US" altLang="ja-JP" sz="1600" dirty="0" smtClean="0"/>
                  <a:t>IP was the probability of receiving actual treatment for each patient, i.e. 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̅"/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acc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1600" dirty="0" smtClean="0"/>
                  <a:t> </a:t>
                </a:r>
              </a:p>
            </p:txBody>
          </p:sp>
        </mc:Choice>
        <mc:Fallback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 l="-669" t="-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260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How to model multistate?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ja-JP" sz="2000" dirty="0" smtClean="0"/>
              <a:t>Problem is</a:t>
            </a:r>
          </a:p>
          <a:p>
            <a:pPr lvl="1"/>
            <a:r>
              <a:rPr kumimoji="1" lang="en-US" altLang="ja-JP" sz="1600" dirty="0" smtClean="0"/>
              <a:t>Computationally involved</a:t>
            </a:r>
          </a:p>
          <a:p>
            <a:pPr lvl="1"/>
            <a:r>
              <a:rPr kumimoji="1" lang="en-US" altLang="ja-JP" sz="1600" dirty="0" smtClean="0"/>
              <a:t>Necessity to model each transition given the past</a:t>
            </a:r>
          </a:p>
          <a:p>
            <a:pPr lvl="1"/>
            <a:r>
              <a:rPr kumimoji="1" lang="en-US" altLang="ja-JP" sz="1600" dirty="0" smtClean="0"/>
              <a:t>No specific parameter to indicate whether treatment affects the outcome of interest -&gt; no standard test for treatment effect</a:t>
            </a:r>
          </a:p>
          <a:p>
            <a:pPr>
              <a:buFont typeface="Symbol" panose="05050102010706020507" pitchFamily="18" charset="2"/>
              <a:buChar char="Þ"/>
            </a:pPr>
            <a:r>
              <a:rPr kumimoji="1" lang="en-US" altLang="ja-JP" sz="2000" dirty="0" smtClean="0"/>
              <a:t>Structural Nested Mean Model and Structural Failure Time Models </a:t>
            </a:r>
          </a:p>
          <a:p>
            <a:pPr lvl="1"/>
            <a:r>
              <a:rPr kumimoji="1" lang="en-US" altLang="ja-JP" sz="1600" dirty="0" smtClean="0"/>
              <a:t>To estimate the effect of treatment on the final outcome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40849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Structural Nested Mean Model (SNMM)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23</a:t>
            </a:fld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コンテンツ プレースホルダー 4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57200" y="1772816"/>
                <a:ext cx="8219256" cy="2390182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000" dirty="0" smtClean="0"/>
                  <a:t>Assumptions</a:t>
                </a:r>
              </a:p>
              <a:p>
                <a:pPr lvl="1"/>
                <a:r>
                  <a:rPr kumimoji="1" lang="en-US" altLang="ja-JP" sz="1600" dirty="0" smtClean="0"/>
                  <a:t>No unmeasured confounding</a:t>
                </a:r>
              </a:p>
              <a:p>
                <a:pPr lvl="1"/>
                <a:r>
                  <a:rPr kumimoji="1" lang="en-US" altLang="ja-JP" sz="1600" dirty="0" smtClean="0"/>
                  <a:t>Consistency</a:t>
                </a:r>
              </a:p>
              <a:p>
                <a:r>
                  <a:rPr kumimoji="1" lang="en-US" altLang="ja-JP" sz="2000" dirty="0" smtClean="0"/>
                  <a:t>Treatment effects, or difference </a:t>
                </a:r>
                <a:r>
                  <a:rPr kumimoji="1" lang="en-US" altLang="ja-JP" sz="2000" dirty="0" err="1" smtClean="0"/>
                  <a:t>bw</a:t>
                </a:r>
                <a:r>
                  <a:rPr kumimoji="1" lang="en-US" altLang="ja-JP" sz="2000" dirty="0" smtClean="0"/>
                  <a:t> observed outcomes and counterfactual is defined as, </a:t>
                </a:r>
                <a:endParaRPr kumimoji="1" lang="en-US" altLang="ja-JP" sz="20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160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̅"/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̅"/>
                                <m:ctrlP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acc>
                          </m:e>
                        </m:d>
                      </m:sup>
                    </m:sSup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ja-JP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kumimoji="1" lang="en-US" altLang="ja-JP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̅"/>
                                <m:ctrlPr>
                                  <a:rPr kumimoji="1" lang="en-US" altLang="ja-JP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acc>
                          </m:e>
                        </m:d>
                      </m:sup>
                    </m:sSup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̅"/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ja-JP" sz="1600" dirty="0" smtClean="0"/>
              </a:p>
              <a:p>
                <a:pPr lvl="1"/>
                <a:r>
                  <a:rPr kumimoji="1" lang="en-US" altLang="ja-JP" sz="1600" dirty="0" smtClean="0"/>
                  <a:t>The outcome had treatment stopped at k+1 versus at k</a:t>
                </a:r>
                <a:endParaRPr kumimoji="1" lang="ja-JP" altLang="en-US" sz="1600" dirty="0"/>
              </a:p>
            </p:txBody>
          </p:sp>
        </mc:Choice>
        <mc:Fallback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57200" y="1772816"/>
                <a:ext cx="8219256" cy="2390182"/>
              </a:xfrm>
              <a:blipFill rotWithShape="0">
                <a:blip r:embed="rId2"/>
                <a:stretch>
                  <a:fillRect l="-668" t="-1531" r="-8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468" y="4162998"/>
            <a:ext cx="5134719" cy="193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59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0"/>
          <p:cNvSpPr>
            <a:spLocks/>
          </p:cNvSpPr>
          <p:nvPr/>
        </p:nvSpPr>
        <p:spPr bwMode="auto">
          <a:xfrm>
            <a:off x="897354" y="4033200"/>
            <a:ext cx="855138" cy="1089283"/>
          </a:xfrm>
          <a:custGeom>
            <a:avLst/>
            <a:gdLst>
              <a:gd name="T0" fmla="*/ 0 w 336"/>
              <a:gd name="T1" fmla="*/ 0 h 428"/>
              <a:gd name="T2" fmla="*/ 0 w 336"/>
              <a:gd name="T3" fmla="*/ 0 h 428"/>
              <a:gd name="T4" fmla="*/ 36 w 336"/>
              <a:gd name="T5" fmla="*/ 48 h 428"/>
              <a:gd name="T6" fmla="*/ 52 w 336"/>
              <a:gd name="T7" fmla="*/ 68 h 428"/>
              <a:gd name="T8" fmla="*/ 68 w 336"/>
              <a:gd name="T9" fmla="*/ 86 h 428"/>
              <a:gd name="T10" fmla="*/ 68 w 336"/>
              <a:gd name="T11" fmla="*/ 86 h 428"/>
              <a:gd name="T12" fmla="*/ 84 w 336"/>
              <a:gd name="T13" fmla="*/ 98 h 428"/>
              <a:gd name="T14" fmla="*/ 98 w 336"/>
              <a:gd name="T15" fmla="*/ 110 h 428"/>
              <a:gd name="T16" fmla="*/ 114 w 336"/>
              <a:gd name="T17" fmla="*/ 120 h 428"/>
              <a:gd name="T18" fmla="*/ 130 w 336"/>
              <a:gd name="T19" fmla="*/ 128 h 428"/>
              <a:gd name="T20" fmla="*/ 146 w 336"/>
              <a:gd name="T21" fmla="*/ 136 h 428"/>
              <a:gd name="T22" fmla="*/ 164 w 336"/>
              <a:gd name="T23" fmla="*/ 142 h 428"/>
              <a:gd name="T24" fmla="*/ 182 w 336"/>
              <a:gd name="T25" fmla="*/ 146 h 428"/>
              <a:gd name="T26" fmla="*/ 200 w 336"/>
              <a:gd name="T27" fmla="*/ 150 h 428"/>
              <a:gd name="T28" fmla="*/ 200 w 336"/>
              <a:gd name="T29" fmla="*/ 150 h 428"/>
              <a:gd name="T30" fmla="*/ 226 w 336"/>
              <a:gd name="T31" fmla="*/ 156 h 428"/>
              <a:gd name="T32" fmla="*/ 250 w 336"/>
              <a:gd name="T33" fmla="*/ 162 h 428"/>
              <a:gd name="T34" fmla="*/ 274 w 336"/>
              <a:gd name="T35" fmla="*/ 172 h 428"/>
              <a:gd name="T36" fmla="*/ 294 w 336"/>
              <a:gd name="T37" fmla="*/ 182 h 428"/>
              <a:gd name="T38" fmla="*/ 302 w 336"/>
              <a:gd name="T39" fmla="*/ 190 h 428"/>
              <a:gd name="T40" fmla="*/ 310 w 336"/>
              <a:gd name="T41" fmla="*/ 196 h 428"/>
              <a:gd name="T42" fmla="*/ 318 w 336"/>
              <a:gd name="T43" fmla="*/ 206 h 428"/>
              <a:gd name="T44" fmla="*/ 324 w 336"/>
              <a:gd name="T45" fmla="*/ 216 h 428"/>
              <a:gd name="T46" fmla="*/ 328 w 336"/>
              <a:gd name="T47" fmla="*/ 226 h 428"/>
              <a:gd name="T48" fmla="*/ 332 w 336"/>
              <a:gd name="T49" fmla="*/ 240 h 428"/>
              <a:gd name="T50" fmla="*/ 334 w 336"/>
              <a:gd name="T51" fmla="*/ 254 h 428"/>
              <a:gd name="T52" fmla="*/ 336 w 336"/>
              <a:gd name="T53" fmla="*/ 268 h 428"/>
              <a:gd name="T54" fmla="*/ 336 w 336"/>
              <a:gd name="T55" fmla="*/ 268 h 428"/>
              <a:gd name="T56" fmla="*/ 336 w 336"/>
              <a:gd name="T57" fmla="*/ 286 h 428"/>
              <a:gd name="T58" fmla="*/ 334 w 336"/>
              <a:gd name="T59" fmla="*/ 302 h 428"/>
              <a:gd name="T60" fmla="*/ 328 w 336"/>
              <a:gd name="T61" fmla="*/ 320 h 428"/>
              <a:gd name="T62" fmla="*/ 322 w 336"/>
              <a:gd name="T63" fmla="*/ 334 h 428"/>
              <a:gd name="T64" fmla="*/ 316 w 336"/>
              <a:gd name="T65" fmla="*/ 350 h 428"/>
              <a:gd name="T66" fmla="*/ 306 w 336"/>
              <a:gd name="T67" fmla="*/ 364 h 428"/>
              <a:gd name="T68" fmla="*/ 296 w 336"/>
              <a:gd name="T69" fmla="*/ 376 h 428"/>
              <a:gd name="T70" fmla="*/ 284 w 336"/>
              <a:gd name="T71" fmla="*/ 388 h 428"/>
              <a:gd name="T72" fmla="*/ 272 w 336"/>
              <a:gd name="T73" fmla="*/ 398 h 428"/>
              <a:gd name="T74" fmla="*/ 258 w 336"/>
              <a:gd name="T75" fmla="*/ 408 h 428"/>
              <a:gd name="T76" fmla="*/ 244 w 336"/>
              <a:gd name="T77" fmla="*/ 414 h 428"/>
              <a:gd name="T78" fmla="*/ 230 w 336"/>
              <a:gd name="T79" fmla="*/ 420 h 428"/>
              <a:gd name="T80" fmla="*/ 214 w 336"/>
              <a:gd name="T81" fmla="*/ 424 h 428"/>
              <a:gd name="T82" fmla="*/ 198 w 336"/>
              <a:gd name="T83" fmla="*/ 426 h 428"/>
              <a:gd name="T84" fmla="*/ 180 w 336"/>
              <a:gd name="T85" fmla="*/ 428 h 428"/>
              <a:gd name="T86" fmla="*/ 164 w 336"/>
              <a:gd name="T87" fmla="*/ 426 h 428"/>
              <a:gd name="T88" fmla="*/ 164 w 336"/>
              <a:gd name="T89" fmla="*/ 426 h 428"/>
              <a:gd name="T90" fmla="*/ 146 w 336"/>
              <a:gd name="T91" fmla="*/ 422 h 428"/>
              <a:gd name="T92" fmla="*/ 130 w 336"/>
              <a:gd name="T93" fmla="*/ 416 h 428"/>
              <a:gd name="T94" fmla="*/ 114 w 336"/>
              <a:gd name="T95" fmla="*/ 410 h 428"/>
              <a:gd name="T96" fmla="*/ 100 w 336"/>
              <a:gd name="T97" fmla="*/ 404 h 428"/>
              <a:gd name="T98" fmla="*/ 88 w 336"/>
              <a:gd name="T99" fmla="*/ 396 h 428"/>
              <a:gd name="T100" fmla="*/ 76 w 336"/>
              <a:gd name="T101" fmla="*/ 386 h 428"/>
              <a:gd name="T102" fmla="*/ 66 w 336"/>
              <a:gd name="T103" fmla="*/ 376 h 428"/>
              <a:gd name="T104" fmla="*/ 56 w 336"/>
              <a:gd name="T105" fmla="*/ 366 h 428"/>
              <a:gd name="T106" fmla="*/ 40 w 336"/>
              <a:gd name="T107" fmla="*/ 340 h 428"/>
              <a:gd name="T108" fmla="*/ 26 w 336"/>
              <a:gd name="T109" fmla="*/ 314 h 428"/>
              <a:gd name="T110" fmla="*/ 16 w 336"/>
              <a:gd name="T111" fmla="*/ 284 h 428"/>
              <a:gd name="T112" fmla="*/ 10 w 336"/>
              <a:gd name="T113" fmla="*/ 254 h 428"/>
              <a:gd name="T114" fmla="*/ 4 w 336"/>
              <a:gd name="T115" fmla="*/ 222 h 428"/>
              <a:gd name="T116" fmla="*/ 2 w 336"/>
              <a:gd name="T117" fmla="*/ 188 h 428"/>
              <a:gd name="T118" fmla="*/ 0 w 336"/>
              <a:gd name="T119" fmla="*/ 154 h 428"/>
              <a:gd name="T120" fmla="*/ 0 w 336"/>
              <a:gd name="T121" fmla="*/ 122 h 428"/>
              <a:gd name="T122" fmla="*/ 0 w 336"/>
              <a:gd name="T123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6" h="428">
                <a:moveTo>
                  <a:pt x="0" y="0"/>
                </a:moveTo>
                <a:lnTo>
                  <a:pt x="0" y="0"/>
                </a:lnTo>
                <a:lnTo>
                  <a:pt x="36" y="48"/>
                </a:lnTo>
                <a:lnTo>
                  <a:pt x="52" y="68"/>
                </a:lnTo>
                <a:lnTo>
                  <a:pt x="68" y="86"/>
                </a:lnTo>
                <a:lnTo>
                  <a:pt x="68" y="86"/>
                </a:lnTo>
                <a:lnTo>
                  <a:pt x="84" y="98"/>
                </a:lnTo>
                <a:lnTo>
                  <a:pt x="98" y="110"/>
                </a:lnTo>
                <a:lnTo>
                  <a:pt x="114" y="120"/>
                </a:lnTo>
                <a:lnTo>
                  <a:pt x="130" y="128"/>
                </a:lnTo>
                <a:lnTo>
                  <a:pt x="146" y="136"/>
                </a:lnTo>
                <a:lnTo>
                  <a:pt x="164" y="142"/>
                </a:lnTo>
                <a:lnTo>
                  <a:pt x="182" y="146"/>
                </a:lnTo>
                <a:lnTo>
                  <a:pt x="200" y="150"/>
                </a:lnTo>
                <a:lnTo>
                  <a:pt x="200" y="150"/>
                </a:lnTo>
                <a:lnTo>
                  <a:pt x="226" y="156"/>
                </a:lnTo>
                <a:lnTo>
                  <a:pt x="250" y="162"/>
                </a:lnTo>
                <a:lnTo>
                  <a:pt x="274" y="172"/>
                </a:lnTo>
                <a:lnTo>
                  <a:pt x="294" y="182"/>
                </a:lnTo>
                <a:lnTo>
                  <a:pt x="302" y="190"/>
                </a:lnTo>
                <a:lnTo>
                  <a:pt x="310" y="196"/>
                </a:lnTo>
                <a:lnTo>
                  <a:pt x="318" y="206"/>
                </a:lnTo>
                <a:lnTo>
                  <a:pt x="324" y="216"/>
                </a:lnTo>
                <a:lnTo>
                  <a:pt x="328" y="226"/>
                </a:lnTo>
                <a:lnTo>
                  <a:pt x="332" y="240"/>
                </a:lnTo>
                <a:lnTo>
                  <a:pt x="334" y="254"/>
                </a:lnTo>
                <a:lnTo>
                  <a:pt x="336" y="268"/>
                </a:lnTo>
                <a:lnTo>
                  <a:pt x="336" y="268"/>
                </a:lnTo>
                <a:lnTo>
                  <a:pt x="336" y="286"/>
                </a:lnTo>
                <a:lnTo>
                  <a:pt x="334" y="302"/>
                </a:lnTo>
                <a:lnTo>
                  <a:pt x="328" y="320"/>
                </a:lnTo>
                <a:lnTo>
                  <a:pt x="322" y="334"/>
                </a:lnTo>
                <a:lnTo>
                  <a:pt x="316" y="350"/>
                </a:lnTo>
                <a:lnTo>
                  <a:pt x="306" y="364"/>
                </a:lnTo>
                <a:lnTo>
                  <a:pt x="296" y="376"/>
                </a:lnTo>
                <a:lnTo>
                  <a:pt x="284" y="388"/>
                </a:lnTo>
                <a:lnTo>
                  <a:pt x="272" y="398"/>
                </a:lnTo>
                <a:lnTo>
                  <a:pt x="258" y="408"/>
                </a:lnTo>
                <a:lnTo>
                  <a:pt x="244" y="414"/>
                </a:lnTo>
                <a:lnTo>
                  <a:pt x="230" y="420"/>
                </a:lnTo>
                <a:lnTo>
                  <a:pt x="214" y="424"/>
                </a:lnTo>
                <a:lnTo>
                  <a:pt x="198" y="426"/>
                </a:lnTo>
                <a:lnTo>
                  <a:pt x="180" y="428"/>
                </a:lnTo>
                <a:lnTo>
                  <a:pt x="164" y="426"/>
                </a:lnTo>
                <a:lnTo>
                  <a:pt x="164" y="426"/>
                </a:lnTo>
                <a:lnTo>
                  <a:pt x="146" y="422"/>
                </a:lnTo>
                <a:lnTo>
                  <a:pt x="130" y="416"/>
                </a:lnTo>
                <a:lnTo>
                  <a:pt x="114" y="410"/>
                </a:lnTo>
                <a:lnTo>
                  <a:pt x="100" y="404"/>
                </a:lnTo>
                <a:lnTo>
                  <a:pt x="88" y="396"/>
                </a:lnTo>
                <a:lnTo>
                  <a:pt x="76" y="386"/>
                </a:lnTo>
                <a:lnTo>
                  <a:pt x="66" y="376"/>
                </a:lnTo>
                <a:lnTo>
                  <a:pt x="56" y="366"/>
                </a:lnTo>
                <a:lnTo>
                  <a:pt x="40" y="340"/>
                </a:lnTo>
                <a:lnTo>
                  <a:pt x="26" y="314"/>
                </a:lnTo>
                <a:lnTo>
                  <a:pt x="16" y="284"/>
                </a:lnTo>
                <a:lnTo>
                  <a:pt x="10" y="254"/>
                </a:lnTo>
                <a:lnTo>
                  <a:pt x="4" y="222"/>
                </a:lnTo>
                <a:lnTo>
                  <a:pt x="2" y="188"/>
                </a:lnTo>
                <a:lnTo>
                  <a:pt x="0" y="154"/>
                </a:lnTo>
                <a:lnTo>
                  <a:pt x="0" y="122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14400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2800" b="1" dirty="0">
                <a:ln w="6600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3">
                      <a:lumMod val="50000"/>
                    </a:scheme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</a:p>
        </p:txBody>
      </p:sp>
      <p:sp>
        <p:nvSpPr>
          <p:cNvPr id="3" name="ZoneTexte 18"/>
          <p:cNvSpPr txBox="1"/>
          <p:nvPr/>
        </p:nvSpPr>
        <p:spPr>
          <a:xfrm>
            <a:off x="1894179" y="4226605"/>
            <a:ext cx="685428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b="1" cap="small" dirty="0">
                <a:latin typeface="Verdana" pitchFamily="34" charset="0"/>
                <a:ea typeface="Verdana" pitchFamily="34" charset="0"/>
                <a:cs typeface="Verdana" pitchFamily="34" charset="0"/>
              </a:rPr>
              <a:t>Single World Intervention Graphs and other recent developments in causal inference</a:t>
            </a:r>
          </a:p>
          <a:p>
            <a:r>
              <a:rPr lang="en-US" altLang="ja-JP" b="1" cap="small" dirty="0">
                <a:latin typeface="Verdana" pitchFamily="34" charset="0"/>
                <a:ea typeface="Verdana" pitchFamily="34" charset="0"/>
                <a:cs typeface="Verdana" pitchFamily="34" charset="0"/>
              </a:rPr>
              <a:t>- James Robins</a:t>
            </a:r>
            <a:endParaRPr lang="en-US" altLang="ja-JP" b="1" cap="small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040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Directed Acyclic Graphs (DAGs)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25</a:t>
            </a:fld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コンテンツ プレースホルダー 4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67544" y="1772816"/>
                <a:ext cx="8208912" cy="3528392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en-US" altLang="ja-JP" sz="2000" dirty="0" smtClean="0"/>
                  <a:t>Whose nodes (vertices) are random variables with directed edges (arrows) and no directed cycles</a:t>
                </a:r>
              </a:p>
              <a:p>
                <a:r>
                  <a:rPr kumimoji="1" lang="en-US" altLang="ja-JP" sz="2000" dirty="0" smtClean="0"/>
                  <a:t>Parents of variables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𝑃𝐴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ja-JP" sz="2000" dirty="0" smtClean="0"/>
                  <a:t>)</a:t>
                </a:r>
              </a:p>
              <a:p>
                <a:r>
                  <a:rPr kumimoji="1" lang="en-US" altLang="ja-JP" sz="2000" dirty="0" smtClean="0"/>
                  <a:t>A path is closed if it contains a collider, otherwise path is open </a:t>
                </a:r>
              </a:p>
              <a:p>
                <a:r>
                  <a:rPr kumimoji="1" lang="en-US" altLang="ja-JP" sz="2000" dirty="0" smtClean="0"/>
                  <a:t>Complete DAG</a:t>
                </a:r>
              </a:p>
              <a:p>
                <a:pPr lvl="1"/>
                <a:r>
                  <a:rPr kumimoji="1" lang="en-US" altLang="ja-JP" sz="1600" dirty="0" smtClean="0"/>
                  <a:t>There is an arrow between every pair of nodes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1600" dirty="0" smtClean="0"/>
              </a:p>
              <a:p>
                <a:pPr lvl="1"/>
                <a:r>
                  <a:rPr kumimoji="1" lang="en-US" altLang="ja-JP" sz="1600" dirty="0" smtClean="0"/>
                  <a:t>Nonparametric (saturated) model</a:t>
                </a:r>
              </a:p>
              <a:p>
                <a:r>
                  <a:rPr kumimoji="1" lang="en-US" altLang="ja-JP" sz="2000" dirty="0" smtClean="0"/>
                  <a:t>Incomplete DAG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ja-JP" sz="1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1600" dirty="0"/>
              </a:p>
              <a:p>
                <a:pPr lvl="1"/>
                <a:endParaRPr kumimoji="1" lang="en-US" altLang="ja-JP" sz="1600" dirty="0"/>
              </a:p>
            </p:txBody>
          </p:sp>
        </mc:Choice>
        <mc:Fallback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67544" y="1772816"/>
                <a:ext cx="8208912" cy="3528392"/>
              </a:xfrm>
              <a:blipFill rotWithShape="0">
                <a:blip r:embed="rId2"/>
                <a:stretch>
                  <a:fillRect l="-669" t="-1900" r="-1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5224650"/>
            <a:ext cx="2899023" cy="88425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5085184"/>
            <a:ext cx="2650529" cy="102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68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</a:t>
            </a:r>
            <a:r>
              <a:rPr kumimoji="1" lang="en-US" altLang="ja-JP" dirty="0" smtClean="0"/>
              <a:t>-separation and d-connected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ja-JP" sz="2000" dirty="0" smtClean="0"/>
              <a:t>D-separation</a:t>
            </a:r>
          </a:p>
          <a:p>
            <a:pPr lvl="1"/>
            <a:r>
              <a:rPr kumimoji="1" lang="en-US" altLang="ja-JP" sz="1800" dirty="0" smtClean="0"/>
              <a:t>When no open path between two variables along which probability can flow, we call two variables are d-separated</a:t>
            </a:r>
          </a:p>
          <a:p>
            <a:pPr lvl="1"/>
            <a:r>
              <a:rPr kumimoji="1" lang="en-US" altLang="ja-JP" dirty="0" smtClean="0"/>
              <a:t>Otherwise, we call they are d-connected</a:t>
            </a:r>
          </a:p>
          <a:p>
            <a:pPr lvl="1"/>
            <a:r>
              <a:rPr kumimoji="1" lang="en-US" altLang="ja-JP" dirty="0" smtClean="0"/>
              <a:t>We also think d-separation and d-connected with condition</a:t>
            </a:r>
            <a:endParaRPr kumimoji="1" lang="en-US" altLang="ja-JP" sz="2000" dirty="0" smtClean="0"/>
          </a:p>
          <a:p>
            <a:pPr lvl="1"/>
            <a:endParaRPr kumimoji="1" lang="en-US" altLang="ja-JP" dirty="0"/>
          </a:p>
          <a:p>
            <a:r>
              <a:rPr kumimoji="1" lang="en-US" altLang="ja-JP" sz="2000" dirty="0" smtClean="0"/>
              <a:t>If two sets of nodes are d-separated, they will be independent in every distribution in DAG</a:t>
            </a:r>
            <a:r>
              <a:rPr kumimoji="1" lang="ja-JP" altLang="en-US" sz="2000" dirty="0" smtClean="0"/>
              <a:t> </a:t>
            </a:r>
            <a:r>
              <a:rPr kumimoji="1" lang="en-US" altLang="ja-JP" sz="2000" dirty="0" smtClean="0"/>
              <a:t>(soundness)</a:t>
            </a:r>
          </a:p>
          <a:p>
            <a:r>
              <a:rPr kumimoji="1" lang="en-US" altLang="ja-JP" sz="2000" dirty="0" smtClean="0"/>
              <a:t>If two sets of nodes are not d-separated, there will be some distribution that they are not independent in DAG (completeness)</a:t>
            </a:r>
          </a:p>
        </p:txBody>
      </p:sp>
    </p:spTree>
    <p:extLst>
      <p:ext uri="{BB962C8B-B14F-4D97-AF65-F5344CB8AC3E}">
        <p14:creationId xmlns:p14="http://schemas.microsoft.com/office/powerpoint/2010/main" val="390908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Causal DAGs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3"/>
          </p:nvPr>
        </p:nvSpPr>
        <p:spPr>
          <a:xfrm>
            <a:off x="467544" y="1772816"/>
            <a:ext cx="8208912" cy="381642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000" dirty="0" smtClean="0"/>
              <a:t>Lack of arrows = the absence of direct causal effects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000" dirty="0" smtClean="0"/>
              <a:t>Any variables are causes of all its descendants</a:t>
            </a:r>
            <a:r>
              <a:rPr kumimoji="1" lang="ja-JP" altLang="en-US" sz="2000" dirty="0" smtClean="0"/>
              <a:t> </a:t>
            </a:r>
            <a:r>
              <a:rPr kumimoji="1" lang="en-US" altLang="ja-JP" sz="2000" dirty="0" smtClean="0"/>
              <a:t>(vise versa)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000" dirty="0" smtClean="0"/>
              <a:t>All common causes must be on the graph even if they are not measured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000" dirty="0" smtClean="0"/>
              <a:t>Causal Markov Assumption (CMA) is hold: the causal DAG = a statistical DAG = distribution of factors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000" dirty="0" smtClean="0"/>
              <a:t>CMA = conditional on its direct causes, a variable is independent of any variable it does not cause</a:t>
            </a:r>
          </a:p>
          <a:p>
            <a:pPr marL="685800" lvl="1"/>
            <a:r>
              <a:rPr kumimoji="1" lang="en-US" altLang="ja-JP" sz="1600" dirty="0" smtClean="0"/>
              <a:t>d-separation implies statistical independence</a:t>
            </a:r>
          </a:p>
          <a:p>
            <a:pPr marL="685800" lvl="1"/>
            <a:r>
              <a:rPr kumimoji="1" lang="en-US" altLang="ja-JP" sz="1600" dirty="0" smtClean="0"/>
              <a:t>d-connection does not imply statistical dependence (but generally we assume dependence)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5088572"/>
            <a:ext cx="2803004" cy="160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87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Single-World Intervention Graphs (SWIGs)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28</a:t>
            </a:fld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コンテンツ プレースホルダー 4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ja-JP" sz="2000" dirty="0" smtClean="0"/>
                  <a:t>The way to represent counterfactuals on the graphs</a:t>
                </a:r>
              </a:p>
              <a:p>
                <a:r>
                  <a:rPr kumimoji="1" lang="en-US" altLang="ja-JP" sz="2000" dirty="0" smtClean="0"/>
                  <a:t>SWIG G(0) represents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kumimoji="1" lang="en-US" altLang="ja-JP" sz="2000" b="0" dirty="0" smtClean="0"/>
              </a:p>
              <a:p>
                <a:r>
                  <a:rPr kumimoji="1" lang="en-US" altLang="ja-JP" sz="2000" dirty="0"/>
                  <a:t>SWIG </a:t>
                </a:r>
                <a:r>
                  <a:rPr kumimoji="1" lang="en-US" altLang="ja-JP" sz="2000" dirty="0" smtClean="0"/>
                  <a:t>G(1) </a:t>
                </a:r>
                <a:r>
                  <a:rPr kumimoji="1" lang="en-US" altLang="ja-JP" sz="2000" dirty="0"/>
                  <a:t>represents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kumimoji="1" lang="en-US" altLang="ja-JP" sz="2000" dirty="0"/>
              </a:p>
              <a:p>
                <a:endParaRPr kumimoji="1" lang="en-US" altLang="ja-JP" sz="2000" dirty="0" smtClean="0"/>
              </a:p>
              <a:p>
                <a:endParaRPr kumimoji="1" lang="en-US" altLang="ja-JP" sz="2000" dirty="0"/>
              </a:p>
              <a:p>
                <a:endParaRPr kumimoji="1" lang="en-US" altLang="ja-JP" sz="2000" dirty="0" smtClean="0"/>
              </a:p>
              <a:p>
                <a:r>
                  <a:rPr kumimoji="1" lang="en-US" altLang="ja-JP" sz="2000" dirty="0" smtClean="0"/>
                  <a:t>Since we cannot show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=0</m:t>
                        </m:r>
                      </m:sup>
                    </m:sSup>
                  </m:oMath>
                </a14:m>
                <a:r>
                  <a:rPr kumimoji="1" lang="ja-JP" altLang="en-US" sz="2000" dirty="0" smtClean="0"/>
                  <a:t> </a:t>
                </a:r>
                <a:r>
                  <a:rPr kumimoji="1" lang="en-US" altLang="ja-JP" sz="2000" dirty="0" smtClean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p>
                  </m:oMath>
                </a14:m>
                <a:r>
                  <a:rPr kumimoji="1" lang="ja-JP" altLang="en-US" sz="2000" dirty="0" smtClean="0"/>
                  <a:t> </a:t>
                </a:r>
                <a:r>
                  <a:rPr kumimoji="1" lang="en-US" altLang="ja-JP" sz="2000" dirty="0" smtClean="0"/>
                  <a:t>on the same SWIG, the name Single-World Intervention Graphs is appropriate</a:t>
                </a:r>
                <a:endParaRPr kumimoji="1" lang="ja-JP" altLang="en-US" sz="2000" dirty="0"/>
              </a:p>
              <a:p>
                <a:endParaRPr kumimoji="1" lang="ja-JP" altLang="en-US" sz="2000" dirty="0"/>
              </a:p>
            </p:txBody>
          </p:sp>
        </mc:Choice>
        <mc:Fallback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 l="-669" t="-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20" y="3212977"/>
            <a:ext cx="3667867" cy="79208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477" y="3212977"/>
            <a:ext cx="3998109" cy="82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91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SWIGs for dynamic regimes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29</a:t>
            </a:fld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コンテンツ プレースホルダー 4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67544" y="1772816"/>
                <a:ext cx="6336704" cy="4320480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000" dirty="0" smtClean="0"/>
                  <a:t>The treatment at time t is determined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en-US" altLang="ja-JP" sz="2000" dirty="0" smtClean="0"/>
              </a:p>
              <a:p>
                <a:r>
                  <a:rPr kumimoji="1" lang="en-US" altLang="ja-JP" sz="2000" dirty="0" smtClean="0"/>
                  <a:t>Under the regime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2000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bSup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1" lang="en-US" altLang="ja-JP" sz="1600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bSup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kumimoji="1" lang="en-US" altLang="ja-JP" sz="1600" dirty="0" smtClean="0"/>
              </a:p>
              <a:p>
                <a:r>
                  <a:rPr kumimoji="1" lang="en-US" altLang="ja-JP" sz="2000" dirty="0" smtClean="0"/>
                  <a:t>For any regime g, static or dynamic, the g-formula will identify the counterfactual outcome if 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  <m:r>
                      <a:rPr kumimoji="1" lang="en-US" altLang="ja-JP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∐</m:t>
                    </m:r>
                    <m:sSub>
                      <m:sSub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1" lang="en-US" altLang="ja-JP" sz="160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  <m:r>
                      <a:rPr kumimoji="1"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∐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1" lang="en-US" altLang="ja-JP" sz="1600" dirty="0" smtClean="0"/>
              </a:p>
              <a:p>
                <a:r>
                  <a:rPr kumimoji="1" lang="en-US" altLang="ja-JP" sz="2000" dirty="0" smtClean="0"/>
                  <a:t>And, the g-formula will have a causal interpretation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</m:e>
                    </m:d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sty m:val="p"/>
                      </m:rPr>
                      <a:rPr kumimoji="1" lang="en-US" altLang="ja-JP" sz="16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ja-JP" sz="1600" dirty="0" smtClean="0"/>
              </a:p>
              <a:p>
                <a:pPr marL="914400" lvl="2" indent="0">
                  <a:buNone/>
                </a:pPr>
                <a:r>
                  <a:rPr kumimoji="1" lang="en-US" altLang="ja-JP" sz="1400" dirty="0" smtClean="0"/>
                  <a:t>We do not consider the treatment A is d-co</a:t>
                </a:r>
                <a:endParaRPr kumimoji="1" lang="ja-JP" altLang="en-US" sz="1400" dirty="0"/>
              </a:p>
            </p:txBody>
          </p:sp>
        </mc:Choice>
        <mc:Fallback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67544" y="1772816"/>
                <a:ext cx="6336704" cy="4320480"/>
              </a:xfrm>
              <a:blipFill rotWithShape="0">
                <a:blip r:embed="rId2"/>
                <a:stretch>
                  <a:fillRect l="-866" t="-846" b="-53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3616520"/>
            <a:ext cx="3250456" cy="168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55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Contents</a:t>
            </a:r>
            <a:endParaRPr lang="fr-FR" dirty="0"/>
          </a:p>
        </p:txBody>
      </p:sp>
      <p:sp>
        <p:nvSpPr>
          <p:cNvPr id="6" name="Freeform 10"/>
          <p:cNvSpPr>
            <a:spLocks/>
          </p:cNvSpPr>
          <p:nvPr/>
        </p:nvSpPr>
        <p:spPr bwMode="auto">
          <a:xfrm>
            <a:off x="772903" y="1085734"/>
            <a:ext cx="855138" cy="1089283"/>
          </a:xfrm>
          <a:custGeom>
            <a:avLst/>
            <a:gdLst>
              <a:gd name="T0" fmla="*/ 0 w 336"/>
              <a:gd name="T1" fmla="*/ 0 h 428"/>
              <a:gd name="T2" fmla="*/ 0 w 336"/>
              <a:gd name="T3" fmla="*/ 0 h 428"/>
              <a:gd name="T4" fmla="*/ 36 w 336"/>
              <a:gd name="T5" fmla="*/ 48 h 428"/>
              <a:gd name="T6" fmla="*/ 52 w 336"/>
              <a:gd name="T7" fmla="*/ 68 h 428"/>
              <a:gd name="T8" fmla="*/ 68 w 336"/>
              <a:gd name="T9" fmla="*/ 86 h 428"/>
              <a:gd name="T10" fmla="*/ 68 w 336"/>
              <a:gd name="T11" fmla="*/ 86 h 428"/>
              <a:gd name="T12" fmla="*/ 84 w 336"/>
              <a:gd name="T13" fmla="*/ 98 h 428"/>
              <a:gd name="T14" fmla="*/ 98 w 336"/>
              <a:gd name="T15" fmla="*/ 110 h 428"/>
              <a:gd name="T16" fmla="*/ 114 w 336"/>
              <a:gd name="T17" fmla="*/ 120 h 428"/>
              <a:gd name="T18" fmla="*/ 130 w 336"/>
              <a:gd name="T19" fmla="*/ 128 h 428"/>
              <a:gd name="T20" fmla="*/ 146 w 336"/>
              <a:gd name="T21" fmla="*/ 136 h 428"/>
              <a:gd name="T22" fmla="*/ 164 w 336"/>
              <a:gd name="T23" fmla="*/ 142 h 428"/>
              <a:gd name="T24" fmla="*/ 182 w 336"/>
              <a:gd name="T25" fmla="*/ 146 h 428"/>
              <a:gd name="T26" fmla="*/ 200 w 336"/>
              <a:gd name="T27" fmla="*/ 150 h 428"/>
              <a:gd name="T28" fmla="*/ 200 w 336"/>
              <a:gd name="T29" fmla="*/ 150 h 428"/>
              <a:gd name="T30" fmla="*/ 226 w 336"/>
              <a:gd name="T31" fmla="*/ 156 h 428"/>
              <a:gd name="T32" fmla="*/ 250 w 336"/>
              <a:gd name="T33" fmla="*/ 162 h 428"/>
              <a:gd name="T34" fmla="*/ 274 w 336"/>
              <a:gd name="T35" fmla="*/ 172 h 428"/>
              <a:gd name="T36" fmla="*/ 294 w 336"/>
              <a:gd name="T37" fmla="*/ 182 h 428"/>
              <a:gd name="T38" fmla="*/ 302 w 336"/>
              <a:gd name="T39" fmla="*/ 190 h 428"/>
              <a:gd name="T40" fmla="*/ 310 w 336"/>
              <a:gd name="T41" fmla="*/ 196 h 428"/>
              <a:gd name="T42" fmla="*/ 318 w 336"/>
              <a:gd name="T43" fmla="*/ 206 h 428"/>
              <a:gd name="T44" fmla="*/ 324 w 336"/>
              <a:gd name="T45" fmla="*/ 216 h 428"/>
              <a:gd name="T46" fmla="*/ 328 w 336"/>
              <a:gd name="T47" fmla="*/ 226 h 428"/>
              <a:gd name="T48" fmla="*/ 332 w 336"/>
              <a:gd name="T49" fmla="*/ 240 h 428"/>
              <a:gd name="T50" fmla="*/ 334 w 336"/>
              <a:gd name="T51" fmla="*/ 254 h 428"/>
              <a:gd name="T52" fmla="*/ 336 w 336"/>
              <a:gd name="T53" fmla="*/ 268 h 428"/>
              <a:gd name="T54" fmla="*/ 336 w 336"/>
              <a:gd name="T55" fmla="*/ 268 h 428"/>
              <a:gd name="T56" fmla="*/ 336 w 336"/>
              <a:gd name="T57" fmla="*/ 286 h 428"/>
              <a:gd name="T58" fmla="*/ 334 w 336"/>
              <a:gd name="T59" fmla="*/ 302 h 428"/>
              <a:gd name="T60" fmla="*/ 328 w 336"/>
              <a:gd name="T61" fmla="*/ 320 h 428"/>
              <a:gd name="T62" fmla="*/ 322 w 336"/>
              <a:gd name="T63" fmla="*/ 334 h 428"/>
              <a:gd name="T64" fmla="*/ 316 w 336"/>
              <a:gd name="T65" fmla="*/ 350 h 428"/>
              <a:gd name="T66" fmla="*/ 306 w 336"/>
              <a:gd name="T67" fmla="*/ 364 h 428"/>
              <a:gd name="T68" fmla="*/ 296 w 336"/>
              <a:gd name="T69" fmla="*/ 376 h 428"/>
              <a:gd name="T70" fmla="*/ 284 w 336"/>
              <a:gd name="T71" fmla="*/ 388 h 428"/>
              <a:gd name="T72" fmla="*/ 272 w 336"/>
              <a:gd name="T73" fmla="*/ 398 h 428"/>
              <a:gd name="T74" fmla="*/ 258 w 336"/>
              <a:gd name="T75" fmla="*/ 408 h 428"/>
              <a:gd name="T76" fmla="*/ 244 w 336"/>
              <a:gd name="T77" fmla="*/ 414 h 428"/>
              <a:gd name="T78" fmla="*/ 230 w 336"/>
              <a:gd name="T79" fmla="*/ 420 h 428"/>
              <a:gd name="T80" fmla="*/ 214 w 336"/>
              <a:gd name="T81" fmla="*/ 424 h 428"/>
              <a:gd name="T82" fmla="*/ 198 w 336"/>
              <a:gd name="T83" fmla="*/ 426 h 428"/>
              <a:gd name="T84" fmla="*/ 180 w 336"/>
              <a:gd name="T85" fmla="*/ 428 h 428"/>
              <a:gd name="T86" fmla="*/ 164 w 336"/>
              <a:gd name="T87" fmla="*/ 426 h 428"/>
              <a:gd name="T88" fmla="*/ 164 w 336"/>
              <a:gd name="T89" fmla="*/ 426 h 428"/>
              <a:gd name="T90" fmla="*/ 146 w 336"/>
              <a:gd name="T91" fmla="*/ 422 h 428"/>
              <a:gd name="T92" fmla="*/ 130 w 336"/>
              <a:gd name="T93" fmla="*/ 416 h 428"/>
              <a:gd name="T94" fmla="*/ 114 w 336"/>
              <a:gd name="T95" fmla="*/ 410 h 428"/>
              <a:gd name="T96" fmla="*/ 100 w 336"/>
              <a:gd name="T97" fmla="*/ 404 h 428"/>
              <a:gd name="T98" fmla="*/ 88 w 336"/>
              <a:gd name="T99" fmla="*/ 396 h 428"/>
              <a:gd name="T100" fmla="*/ 76 w 336"/>
              <a:gd name="T101" fmla="*/ 386 h 428"/>
              <a:gd name="T102" fmla="*/ 66 w 336"/>
              <a:gd name="T103" fmla="*/ 376 h 428"/>
              <a:gd name="T104" fmla="*/ 56 w 336"/>
              <a:gd name="T105" fmla="*/ 366 h 428"/>
              <a:gd name="T106" fmla="*/ 40 w 336"/>
              <a:gd name="T107" fmla="*/ 340 h 428"/>
              <a:gd name="T108" fmla="*/ 26 w 336"/>
              <a:gd name="T109" fmla="*/ 314 h 428"/>
              <a:gd name="T110" fmla="*/ 16 w 336"/>
              <a:gd name="T111" fmla="*/ 284 h 428"/>
              <a:gd name="T112" fmla="*/ 10 w 336"/>
              <a:gd name="T113" fmla="*/ 254 h 428"/>
              <a:gd name="T114" fmla="*/ 4 w 336"/>
              <a:gd name="T115" fmla="*/ 222 h 428"/>
              <a:gd name="T116" fmla="*/ 2 w 336"/>
              <a:gd name="T117" fmla="*/ 188 h 428"/>
              <a:gd name="T118" fmla="*/ 0 w 336"/>
              <a:gd name="T119" fmla="*/ 154 h 428"/>
              <a:gd name="T120" fmla="*/ 0 w 336"/>
              <a:gd name="T121" fmla="*/ 122 h 428"/>
              <a:gd name="T122" fmla="*/ 0 w 336"/>
              <a:gd name="T123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6" h="428">
                <a:moveTo>
                  <a:pt x="0" y="0"/>
                </a:moveTo>
                <a:lnTo>
                  <a:pt x="0" y="0"/>
                </a:lnTo>
                <a:lnTo>
                  <a:pt x="36" y="48"/>
                </a:lnTo>
                <a:lnTo>
                  <a:pt x="52" y="68"/>
                </a:lnTo>
                <a:lnTo>
                  <a:pt x="68" y="86"/>
                </a:lnTo>
                <a:lnTo>
                  <a:pt x="68" y="86"/>
                </a:lnTo>
                <a:lnTo>
                  <a:pt x="84" y="98"/>
                </a:lnTo>
                <a:lnTo>
                  <a:pt x="98" y="110"/>
                </a:lnTo>
                <a:lnTo>
                  <a:pt x="114" y="120"/>
                </a:lnTo>
                <a:lnTo>
                  <a:pt x="130" y="128"/>
                </a:lnTo>
                <a:lnTo>
                  <a:pt x="146" y="136"/>
                </a:lnTo>
                <a:lnTo>
                  <a:pt x="164" y="142"/>
                </a:lnTo>
                <a:lnTo>
                  <a:pt x="182" y="146"/>
                </a:lnTo>
                <a:lnTo>
                  <a:pt x="200" y="150"/>
                </a:lnTo>
                <a:lnTo>
                  <a:pt x="200" y="150"/>
                </a:lnTo>
                <a:lnTo>
                  <a:pt x="226" y="156"/>
                </a:lnTo>
                <a:lnTo>
                  <a:pt x="250" y="162"/>
                </a:lnTo>
                <a:lnTo>
                  <a:pt x="274" y="172"/>
                </a:lnTo>
                <a:lnTo>
                  <a:pt x="294" y="182"/>
                </a:lnTo>
                <a:lnTo>
                  <a:pt x="302" y="190"/>
                </a:lnTo>
                <a:lnTo>
                  <a:pt x="310" y="196"/>
                </a:lnTo>
                <a:lnTo>
                  <a:pt x="318" y="206"/>
                </a:lnTo>
                <a:lnTo>
                  <a:pt x="324" y="216"/>
                </a:lnTo>
                <a:lnTo>
                  <a:pt x="328" y="226"/>
                </a:lnTo>
                <a:lnTo>
                  <a:pt x="332" y="240"/>
                </a:lnTo>
                <a:lnTo>
                  <a:pt x="334" y="254"/>
                </a:lnTo>
                <a:lnTo>
                  <a:pt x="336" y="268"/>
                </a:lnTo>
                <a:lnTo>
                  <a:pt x="336" y="268"/>
                </a:lnTo>
                <a:lnTo>
                  <a:pt x="336" y="286"/>
                </a:lnTo>
                <a:lnTo>
                  <a:pt x="334" y="302"/>
                </a:lnTo>
                <a:lnTo>
                  <a:pt x="328" y="320"/>
                </a:lnTo>
                <a:lnTo>
                  <a:pt x="322" y="334"/>
                </a:lnTo>
                <a:lnTo>
                  <a:pt x="316" y="350"/>
                </a:lnTo>
                <a:lnTo>
                  <a:pt x="306" y="364"/>
                </a:lnTo>
                <a:lnTo>
                  <a:pt x="296" y="376"/>
                </a:lnTo>
                <a:lnTo>
                  <a:pt x="284" y="388"/>
                </a:lnTo>
                <a:lnTo>
                  <a:pt x="272" y="398"/>
                </a:lnTo>
                <a:lnTo>
                  <a:pt x="258" y="408"/>
                </a:lnTo>
                <a:lnTo>
                  <a:pt x="244" y="414"/>
                </a:lnTo>
                <a:lnTo>
                  <a:pt x="230" y="420"/>
                </a:lnTo>
                <a:lnTo>
                  <a:pt x="214" y="424"/>
                </a:lnTo>
                <a:lnTo>
                  <a:pt x="198" y="426"/>
                </a:lnTo>
                <a:lnTo>
                  <a:pt x="180" y="428"/>
                </a:lnTo>
                <a:lnTo>
                  <a:pt x="164" y="426"/>
                </a:lnTo>
                <a:lnTo>
                  <a:pt x="164" y="426"/>
                </a:lnTo>
                <a:lnTo>
                  <a:pt x="146" y="422"/>
                </a:lnTo>
                <a:lnTo>
                  <a:pt x="130" y="416"/>
                </a:lnTo>
                <a:lnTo>
                  <a:pt x="114" y="410"/>
                </a:lnTo>
                <a:lnTo>
                  <a:pt x="100" y="404"/>
                </a:lnTo>
                <a:lnTo>
                  <a:pt x="88" y="396"/>
                </a:lnTo>
                <a:lnTo>
                  <a:pt x="76" y="386"/>
                </a:lnTo>
                <a:lnTo>
                  <a:pt x="66" y="376"/>
                </a:lnTo>
                <a:lnTo>
                  <a:pt x="56" y="366"/>
                </a:lnTo>
                <a:lnTo>
                  <a:pt x="40" y="340"/>
                </a:lnTo>
                <a:lnTo>
                  <a:pt x="26" y="314"/>
                </a:lnTo>
                <a:lnTo>
                  <a:pt x="16" y="284"/>
                </a:lnTo>
                <a:lnTo>
                  <a:pt x="10" y="254"/>
                </a:lnTo>
                <a:lnTo>
                  <a:pt x="4" y="222"/>
                </a:lnTo>
                <a:lnTo>
                  <a:pt x="2" y="188"/>
                </a:lnTo>
                <a:lnTo>
                  <a:pt x="0" y="154"/>
                </a:lnTo>
                <a:lnTo>
                  <a:pt x="0" y="122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14400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fr-FR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Freeform 10"/>
          <p:cNvSpPr>
            <a:spLocks/>
          </p:cNvSpPr>
          <p:nvPr/>
        </p:nvSpPr>
        <p:spPr bwMode="auto">
          <a:xfrm>
            <a:off x="772903" y="2136992"/>
            <a:ext cx="855138" cy="1089283"/>
          </a:xfrm>
          <a:custGeom>
            <a:avLst/>
            <a:gdLst>
              <a:gd name="T0" fmla="*/ 0 w 336"/>
              <a:gd name="T1" fmla="*/ 0 h 428"/>
              <a:gd name="T2" fmla="*/ 0 w 336"/>
              <a:gd name="T3" fmla="*/ 0 h 428"/>
              <a:gd name="T4" fmla="*/ 36 w 336"/>
              <a:gd name="T5" fmla="*/ 48 h 428"/>
              <a:gd name="T6" fmla="*/ 52 w 336"/>
              <a:gd name="T7" fmla="*/ 68 h 428"/>
              <a:gd name="T8" fmla="*/ 68 w 336"/>
              <a:gd name="T9" fmla="*/ 86 h 428"/>
              <a:gd name="T10" fmla="*/ 68 w 336"/>
              <a:gd name="T11" fmla="*/ 86 h 428"/>
              <a:gd name="T12" fmla="*/ 84 w 336"/>
              <a:gd name="T13" fmla="*/ 98 h 428"/>
              <a:gd name="T14" fmla="*/ 98 w 336"/>
              <a:gd name="T15" fmla="*/ 110 h 428"/>
              <a:gd name="T16" fmla="*/ 114 w 336"/>
              <a:gd name="T17" fmla="*/ 120 h 428"/>
              <a:gd name="T18" fmla="*/ 130 w 336"/>
              <a:gd name="T19" fmla="*/ 128 h 428"/>
              <a:gd name="T20" fmla="*/ 146 w 336"/>
              <a:gd name="T21" fmla="*/ 136 h 428"/>
              <a:gd name="T22" fmla="*/ 164 w 336"/>
              <a:gd name="T23" fmla="*/ 142 h 428"/>
              <a:gd name="T24" fmla="*/ 182 w 336"/>
              <a:gd name="T25" fmla="*/ 146 h 428"/>
              <a:gd name="T26" fmla="*/ 200 w 336"/>
              <a:gd name="T27" fmla="*/ 150 h 428"/>
              <a:gd name="T28" fmla="*/ 200 w 336"/>
              <a:gd name="T29" fmla="*/ 150 h 428"/>
              <a:gd name="T30" fmla="*/ 226 w 336"/>
              <a:gd name="T31" fmla="*/ 156 h 428"/>
              <a:gd name="T32" fmla="*/ 250 w 336"/>
              <a:gd name="T33" fmla="*/ 162 h 428"/>
              <a:gd name="T34" fmla="*/ 274 w 336"/>
              <a:gd name="T35" fmla="*/ 172 h 428"/>
              <a:gd name="T36" fmla="*/ 294 w 336"/>
              <a:gd name="T37" fmla="*/ 182 h 428"/>
              <a:gd name="T38" fmla="*/ 302 w 336"/>
              <a:gd name="T39" fmla="*/ 190 h 428"/>
              <a:gd name="T40" fmla="*/ 310 w 336"/>
              <a:gd name="T41" fmla="*/ 196 h 428"/>
              <a:gd name="T42" fmla="*/ 318 w 336"/>
              <a:gd name="T43" fmla="*/ 206 h 428"/>
              <a:gd name="T44" fmla="*/ 324 w 336"/>
              <a:gd name="T45" fmla="*/ 216 h 428"/>
              <a:gd name="T46" fmla="*/ 328 w 336"/>
              <a:gd name="T47" fmla="*/ 226 h 428"/>
              <a:gd name="T48" fmla="*/ 332 w 336"/>
              <a:gd name="T49" fmla="*/ 240 h 428"/>
              <a:gd name="T50" fmla="*/ 334 w 336"/>
              <a:gd name="T51" fmla="*/ 254 h 428"/>
              <a:gd name="T52" fmla="*/ 336 w 336"/>
              <a:gd name="T53" fmla="*/ 268 h 428"/>
              <a:gd name="T54" fmla="*/ 336 w 336"/>
              <a:gd name="T55" fmla="*/ 268 h 428"/>
              <a:gd name="T56" fmla="*/ 336 w 336"/>
              <a:gd name="T57" fmla="*/ 286 h 428"/>
              <a:gd name="T58" fmla="*/ 334 w 336"/>
              <a:gd name="T59" fmla="*/ 302 h 428"/>
              <a:gd name="T60" fmla="*/ 328 w 336"/>
              <a:gd name="T61" fmla="*/ 320 h 428"/>
              <a:gd name="T62" fmla="*/ 322 w 336"/>
              <a:gd name="T63" fmla="*/ 334 h 428"/>
              <a:gd name="T64" fmla="*/ 316 w 336"/>
              <a:gd name="T65" fmla="*/ 350 h 428"/>
              <a:gd name="T66" fmla="*/ 306 w 336"/>
              <a:gd name="T67" fmla="*/ 364 h 428"/>
              <a:gd name="T68" fmla="*/ 296 w 336"/>
              <a:gd name="T69" fmla="*/ 376 h 428"/>
              <a:gd name="T70" fmla="*/ 284 w 336"/>
              <a:gd name="T71" fmla="*/ 388 h 428"/>
              <a:gd name="T72" fmla="*/ 272 w 336"/>
              <a:gd name="T73" fmla="*/ 398 h 428"/>
              <a:gd name="T74" fmla="*/ 258 w 336"/>
              <a:gd name="T75" fmla="*/ 408 h 428"/>
              <a:gd name="T76" fmla="*/ 244 w 336"/>
              <a:gd name="T77" fmla="*/ 414 h 428"/>
              <a:gd name="T78" fmla="*/ 230 w 336"/>
              <a:gd name="T79" fmla="*/ 420 h 428"/>
              <a:gd name="T80" fmla="*/ 214 w 336"/>
              <a:gd name="T81" fmla="*/ 424 h 428"/>
              <a:gd name="T82" fmla="*/ 198 w 336"/>
              <a:gd name="T83" fmla="*/ 426 h 428"/>
              <a:gd name="T84" fmla="*/ 180 w 336"/>
              <a:gd name="T85" fmla="*/ 428 h 428"/>
              <a:gd name="T86" fmla="*/ 164 w 336"/>
              <a:gd name="T87" fmla="*/ 426 h 428"/>
              <a:gd name="T88" fmla="*/ 164 w 336"/>
              <a:gd name="T89" fmla="*/ 426 h 428"/>
              <a:gd name="T90" fmla="*/ 146 w 336"/>
              <a:gd name="T91" fmla="*/ 422 h 428"/>
              <a:gd name="T92" fmla="*/ 130 w 336"/>
              <a:gd name="T93" fmla="*/ 416 h 428"/>
              <a:gd name="T94" fmla="*/ 114 w 336"/>
              <a:gd name="T95" fmla="*/ 410 h 428"/>
              <a:gd name="T96" fmla="*/ 100 w 336"/>
              <a:gd name="T97" fmla="*/ 404 h 428"/>
              <a:gd name="T98" fmla="*/ 88 w 336"/>
              <a:gd name="T99" fmla="*/ 396 h 428"/>
              <a:gd name="T100" fmla="*/ 76 w 336"/>
              <a:gd name="T101" fmla="*/ 386 h 428"/>
              <a:gd name="T102" fmla="*/ 66 w 336"/>
              <a:gd name="T103" fmla="*/ 376 h 428"/>
              <a:gd name="T104" fmla="*/ 56 w 336"/>
              <a:gd name="T105" fmla="*/ 366 h 428"/>
              <a:gd name="T106" fmla="*/ 40 w 336"/>
              <a:gd name="T107" fmla="*/ 340 h 428"/>
              <a:gd name="T108" fmla="*/ 26 w 336"/>
              <a:gd name="T109" fmla="*/ 314 h 428"/>
              <a:gd name="T110" fmla="*/ 16 w 336"/>
              <a:gd name="T111" fmla="*/ 284 h 428"/>
              <a:gd name="T112" fmla="*/ 10 w 336"/>
              <a:gd name="T113" fmla="*/ 254 h 428"/>
              <a:gd name="T114" fmla="*/ 4 w 336"/>
              <a:gd name="T115" fmla="*/ 222 h 428"/>
              <a:gd name="T116" fmla="*/ 2 w 336"/>
              <a:gd name="T117" fmla="*/ 188 h 428"/>
              <a:gd name="T118" fmla="*/ 0 w 336"/>
              <a:gd name="T119" fmla="*/ 154 h 428"/>
              <a:gd name="T120" fmla="*/ 0 w 336"/>
              <a:gd name="T121" fmla="*/ 122 h 428"/>
              <a:gd name="T122" fmla="*/ 0 w 336"/>
              <a:gd name="T123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6" h="428">
                <a:moveTo>
                  <a:pt x="0" y="0"/>
                </a:moveTo>
                <a:lnTo>
                  <a:pt x="0" y="0"/>
                </a:lnTo>
                <a:lnTo>
                  <a:pt x="36" y="48"/>
                </a:lnTo>
                <a:lnTo>
                  <a:pt x="52" y="68"/>
                </a:lnTo>
                <a:lnTo>
                  <a:pt x="68" y="86"/>
                </a:lnTo>
                <a:lnTo>
                  <a:pt x="68" y="86"/>
                </a:lnTo>
                <a:lnTo>
                  <a:pt x="84" y="98"/>
                </a:lnTo>
                <a:lnTo>
                  <a:pt x="98" y="110"/>
                </a:lnTo>
                <a:lnTo>
                  <a:pt x="114" y="120"/>
                </a:lnTo>
                <a:lnTo>
                  <a:pt x="130" y="128"/>
                </a:lnTo>
                <a:lnTo>
                  <a:pt x="146" y="136"/>
                </a:lnTo>
                <a:lnTo>
                  <a:pt x="164" y="142"/>
                </a:lnTo>
                <a:lnTo>
                  <a:pt x="182" y="146"/>
                </a:lnTo>
                <a:lnTo>
                  <a:pt x="200" y="150"/>
                </a:lnTo>
                <a:lnTo>
                  <a:pt x="200" y="150"/>
                </a:lnTo>
                <a:lnTo>
                  <a:pt x="226" y="156"/>
                </a:lnTo>
                <a:lnTo>
                  <a:pt x="250" y="162"/>
                </a:lnTo>
                <a:lnTo>
                  <a:pt x="274" y="172"/>
                </a:lnTo>
                <a:lnTo>
                  <a:pt x="294" y="182"/>
                </a:lnTo>
                <a:lnTo>
                  <a:pt x="302" y="190"/>
                </a:lnTo>
                <a:lnTo>
                  <a:pt x="310" y="196"/>
                </a:lnTo>
                <a:lnTo>
                  <a:pt x="318" y="206"/>
                </a:lnTo>
                <a:lnTo>
                  <a:pt x="324" y="216"/>
                </a:lnTo>
                <a:lnTo>
                  <a:pt x="328" y="226"/>
                </a:lnTo>
                <a:lnTo>
                  <a:pt x="332" y="240"/>
                </a:lnTo>
                <a:lnTo>
                  <a:pt x="334" y="254"/>
                </a:lnTo>
                <a:lnTo>
                  <a:pt x="336" y="268"/>
                </a:lnTo>
                <a:lnTo>
                  <a:pt x="336" y="268"/>
                </a:lnTo>
                <a:lnTo>
                  <a:pt x="336" y="286"/>
                </a:lnTo>
                <a:lnTo>
                  <a:pt x="334" y="302"/>
                </a:lnTo>
                <a:lnTo>
                  <a:pt x="328" y="320"/>
                </a:lnTo>
                <a:lnTo>
                  <a:pt x="322" y="334"/>
                </a:lnTo>
                <a:lnTo>
                  <a:pt x="316" y="350"/>
                </a:lnTo>
                <a:lnTo>
                  <a:pt x="306" y="364"/>
                </a:lnTo>
                <a:lnTo>
                  <a:pt x="296" y="376"/>
                </a:lnTo>
                <a:lnTo>
                  <a:pt x="284" y="388"/>
                </a:lnTo>
                <a:lnTo>
                  <a:pt x="272" y="398"/>
                </a:lnTo>
                <a:lnTo>
                  <a:pt x="258" y="408"/>
                </a:lnTo>
                <a:lnTo>
                  <a:pt x="244" y="414"/>
                </a:lnTo>
                <a:lnTo>
                  <a:pt x="230" y="420"/>
                </a:lnTo>
                <a:lnTo>
                  <a:pt x="214" y="424"/>
                </a:lnTo>
                <a:lnTo>
                  <a:pt x="198" y="426"/>
                </a:lnTo>
                <a:lnTo>
                  <a:pt x="180" y="428"/>
                </a:lnTo>
                <a:lnTo>
                  <a:pt x="164" y="426"/>
                </a:lnTo>
                <a:lnTo>
                  <a:pt x="164" y="426"/>
                </a:lnTo>
                <a:lnTo>
                  <a:pt x="146" y="422"/>
                </a:lnTo>
                <a:lnTo>
                  <a:pt x="130" y="416"/>
                </a:lnTo>
                <a:lnTo>
                  <a:pt x="114" y="410"/>
                </a:lnTo>
                <a:lnTo>
                  <a:pt x="100" y="404"/>
                </a:lnTo>
                <a:lnTo>
                  <a:pt x="88" y="396"/>
                </a:lnTo>
                <a:lnTo>
                  <a:pt x="76" y="386"/>
                </a:lnTo>
                <a:lnTo>
                  <a:pt x="66" y="376"/>
                </a:lnTo>
                <a:lnTo>
                  <a:pt x="56" y="366"/>
                </a:lnTo>
                <a:lnTo>
                  <a:pt x="40" y="340"/>
                </a:lnTo>
                <a:lnTo>
                  <a:pt x="26" y="314"/>
                </a:lnTo>
                <a:lnTo>
                  <a:pt x="16" y="284"/>
                </a:lnTo>
                <a:lnTo>
                  <a:pt x="10" y="254"/>
                </a:lnTo>
                <a:lnTo>
                  <a:pt x="4" y="222"/>
                </a:lnTo>
                <a:lnTo>
                  <a:pt x="2" y="188"/>
                </a:lnTo>
                <a:lnTo>
                  <a:pt x="0" y="154"/>
                </a:lnTo>
                <a:lnTo>
                  <a:pt x="0" y="122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14400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fr-FR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Freeform 10"/>
          <p:cNvSpPr>
            <a:spLocks/>
          </p:cNvSpPr>
          <p:nvPr/>
        </p:nvSpPr>
        <p:spPr bwMode="auto">
          <a:xfrm>
            <a:off x="772903" y="3188250"/>
            <a:ext cx="855138" cy="1089283"/>
          </a:xfrm>
          <a:custGeom>
            <a:avLst/>
            <a:gdLst>
              <a:gd name="T0" fmla="*/ 0 w 336"/>
              <a:gd name="T1" fmla="*/ 0 h 428"/>
              <a:gd name="T2" fmla="*/ 0 w 336"/>
              <a:gd name="T3" fmla="*/ 0 h 428"/>
              <a:gd name="T4" fmla="*/ 36 w 336"/>
              <a:gd name="T5" fmla="*/ 48 h 428"/>
              <a:gd name="T6" fmla="*/ 52 w 336"/>
              <a:gd name="T7" fmla="*/ 68 h 428"/>
              <a:gd name="T8" fmla="*/ 68 w 336"/>
              <a:gd name="T9" fmla="*/ 86 h 428"/>
              <a:gd name="T10" fmla="*/ 68 w 336"/>
              <a:gd name="T11" fmla="*/ 86 h 428"/>
              <a:gd name="T12" fmla="*/ 84 w 336"/>
              <a:gd name="T13" fmla="*/ 98 h 428"/>
              <a:gd name="T14" fmla="*/ 98 w 336"/>
              <a:gd name="T15" fmla="*/ 110 h 428"/>
              <a:gd name="T16" fmla="*/ 114 w 336"/>
              <a:gd name="T17" fmla="*/ 120 h 428"/>
              <a:gd name="T18" fmla="*/ 130 w 336"/>
              <a:gd name="T19" fmla="*/ 128 h 428"/>
              <a:gd name="T20" fmla="*/ 146 w 336"/>
              <a:gd name="T21" fmla="*/ 136 h 428"/>
              <a:gd name="T22" fmla="*/ 164 w 336"/>
              <a:gd name="T23" fmla="*/ 142 h 428"/>
              <a:gd name="T24" fmla="*/ 182 w 336"/>
              <a:gd name="T25" fmla="*/ 146 h 428"/>
              <a:gd name="T26" fmla="*/ 200 w 336"/>
              <a:gd name="T27" fmla="*/ 150 h 428"/>
              <a:gd name="T28" fmla="*/ 200 w 336"/>
              <a:gd name="T29" fmla="*/ 150 h 428"/>
              <a:gd name="T30" fmla="*/ 226 w 336"/>
              <a:gd name="T31" fmla="*/ 156 h 428"/>
              <a:gd name="T32" fmla="*/ 250 w 336"/>
              <a:gd name="T33" fmla="*/ 162 h 428"/>
              <a:gd name="T34" fmla="*/ 274 w 336"/>
              <a:gd name="T35" fmla="*/ 172 h 428"/>
              <a:gd name="T36" fmla="*/ 294 w 336"/>
              <a:gd name="T37" fmla="*/ 182 h 428"/>
              <a:gd name="T38" fmla="*/ 302 w 336"/>
              <a:gd name="T39" fmla="*/ 190 h 428"/>
              <a:gd name="T40" fmla="*/ 310 w 336"/>
              <a:gd name="T41" fmla="*/ 196 h 428"/>
              <a:gd name="T42" fmla="*/ 318 w 336"/>
              <a:gd name="T43" fmla="*/ 206 h 428"/>
              <a:gd name="T44" fmla="*/ 324 w 336"/>
              <a:gd name="T45" fmla="*/ 216 h 428"/>
              <a:gd name="T46" fmla="*/ 328 w 336"/>
              <a:gd name="T47" fmla="*/ 226 h 428"/>
              <a:gd name="T48" fmla="*/ 332 w 336"/>
              <a:gd name="T49" fmla="*/ 240 h 428"/>
              <a:gd name="T50" fmla="*/ 334 w 336"/>
              <a:gd name="T51" fmla="*/ 254 h 428"/>
              <a:gd name="T52" fmla="*/ 336 w 336"/>
              <a:gd name="T53" fmla="*/ 268 h 428"/>
              <a:gd name="T54" fmla="*/ 336 w 336"/>
              <a:gd name="T55" fmla="*/ 268 h 428"/>
              <a:gd name="T56" fmla="*/ 336 w 336"/>
              <a:gd name="T57" fmla="*/ 286 h 428"/>
              <a:gd name="T58" fmla="*/ 334 w 336"/>
              <a:gd name="T59" fmla="*/ 302 h 428"/>
              <a:gd name="T60" fmla="*/ 328 w 336"/>
              <a:gd name="T61" fmla="*/ 320 h 428"/>
              <a:gd name="T62" fmla="*/ 322 w 336"/>
              <a:gd name="T63" fmla="*/ 334 h 428"/>
              <a:gd name="T64" fmla="*/ 316 w 336"/>
              <a:gd name="T65" fmla="*/ 350 h 428"/>
              <a:gd name="T66" fmla="*/ 306 w 336"/>
              <a:gd name="T67" fmla="*/ 364 h 428"/>
              <a:gd name="T68" fmla="*/ 296 w 336"/>
              <a:gd name="T69" fmla="*/ 376 h 428"/>
              <a:gd name="T70" fmla="*/ 284 w 336"/>
              <a:gd name="T71" fmla="*/ 388 h 428"/>
              <a:gd name="T72" fmla="*/ 272 w 336"/>
              <a:gd name="T73" fmla="*/ 398 h 428"/>
              <a:gd name="T74" fmla="*/ 258 w 336"/>
              <a:gd name="T75" fmla="*/ 408 h 428"/>
              <a:gd name="T76" fmla="*/ 244 w 336"/>
              <a:gd name="T77" fmla="*/ 414 h 428"/>
              <a:gd name="T78" fmla="*/ 230 w 336"/>
              <a:gd name="T79" fmla="*/ 420 h 428"/>
              <a:gd name="T80" fmla="*/ 214 w 336"/>
              <a:gd name="T81" fmla="*/ 424 h 428"/>
              <a:gd name="T82" fmla="*/ 198 w 336"/>
              <a:gd name="T83" fmla="*/ 426 h 428"/>
              <a:gd name="T84" fmla="*/ 180 w 336"/>
              <a:gd name="T85" fmla="*/ 428 h 428"/>
              <a:gd name="T86" fmla="*/ 164 w 336"/>
              <a:gd name="T87" fmla="*/ 426 h 428"/>
              <a:gd name="T88" fmla="*/ 164 w 336"/>
              <a:gd name="T89" fmla="*/ 426 h 428"/>
              <a:gd name="T90" fmla="*/ 146 w 336"/>
              <a:gd name="T91" fmla="*/ 422 h 428"/>
              <a:gd name="T92" fmla="*/ 130 w 336"/>
              <a:gd name="T93" fmla="*/ 416 h 428"/>
              <a:gd name="T94" fmla="*/ 114 w 336"/>
              <a:gd name="T95" fmla="*/ 410 h 428"/>
              <a:gd name="T96" fmla="*/ 100 w 336"/>
              <a:gd name="T97" fmla="*/ 404 h 428"/>
              <a:gd name="T98" fmla="*/ 88 w 336"/>
              <a:gd name="T99" fmla="*/ 396 h 428"/>
              <a:gd name="T100" fmla="*/ 76 w 336"/>
              <a:gd name="T101" fmla="*/ 386 h 428"/>
              <a:gd name="T102" fmla="*/ 66 w 336"/>
              <a:gd name="T103" fmla="*/ 376 h 428"/>
              <a:gd name="T104" fmla="*/ 56 w 336"/>
              <a:gd name="T105" fmla="*/ 366 h 428"/>
              <a:gd name="T106" fmla="*/ 40 w 336"/>
              <a:gd name="T107" fmla="*/ 340 h 428"/>
              <a:gd name="T108" fmla="*/ 26 w 336"/>
              <a:gd name="T109" fmla="*/ 314 h 428"/>
              <a:gd name="T110" fmla="*/ 16 w 336"/>
              <a:gd name="T111" fmla="*/ 284 h 428"/>
              <a:gd name="T112" fmla="*/ 10 w 336"/>
              <a:gd name="T113" fmla="*/ 254 h 428"/>
              <a:gd name="T114" fmla="*/ 4 w 336"/>
              <a:gd name="T115" fmla="*/ 222 h 428"/>
              <a:gd name="T116" fmla="*/ 2 w 336"/>
              <a:gd name="T117" fmla="*/ 188 h 428"/>
              <a:gd name="T118" fmla="*/ 0 w 336"/>
              <a:gd name="T119" fmla="*/ 154 h 428"/>
              <a:gd name="T120" fmla="*/ 0 w 336"/>
              <a:gd name="T121" fmla="*/ 122 h 428"/>
              <a:gd name="T122" fmla="*/ 0 w 336"/>
              <a:gd name="T123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6" h="428">
                <a:moveTo>
                  <a:pt x="0" y="0"/>
                </a:moveTo>
                <a:lnTo>
                  <a:pt x="0" y="0"/>
                </a:lnTo>
                <a:lnTo>
                  <a:pt x="36" y="48"/>
                </a:lnTo>
                <a:lnTo>
                  <a:pt x="52" y="68"/>
                </a:lnTo>
                <a:lnTo>
                  <a:pt x="68" y="86"/>
                </a:lnTo>
                <a:lnTo>
                  <a:pt x="68" y="86"/>
                </a:lnTo>
                <a:lnTo>
                  <a:pt x="84" y="98"/>
                </a:lnTo>
                <a:lnTo>
                  <a:pt x="98" y="110"/>
                </a:lnTo>
                <a:lnTo>
                  <a:pt x="114" y="120"/>
                </a:lnTo>
                <a:lnTo>
                  <a:pt x="130" y="128"/>
                </a:lnTo>
                <a:lnTo>
                  <a:pt x="146" y="136"/>
                </a:lnTo>
                <a:lnTo>
                  <a:pt x="164" y="142"/>
                </a:lnTo>
                <a:lnTo>
                  <a:pt x="182" y="146"/>
                </a:lnTo>
                <a:lnTo>
                  <a:pt x="200" y="150"/>
                </a:lnTo>
                <a:lnTo>
                  <a:pt x="200" y="150"/>
                </a:lnTo>
                <a:lnTo>
                  <a:pt x="226" y="156"/>
                </a:lnTo>
                <a:lnTo>
                  <a:pt x="250" y="162"/>
                </a:lnTo>
                <a:lnTo>
                  <a:pt x="274" y="172"/>
                </a:lnTo>
                <a:lnTo>
                  <a:pt x="294" y="182"/>
                </a:lnTo>
                <a:lnTo>
                  <a:pt x="302" y="190"/>
                </a:lnTo>
                <a:lnTo>
                  <a:pt x="310" y="196"/>
                </a:lnTo>
                <a:lnTo>
                  <a:pt x="318" y="206"/>
                </a:lnTo>
                <a:lnTo>
                  <a:pt x="324" y="216"/>
                </a:lnTo>
                <a:lnTo>
                  <a:pt x="328" y="226"/>
                </a:lnTo>
                <a:lnTo>
                  <a:pt x="332" y="240"/>
                </a:lnTo>
                <a:lnTo>
                  <a:pt x="334" y="254"/>
                </a:lnTo>
                <a:lnTo>
                  <a:pt x="336" y="268"/>
                </a:lnTo>
                <a:lnTo>
                  <a:pt x="336" y="268"/>
                </a:lnTo>
                <a:lnTo>
                  <a:pt x="336" y="286"/>
                </a:lnTo>
                <a:lnTo>
                  <a:pt x="334" y="302"/>
                </a:lnTo>
                <a:lnTo>
                  <a:pt x="328" y="320"/>
                </a:lnTo>
                <a:lnTo>
                  <a:pt x="322" y="334"/>
                </a:lnTo>
                <a:lnTo>
                  <a:pt x="316" y="350"/>
                </a:lnTo>
                <a:lnTo>
                  <a:pt x="306" y="364"/>
                </a:lnTo>
                <a:lnTo>
                  <a:pt x="296" y="376"/>
                </a:lnTo>
                <a:lnTo>
                  <a:pt x="284" y="388"/>
                </a:lnTo>
                <a:lnTo>
                  <a:pt x="272" y="398"/>
                </a:lnTo>
                <a:lnTo>
                  <a:pt x="258" y="408"/>
                </a:lnTo>
                <a:lnTo>
                  <a:pt x="244" y="414"/>
                </a:lnTo>
                <a:lnTo>
                  <a:pt x="230" y="420"/>
                </a:lnTo>
                <a:lnTo>
                  <a:pt x="214" y="424"/>
                </a:lnTo>
                <a:lnTo>
                  <a:pt x="198" y="426"/>
                </a:lnTo>
                <a:lnTo>
                  <a:pt x="180" y="428"/>
                </a:lnTo>
                <a:lnTo>
                  <a:pt x="164" y="426"/>
                </a:lnTo>
                <a:lnTo>
                  <a:pt x="164" y="426"/>
                </a:lnTo>
                <a:lnTo>
                  <a:pt x="146" y="422"/>
                </a:lnTo>
                <a:lnTo>
                  <a:pt x="130" y="416"/>
                </a:lnTo>
                <a:lnTo>
                  <a:pt x="114" y="410"/>
                </a:lnTo>
                <a:lnTo>
                  <a:pt x="100" y="404"/>
                </a:lnTo>
                <a:lnTo>
                  <a:pt x="88" y="396"/>
                </a:lnTo>
                <a:lnTo>
                  <a:pt x="76" y="386"/>
                </a:lnTo>
                <a:lnTo>
                  <a:pt x="66" y="376"/>
                </a:lnTo>
                <a:lnTo>
                  <a:pt x="56" y="366"/>
                </a:lnTo>
                <a:lnTo>
                  <a:pt x="40" y="340"/>
                </a:lnTo>
                <a:lnTo>
                  <a:pt x="26" y="314"/>
                </a:lnTo>
                <a:lnTo>
                  <a:pt x="16" y="284"/>
                </a:lnTo>
                <a:lnTo>
                  <a:pt x="10" y="254"/>
                </a:lnTo>
                <a:lnTo>
                  <a:pt x="4" y="222"/>
                </a:lnTo>
                <a:lnTo>
                  <a:pt x="2" y="188"/>
                </a:lnTo>
                <a:lnTo>
                  <a:pt x="0" y="154"/>
                </a:lnTo>
                <a:lnTo>
                  <a:pt x="0" y="122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14400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endParaRPr lang="fr-FR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Freeform 10"/>
          <p:cNvSpPr>
            <a:spLocks/>
          </p:cNvSpPr>
          <p:nvPr/>
        </p:nvSpPr>
        <p:spPr bwMode="auto">
          <a:xfrm>
            <a:off x="772903" y="4239508"/>
            <a:ext cx="855138" cy="1089283"/>
          </a:xfrm>
          <a:custGeom>
            <a:avLst/>
            <a:gdLst>
              <a:gd name="T0" fmla="*/ 0 w 336"/>
              <a:gd name="T1" fmla="*/ 0 h 428"/>
              <a:gd name="T2" fmla="*/ 0 w 336"/>
              <a:gd name="T3" fmla="*/ 0 h 428"/>
              <a:gd name="T4" fmla="*/ 36 w 336"/>
              <a:gd name="T5" fmla="*/ 48 h 428"/>
              <a:gd name="T6" fmla="*/ 52 w 336"/>
              <a:gd name="T7" fmla="*/ 68 h 428"/>
              <a:gd name="T8" fmla="*/ 68 w 336"/>
              <a:gd name="T9" fmla="*/ 86 h 428"/>
              <a:gd name="T10" fmla="*/ 68 w 336"/>
              <a:gd name="T11" fmla="*/ 86 h 428"/>
              <a:gd name="T12" fmla="*/ 84 w 336"/>
              <a:gd name="T13" fmla="*/ 98 h 428"/>
              <a:gd name="T14" fmla="*/ 98 w 336"/>
              <a:gd name="T15" fmla="*/ 110 h 428"/>
              <a:gd name="T16" fmla="*/ 114 w 336"/>
              <a:gd name="T17" fmla="*/ 120 h 428"/>
              <a:gd name="T18" fmla="*/ 130 w 336"/>
              <a:gd name="T19" fmla="*/ 128 h 428"/>
              <a:gd name="T20" fmla="*/ 146 w 336"/>
              <a:gd name="T21" fmla="*/ 136 h 428"/>
              <a:gd name="T22" fmla="*/ 164 w 336"/>
              <a:gd name="T23" fmla="*/ 142 h 428"/>
              <a:gd name="T24" fmla="*/ 182 w 336"/>
              <a:gd name="T25" fmla="*/ 146 h 428"/>
              <a:gd name="T26" fmla="*/ 200 w 336"/>
              <a:gd name="T27" fmla="*/ 150 h 428"/>
              <a:gd name="T28" fmla="*/ 200 w 336"/>
              <a:gd name="T29" fmla="*/ 150 h 428"/>
              <a:gd name="T30" fmla="*/ 226 w 336"/>
              <a:gd name="T31" fmla="*/ 156 h 428"/>
              <a:gd name="T32" fmla="*/ 250 w 336"/>
              <a:gd name="T33" fmla="*/ 162 h 428"/>
              <a:gd name="T34" fmla="*/ 274 w 336"/>
              <a:gd name="T35" fmla="*/ 172 h 428"/>
              <a:gd name="T36" fmla="*/ 294 w 336"/>
              <a:gd name="T37" fmla="*/ 182 h 428"/>
              <a:gd name="T38" fmla="*/ 302 w 336"/>
              <a:gd name="T39" fmla="*/ 190 h 428"/>
              <a:gd name="T40" fmla="*/ 310 w 336"/>
              <a:gd name="T41" fmla="*/ 196 h 428"/>
              <a:gd name="T42" fmla="*/ 318 w 336"/>
              <a:gd name="T43" fmla="*/ 206 h 428"/>
              <a:gd name="T44" fmla="*/ 324 w 336"/>
              <a:gd name="T45" fmla="*/ 216 h 428"/>
              <a:gd name="T46" fmla="*/ 328 w 336"/>
              <a:gd name="T47" fmla="*/ 226 h 428"/>
              <a:gd name="T48" fmla="*/ 332 w 336"/>
              <a:gd name="T49" fmla="*/ 240 h 428"/>
              <a:gd name="T50" fmla="*/ 334 w 336"/>
              <a:gd name="T51" fmla="*/ 254 h 428"/>
              <a:gd name="T52" fmla="*/ 336 w 336"/>
              <a:gd name="T53" fmla="*/ 268 h 428"/>
              <a:gd name="T54" fmla="*/ 336 w 336"/>
              <a:gd name="T55" fmla="*/ 268 h 428"/>
              <a:gd name="T56" fmla="*/ 336 w 336"/>
              <a:gd name="T57" fmla="*/ 286 h 428"/>
              <a:gd name="T58" fmla="*/ 334 w 336"/>
              <a:gd name="T59" fmla="*/ 302 h 428"/>
              <a:gd name="T60" fmla="*/ 328 w 336"/>
              <a:gd name="T61" fmla="*/ 320 h 428"/>
              <a:gd name="T62" fmla="*/ 322 w 336"/>
              <a:gd name="T63" fmla="*/ 334 h 428"/>
              <a:gd name="T64" fmla="*/ 316 w 336"/>
              <a:gd name="T65" fmla="*/ 350 h 428"/>
              <a:gd name="T66" fmla="*/ 306 w 336"/>
              <a:gd name="T67" fmla="*/ 364 h 428"/>
              <a:gd name="T68" fmla="*/ 296 w 336"/>
              <a:gd name="T69" fmla="*/ 376 h 428"/>
              <a:gd name="T70" fmla="*/ 284 w 336"/>
              <a:gd name="T71" fmla="*/ 388 h 428"/>
              <a:gd name="T72" fmla="*/ 272 w 336"/>
              <a:gd name="T73" fmla="*/ 398 h 428"/>
              <a:gd name="T74" fmla="*/ 258 w 336"/>
              <a:gd name="T75" fmla="*/ 408 h 428"/>
              <a:gd name="T76" fmla="*/ 244 w 336"/>
              <a:gd name="T77" fmla="*/ 414 h 428"/>
              <a:gd name="T78" fmla="*/ 230 w 336"/>
              <a:gd name="T79" fmla="*/ 420 h 428"/>
              <a:gd name="T80" fmla="*/ 214 w 336"/>
              <a:gd name="T81" fmla="*/ 424 h 428"/>
              <a:gd name="T82" fmla="*/ 198 w 336"/>
              <a:gd name="T83" fmla="*/ 426 h 428"/>
              <a:gd name="T84" fmla="*/ 180 w 336"/>
              <a:gd name="T85" fmla="*/ 428 h 428"/>
              <a:gd name="T86" fmla="*/ 164 w 336"/>
              <a:gd name="T87" fmla="*/ 426 h 428"/>
              <a:gd name="T88" fmla="*/ 164 w 336"/>
              <a:gd name="T89" fmla="*/ 426 h 428"/>
              <a:gd name="T90" fmla="*/ 146 w 336"/>
              <a:gd name="T91" fmla="*/ 422 h 428"/>
              <a:gd name="T92" fmla="*/ 130 w 336"/>
              <a:gd name="T93" fmla="*/ 416 h 428"/>
              <a:gd name="T94" fmla="*/ 114 w 336"/>
              <a:gd name="T95" fmla="*/ 410 h 428"/>
              <a:gd name="T96" fmla="*/ 100 w 336"/>
              <a:gd name="T97" fmla="*/ 404 h 428"/>
              <a:gd name="T98" fmla="*/ 88 w 336"/>
              <a:gd name="T99" fmla="*/ 396 h 428"/>
              <a:gd name="T100" fmla="*/ 76 w 336"/>
              <a:gd name="T101" fmla="*/ 386 h 428"/>
              <a:gd name="T102" fmla="*/ 66 w 336"/>
              <a:gd name="T103" fmla="*/ 376 h 428"/>
              <a:gd name="T104" fmla="*/ 56 w 336"/>
              <a:gd name="T105" fmla="*/ 366 h 428"/>
              <a:gd name="T106" fmla="*/ 40 w 336"/>
              <a:gd name="T107" fmla="*/ 340 h 428"/>
              <a:gd name="T108" fmla="*/ 26 w 336"/>
              <a:gd name="T109" fmla="*/ 314 h 428"/>
              <a:gd name="T110" fmla="*/ 16 w 336"/>
              <a:gd name="T111" fmla="*/ 284 h 428"/>
              <a:gd name="T112" fmla="*/ 10 w 336"/>
              <a:gd name="T113" fmla="*/ 254 h 428"/>
              <a:gd name="T114" fmla="*/ 4 w 336"/>
              <a:gd name="T115" fmla="*/ 222 h 428"/>
              <a:gd name="T116" fmla="*/ 2 w 336"/>
              <a:gd name="T117" fmla="*/ 188 h 428"/>
              <a:gd name="T118" fmla="*/ 0 w 336"/>
              <a:gd name="T119" fmla="*/ 154 h 428"/>
              <a:gd name="T120" fmla="*/ 0 w 336"/>
              <a:gd name="T121" fmla="*/ 122 h 428"/>
              <a:gd name="T122" fmla="*/ 0 w 336"/>
              <a:gd name="T123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6" h="428">
                <a:moveTo>
                  <a:pt x="0" y="0"/>
                </a:moveTo>
                <a:lnTo>
                  <a:pt x="0" y="0"/>
                </a:lnTo>
                <a:lnTo>
                  <a:pt x="36" y="48"/>
                </a:lnTo>
                <a:lnTo>
                  <a:pt x="52" y="68"/>
                </a:lnTo>
                <a:lnTo>
                  <a:pt x="68" y="86"/>
                </a:lnTo>
                <a:lnTo>
                  <a:pt x="68" y="86"/>
                </a:lnTo>
                <a:lnTo>
                  <a:pt x="84" y="98"/>
                </a:lnTo>
                <a:lnTo>
                  <a:pt x="98" y="110"/>
                </a:lnTo>
                <a:lnTo>
                  <a:pt x="114" y="120"/>
                </a:lnTo>
                <a:lnTo>
                  <a:pt x="130" y="128"/>
                </a:lnTo>
                <a:lnTo>
                  <a:pt x="146" y="136"/>
                </a:lnTo>
                <a:lnTo>
                  <a:pt x="164" y="142"/>
                </a:lnTo>
                <a:lnTo>
                  <a:pt x="182" y="146"/>
                </a:lnTo>
                <a:lnTo>
                  <a:pt x="200" y="150"/>
                </a:lnTo>
                <a:lnTo>
                  <a:pt x="200" y="150"/>
                </a:lnTo>
                <a:lnTo>
                  <a:pt x="226" y="156"/>
                </a:lnTo>
                <a:lnTo>
                  <a:pt x="250" y="162"/>
                </a:lnTo>
                <a:lnTo>
                  <a:pt x="274" y="172"/>
                </a:lnTo>
                <a:lnTo>
                  <a:pt x="294" y="182"/>
                </a:lnTo>
                <a:lnTo>
                  <a:pt x="302" y="190"/>
                </a:lnTo>
                <a:lnTo>
                  <a:pt x="310" y="196"/>
                </a:lnTo>
                <a:lnTo>
                  <a:pt x="318" y="206"/>
                </a:lnTo>
                <a:lnTo>
                  <a:pt x="324" y="216"/>
                </a:lnTo>
                <a:lnTo>
                  <a:pt x="328" y="226"/>
                </a:lnTo>
                <a:lnTo>
                  <a:pt x="332" y="240"/>
                </a:lnTo>
                <a:lnTo>
                  <a:pt x="334" y="254"/>
                </a:lnTo>
                <a:lnTo>
                  <a:pt x="336" y="268"/>
                </a:lnTo>
                <a:lnTo>
                  <a:pt x="336" y="268"/>
                </a:lnTo>
                <a:lnTo>
                  <a:pt x="336" y="286"/>
                </a:lnTo>
                <a:lnTo>
                  <a:pt x="334" y="302"/>
                </a:lnTo>
                <a:lnTo>
                  <a:pt x="328" y="320"/>
                </a:lnTo>
                <a:lnTo>
                  <a:pt x="322" y="334"/>
                </a:lnTo>
                <a:lnTo>
                  <a:pt x="316" y="350"/>
                </a:lnTo>
                <a:lnTo>
                  <a:pt x="306" y="364"/>
                </a:lnTo>
                <a:lnTo>
                  <a:pt x="296" y="376"/>
                </a:lnTo>
                <a:lnTo>
                  <a:pt x="284" y="388"/>
                </a:lnTo>
                <a:lnTo>
                  <a:pt x="272" y="398"/>
                </a:lnTo>
                <a:lnTo>
                  <a:pt x="258" y="408"/>
                </a:lnTo>
                <a:lnTo>
                  <a:pt x="244" y="414"/>
                </a:lnTo>
                <a:lnTo>
                  <a:pt x="230" y="420"/>
                </a:lnTo>
                <a:lnTo>
                  <a:pt x="214" y="424"/>
                </a:lnTo>
                <a:lnTo>
                  <a:pt x="198" y="426"/>
                </a:lnTo>
                <a:lnTo>
                  <a:pt x="180" y="428"/>
                </a:lnTo>
                <a:lnTo>
                  <a:pt x="164" y="426"/>
                </a:lnTo>
                <a:lnTo>
                  <a:pt x="164" y="426"/>
                </a:lnTo>
                <a:lnTo>
                  <a:pt x="146" y="422"/>
                </a:lnTo>
                <a:lnTo>
                  <a:pt x="130" y="416"/>
                </a:lnTo>
                <a:lnTo>
                  <a:pt x="114" y="410"/>
                </a:lnTo>
                <a:lnTo>
                  <a:pt x="100" y="404"/>
                </a:lnTo>
                <a:lnTo>
                  <a:pt x="88" y="396"/>
                </a:lnTo>
                <a:lnTo>
                  <a:pt x="76" y="386"/>
                </a:lnTo>
                <a:lnTo>
                  <a:pt x="66" y="376"/>
                </a:lnTo>
                <a:lnTo>
                  <a:pt x="56" y="366"/>
                </a:lnTo>
                <a:lnTo>
                  <a:pt x="40" y="340"/>
                </a:lnTo>
                <a:lnTo>
                  <a:pt x="26" y="314"/>
                </a:lnTo>
                <a:lnTo>
                  <a:pt x="16" y="284"/>
                </a:lnTo>
                <a:lnTo>
                  <a:pt x="10" y="254"/>
                </a:lnTo>
                <a:lnTo>
                  <a:pt x="4" y="222"/>
                </a:lnTo>
                <a:lnTo>
                  <a:pt x="2" y="188"/>
                </a:lnTo>
                <a:lnTo>
                  <a:pt x="0" y="154"/>
                </a:lnTo>
                <a:lnTo>
                  <a:pt x="0" y="122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14400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endParaRPr lang="fr-FR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769727" y="1417638"/>
            <a:ext cx="724749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b="1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Overview. G-formula and inverse probability weighting</a:t>
            </a:r>
          </a:p>
          <a:p>
            <a:r>
              <a:rPr lang="en-US" b="1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 Miguel Hernan</a:t>
            </a:r>
            <a:endParaRPr lang="en-US" b="1" cap="small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769727" y="2384640"/>
            <a:ext cx="724749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Marginal Structural Models and G-estimation of Structural Nested Models</a:t>
            </a:r>
          </a:p>
          <a:p>
            <a:r>
              <a:rPr lang="en-US" b="1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 Judith </a:t>
            </a:r>
            <a:r>
              <a:rPr lang="en-US" b="1" cap="small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Lok</a:t>
            </a:r>
            <a:endParaRPr lang="en-US" b="1" cap="small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769727" y="3385889"/>
            <a:ext cx="724749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Single World Intervention Graphs and other recent developments in causal inference</a:t>
            </a:r>
          </a:p>
          <a:p>
            <a:r>
              <a:rPr lang="en-US" b="1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 James Robins</a:t>
            </a:r>
            <a:endParaRPr lang="en-US" b="1" cap="small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769727" y="4632857"/>
            <a:ext cx="357341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b="1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Causal Mediation Analysis</a:t>
            </a:r>
          </a:p>
          <a:p>
            <a:r>
              <a:rPr lang="en-US" b="1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 Tyler </a:t>
            </a:r>
            <a:r>
              <a:rPr lang="en-US" b="1" cap="small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VanderWeele</a:t>
            </a:r>
            <a:endParaRPr lang="en-US" b="1" cap="small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23" name="Freeform 10"/>
          <p:cNvSpPr>
            <a:spLocks/>
          </p:cNvSpPr>
          <p:nvPr/>
        </p:nvSpPr>
        <p:spPr bwMode="auto">
          <a:xfrm>
            <a:off x="772903" y="5320525"/>
            <a:ext cx="855138" cy="1089283"/>
          </a:xfrm>
          <a:custGeom>
            <a:avLst/>
            <a:gdLst>
              <a:gd name="T0" fmla="*/ 0 w 336"/>
              <a:gd name="T1" fmla="*/ 0 h 428"/>
              <a:gd name="T2" fmla="*/ 0 w 336"/>
              <a:gd name="T3" fmla="*/ 0 h 428"/>
              <a:gd name="T4" fmla="*/ 36 w 336"/>
              <a:gd name="T5" fmla="*/ 48 h 428"/>
              <a:gd name="T6" fmla="*/ 52 w 336"/>
              <a:gd name="T7" fmla="*/ 68 h 428"/>
              <a:gd name="T8" fmla="*/ 68 w 336"/>
              <a:gd name="T9" fmla="*/ 86 h 428"/>
              <a:gd name="T10" fmla="*/ 68 w 336"/>
              <a:gd name="T11" fmla="*/ 86 h 428"/>
              <a:gd name="T12" fmla="*/ 84 w 336"/>
              <a:gd name="T13" fmla="*/ 98 h 428"/>
              <a:gd name="T14" fmla="*/ 98 w 336"/>
              <a:gd name="T15" fmla="*/ 110 h 428"/>
              <a:gd name="T16" fmla="*/ 114 w 336"/>
              <a:gd name="T17" fmla="*/ 120 h 428"/>
              <a:gd name="T18" fmla="*/ 130 w 336"/>
              <a:gd name="T19" fmla="*/ 128 h 428"/>
              <a:gd name="T20" fmla="*/ 146 w 336"/>
              <a:gd name="T21" fmla="*/ 136 h 428"/>
              <a:gd name="T22" fmla="*/ 164 w 336"/>
              <a:gd name="T23" fmla="*/ 142 h 428"/>
              <a:gd name="T24" fmla="*/ 182 w 336"/>
              <a:gd name="T25" fmla="*/ 146 h 428"/>
              <a:gd name="T26" fmla="*/ 200 w 336"/>
              <a:gd name="T27" fmla="*/ 150 h 428"/>
              <a:gd name="T28" fmla="*/ 200 w 336"/>
              <a:gd name="T29" fmla="*/ 150 h 428"/>
              <a:gd name="T30" fmla="*/ 226 w 336"/>
              <a:gd name="T31" fmla="*/ 156 h 428"/>
              <a:gd name="T32" fmla="*/ 250 w 336"/>
              <a:gd name="T33" fmla="*/ 162 h 428"/>
              <a:gd name="T34" fmla="*/ 274 w 336"/>
              <a:gd name="T35" fmla="*/ 172 h 428"/>
              <a:gd name="T36" fmla="*/ 294 w 336"/>
              <a:gd name="T37" fmla="*/ 182 h 428"/>
              <a:gd name="T38" fmla="*/ 302 w 336"/>
              <a:gd name="T39" fmla="*/ 190 h 428"/>
              <a:gd name="T40" fmla="*/ 310 w 336"/>
              <a:gd name="T41" fmla="*/ 196 h 428"/>
              <a:gd name="T42" fmla="*/ 318 w 336"/>
              <a:gd name="T43" fmla="*/ 206 h 428"/>
              <a:gd name="T44" fmla="*/ 324 w 336"/>
              <a:gd name="T45" fmla="*/ 216 h 428"/>
              <a:gd name="T46" fmla="*/ 328 w 336"/>
              <a:gd name="T47" fmla="*/ 226 h 428"/>
              <a:gd name="T48" fmla="*/ 332 w 336"/>
              <a:gd name="T49" fmla="*/ 240 h 428"/>
              <a:gd name="T50" fmla="*/ 334 w 336"/>
              <a:gd name="T51" fmla="*/ 254 h 428"/>
              <a:gd name="T52" fmla="*/ 336 w 336"/>
              <a:gd name="T53" fmla="*/ 268 h 428"/>
              <a:gd name="T54" fmla="*/ 336 w 336"/>
              <a:gd name="T55" fmla="*/ 268 h 428"/>
              <a:gd name="T56" fmla="*/ 336 w 336"/>
              <a:gd name="T57" fmla="*/ 286 h 428"/>
              <a:gd name="T58" fmla="*/ 334 w 336"/>
              <a:gd name="T59" fmla="*/ 302 h 428"/>
              <a:gd name="T60" fmla="*/ 328 w 336"/>
              <a:gd name="T61" fmla="*/ 320 h 428"/>
              <a:gd name="T62" fmla="*/ 322 w 336"/>
              <a:gd name="T63" fmla="*/ 334 h 428"/>
              <a:gd name="T64" fmla="*/ 316 w 336"/>
              <a:gd name="T65" fmla="*/ 350 h 428"/>
              <a:gd name="T66" fmla="*/ 306 w 336"/>
              <a:gd name="T67" fmla="*/ 364 h 428"/>
              <a:gd name="T68" fmla="*/ 296 w 336"/>
              <a:gd name="T69" fmla="*/ 376 h 428"/>
              <a:gd name="T70" fmla="*/ 284 w 336"/>
              <a:gd name="T71" fmla="*/ 388 h 428"/>
              <a:gd name="T72" fmla="*/ 272 w 336"/>
              <a:gd name="T73" fmla="*/ 398 h 428"/>
              <a:gd name="T74" fmla="*/ 258 w 336"/>
              <a:gd name="T75" fmla="*/ 408 h 428"/>
              <a:gd name="T76" fmla="*/ 244 w 336"/>
              <a:gd name="T77" fmla="*/ 414 h 428"/>
              <a:gd name="T78" fmla="*/ 230 w 336"/>
              <a:gd name="T79" fmla="*/ 420 h 428"/>
              <a:gd name="T80" fmla="*/ 214 w 336"/>
              <a:gd name="T81" fmla="*/ 424 h 428"/>
              <a:gd name="T82" fmla="*/ 198 w 336"/>
              <a:gd name="T83" fmla="*/ 426 h 428"/>
              <a:gd name="T84" fmla="*/ 180 w 336"/>
              <a:gd name="T85" fmla="*/ 428 h 428"/>
              <a:gd name="T86" fmla="*/ 164 w 336"/>
              <a:gd name="T87" fmla="*/ 426 h 428"/>
              <a:gd name="T88" fmla="*/ 164 w 336"/>
              <a:gd name="T89" fmla="*/ 426 h 428"/>
              <a:gd name="T90" fmla="*/ 146 w 336"/>
              <a:gd name="T91" fmla="*/ 422 h 428"/>
              <a:gd name="T92" fmla="*/ 130 w 336"/>
              <a:gd name="T93" fmla="*/ 416 h 428"/>
              <a:gd name="T94" fmla="*/ 114 w 336"/>
              <a:gd name="T95" fmla="*/ 410 h 428"/>
              <a:gd name="T96" fmla="*/ 100 w 336"/>
              <a:gd name="T97" fmla="*/ 404 h 428"/>
              <a:gd name="T98" fmla="*/ 88 w 336"/>
              <a:gd name="T99" fmla="*/ 396 h 428"/>
              <a:gd name="T100" fmla="*/ 76 w 336"/>
              <a:gd name="T101" fmla="*/ 386 h 428"/>
              <a:gd name="T102" fmla="*/ 66 w 336"/>
              <a:gd name="T103" fmla="*/ 376 h 428"/>
              <a:gd name="T104" fmla="*/ 56 w 336"/>
              <a:gd name="T105" fmla="*/ 366 h 428"/>
              <a:gd name="T106" fmla="*/ 40 w 336"/>
              <a:gd name="T107" fmla="*/ 340 h 428"/>
              <a:gd name="T108" fmla="*/ 26 w 336"/>
              <a:gd name="T109" fmla="*/ 314 h 428"/>
              <a:gd name="T110" fmla="*/ 16 w 336"/>
              <a:gd name="T111" fmla="*/ 284 h 428"/>
              <a:gd name="T112" fmla="*/ 10 w 336"/>
              <a:gd name="T113" fmla="*/ 254 h 428"/>
              <a:gd name="T114" fmla="*/ 4 w 336"/>
              <a:gd name="T115" fmla="*/ 222 h 428"/>
              <a:gd name="T116" fmla="*/ 2 w 336"/>
              <a:gd name="T117" fmla="*/ 188 h 428"/>
              <a:gd name="T118" fmla="*/ 0 w 336"/>
              <a:gd name="T119" fmla="*/ 154 h 428"/>
              <a:gd name="T120" fmla="*/ 0 w 336"/>
              <a:gd name="T121" fmla="*/ 122 h 428"/>
              <a:gd name="T122" fmla="*/ 0 w 336"/>
              <a:gd name="T123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6" h="428">
                <a:moveTo>
                  <a:pt x="0" y="0"/>
                </a:moveTo>
                <a:lnTo>
                  <a:pt x="0" y="0"/>
                </a:lnTo>
                <a:lnTo>
                  <a:pt x="36" y="48"/>
                </a:lnTo>
                <a:lnTo>
                  <a:pt x="52" y="68"/>
                </a:lnTo>
                <a:lnTo>
                  <a:pt x="68" y="86"/>
                </a:lnTo>
                <a:lnTo>
                  <a:pt x="68" y="86"/>
                </a:lnTo>
                <a:lnTo>
                  <a:pt x="84" y="98"/>
                </a:lnTo>
                <a:lnTo>
                  <a:pt x="98" y="110"/>
                </a:lnTo>
                <a:lnTo>
                  <a:pt x="114" y="120"/>
                </a:lnTo>
                <a:lnTo>
                  <a:pt x="130" y="128"/>
                </a:lnTo>
                <a:lnTo>
                  <a:pt x="146" y="136"/>
                </a:lnTo>
                <a:lnTo>
                  <a:pt x="164" y="142"/>
                </a:lnTo>
                <a:lnTo>
                  <a:pt x="182" y="146"/>
                </a:lnTo>
                <a:lnTo>
                  <a:pt x="200" y="150"/>
                </a:lnTo>
                <a:lnTo>
                  <a:pt x="200" y="150"/>
                </a:lnTo>
                <a:lnTo>
                  <a:pt x="226" y="156"/>
                </a:lnTo>
                <a:lnTo>
                  <a:pt x="250" y="162"/>
                </a:lnTo>
                <a:lnTo>
                  <a:pt x="274" y="172"/>
                </a:lnTo>
                <a:lnTo>
                  <a:pt x="294" y="182"/>
                </a:lnTo>
                <a:lnTo>
                  <a:pt x="302" y="190"/>
                </a:lnTo>
                <a:lnTo>
                  <a:pt x="310" y="196"/>
                </a:lnTo>
                <a:lnTo>
                  <a:pt x="318" y="206"/>
                </a:lnTo>
                <a:lnTo>
                  <a:pt x="324" y="216"/>
                </a:lnTo>
                <a:lnTo>
                  <a:pt x="328" y="226"/>
                </a:lnTo>
                <a:lnTo>
                  <a:pt x="332" y="240"/>
                </a:lnTo>
                <a:lnTo>
                  <a:pt x="334" y="254"/>
                </a:lnTo>
                <a:lnTo>
                  <a:pt x="336" y="268"/>
                </a:lnTo>
                <a:lnTo>
                  <a:pt x="336" y="268"/>
                </a:lnTo>
                <a:lnTo>
                  <a:pt x="336" y="286"/>
                </a:lnTo>
                <a:lnTo>
                  <a:pt x="334" y="302"/>
                </a:lnTo>
                <a:lnTo>
                  <a:pt x="328" y="320"/>
                </a:lnTo>
                <a:lnTo>
                  <a:pt x="322" y="334"/>
                </a:lnTo>
                <a:lnTo>
                  <a:pt x="316" y="350"/>
                </a:lnTo>
                <a:lnTo>
                  <a:pt x="306" y="364"/>
                </a:lnTo>
                <a:lnTo>
                  <a:pt x="296" y="376"/>
                </a:lnTo>
                <a:lnTo>
                  <a:pt x="284" y="388"/>
                </a:lnTo>
                <a:lnTo>
                  <a:pt x="272" y="398"/>
                </a:lnTo>
                <a:lnTo>
                  <a:pt x="258" y="408"/>
                </a:lnTo>
                <a:lnTo>
                  <a:pt x="244" y="414"/>
                </a:lnTo>
                <a:lnTo>
                  <a:pt x="230" y="420"/>
                </a:lnTo>
                <a:lnTo>
                  <a:pt x="214" y="424"/>
                </a:lnTo>
                <a:lnTo>
                  <a:pt x="198" y="426"/>
                </a:lnTo>
                <a:lnTo>
                  <a:pt x="180" y="428"/>
                </a:lnTo>
                <a:lnTo>
                  <a:pt x="164" y="426"/>
                </a:lnTo>
                <a:lnTo>
                  <a:pt x="164" y="426"/>
                </a:lnTo>
                <a:lnTo>
                  <a:pt x="146" y="422"/>
                </a:lnTo>
                <a:lnTo>
                  <a:pt x="130" y="416"/>
                </a:lnTo>
                <a:lnTo>
                  <a:pt x="114" y="410"/>
                </a:lnTo>
                <a:lnTo>
                  <a:pt x="100" y="404"/>
                </a:lnTo>
                <a:lnTo>
                  <a:pt x="88" y="396"/>
                </a:lnTo>
                <a:lnTo>
                  <a:pt x="76" y="386"/>
                </a:lnTo>
                <a:lnTo>
                  <a:pt x="66" y="376"/>
                </a:lnTo>
                <a:lnTo>
                  <a:pt x="56" y="366"/>
                </a:lnTo>
                <a:lnTo>
                  <a:pt x="40" y="340"/>
                </a:lnTo>
                <a:lnTo>
                  <a:pt x="26" y="314"/>
                </a:lnTo>
                <a:lnTo>
                  <a:pt x="16" y="284"/>
                </a:lnTo>
                <a:lnTo>
                  <a:pt x="10" y="254"/>
                </a:lnTo>
                <a:lnTo>
                  <a:pt x="4" y="222"/>
                </a:lnTo>
                <a:lnTo>
                  <a:pt x="2" y="188"/>
                </a:lnTo>
                <a:lnTo>
                  <a:pt x="0" y="154"/>
                </a:lnTo>
                <a:lnTo>
                  <a:pt x="0" y="122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14400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</a:p>
        </p:txBody>
      </p:sp>
      <p:sp>
        <p:nvSpPr>
          <p:cNvPr id="24" name="ZoneTexte 18"/>
          <p:cNvSpPr txBox="1"/>
          <p:nvPr/>
        </p:nvSpPr>
        <p:spPr>
          <a:xfrm>
            <a:off x="1769727" y="5652429"/>
            <a:ext cx="634660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b="1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Causal Methods to Tame Unmeasured </a:t>
            </a:r>
            <a:r>
              <a:rPr lang="en-US" b="1" cap="small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Confouding</a:t>
            </a:r>
            <a:endParaRPr lang="en-US" b="1" cap="small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b="1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 Eric </a:t>
            </a:r>
            <a:r>
              <a:rPr lang="en-US" b="1" cap="small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Tchetgen</a:t>
            </a:r>
            <a:r>
              <a:rPr lang="en-US" b="1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cap="small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Tchetgen</a:t>
            </a:r>
            <a:endParaRPr lang="en-US" b="1" cap="small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25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0"/>
          <p:cNvSpPr>
            <a:spLocks/>
          </p:cNvSpPr>
          <p:nvPr/>
        </p:nvSpPr>
        <p:spPr bwMode="auto">
          <a:xfrm>
            <a:off x="897354" y="4033200"/>
            <a:ext cx="855138" cy="1089283"/>
          </a:xfrm>
          <a:custGeom>
            <a:avLst/>
            <a:gdLst>
              <a:gd name="T0" fmla="*/ 0 w 336"/>
              <a:gd name="T1" fmla="*/ 0 h 428"/>
              <a:gd name="T2" fmla="*/ 0 w 336"/>
              <a:gd name="T3" fmla="*/ 0 h 428"/>
              <a:gd name="T4" fmla="*/ 36 w 336"/>
              <a:gd name="T5" fmla="*/ 48 h 428"/>
              <a:gd name="T6" fmla="*/ 52 w 336"/>
              <a:gd name="T7" fmla="*/ 68 h 428"/>
              <a:gd name="T8" fmla="*/ 68 w 336"/>
              <a:gd name="T9" fmla="*/ 86 h 428"/>
              <a:gd name="T10" fmla="*/ 68 w 336"/>
              <a:gd name="T11" fmla="*/ 86 h 428"/>
              <a:gd name="T12" fmla="*/ 84 w 336"/>
              <a:gd name="T13" fmla="*/ 98 h 428"/>
              <a:gd name="T14" fmla="*/ 98 w 336"/>
              <a:gd name="T15" fmla="*/ 110 h 428"/>
              <a:gd name="T16" fmla="*/ 114 w 336"/>
              <a:gd name="T17" fmla="*/ 120 h 428"/>
              <a:gd name="T18" fmla="*/ 130 w 336"/>
              <a:gd name="T19" fmla="*/ 128 h 428"/>
              <a:gd name="T20" fmla="*/ 146 w 336"/>
              <a:gd name="T21" fmla="*/ 136 h 428"/>
              <a:gd name="T22" fmla="*/ 164 w 336"/>
              <a:gd name="T23" fmla="*/ 142 h 428"/>
              <a:gd name="T24" fmla="*/ 182 w 336"/>
              <a:gd name="T25" fmla="*/ 146 h 428"/>
              <a:gd name="T26" fmla="*/ 200 w 336"/>
              <a:gd name="T27" fmla="*/ 150 h 428"/>
              <a:gd name="T28" fmla="*/ 200 w 336"/>
              <a:gd name="T29" fmla="*/ 150 h 428"/>
              <a:gd name="T30" fmla="*/ 226 w 336"/>
              <a:gd name="T31" fmla="*/ 156 h 428"/>
              <a:gd name="T32" fmla="*/ 250 w 336"/>
              <a:gd name="T33" fmla="*/ 162 h 428"/>
              <a:gd name="T34" fmla="*/ 274 w 336"/>
              <a:gd name="T35" fmla="*/ 172 h 428"/>
              <a:gd name="T36" fmla="*/ 294 w 336"/>
              <a:gd name="T37" fmla="*/ 182 h 428"/>
              <a:gd name="T38" fmla="*/ 302 w 336"/>
              <a:gd name="T39" fmla="*/ 190 h 428"/>
              <a:gd name="T40" fmla="*/ 310 w 336"/>
              <a:gd name="T41" fmla="*/ 196 h 428"/>
              <a:gd name="T42" fmla="*/ 318 w 336"/>
              <a:gd name="T43" fmla="*/ 206 h 428"/>
              <a:gd name="T44" fmla="*/ 324 w 336"/>
              <a:gd name="T45" fmla="*/ 216 h 428"/>
              <a:gd name="T46" fmla="*/ 328 w 336"/>
              <a:gd name="T47" fmla="*/ 226 h 428"/>
              <a:gd name="T48" fmla="*/ 332 w 336"/>
              <a:gd name="T49" fmla="*/ 240 h 428"/>
              <a:gd name="T50" fmla="*/ 334 w 336"/>
              <a:gd name="T51" fmla="*/ 254 h 428"/>
              <a:gd name="T52" fmla="*/ 336 w 336"/>
              <a:gd name="T53" fmla="*/ 268 h 428"/>
              <a:gd name="T54" fmla="*/ 336 w 336"/>
              <a:gd name="T55" fmla="*/ 268 h 428"/>
              <a:gd name="T56" fmla="*/ 336 w 336"/>
              <a:gd name="T57" fmla="*/ 286 h 428"/>
              <a:gd name="T58" fmla="*/ 334 w 336"/>
              <a:gd name="T59" fmla="*/ 302 h 428"/>
              <a:gd name="T60" fmla="*/ 328 w 336"/>
              <a:gd name="T61" fmla="*/ 320 h 428"/>
              <a:gd name="T62" fmla="*/ 322 w 336"/>
              <a:gd name="T63" fmla="*/ 334 h 428"/>
              <a:gd name="T64" fmla="*/ 316 w 336"/>
              <a:gd name="T65" fmla="*/ 350 h 428"/>
              <a:gd name="T66" fmla="*/ 306 w 336"/>
              <a:gd name="T67" fmla="*/ 364 h 428"/>
              <a:gd name="T68" fmla="*/ 296 w 336"/>
              <a:gd name="T69" fmla="*/ 376 h 428"/>
              <a:gd name="T70" fmla="*/ 284 w 336"/>
              <a:gd name="T71" fmla="*/ 388 h 428"/>
              <a:gd name="T72" fmla="*/ 272 w 336"/>
              <a:gd name="T73" fmla="*/ 398 h 428"/>
              <a:gd name="T74" fmla="*/ 258 w 336"/>
              <a:gd name="T75" fmla="*/ 408 h 428"/>
              <a:gd name="T76" fmla="*/ 244 w 336"/>
              <a:gd name="T77" fmla="*/ 414 h 428"/>
              <a:gd name="T78" fmla="*/ 230 w 336"/>
              <a:gd name="T79" fmla="*/ 420 h 428"/>
              <a:gd name="T80" fmla="*/ 214 w 336"/>
              <a:gd name="T81" fmla="*/ 424 h 428"/>
              <a:gd name="T82" fmla="*/ 198 w 336"/>
              <a:gd name="T83" fmla="*/ 426 h 428"/>
              <a:gd name="T84" fmla="*/ 180 w 336"/>
              <a:gd name="T85" fmla="*/ 428 h 428"/>
              <a:gd name="T86" fmla="*/ 164 w 336"/>
              <a:gd name="T87" fmla="*/ 426 h 428"/>
              <a:gd name="T88" fmla="*/ 164 w 336"/>
              <a:gd name="T89" fmla="*/ 426 h 428"/>
              <a:gd name="T90" fmla="*/ 146 w 336"/>
              <a:gd name="T91" fmla="*/ 422 h 428"/>
              <a:gd name="T92" fmla="*/ 130 w 336"/>
              <a:gd name="T93" fmla="*/ 416 h 428"/>
              <a:gd name="T94" fmla="*/ 114 w 336"/>
              <a:gd name="T95" fmla="*/ 410 h 428"/>
              <a:gd name="T96" fmla="*/ 100 w 336"/>
              <a:gd name="T97" fmla="*/ 404 h 428"/>
              <a:gd name="T98" fmla="*/ 88 w 336"/>
              <a:gd name="T99" fmla="*/ 396 h 428"/>
              <a:gd name="T100" fmla="*/ 76 w 336"/>
              <a:gd name="T101" fmla="*/ 386 h 428"/>
              <a:gd name="T102" fmla="*/ 66 w 336"/>
              <a:gd name="T103" fmla="*/ 376 h 428"/>
              <a:gd name="T104" fmla="*/ 56 w 336"/>
              <a:gd name="T105" fmla="*/ 366 h 428"/>
              <a:gd name="T106" fmla="*/ 40 w 336"/>
              <a:gd name="T107" fmla="*/ 340 h 428"/>
              <a:gd name="T108" fmla="*/ 26 w 336"/>
              <a:gd name="T109" fmla="*/ 314 h 428"/>
              <a:gd name="T110" fmla="*/ 16 w 336"/>
              <a:gd name="T111" fmla="*/ 284 h 428"/>
              <a:gd name="T112" fmla="*/ 10 w 336"/>
              <a:gd name="T113" fmla="*/ 254 h 428"/>
              <a:gd name="T114" fmla="*/ 4 w 336"/>
              <a:gd name="T115" fmla="*/ 222 h 428"/>
              <a:gd name="T116" fmla="*/ 2 w 336"/>
              <a:gd name="T117" fmla="*/ 188 h 428"/>
              <a:gd name="T118" fmla="*/ 0 w 336"/>
              <a:gd name="T119" fmla="*/ 154 h 428"/>
              <a:gd name="T120" fmla="*/ 0 w 336"/>
              <a:gd name="T121" fmla="*/ 122 h 428"/>
              <a:gd name="T122" fmla="*/ 0 w 336"/>
              <a:gd name="T123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6" h="428">
                <a:moveTo>
                  <a:pt x="0" y="0"/>
                </a:moveTo>
                <a:lnTo>
                  <a:pt x="0" y="0"/>
                </a:lnTo>
                <a:lnTo>
                  <a:pt x="36" y="48"/>
                </a:lnTo>
                <a:lnTo>
                  <a:pt x="52" y="68"/>
                </a:lnTo>
                <a:lnTo>
                  <a:pt x="68" y="86"/>
                </a:lnTo>
                <a:lnTo>
                  <a:pt x="68" y="86"/>
                </a:lnTo>
                <a:lnTo>
                  <a:pt x="84" y="98"/>
                </a:lnTo>
                <a:lnTo>
                  <a:pt x="98" y="110"/>
                </a:lnTo>
                <a:lnTo>
                  <a:pt x="114" y="120"/>
                </a:lnTo>
                <a:lnTo>
                  <a:pt x="130" y="128"/>
                </a:lnTo>
                <a:lnTo>
                  <a:pt x="146" y="136"/>
                </a:lnTo>
                <a:lnTo>
                  <a:pt x="164" y="142"/>
                </a:lnTo>
                <a:lnTo>
                  <a:pt x="182" y="146"/>
                </a:lnTo>
                <a:lnTo>
                  <a:pt x="200" y="150"/>
                </a:lnTo>
                <a:lnTo>
                  <a:pt x="200" y="150"/>
                </a:lnTo>
                <a:lnTo>
                  <a:pt x="226" y="156"/>
                </a:lnTo>
                <a:lnTo>
                  <a:pt x="250" y="162"/>
                </a:lnTo>
                <a:lnTo>
                  <a:pt x="274" y="172"/>
                </a:lnTo>
                <a:lnTo>
                  <a:pt x="294" y="182"/>
                </a:lnTo>
                <a:lnTo>
                  <a:pt x="302" y="190"/>
                </a:lnTo>
                <a:lnTo>
                  <a:pt x="310" y="196"/>
                </a:lnTo>
                <a:lnTo>
                  <a:pt x="318" y="206"/>
                </a:lnTo>
                <a:lnTo>
                  <a:pt x="324" y="216"/>
                </a:lnTo>
                <a:lnTo>
                  <a:pt x="328" y="226"/>
                </a:lnTo>
                <a:lnTo>
                  <a:pt x="332" y="240"/>
                </a:lnTo>
                <a:lnTo>
                  <a:pt x="334" y="254"/>
                </a:lnTo>
                <a:lnTo>
                  <a:pt x="336" y="268"/>
                </a:lnTo>
                <a:lnTo>
                  <a:pt x="336" y="268"/>
                </a:lnTo>
                <a:lnTo>
                  <a:pt x="336" y="286"/>
                </a:lnTo>
                <a:lnTo>
                  <a:pt x="334" y="302"/>
                </a:lnTo>
                <a:lnTo>
                  <a:pt x="328" y="320"/>
                </a:lnTo>
                <a:lnTo>
                  <a:pt x="322" y="334"/>
                </a:lnTo>
                <a:lnTo>
                  <a:pt x="316" y="350"/>
                </a:lnTo>
                <a:lnTo>
                  <a:pt x="306" y="364"/>
                </a:lnTo>
                <a:lnTo>
                  <a:pt x="296" y="376"/>
                </a:lnTo>
                <a:lnTo>
                  <a:pt x="284" y="388"/>
                </a:lnTo>
                <a:lnTo>
                  <a:pt x="272" y="398"/>
                </a:lnTo>
                <a:lnTo>
                  <a:pt x="258" y="408"/>
                </a:lnTo>
                <a:lnTo>
                  <a:pt x="244" y="414"/>
                </a:lnTo>
                <a:lnTo>
                  <a:pt x="230" y="420"/>
                </a:lnTo>
                <a:lnTo>
                  <a:pt x="214" y="424"/>
                </a:lnTo>
                <a:lnTo>
                  <a:pt x="198" y="426"/>
                </a:lnTo>
                <a:lnTo>
                  <a:pt x="180" y="428"/>
                </a:lnTo>
                <a:lnTo>
                  <a:pt x="164" y="426"/>
                </a:lnTo>
                <a:lnTo>
                  <a:pt x="164" y="426"/>
                </a:lnTo>
                <a:lnTo>
                  <a:pt x="146" y="422"/>
                </a:lnTo>
                <a:lnTo>
                  <a:pt x="130" y="416"/>
                </a:lnTo>
                <a:lnTo>
                  <a:pt x="114" y="410"/>
                </a:lnTo>
                <a:lnTo>
                  <a:pt x="100" y="404"/>
                </a:lnTo>
                <a:lnTo>
                  <a:pt x="88" y="396"/>
                </a:lnTo>
                <a:lnTo>
                  <a:pt x="76" y="386"/>
                </a:lnTo>
                <a:lnTo>
                  <a:pt x="66" y="376"/>
                </a:lnTo>
                <a:lnTo>
                  <a:pt x="56" y="366"/>
                </a:lnTo>
                <a:lnTo>
                  <a:pt x="40" y="340"/>
                </a:lnTo>
                <a:lnTo>
                  <a:pt x="26" y="314"/>
                </a:lnTo>
                <a:lnTo>
                  <a:pt x="16" y="284"/>
                </a:lnTo>
                <a:lnTo>
                  <a:pt x="10" y="254"/>
                </a:lnTo>
                <a:lnTo>
                  <a:pt x="4" y="222"/>
                </a:lnTo>
                <a:lnTo>
                  <a:pt x="2" y="188"/>
                </a:lnTo>
                <a:lnTo>
                  <a:pt x="0" y="154"/>
                </a:lnTo>
                <a:lnTo>
                  <a:pt x="0" y="122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14400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2800" b="1" dirty="0">
                <a:ln w="66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3">
                      <a:lumMod val="50000"/>
                    </a:scheme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endParaRPr lang="fr-FR" sz="2800" b="1" dirty="0">
              <a:ln w="660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dist="38100" dir="2700000" algn="tl" rotWithShape="0">
                  <a:schemeClr val="accent3">
                    <a:lumMod val="50000"/>
                  </a:scheme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ZoneTexte 18"/>
          <p:cNvSpPr txBox="1"/>
          <p:nvPr/>
        </p:nvSpPr>
        <p:spPr>
          <a:xfrm>
            <a:off x="1894179" y="4365104"/>
            <a:ext cx="685428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b="1" cap="small" dirty="0">
                <a:latin typeface="Verdana" pitchFamily="34" charset="0"/>
                <a:ea typeface="Verdana" pitchFamily="34" charset="0"/>
                <a:cs typeface="Verdana" pitchFamily="34" charset="0"/>
              </a:rPr>
              <a:t>Causal Mediation Analysis</a:t>
            </a:r>
          </a:p>
          <a:p>
            <a:r>
              <a:rPr lang="en-US" altLang="ja-JP" b="1" cap="small" dirty="0">
                <a:latin typeface="Verdana" pitchFamily="34" charset="0"/>
                <a:ea typeface="Verdana" pitchFamily="34" charset="0"/>
                <a:cs typeface="Verdana" pitchFamily="34" charset="0"/>
              </a:rPr>
              <a:t>- Tyler </a:t>
            </a:r>
            <a:r>
              <a:rPr lang="en-US" altLang="ja-JP" b="1" cap="small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VanderWeele</a:t>
            </a:r>
            <a:endParaRPr lang="en-US" altLang="ja-JP" b="1" cap="small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00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Standard approach to investigate mediation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31</a:t>
            </a:fld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コンテンツ プレースホルダー 4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67544" y="1772816"/>
                <a:ext cx="8208912" cy="4824536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kumimoji="1" lang="en-US" altLang="ja-JP" sz="2000" dirty="0" smtClean="0"/>
                  <a:t>Difference method</a:t>
                </a:r>
              </a:p>
              <a:p>
                <a:pPr marL="857250" lvl="1" indent="-457200"/>
                <a:r>
                  <a:rPr kumimoji="1" lang="en-US" altLang="ja-JP" sz="1600" dirty="0" smtClean="0"/>
                  <a:t>Using the difference between the two coefficient </a:t>
                </a:r>
              </a:p>
              <a:p>
                <a:pPr marL="857250" lvl="1" indent="-457200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16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16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16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kumimoji="1" lang="en-US" altLang="ja-JP" sz="1600" dirty="0" smtClean="0"/>
              </a:p>
              <a:p>
                <a:pPr marL="857250" lvl="1" indent="-457200"/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16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16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16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kumimoji="1" lang="en-US" altLang="ja-JP" sz="1600" dirty="0" smtClean="0"/>
              </a:p>
              <a:p>
                <a:pPr marL="857250" lvl="1" indent="-457200"/>
                <a:r>
                  <a:rPr kumimoji="1" lang="en-US" altLang="ja-JP" sz="1600" dirty="0" smtClean="0"/>
                  <a:t>Indirect effect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160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ja-JP" sz="1600" dirty="0" smtClean="0"/>
              </a:p>
              <a:p>
                <a:pPr marL="857250" lvl="1" indent="-457200"/>
                <a:r>
                  <a:rPr kumimoji="1" lang="en-US" altLang="ja-JP" sz="1600" dirty="0" smtClean="0"/>
                  <a:t>Direct effect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16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ja-JP" sz="16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kumimoji="1" lang="en-US" altLang="ja-JP" sz="2000" dirty="0" smtClean="0"/>
                  <a:t>Product method</a:t>
                </a:r>
              </a:p>
              <a:p>
                <a:pPr marL="857250" lvl="1" indent="-457200"/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16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16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16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kumimoji="1" lang="en-US" altLang="ja-JP" sz="1600" dirty="0"/>
              </a:p>
              <a:p>
                <a:pPr marL="857250" lvl="1" indent="-457200"/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kumimoji="1" lang="en-US" altLang="ja-JP" sz="1600" dirty="0"/>
              </a:p>
              <a:p>
                <a:pPr marL="857250" lvl="1" indent="-457200"/>
                <a:r>
                  <a:rPr kumimoji="1" lang="en-US" altLang="ja-JP" sz="1600" dirty="0"/>
                  <a:t>Indirect effect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16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ja-JP" sz="1600" dirty="0"/>
              </a:p>
              <a:p>
                <a:pPr marL="857250" lvl="1" indent="-457200"/>
                <a:r>
                  <a:rPr kumimoji="1" lang="en-US" altLang="ja-JP" sz="1600" dirty="0"/>
                  <a:t>Direct effect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ja-JP" sz="1600" dirty="0"/>
              </a:p>
              <a:p>
                <a:pPr marL="457200" indent="-457200"/>
                <a:r>
                  <a:rPr kumimoji="1" lang="en-US" altLang="ja-JP" sz="2000" dirty="0" smtClean="0"/>
                  <a:t>Product method and difference method </a:t>
                </a:r>
              </a:p>
              <a:p>
                <a:pPr marL="857250" lvl="1" indent="-457200"/>
                <a:r>
                  <a:rPr kumimoji="1" lang="en-US" altLang="ja-JP" sz="1600" dirty="0" smtClean="0"/>
                  <a:t>coincide for continuous outcomes</a:t>
                </a:r>
              </a:p>
              <a:p>
                <a:pPr marL="857250" lvl="1" indent="-457200"/>
                <a:r>
                  <a:rPr kumimoji="1" lang="en-US" altLang="ja-JP" sz="1600" dirty="0" smtClean="0"/>
                  <a:t>Will not coincide for binary outcomes</a:t>
                </a:r>
                <a:endParaRPr kumimoji="1" lang="ja-JP" altLang="en-US" sz="1600" dirty="0"/>
              </a:p>
            </p:txBody>
          </p:sp>
        </mc:Choice>
        <mc:Fallback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67544" y="1772816"/>
                <a:ext cx="8208912" cy="4824536"/>
              </a:xfrm>
              <a:blipFill rotWithShape="0">
                <a:blip r:embed="rId2"/>
                <a:stretch>
                  <a:fillRect l="-817" t="-8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458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Limitation1: Mediator-outcome confounding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ja-JP" sz="2000" dirty="0" smtClean="0"/>
              <a:t>Just as unmeasured exposure-outcome confounders can generate confounding bias of estimates of overall effects, mediator-outcome confounders can generate bias of estimates of direct and indirect effects</a:t>
            </a:r>
          </a:p>
          <a:p>
            <a:r>
              <a:rPr kumimoji="1" lang="en-US" altLang="ja-JP" sz="2000" dirty="0" smtClean="0"/>
              <a:t>Meaning, we might get paradoxical result!</a:t>
            </a:r>
          </a:p>
          <a:p>
            <a:r>
              <a:rPr kumimoji="1" lang="en-US" altLang="ja-JP" sz="2000" dirty="0" smtClean="0"/>
              <a:t>Approach 1) pay attention to mediator-outcome confounding variables even during study design stage</a:t>
            </a:r>
          </a:p>
          <a:p>
            <a:r>
              <a:rPr kumimoji="1" lang="en-US" altLang="ja-JP" sz="2000" dirty="0" smtClean="0"/>
              <a:t>Approach 2) conduct sensitivity analysis</a:t>
            </a:r>
            <a:endParaRPr kumimoji="1" lang="ja-JP" altLang="en-US" sz="20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7" y="4491037"/>
            <a:ext cx="35147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14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Limitation2:exposure-mediator interactions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33</a:t>
            </a:fld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コンテンツ プレースホルダー 4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67544" y="1772816"/>
                <a:ext cx="8208912" cy="482453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000" dirty="0" smtClean="0"/>
                  <a:t>Even if we include an interaction term, often analysis goes:</a:t>
                </a:r>
              </a:p>
              <a:p>
                <a:pPr marL="857250" lvl="1" indent="-457200"/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16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16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16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kumimoji="1" lang="en-US" altLang="ja-JP" sz="1600" dirty="0"/>
              </a:p>
              <a:p>
                <a:pPr marL="857250" lvl="1" indent="-457200"/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ja-JP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kumimoji="1" lang="en-US" altLang="ja-JP" sz="1600" dirty="0"/>
              </a:p>
              <a:p>
                <a:pPr marL="857250" lvl="1" indent="-457200"/>
                <a:r>
                  <a:rPr kumimoji="1" lang="en-US" altLang="ja-JP" sz="1600" dirty="0"/>
                  <a:t>Indirect effect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16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ja-JP" sz="1600" dirty="0"/>
              </a:p>
              <a:p>
                <a:pPr marL="857250" lvl="1" indent="-457200"/>
                <a:r>
                  <a:rPr kumimoji="1" lang="en-US" altLang="ja-JP" sz="1600" dirty="0"/>
                  <a:t>Direct effect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ja-JP" sz="1600" dirty="0" smtClean="0"/>
              </a:p>
              <a:p>
                <a:pPr marL="857250" lvl="1" indent="-457200"/>
                <a:endParaRPr kumimoji="1" lang="en-US" altLang="ja-JP" sz="1600" dirty="0"/>
              </a:p>
              <a:p>
                <a:pPr marL="457200" indent="-457200"/>
                <a:r>
                  <a:rPr kumimoji="1" lang="en-US" altLang="ja-JP" sz="2000" dirty="0" smtClean="0"/>
                  <a:t>Approach 1) consider the causal definitions f direct and indirect effects for mediation analysis and required unmeasured confounding assumptions</a:t>
                </a:r>
              </a:p>
              <a:p>
                <a:pPr marL="457200" indent="-457200"/>
                <a:r>
                  <a:rPr kumimoji="1" lang="en-US" altLang="ja-JP" sz="2000" dirty="0" smtClean="0"/>
                  <a:t>Approach 2) describe the regression methods which can be used in accord with the above definition</a:t>
                </a:r>
              </a:p>
              <a:p>
                <a:pPr marL="457200" indent="-457200"/>
                <a:r>
                  <a:rPr kumimoji="1" lang="en-US" altLang="ja-JP" sz="2000" dirty="0" smtClean="0"/>
                  <a:t>Approach 3) provide sensitivity analysis techniques to assess the possible violations to unmeasured confounding assumptions</a:t>
                </a:r>
                <a:endParaRPr kumimoji="1" lang="ja-JP" altLang="en-US" sz="2000" dirty="0"/>
              </a:p>
            </p:txBody>
          </p:sp>
        </mc:Choice>
        <mc:Fallback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67544" y="1772816"/>
                <a:ext cx="8208912" cy="4824536"/>
              </a:xfrm>
              <a:blipFill rotWithShape="0">
                <a:blip r:embed="rId2"/>
                <a:stretch>
                  <a:fillRect l="-669" t="-7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04885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Approach 1) Definitions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34</a:t>
            </a:fld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コンテンツ プレースホルダー 4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67544" y="1772815"/>
                <a:ext cx="8208912" cy="4948659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000" dirty="0" smtClean="0"/>
                  <a:t>Controlled direct effect: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𝐶𝐷𝐸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=0|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1600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𝐶𝐷𝐸</m:t>
                          </m:r>
                        </m:e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=1, 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1600" dirty="0" smtClean="0"/>
              </a:p>
              <a:p>
                <a:r>
                  <a:rPr kumimoji="1" lang="en-US" altLang="ja-JP" sz="2000" dirty="0" smtClean="0"/>
                  <a:t>Natural </a:t>
                </a:r>
                <a:r>
                  <a:rPr kumimoji="1" lang="en-US" altLang="ja-JP" sz="2000" dirty="0"/>
                  <a:t>direct effect: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𝐷𝐸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=0|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16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𝑁𝐷𝐸</m:t>
                          </m:r>
                        </m:e>
                      </m:d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sty m:val="p"/>
                            </m:rPr>
                            <a:rPr kumimoji="1" lang="en-US" altLang="ja-JP" sz="16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=0)</m:t>
                          </m:r>
                        </m:e>
                      </m:nary>
                    </m:oMath>
                  </m:oMathPara>
                </a14:m>
                <a:endParaRPr kumimoji="1" lang="en-US" altLang="ja-JP" sz="1600" dirty="0"/>
              </a:p>
              <a:p>
                <a:r>
                  <a:rPr kumimoji="1" lang="en-US" altLang="ja-JP" sz="2000" dirty="0" smtClean="0"/>
                  <a:t>Natural indirect </a:t>
                </a:r>
                <a:r>
                  <a:rPr kumimoji="1" lang="en-US" altLang="ja-JP" sz="2000" dirty="0"/>
                  <a:t>effect: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𝑁𝐼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1" lang="en-US" altLang="ja-JP" sz="16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kumimoji="1" lang="en-US" altLang="ja-JP" sz="1600" b="0" i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func>
                            <m:func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1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e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e>
                          </m:func>
                          <m:r>
                            <a:rPr kumimoji="1" lang="en-US" altLang="ja-JP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1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e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</m:e>
                          </m:func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kumimoji="1" lang="en-US" altLang="ja-JP" sz="1600" dirty="0" smtClean="0"/>
              </a:p>
              <a:p>
                <a:r>
                  <a:rPr kumimoji="1" lang="en-US" altLang="ja-JP" sz="2000" dirty="0" smtClean="0"/>
                  <a:t>Total effect</a:t>
                </a:r>
                <a:r>
                  <a:rPr kumimoji="1" lang="en-US" altLang="ja-JP" sz="2000" dirty="0"/>
                  <a:t>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𝐼𝐸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𝑁𝐷𝐸</m:t>
                      </m:r>
                    </m:oMath>
                  </m:oMathPara>
                </a14:m>
                <a:endParaRPr kumimoji="1" lang="en-US" altLang="ja-JP" sz="1600" b="0" dirty="0" smtClean="0"/>
              </a:p>
              <a:p>
                <a:pPr marL="400050"/>
                <a:r>
                  <a:rPr kumimoji="1" lang="en-US" altLang="ja-JP" sz="2000" dirty="0" smtClean="0"/>
                  <a:t>No presuppose that no interactions between the exposure and mediator</a:t>
                </a:r>
              </a:p>
              <a:p>
                <a:endParaRPr kumimoji="1" lang="en-US" altLang="ja-JP" dirty="0" smtClean="0"/>
              </a:p>
              <a:p>
                <a:pPr marL="457200" lvl="1" indent="0">
                  <a:buNone/>
                </a:pPr>
                <a:endParaRPr kumimoji="1" lang="ja-JP" altLang="en-US" sz="1600" dirty="0"/>
              </a:p>
            </p:txBody>
          </p:sp>
        </mc:Choice>
        <mc:Fallback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67544" y="1772815"/>
                <a:ext cx="8208912" cy="4948659"/>
              </a:xfrm>
              <a:blipFill rotWithShape="0">
                <a:blip r:embed="rId2"/>
                <a:stretch>
                  <a:fillRect l="-669" t="-7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886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Approach 1) no unmeasured confounder assumption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3"/>
          </p:nvPr>
        </p:nvSpPr>
        <p:spPr>
          <a:xfrm>
            <a:off x="467544" y="1772816"/>
            <a:ext cx="8208912" cy="26642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000" dirty="0" smtClean="0"/>
              <a:t>No unmeasured exposure-outcome confounders given C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000" dirty="0" smtClean="0"/>
              <a:t>No unmeasured mediator-outcome confounders given (C,A)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000" dirty="0" smtClean="0"/>
              <a:t>No unmeasured exposure-mediator confounders given C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000" dirty="0" smtClean="0"/>
              <a:t>No unmeasured mediator-outcome confounder affected by exposure</a:t>
            </a:r>
            <a:endParaRPr kumimoji="1" lang="ja-JP" altLang="en-US" sz="20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3820740"/>
            <a:ext cx="33909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339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Approach 2) Regression model for causal mediation analysis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36</a:t>
            </a:fld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コンテンツ プレースホルダー 4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ja-JP" sz="2000" dirty="0" smtClean="0"/>
                  <a:t>Similar concepts apply to treatment levels A=a to A=a*, then get the expression of regression</a:t>
                </a:r>
              </a:p>
              <a:p>
                <a:pPr marL="857250" lvl="1" indent="-457200"/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kumimoji="1" lang="en-US" altLang="ja-JP" sz="1600" dirty="0" smtClean="0"/>
              </a:p>
              <a:p>
                <a:pPr marL="857250" lvl="1" indent="-457200"/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kumimoji="1" lang="en-US" altLang="ja-JP" sz="1600" dirty="0"/>
              </a:p>
              <a:p>
                <a:pPr marL="857250" lvl="1" indent="-457200"/>
                <a:endParaRPr kumimoji="1" lang="en-US" altLang="ja-JP" sz="1600" dirty="0" smtClean="0"/>
              </a:p>
              <a:p>
                <a:pPr marL="857250" lvl="1" indent="-457200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𝐶𝐷𝐸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d>
                      <m:d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d>
                  </m:oMath>
                </a14:m>
                <a:endParaRPr kumimoji="1" lang="en-US" altLang="ja-JP" sz="1600" b="0" dirty="0" smtClean="0"/>
              </a:p>
              <a:p>
                <a:pPr marL="857250" lvl="1" indent="-457200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𝑁𝐷𝐸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ja-JP" altLang="en-US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ja-JP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ja-JP" altLang="en-US" sz="16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ja-JP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ja-JP" altLang="en-US" sz="16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</m:d>
                    <m:d>
                      <m:d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d>
                  </m:oMath>
                </a14:m>
                <a:endParaRPr kumimoji="1" lang="en-US" altLang="ja-JP" sz="1600" b="0" dirty="0" smtClean="0"/>
              </a:p>
              <a:p>
                <a:pPr marL="857250" lvl="1" indent="-457200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𝑁𝐼𝐸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d>
                  </m:oMath>
                </a14:m>
                <a:endParaRPr kumimoji="1" lang="en-US" altLang="ja-JP" sz="1600" b="0" dirty="0" smtClean="0"/>
              </a:p>
              <a:p>
                <a:pPr marL="857250" lvl="1" indent="-457200"/>
                <a:endParaRPr kumimoji="1" lang="en-US" altLang="ja-JP" sz="1600" dirty="0" smtClean="0"/>
              </a:p>
              <a:p>
                <a:pPr marL="457200" indent="-457200"/>
                <a:r>
                  <a:rPr kumimoji="1" lang="en-US" altLang="ja-JP" sz="1800" dirty="0" smtClean="0"/>
                  <a:t>SE can be obtained using the delta </a:t>
                </a:r>
              </a:p>
              <a:p>
                <a:pPr marL="457200" indent="-457200"/>
                <a:r>
                  <a:rPr kumimoji="1" lang="en-US" altLang="ja-JP" sz="1800" dirty="0" smtClean="0"/>
                  <a:t>Proportion mediated is the indirect effect divided by the total effect (SAS, STATA and SPSS can do automatically for continuous, binary, count, and time-to-event outcomes</a:t>
                </a:r>
                <a:endParaRPr kumimoji="1" lang="en-US" altLang="ja-JP" sz="1800" dirty="0"/>
              </a:p>
              <a:p>
                <a:pPr lvl="1"/>
                <a:endParaRPr kumimoji="1" lang="en-US" altLang="ja-JP" sz="1600" dirty="0"/>
              </a:p>
              <a:p>
                <a:endParaRPr kumimoji="1" lang="ja-JP" altLang="en-US" sz="2000" dirty="0"/>
              </a:p>
            </p:txBody>
          </p:sp>
        </mc:Choice>
        <mc:Fallback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 l="-669" t="-846" r="-23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988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footer here</a:t>
            </a:r>
            <a:endParaRPr 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37</a:t>
            </a:fld>
            <a:endParaRPr lang="fr-FR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535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Approach 2) cautions for binary outcomes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38</a:t>
            </a:fld>
            <a:endParaRPr lang="fr-FR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ja-JP" sz="2000" dirty="0" smtClean="0"/>
              <a:t>Difference method for a dichotomous outcomes and logistic regression will give valid estimates, provided</a:t>
            </a:r>
          </a:p>
          <a:p>
            <a:pPr lvl="1"/>
            <a:r>
              <a:rPr kumimoji="1" lang="en-US" altLang="ja-JP" sz="1600" dirty="0" smtClean="0"/>
              <a:t>Model without the interaction is correctly specified</a:t>
            </a:r>
          </a:p>
          <a:p>
            <a:pPr lvl="1"/>
            <a:r>
              <a:rPr kumimoji="1" lang="en-US" altLang="ja-JP" sz="1600" dirty="0" smtClean="0"/>
              <a:t>No unmeasured confounding assumptions are satisfied</a:t>
            </a:r>
          </a:p>
          <a:p>
            <a:pPr lvl="1"/>
            <a:r>
              <a:rPr kumimoji="1" lang="en-US" altLang="ja-JP" sz="1600" dirty="0" smtClean="0"/>
              <a:t>Outcome is rare (can be relaxed by using log-linear)</a:t>
            </a:r>
          </a:p>
          <a:p>
            <a:pPr lvl="1"/>
            <a:endParaRPr kumimoji="1" lang="en-US" altLang="ja-JP" sz="1600" dirty="0"/>
          </a:p>
          <a:p>
            <a:r>
              <a:rPr kumimoji="1" lang="en-US" altLang="ja-JP" sz="2000" dirty="0" smtClean="0"/>
              <a:t>With common outcome, the difference method fails with logistic regression due to non-collapsibility</a:t>
            </a:r>
          </a:p>
          <a:p>
            <a:endParaRPr kumimoji="1" lang="en-US" altLang="ja-JP" sz="2000" dirty="0"/>
          </a:p>
          <a:p>
            <a:r>
              <a:rPr kumimoji="1" lang="en-US" altLang="ja-JP" sz="2000" dirty="0" smtClean="0"/>
              <a:t>Monte Carlo approach, a simulation-based approach give more flexibility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324635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Approach 3) sensitivity analysis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39</a:t>
            </a:fld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コンテンツ プレースホルダー 4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67544" y="1772815"/>
                <a:ext cx="8208912" cy="4948659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000" dirty="0" smtClean="0"/>
                  <a:t>In order to examine the extent to which the unmeasured confounder would have to affect both the mediator and the outcome to invalidate conclusions about NDE and NIE</a:t>
                </a:r>
              </a:p>
              <a:p>
                <a:endParaRPr kumimoji="1" lang="en-US" altLang="ja-JP" sz="2000" dirty="0" smtClean="0"/>
              </a:p>
              <a:p>
                <a:r>
                  <a:rPr kumimoji="1" lang="en-US" altLang="ja-JP" sz="2000" dirty="0" smtClean="0"/>
                  <a:t>With an observed NDE or NIE of RR, we have unmeasured confounder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𝑅𝑅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𝑈𝑌</m:t>
                        </m:r>
                      </m:sub>
                    </m:sSub>
                  </m:oMath>
                </a14:m>
                <a:r>
                  <a:rPr kumimoji="1" lang="ja-JP" altLang="en-US" sz="2000" dirty="0" smtClean="0"/>
                  <a:t> </a:t>
                </a:r>
                <a:r>
                  <a:rPr kumimoji="1" lang="en-US" altLang="ja-JP" sz="20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𝑅𝑅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𝐴𝑈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kumimoji="1" lang="ja-JP" altLang="en-US" sz="2000" dirty="0" smtClean="0"/>
                  <a:t> </a:t>
                </a:r>
                <a:r>
                  <a:rPr kumimoji="1" lang="en-US" altLang="ja-JP" sz="2000" dirty="0" smtClean="0"/>
                  <a:t>are greater than: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𝑅𝑅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𝑠𝑞𝑟𝑡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𝑅𝑅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𝑅𝑅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kumimoji="1"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ja-JP" sz="16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𝑅𝑅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𝑈𝑇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ja-JP" sz="1600" b="0" i="0" smtClean="0">
                        <a:latin typeface="Cambria Math" panose="02040503050406030204" pitchFamily="18" charset="0"/>
                      </a:rPr>
                      <m:t>max</m:t>
                    </m:r>
                    <m:f>
                      <m:f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16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kumimoji="1" lang="en-US" altLang="ja-JP" sz="16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16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kumimoji="1" lang="en-US" altLang="ja-JP" sz="16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r>
                  <a:rPr kumimoji="1" lang="en-US" altLang="ja-JP" sz="1600" dirty="0" smtClean="0"/>
                  <a:t> : the max effect among exposed of U on Y, not through 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𝑅𝑅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𝐴𝑈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𝑚𝑎𝑥</m:t>
                    </m:r>
                    <m:f>
                      <m:f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1" lang="en-US" altLang="ja-JP" sz="16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1" lang="en-US" altLang="ja-JP" sz="16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kumimoji="1" lang="en-US" altLang="ja-JP" sz="1600" dirty="0" smtClean="0"/>
                  <a:t> : smaller in magnitude on the RR scale than magnitude of max effect U on M across strata of A</a:t>
                </a:r>
              </a:p>
              <a:p>
                <a:pPr lvl="1"/>
                <a:endParaRPr kumimoji="1" lang="en-US" altLang="ja-JP" sz="1600" dirty="0"/>
              </a:p>
              <a:p>
                <a:pPr lvl="1"/>
                <a:r>
                  <a:rPr kumimoji="1" lang="en-US" altLang="ja-JP" sz="1600" dirty="0" smtClean="0"/>
                  <a:t>We can apply this in a routine manner to both the estimate and the confidence interval limit closest to the null</a:t>
                </a:r>
              </a:p>
              <a:p>
                <a:pPr lvl="1"/>
                <a:endParaRPr kumimoji="1" lang="en-US" altLang="ja-JP" sz="1600" dirty="0" smtClean="0"/>
              </a:p>
              <a:p>
                <a:pPr lvl="1"/>
                <a:endParaRPr kumimoji="1" lang="ja-JP" altLang="en-US" sz="1600" dirty="0"/>
              </a:p>
            </p:txBody>
          </p:sp>
        </mc:Choice>
        <mc:Fallback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67544" y="1772815"/>
                <a:ext cx="8208912" cy="4948659"/>
              </a:xfrm>
              <a:blipFill rotWithShape="0">
                <a:blip r:embed="rId2"/>
                <a:stretch>
                  <a:fillRect l="-669" t="-739" r="-1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77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0"/>
          <p:cNvSpPr>
            <a:spLocks/>
          </p:cNvSpPr>
          <p:nvPr/>
        </p:nvSpPr>
        <p:spPr bwMode="auto">
          <a:xfrm>
            <a:off x="897354" y="4033200"/>
            <a:ext cx="855138" cy="1089283"/>
          </a:xfrm>
          <a:custGeom>
            <a:avLst/>
            <a:gdLst>
              <a:gd name="T0" fmla="*/ 0 w 336"/>
              <a:gd name="T1" fmla="*/ 0 h 428"/>
              <a:gd name="T2" fmla="*/ 0 w 336"/>
              <a:gd name="T3" fmla="*/ 0 h 428"/>
              <a:gd name="T4" fmla="*/ 36 w 336"/>
              <a:gd name="T5" fmla="*/ 48 h 428"/>
              <a:gd name="T6" fmla="*/ 52 w 336"/>
              <a:gd name="T7" fmla="*/ 68 h 428"/>
              <a:gd name="T8" fmla="*/ 68 w 336"/>
              <a:gd name="T9" fmla="*/ 86 h 428"/>
              <a:gd name="T10" fmla="*/ 68 w 336"/>
              <a:gd name="T11" fmla="*/ 86 h 428"/>
              <a:gd name="T12" fmla="*/ 84 w 336"/>
              <a:gd name="T13" fmla="*/ 98 h 428"/>
              <a:gd name="T14" fmla="*/ 98 w 336"/>
              <a:gd name="T15" fmla="*/ 110 h 428"/>
              <a:gd name="T16" fmla="*/ 114 w 336"/>
              <a:gd name="T17" fmla="*/ 120 h 428"/>
              <a:gd name="T18" fmla="*/ 130 w 336"/>
              <a:gd name="T19" fmla="*/ 128 h 428"/>
              <a:gd name="T20" fmla="*/ 146 w 336"/>
              <a:gd name="T21" fmla="*/ 136 h 428"/>
              <a:gd name="T22" fmla="*/ 164 w 336"/>
              <a:gd name="T23" fmla="*/ 142 h 428"/>
              <a:gd name="T24" fmla="*/ 182 w 336"/>
              <a:gd name="T25" fmla="*/ 146 h 428"/>
              <a:gd name="T26" fmla="*/ 200 w 336"/>
              <a:gd name="T27" fmla="*/ 150 h 428"/>
              <a:gd name="T28" fmla="*/ 200 w 336"/>
              <a:gd name="T29" fmla="*/ 150 h 428"/>
              <a:gd name="T30" fmla="*/ 226 w 336"/>
              <a:gd name="T31" fmla="*/ 156 h 428"/>
              <a:gd name="T32" fmla="*/ 250 w 336"/>
              <a:gd name="T33" fmla="*/ 162 h 428"/>
              <a:gd name="T34" fmla="*/ 274 w 336"/>
              <a:gd name="T35" fmla="*/ 172 h 428"/>
              <a:gd name="T36" fmla="*/ 294 w 336"/>
              <a:gd name="T37" fmla="*/ 182 h 428"/>
              <a:gd name="T38" fmla="*/ 302 w 336"/>
              <a:gd name="T39" fmla="*/ 190 h 428"/>
              <a:gd name="T40" fmla="*/ 310 w 336"/>
              <a:gd name="T41" fmla="*/ 196 h 428"/>
              <a:gd name="T42" fmla="*/ 318 w 336"/>
              <a:gd name="T43" fmla="*/ 206 h 428"/>
              <a:gd name="T44" fmla="*/ 324 w 336"/>
              <a:gd name="T45" fmla="*/ 216 h 428"/>
              <a:gd name="T46" fmla="*/ 328 w 336"/>
              <a:gd name="T47" fmla="*/ 226 h 428"/>
              <a:gd name="T48" fmla="*/ 332 w 336"/>
              <a:gd name="T49" fmla="*/ 240 h 428"/>
              <a:gd name="T50" fmla="*/ 334 w 336"/>
              <a:gd name="T51" fmla="*/ 254 h 428"/>
              <a:gd name="T52" fmla="*/ 336 w 336"/>
              <a:gd name="T53" fmla="*/ 268 h 428"/>
              <a:gd name="T54" fmla="*/ 336 w 336"/>
              <a:gd name="T55" fmla="*/ 268 h 428"/>
              <a:gd name="T56" fmla="*/ 336 w 336"/>
              <a:gd name="T57" fmla="*/ 286 h 428"/>
              <a:gd name="T58" fmla="*/ 334 w 336"/>
              <a:gd name="T59" fmla="*/ 302 h 428"/>
              <a:gd name="T60" fmla="*/ 328 w 336"/>
              <a:gd name="T61" fmla="*/ 320 h 428"/>
              <a:gd name="T62" fmla="*/ 322 w 336"/>
              <a:gd name="T63" fmla="*/ 334 h 428"/>
              <a:gd name="T64" fmla="*/ 316 w 336"/>
              <a:gd name="T65" fmla="*/ 350 h 428"/>
              <a:gd name="T66" fmla="*/ 306 w 336"/>
              <a:gd name="T67" fmla="*/ 364 h 428"/>
              <a:gd name="T68" fmla="*/ 296 w 336"/>
              <a:gd name="T69" fmla="*/ 376 h 428"/>
              <a:gd name="T70" fmla="*/ 284 w 336"/>
              <a:gd name="T71" fmla="*/ 388 h 428"/>
              <a:gd name="T72" fmla="*/ 272 w 336"/>
              <a:gd name="T73" fmla="*/ 398 h 428"/>
              <a:gd name="T74" fmla="*/ 258 w 336"/>
              <a:gd name="T75" fmla="*/ 408 h 428"/>
              <a:gd name="T76" fmla="*/ 244 w 336"/>
              <a:gd name="T77" fmla="*/ 414 h 428"/>
              <a:gd name="T78" fmla="*/ 230 w 336"/>
              <a:gd name="T79" fmla="*/ 420 h 428"/>
              <a:gd name="T80" fmla="*/ 214 w 336"/>
              <a:gd name="T81" fmla="*/ 424 h 428"/>
              <a:gd name="T82" fmla="*/ 198 w 336"/>
              <a:gd name="T83" fmla="*/ 426 h 428"/>
              <a:gd name="T84" fmla="*/ 180 w 336"/>
              <a:gd name="T85" fmla="*/ 428 h 428"/>
              <a:gd name="T86" fmla="*/ 164 w 336"/>
              <a:gd name="T87" fmla="*/ 426 h 428"/>
              <a:gd name="T88" fmla="*/ 164 w 336"/>
              <a:gd name="T89" fmla="*/ 426 h 428"/>
              <a:gd name="T90" fmla="*/ 146 w 336"/>
              <a:gd name="T91" fmla="*/ 422 h 428"/>
              <a:gd name="T92" fmla="*/ 130 w 336"/>
              <a:gd name="T93" fmla="*/ 416 h 428"/>
              <a:gd name="T94" fmla="*/ 114 w 336"/>
              <a:gd name="T95" fmla="*/ 410 h 428"/>
              <a:gd name="T96" fmla="*/ 100 w 336"/>
              <a:gd name="T97" fmla="*/ 404 h 428"/>
              <a:gd name="T98" fmla="*/ 88 w 336"/>
              <a:gd name="T99" fmla="*/ 396 h 428"/>
              <a:gd name="T100" fmla="*/ 76 w 336"/>
              <a:gd name="T101" fmla="*/ 386 h 428"/>
              <a:gd name="T102" fmla="*/ 66 w 336"/>
              <a:gd name="T103" fmla="*/ 376 h 428"/>
              <a:gd name="T104" fmla="*/ 56 w 336"/>
              <a:gd name="T105" fmla="*/ 366 h 428"/>
              <a:gd name="T106" fmla="*/ 40 w 336"/>
              <a:gd name="T107" fmla="*/ 340 h 428"/>
              <a:gd name="T108" fmla="*/ 26 w 336"/>
              <a:gd name="T109" fmla="*/ 314 h 428"/>
              <a:gd name="T110" fmla="*/ 16 w 336"/>
              <a:gd name="T111" fmla="*/ 284 h 428"/>
              <a:gd name="T112" fmla="*/ 10 w 336"/>
              <a:gd name="T113" fmla="*/ 254 h 428"/>
              <a:gd name="T114" fmla="*/ 4 w 336"/>
              <a:gd name="T115" fmla="*/ 222 h 428"/>
              <a:gd name="T116" fmla="*/ 2 w 336"/>
              <a:gd name="T117" fmla="*/ 188 h 428"/>
              <a:gd name="T118" fmla="*/ 0 w 336"/>
              <a:gd name="T119" fmla="*/ 154 h 428"/>
              <a:gd name="T120" fmla="*/ 0 w 336"/>
              <a:gd name="T121" fmla="*/ 122 h 428"/>
              <a:gd name="T122" fmla="*/ 0 w 336"/>
              <a:gd name="T123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6" h="428">
                <a:moveTo>
                  <a:pt x="0" y="0"/>
                </a:moveTo>
                <a:lnTo>
                  <a:pt x="0" y="0"/>
                </a:lnTo>
                <a:lnTo>
                  <a:pt x="36" y="48"/>
                </a:lnTo>
                <a:lnTo>
                  <a:pt x="52" y="68"/>
                </a:lnTo>
                <a:lnTo>
                  <a:pt x="68" y="86"/>
                </a:lnTo>
                <a:lnTo>
                  <a:pt x="68" y="86"/>
                </a:lnTo>
                <a:lnTo>
                  <a:pt x="84" y="98"/>
                </a:lnTo>
                <a:lnTo>
                  <a:pt x="98" y="110"/>
                </a:lnTo>
                <a:lnTo>
                  <a:pt x="114" y="120"/>
                </a:lnTo>
                <a:lnTo>
                  <a:pt x="130" y="128"/>
                </a:lnTo>
                <a:lnTo>
                  <a:pt x="146" y="136"/>
                </a:lnTo>
                <a:lnTo>
                  <a:pt x="164" y="142"/>
                </a:lnTo>
                <a:lnTo>
                  <a:pt x="182" y="146"/>
                </a:lnTo>
                <a:lnTo>
                  <a:pt x="200" y="150"/>
                </a:lnTo>
                <a:lnTo>
                  <a:pt x="200" y="150"/>
                </a:lnTo>
                <a:lnTo>
                  <a:pt x="226" y="156"/>
                </a:lnTo>
                <a:lnTo>
                  <a:pt x="250" y="162"/>
                </a:lnTo>
                <a:lnTo>
                  <a:pt x="274" y="172"/>
                </a:lnTo>
                <a:lnTo>
                  <a:pt x="294" y="182"/>
                </a:lnTo>
                <a:lnTo>
                  <a:pt x="302" y="190"/>
                </a:lnTo>
                <a:lnTo>
                  <a:pt x="310" y="196"/>
                </a:lnTo>
                <a:lnTo>
                  <a:pt x="318" y="206"/>
                </a:lnTo>
                <a:lnTo>
                  <a:pt x="324" y="216"/>
                </a:lnTo>
                <a:lnTo>
                  <a:pt x="328" y="226"/>
                </a:lnTo>
                <a:lnTo>
                  <a:pt x="332" y="240"/>
                </a:lnTo>
                <a:lnTo>
                  <a:pt x="334" y="254"/>
                </a:lnTo>
                <a:lnTo>
                  <a:pt x="336" y="268"/>
                </a:lnTo>
                <a:lnTo>
                  <a:pt x="336" y="268"/>
                </a:lnTo>
                <a:lnTo>
                  <a:pt x="336" y="286"/>
                </a:lnTo>
                <a:lnTo>
                  <a:pt x="334" y="302"/>
                </a:lnTo>
                <a:lnTo>
                  <a:pt x="328" y="320"/>
                </a:lnTo>
                <a:lnTo>
                  <a:pt x="322" y="334"/>
                </a:lnTo>
                <a:lnTo>
                  <a:pt x="316" y="350"/>
                </a:lnTo>
                <a:lnTo>
                  <a:pt x="306" y="364"/>
                </a:lnTo>
                <a:lnTo>
                  <a:pt x="296" y="376"/>
                </a:lnTo>
                <a:lnTo>
                  <a:pt x="284" y="388"/>
                </a:lnTo>
                <a:lnTo>
                  <a:pt x="272" y="398"/>
                </a:lnTo>
                <a:lnTo>
                  <a:pt x="258" y="408"/>
                </a:lnTo>
                <a:lnTo>
                  <a:pt x="244" y="414"/>
                </a:lnTo>
                <a:lnTo>
                  <a:pt x="230" y="420"/>
                </a:lnTo>
                <a:lnTo>
                  <a:pt x="214" y="424"/>
                </a:lnTo>
                <a:lnTo>
                  <a:pt x="198" y="426"/>
                </a:lnTo>
                <a:lnTo>
                  <a:pt x="180" y="428"/>
                </a:lnTo>
                <a:lnTo>
                  <a:pt x="164" y="426"/>
                </a:lnTo>
                <a:lnTo>
                  <a:pt x="164" y="426"/>
                </a:lnTo>
                <a:lnTo>
                  <a:pt x="146" y="422"/>
                </a:lnTo>
                <a:lnTo>
                  <a:pt x="130" y="416"/>
                </a:lnTo>
                <a:lnTo>
                  <a:pt x="114" y="410"/>
                </a:lnTo>
                <a:lnTo>
                  <a:pt x="100" y="404"/>
                </a:lnTo>
                <a:lnTo>
                  <a:pt x="88" y="396"/>
                </a:lnTo>
                <a:lnTo>
                  <a:pt x="76" y="386"/>
                </a:lnTo>
                <a:lnTo>
                  <a:pt x="66" y="376"/>
                </a:lnTo>
                <a:lnTo>
                  <a:pt x="56" y="366"/>
                </a:lnTo>
                <a:lnTo>
                  <a:pt x="40" y="340"/>
                </a:lnTo>
                <a:lnTo>
                  <a:pt x="26" y="314"/>
                </a:lnTo>
                <a:lnTo>
                  <a:pt x="16" y="284"/>
                </a:lnTo>
                <a:lnTo>
                  <a:pt x="10" y="254"/>
                </a:lnTo>
                <a:lnTo>
                  <a:pt x="4" y="222"/>
                </a:lnTo>
                <a:lnTo>
                  <a:pt x="2" y="188"/>
                </a:lnTo>
                <a:lnTo>
                  <a:pt x="0" y="154"/>
                </a:lnTo>
                <a:lnTo>
                  <a:pt x="0" y="122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14400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fr-FR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ZoneTexte 18"/>
          <p:cNvSpPr txBox="1"/>
          <p:nvPr/>
        </p:nvSpPr>
        <p:spPr>
          <a:xfrm>
            <a:off x="1894178" y="4365104"/>
            <a:ext cx="724749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b="1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Overview. G-formula and inverse probability weighting</a:t>
            </a:r>
          </a:p>
          <a:p>
            <a:r>
              <a:rPr lang="en-US" b="1" cap="small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 Miguel Hernan</a:t>
            </a:r>
            <a:endParaRPr lang="en-US" b="1" cap="small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4255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Surrogate paradox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40</a:t>
            </a:fld>
            <a:endParaRPr lang="fr-FR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3"/>
          </p:nvPr>
        </p:nvSpPr>
        <p:spPr>
          <a:xfrm>
            <a:off x="467544" y="1772816"/>
            <a:ext cx="8208912" cy="4752528"/>
          </a:xfrm>
        </p:spPr>
        <p:txBody>
          <a:bodyPr>
            <a:normAutofit/>
          </a:bodyPr>
          <a:lstStyle/>
          <a:p>
            <a:r>
              <a:rPr kumimoji="1" lang="en-US" altLang="ja-JP" sz="2000" dirty="0" smtClean="0"/>
              <a:t>“surrogate paradox” is manifest if </a:t>
            </a:r>
          </a:p>
          <a:p>
            <a:pPr lvl="1"/>
            <a:r>
              <a:rPr kumimoji="1" lang="en-US" altLang="ja-JP" sz="1600" dirty="0" smtClean="0"/>
              <a:t>The surrogate and outcome are strongly positively correlated</a:t>
            </a:r>
          </a:p>
          <a:p>
            <a:pPr lvl="1"/>
            <a:r>
              <a:rPr kumimoji="1" lang="en-US" altLang="ja-JP" sz="1600" dirty="0" smtClean="0"/>
              <a:t>The treatment has a positive effect on the surrogate </a:t>
            </a:r>
          </a:p>
          <a:p>
            <a:pPr lvl="1"/>
            <a:r>
              <a:rPr kumimoji="1" lang="en-US" altLang="ja-JP" sz="1600" dirty="0" smtClean="0"/>
              <a:t>The treatment has a negative effect on the outcome</a:t>
            </a:r>
          </a:p>
          <a:p>
            <a:pPr lvl="1"/>
            <a:endParaRPr kumimoji="1" lang="en-US" altLang="ja-JP" sz="1600" dirty="0"/>
          </a:p>
          <a:p>
            <a:pPr lvl="1"/>
            <a:endParaRPr kumimoji="1" lang="en-US" altLang="ja-JP" sz="1600" dirty="0" smtClean="0"/>
          </a:p>
          <a:p>
            <a:pPr lvl="1"/>
            <a:endParaRPr kumimoji="1" lang="en-US" altLang="ja-JP" sz="1600" dirty="0"/>
          </a:p>
          <a:p>
            <a:r>
              <a:rPr kumimoji="1" lang="en-US" altLang="ja-JP" sz="2000" dirty="0" smtClean="0"/>
              <a:t>Might happen if </a:t>
            </a:r>
          </a:p>
          <a:p>
            <a:pPr lvl="1"/>
            <a:r>
              <a:rPr kumimoji="1" lang="en-US" altLang="ja-JP" sz="1600" dirty="0" smtClean="0"/>
              <a:t>E[</a:t>
            </a:r>
            <a:r>
              <a:rPr kumimoji="1" lang="en-US" altLang="ja-JP" sz="1600" dirty="0" err="1" smtClean="0"/>
              <a:t>Y|a,s,u</a:t>
            </a:r>
            <a:r>
              <a:rPr kumimoji="1" lang="en-US" altLang="ja-JP" sz="1600" dirty="0" smtClean="0"/>
              <a:t>] is NOT non-decreasing in a, i.e. a negative direct effect of A on Y, OR</a:t>
            </a:r>
          </a:p>
          <a:p>
            <a:pPr lvl="1"/>
            <a:r>
              <a:rPr kumimoji="1" lang="en-US" altLang="ja-JP" sz="1600" dirty="0" smtClean="0"/>
              <a:t>E[</a:t>
            </a:r>
            <a:r>
              <a:rPr kumimoji="1" lang="en-US" altLang="ja-JP" sz="1600" dirty="0" err="1" smtClean="0"/>
              <a:t>Y|a,su</a:t>
            </a:r>
            <a:r>
              <a:rPr kumimoji="1" lang="en-US" altLang="ja-JP" sz="1600" dirty="0" smtClean="0"/>
              <a:t>] is NOT non-decreasing in s, i.e. the positive correlation of S and Y is not because of the actual effect but because of confounding, OR</a:t>
            </a:r>
          </a:p>
          <a:p>
            <a:pPr lvl="1"/>
            <a:r>
              <a:rPr kumimoji="1" lang="en-US" altLang="ja-JP" sz="1600" dirty="0" smtClean="0"/>
              <a:t>P(S&gt;</a:t>
            </a:r>
            <a:r>
              <a:rPr kumimoji="1" lang="en-US" altLang="ja-JP" sz="1600" dirty="0" err="1" smtClean="0"/>
              <a:t>s|a,u</a:t>
            </a:r>
            <a:r>
              <a:rPr kumimoji="1" lang="en-US" altLang="ja-JP" sz="1600" dirty="0" smtClean="0"/>
              <a:t>) is NOT non-decreasing in a, i.e. transitivity fails; A affects S for different people than S affects Y</a:t>
            </a:r>
          </a:p>
          <a:p>
            <a:pPr lvl="1"/>
            <a:endParaRPr kumimoji="1" lang="ja-JP" altLang="en-US" sz="16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r="59746" b="81794"/>
          <a:stretch/>
        </p:blipFill>
        <p:spPr>
          <a:xfrm>
            <a:off x="3098056" y="3068960"/>
            <a:ext cx="2081982" cy="74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283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Unification of Mediation and Interaction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41</a:t>
            </a:fld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コンテンツ プレースホルダー 4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ja-JP" sz="2000" dirty="0" smtClean="0"/>
                  <a:t>Assess mediation in the presence of interaction to get direct and indirect effects</a:t>
                </a:r>
              </a:p>
              <a:p>
                <a:r>
                  <a:rPr kumimoji="1" lang="en-US" altLang="ja-JP" sz="2000" dirty="0" smtClean="0"/>
                  <a:t>Under the composition assumption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𝑎𝑀𝑎</m:t>
                        </m:r>
                      </m:sub>
                    </m:sSub>
                  </m:oMath>
                </a14:m>
                <a:r>
                  <a:rPr kumimoji="1" lang="en-US" altLang="ja-JP" sz="2000" dirty="0" smtClean="0"/>
                  <a:t>, total effects can be decomposed into four components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e>
                    </m:d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1600" dirty="0" smtClean="0"/>
              </a:p>
              <a:p>
                <a:pPr lvl="1"/>
                <a:r>
                  <a:rPr kumimoji="1" lang="en-US" altLang="ja-JP" sz="1600" dirty="0" smtClean="0"/>
                  <a:t>CDE : effect of A in the absence of M</a:t>
                </a:r>
              </a:p>
              <a:p>
                <a:pPr lvl="1"/>
                <a:r>
                  <a:rPr kumimoji="1" lang="en-US" altLang="ja-JP" sz="1600" dirty="0" err="1" smtClean="0"/>
                  <a:t>INTref</a:t>
                </a:r>
                <a:r>
                  <a:rPr kumimoji="1" lang="en-US" altLang="ja-JP" sz="1600" dirty="0" smtClean="0"/>
                  <a:t> : interaction that operates only if the mediator is present in the absence of exposure</a:t>
                </a:r>
              </a:p>
              <a:p>
                <a:pPr lvl="1"/>
                <a:r>
                  <a:rPr kumimoji="1" lang="en-US" altLang="ja-JP" sz="1600" dirty="0" err="1" smtClean="0"/>
                  <a:t>INTmed</a:t>
                </a:r>
                <a:r>
                  <a:rPr kumimoji="1" lang="en-US" altLang="ja-JP" sz="1600" dirty="0" smtClean="0"/>
                  <a:t> : interaction that operates only if the exposure changes the mediator</a:t>
                </a:r>
              </a:p>
              <a:p>
                <a:pPr lvl="1"/>
                <a:r>
                  <a:rPr kumimoji="1" lang="en-US" altLang="ja-JP" sz="1600" dirty="0" smtClean="0"/>
                  <a:t>PIE : effect of the mediator in the absence of the exposure times the effect of the exposure on the mediator</a:t>
                </a:r>
                <a:endParaRPr kumimoji="1" lang="ja-JP" altLang="en-US" sz="1600" dirty="0"/>
              </a:p>
            </p:txBody>
          </p:sp>
        </mc:Choice>
        <mc:Fallback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 l="-669" t="-846" r="-17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1872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0"/>
          <p:cNvSpPr>
            <a:spLocks/>
          </p:cNvSpPr>
          <p:nvPr/>
        </p:nvSpPr>
        <p:spPr bwMode="auto">
          <a:xfrm>
            <a:off x="897354" y="4033200"/>
            <a:ext cx="855138" cy="1089283"/>
          </a:xfrm>
          <a:custGeom>
            <a:avLst/>
            <a:gdLst>
              <a:gd name="T0" fmla="*/ 0 w 336"/>
              <a:gd name="T1" fmla="*/ 0 h 428"/>
              <a:gd name="T2" fmla="*/ 0 w 336"/>
              <a:gd name="T3" fmla="*/ 0 h 428"/>
              <a:gd name="T4" fmla="*/ 36 w 336"/>
              <a:gd name="T5" fmla="*/ 48 h 428"/>
              <a:gd name="T6" fmla="*/ 52 w 336"/>
              <a:gd name="T7" fmla="*/ 68 h 428"/>
              <a:gd name="T8" fmla="*/ 68 w 336"/>
              <a:gd name="T9" fmla="*/ 86 h 428"/>
              <a:gd name="T10" fmla="*/ 68 w 336"/>
              <a:gd name="T11" fmla="*/ 86 h 428"/>
              <a:gd name="T12" fmla="*/ 84 w 336"/>
              <a:gd name="T13" fmla="*/ 98 h 428"/>
              <a:gd name="T14" fmla="*/ 98 w 336"/>
              <a:gd name="T15" fmla="*/ 110 h 428"/>
              <a:gd name="T16" fmla="*/ 114 w 336"/>
              <a:gd name="T17" fmla="*/ 120 h 428"/>
              <a:gd name="T18" fmla="*/ 130 w 336"/>
              <a:gd name="T19" fmla="*/ 128 h 428"/>
              <a:gd name="T20" fmla="*/ 146 w 336"/>
              <a:gd name="T21" fmla="*/ 136 h 428"/>
              <a:gd name="T22" fmla="*/ 164 w 336"/>
              <a:gd name="T23" fmla="*/ 142 h 428"/>
              <a:gd name="T24" fmla="*/ 182 w 336"/>
              <a:gd name="T25" fmla="*/ 146 h 428"/>
              <a:gd name="T26" fmla="*/ 200 w 336"/>
              <a:gd name="T27" fmla="*/ 150 h 428"/>
              <a:gd name="T28" fmla="*/ 200 w 336"/>
              <a:gd name="T29" fmla="*/ 150 h 428"/>
              <a:gd name="T30" fmla="*/ 226 w 336"/>
              <a:gd name="T31" fmla="*/ 156 h 428"/>
              <a:gd name="T32" fmla="*/ 250 w 336"/>
              <a:gd name="T33" fmla="*/ 162 h 428"/>
              <a:gd name="T34" fmla="*/ 274 w 336"/>
              <a:gd name="T35" fmla="*/ 172 h 428"/>
              <a:gd name="T36" fmla="*/ 294 w 336"/>
              <a:gd name="T37" fmla="*/ 182 h 428"/>
              <a:gd name="T38" fmla="*/ 302 w 336"/>
              <a:gd name="T39" fmla="*/ 190 h 428"/>
              <a:gd name="T40" fmla="*/ 310 w 336"/>
              <a:gd name="T41" fmla="*/ 196 h 428"/>
              <a:gd name="T42" fmla="*/ 318 w 336"/>
              <a:gd name="T43" fmla="*/ 206 h 428"/>
              <a:gd name="T44" fmla="*/ 324 w 336"/>
              <a:gd name="T45" fmla="*/ 216 h 428"/>
              <a:gd name="T46" fmla="*/ 328 w 336"/>
              <a:gd name="T47" fmla="*/ 226 h 428"/>
              <a:gd name="T48" fmla="*/ 332 w 336"/>
              <a:gd name="T49" fmla="*/ 240 h 428"/>
              <a:gd name="T50" fmla="*/ 334 w 336"/>
              <a:gd name="T51" fmla="*/ 254 h 428"/>
              <a:gd name="T52" fmla="*/ 336 w 336"/>
              <a:gd name="T53" fmla="*/ 268 h 428"/>
              <a:gd name="T54" fmla="*/ 336 w 336"/>
              <a:gd name="T55" fmla="*/ 268 h 428"/>
              <a:gd name="T56" fmla="*/ 336 w 336"/>
              <a:gd name="T57" fmla="*/ 286 h 428"/>
              <a:gd name="T58" fmla="*/ 334 w 336"/>
              <a:gd name="T59" fmla="*/ 302 h 428"/>
              <a:gd name="T60" fmla="*/ 328 w 336"/>
              <a:gd name="T61" fmla="*/ 320 h 428"/>
              <a:gd name="T62" fmla="*/ 322 w 336"/>
              <a:gd name="T63" fmla="*/ 334 h 428"/>
              <a:gd name="T64" fmla="*/ 316 w 336"/>
              <a:gd name="T65" fmla="*/ 350 h 428"/>
              <a:gd name="T66" fmla="*/ 306 w 336"/>
              <a:gd name="T67" fmla="*/ 364 h 428"/>
              <a:gd name="T68" fmla="*/ 296 w 336"/>
              <a:gd name="T69" fmla="*/ 376 h 428"/>
              <a:gd name="T70" fmla="*/ 284 w 336"/>
              <a:gd name="T71" fmla="*/ 388 h 428"/>
              <a:gd name="T72" fmla="*/ 272 w 336"/>
              <a:gd name="T73" fmla="*/ 398 h 428"/>
              <a:gd name="T74" fmla="*/ 258 w 336"/>
              <a:gd name="T75" fmla="*/ 408 h 428"/>
              <a:gd name="T76" fmla="*/ 244 w 336"/>
              <a:gd name="T77" fmla="*/ 414 h 428"/>
              <a:gd name="T78" fmla="*/ 230 w 336"/>
              <a:gd name="T79" fmla="*/ 420 h 428"/>
              <a:gd name="T80" fmla="*/ 214 w 336"/>
              <a:gd name="T81" fmla="*/ 424 h 428"/>
              <a:gd name="T82" fmla="*/ 198 w 336"/>
              <a:gd name="T83" fmla="*/ 426 h 428"/>
              <a:gd name="T84" fmla="*/ 180 w 336"/>
              <a:gd name="T85" fmla="*/ 428 h 428"/>
              <a:gd name="T86" fmla="*/ 164 w 336"/>
              <a:gd name="T87" fmla="*/ 426 h 428"/>
              <a:gd name="T88" fmla="*/ 164 w 336"/>
              <a:gd name="T89" fmla="*/ 426 h 428"/>
              <a:gd name="T90" fmla="*/ 146 w 336"/>
              <a:gd name="T91" fmla="*/ 422 h 428"/>
              <a:gd name="T92" fmla="*/ 130 w 336"/>
              <a:gd name="T93" fmla="*/ 416 h 428"/>
              <a:gd name="T94" fmla="*/ 114 w 336"/>
              <a:gd name="T95" fmla="*/ 410 h 428"/>
              <a:gd name="T96" fmla="*/ 100 w 336"/>
              <a:gd name="T97" fmla="*/ 404 h 428"/>
              <a:gd name="T98" fmla="*/ 88 w 336"/>
              <a:gd name="T99" fmla="*/ 396 h 428"/>
              <a:gd name="T100" fmla="*/ 76 w 336"/>
              <a:gd name="T101" fmla="*/ 386 h 428"/>
              <a:gd name="T102" fmla="*/ 66 w 336"/>
              <a:gd name="T103" fmla="*/ 376 h 428"/>
              <a:gd name="T104" fmla="*/ 56 w 336"/>
              <a:gd name="T105" fmla="*/ 366 h 428"/>
              <a:gd name="T106" fmla="*/ 40 w 336"/>
              <a:gd name="T107" fmla="*/ 340 h 428"/>
              <a:gd name="T108" fmla="*/ 26 w 336"/>
              <a:gd name="T109" fmla="*/ 314 h 428"/>
              <a:gd name="T110" fmla="*/ 16 w 336"/>
              <a:gd name="T111" fmla="*/ 284 h 428"/>
              <a:gd name="T112" fmla="*/ 10 w 336"/>
              <a:gd name="T113" fmla="*/ 254 h 428"/>
              <a:gd name="T114" fmla="*/ 4 w 336"/>
              <a:gd name="T115" fmla="*/ 222 h 428"/>
              <a:gd name="T116" fmla="*/ 2 w 336"/>
              <a:gd name="T117" fmla="*/ 188 h 428"/>
              <a:gd name="T118" fmla="*/ 0 w 336"/>
              <a:gd name="T119" fmla="*/ 154 h 428"/>
              <a:gd name="T120" fmla="*/ 0 w 336"/>
              <a:gd name="T121" fmla="*/ 122 h 428"/>
              <a:gd name="T122" fmla="*/ 0 w 336"/>
              <a:gd name="T123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6" h="428">
                <a:moveTo>
                  <a:pt x="0" y="0"/>
                </a:moveTo>
                <a:lnTo>
                  <a:pt x="0" y="0"/>
                </a:lnTo>
                <a:lnTo>
                  <a:pt x="36" y="48"/>
                </a:lnTo>
                <a:lnTo>
                  <a:pt x="52" y="68"/>
                </a:lnTo>
                <a:lnTo>
                  <a:pt x="68" y="86"/>
                </a:lnTo>
                <a:lnTo>
                  <a:pt x="68" y="86"/>
                </a:lnTo>
                <a:lnTo>
                  <a:pt x="84" y="98"/>
                </a:lnTo>
                <a:lnTo>
                  <a:pt x="98" y="110"/>
                </a:lnTo>
                <a:lnTo>
                  <a:pt x="114" y="120"/>
                </a:lnTo>
                <a:lnTo>
                  <a:pt x="130" y="128"/>
                </a:lnTo>
                <a:lnTo>
                  <a:pt x="146" y="136"/>
                </a:lnTo>
                <a:lnTo>
                  <a:pt x="164" y="142"/>
                </a:lnTo>
                <a:lnTo>
                  <a:pt x="182" y="146"/>
                </a:lnTo>
                <a:lnTo>
                  <a:pt x="200" y="150"/>
                </a:lnTo>
                <a:lnTo>
                  <a:pt x="200" y="150"/>
                </a:lnTo>
                <a:lnTo>
                  <a:pt x="226" y="156"/>
                </a:lnTo>
                <a:lnTo>
                  <a:pt x="250" y="162"/>
                </a:lnTo>
                <a:lnTo>
                  <a:pt x="274" y="172"/>
                </a:lnTo>
                <a:lnTo>
                  <a:pt x="294" y="182"/>
                </a:lnTo>
                <a:lnTo>
                  <a:pt x="302" y="190"/>
                </a:lnTo>
                <a:lnTo>
                  <a:pt x="310" y="196"/>
                </a:lnTo>
                <a:lnTo>
                  <a:pt x="318" y="206"/>
                </a:lnTo>
                <a:lnTo>
                  <a:pt x="324" y="216"/>
                </a:lnTo>
                <a:lnTo>
                  <a:pt x="328" y="226"/>
                </a:lnTo>
                <a:lnTo>
                  <a:pt x="332" y="240"/>
                </a:lnTo>
                <a:lnTo>
                  <a:pt x="334" y="254"/>
                </a:lnTo>
                <a:lnTo>
                  <a:pt x="336" y="268"/>
                </a:lnTo>
                <a:lnTo>
                  <a:pt x="336" y="268"/>
                </a:lnTo>
                <a:lnTo>
                  <a:pt x="336" y="286"/>
                </a:lnTo>
                <a:lnTo>
                  <a:pt x="334" y="302"/>
                </a:lnTo>
                <a:lnTo>
                  <a:pt x="328" y="320"/>
                </a:lnTo>
                <a:lnTo>
                  <a:pt x="322" y="334"/>
                </a:lnTo>
                <a:lnTo>
                  <a:pt x="316" y="350"/>
                </a:lnTo>
                <a:lnTo>
                  <a:pt x="306" y="364"/>
                </a:lnTo>
                <a:lnTo>
                  <a:pt x="296" y="376"/>
                </a:lnTo>
                <a:lnTo>
                  <a:pt x="284" y="388"/>
                </a:lnTo>
                <a:lnTo>
                  <a:pt x="272" y="398"/>
                </a:lnTo>
                <a:lnTo>
                  <a:pt x="258" y="408"/>
                </a:lnTo>
                <a:lnTo>
                  <a:pt x="244" y="414"/>
                </a:lnTo>
                <a:lnTo>
                  <a:pt x="230" y="420"/>
                </a:lnTo>
                <a:lnTo>
                  <a:pt x="214" y="424"/>
                </a:lnTo>
                <a:lnTo>
                  <a:pt x="198" y="426"/>
                </a:lnTo>
                <a:lnTo>
                  <a:pt x="180" y="428"/>
                </a:lnTo>
                <a:lnTo>
                  <a:pt x="164" y="426"/>
                </a:lnTo>
                <a:lnTo>
                  <a:pt x="164" y="426"/>
                </a:lnTo>
                <a:lnTo>
                  <a:pt x="146" y="422"/>
                </a:lnTo>
                <a:lnTo>
                  <a:pt x="130" y="416"/>
                </a:lnTo>
                <a:lnTo>
                  <a:pt x="114" y="410"/>
                </a:lnTo>
                <a:lnTo>
                  <a:pt x="100" y="404"/>
                </a:lnTo>
                <a:lnTo>
                  <a:pt x="88" y="396"/>
                </a:lnTo>
                <a:lnTo>
                  <a:pt x="76" y="386"/>
                </a:lnTo>
                <a:lnTo>
                  <a:pt x="66" y="376"/>
                </a:lnTo>
                <a:lnTo>
                  <a:pt x="56" y="366"/>
                </a:lnTo>
                <a:lnTo>
                  <a:pt x="40" y="340"/>
                </a:lnTo>
                <a:lnTo>
                  <a:pt x="26" y="314"/>
                </a:lnTo>
                <a:lnTo>
                  <a:pt x="16" y="284"/>
                </a:lnTo>
                <a:lnTo>
                  <a:pt x="10" y="254"/>
                </a:lnTo>
                <a:lnTo>
                  <a:pt x="4" y="222"/>
                </a:lnTo>
                <a:lnTo>
                  <a:pt x="2" y="188"/>
                </a:lnTo>
                <a:lnTo>
                  <a:pt x="0" y="154"/>
                </a:lnTo>
                <a:lnTo>
                  <a:pt x="0" y="122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14400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2800" b="1" dirty="0">
                <a:ln w="66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3">
                      <a:lumMod val="50000"/>
                    </a:scheme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</a:p>
        </p:txBody>
      </p:sp>
      <p:sp>
        <p:nvSpPr>
          <p:cNvPr id="3" name="ZoneTexte 18"/>
          <p:cNvSpPr txBox="1"/>
          <p:nvPr/>
        </p:nvSpPr>
        <p:spPr>
          <a:xfrm>
            <a:off x="1894179" y="4365104"/>
            <a:ext cx="685428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b="1" cap="small" dirty="0">
                <a:latin typeface="Verdana" pitchFamily="34" charset="0"/>
                <a:ea typeface="Verdana" pitchFamily="34" charset="0"/>
                <a:cs typeface="Verdana" pitchFamily="34" charset="0"/>
              </a:rPr>
              <a:t>Causal Methods to Tame Unmeasured </a:t>
            </a:r>
            <a:r>
              <a:rPr lang="en-US" altLang="ja-JP" b="1" cap="small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Confouding</a:t>
            </a:r>
            <a:endParaRPr lang="en-US" altLang="ja-JP" b="1" cap="small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ja-JP" b="1" cap="small" dirty="0">
                <a:latin typeface="Verdana" pitchFamily="34" charset="0"/>
                <a:ea typeface="Verdana" pitchFamily="34" charset="0"/>
                <a:cs typeface="Verdana" pitchFamily="34" charset="0"/>
              </a:rPr>
              <a:t>- Eric </a:t>
            </a:r>
            <a:r>
              <a:rPr lang="en-US" altLang="ja-JP" b="1" cap="small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Tchetgen</a:t>
            </a:r>
            <a:r>
              <a:rPr lang="en-US" altLang="ja-JP" b="1" cap="small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ja-JP" b="1" cap="small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Tchetgen</a:t>
            </a:r>
            <a:endParaRPr lang="en-US" altLang="ja-JP" b="1" cap="small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107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Instrumental variable (IV)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43</a:t>
            </a:fld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コンテンツ プレースホルダー 4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ja-JP" sz="2000" dirty="0" smtClean="0"/>
                  <a:t>IV approach refers to a particular set of methods that allow one to recover a causal effect of an exposure in the presence of unmeasured confounding</a:t>
                </a:r>
              </a:p>
              <a:p>
                <a:r>
                  <a:rPr kumimoji="1" lang="en-US" altLang="ja-JP" sz="2000" dirty="0" smtClean="0"/>
                  <a:t>Key assumption : one has observed a pre-exposure </a:t>
                </a:r>
                <a:r>
                  <a:rPr kumimoji="1" lang="en-US" altLang="ja-JP" sz="2000" dirty="0" err="1" smtClean="0"/>
                  <a:t>unconfounded</a:t>
                </a:r>
                <a:r>
                  <a:rPr kumimoji="1" lang="en-US" altLang="ja-JP" sz="2000" dirty="0" smtClean="0"/>
                  <a:t> IV, which affects the outcome only through its effects on the exposure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∐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en-US" altLang="ja-JP" sz="2000" dirty="0" smtClean="0"/>
              </a:p>
              <a:p>
                <a:r>
                  <a:rPr kumimoji="1" lang="en-US" altLang="ja-JP" sz="2000" dirty="0" smtClean="0"/>
                  <a:t>Mendelian randomization is also kind of instrumental variable approach</a:t>
                </a:r>
              </a:p>
              <a:p>
                <a:endParaRPr kumimoji="1" lang="ja-JP" altLang="en-US" sz="2000" dirty="0"/>
              </a:p>
            </p:txBody>
          </p:sp>
        </mc:Choice>
        <mc:Fallback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 l="-669" t="-846" r="-8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601" y="4581128"/>
            <a:ext cx="29813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960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Formal definition of IV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44</a:t>
            </a:fld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コンテンツ プレースホルダー 4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ja-JP" sz="2000" dirty="0" smtClean="0"/>
                  <a:t>Assumption  1) Z and A are associated, Z has a causal effect on A, or Z and A share common causes</a:t>
                </a:r>
              </a:p>
              <a:p>
                <a:r>
                  <a:rPr kumimoji="1" lang="en-US" altLang="ja-JP" sz="2000" dirty="0" smtClean="0"/>
                  <a:t>Assumption 2) Z affects the outcome Y only through A, i.e. no direct effect of Z on Y (exclusion restriction)</a:t>
                </a:r>
              </a:p>
              <a:p>
                <a:r>
                  <a:rPr kumimoji="1" lang="en-US" altLang="ja-JP" sz="2000" dirty="0" smtClean="0"/>
                  <a:t>Assumption 3) Z does not share common causes with the outcome Y, i.e. no confounding for the effect of Z on Y</a:t>
                </a:r>
              </a:p>
              <a:p>
                <a:r>
                  <a:rPr kumimoji="1" lang="en-US" altLang="ja-JP" sz="2000" dirty="0" smtClean="0"/>
                  <a:t>Assumption 4) Monotonicity : there are no </a:t>
                </a:r>
                <a:r>
                  <a:rPr kumimoji="1" lang="en-US" altLang="ja-JP" sz="2000" dirty="0" err="1" smtClean="0"/>
                  <a:t>defiers</a:t>
                </a:r>
                <a:r>
                  <a:rPr kumimoji="1" lang="en-US" altLang="ja-JP" sz="2000" dirty="0" smtClean="0"/>
                  <a:t>, that is, there is only never takers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en-US" altLang="ja-JP" sz="2000" dirty="0" smtClean="0"/>
                  <a:t>), always takers </a:t>
                </a:r>
                <a:r>
                  <a:rPr kumimoji="1" lang="en-US" altLang="ja-JP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ja-JP" sz="2000" dirty="0"/>
                  <a:t>), </a:t>
                </a:r>
                <a:r>
                  <a:rPr kumimoji="1" lang="en-US" altLang="ja-JP" sz="2000" dirty="0" smtClean="0"/>
                  <a:t>compliers </a:t>
                </a:r>
                <a:r>
                  <a:rPr kumimoji="1" lang="en-US" altLang="ja-JP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ja-JP" sz="2000" dirty="0"/>
                  <a:t>), </a:t>
                </a:r>
                <a:r>
                  <a:rPr kumimoji="1" lang="en-US" altLang="ja-JP" sz="2000" dirty="0" smtClean="0"/>
                  <a:t>but </a:t>
                </a:r>
                <a:r>
                  <a:rPr kumimoji="1" lang="en-US" altLang="ja-JP" sz="2000" dirty="0" err="1" smtClean="0"/>
                  <a:t>defiers</a:t>
                </a:r>
                <a:r>
                  <a:rPr kumimoji="1" lang="en-US" altLang="ja-JP" sz="2000" dirty="0" smtClean="0"/>
                  <a:t> </a:t>
                </a:r>
                <a:r>
                  <a:rPr kumimoji="1" lang="en-US" altLang="ja-JP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en-US" altLang="ja-JP" sz="2000" dirty="0"/>
                  <a:t>), </a:t>
                </a:r>
                <a:endParaRPr kumimoji="1" lang="en-US" altLang="ja-JP" sz="2000" dirty="0" smtClean="0"/>
              </a:p>
              <a:p>
                <a:endParaRPr kumimoji="1" lang="en-US" altLang="ja-JP" sz="2000" dirty="0"/>
              </a:p>
              <a:p>
                <a:endParaRPr kumimoji="1" lang="ja-JP" altLang="en-US" sz="2000" dirty="0"/>
              </a:p>
            </p:txBody>
          </p:sp>
        </mc:Choice>
        <mc:Fallback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 l="-669" t="-846" r="-1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372" y="4843878"/>
            <a:ext cx="2485256" cy="187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550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Complier average causal effect(CACE)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45</a:t>
            </a:fld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コンテンツ プレースホルダー 4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ja-JP" sz="2000" dirty="0" smtClean="0"/>
                  <a:t>The causal effect for individuals who would adhere to their assignment</a:t>
                </a:r>
              </a:p>
              <a:p>
                <a:r>
                  <a:rPr kumimoji="1" lang="en-US" altLang="ja-JP" sz="2000" dirty="0" smtClean="0"/>
                  <a:t>OR, the effect for individuals for whom treatment is </a:t>
                </a:r>
                <a:r>
                  <a:rPr kumimoji="1" lang="en-US" altLang="ja-JP" sz="2000" dirty="0" err="1" smtClean="0"/>
                  <a:t>manipulable</a:t>
                </a:r>
                <a:endParaRPr kumimoji="1" lang="en-US" altLang="ja-JP" sz="2000" dirty="0" smtClean="0"/>
              </a:p>
              <a:p>
                <a:r>
                  <a:rPr kumimoji="1" lang="en-US" altLang="ja-JP" sz="2000" dirty="0" smtClean="0"/>
                  <a:t>Instrumental variable </a:t>
                </a:r>
                <a:r>
                  <a:rPr kumimoji="1" lang="en-US" altLang="ja-JP" sz="2000" dirty="0" err="1" smtClean="0"/>
                  <a:t>estimand</a:t>
                </a:r>
                <a:r>
                  <a:rPr kumimoji="1" lang="en-US" altLang="ja-JP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</m:den>
                    </m:f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𝑐𝑎𝑢𝑠𝑎𝑙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𝑒𝑓𝑓𝑒𝑐𝑡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𝑐𝑎𝑢𝑠𝑎𝑙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𝑒𝑓𝑓𝑒𝑐𝑡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kumimoji="1" lang="en-US" altLang="ja-JP" sz="2000" dirty="0" smtClean="0"/>
              </a:p>
              <a:p>
                <a:r>
                  <a:rPr kumimoji="1" lang="en-US" altLang="ja-JP" sz="2000" dirty="0" smtClean="0"/>
                  <a:t>Wald </a:t>
                </a:r>
                <a:r>
                  <a:rPr kumimoji="1" lang="en-US" altLang="ja-JP" sz="2000" dirty="0" err="1" smtClean="0"/>
                  <a:t>estimand</a:t>
                </a:r>
                <a:r>
                  <a:rPr kumimoji="1" lang="en-US" altLang="ja-JP" sz="2000" dirty="0" smtClean="0"/>
                  <a:t> </a:t>
                </a:r>
                <a:endParaRPr kumimoji="1" lang="en-US" altLang="ja-JP" sz="20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𝑒𝑓𝑓𝑒𝑐𝑡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𝑟𝑎𝑛𝑑𝑜𝑚𝑖𝑧𝑎𝑡𝑖𝑜𝑛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𝐼𝑇𝑇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𝑒𝑓𝑓𝑒𝑐𝑡</m:t>
                        </m:r>
                      </m:num>
                      <m:den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𝑒𝑓𝑓𝑒𝑐𝑡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𝑟𝑎𝑛𝑑𝑜𝑚𝑖𝑧𝑎𝑡𝑖𝑜𝑛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𝑐𝑜𝑚𝑝𝑙𝑖𝑎𝑛𝑐𝑒</m:t>
                        </m:r>
                      </m:den>
                    </m:f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=0)</m:t>
                        </m:r>
                      </m:num>
                      <m:den>
                        <m:func>
                          <m:func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16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kumimoji="1" lang="en-US" altLang="ja-JP" sz="16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=1|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kumimoji="1" lang="en-US" altLang="ja-JP" sz="1600" dirty="0" smtClean="0"/>
              </a:p>
              <a:p>
                <a:r>
                  <a:rPr kumimoji="1" lang="en-US" altLang="ja-JP" sz="2000" dirty="0" smtClean="0"/>
                  <a:t>CACE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𝐶𝐴𝐶𝐸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e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=0)</m:t>
                        </m:r>
                      </m:num>
                      <m:den>
                        <m:func>
                          <m:funcPr>
                            <m:ctrlPr>
                              <a:rPr kumimoji="1"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16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ja-JP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6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kumimoji="1" lang="en-US" altLang="ja-JP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kumimoji="1" lang="en-US" altLang="ja-JP" sz="16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kumimoji="1" lang="en-US" altLang="ja-JP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kumimoji="1" lang="en-US" altLang="ja-JP" sz="160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=1|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</a:p>
              <a:p>
                <a:pPr lvl="1"/>
                <a:r>
                  <a:rPr kumimoji="1" lang="en-US" altLang="ja-JP" sz="1600" dirty="0" smtClean="0"/>
                  <a:t>However, both counterfactuals are never observed for a person, thus compliers are not identified</a:t>
                </a:r>
              </a:p>
              <a:p>
                <a:pPr lvl="1"/>
                <a:endParaRPr kumimoji="1" lang="ja-JP" altLang="en-US" sz="1600" dirty="0" smtClean="0"/>
              </a:p>
            </p:txBody>
          </p:sp>
        </mc:Choice>
        <mc:Fallback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 l="-669" t="-846" b="-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9664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Effect of treatment on the treated (ETT)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46</a:t>
            </a:fld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コンテンツ プレースホルダー 4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ja-JP" sz="2000" dirty="0" smtClean="0"/>
                  <a:t>Alternative assumption 4) no current treatment value interaction</a:t>
                </a:r>
              </a:p>
              <a:p>
                <a:r>
                  <a:rPr kumimoji="1" lang="en-US" altLang="ja-JP" sz="2000" dirty="0" smtClean="0"/>
                  <a:t>The advantage is that it does not require the monotonicity assumption, BUT requires ruling out the possibility of effect heterogeneity of the effect of A in the treated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𝐸𝑇𝑇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=0)</m:t>
                        </m:r>
                      </m:num>
                      <m:den>
                        <m:func>
                          <m:funcPr>
                            <m:ctrlP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kumimoji="1" lang="en-US" altLang="ja-JP" sz="200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=1|</m:t>
                        </m:r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kumimoji="1" lang="en-US" altLang="ja-JP" sz="2000" dirty="0" smtClean="0"/>
              </a:p>
              <a:p>
                <a:endParaRPr kumimoji="1" lang="ja-JP" altLang="en-US" sz="2000" dirty="0"/>
              </a:p>
            </p:txBody>
          </p:sp>
        </mc:Choice>
        <mc:Fallback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 l="-669" t="-846" r="-8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2658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Average Causal Effect (ACE)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47</a:t>
            </a:fld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コンテンツ プレースホルダー 4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ja-JP" sz="2000" dirty="0" smtClean="0"/>
                  <a:t>Required extra assumption 5) homogeneity assumption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𝐴𝐶𝐸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</m:s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</m:sSub>
                      </m:e>
                    </m:d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=0)</m:t>
                        </m:r>
                      </m:num>
                      <m:den>
                        <m:func>
                          <m:funcPr>
                            <m:ctrlP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kumimoji="1" lang="en-US" altLang="ja-JP" sz="200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=1|</m:t>
                        </m:r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kumimoji="1" lang="en-US" altLang="ja-JP" sz="2000" dirty="0" smtClean="0"/>
              </a:p>
              <a:p>
                <a:endParaRPr kumimoji="1" lang="ja-JP" altLang="en-US" sz="2000" dirty="0"/>
              </a:p>
            </p:txBody>
          </p:sp>
        </mc:Choice>
        <mc:Fallback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 l="-669" t="-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7648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Covariates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48</a:t>
            </a:fld>
            <a:endParaRPr lang="fr-FR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ja-JP" sz="2000" dirty="0" smtClean="0"/>
              <a:t>In the IV approach, we must account for covariates to</a:t>
            </a:r>
          </a:p>
          <a:p>
            <a:pPr lvl="1"/>
            <a:r>
              <a:rPr kumimoji="1" lang="en-US" altLang="ja-JP" sz="1600" dirty="0" smtClean="0"/>
              <a:t>Account for confounding of the effects of Z on Y, and preventing a violation of the exclusion restriction by C</a:t>
            </a:r>
          </a:p>
          <a:p>
            <a:pPr lvl="1"/>
            <a:r>
              <a:rPr kumimoji="1" lang="en-US" altLang="ja-JP" sz="1600" dirty="0" smtClean="0"/>
              <a:t>Partially account for confounding of the effects of A on Y</a:t>
            </a:r>
          </a:p>
          <a:p>
            <a:pPr lvl="1"/>
            <a:r>
              <a:rPr kumimoji="1" lang="en-US" altLang="ja-JP" sz="1600" dirty="0" smtClean="0"/>
              <a:t>Explain variation in the outcome Y to improve efficiency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63293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Two stage least square (2SLS)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FAC-4B86-4121-B622-50028D35B744}" type="slidenum">
              <a:rPr lang="fr-FR" smtClean="0"/>
              <a:pPr/>
              <a:t>49</a:t>
            </a:fld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コンテンツ プレースホルダー 4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ja-JP" sz="2000" dirty="0" smtClean="0"/>
                  <a:t>Another methods to estimate the causal effect instead of IV </a:t>
                </a:r>
                <a:r>
                  <a:rPr kumimoji="1" lang="en-US" altLang="ja-JP" sz="2000" dirty="0" err="1" smtClean="0"/>
                  <a:t>estimand</a:t>
                </a:r>
                <a:r>
                  <a:rPr kumimoji="1" lang="en-US" altLang="ja-JP" sz="2000" dirty="0" smtClean="0"/>
                  <a:t> or </a:t>
                </a:r>
                <a:r>
                  <a:rPr kumimoji="1" lang="en-US" altLang="ja-JP" sz="2000" dirty="0" err="1" smtClean="0"/>
                  <a:t>wald</a:t>
                </a:r>
                <a:r>
                  <a:rPr kumimoji="1" lang="en-US" altLang="ja-JP" sz="2000" dirty="0" smtClean="0"/>
                  <a:t> </a:t>
                </a:r>
                <a:r>
                  <a:rPr kumimoji="1" lang="en-US" altLang="ja-JP" sz="2000" dirty="0" err="1" smtClean="0"/>
                  <a:t>estimand</a:t>
                </a:r>
                <a:endParaRPr kumimoji="1" lang="en-US" altLang="ja-JP" sz="2000" dirty="0" smtClean="0"/>
              </a:p>
              <a:p>
                <a:endParaRPr kumimoji="1" lang="en-US" altLang="ja-JP" sz="2000" dirty="0"/>
              </a:p>
              <a:p>
                <a:r>
                  <a:rPr kumimoji="1" lang="en-US" altLang="ja-JP" sz="2000" dirty="0" smtClean="0"/>
                  <a:t>Stage 1: fit a linear regression of A on Z and C, and compute the predicted value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en-US" altLang="ja-JP" sz="2000" dirty="0" smtClean="0"/>
              </a:p>
              <a:p>
                <a:r>
                  <a:rPr kumimoji="1" lang="en-US" altLang="ja-JP" sz="2000" dirty="0" smtClean="0"/>
                  <a:t>Stage 2:fit a linear regression of Y on predicted A and C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en-US" altLang="ja-JP" sz="2000" dirty="0" smtClean="0"/>
              </a:p>
              <a:p>
                <a:endParaRPr kumimoji="1" lang="ja-JP" altLang="en-US" sz="2000" dirty="0"/>
              </a:p>
            </p:txBody>
          </p:sp>
        </mc:Choice>
        <mc:Fallback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 l="-669" t="-846" r="-1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12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2A8A-E335-4B01-9B47-7F79D612943A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67544" y="1417637"/>
                <a:ext cx="8208912" cy="5303837"/>
              </a:xfrm>
            </p:spPr>
            <p:txBody>
              <a:bodyPr>
                <a:normAutofit lnSpcReduction="10000"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dirty="0" smtClean="0"/>
                  <a:t>Upper-case letters (e.g. A, Y): </a:t>
                </a:r>
                <a:r>
                  <a:rPr lang="en-US" sz="2000" dirty="0" smtClean="0"/>
                  <a:t>random variables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 smtClean="0"/>
                  <a:t>Lower-case letters (e.g. a, y): </a:t>
                </a:r>
                <a:r>
                  <a:rPr lang="en-US" sz="2000" dirty="0" smtClean="0"/>
                  <a:t>possible values of random variables (i.e. fixed to individual)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dirty="0" smtClean="0"/>
                  <a:t>Potential outcomes =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counterfactual</a:t>
                </a:r>
                <a:r>
                  <a:rPr lang="en-US" dirty="0" smtClean="0"/>
                  <a:t> outcomes</a:t>
                </a:r>
                <a:r>
                  <a:rPr lang="en-US" sz="2000" dirty="0" smtClean="0"/>
                  <a:t>: the situation would have been observed under A=a</a:t>
                </a:r>
              </a:p>
              <a:p>
                <a:pPr>
                  <a:spcBef>
                    <a:spcPts val="600"/>
                  </a:spcBef>
                </a:pPr>
                <a:endParaRPr lang="fr-FR" sz="2000" dirty="0" smtClean="0"/>
              </a:p>
              <a:p>
                <a:pPr>
                  <a:spcBef>
                    <a:spcPts val="600"/>
                  </a:spcBef>
                </a:pPr>
                <a:r>
                  <a:rPr lang="fr-FR" dirty="0" smtClean="0"/>
                  <a:t>Consistency</a:t>
                </a:r>
                <a:r>
                  <a:rPr lang="fr-FR" sz="2000" dirty="0" smtClean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fr-FR" sz="2000" dirty="0" smtClean="0"/>
                  <a:t>, then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fr-FR" altLang="ja-JP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000" dirty="0" smtClean="0"/>
                  <a:t> (same as Rubin’s ‘stable-unit-treatment-value assumption(SUTVA)’)</a:t>
                </a:r>
              </a:p>
              <a:p>
                <a:pPr>
                  <a:spcBef>
                    <a:spcPts val="600"/>
                  </a:spcBef>
                </a:pPr>
                <a:endParaRPr lang="fr-FR" sz="2000" dirty="0"/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US" altLang="ja-JP" b="1" i="1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p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ja-JP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fr-FR" altLang="ja-JP" b="1" dirty="0" smtClean="0"/>
                  <a:t> </a:t>
                </a:r>
                <a:r>
                  <a:rPr lang="fr-FR" altLang="ja-JP" sz="2000" dirty="0" smtClean="0"/>
                  <a:t>: proportion of indivi. Y=1, had </a:t>
                </a:r>
                <a:r>
                  <a:rPr lang="fr-FR" altLang="ja-JP" sz="2000" dirty="0" smtClean="0">
                    <a:solidFill>
                      <a:schemeClr val="accent2"/>
                    </a:solidFill>
                  </a:rPr>
                  <a:t>everybody</a:t>
                </a:r>
                <a:r>
                  <a:rPr lang="fr-FR" altLang="ja-JP" sz="2000" dirty="0" smtClean="0"/>
                  <a:t> been treated &lt;- unconditional probability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</a:rPr>
                      <m:t>𝑷𝒓</m:t>
                    </m:r>
                    <m:d>
                      <m:dPr>
                        <m:begChr m:val="["/>
                        <m:endChr m:val="|"/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ja-JP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fr-FR" altLang="ja-JP" b="1" dirty="0" smtClean="0"/>
                  <a:t> </a:t>
                </a:r>
                <a:r>
                  <a:rPr lang="fr-FR" altLang="ja-JP" sz="2000" dirty="0" smtClean="0"/>
                  <a:t>: proportion of indivi. Y=1 </a:t>
                </a:r>
                <a:r>
                  <a:rPr lang="fr-FR" altLang="ja-JP" sz="2000" dirty="0" smtClean="0">
                    <a:solidFill>
                      <a:schemeClr val="accent2"/>
                    </a:solidFill>
                  </a:rPr>
                  <a:t>among</a:t>
                </a:r>
                <a:r>
                  <a:rPr lang="fr-FR" altLang="ja-JP" sz="2000" dirty="0" smtClean="0"/>
                  <a:t> who received treatment &lt;- conditional probability</a:t>
                </a:r>
                <a:endParaRPr lang="fr-FR" altLang="ja-JP" sz="2000" dirty="0"/>
              </a:p>
              <a:p>
                <a:pPr>
                  <a:spcBef>
                    <a:spcPts val="600"/>
                  </a:spcBef>
                </a:pPr>
                <a:endParaRPr lang="fr-FR" sz="2000" dirty="0" smtClean="0"/>
              </a:p>
            </p:txBody>
          </p:sp>
        </mc:Choice>
        <mc:Fallback xmlns=""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67544" y="1417637"/>
                <a:ext cx="8208912" cy="5303837"/>
              </a:xfrm>
              <a:blipFill rotWithShape="0">
                <a:blip r:embed="rId2"/>
                <a:stretch>
                  <a:fillRect l="-1040" t="-1609" r="-4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06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Thank you for your </a:t>
            </a:r>
            <a:r>
              <a:rPr lang="en-US" sz="3600" b="1" dirty="0" smtClean="0"/>
              <a:t>attention!</a:t>
            </a:r>
            <a:br>
              <a:rPr lang="en-US" sz="3600" b="1" dirty="0" smtClean="0"/>
            </a:br>
            <a:r>
              <a:rPr lang="en-US" dirty="0"/>
              <a:t/>
            </a:r>
            <a:br>
              <a:rPr lang="en-US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248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Association and Causation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2A8A-E335-4B01-9B47-7F79D612943A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67544" y="1417637"/>
                <a:ext cx="8208912" cy="5303837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fr-FR" sz="2000" dirty="0" smtClean="0"/>
                  <a:t>Fundamental problem of causal inference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fr-FR" sz="1600" u="sng" dirty="0" smtClean="0"/>
                  <a:t>Individual causal effects </a:t>
                </a:r>
                <a:r>
                  <a:rPr lang="fr-FR" sz="1600" dirty="0" smtClean="0"/>
                  <a:t>cannot be determined (= missing data problem)</a:t>
                </a:r>
              </a:p>
              <a:p>
                <a:pPr lvl="1">
                  <a:spcBef>
                    <a:spcPts val="600"/>
                  </a:spcBef>
                </a:pPr>
                <a:endParaRPr lang="fr-FR" sz="1600" dirty="0"/>
              </a:p>
              <a:p>
                <a:pPr>
                  <a:spcBef>
                    <a:spcPts val="600"/>
                  </a:spcBef>
                </a:pPr>
                <a:r>
                  <a:rPr lang="fr-FR" sz="2000" dirty="0" smtClean="0"/>
                  <a:t>Average causal effects of A on Y in the population exist if </a:t>
                </a:r>
                <a14:m>
                  <m:oMath xmlns:m="http://schemas.openxmlformats.org/officeDocument/2006/math">
                    <m:r>
                      <a:rPr lang="en-US" altLang="ja-JP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𝑷𝒓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20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p>
                            <m:r>
                              <a:rPr lang="en-US" altLang="ja-JP" sz="20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ja-JP" sz="20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sz="20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ja-JP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ja-JP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ja-JP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𝑷𝒓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20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p>
                            <m:r>
                              <a:rPr lang="en-US" altLang="ja-JP" sz="20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ja-JP" sz="20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p>
                        <m:r>
                          <a:rPr lang="en-US" altLang="ja-JP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fr-FR" sz="2000" dirty="0" smtClean="0"/>
              </a:p>
              <a:p>
                <a:pPr>
                  <a:spcBef>
                    <a:spcPts val="600"/>
                  </a:spcBef>
                </a:pPr>
                <a:r>
                  <a:rPr lang="fr-FR" sz="2000" dirty="0"/>
                  <a:t>A</a:t>
                </a:r>
                <a:r>
                  <a:rPr lang="fr-FR" sz="2000" dirty="0" smtClean="0"/>
                  <a:t>ssociation between A and Y in the population exist if </a:t>
                </a:r>
                <a14:m>
                  <m:oMath xmlns:m="http://schemas.openxmlformats.org/officeDocument/2006/math">
                    <m:r>
                      <a:rPr lang="en-US" altLang="ja-JP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𝑷𝒓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altLang="ja-JP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ja-JP" sz="2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altLang="ja-JP" sz="2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ja-JP" sz="2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2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ja-JP" sz="20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ja-JP" sz="20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𝑷𝒓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altLang="ja-JP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ja-JP" sz="2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altLang="ja-JP" sz="2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ja-JP" sz="2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2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endParaRPr lang="fr-FR" sz="2000" dirty="0" smtClean="0"/>
              </a:p>
              <a:p>
                <a:pPr lvl="1">
                  <a:spcBef>
                    <a:spcPts val="600"/>
                  </a:spcBef>
                </a:pPr>
                <a:r>
                  <a:rPr lang="fr-FR" sz="1600" dirty="0" smtClean="0"/>
                  <a:t>If there is no association, they are independent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∐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lang="fr-FR" sz="1600" dirty="0" smtClean="0"/>
              </a:p>
              <a:p>
                <a:pPr>
                  <a:spcBef>
                    <a:spcPts val="600"/>
                  </a:spcBef>
                </a:pPr>
                <a:r>
                  <a:rPr lang="fr-FR" sz="1800" dirty="0" smtClean="0"/>
                  <a:t>If outcome is nondichotomous, </a:t>
                </a:r>
                <a14:m>
                  <m:oMath xmlns:m="http://schemas.openxmlformats.org/officeDocument/2006/math">
                    <m:r>
                      <a:rPr lang="en-US" altLang="ja-JP" sz="1800" b="1" i="0" smtClean="0">
                        <a:latin typeface="Cambria Math" panose="02040503050406030204" pitchFamily="18" charset="0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1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800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p>
                            <m:r>
                              <a:rPr lang="en-US" altLang="ja-JP" sz="18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ja-JP" sz="18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e>
                    </m:d>
                  </m:oMath>
                </a14:m>
                <a:r>
                  <a:rPr lang="fr-FR" sz="1800" dirty="0" smtClean="0"/>
                  <a:t>(population mean or expectation) can be substituted</a:t>
                </a:r>
              </a:p>
              <a:p>
                <a:pPr>
                  <a:spcBef>
                    <a:spcPts val="600"/>
                  </a:spcBef>
                </a:pPr>
                <a:endParaRPr lang="fr-FR" sz="1800" dirty="0"/>
              </a:p>
              <a:p>
                <a:pPr>
                  <a:spcBef>
                    <a:spcPts val="600"/>
                  </a:spcBef>
                </a:pPr>
                <a:r>
                  <a:rPr lang="fr-FR" sz="2000" dirty="0" smtClean="0"/>
                  <a:t>There is confounding when </a:t>
                </a:r>
                <a14:m>
                  <m:oMath xmlns:m="http://schemas.openxmlformats.org/officeDocument/2006/math">
                    <m:r>
                      <a:rPr lang="en-US" altLang="ja-JP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𝑷𝒓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20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p>
                            <m:r>
                              <a:rPr lang="en-US" altLang="ja-JP" sz="20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p>
                        </m:sSup>
                        <m:r>
                          <a:rPr lang="en-US" altLang="ja-JP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ja-JP" sz="20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ja-JP" sz="20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𝑷𝒓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altLang="ja-JP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ja-JP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altLang="ja-JP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ja-JP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2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endParaRPr lang="fr-FR" sz="2000" dirty="0" smtClean="0"/>
              </a:p>
            </p:txBody>
          </p:sp>
        </mc:Choice>
        <mc:Fallback xmlns=""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67544" y="1417637"/>
                <a:ext cx="8208912" cy="5303837"/>
              </a:xfrm>
              <a:blipFill rotWithShape="0">
                <a:blip r:embed="rId2"/>
                <a:stretch>
                  <a:fillRect l="-669" t="-6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35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 of causal effects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2A8A-E335-4B01-9B47-7F79D61294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15616" y="1556792"/>
            <a:ext cx="6958355" cy="431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5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Conditions for causal inference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2A8A-E335-4B01-9B47-7F79D612943A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67544" y="1417637"/>
                <a:ext cx="8208912" cy="5303837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fr-FR" sz="2000" dirty="0" smtClean="0"/>
                  <a:t>Ideal randomized experiment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fr-FR" sz="1600" dirty="0" smtClean="0"/>
                  <a:t>No loss to follow-up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fr-FR" sz="1600" dirty="0" smtClean="0"/>
                  <a:t>Full compliance with assigned treatment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fr-FR" sz="1600" dirty="0" smtClean="0"/>
                  <a:t>One version of treatment (well-defined treatment)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fr-FR" sz="1600" dirty="0" smtClean="0"/>
                  <a:t>Double blind assigment (neither subjects nor investigators know)</a:t>
                </a:r>
              </a:p>
              <a:p>
                <a:pPr lvl="1">
                  <a:spcBef>
                    <a:spcPts val="600"/>
                  </a:spcBef>
                </a:pPr>
                <a:endParaRPr lang="fr-FR" sz="1600" dirty="0"/>
              </a:p>
              <a:p>
                <a:pPr marL="457200" indent="-4572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fr-FR" dirty="0" smtClean="0"/>
                  <a:t>Exchangeability </a:t>
                </a:r>
                <a:r>
                  <a:rPr lang="fr-FR" sz="2000" dirty="0" smtClean="0"/>
                  <a:t>&lt;- marginal randomization</a:t>
                </a:r>
              </a:p>
              <a:p>
                <a:pPr marL="857250" lvl="1" indent="-457200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ja-JP" sz="1600" b="1" i="1">
                        <a:latin typeface="Cambria Math" panose="02040503050406030204" pitchFamily="18" charset="0"/>
                      </a:rPr>
                      <m:t>𝑷𝒓</m:t>
                    </m:r>
                    <m:d>
                      <m:dPr>
                        <m:begChr m:val="["/>
                        <m:endChr m:val="|"/>
                        <m:ctrlPr>
                          <a:rPr lang="en-US" altLang="ja-JP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00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p>
                            <m:r>
                              <a:rPr lang="en-US" altLang="ja-JP" sz="1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p>
                        </m:sSup>
                        <m:r>
                          <a:rPr lang="en-US" altLang="ja-JP" sz="16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6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ja-JP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ja-JP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6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ja-JP" sz="1600" b="1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ja-JP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600" b="1" i="1">
                        <a:latin typeface="Cambria Math" panose="02040503050406030204" pitchFamily="18" charset="0"/>
                      </a:rPr>
                      <m:t>𝑷𝒓</m:t>
                    </m:r>
                    <m:d>
                      <m:dPr>
                        <m:begChr m:val="["/>
                        <m:endChr m:val="|"/>
                        <m:ctrlPr>
                          <a:rPr lang="en-US" altLang="ja-JP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00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p>
                            <m:r>
                              <a:rPr lang="en-US" altLang="ja-JP" sz="1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p>
                        </m:sSup>
                        <m:r>
                          <a:rPr lang="en-US" altLang="ja-JP" sz="16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6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ja-JP" sz="160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16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ja-JP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6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ja-JP" sz="1600" b="1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ja-JP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altLang="ja-JP" sz="16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ja-JP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∐</m:t>
                    </m:r>
                    <m:sSup>
                      <m:sSupPr>
                        <m:ctrlPr>
                          <a:rPr lang="en-US" altLang="ja-JP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  <m:sup>
                        <m:r>
                          <a:rPr lang="en-US" altLang="ja-JP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sup>
                    </m:sSup>
                    <m:r>
                      <a:rPr lang="en-US" altLang="ja-JP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𝒇𝒐𝒓</m:t>
                    </m:r>
                    <m:r>
                      <a:rPr lang="en-US" altLang="ja-JP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𝒂𝒍𝒍</m:t>
                    </m:r>
                    <m:r>
                      <a:rPr lang="en-US" altLang="ja-JP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altLang="ja-JP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(≠</m:t>
                    </m:r>
                    <m:r>
                      <a:rPr lang="en-US" altLang="ja-JP" sz="16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ja-JP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∐</m:t>
                    </m:r>
                    <m:r>
                      <a:rPr lang="en-US" altLang="ja-JP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altLang="ja-JP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altLang="ja-JP" sz="1600" b="1" dirty="0" smtClean="0"/>
              </a:p>
              <a:p>
                <a:pPr marL="857250" lvl="1" indent="-457200">
                  <a:spcBef>
                    <a:spcPts val="600"/>
                  </a:spcBef>
                </a:pPr>
                <a:r>
                  <a:rPr lang="fr-FR" altLang="ja-JP" sz="1600" dirty="0" smtClean="0"/>
                  <a:t>Lack of confounding</a:t>
                </a:r>
                <a:endParaRPr lang="fr-FR" altLang="ja-JP" sz="1600" dirty="0"/>
              </a:p>
              <a:p>
                <a:pPr marL="857250" lvl="1" indent="-457200">
                  <a:spcBef>
                    <a:spcPts val="600"/>
                  </a:spcBef>
                </a:pPr>
                <a:r>
                  <a:rPr lang="fr-FR" altLang="ja-JP" sz="1600" dirty="0" smtClean="0"/>
                  <a:t>If not holds, we need counfouding </a:t>
                </a:r>
                <a:r>
                  <a:rPr lang="fr-FR" altLang="ja-JP" sz="1600" dirty="0" smtClean="0">
                    <a:solidFill>
                      <a:schemeClr val="accent2"/>
                    </a:solidFill>
                  </a:rPr>
                  <a:t>adjustment</a:t>
                </a:r>
              </a:p>
              <a:p>
                <a:pPr marL="457200" indent="-4572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fr-FR" altLang="ja-JP" dirty="0" smtClean="0"/>
                  <a:t>Positivity </a:t>
                </a:r>
                <a:r>
                  <a:rPr lang="fr-FR" altLang="ja-JP" sz="2000" dirty="0" smtClean="0"/>
                  <a:t>(explained later)</a:t>
                </a:r>
              </a:p>
              <a:p>
                <a:pPr marL="857250" lvl="1" indent="-457200">
                  <a:spcBef>
                    <a:spcPts val="600"/>
                  </a:spcBef>
                </a:pPr>
                <a:r>
                  <a:rPr lang="fr-FR" altLang="ja-JP" sz="1800" dirty="0" smtClean="0"/>
                  <a:t>No treatment that no one take</a:t>
                </a:r>
              </a:p>
              <a:p>
                <a:pPr marL="457200" indent="-4572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fr-FR" altLang="ja-JP" dirty="0" smtClean="0"/>
                  <a:t>Consistency </a:t>
                </a:r>
                <a:r>
                  <a:rPr lang="fr-FR" altLang="ja-JP" sz="2000" dirty="0" smtClean="0"/>
                  <a:t>(explained later)</a:t>
                </a:r>
              </a:p>
              <a:p>
                <a:pPr marL="857250" lvl="1" indent="-457200">
                  <a:spcBef>
                    <a:spcPts val="600"/>
                  </a:spcBef>
                </a:pPr>
                <a:r>
                  <a:rPr lang="fr-FR" altLang="ja-JP" sz="1800" dirty="0" smtClean="0"/>
                  <a:t>SUTVA</a:t>
                </a:r>
                <a:endParaRPr lang="fr-FR" altLang="ja-JP" sz="1800" dirty="0"/>
              </a:p>
            </p:txBody>
          </p:sp>
        </mc:Choice>
        <mc:Fallback xmlns=""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67544" y="1417637"/>
                <a:ext cx="8208912" cy="5303837"/>
              </a:xfrm>
              <a:blipFill rotWithShape="0">
                <a:blip r:embed="rId2"/>
                <a:stretch>
                  <a:fillRect l="-1189" t="-6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69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study 1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2A8A-E335-4B01-9B47-7F79D61294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552" y="1145115"/>
            <a:ext cx="5734050" cy="261937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177" y="3835259"/>
            <a:ext cx="56864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s [Showeet.com]">
  <a:themeElements>
    <a:clrScheme name="Drop">
      <a:dk1>
        <a:srgbClr val="344246"/>
      </a:dk1>
      <a:lt1>
        <a:sysClr val="window" lastClr="FFFFFF"/>
      </a:lt1>
      <a:dk2>
        <a:srgbClr val="344246"/>
      </a:dk2>
      <a:lt2>
        <a:srgbClr val="EEECE1"/>
      </a:lt2>
      <a:accent1>
        <a:srgbClr val="344246"/>
      </a:accent1>
      <a:accent2>
        <a:srgbClr val="E52C50"/>
      </a:accent2>
      <a:accent3>
        <a:srgbClr val="7BC5D2"/>
      </a:accent3>
      <a:accent4>
        <a:srgbClr val="F0EE97"/>
      </a:accent4>
      <a:accent5>
        <a:srgbClr val="921010"/>
      </a:accent5>
      <a:accent6>
        <a:srgbClr val="E2DE32"/>
      </a:accent6>
      <a:hlink>
        <a:srgbClr val="00B0F0"/>
      </a:hlink>
      <a:folHlink>
        <a:srgbClr val="00B0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12634</TotalTime>
  <Words>1890</Words>
  <Application>Microsoft Office PowerPoint</Application>
  <PresentationFormat>画面に合わせる (4:3)</PresentationFormat>
  <Paragraphs>420</Paragraphs>
  <Slides>50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50</vt:i4>
      </vt:variant>
    </vt:vector>
  </HeadingPairs>
  <TitlesOfParts>
    <vt:vector size="57" baseType="lpstr">
      <vt:lpstr>ＭＳ Ｐゴシック</vt:lpstr>
      <vt:lpstr>Arial</vt:lpstr>
      <vt:lpstr>Calibri</vt:lpstr>
      <vt:lpstr>Cambria Math</vt:lpstr>
      <vt:lpstr>Symbol</vt:lpstr>
      <vt:lpstr>Verdana</vt:lpstr>
      <vt:lpstr>Drops [Showeet.com]</vt:lpstr>
      <vt:lpstr>Causal Inference</vt:lpstr>
      <vt:lpstr>Reference</vt:lpstr>
      <vt:lpstr>Contents</vt:lpstr>
      <vt:lpstr>PowerPoint プレゼンテーション</vt:lpstr>
      <vt:lpstr>Terminology</vt:lpstr>
      <vt:lpstr>Association and Causation</vt:lpstr>
      <vt:lpstr>Definition of causal effects</vt:lpstr>
      <vt:lpstr>Conditions for causal inference</vt:lpstr>
      <vt:lpstr>Case study 1</vt:lpstr>
      <vt:lpstr>Exchangeability…</vt:lpstr>
      <vt:lpstr>Standardization</vt:lpstr>
      <vt:lpstr>Inverse probability(IP) weighting</vt:lpstr>
      <vt:lpstr>The way of IP weighting and interpretation</vt:lpstr>
      <vt:lpstr>Violations of positivity</vt:lpstr>
      <vt:lpstr>Suppose we want to estimate the causal effect of A on Y…</vt:lpstr>
      <vt:lpstr>Marginal structural model (MSM)</vt:lpstr>
      <vt:lpstr>Advantage of MSM with IP weighting or standardization</vt:lpstr>
      <vt:lpstr>PowerPoint プレゼンテーション</vt:lpstr>
      <vt:lpstr>Case study 2</vt:lpstr>
      <vt:lpstr>Taking account of the treatment regime</vt:lpstr>
      <vt:lpstr>MSM conditioning on past treatment</vt:lpstr>
      <vt:lpstr>How to model multistate?</vt:lpstr>
      <vt:lpstr>Structural Nested Mean Model (SNMM)</vt:lpstr>
      <vt:lpstr>PowerPoint プレゼンテーション</vt:lpstr>
      <vt:lpstr>Directed Acyclic Graphs (DAGs)</vt:lpstr>
      <vt:lpstr>d-separation and d-connected</vt:lpstr>
      <vt:lpstr>Causal DAGs</vt:lpstr>
      <vt:lpstr>Single-World Intervention Graphs (SWIGs)</vt:lpstr>
      <vt:lpstr>SWIGs for dynamic regimes</vt:lpstr>
      <vt:lpstr>PowerPoint プレゼンテーション</vt:lpstr>
      <vt:lpstr>Standard approach to investigate mediation</vt:lpstr>
      <vt:lpstr>Limitation1: Mediator-outcome confounding</vt:lpstr>
      <vt:lpstr>Limitation2:exposure-mediator interactions</vt:lpstr>
      <vt:lpstr>Approach 1) Definitions</vt:lpstr>
      <vt:lpstr>Approach 1) no unmeasured confounder assumption</vt:lpstr>
      <vt:lpstr>Approach 2) Regression model for causal mediation analysis</vt:lpstr>
      <vt:lpstr>PowerPoint プレゼンテーション</vt:lpstr>
      <vt:lpstr>Approach 2) cautions for binary outcomes</vt:lpstr>
      <vt:lpstr>Approach 3) sensitivity analysis</vt:lpstr>
      <vt:lpstr>Surrogate paradox</vt:lpstr>
      <vt:lpstr>Unification of Mediation and Interaction</vt:lpstr>
      <vt:lpstr>PowerPoint プレゼンテーション</vt:lpstr>
      <vt:lpstr>Instrumental variable (IV)</vt:lpstr>
      <vt:lpstr>Formal definition of IV</vt:lpstr>
      <vt:lpstr>Complier average causal effect(CACE)</vt:lpstr>
      <vt:lpstr>Effect of treatment on the treated (ETT)</vt:lpstr>
      <vt:lpstr>Average Causal Effect (ACE)</vt:lpstr>
      <vt:lpstr>Covariates</vt:lpstr>
      <vt:lpstr>Two stage least square (2SLS)</vt:lpstr>
      <vt:lpstr>Thank you for your attention!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- Drops</dc:title>
  <dc:creator>showeet.com</dc:creator>
  <cp:lastModifiedBy>Koyama Yuna</cp:lastModifiedBy>
  <cp:revision>84</cp:revision>
  <dcterms:created xsi:type="dcterms:W3CDTF">2012-01-16T12:17:13Z</dcterms:created>
  <dcterms:modified xsi:type="dcterms:W3CDTF">2019-06-23T06:44:42Z</dcterms:modified>
  <cp:category>Templates</cp:category>
</cp:coreProperties>
</file>