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F2E5-B159-432C-A61E-2C5BC0159661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9555-0AF1-4811-92D0-0065F47F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F2E5-B159-432C-A61E-2C5BC0159661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9555-0AF1-4811-92D0-0065F47F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2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F2E5-B159-432C-A61E-2C5BC0159661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9555-0AF1-4811-92D0-0065F47F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F2E5-B159-432C-A61E-2C5BC0159661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9555-0AF1-4811-92D0-0065F47F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F2E5-B159-432C-A61E-2C5BC0159661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9555-0AF1-4811-92D0-0065F47F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5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F2E5-B159-432C-A61E-2C5BC0159661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9555-0AF1-4811-92D0-0065F47F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1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F2E5-B159-432C-A61E-2C5BC0159661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9555-0AF1-4811-92D0-0065F47F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3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F2E5-B159-432C-A61E-2C5BC0159661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9555-0AF1-4811-92D0-0065F47F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F2E5-B159-432C-A61E-2C5BC0159661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9555-0AF1-4811-92D0-0065F47F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F2E5-B159-432C-A61E-2C5BC0159661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9555-0AF1-4811-92D0-0065F47F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F2E5-B159-432C-A61E-2C5BC0159661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9555-0AF1-4811-92D0-0065F47F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7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FF2E5-B159-432C-A61E-2C5BC0159661}" type="datetimeFigureOut">
              <a:rPr lang="en-US" smtClean="0"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9555-0AF1-4811-92D0-0065F47F9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3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Adjusted Temperature </a:t>
            </a:r>
            <a:r>
              <a:rPr lang="en-US" dirty="0" smtClean="0"/>
              <a:t>Model for Greenland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KCJ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Robin </a:t>
            </a:r>
            <a:r>
              <a:rPr lang="en-US" dirty="0" smtClean="0"/>
              <a:t>Temperature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403" y="1180703"/>
            <a:ext cx="580098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575" y="1971377"/>
            <a:ext cx="2839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Camp Century (shallow Red)</a:t>
            </a:r>
          </a:p>
          <a:p>
            <a:r>
              <a:rPr lang="en-US" dirty="0" smtClean="0"/>
              <a:t>NGRIP (Green)</a:t>
            </a:r>
          </a:p>
          <a:p>
            <a:r>
              <a:rPr lang="en-US" dirty="0" smtClean="0"/>
              <a:t>GRIP/GISP (Deep red)</a:t>
            </a:r>
          </a:p>
          <a:p>
            <a:r>
              <a:rPr lang="en-US" dirty="0" smtClean="0"/>
              <a:t>Models (black)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804" y="3727986"/>
            <a:ext cx="15996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Parameters:</a:t>
            </a:r>
          </a:p>
          <a:p>
            <a:endParaRPr lang="en-US" dirty="0"/>
          </a:p>
          <a:p>
            <a:r>
              <a:rPr lang="en-US" dirty="0" smtClean="0"/>
              <a:t>MODIS </a:t>
            </a:r>
            <a:r>
              <a:rPr lang="en-US" dirty="0" smtClean="0"/>
              <a:t>Temp</a:t>
            </a:r>
          </a:p>
          <a:p>
            <a:r>
              <a:rPr lang="en-US" dirty="0" smtClean="0"/>
              <a:t>UU SMB</a:t>
            </a:r>
          </a:p>
          <a:p>
            <a:r>
              <a:rPr lang="en-US" dirty="0" smtClean="0"/>
              <a:t>CISM Heat Flux</a:t>
            </a:r>
          </a:p>
          <a:p>
            <a:r>
              <a:rPr lang="en-US" dirty="0" smtClean="0"/>
              <a:t>OIB ice thick</a:t>
            </a:r>
          </a:p>
          <a:p>
            <a:r>
              <a:rPr lang="en-US" dirty="0"/>
              <a:t>k</a:t>
            </a:r>
            <a:r>
              <a:rPr lang="en-US" dirty="0" smtClean="0"/>
              <a:t>=2.5</a:t>
            </a:r>
          </a:p>
          <a:p>
            <a:r>
              <a:rPr lang="en-US" dirty="0" smtClean="0"/>
              <a:t>K=33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81160" y="29870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4345" y="5788878"/>
            <a:ext cx="689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available </a:t>
            </a:r>
            <a:r>
              <a:rPr lang="en-US" dirty="0" smtClean="0"/>
              <a:t>parameters and </a:t>
            </a:r>
            <a:r>
              <a:rPr lang="en-US" dirty="0" smtClean="0"/>
              <a:t>Robin Equation, only GISP </a:t>
            </a:r>
            <a:endParaRPr lang="en-US" dirty="0"/>
          </a:p>
          <a:p>
            <a:r>
              <a:rPr lang="en-US" dirty="0" smtClean="0"/>
              <a:t>Model is </a:t>
            </a:r>
            <a:r>
              <a:rPr lang="en-US" dirty="0" smtClean="0"/>
              <a:t>close</a:t>
            </a:r>
            <a:r>
              <a:rPr lang="en-US" i="1" dirty="0" smtClean="0"/>
              <a:t>.  Adjust SMP, Surface Temp, Heat Flux to fit all the data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862386" y="1027906"/>
            <a:ext cx="29388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Robin model is most valid near the ice divide.  It neglects horizontal advection and strain heating.  Both terms seem to contribute less than 1 K correction (</a:t>
            </a:r>
            <a:r>
              <a:rPr lang="en-US" dirty="0" err="1" smtClean="0"/>
              <a:t>Weertman</a:t>
            </a:r>
            <a:r>
              <a:rPr lang="en-US" dirty="0" smtClean="0"/>
              <a:t> </a:t>
            </a:r>
            <a:r>
              <a:rPr lang="en-US" dirty="0" smtClean="0"/>
              <a:t>and also Van der </a:t>
            </a:r>
            <a:r>
              <a:rPr lang="en-US" dirty="0" err="1" smtClean="0"/>
              <a:t>Veen</a:t>
            </a:r>
            <a:r>
              <a:rPr lang="en-US" dirty="0" smtClean="0"/>
              <a:t>).  Nevertheless should check.  Strain heating can be fudged by increasing basal heat flux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6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609" y="0"/>
            <a:ext cx="3173914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Correction Curves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0641" y="3903340"/>
            <a:ext cx="3812280" cy="2859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2789"/>
            <a:ext cx="3245461" cy="2434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523" y="4022789"/>
            <a:ext cx="3493797" cy="262070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73510"/>
              </p:ext>
            </p:extLst>
          </p:nvPr>
        </p:nvGraphicFramePr>
        <p:xfrm>
          <a:off x="335609" y="1004521"/>
          <a:ext cx="317391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562"/>
                <a:gridCol w="805562"/>
                <a:gridCol w="612227"/>
                <a:gridCol w="8055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Parameter/Site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Camp 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NGRIP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GRIP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Surface Temp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Heat Flux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-0.06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0.043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0.017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Thickness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73881" y="1691121"/>
            <a:ext cx="6217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 corrections to published data (left table) tuned to fit the measured temperature profile.  Parameter correction linearly interpolated between sites (below).  Parameter corrections held constant past the GISP/GRIP Site (possibly can tune with mid depth cores at </a:t>
            </a:r>
            <a:r>
              <a:rPr lang="en-US" dirty="0" err="1" smtClean="0"/>
              <a:t>Milcent</a:t>
            </a:r>
            <a:r>
              <a:rPr lang="en-US" dirty="0" smtClean="0"/>
              <a:t> and Crete).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6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81" y="388393"/>
            <a:ext cx="1785301" cy="1325563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Original and Adjusted Parameters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4295" y="3598177"/>
            <a:ext cx="4345829" cy="32598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05" y="296281"/>
            <a:ext cx="4115291" cy="3086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646" y="43280"/>
            <a:ext cx="4392478" cy="3294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242" y="3452018"/>
            <a:ext cx="4093931" cy="30708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67719" y="2001826"/>
            <a:ext cx="1451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CISM Heat Flux (Red) and Adjusted Flux (Blue)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0928" y="4837407"/>
            <a:ext cx="1995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CISM </a:t>
            </a:r>
            <a:r>
              <a:rPr lang="en-US" dirty="0" err="1" smtClean="0"/>
              <a:t>precip</a:t>
            </a:r>
            <a:r>
              <a:rPr lang="en-US" dirty="0" smtClean="0"/>
              <a:t> (red), RACMO SMB (green), OSU field data (red circles), adjusted SMB (Blue)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8978" y="5228088"/>
            <a:ext cx="1994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MODIS Mean Annual Temp (red) adjusted Temp (green)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7315" y="260199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OIB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3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48" y="389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Model Temperatures</a:t>
            </a:r>
            <a:br>
              <a:rPr lang="en-US" dirty="0" smtClean="0"/>
            </a:br>
            <a:r>
              <a:rPr lang="en-US" sz="2200" dirty="0" smtClean="0"/>
              <a:t>Original Input Data (OIB Thickness, UU SMB, Modis Temp), left</a:t>
            </a:r>
            <a:br>
              <a:rPr lang="en-US" sz="2200" dirty="0" smtClean="0"/>
            </a:br>
            <a:r>
              <a:rPr lang="en-US" sz="2200" dirty="0" smtClean="0"/>
              <a:t>Inputs Adjusted to Fit Borehole Temps, right</a:t>
            </a:r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297" y="2396579"/>
            <a:ext cx="5800983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48" y="2358522"/>
            <a:ext cx="5851720" cy="43893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3363" y="1457860"/>
            <a:ext cx="46009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/>
            <a:r>
              <a:rPr lang="en-US" sz="1100" dirty="0" smtClean="0"/>
              <a:t>Solid Red Camp C</a:t>
            </a:r>
          </a:p>
          <a:p>
            <a:pPr lvl="3"/>
            <a:r>
              <a:rPr lang="en-US" sz="1100" dirty="0" smtClean="0"/>
              <a:t>Dashed Red GRIP</a:t>
            </a:r>
          </a:p>
          <a:p>
            <a:pPr lvl="3"/>
            <a:r>
              <a:rPr lang="en-US" sz="1100" dirty="0" smtClean="0"/>
              <a:t>Dashed Green NGRIP</a:t>
            </a:r>
          </a:p>
          <a:p>
            <a:pPr lvl="3"/>
            <a:r>
              <a:rPr lang="en-US" sz="1100" dirty="0" smtClean="0"/>
              <a:t>Model Black</a:t>
            </a:r>
          </a:p>
          <a:p>
            <a:pPr lvl="3"/>
            <a:endParaRPr lang="en-US" sz="1100" dirty="0" smtClean="0"/>
          </a:p>
          <a:p>
            <a:r>
              <a:rPr lang="en-US" sz="1100" dirty="0" smtClean="0"/>
              <a:t>Discrepancy at 1500 m for NGRIP and GRIP attributed to past climate change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5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0587" y="484673"/>
            <a:ext cx="1477206" cy="469455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UWBRAD Spectra along Flight line:</a:t>
            </a:r>
            <a:br>
              <a:rPr lang="en-US" sz="1800" dirty="0" smtClean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 smtClean="0"/>
              <a:t>Modified Temperatures</a:t>
            </a:r>
            <a:endParaRPr lang="en-US" sz="1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7888" y="2802319"/>
            <a:ext cx="5800983" cy="4351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06" y="121764"/>
            <a:ext cx="3994883" cy="2996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490" y="-26424"/>
            <a:ext cx="4516876" cy="3388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27" y="3361700"/>
            <a:ext cx="3291840" cy="329184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145280" y="4754880"/>
            <a:ext cx="4556760" cy="15087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2826" y="5690632"/>
            <a:ext cx="231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Oswald and </a:t>
            </a:r>
            <a:r>
              <a:rPr lang="en-US" dirty="0" err="1" smtClean="0"/>
              <a:t>Gogineni</a:t>
            </a:r>
            <a:r>
              <a:rPr lang="en-US" dirty="0" smtClean="0"/>
              <a:t>, Subsurface Water Map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96640" y="3520440"/>
            <a:ext cx="4053840" cy="960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90366" y="5875506"/>
            <a:ext cx="6832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0.5 GHz B</a:t>
            </a:r>
          </a:p>
          <a:p>
            <a:r>
              <a:rPr lang="en-US" sz="900" dirty="0" smtClean="0"/>
              <a:t>1.0          R</a:t>
            </a:r>
          </a:p>
          <a:p>
            <a:r>
              <a:rPr lang="en-US" sz="900" dirty="0" smtClean="0"/>
              <a:t>1.4          C</a:t>
            </a:r>
          </a:p>
          <a:p>
            <a:r>
              <a:rPr lang="en-US" sz="900" dirty="0" smtClean="0"/>
              <a:t>2.0           G</a:t>
            </a:r>
          </a:p>
          <a:p>
            <a:r>
              <a:rPr lang="en-US" sz="900" dirty="0" smtClean="0"/>
              <a:t>SMOS      B</a:t>
            </a:r>
            <a:endParaRPr 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5623560" y="6355692"/>
            <a:ext cx="1679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1.4 GHz model forced to fit SMOS on average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1645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500062"/>
            <a:ext cx="1051560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Robin type model with the </a:t>
            </a:r>
            <a:r>
              <a:rPr lang="en-US" dirty="0" smtClean="0"/>
              <a:t>adjusted inputs can match the temperature profiles to within about 1 K except where long term climate dominates deeper part of profile.</a:t>
            </a:r>
            <a:endParaRPr lang="en-US" dirty="0" smtClean="0"/>
          </a:p>
          <a:p>
            <a:r>
              <a:rPr lang="en-US" dirty="0" smtClean="0"/>
              <a:t>Modern parameters not necessarily indicative of the average parameters over the 100 </a:t>
            </a:r>
            <a:r>
              <a:rPr lang="en-US" dirty="0" err="1" smtClean="0"/>
              <a:t>ka</a:t>
            </a:r>
            <a:r>
              <a:rPr lang="en-US" dirty="0" smtClean="0"/>
              <a:t> age of ice.  So adjusting is reasonable and values other than heat flux are not out of line.</a:t>
            </a:r>
            <a:endParaRPr lang="en-US" dirty="0" smtClean="0"/>
          </a:p>
          <a:p>
            <a:r>
              <a:rPr lang="en-US" dirty="0" smtClean="0"/>
              <a:t>Adjusted temperatures yield melt temperature zone consistent with Oswald and </a:t>
            </a:r>
            <a:r>
              <a:rPr lang="en-US" dirty="0" err="1" smtClean="0"/>
              <a:t>Gogineni</a:t>
            </a:r>
            <a:r>
              <a:rPr lang="en-US" dirty="0" smtClean="0"/>
              <a:t> subglacial water map.  Water turned on when basal temperature is greater than 272 K.</a:t>
            </a:r>
          </a:p>
          <a:p>
            <a:r>
              <a:rPr lang="en-US" dirty="0" smtClean="0"/>
              <a:t>Measurable effect of basal water at 0.5 GHz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9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403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Adjusted Temperature Model for Greenland</vt:lpstr>
      <vt:lpstr>Robin Temperature Model</vt:lpstr>
      <vt:lpstr>Correction Curves</vt:lpstr>
      <vt:lpstr>Original and Adjusted Parameters</vt:lpstr>
      <vt:lpstr>Model Temperatures Original Input Data (OIB Thickness, UU SMB, Modis Temp), left Inputs Adjusted to Fit Borehole Temps, right</vt:lpstr>
      <vt:lpstr>UWBRAD Spectra along Flight line:  Modified Temperatures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Jezek</dc:creator>
  <cp:lastModifiedBy>Ken Jezek</cp:lastModifiedBy>
  <cp:revision>16</cp:revision>
  <dcterms:created xsi:type="dcterms:W3CDTF">2015-02-22T16:09:43Z</dcterms:created>
  <dcterms:modified xsi:type="dcterms:W3CDTF">2015-03-06T17:39:04Z</dcterms:modified>
</cp:coreProperties>
</file>