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56" r:id="rId4"/>
    <p:sldId id="257" r:id="rId5"/>
    <p:sldId id="261" r:id="rId6"/>
    <p:sldId id="258" r:id="rId7"/>
    <p:sldId id="260" r:id="rId8"/>
    <p:sldId id="259"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1" d="100"/>
          <a:sy n="101" d="100"/>
        </p:scale>
        <p:origin x="87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C537-3287-A628-94AC-FA1E66ACC2A6}"/>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3DCDB831-F429-B0F2-BDED-5E33406D05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B28C4B4D-7E48-A0E4-6CD7-D4F4EAE6D822}"/>
              </a:ext>
            </a:extLst>
          </p:cNvPr>
          <p:cNvSpPr>
            <a:spLocks noGrp="1"/>
          </p:cNvSpPr>
          <p:nvPr>
            <p:ph type="dt" sz="half" idx="10"/>
          </p:nvPr>
        </p:nvSpPr>
        <p:spPr/>
        <p:txBody>
          <a:bodyPr/>
          <a:lstStyle/>
          <a:p>
            <a:fld id="{78414BB4-2C23-43C2-98EF-E3270C3E0064}" type="datetimeFigureOut">
              <a:rPr lang="zh-CN" altLang="en-US" smtClean="0"/>
              <a:t>2023/9/1</a:t>
            </a:fld>
            <a:endParaRPr lang="zh-CN" altLang="en-US"/>
          </a:p>
        </p:txBody>
      </p:sp>
      <p:sp>
        <p:nvSpPr>
          <p:cNvPr id="5" name="Footer Placeholder 4">
            <a:extLst>
              <a:ext uri="{FF2B5EF4-FFF2-40B4-BE49-F238E27FC236}">
                <a16:creationId xmlns:a16="http://schemas.microsoft.com/office/drawing/2014/main" id="{103E1C46-A8E6-1426-E9CA-CD725053C85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A9589A8-7818-B7FF-614F-F181C848AAC4}"/>
              </a:ext>
            </a:extLst>
          </p:cNvPr>
          <p:cNvSpPr>
            <a:spLocks noGrp="1"/>
          </p:cNvSpPr>
          <p:nvPr>
            <p:ph type="sldNum" sz="quarter" idx="12"/>
          </p:nvPr>
        </p:nvSpPr>
        <p:spPr/>
        <p:txBody>
          <a:bodyPr/>
          <a:lstStyle/>
          <a:p>
            <a:fld id="{F179B386-62CD-4975-B580-1E7850BEBD55}" type="slidenum">
              <a:rPr lang="zh-CN" altLang="en-US" smtClean="0"/>
              <a:t>‹#›</a:t>
            </a:fld>
            <a:endParaRPr lang="zh-CN" altLang="en-US"/>
          </a:p>
        </p:txBody>
      </p:sp>
    </p:spTree>
    <p:extLst>
      <p:ext uri="{BB962C8B-B14F-4D97-AF65-F5344CB8AC3E}">
        <p14:creationId xmlns:p14="http://schemas.microsoft.com/office/powerpoint/2010/main" val="388864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892B-1EED-7FD9-3B45-94934FACC085}"/>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14F2B8B-D7E5-ECE1-D34C-12E42E7E414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4BDA9F1-3E99-2916-C6AE-99F97AAB3D34}"/>
              </a:ext>
            </a:extLst>
          </p:cNvPr>
          <p:cNvSpPr>
            <a:spLocks noGrp="1"/>
          </p:cNvSpPr>
          <p:nvPr>
            <p:ph type="dt" sz="half" idx="10"/>
          </p:nvPr>
        </p:nvSpPr>
        <p:spPr/>
        <p:txBody>
          <a:bodyPr/>
          <a:lstStyle/>
          <a:p>
            <a:fld id="{78414BB4-2C23-43C2-98EF-E3270C3E0064}" type="datetimeFigureOut">
              <a:rPr lang="zh-CN" altLang="en-US" smtClean="0"/>
              <a:t>2023/9/1</a:t>
            </a:fld>
            <a:endParaRPr lang="zh-CN" altLang="en-US"/>
          </a:p>
        </p:txBody>
      </p:sp>
      <p:sp>
        <p:nvSpPr>
          <p:cNvPr id="5" name="Footer Placeholder 4">
            <a:extLst>
              <a:ext uri="{FF2B5EF4-FFF2-40B4-BE49-F238E27FC236}">
                <a16:creationId xmlns:a16="http://schemas.microsoft.com/office/drawing/2014/main" id="{676CE6CF-1E3E-73DE-7B79-435E00496C1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F2DEF54-CA4E-E2FC-C80A-154F4F316756}"/>
              </a:ext>
            </a:extLst>
          </p:cNvPr>
          <p:cNvSpPr>
            <a:spLocks noGrp="1"/>
          </p:cNvSpPr>
          <p:nvPr>
            <p:ph type="sldNum" sz="quarter" idx="12"/>
          </p:nvPr>
        </p:nvSpPr>
        <p:spPr/>
        <p:txBody>
          <a:bodyPr/>
          <a:lstStyle/>
          <a:p>
            <a:fld id="{F179B386-62CD-4975-B580-1E7850BEBD55}" type="slidenum">
              <a:rPr lang="zh-CN" altLang="en-US" smtClean="0"/>
              <a:t>‹#›</a:t>
            </a:fld>
            <a:endParaRPr lang="zh-CN" altLang="en-US"/>
          </a:p>
        </p:txBody>
      </p:sp>
    </p:spTree>
    <p:extLst>
      <p:ext uri="{BB962C8B-B14F-4D97-AF65-F5344CB8AC3E}">
        <p14:creationId xmlns:p14="http://schemas.microsoft.com/office/powerpoint/2010/main" val="3071537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E9543F-ECB7-E4CA-F4C5-827C14C53AFA}"/>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35577AE0-30F6-FA2D-4454-D5DF53F251B6}"/>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4B1E0F0-0DEE-5F47-B27C-AA0BCF6DAD92}"/>
              </a:ext>
            </a:extLst>
          </p:cNvPr>
          <p:cNvSpPr>
            <a:spLocks noGrp="1"/>
          </p:cNvSpPr>
          <p:nvPr>
            <p:ph type="dt" sz="half" idx="10"/>
          </p:nvPr>
        </p:nvSpPr>
        <p:spPr/>
        <p:txBody>
          <a:bodyPr/>
          <a:lstStyle/>
          <a:p>
            <a:fld id="{78414BB4-2C23-43C2-98EF-E3270C3E0064}" type="datetimeFigureOut">
              <a:rPr lang="zh-CN" altLang="en-US" smtClean="0"/>
              <a:t>2023/9/1</a:t>
            </a:fld>
            <a:endParaRPr lang="zh-CN" altLang="en-US"/>
          </a:p>
        </p:txBody>
      </p:sp>
      <p:sp>
        <p:nvSpPr>
          <p:cNvPr id="5" name="Footer Placeholder 4">
            <a:extLst>
              <a:ext uri="{FF2B5EF4-FFF2-40B4-BE49-F238E27FC236}">
                <a16:creationId xmlns:a16="http://schemas.microsoft.com/office/drawing/2014/main" id="{A9BA01C1-EB0E-DBC5-F8B7-935877E45C0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56C507D-5E72-FAEC-8475-ADCCC4E5E45E}"/>
              </a:ext>
            </a:extLst>
          </p:cNvPr>
          <p:cNvSpPr>
            <a:spLocks noGrp="1"/>
          </p:cNvSpPr>
          <p:nvPr>
            <p:ph type="sldNum" sz="quarter" idx="12"/>
          </p:nvPr>
        </p:nvSpPr>
        <p:spPr/>
        <p:txBody>
          <a:bodyPr/>
          <a:lstStyle/>
          <a:p>
            <a:fld id="{F179B386-62CD-4975-B580-1E7850BEBD55}" type="slidenum">
              <a:rPr lang="zh-CN" altLang="en-US" smtClean="0"/>
              <a:t>‹#›</a:t>
            </a:fld>
            <a:endParaRPr lang="zh-CN" altLang="en-US"/>
          </a:p>
        </p:txBody>
      </p:sp>
    </p:spTree>
    <p:extLst>
      <p:ext uri="{BB962C8B-B14F-4D97-AF65-F5344CB8AC3E}">
        <p14:creationId xmlns:p14="http://schemas.microsoft.com/office/powerpoint/2010/main" val="253704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4183-3034-1F5B-5D8C-9DAE805934E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9B19BC6-6C09-2EA6-FD1F-9BD64DF25B20}"/>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7F8599F-44FA-7D38-BB27-CB6A1AF22B37}"/>
              </a:ext>
            </a:extLst>
          </p:cNvPr>
          <p:cNvSpPr>
            <a:spLocks noGrp="1"/>
          </p:cNvSpPr>
          <p:nvPr>
            <p:ph type="dt" sz="half" idx="10"/>
          </p:nvPr>
        </p:nvSpPr>
        <p:spPr/>
        <p:txBody>
          <a:bodyPr/>
          <a:lstStyle/>
          <a:p>
            <a:fld id="{78414BB4-2C23-43C2-98EF-E3270C3E0064}" type="datetimeFigureOut">
              <a:rPr lang="zh-CN" altLang="en-US" smtClean="0"/>
              <a:t>2023/9/1</a:t>
            </a:fld>
            <a:endParaRPr lang="zh-CN" altLang="en-US"/>
          </a:p>
        </p:txBody>
      </p:sp>
      <p:sp>
        <p:nvSpPr>
          <p:cNvPr id="5" name="Footer Placeholder 4">
            <a:extLst>
              <a:ext uri="{FF2B5EF4-FFF2-40B4-BE49-F238E27FC236}">
                <a16:creationId xmlns:a16="http://schemas.microsoft.com/office/drawing/2014/main" id="{A8E0B668-C96D-CD6C-8569-5FCDB7B9807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AB3C4E5-13B7-5266-4B4F-F9A6BC7E2991}"/>
              </a:ext>
            </a:extLst>
          </p:cNvPr>
          <p:cNvSpPr>
            <a:spLocks noGrp="1"/>
          </p:cNvSpPr>
          <p:nvPr>
            <p:ph type="sldNum" sz="quarter" idx="12"/>
          </p:nvPr>
        </p:nvSpPr>
        <p:spPr/>
        <p:txBody>
          <a:bodyPr/>
          <a:lstStyle/>
          <a:p>
            <a:fld id="{F179B386-62CD-4975-B580-1E7850BEBD55}" type="slidenum">
              <a:rPr lang="zh-CN" altLang="en-US" smtClean="0"/>
              <a:t>‹#›</a:t>
            </a:fld>
            <a:endParaRPr lang="zh-CN" altLang="en-US"/>
          </a:p>
        </p:txBody>
      </p:sp>
    </p:spTree>
    <p:extLst>
      <p:ext uri="{BB962C8B-B14F-4D97-AF65-F5344CB8AC3E}">
        <p14:creationId xmlns:p14="http://schemas.microsoft.com/office/powerpoint/2010/main" val="147278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DEA9A-CF48-5E4B-6E45-16F29B73AD44}"/>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4DD1972-0C36-25B4-3C85-D76E2196EC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E7028A37-6619-1A03-82E7-AD72D1C6C3DF}"/>
              </a:ext>
            </a:extLst>
          </p:cNvPr>
          <p:cNvSpPr>
            <a:spLocks noGrp="1"/>
          </p:cNvSpPr>
          <p:nvPr>
            <p:ph type="dt" sz="half" idx="10"/>
          </p:nvPr>
        </p:nvSpPr>
        <p:spPr/>
        <p:txBody>
          <a:bodyPr/>
          <a:lstStyle/>
          <a:p>
            <a:fld id="{78414BB4-2C23-43C2-98EF-E3270C3E0064}" type="datetimeFigureOut">
              <a:rPr lang="zh-CN" altLang="en-US" smtClean="0"/>
              <a:t>2023/9/1</a:t>
            </a:fld>
            <a:endParaRPr lang="zh-CN" altLang="en-US"/>
          </a:p>
        </p:txBody>
      </p:sp>
      <p:sp>
        <p:nvSpPr>
          <p:cNvPr id="5" name="Footer Placeholder 4">
            <a:extLst>
              <a:ext uri="{FF2B5EF4-FFF2-40B4-BE49-F238E27FC236}">
                <a16:creationId xmlns:a16="http://schemas.microsoft.com/office/drawing/2014/main" id="{99DE4EFD-D2CD-409A-510E-D59E4237171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9D0BB0D-252A-BD14-EFB2-AD8F51DB1355}"/>
              </a:ext>
            </a:extLst>
          </p:cNvPr>
          <p:cNvSpPr>
            <a:spLocks noGrp="1"/>
          </p:cNvSpPr>
          <p:nvPr>
            <p:ph type="sldNum" sz="quarter" idx="12"/>
          </p:nvPr>
        </p:nvSpPr>
        <p:spPr/>
        <p:txBody>
          <a:bodyPr/>
          <a:lstStyle/>
          <a:p>
            <a:fld id="{F179B386-62CD-4975-B580-1E7850BEBD55}" type="slidenum">
              <a:rPr lang="zh-CN" altLang="en-US" smtClean="0"/>
              <a:t>‹#›</a:t>
            </a:fld>
            <a:endParaRPr lang="zh-CN" altLang="en-US"/>
          </a:p>
        </p:txBody>
      </p:sp>
    </p:spTree>
    <p:extLst>
      <p:ext uri="{BB962C8B-B14F-4D97-AF65-F5344CB8AC3E}">
        <p14:creationId xmlns:p14="http://schemas.microsoft.com/office/powerpoint/2010/main" val="225423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485D-4323-1C83-F270-FC14CCA088A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046A21B-8967-B1EE-FCDE-B131350C9B2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F027CFA1-61C5-A1C2-6CD7-FF5F45DA5992}"/>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8AD38B84-317C-ABFD-8E66-A0E99FE9B4AF}"/>
              </a:ext>
            </a:extLst>
          </p:cNvPr>
          <p:cNvSpPr>
            <a:spLocks noGrp="1"/>
          </p:cNvSpPr>
          <p:nvPr>
            <p:ph type="dt" sz="half" idx="10"/>
          </p:nvPr>
        </p:nvSpPr>
        <p:spPr/>
        <p:txBody>
          <a:bodyPr/>
          <a:lstStyle/>
          <a:p>
            <a:fld id="{78414BB4-2C23-43C2-98EF-E3270C3E0064}" type="datetimeFigureOut">
              <a:rPr lang="zh-CN" altLang="en-US" smtClean="0"/>
              <a:t>2023/9/1</a:t>
            </a:fld>
            <a:endParaRPr lang="zh-CN" altLang="en-US"/>
          </a:p>
        </p:txBody>
      </p:sp>
      <p:sp>
        <p:nvSpPr>
          <p:cNvPr id="6" name="Footer Placeholder 5">
            <a:extLst>
              <a:ext uri="{FF2B5EF4-FFF2-40B4-BE49-F238E27FC236}">
                <a16:creationId xmlns:a16="http://schemas.microsoft.com/office/drawing/2014/main" id="{F09971A8-F4D7-CB7E-8216-622CFF9E93B4}"/>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4005815-B80F-6A2D-AFA7-366E2BB61BA7}"/>
              </a:ext>
            </a:extLst>
          </p:cNvPr>
          <p:cNvSpPr>
            <a:spLocks noGrp="1"/>
          </p:cNvSpPr>
          <p:nvPr>
            <p:ph type="sldNum" sz="quarter" idx="12"/>
          </p:nvPr>
        </p:nvSpPr>
        <p:spPr/>
        <p:txBody>
          <a:bodyPr/>
          <a:lstStyle/>
          <a:p>
            <a:fld id="{F179B386-62CD-4975-B580-1E7850BEBD55}" type="slidenum">
              <a:rPr lang="zh-CN" altLang="en-US" smtClean="0"/>
              <a:t>‹#›</a:t>
            </a:fld>
            <a:endParaRPr lang="zh-CN" altLang="en-US"/>
          </a:p>
        </p:txBody>
      </p:sp>
    </p:spTree>
    <p:extLst>
      <p:ext uri="{BB962C8B-B14F-4D97-AF65-F5344CB8AC3E}">
        <p14:creationId xmlns:p14="http://schemas.microsoft.com/office/powerpoint/2010/main" val="3806240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3B46-9D5F-9685-5999-9DAE86F8A7D7}"/>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A4B8B7F-8F01-1DCC-19A8-145ECE02E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EBCBDA80-8A6D-1EDB-BCC0-B05B56A87338}"/>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0385BD1F-E0A2-2E5E-B82D-0BD4B45A65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D4B60646-3033-C282-CEF9-73B670564A30}"/>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6451785-92D4-20B0-12F6-59AD00D873D6}"/>
              </a:ext>
            </a:extLst>
          </p:cNvPr>
          <p:cNvSpPr>
            <a:spLocks noGrp="1"/>
          </p:cNvSpPr>
          <p:nvPr>
            <p:ph type="dt" sz="half" idx="10"/>
          </p:nvPr>
        </p:nvSpPr>
        <p:spPr/>
        <p:txBody>
          <a:bodyPr/>
          <a:lstStyle/>
          <a:p>
            <a:fld id="{78414BB4-2C23-43C2-98EF-E3270C3E0064}" type="datetimeFigureOut">
              <a:rPr lang="zh-CN" altLang="en-US" smtClean="0"/>
              <a:t>2023/9/1</a:t>
            </a:fld>
            <a:endParaRPr lang="zh-CN" altLang="en-US"/>
          </a:p>
        </p:txBody>
      </p:sp>
      <p:sp>
        <p:nvSpPr>
          <p:cNvPr id="8" name="Footer Placeholder 7">
            <a:extLst>
              <a:ext uri="{FF2B5EF4-FFF2-40B4-BE49-F238E27FC236}">
                <a16:creationId xmlns:a16="http://schemas.microsoft.com/office/drawing/2014/main" id="{D1129D00-21AB-8DD8-E690-69415A5F4E3B}"/>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204DE906-75C4-2525-C721-6B9C105C860B}"/>
              </a:ext>
            </a:extLst>
          </p:cNvPr>
          <p:cNvSpPr>
            <a:spLocks noGrp="1"/>
          </p:cNvSpPr>
          <p:nvPr>
            <p:ph type="sldNum" sz="quarter" idx="12"/>
          </p:nvPr>
        </p:nvSpPr>
        <p:spPr/>
        <p:txBody>
          <a:bodyPr/>
          <a:lstStyle/>
          <a:p>
            <a:fld id="{F179B386-62CD-4975-B580-1E7850BEBD55}" type="slidenum">
              <a:rPr lang="zh-CN" altLang="en-US" smtClean="0"/>
              <a:t>‹#›</a:t>
            </a:fld>
            <a:endParaRPr lang="zh-CN" altLang="en-US"/>
          </a:p>
        </p:txBody>
      </p:sp>
    </p:spTree>
    <p:extLst>
      <p:ext uri="{BB962C8B-B14F-4D97-AF65-F5344CB8AC3E}">
        <p14:creationId xmlns:p14="http://schemas.microsoft.com/office/powerpoint/2010/main" val="273742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31ADB-95E8-C042-67FF-5244FE17F5D3}"/>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1461EA15-C1AA-2FC2-096B-30AA8C52D9E5}"/>
              </a:ext>
            </a:extLst>
          </p:cNvPr>
          <p:cNvSpPr>
            <a:spLocks noGrp="1"/>
          </p:cNvSpPr>
          <p:nvPr>
            <p:ph type="dt" sz="half" idx="10"/>
          </p:nvPr>
        </p:nvSpPr>
        <p:spPr/>
        <p:txBody>
          <a:bodyPr/>
          <a:lstStyle/>
          <a:p>
            <a:fld id="{78414BB4-2C23-43C2-98EF-E3270C3E0064}" type="datetimeFigureOut">
              <a:rPr lang="zh-CN" altLang="en-US" smtClean="0"/>
              <a:t>2023/9/1</a:t>
            </a:fld>
            <a:endParaRPr lang="zh-CN" altLang="en-US"/>
          </a:p>
        </p:txBody>
      </p:sp>
      <p:sp>
        <p:nvSpPr>
          <p:cNvPr id="4" name="Footer Placeholder 3">
            <a:extLst>
              <a:ext uri="{FF2B5EF4-FFF2-40B4-BE49-F238E27FC236}">
                <a16:creationId xmlns:a16="http://schemas.microsoft.com/office/drawing/2014/main" id="{F102C7DA-BCF1-4421-470E-98C3A3C70818}"/>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29669081-4742-FD20-F012-D67AC12BF8EC}"/>
              </a:ext>
            </a:extLst>
          </p:cNvPr>
          <p:cNvSpPr>
            <a:spLocks noGrp="1"/>
          </p:cNvSpPr>
          <p:nvPr>
            <p:ph type="sldNum" sz="quarter" idx="12"/>
          </p:nvPr>
        </p:nvSpPr>
        <p:spPr/>
        <p:txBody>
          <a:bodyPr/>
          <a:lstStyle/>
          <a:p>
            <a:fld id="{F179B386-62CD-4975-B580-1E7850BEBD55}" type="slidenum">
              <a:rPr lang="zh-CN" altLang="en-US" smtClean="0"/>
              <a:t>‹#›</a:t>
            </a:fld>
            <a:endParaRPr lang="zh-CN" altLang="en-US"/>
          </a:p>
        </p:txBody>
      </p:sp>
    </p:spTree>
    <p:extLst>
      <p:ext uri="{BB962C8B-B14F-4D97-AF65-F5344CB8AC3E}">
        <p14:creationId xmlns:p14="http://schemas.microsoft.com/office/powerpoint/2010/main" val="396834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0EC17F-1D84-0A39-1D2C-0416A87D87E2}"/>
              </a:ext>
            </a:extLst>
          </p:cNvPr>
          <p:cNvSpPr>
            <a:spLocks noGrp="1"/>
          </p:cNvSpPr>
          <p:nvPr>
            <p:ph type="dt" sz="half" idx="10"/>
          </p:nvPr>
        </p:nvSpPr>
        <p:spPr/>
        <p:txBody>
          <a:bodyPr/>
          <a:lstStyle/>
          <a:p>
            <a:fld id="{78414BB4-2C23-43C2-98EF-E3270C3E0064}" type="datetimeFigureOut">
              <a:rPr lang="zh-CN" altLang="en-US" smtClean="0"/>
              <a:t>2023/9/1</a:t>
            </a:fld>
            <a:endParaRPr lang="zh-CN" altLang="en-US"/>
          </a:p>
        </p:txBody>
      </p:sp>
      <p:sp>
        <p:nvSpPr>
          <p:cNvPr id="3" name="Footer Placeholder 2">
            <a:extLst>
              <a:ext uri="{FF2B5EF4-FFF2-40B4-BE49-F238E27FC236}">
                <a16:creationId xmlns:a16="http://schemas.microsoft.com/office/drawing/2014/main" id="{A1F6358B-F844-04CF-24BB-FAEDC0203A0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4737ED00-9870-EB04-5E38-E9111D831D78}"/>
              </a:ext>
            </a:extLst>
          </p:cNvPr>
          <p:cNvSpPr>
            <a:spLocks noGrp="1"/>
          </p:cNvSpPr>
          <p:nvPr>
            <p:ph type="sldNum" sz="quarter" idx="12"/>
          </p:nvPr>
        </p:nvSpPr>
        <p:spPr/>
        <p:txBody>
          <a:bodyPr/>
          <a:lstStyle/>
          <a:p>
            <a:fld id="{F179B386-62CD-4975-B580-1E7850BEBD55}" type="slidenum">
              <a:rPr lang="zh-CN" altLang="en-US" smtClean="0"/>
              <a:t>‹#›</a:t>
            </a:fld>
            <a:endParaRPr lang="zh-CN" altLang="en-US"/>
          </a:p>
        </p:txBody>
      </p:sp>
    </p:spTree>
    <p:extLst>
      <p:ext uri="{BB962C8B-B14F-4D97-AF65-F5344CB8AC3E}">
        <p14:creationId xmlns:p14="http://schemas.microsoft.com/office/powerpoint/2010/main" val="10622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3A04-ED3C-23F8-A942-F9D58821D2D9}"/>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AE9A851-953F-1B7E-B0E5-0A20198F16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E0DCAD01-D65A-A7F1-6DBA-24B54D8AF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0AEE6F3-2D5B-5718-4A2B-1547EFD03020}"/>
              </a:ext>
            </a:extLst>
          </p:cNvPr>
          <p:cNvSpPr>
            <a:spLocks noGrp="1"/>
          </p:cNvSpPr>
          <p:nvPr>
            <p:ph type="dt" sz="half" idx="10"/>
          </p:nvPr>
        </p:nvSpPr>
        <p:spPr/>
        <p:txBody>
          <a:bodyPr/>
          <a:lstStyle/>
          <a:p>
            <a:fld id="{78414BB4-2C23-43C2-98EF-E3270C3E0064}" type="datetimeFigureOut">
              <a:rPr lang="zh-CN" altLang="en-US" smtClean="0"/>
              <a:t>2023/9/1</a:t>
            </a:fld>
            <a:endParaRPr lang="zh-CN" altLang="en-US"/>
          </a:p>
        </p:txBody>
      </p:sp>
      <p:sp>
        <p:nvSpPr>
          <p:cNvPr id="6" name="Footer Placeholder 5">
            <a:extLst>
              <a:ext uri="{FF2B5EF4-FFF2-40B4-BE49-F238E27FC236}">
                <a16:creationId xmlns:a16="http://schemas.microsoft.com/office/drawing/2014/main" id="{0E511AF8-AE84-7147-09D0-81B26872B9B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CF48404-B83B-FBF7-00EF-B540DA37286C}"/>
              </a:ext>
            </a:extLst>
          </p:cNvPr>
          <p:cNvSpPr>
            <a:spLocks noGrp="1"/>
          </p:cNvSpPr>
          <p:nvPr>
            <p:ph type="sldNum" sz="quarter" idx="12"/>
          </p:nvPr>
        </p:nvSpPr>
        <p:spPr/>
        <p:txBody>
          <a:bodyPr/>
          <a:lstStyle/>
          <a:p>
            <a:fld id="{F179B386-62CD-4975-B580-1E7850BEBD55}" type="slidenum">
              <a:rPr lang="zh-CN" altLang="en-US" smtClean="0"/>
              <a:t>‹#›</a:t>
            </a:fld>
            <a:endParaRPr lang="zh-CN" altLang="en-US"/>
          </a:p>
        </p:txBody>
      </p:sp>
    </p:spTree>
    <p:extLst>
      <p:ext uri="{BB962C8B-B14F-4D97-AF65-F5344CB8AC3E}">
        <p14:creationId xmlns:p14="http://schemas.microsoft.com/office/powerpoint/2010/main" val="328036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91C9-951A-A135-A810-E28F1103D95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29D5451C-DC4D-866F-B8CF-BDFC0F5675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403549AF-9FA0-7194-5801-816D2977D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8C18DC74-4959-9C32-564B-BC408978D985}"/>
              </a:ext>
            </a:extLst>
          </p:cNvPr>
          <p:cNvSpPr>
            <a:spLocks noGrp="1"/>
          </p:cNvSpPr>
          <p:nvPr>
            <p:ph type="dt" sz="half" idx="10"/>
          </p:nvPr>
        </p:nvSpPr>
        <p:spPr/>
        <p:txBody>
          <a:bodyPr/>
          <a:lstStyle/>
          <a:p>
            <a:fld id="{78414BB4-2C23-43C2-98EF-E3270C3E0064}" type="datetimeFigureOut">
              <a:rPr lang="zh-CN" altLang="en-US" smtClean="0"/>
              <a:t>2023/9/1</a:t>
            </a:fld>
            <a:endParaRPr lang="zh-CN" altLang="en-US"/>
          </a:p>
        </p:txBody>
      </p:sp>
      <p:sp>
        <p:nvSpPr>
          <p:cNvPr id="6" name="Footer Placeholder 5">
            <a:extLst>
              <a:ext uri="{FF2B5EF4-FFF2-40B4-BE49-F238E27FC236}">
                <a16:creationId xmlns:a16="http://schemas.microsoft.com/office/drawing/2014/main" id="{F0538535-051A-6DAC-6AD5-7FE937704BC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FFC9743-FD9A-14DC-B5BE-797FC996882D}"/>
              </a:ext>
            </a:extLst>
          </p:cNvPr>
          <p:cNvSpPr>
            <a:spLocks noGrp="1"/>
          </p:cNvSpPr>
          <p:nvPr>
            <p:ph type="sldNum" sz="quarter" idx="12"/>
          </p:nvPr>
        </p:nvSpPr>
        <p:spPr/>
        <p:txBody>
          <a:bodyPr/>
          <a:lstStyle/>
          <a:p>
            <a:fld id="{F179B386-62CD-4975-B580-1E7850BEBD55}" type="slidenum">
              <a:rPr lang="zh-CN" altLang="en-US" smtClean="0"/>
              <a:t>‹#›</a:t>
            </a:fld>
            <a:endParaRPr lang="zh-CN" altLang="en-US"/>
          </a:p>
        </p:txBody>
      </p:sp>
    </p:spTree>
    <p:extLst>
      <p:ext uri="{BB962C8B-B14F-4D97-AF65-F5344CB8AC3E}">
        <p14:creationId xmlns:p14="http://schemas.microsoft.com/office/powerpoint/2010/main" val="3561849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4F0E2-9847-24AE-18B0-FE37EB8B94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35176A7-E2E4-00A3-8B31-EBD32F79D5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1B08FE7-876C-9A34-4CEA-C2E6F892B2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14BB4-2C23-43C2-98EF-E3270C3E0064}" type="datetimeFigureOut">
              <a:rPr lang="zh-CN" altLang="en-US" smtClean="0"/>
              <a:t>2023/9/1</a:t>
            </a:fld>
            <a:endParaRPr lang="zh-CN" altLang="en-US"/>
          </a:p>
        </p:txBody>
      </p:sp>
      <p:sp>
        <p:nvSpPr>
          <p:cNvPr id="5" name="Footer Placeholder 4">
            <a:extLst>
              <a:ext uri="{FF2B5EF4-FFF2-40B4-BE49-F238E27FC236}">
                <a16:creationId xmlns:a16="http://schemas.microsoft.com/office/drawing/2014/main" id="{D3789646-BFF8-2A15-E0DA-BE601298DD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03AAED14-7471-16DF-FEBF-800327392E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9B386-62CD-4975-B580-1E7850BEBD55}" type="slidenum">
              <a:rPr lang="zh-CN" altLang="en-US" smtClean="0"/>
              <a:t>‹#›</a:t>
            </a:fld>
            <a:endParaRPr lang="zh-CN" altLang="en-US"/>
          </a:p>
        </p:txBody>
      </p:sp>
    </p:spTree>
    <p:extLst>
      <p:ext uri="{BB962C8B-B14F-4D97-AF65-F5344CB8AC3E}">
        <p14:creationId xmlns:p14="http://schemas.microsoft.com/office/powerpoint/2010/main" val="767868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s://github.com/openvinotoolkit/anomalib/tree/main/src/anomalib/models/patchcore" TargetMode="External"/><Relationship Id="rId7" Type="http://schemas.openxmlformats.org/officeDocument/2006/relationships/image" Target="../media/image5.jpeg"/><Relationship Id="rId2" Type="http://schemas.openxmlformats.org/officeDocument/2006/relationships/hyperlink" Target="https://github.com/openvinotoolkit/anomalib/tree/main/src/anomalib/models/padim"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hyperlink" Target="https://github.com/openvinotoolkit/anomalib/tree/main/src/anomalib/models/fastflow" TargetMode="External"/><Relationship Id="rId4" Type="http://schemas.openxmlformats.org/officeDocument/2006/relationships/hyperlink" Target="https://github.com/openvinotoolkit/anomalib/tree/main/src/anomalib/models/cflow" TargetMode="External"/><Relationship Id="rId9"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604C2-34BC-D6B7-A36B-0E55C7845B46}"/>
              </a:ext>
            </a:extLst>
          </p:cNvPr>
          <p:cNvSpPr>
            <a:spLocks noGrp="1"/>
          </p:cNvSpPr>
          <p:nvPr>
            <p:ph type="title"/>
          </p:nvPr>
        </p:nvSpPr>
        <p:spPr/>
        <p:txBody>
          <a:bodyPr/>
          <a:lstStyle/>
          <a:p>
            <a:r>
              <a:rPr lang="en-US" altLang="zh-CN" dirty="0" err="1"/>
              <a:t>Week2</a:t>
            </a:r>
            <a:r>
              <a:rPr lang="en-US" altLang="zh-CN" dirty="0"/>
              <a:t> </a:t>
            </a:r>
            <a:r>
              <a:rPr lang="en-US" altLang="zh-CN" dirty="0" err="1"/>
              <a:t>Catch-UP</a:t>
            </a:r>
            <a:endParaRPr lang="zh-CN" altLang="en-US" dirty="0"/>
          </a:p>
        </p:txBody>
      </p:sp>
    </p:spTree>
    <p:extLst>
      <p:ext uri="{BB962C8B-B14F-4D97-AF65-F5344CB8AC3E}">
        <p14:creationId xmlns:p14="http://schemas.microsoft.com/office/powerpoint/2010/main" val="208654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604C2-34BC-D6B7-A36B-0E55C7845B46}"/>
              </a:ext>
            </a:extLst>
          </p:cNvPr>
          <p:cNvSpPr>
            <a:spLocks noGrp="1"/>
          </p:cNvSpPr>
          <p:nvPr>
            <p:ph type="title"/>
          </p:nvPr>
        </p:nvSpPr>
        <p:spPr/>
        <p:txBody>
          <a:bodyPr/>
          <a:lstStyle/>
          <a:p>
            <a:r>
              <a:rPr lang="en-US" altLang="zh-CN" dirty="0"/>
              <a:t>Current Challenges</a:t>
            </a:r>
            <a:endParaRPr lang="zh-CN" altLang="en-US" dirty="0"/>
          </a:p>
        </p:txBody>
      </p:sp>
      <p:sp>
        <p:nvSpPr>
          <p:cNvPr id="3" name="Content Placeholder 2">
            <a:extLst>
              <a:ext uri="{FF2B5EF4-FFF2-40B4-BE49-F238E27FC236}">
                <a16:creationId xmlns:a16="http://schemas.microsoft.com/office/drawing/2014/main" id="{0B4E77C7-A9CF-6F40-DAA8-5BE5C73E736D}"/>
              </a:ext>
            </a:extLst>
          </p:cNvPr>
          <p:cNvSpPr>
            <a:spLocks noGrp="1"/>
          </p:cNvSpPr>
          <p:nvPr>
            <p:ph idx="1"/>
          </p:nvPr>
        </p:nvSpPr>
        <p:spPr/>
        <p:txBody>
          <a:bodyPr/>
          <a:lstStyle/>
          <a:p>
            <a:r>
              <a:rPr lang="en-US" altLang="zh-CN" dirty="0"/>
              <a:t>1. Cloud Computing in Trouble</a:t>
            </a:r>
            <a:r>
              <a:rPr lang="zh-CN" altLang="en-US" dirty="0"/>
              <a:t>（</a:t>
            </a:r>
            <a:r>
              <a:rPr lang="en-US" altLang="zh-CN" dirty="0" err="1"/>
              <a:t>Colab</a:t>
            </a:r>
            <a:r>
              <a:rPr lang="zh-CN" altLang="en-US" dirty="0"/>
              <a:t>）</a:t>
            </a:r>
            <a:endParaRPr lang="en-US" altLang="zh-CN" dirty="0"/>
          </a:p>
          <a:p>
            <a:endParaRPr lang="en-US" altLang="zh-CN" dirty="0"/>
          </a:p>
          <a:p>
            <a:r>
              <a:rPr lang="en-US" altLang="zh-CN" dirty="0"/>
              <a:t>2. Edge Device Storage(</a:t>
            </a:r>
            <a:r>
              <a:rPr lang="en-US" altLang="zh-CN" dirty="0" err="1"/>
              <a:t>8GB</a:t>
            </a:r>
            <a:r>
              <a:rPr lang="en-US" altLang="zh-CN" dirty="0"/>
              <a:t>)</a:t>
            </a:r>
          </a:p>
          <a:p>
            <a:endParaRPr lang="en-US" altLang="zh-CN" dirty="0"/>
          </a:p>
          <a:p>
            <a:r>
              <a:rPr lang="en-US" altLang="zh-CN" dirty="0"/>
              <a:t>3. Industrial Focus</a:t>
            </a:r>
            <a:endParaRPr lang="zh-CN" altLang="en-US" dirty="0"/>
          </a:p>
        </p:txBody>
      </p:sp>
    </p:spTree>
    <p:extLst>
      <p:ext uri="{BB962C8B-B14F-4D97-AF65-F5344CB8AC3E}">
        <p14:creationId xmlns:p14="http://schemas.microsoft.com/office/powerpoint/2010/main" val="933116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A2E918-1451-DA27-E033-21EA0D4933F3}"/>
              </a:ext>
            </a:extLst>
          </p:cNvPr>
          <p:cNvSpPr/>
          <p:nvPr/>
        </p:nvSpPr>
        <p:spPr>
          <a:xfrm>
            <a:off x="6248400" y="1371600"/>
            <a:ext cx="5438775" cy="37528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7" name="Rectangle 16">
            <a:extLst>
              <a:ext uri="{FF2B5EF4-FFF2-40B4-BE49-F238E27FC236}">
                <a16:creationId xmlns:a16="http://schemas.microsoft.com/office/drawing/2014/main" id="{9A84B401-FBDB-FB46-BAB3-53032DE5852A}"/>
              </a:ext>
            </a:extLst>
          </p:cNvPr>
          <p:cNvSpPr/>
          <p:nvPr/>
        </p:nvSpPr>
        <p:spPr>
          <a:xfrm>
            <a:off x="6543675" y="2714624"/>
            <a:ext cx="4981575" cy="22955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3A54A454-13CC-EA50-737C-19A139F41A8F}"/>
              </a:ext>
            </a:extLst>
          </p:cNvPr>
          <p:cNvSpPr/>
          <p:nvPr/>
        </p:nvSpPr>
        <p:spPr>
          <a:xfrm>
            <a:off x="457200" y="1371600"/>
            <a:ext cx="5438775" cy="37528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TextBox 7">
            <a:extLst>
              <a:ext uri="{FF2B5EF4-FFF2-40B4-BE49-F238E27FC236}">
                <a16:creationId xmlns:a16="http://schemas.microsoft.com/office/drawing/2014/main" id="{54C2C8AA-88F1-3E06-9140-88001AE84D64}"/>
              </a:ext>
            </a:extLst>
          </p:cNvPr>
          <p:cNvSpPr txBox="1"/>
          <p:nvPr/>
        </p:nvSpPr>
        <p:spPr>
          <a:xfrm>
            <a:off x="619125" y="2512963"/>
            <a:ext cx="5276850" cy="2308324"/>
          </a:xfrm>
          <a:prstGeom prst="rect">
            <a:avLst/>
          </a:prstGeom>
          <a:noFill/>
        </p:spPr>
        <p:txBody>
          <a:bodyPr wrap="square">
            <a:spAutoFit/>
          </a:bodyPr>
          <a:lstStyle/>
          <a:p>
            <a:r>
              <a:rPr lang="en-US" altLang="zh-CN" dirty="0"/>
              <a:t>1. </a:t>
            </a:r>
            <a:r>
              <a:rPr lang="zh-CN" altLang="en-US" dirty="0"/>
              <a:t>Overall image data is less than a few hundred</a:t>
            </a:r>
            <a:endParaRPr lang="en-US" altLang="zh-CN" dirty="0"/>
          </a:p>
          <a:p>
            <a:endParaRPr lang="en-US" altLang="zh-CN" dirty="0"/>
          </a:p>
          <a:p>
            <a:r>
              <a:rPr lang="en-US" altLang="zh-CN" dirty="0"/>
              <a:t>2. </a:t>
            </a:r>
            <a:r>
              <a:rPr lang="zh-CN" altLang="en-US" dirty="0"/>
              <a:t>Lack of anomalous samples in the dataset</a:t>
            </a:r>
            <a:endParaRPr lang="en-US" altLang="zh-CN" dirty="0"/>
          </a:p>
          <a:p>
            <a:endParaRPr lang="en-US" altLang="zh-CN" dirty="0"/>
          </a:p>
          <a:p>
            <a:r>
              <a:rPr lang="en-US" altLang="zh-CN" dirty="0"/>
              <a:t>3. Diversity </a:t>
            </a:r>
            <a:r>
              <a:rPr lang="zh-CN" altLang="en-US" dirty="0"/>
              <a:t>of defects</a:t>
            </a:r>
            <a:endParaRPr lang="en-US" altLang="zh-CN" dirty="0"/>
          </a:p>
          <a:p>
            <a:endParaRPr lang="en-US" altLang="zh-CN" dirty="0"/>
          </a:p>
          <a:p>
            <a:r>
              <a:rPr lang="en-US" altLang="zh-CN" dirty="0"/>
              <a:t>4. </a:t>
            </a:r>
            <a:r>
              <a:rPr lang="zh-CN" altLang="en-US" dirty="0"/>
              <a:t>No hardware accelerator likeGPU in edge training model</a:t>
            </a:r>
          </a:p>
        </p:txBody>
      </p:sp>
      <p:sp>
        <p:nvSpPr>
          <p:cNvPr id="9" name="TextBox 8">
            <a:extLst>
              <a:ext uri="{FF2B5EF4-FFF2-40B4-BE49-F238E27FC236}">
                <a16:creationId xmlns:a16="http://schemas.microsoft.com/office/drawing/2014/main" id="{C68C352A-05B3-3811-03DB-D67B5B852127}"/>
              </a:ext>
            </a:extLst>
          </p:cNvPr>
          <p:cNvSpPr txBox="1"/>
          <p:nvPr/>
        </p:nvSpPr>
        <p:spPr>
          <a:xfrm>
            <a:off x="2314575" y="1704975"/>
            <a:ext cx="2400300" cy="369332"/>
          </a:xfrm>
          <a:prstGeom prst="rect">
            <a:avLst/>
          </a:prstGeom>
          <a:noFill/>
        </p:spPr>
        <p:txBody>
          <a:bodyPr wrap="square" rtlCol="0">
            <a:spAutoFit/>
          </a:bodyPr>
          <a:lstStyle/>
          <a:p>
            <a:r>
              <a:rPr lang="en-US" altLang="zh-CN" b="1" dirty="0"/>
              <a:t>Problems</a:t>
            </a:r>
            <a:endParaRPr lang="zh-CN" altLang="en-US" b="1" dirty="0"/>
          </a:p>
        </p:txBody>
      </p:sp>
      <p:sp>
        <p:nvSpPr>
          <p:cNvPr id="11" name="TextBox 10">
            <a:extLst>
              <a:ext uri="{FF2B5EF4-FFF2-40B4-BE49-F238E27FC236}">
                <a16:creationId xmlns:a16="http://schemas.microsoft.com/office/drawing/2014/main" id="{4D6FC237-8F18-900C-1681-7D1577CBFBC1}"/>
              </a:ext>
            </a:extLst>
          </p:cNvPr>
          <p:cNvSpPr txBox="1"/>
          <p:nvPr/>
        </p:nvSpPr>
        <p:spPr>
          <a:xfrm>
            <a:off x="6075446" y="2059290"/>
            <a:ext cx="5276850" cy="646331"/>
          </a:xfrm>
          <a:prstGeom prst="rect">
            <a:avLst/>
          </a:prstGeom>
          <a:noFill/>
        </p:spPr>
        <p:txBody>
          <a:bodyPr wrap="square">
            <a:spAutoFit/>
          </a:bodyPr>
          <a:lstStyle/>
          <a:p>
            <a:pPr algn="ctr"/>
            <a:r>
              <a:rPr lang="en-US" altLang="zh-CN" b="1" dirty="0"/>
              <a:t>Unsupervised learning Methods</a:t>
            </a:r>
          </a:p>
          <a:p>
            <a:pPr algn="ctr"/>
            <a:r>
              <a:rPr lang="en-US" altLang="zh-CN" dirty="0"/>
              <a:t>(Only need normal dataset)</a:t>
            </a:r>
            <a:endParaRPr lang="zh-CN" altLang="en-US" dirty="0"/>
          </a:p>
        </p:txBody>
      </p:sp>
      <p:sp>
        <p:nvSpPr>
          <p:cNvPr id="12" name="TextBox 11">
            <a:extLst>
              <a:ext uri="{FF2B5EF4-FFF2-40B4-BE49-F238E27FC236}">
                <a16:creationId xmlns:a16="http://schemas.microsoft.com/office/drawing/2014/main" id="{67938A92-E3BA-2EC2-F234-DBE20C9DBE93}"/>
              </a:ext>
            </a:extLst>
          </p:cNvPr>
          <p:cNvSpPr txBox="1"/>
          <p:nvPr/>
        </p:nvSpPr>
        <p:spPr>
          <a:xfrm>
            <a:off x="8105775" y="1704975"/>
            <a:ext cx="2400300" cy="369332"/>
          </a:xfrm>
          <a:prstGeom prst="rect">
            <a:avLst/>
          </a:prstGeom>
          <a:noFill/>
        </p:spPr>
        <p:txBody>
          <a:bodyPr wrap="square" rtlCol="0">
            <a:spAutoFit/>
          </a:bodyPr>
          <a:lstStyle/>
          <a:p>
            <a:r>
              <a:rPr lang="en-US" altLang="zh-CN" b="1" dirty="0"/>
              <a:t>Solution</a:t>
            </a:r>
            <a:endParaRPr lang="zh-CN" altLang="en-US" b="1" dirty="0"/>
          </a:p>
        </p:txBody>
      </p:sp>
      <p:sp>
        <p:nvSpPr>
          <p:cNvPr id="14" name="TextBox 13">
            <a:extLst>
              <a:ext uri="{FF2B5EF4-FFF2-40B4-BE49-F238E27FC236}">
                <a16:creationId xmlns:a16="http://schemas.microsoft.com/office/drawing/2014/main" id="{3275299E-C11B-8D63-E120-21567AF0C6A2}"/>
              </a:ext>
            </a:extLst>
          </p:cNvPr>
          <p:cNvSpPr txBox="1"/>
          <p:nvPr/>
        </p:nvSpPr>
        <p:spPr>
          <a:xfrm>
            <a:off x="7348538" y="2839135"/>
            <a:ext cx="6372224" cy="369332"/>
          </a:xfrm>
          <a:prstGeom prst="rect">
            <a:avLst/>
          </a:prstGeom>
          <a:noFill/>
        </p:spPr>
        <p:txBody>
          <a:bodyPr wrap="square">
            <a:spAutoFit/>
          </a:bodyPr>
          <a:lstStyle/>
          <a:p>
            <a:r>
              <a:rPr lang="en-US" altLang="zh-CN" dirty="0"/>
              <a:t>1. </a:t>
            </a:r>
            <a:r>
              <a:rPr lang="zh-CN" altLang="en-US" dirty="0"/>
              <a:t>Initial training on ImageNet</a:t>
            </a:r>
          </a:p>
        </p:txBody>
      </p:sp>
      <p:sp>
        <p:nvSpPr>
          <p:cNvPr id="16" name="TextBox 15">
            <a:extLst>
              <a:ext uri="{FF2B5EF4-FFF2-40B4-BE49-F238E27FC236}">
                <a16:creationId xmlns:a16="http://schemas.microsoft.com/office/drawing/2014/main" id="{6AFA901C-4461-669A-897A-90BC77361E36}"/>
              </a:ext>
            </a:extLst>
          </p:cNvPr>
          <p:cNvSpPr txBox="1"/>
          <p:nvPr/>
        </p:nvSpPr>
        <p:spPr>
          <a:xfrm>
            <a:off x="6766321" y="3483143"/>
            <a:ext cx="4682729" cy="646331"/>
          </a:xfrm>
          <a:prstGeom prst="rect">
            <a:avLst/>
          </a:prstGeom>
          <a:noFill/>
        </p:spPr>
        <p:txBody>
          <a:bodyPr wrap="square">
            <a:spAutoFit/>
          </a:bodyPr>
          <a:lstStyle/>
          <a:p>
            <a:r>
              <a:rPr lang="en-US" altLang="zh-CN" dirty="0"/>
              <a:t>2. </a:t>
            </a:r>
            <a:r>
              <a:rPr lang="zh-CN" altLang="en-US" dirty="0"/>
              <a:t>Enables CNNs to learn to recognize various features, patterns and structures in images</a:t>
            </a:r>
          </a:p>
        </p:txBody>
      </p:sp>
      <p:sp>
        <p:nvSpPr>
          <p:cNvPr id="19" name="TextBox 18">
            <a:extLst>
              <a:ext uri="{FF2B5EF4-FFF2-40B4-BE49-F238E27FC236}">
                <a16:creationId xmlns:a16="http://schemas.microsoft.com/office/drawing/2014/main" id="{D309C128-00F6-9400-E7F6-E8D0E15499DF}"/>
              </a:ext>
            </a:extLst>
          </p:cNvPr>
          <p:cNvSpPr txBox="1"/>
          <p:nvPr/>
        </p:nvSpPr>
        <p:spPr>
          <a:xfrm>
            <a:off x="7348538" y="4376261"/>
            <a:ext cx="7019924" cy="369332"/>
          </a:xfrm>
          <a:prstGeom prst="rect">
            <a:avLst/>
          </a:prstGeom>
          <a:noFill/>
        </p:spPr>
        <p:txBody>
          <a:bodyPr wrap="square">
            <a:spAutoFit/>
          </a:bodyPr>
          <a:lstStyle/>
          <a:p>
            <a:r>
              <a:rPr lang="en-US" altLang="zh-CN" dirty="0"/>
              <a:t>3. </a:t>
            </a:r>
            <a:r>
              <a:rPr lang="zh-CN" altLang="en-US" dirty="0"/>
              <a:t>Save time and computing resources</a:t>
            </a:r>
          </a:p>
        </p:txBody>
      </p:sp>
      <p:sp>
        <p:nvSpPr>
          <p:cNvPr id="20" name="Arrow: Right 19">
            <a:extLst>
              <a:ext uri="{FF2B5EF4-FFF2-40B4-BE49-F238E27FC236}">
                <a16:creationId xmlns:a16="http://schemas.microsoft.com/office/drawing/2014/main" id="{68134BD7-E725-3A0D-12BC-0CB504C27C03}"/>
              </a:ext>
            </a:extLst>
          </p:cNvPr>
          <p:cNvSpPr/>
          <p:nvPr/>
        </p:nvSpPr>
        <p:spPr>
          <a:xfrm>
            <a:off x="5543550" y="3063359"/>
            <a:ext cx="923925" cy="6609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itle 1">
            <a:extLst>
              <a:ext uri="{FF2B5EF4-FFF2-40B4-BE49-F238E27FC236}">
                <a16:creationId xmlns:a16="http://schemas.microsoft.com/office/drawing/2014/main" id="{DA15390E-EC92-04B8-9403-5A7F7B581FEE}"/>
              </a:ext>
            </a:extLst>
          </p:cNvPr>
          <p:cNvSpPr txBox="1">
            <a:spLocks/>
          </p:cNvSpPr>
          <p:nvPr/>
        </p:nvSpPr>
        <p:spPr>
          <a:xfrm>
            <a:off x="-2847975" y="-29210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dirty="0"/>
              <a:t>Background</a:t>
            </a:r>
            <a:endParaRPr lang="zh-CN" altLang="en-US" dirty="0"/>
          </a:p>
        </p:txBody>
      </p:sp>
    </p:spTree>
    <p:extLst>
      <p:ext uri="{BB962C8B-B14F-4D97-AF65-F5344CB8AC3E}">
        <p14:creationId xmlns:p14="http://schemas.microsoft.com/office/powerpoint/2010/main" val="3165344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9A056-15D9-A608-5B0D-526D98F2B722}"/>
              </a:ext>
            </a:extLst>
          </p:cNvPr>
          <p:cNvSpPr>
            <a:spLocks noGrp="1"/>
          </p:cNvSpPr>
          <p:nvPr>
            <p:ph type="title"/>
          </p:nvPr>
        </p:nvSpPr>
        <p:spPr>
          <a:xfrm>
            <a:off x="171450" y="-19048"/>
            <a:ext cx="10515600" cy="1325563"/>
          </a:xfrm>
        </p:spPr>
        <p:txBody>
          <a:bodyPr/>
          <a:lstStyle/>
          <a:p>
            <a:r>
              <a:rPr lang="en-US" altLang="zh-CN" dirty="0"/>
              <a:t>Literature Review</a:t>
            </a:r>
            <a:endParaRPr lang="zh-CN" altLang="en-US" dirty="0"/>
          </a:p>
        </p:txBody>
      </p:sp>
      <p:sp>
        <p:nvSpPr>
          <p:cNvPr id="6" name="Content Placeholder 5">
            <a:extLst>
              <a:ext uri="{FF2B5EF4-FFF2-40B4-BE49-F238E27FC236}">
                <a16:creationId xmlns:a16="http://schemas.microsoft.com/office/drawing/2014/main" id="{60078F67-3F0A-A1E7-9AB8-C75AB59F335D}"/>
              </a:ext>
            </a:extLst>
          </p:cNvPr>
          <p:cNvSpPr>
            <a:spLocks noGrp="1"/>
          </p:cNvSpPr>
          <p:nvPr>
            <p:ph idx="1"/>
          </p:nvPr>
        </p:nvSpPr>
        <p:spPr>
          <a:xfrm>
            <a:off x="1219200" y="6511499"/>
            <a:ext cx="10515600" cy="290513"/>
          </a:xfrm>
        </p:spPr>
        <p:txBody>
          <a:bodyPr>
            <a:normAutofit fontScale="55000" lnSpcReduction="20000"/>
          </a:bodyPr>
          <a:lstStyle/>
          <a:p>
            <a:pPr marL="0" indent="0">
              <a:buNone/>
            </a:pPr>
            <a:r>
              <a:rPr lang="en-US" altLang="zh-CN" dirty="0"/>
              <a:t>Sources:</a:t>
            </a:r>
            <a:r>
              <a:rPr lang="zh-CN" altLang="en-US" dirty="0"/>
              <a:t> </a:t>
            </a:r>
            <a:r>
              <a:rPr lang="en-GB" altLang="zh-CN" dirty="0"/>
              <a:t>https://</a:t>
            </a:r>
            <a:r>
              <a:rPr lang="en-GB" altLang="zh-CN" dirty="0" err="1"/>
              <a:t>blog.ml6.eu</a:t>
            </a:r>
            <a:r>
              <a:rPr lang="en-GB" altLang="zh-CN" dirty="0"/>
              <a:t>/a-practical-guide-to-anomaly-detection-using-anomalib-b2af78147934</a:t>
            </a:r>
            <a:endParaRPr lang="zh-CN" altLang="en-US" dirty="0"/>
          </a:p>
        </p:txBody>
      </p:sp>
      <p:pic>
        <p:nvPicPr>
          <p:cNvPr id="1026" name="Picture 2" descr="Screw 对象类的 AUROC 比较">
            <a:extLst>
              <a:ext uri="{FF2B5EF4-FFF2-40B4-BE49-F238E27FC236}">
                <a16:creationId xmlns:a16="http://schemas.microsoft.com/office/drawing/2014/main" id="{CB49E85A-FDCD-5426-217B-C7B71D651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1940652"/>
            <a:ext cx="5029200" cy="11710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地毯纹理类别的 AUROC 比较">
            <a:extLst>
              <a:ext uri="{FF2B5EF4-FFF2-40B4-BE49-F238E27FC236}">
                <a16:creationId xmlns:a16="http://schemas.microsoft.com/office/drawing/2014/main" id="{0BBBF423-D46B-154E-1D95-1F93C43E1E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3745877"/>
            <a:ext cx="5410200" cy="12598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rain and inference speeds of PaDiM, PatchCore, and CFlow-AD">
            <a:extLst>
              <a:ext uri="{FF2B5EF4-FFF2-40B4-BE49-F238E27FC236}">
                <a16:creationId xmlns:a16="http://schemas.microsoft.com/office/drawing/2014/main" id="{1A610D2A-B411-4C7E-FA8F-FD8CCE0A5E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745877"/>
            <a:ext cx="6134100" cy="125310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837CE00-47FC-2231-BAD4-6AE841983468}"/>
              </a:ext>
            </a:extLst>
          </p:cNvPr>
          <p:cNvSpPr txBox="1"/>
          <p:nvPr/>
        </p:nvSpPr>
        <p:spPr>
          <a:xfrm>
            <a:off x="6096000" y="5127766"/>
            <a:ext cx="6134100" cy="369332"/>
          </a:xfrm>
          <a:prstGeom prst="rect">
            <a:avLst/>
          </a:prstGeom>
          <a:noFill/>
        </p:spPr>
        <p:txBody>
          <a:bodyPr wrap="square">
            <a:spAutoFit/>
          </a:bodyPr>
          <a:lstStyle/>
          <a:p>
            <a:r>
              <a:rPr lang="en-US" altLang="zh-CN" b="0" i="0" dirty="0">
                <a:solidFill>
                  <a:srgbClr val="6B6B6B"/>
                </a:solidFill>
                <a:effectLst/>
                <a:latin typeface="sohne"/>
              </a:rPr>
              <a:t>Train and inference speeds of </a:t>
            </a:r>
            <a:r>
              <a:rPr lang="en-US" altLang="zh-CN" b="0" i="0" dirty="0" err="1">
                <a:solidFill>
                  <a:srgbClr val="6B6B6B"/>
                </a:solidFill>
                <a:effectLst/>
                <a:latin typeface="sohne"/>
              </a:rPr>
              <a:t>PaDiM</a:t>
            </a:r>
            <a:r>
              <a:rPr lang="en-US" altLang="zh-CN" b="0" i="0" dirty="0">
                <a:solidFill>
                  <a:srgbClr val="6B6B6B"/>
                </a:solidFill>
                <a:effectLst/>
                <a:latin typeface="sohne"/>
              </a:rPr>
              <a:t>, </a:t>
            </a:r>
            <a:r>
              <a:rPr lang="en-US" altLang="zh-CN" b="0" i="0" dirty="0" err="1">
                <a:solidFill>
                  <a:srgbClr val="6B6B6B"/>
                </a:solidFill>
                <a:effectLst/>
                <a:latin typeface="sohne"/>
              </a:rPr>
              <a:t>PatchCore</a:t>
            </a:r>
            <a:r>
              <a:rPr lang="en-US" altLang="zh-CN" b="0" i="0" dirty="0">
                <a:solidFill>
                  <a:srgbClr val="6B6B6B"/>
                </a:solidFill>
                <a:effectLst/>
                <a:latin typeface="sohne"/>
              </a:rPr>
              <a:t>, and </a:t>
            </a:r>
            <a:r>
              <a:rPr lang="en-US" altLang="zh-CN" b="0" i="0" dirty="0" err="1">
                <a:solidFill>
                  <a:srgbClr val="6B6B6B"/>
                </a:solidFill>
                <a:effectLst/>
                <a:latin typeface="sohne"/>
              </a:rPr>
              <a:t>CFlow</a:t>
            </a:r>
            <a:r>
              <a:rPr lang="en-US" altLang="zh-CN" b="0" i="0" dirty="0">
                <a:solidFill>
                  <a:srgbClr val="6B6B6B"/>
                </a:solidFill>
                <a:effectLst/>
                <a:latin typeface="sohne"/>
              </a:rPr>
              <a:t>-AD</a:t>
            </a:r>
            <a:endParaRPr lang="zh-CN" altLang="en-US" dirty="0"/>
          </a:p>
        </p:txBody>
      </p:sp>
      <p:sp>
        <p:nvSpPr>
          <p:cNvPr id="10" name="TextBox 9">
            <a:extLst>
              <a:ext uri="{FF2B5EF4-FFF2-40B4-BE49-F238E27FC236}">
                <a16:creationId xmlns:a16="http://schemas.microsoft.com/office/drawing/2014/main" id="{30924686-489F-0EB1-012C-C2DED23A628E}"/>
              </a:ext>
            </a:extLst>
          </p:cNvPr>
          <p:cNvSpPr txBox="1"/>
          <p:nvPr/>
        </p:nvSpPr>
        <p:spPr>
          <a:xfrm>
            <a:off x="666750" y="3196731"/>
            <a:ext cx="6134100" cy="369332"/>
          </a:xfrm>
          <a:prstGeom prst="rect">
            <a:avLst/>
          </a:prstGeom>
          <a:noFill/>
        </p:spPr>
        <p:txBody>
          <a:bodyPr wrap="square">
            <a:spAutoFit/>
          </a:bodyPr>
          <a:lstStyle/>
          <a:p>
            <a:r>
              <a:rPr lang="en-US" altLang="zh-CN" b="0" i="0" dirty="0" err="1">
                <a:solidFill>
                  <a:srgbClr val="6B6B6B"/>
                </a:solidFill>
                <a:effectLst/>
                <a:latin typeface="sohne"/>
              </a:rPr>
              <a:t>AUROC</a:t>
            </a:r>
            <a:r>
              <a:rPr lang="en-US" altLang="zh-CN" b="0" i="0" dirty="0">
                <a:solidFill>
                  <a:srgbClr val="6B6B6B"/>
                </a:solidFill>
                <a:effectLst/>
                <a:latin typeface="sohne"/>
              </a:rPr>
              <a:t> comparison for the Screw object class</a:t>
            </a:r>
            <a:endParaRPr lang="zh-CN" altLang="en-US" dirty="0"/>
          </a:p>
        </p:txBody>
      </p:sp>
      <p:sp>
        <p:nvSpPr>
          <p:cNvPr id="12" name="TextBox 11">
            <a:extLst>
              <a:ext uri="{FF2B5EF4-FFF2-40B4-BE49-F238E27FC236}">
                <a16:creationId xmlns:a16="http://schemas.microsoft.com/office/drawing/2014/main" id="{CED99014-297F-7B5A-89B4-22FAF500ADED}"/>
              </a:ext>
            </a:extLst>
          </p:cNvPr>
          <p:cNvSpPr txBox="1"/>
          <p:nvPr/>
        </p:nvSpPr>
        <p:spPr>
          <a:xfrm>
            <a:off x="923925" y="5071881"/>
            <a:ext cx="6134100" cy="369332"/>
          </a:xfrm>
          <a:prstGeom prst="rect">
            <a:avLst/>
          </a:prstGeom>
          <a:noFill/>
        </p:spPr>
        <p:txBody>
          <a:bodyPr wrap="square">
            <a:spAutoFit/>
          </a:bodyPr>
          <a:lstStyle/>
          <a:p>
            <a:r>
              <a:rPr lang="en-US" altLang="zh-CN" b="0" i="0" dirty="0" err="1">
                <a:solidFill>
                  <a:srgbClr val="6B6B6B"/>
                </a:solidFill>
                <a:effectLst/>
                <a:latin typeface="sohne"/>
              </a:rPr>
              <a:t>AUROC</a:t>
            </a:r>
            <a:r>
              <a:rPr lang="en-US" altLang="zh-CN" b="0" i="0" dirty="0">
                <a:solidFill>
                  <a:srgbClr val="6B6B6B"/>
                </a:solidFill>
                <a:effectLst/>
                <a:latin typeface="sohne"/>
              </a:rPr>
              <a:t> comparison for the Carpet texture class</a:t>
            </a:r>
            <a:endParaRPr lang="zh-CN" altLang="en-US" dirty="0"/>
          </a:p>
        </p:txBody>
      </p:sp>
      <p:sp>
        <p:nvSpPr>
          <p:cNvPr id="13" name="Rectangle 12">
            <a:extLst>
              <a:ext uri="{FF2B5EF4-FFF2-40B4-BE49-F238E27FC236}">
                <a16:creationId xmlns:a16="http://schemas.microsoft.com/office/drawing/2014/main" id="{AE986B00-1A37-9696-A896-F0C534F7C2BD}"/>
              </a:ext>
            </a:extLst>
          </p:cNvPr>
          <p:cNvSpPr/>
          <p:nvPr/>
        </p:nvSpPr>
        <p:spPr>
          <a:xfrm>
            <a:off x="6191250" y="598646"/>
            <a:ext cx="5686425" cy="24860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TextBox 13">
            <a:extLst>
              <a:ext uri="{FF2B5EF4-FFF2-40B4-BE49-F238E27FC236}">
                <a16:creationId xmlns:a16="http://schemas.microsoft.com/office/drawing/2014/main" id="{3C096854-A0E2-247E-C412-BE2535EF5A45}"/>
              </a:ext>
            </a:extLst>
          </p:cNvPr>
          <p:cNvSpPr txBox="1"/>
          <p:nvPr/>
        </p:nvSpPr>
        <p:spPr>
          <a:xfrm>
            <a:off x="6629400" y="903016"/>
            <a:ext cx="4972050" cy="1754326"/>
          </a:xfrm>
          <a:prstGeom prst="rect">
            <a:avLst/>
          </a:prstGeom>
          <a:noFill/>
        </p:spPr>
        <p:txBody>
          <a:bodyPr wrap="square" rtlCol="0">
            <a:spAutoFit/>
          </a:bodyPr>
          <a:lstStyle/>
          <a:p>
            <a:r>
              <a:rPr lang="en-US" altLang="zh-CN" b="1" dirty="0">
                <a:solidFill>
                  <a:srgbClr val="242424"/>
                </a:solidFill>
                <a:latin typeface="source-serif-pro"/>
              </a:rPr>
              <a:t>Target: </a:t>
            </a:r>
            <a:r>
              <a:rPr lang="en-US" altLang="zh-CN" dirty="0">
                <a:solidFill>
                  <a:srgbClr val="242424"/>
                </a:solidFill>
                <a:latin typeface="source-serif-pro"/>
              </a:rPr>
              <a:t>C</a:t>
            </a:r>
            <a:r>
              <a:rPr lang="en-US" altLang="zh-CN" b="0" i="0" dirty="0">
                <a:solidFill>
                  <a:srgbClr val="242424"/>
                </a:solidFill>
                <a:effectLst/>
                <a:latin typeface="source-serif-pro"/>
              </a:rPr>
              <a:t>ompare the implementation of the three models and compare it to the results in their respective papers with </a:t>
            </a:r>
            <a:r>
              <a:rPr lang="en-GB" altLang="zh-CN" b="0" i="0" dirty="0" err="1">
                <a:solidFill>
                  <a:srgbClr val="242424"/>
                </a:solidFill>
                <a:effectLst/>
                <a:latin typeface="source-serif-pro"/>
              </a:rPr>
              <a:t>MVTec</a:t>
            </a:r>
            <a:r>
              <a:rPr lang="en-GB" altLang="zh-CN" b="0" i="0" dirty="0">
                <a:solidFill>
                  <a:srgbClr val="242424"/>
                </a:solidFill>
                <a:effectLst/>
                <a:latin typeface="source-serif-pro"/>
              </a:rPr>
              <a:t> dataset.</a:t>
            </a:r>
          </a:p>
          <a:p>
            <a:endParaRPr lang="en-GB" altLang="zh-CN" dirty="0">
              <a:solidFill>
                <a:srgbClr val="242424"/>
              </a:solidFill>
              <a:latin typeface="source-serif-pro"/>
            </a:endParaRPr>
          </a:p>
          <a:p>
            <a:r>
              <a:rPr lang="en-US" altLang="zh-CN" b="1" dirty="0">
                <a:solidFill>
                  <a:srgbClr val="242424"/>
                </a:solidFill>
                <a:latin typeface="source-serif-pro"/>
              </a:rPr>
              <a:t>Device: </a:t>
            </a:r>
            <a:r>
              <a:rPr lang="en-US" altLang="zh-CN" dirty="0">
                <a:solidFill>
                  <a:srgbClr val="242424"/>
                </a:solidFill>
                <a:latin typeface="source-serif-pro"/>
              </a:rPr>
              <a:t>Google </a:t>
            </a:r>
            <a:r>
              <a:rPr lang="en-US" altLang="zh-CN" dirty="0" err="1">
                <a:solidFill>
                  <a:srgbClr val="242424"/>
                </a:solidFill>
                <a:latin typeface="source-serif-pro"/>
              </a:rPr>
              <a:t>Colab</a:t>
            </a:r>
            <a:r>
              <a:rPr lang="en-US" altLang="zh-CN" dirty="0">
                <a:solidFill>
                  <a:srgbClr val="242424"/>
                </a:solidFill>
                <a:latin typeface="source-serif-pro"/>
              </a:rPr>
              <a:t> with Nvidia </a:t>
            </a:r>
            <a:r>
              <a:rPr lang="en-US" altLang="zh-CN" dirty="0" err="1">
                <a:solidFill>
                  <a:srgbClr val="242424"/>
                </a:solidFill>
                <a:latin typeface="source-serif-pro"/>
              </a:rPr>
              <a:t>K80</a:t>
            </a:r>
            <a:r>
              <a:rPr lang="en-US" altLang="zh-CN" dirty="0">
                <a:solidFill>
                  <a:srgbClr val="242424"/>
                </a:solidFill>
                <a:latin typeface="source-serif-pro"/>
              </a:rPr>
              <a:t>, 2 threads and </a:t>
            </a:r>
            <a:r>
              <a:rPr lang="en-US" altLang="zh-CN" dirty="0" err="1">
                <a:solidFill>
                  <a:srgbClr val="242424"/>
                </a:solidFill>
                <a:latin typeface="source-serif-pro"/>
              </a:rPr>
              <a:t>13Gb</a:t>
            </a:r>
            <a:r>
              <a:rPr lang="en-US" altLang="zh-CN" dirty="0">
                <a:solidFill>
                  <a:srgbClr val="242424"/>
                </a:solidFill>
                <a:latin typeface="source-serif-pro"/>
              </a:rPr>
              <a:t> RAM</a:t>
            </a:r>
            <a:endParaRPr lang="zh-CN" altLang="en-US" dirty="0">
              <a:solidFill>
                <a:srgbClr val="242424"/>
              </a:solidFill>
              <a:latin typeface="source-serif-pro"/>
            </a:endParaRPr>
          </a:p>
        </p:txBody>
      </p:sp>
    </p:spTree>
    <p:extLst>
      <p:ext uri="{BB962C8B-B14F-4D97-AF65-F5344CB8AC3E}">
        <p14:creationId xmlns:p14="http://schemas.microsoft.com/office/powerpoint/2010/main" val="207596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A3AD1B9-C2B5-8A8E-DBC1-55F53DC5A139}"/>
              </a:ext>
            </a:extLst>
          </p:cNvPr>
          <p:cNvSpPr>
            <a:spLocks noGrp="1"/>
          </p:cNvSpPr>
          <p:nvPr>
            <p:ph type="title"/>
          </p:nvPr>
        </p:nvSpPr>
        <p:spPr>
          <a:xfrm>
            <a:off x="123825" y="-228600"/>
            <a:ext cx="10515600" cy="1325563"/>
          </a:xfrm>
        </p:spPr>
        <p:txBody>
          <a:bodyPr>
            <a:normAutofit/>
          </a:bodyPr>
          <a:lstStyle/>
          <a:p>
            <a:r>
              <a:rPr lang="en-US" altLang="zh-CN" sz="3200" dirty="0"/>
              <a:t>Theoretical Model comparison</a:t>
            </a:r>
            <a:endParaRPr lang="zh-CN" altLang="en-US" sz="3200" dirty="0"/>
          </a:p>
        </p:txBody>
      </p:sp>
      <p:sp>
        <p:nvSpPr>
          <p:cNvPr id="7" name="TextBox 6">
            <a:extLst>
              <a:ext uri="{FF2B5EF4-FFF2-40B4-BE49-F238E27FC236}">
                <a16:creationId xmlns:a16="http://schemas.microsoft.com/office/drawing/2014/main" id="{0BD49F5C-C9CE-9D00-9CB7-C40BFB11F994}"/>
              </a:ext>
            </a:extLst>
          </p:cNvPr>
          <p:cNvSpPr txBox="1"/>
          <p:nvPr/>
        </p:nvSpPr>
        <p:spPr>
          <a:xfrm>
            <a:off x="466727" y="6858000"/>
            <a:ext cx="10429875" cy="1754326"/>
          </a:xfrm>
          <a:prstGeom prst="rect">
            <a:avLst/>
          </a:prstGeom>
          <a:noFill/>
        </p:spPr>
        <p:txBody>
          <a:bodyPr wrap="square">
            <a:spAutoFit/>
          </a:bodyPr>
          <a:lstStyle/>
          <a:p>
            <a:r>
              <a:rPr lang="en-US" altLang="zh-CN" dirty="0"/>
              <a:t>Notes: </a:t>
            </a:r>
          </a:p>
          <a:p>
            <a:r>
              <a:rPr lang="zh-CN" altLang="en-US" b="1" dirty="0"/>
              <a:t>AUROC: </a:t>
            </a:r>
            <a:r>
              <a:rPr lang="zh-CN" altLang="en-US" dirty="0"/>
              <a:t>AUROC is a widely used metric for binary classification tasks, especially when dealing with imbalanced datasets. </a:t>
            </a:r>
            <a:endParaRPr lang="en-US" altLang="zh-CN" dirty="0"/>
          </a:p>
          <a:p>
            <a:r>
              <a:rPr lang="zh-CN" altLang="en-US" b="1" dirty="0"/>
              <a:t>F1 Score: </a:t>
            </a:r>
            <a:r>
              <a:rPr lang="zh-CN" altLang="en-US" dirty="0"/>
              <a:t>The F1 score combines precision and recall, making it suitable for cases where you want to balance both false positives and false negatives. It's particularly useful when the class distribution is imbalanced.</a:t>
            </a:r>
          </a:p>
        </p:txBody>
      </p:sp>
      <p:sp>
        <p:nvSpPr>
          <p:cNvPr id="4" name="TextBox 3">
            <a:extLst>
              <a:ext uri="{FF2B5EF4-FFF2-40B4-BE49-F238E27FC236}">
                <a16:creationId xmlns:a16="http://schemas.microsoft.com/office/drawing/2014/main" id="{EE7D94D0-2AC4-45DD-5FD8-2A6F341D5A96}"/>
              </a:ext>
            </a:extLst>
          </p:cNvPr>
          <p:cNvSpPr txBox="1"/>
          <p:nvPr/>
        </p:nvSpPr>
        <p:spPr>
          <a:xfrm>
            <a:off x="2370534" y="3289792"/>
            <a:ext cx="1250156" cy="369332"/>
          </a:xfrm>
          <a:prstGeom prst="rect">
            <a:avLst/>
          </a:prstGeom>
          <a:noFill/>
        </p:spPr>
        <p:txBody>
          <a:bodyPr wrap="square">
            <a:spAutoFit/>
          </a:bodyPr>
          <a:lstStyle/>
          <a:p>
            <a:r>
              <a:rPr lang="en-US" altLang="zh-CN" b="1" dirty="0"/>
              <a:t> </a:t>
            </a:r>
            <a:r>
              <a:rPr lang="en-GB" altLang="zh-CN" sz="1800" b="1" i="0" kern="1200" dirty="0">
                <a:effectLst/>
                <a:latin typeface="+mn-lt"/>
                <a:ea typeface="+mn-ea"/>
                <a:cs typeface="+mn-cs"/>
                <a:hlinkClick r:id="rId2"/>
              </a:rPr>
              <a:t>PaDiM</a:t>
            </a:r>
            <a:endParaRPr lang="zh-CN" altLang="en-US" b="1" dirty="0"/>
          </a:p>
        </p:txBody>
      </p:sp>
      <p:sp>
        <p:nvSpPr>
          <p:cNvPr id="8" name="TextBox 7">
            <a:extLst>
              <a:ext uri="{FF2B5EF4-FFF2-40B4-BE49-F238E27FC236}">
                <a16:creationId xmlns:a16="http://schemas.microsoft.com/office/drawing/2014/main" id="{9785FFDB-3139-747F-89D5-B182351E9B25}"/>
              </a:ext>
            </a:extLst>
          </p:cNvPr>
          <p:cNvSpPr txBox="1"/>
          <p:nvPr/>
        </p:nvSpPr>
        <p:spPr>
          <a:xfrm>
            <a:off x="8314134" y="3173730"/>
            <a:ext cx="1859756" cy="369332"/>
          </a:xfrm>
          <a:prstGeom prst="rect">
            <a:avLst/>
          </a:prstGeom>
          <a:noFill/>
        </p:spPr>
        <p:txBody>
          <a:bodyPr wrap="square">
            <a:spAutoFit/>
          </a:bodyPr>
          <a:lstStyle/>
          <a:p>
            <a:pPr algn="ctr"/>
            <a:r>
              <a:rPr lang="en-GB" altLang="zh-CN" sz="1800" b="1" i="0" kern="1200" dirty="0">
                <a:effectLst/>
                <a:latin typeface="+mn-lt"/>
                <a:ea typeface="+mn-ea"/>
                <a:cs typeface="+mn-cs"/>
                <a:hlinkClick r:id="rId3"/>
              </a:rPr>
              <a:t>PatchCore</a:t>
            </a:r>
            <a:endParaRPr lang="zh-CN" altLang="en-US" b="1" dirty="0"/>
          </a:p>
        </p:txBody>
      </p:sp>
      <p:sp>
        <p:nvSpPr>
          <p:cNvPr id="9" name="TextBox 8">
            <a:extLst>
              <a:ext uri="{FF2B5EF4-FFF2-40B4-BE49-F238E27FC236}">
                <a16:creationId xmlns:a16="http://schemas.microsoft.com/office/drawing/2014/main" id="{19D3EDBD-29A8-CCA4-57E8-219D59E7F8E3}"/>
              </a:ext>
            </a:extLst>
          </p:cNvPr>
          <p:cNvSpPr txBox="1"/>
          <p:nvPr/>
        </p:nvSpPr>
        <p:spPr>
          <a:xfrm>
            <a:off x="1849041" y="6016149"/>
            <a:ext cx="1859756" cy="369332"/>
          </a:xfrm>
          <a:prstGeom prst="rect">
            <a:avLst/>
          </a:prstGeom>
          <a:noFill/>
        </p:spPr>
        <p:txBody>
          <a:bodyPr wrap="square">
            <a:spAutoFit/>
          </a:bodyPr>
          <a:lstStyle/>
          <a:p>
            <a:pPr algn="ctr"/>
            <a:r>
              <a:rPr lang="en-GB" altLang="zh-CN" sz="1800" b="1" i="0" kern="1200" dirty="0">
                <a:effectLst/>
                <a:latin typeface="+mn-lt"/>
                <a:ea typeface="+mn-ea"/>
                <a:cs typeface="+mn-cs"/>
                <a:hlinkClick r:id="rId4"/>
              </a:rPr>
              <a:t>CFlow-AD</a:t>
            </a:r>
            <a:endParaRPr lang="zh-CN" altLang="en-US" b="1" dirty="0"/>
          </a:p>
        </p:txBody>
      </p:sp>
      <p:sp>
        <p:nvSpPr>
          <p:cNvPr id="11" name="TextBox 10">
            <a:extLst>
              <a:ext uri="{FF2B5EF4-FFF2-40B4-BE49-F238E27FC236}">
                <a16:creationId xmlns:a16="http://schemas.microsoft.com/office/drawing/2014/main" id="{6F0B6869-3105-8144-157E-100CF098D857}"/>
              </a:ext>
            </a:extLst>
          </p:cNvPr>
          <p:cNvSpPr txBox="1"/>
          <p:nvPr/>
        </p:nvSpPr>
        <p:spPr>
          <a:xfrm>
            <a:off x="6188869" y="5989162"/>
            <a:ext cx="6110286" cy="369332"/>
          </a:xfrm>
          <a:prstGeom prst="rect">
            <a:avLst/>
          </a:prstGeom>
          <a:noFill/>
        </p:spPr>
        <p:txBody>
          <a:bodyPr wrap="square">
            <a:spAutoFit/>
          </a:bodyPr>
          <a:lstStyle/>
          <a:p>
            <a:pPr algn="ctr"/>
            <a:r>
              <a:rPr lang="en-GB" altLang="zh-CN" sz="1800" b="1" i="0" kern="1200" dirty="0">
                <a:effectLst/>
                <a:latin typeface="+mn-lt"/>
                <a:ea typeface="+mn-ea"/>
                <a:cs typeface="+mn-cs"/>
                <a:hlinkClick r:id="rId5"/>
              </a:rPr>
              <a:t>Fastflow</a:t>
            </a:r>
            <a:endParaRPr lang="zh-CN" altLang="en-US" b="1" dirty="0"/>
          </a:p>
        </p:txBody>
      </p:sp>
      <p:pic>
        <p:nvPicPr>
          <p:cNvPr id="2050" name="Picture 2" descr="PaDiM architecture overview.">
            <a:extLst>
              <a:ext uri="{FF2B5EF4-FFF2-40B4-BE49-F238E27FC236}">
                <a16:creationId xmlns:a16="http://schemas.microsoft.com/office/drawing/2014/main" id="{F6CFF2C5-5618-5F82-1F15-46542BD0E8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825" y="1428340"/>
            <a:ext cx="5743575" cy="17312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Flow Architecture">
            <a:extLst>
              <a:ext uri="{FF2B5EF4-FFF2-40B4-BE49-F238E27FC236}">
                <a16:creationId xmlns:a16="http://schemas.microsoft.com/office/drawing/2014/main" id="{747016CA-C52D-0489-3B9D-72BA103434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125" y="4223346"/>
            <a:ext cx="5857875" cy="15430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atchCore Architecture">
            <a:extLst>
              <a:ext uri="{FF2B5EF4-FFF2-40B4-BE49-F238E27FC236}">
                <a16:creationId xmlns:a16="http://schemas.microsoft.com/office/drawing/2014/main" id="{BEE36D47-506B-43F9-714C-871B3AB3AD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1278662"/>
            <a:ext cx="5984081" cy="176405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astFlow Architecture">
            <a:extLst>
              <a:ext uri="{FF2B5EF4-FFF2-40B4-BE49-F238E27FC236}">
                <a16:creationId xmlns:a16="http://schemas.microsoft.com/office/drawing/2014/main" id="{28BD5579-2431-9ECA-BE2F-733B8F59AE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77075" y="3635831"/>
            <a:ext cx="4552950" cy="2305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397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52C06FE-6014-B53E-F1ED-FF6F41B597ED}"/>
              </a:ext>
            </a:extLst>
          </p:cNvPr>
          <p:cNvGraphicFramePr>
            <a:graphicFrameLocks/>
          </p:cNvGraphicFramePr>
          <p:nvPr>
            <p:extLst>
              <p:ext uri="{D42A27DB-BD31-4B8C-83A1-F6EECF244321}">
                <p14:modId xmlns:p14="http://schemas.microsoft.com/office/powerpoint/2010/main" val="1860131690"/>
              </p:ext>
            </p:extLst>
          </p:nvPr>
        </p:nvGraphicFramePr>
        <p:xfrm>
          <a:off x="933452" y="708660"/>
          <a:ext cx="10515596" cy="5948680"/>
        </p:xfrm>
        <a:graphic>
          <a:graphicData uri="http://schemas.openxmlformats.org/drawingml/2006/table">
            <a:tbl>
              <a:tblPr firstRow="1" bandRow="1">
                <a:tableStyleId>{5C22544A-7EE6-4342-B048-85BDC9FD1C3A}</a:tableStyleId>
              </a:tblPr>
              <a:tblGrid>
                <a:gridCol w="3981448">
                  <a:extLst>
                    <a:ext uri="{9D8B030D-6E8A-4147-A177-3AD203B41FA5}">
                      <a16:colId xmlns:a16="http://schemas.microsoft.com/office/drawing/2014/main" val="4192224680"/>
                    </a:ext>
                  </a:extLst>
                </a:gridCol>
                <a:gridCol w="1657350">
                  <a:extLst>
                    <a:ext uri="{9D8B030D-6E8A-4147-A177-3AD203B41FA5}">
                      <a16:colId xmlns:a16="http://schemas.microsoft.com/office/drawing/2014/main" val="3776342710"/>
                    </a:ext>
                  </a:extLst>
                </a:gridCol>
                <a:gridCol w="1762125">
                  <a:extLst>
                    <a:ext uri="{9D8B030D-6E8A-4147-A177-3AD203B41FA5}">
                      <a16:colId xmlns:a16="http://schemas.microsoft.com/office/drawing/2014/main" val="2171255322"/>
                    </a:ext>
                  </a:extLst>
                </a:gridCol>
                <a:gridCol w="1781175">
                  <a:extLst>
                    <a:ext uri="{9D8B030D-6E8A-4147-A177-3AD203B41FA5}">
                      <a16:colId xmlns:a16="http://schemas.microsoft.com/office/drawing/2014/main" val="3755593711"/>
                    </a:ext>
                  </a:extLst>
                </a:gridCol>
                <a:gridCol w="1333498">
                  <a:extLst>
                    <a:ext uri="{9D8B030D-6E8A-4147-A177-3AD203B41FA5}">
                      <a16:colId xmlns:a16="http://schemas.microsoft.com/office/drawing/2014/main" val="406535991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Models</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Factors</a:t>
                      </a:r>
                      <a:endParaRPr lang="zh-CN" altLang="en-US" dirty="0"/>
                    </a:p>
                  </a:txBody>
                  <a:tcPr/>
                </a:tc>
                <a:tc>
                  <a:txBody>
                    <a:bodyPr/>
                    <a:lstStyle/>
                    <a:p>
                      <a:pPr algn="ctr"/>
                      <a:r>
                        <a:rPr lang="en-US" altLang="zh-CN" dirty="0"/>
                        <a:t>   </a:t>
                      </a:r>
                      <a:r>
                        <a:rPr lang="en-GB" altLang="zh-CN" sz="1800" b="0" i="0" kern="1200" dirty="0">
                          <a:solidFill>
                            <a:schemeClr val="lt1"/>
                          </a:solidFill>
                          <a:effectLst/>
                          <a:latin typeface="+mn-lt"/>
                          <a:ea typeface="+mn-ea"/>
                          <a:cs typeface="+mn-cs"/>
                        </a:rPr>
                        <a:t>PaDiM</a:t>
                      </a:r>
                      <a:endParaRPr lang="zh-CN" altLang="en-US" dirty="0"/>
                    </a:p>
                  </a:txBody>
                  <a:tcPr/>
                </a:tc>
                <a:tc>
                  <a:txBody>
                    <a:bodyPr/>
                    <a:lstStyle/>
                    <a:p>
                      <a:pPr algn="ctr"/>
                      <a:r>
                        <a:rPr lang="en-GB" altLang="zh-CN" sz="1800" b="0" i="0" kern="1200" dirty="0">
                          <a:solidFill>
                            <a:schemeClr val="lt1"/>
                          </a:solidFill>
                          <a:effectLst/>
                          <a:latin typeface="+mn-lt"/>
                          <a:ea typeface="+mn-ea"/>
                          <a:cs typeface="+mn-cs"/>
                        </a:rPr>
                        <a:t>PatchCore</a:t>
                      </a:r>
                      <a:endParaRPr lang="zh-CN" altLang="en-US" dirty="0"/>
                    </a:p>
                  </a:txBody>
                  <a:tcPr/>
                </a:tc>
                <a:tc>
                  <a:txBody>
                    <a:bodyPr/>
                    <a:lstStyle/>
                    <a:p>
                      <a:pPr algn="ctr"/>
                      <a:r>
                        <a:rPr lang="en-GB" altLang="zh-CN" sz="1800" b="0" i="0" kern="1200" dirty="0" err="1">
                          <a:solidFill>
                            <a:schemeClr val="lt1"/>
                          </a:solidFill>
                          <a:effectLst/>
                          <a:latin typeface="+mn-lt"/>
                          <a:ea typeface="+mn-ea"/>
                          <a:cs typeface="+mn-cs"/>
                        </a:rPr>
                        <a:t>CFlow</a:t>
                      </a:r>
                      <a:r>
                        <a:rPr lang="en-GB" altLang="zh-CN" sz="1800" b="0" i="0" kern="1200" dirty="0">
                          <a:solidFill>
                            <a:schemeClr val="lt1"/>
                          </a:solidFill>
                          <a:effectLst/>
                          <a:latin typeface="+mn-lt"/>
                          <a:ea typeface="+mn-ea"/>
                          <a:cs typeface="+mn-cs"/>
                        </a:rPr>
                        <a:t>-AD</a:t>
                      </a:r>
                      <a:endParaRPr lang="zh-CN" altLang="en-US" dirty="0"/>
                    </a:p>
                  </a:txBody>
                  <a:tcPr/>
                </a:tc>
                <a:tc>
                  <a:txBody>
                    <a:bodyPr/>
                    <a:lstStyle/>
                    <a:p>
                      <a:pPr algn="ctr"/>
                      <a:r>
                        <a:rPr lang="en-GB" altLang="zh-CN" sz="1800" b="0" i="0" kern="1200" dirty="0">
                          <a:solidFill>
                            <a:schemeClr val="lt1"/>
                          </a:solidFill>
                          <a:effectLst/>
                          <a:latin typeface="+mn-lt"/>
                          <a:ea typeface="+mn-ea"/>
                          <a:cs typeface="+mn-cs"/>
                        </a:rPr>
                        <a:t>Fastflow</a:t>
                      </a:r>
                      <a:endParaRPr lang="zh-CN" altLang="en-US" dirty="0"/>
                    </a:p>
                  </a:txBody>
                  <a:tcPr/>
                </a:tc>
                <a:extLst>
                  <a:ext uri="{0D108BD9-81ED-4DB2-BD59-A6C34878D82A}">
                    <a16:rowId xmlns:a16="http://schemas.microsoft.com/office/drawing/2014/main" val="2391626316"/>
                  </a:ext>
                </a:extLst>
              </a:tr>
              <a:tr h="370840">
                <a:tc>
                  <a:txBody>
                    <a:bodyPr/>
                    <a:lstStyle/>
                    <a:p>
                      <a:r>
                        <a:rPr lang="en-US" altLang="zh-CN" dirty="0">
                          <a:highlight>
                            <a:srgbClr val="FFFF00"/>
                          </a:highlight>
                        </a:rPr>
                        <a:t>Performance</a:t>
                      </a:r>
                    </a:p>
                    <a:p>
                      <a:r>
                        <a:rPr lang="en-US" altLang="zh-CN" dirty="0"/>
                        <a:t>(</a:t>
                      </a:r>
                      <a:r>
                        <a:rPr lang="en-GB" altLang="zh-CN" sz="1800" b="0" i="0" kern="1200" dirty="0" err="1">
                          <a:solidFill>
                            <a:schemeClr val="dk1"/>
                          </a:solidFill>
                          <a:effectLst/>
                          <a:latin typeface="+mn-lt"/>
                          <a:ea typeface="+mn-ea"/>
                          <a:cs typeface="+mn-cs"/>
                        </a:rPr>
                        <a:t>AUROC</a:t>
                      </a:r>
                      <a:r>
                        <a:rPr lang="en-GB" altLang="zh-CN" sz="1800" b="0" i="0" kern="1200" dirty="0">
                          <a:solidFill>
                            <a:schemeClr val="dk1"/>
                          </a:solidFill>
                          <a:effectLst/>
                          <a:latin typeface="+mn-lt"/>
                          <a:ea typeface="+mn-ea"/>
                          <a:cs typeface="+mn-cs"/>
                        </a:rPr>
                        <a:t> and </a:t>
                      </a:r>
                      <a:r>
                        <a:rPr lang="en-GB" altLang="zh-CN" sz="1800" b="0" i="0" kern="1200" dirty="0" err="1">
                          <a:solidFill>
                            <a:schemeClr val="dk1"/>
                          </a:solidFill>
                          <a:effectLst/>
                          <a:latin typeface="+mn-lt"/>
                          <a:ea typeface="+mn-ea"/>
                          <a:cs typeface="+mn-cs"/>
                        </a:rPr>
                        <a:t>F1</a:t>
                      </a:r>
                      <a:r>
                        <a:rPr lang="en-US" altLang="zh-CN" dirty="0"/>
                        <a:t>)</a:t>
                      </a:r>
                    </a:p>
                    <a:p>
                      <a:r>
                        <a:rPr lang="en-US" altLang="zh-CN" dirty="0"/>
                        <a:t>(Fault Mode including</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Wrong parts</a:t>
                      </a:r>
                    </a:p>
                    <a:p>
                      <a:pPr marL="342900" indent="-342900">
                        <a:buAutoNum type="arabicPeriod"/>
                      </a:pPr>
                      <a:r>
                        <a:rPr lang="en-US" altLang="zh-CN" dirty="0"/>
                        <a:t>Wrong parts positions</a:t>
                      </a:r>
                    </a:p>
                    <a:p>
                      <a:pPr marL="342900" indent="-342900">
                        <a:buAutoNum type="arabicPeriod"/>
                      </a:pPr>
                      <a:r>
                        <a:rPr lang="en-US" altLang="zh-CN" dirty="0"/>
                        <a:t>Wrong parts angles</a:t>
                      </a:r>
                    </a:p>
                    <a:p>
                      <a:pPr marL="342900" indent="-342900">
                        <a:buAutoNum type="arabicPeriod"/>
                      </a:pPr>
                      <a:r>
                        <a:rPr lang="en-US" altLang="zh-CN" dirty="0"/>
                        <a:t>Parts defects</a:t>
                      </a:r>
                    </a:p>
                    <a:p>
                      <a:pPr marL="342900" indent="-342900">
                        <a:buAutoNum type="arabicPeriod"/>
                      </a:pPr>
                      <a:r>
                        <a:rPr lang="en-US" altLang="zh-CN" dirty="0">
                          <a:solidFill>
                            <a:srgbClr val="FF0000"/>
                          </a:solidFill>
                        </a:rPr>
                        <a:t>One placement</a:t>
                      </a:r>
                    </a:p>
                    <a:p>
                      <a:pPr marL="342900" indent="-342900">
                        <a:buAutoNum type="arabicPeriod"/>
                      </a:pPr>
                      <a:r>
                        <a:rPr lang="en-US" altLang="zh-CN" dirty="0">
                          <a:solidFill>
                            <a:srgbClr val="FF0000"/>
                          </a:solidFill>
                        </a:rPr>
                        <a:t>Locations</a:t>
                      </a:r>
                    </a:p>
                    <a:p>
                      <a:pPr marL="342900" indent="-342900">
                        <a:buAutoNum type="arabicPeriod"/>
                      </a:pPr>
                      <a:r>
                        <a:rPr lang="en-US" altLang="zh-CN" dirty="0">
                          <a:solidFill>
                            <a:srgbClr val="FF0000"/>
                          </a:solidFill>
                        </a:rPr>
                        <a:t>lights</a:t>
                      </a:r>
                    </a:p>
                    <a:p>
                      <a:r>
                        <a:rPr lang="en-US" altLang="zh-CN" dirty="0"/>
                        <a:t>)</a:t>
                      </a:r>
                      <a:endParaRPr lang="zh-CN" altLang="en-US" dirty="0"/>
                    </a:p>
                  </a:txBody>
                  <a:tcPr/>
                </a:tc>
                <a:tc>
                  <a:txBody>
                    <a:bodyPr/>
                    <a:lstStyle/>
                    <a:p>
                      <a:r>
                        <a:rPr lang="en-US" altLang="zh-CN" dirty="0">
                          <a:highlight>
                            <a:srgbClr val="FFFF00"/>
                          </a:highlight>
                        </a:rPr>
                        <a:t>  </a:t>
                      </a:r>
                      <a:endParaRPr lang="zh-CN" altLang="en-US" dirty="0">
                        <a:highlight>
                          <a:srgbClr val="FFFF00"/>
                        </a:highlight>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710528008"/>
                  </a:ext>
                </a:extLst>
              </a:tr>
              <a:tr h="370840">
                <a:tc>
                  <a:txBody>
                    <a:bodyPr/>
                    <a:lstStyle/>
                    <a:p>
                      <a:r>
                        <a:rPr lang="en-US" altLang="zh-CN" dirty="0">
                          <a:highlight>
                            <a:srgbClr val="FFFF00"/>
                          </a:highlight>
                        </a:rPr>
                        <a:t>Speed</a:t>
                      </a:r>
                      <a:r>
                        <a:rPr lang="en-US" altLang="zh-CN" dirty="0"/>
                        <a:t> on</a:t>
                      </a:r>
                    </a:p>
                    <a:p>
                      <a:r>
                        <a:rPr lang="en-US" altLang="zh-CN" dirty="0"/>
                        <a:t>Training and Inference</a:t>
                      </a:r>
                      <a:endParaRPr lang="zh-CN" altLang="en-US" dirty="0"/>
                    </a:p>
                  </a:txBody>
                  <a:tcPr/>
                </a:tc>
                <a:tc>
                  <a:txBody>
                    <a:bodyPr/>
                    <a:lstStyle/>
                    <a:p>
                      <a:endParaRPr lang="zh-CN" altLang="en-US" dirty="0">
                        <a:highlight>
                          <a:srgbClr val="FFFF00"/>
                        </a:highlight>
                      </a:endParaRPr>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4127973165"/>
                  </a:ext>
                </a:extLst>
              </a:tr>
              <a:tr h="370840">
                <a:tc>
                  <a:txBody>
                    <a:bodyPr/>
                    <a:lstStyle/>
                    <a:p>
                      <a:r>
                        <a:rPr lang="en-US" altLang="zh-CN" dirty="0"/>
                        <a:t>Different devices (</a:t>
                      </a:r>
                      <a:r>
                        <a:rPr lang="en-US" altLang="zh-CN" dirty="0">
                          <a:highlight>
                            <a:srgbClr val="FFFF00"/>
                          </a:highlight>
                        </a:rPr>
                        <a:t>Raspberry Pi </a:t>
                      </a:r>
                      <a:r>
                        <a:rPr lang="en-US" altLang="zh-CN" dirty="0"/>
                        <a:t>and PC)</a:t>
                      </a:r>
                      <a:endParaRPr lang="zh-CN" altLang="en-US" dirty="0"/>
                    </a:p>
                  </a:txBody>
                  <a:tcPr/>
                </a:tc>
                <a:tc>
                  <a:txBody>
                    <a:bodyPr/>
                    <a:lstStyle/>
                    <a:p>
                      <a:endParaRPr lang="zh-CN" altLang="en-US" dirty="0">
                        <a:highlight>
                          <a:srgbClr val="FFFF00"/>
                        </a:highlight>
                      </a:endParaRPr>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12320089"/>
                  </a:ext>
                </a:extLst>
              </a:tr>
              <a:tr h="370840">
                <a:tc>
                  <a:txBody>
                    <a:bodyPr/>
                    <a:lstStyle/>
                    <a:p>
                      <a:r>
                        <a:rPr lang="en-US" altLang="zh-CN" dirty="0">
                          <a:highlight>
                            <a:srgbClr val="FFFF00"/>
                          </a:highlight>
                        </a:rPr>
                        <a:t>Adaptive</a:t>
                      </a:r>
                      <a:r>
                        <a:rPr lang="en-US" altLang="zh-CN" dirty="0"/>
                        <a:t> on inference</a:t>
                      </a:r>
                    </a:p>
                    <a:p>
                      <a:r>
                        <a:rPr lang="en-US" altLang="zh-CN" dirty="0"/>
                        <a:t>(Image with Different Color)</a:t>
                      </a:r>
                    </a:p>
                    <a:p>
                      <a:r>
                        <a:rPr lang="en-US" altLang="zh-CN" dirty="0"/>
                        <a:t>(Image with Different Angle)</a:t>
                      </a:r>
                    </a:p>
                    <a:p>
                      <a:r>
                        <a:rPr lang="en-US" altLang="zh-CN" dirty="0"/>
                        <a:t>(Image with Different Location)</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highlight>
                          <a:srgbClr val="FFFF00"/>
                        </a:highlight>
                      </a:endParaRPr>
                    </a:p>
                    <a:p>
                      <a:endParaRPr lang="zh-CN" altLang="en-US" dirty="0">
                        <a:highlight>
                          <a:srgbClr val="FFFF00"/>
                        </a:highlight>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870478585"/>
                  </a:ext>
                </a:extLst>
              </a:tr>
            </a:tbl>
          </a:graphicData>
        </a:graphic>
      </p:graphicFrame>
      <p:sp>
        <p:nvSpPr>
          <p:cNvPr id="5" name="Title 1">
            <a:extLst>
              <a:ext uri="{FF2B5EF4-FFF2-40B4-BE49-F238E27FC236}">
                <a16:creationId xmlns:a16="http://schemas.microsoft.com/office/drawing/2014/main" id="{5A3AD1B9-C2B5-8A8E-DBC1-55F53DC5A139}"/>
              </a:ext>
            </a:extLst>
          </p:cNvPr>
          <p:cNvSpPr>
            <a:spLocks noGrp="1"/>
          </p:cNvSpPr>
          <p:nvPr>
            <p:ph type="title"/>
          </p:nvPr>
        </p:nvSpPr>
        <p:spPr>
          <a:xfrm>
            <a:off x="123825" y="-228600"/>
            <a:ext cx="10515600" cy="1325563"/>
          </a:xfrm>
        </p:spPr>
        <p:txBody>
          <a:bodyPr>
            <a:normAutofit/>
          </a:bodyPr>
          <a:lstStyle/>
          <a:p>
            <a:r>
              <a:rPr lang="en-US" altLang="zh-CN" sz="3200" dirty="0"/>
              <a:t>Experiments Design</a:t>
            </a:r>
            <a:endParaRPr lang="zh-CN" altLang="en-US" sz="3200" dirty="0"/>
          </a:p>
        </p:txBody>
      </p:sp>
      <p:sp>
        <p:nvSpPr>
          <p:cNvPr id="7" name="TextBox 6">
            <a:extLst>
              <a:ext uri="{FF2B5EF4-FFF2-40B4-BE49-F238E27FC236}">
                <a16:creationId xmlns:a16="http://schemas.microsoft.com/office/drawing/2014/main" id="{0BD49F5C-C9CE-9D00-9CB7-C40BFB11F994}"/>
              </a:ext>
            </a:extLst>
          </p:cNvPr>
          <p:cNvSpPr txBox="1"/>
          <p:nvPr/>
        </p:nvSpPr>
        <p:spPr>
          <a:xfrm>
            <a:off x="466727" y="6858000"/>
            <a:ext cx="10429875" cy="1754326"/>
          </a:xfrm>
          <a:prstGeom prst="rect">
            <a:avLst/>
          </a:prstGeom>
          <a:noFill/>
        </p:spPr>
        <p:txBody>
          <a:bodyPr wrap="square">
            <a:spAutoFit/>
          </a:bodyPr>
          <a:lstStyle/>
          <a:p>
            <a:r>
              <a:rPr lang="en-US" altLang="zh-CN" dirty="0"/>
              <a:t>Notes: </a:t>
            </a:r>
          </a:p>
          <a:p>
            <a:r>
              <a:rPr lang="zh-CN" altLang="en-US" b="1" dirty="0"/>
              <a:t>AUROC: </a:t>
            </a:r>
            <a:r>
              <a:rPr lang="zh-CN" altLang="en-US" dirty="0"/>
              <a:t>AUROC is a widely used metric for binary classification tasks, especially when dealing with imbalanced datasets. </a:t>
            </a:r>
            <a:endParaRPr lang="en-US" altLang="zh-CN" dirty="0"/>
          </a:p>
          <a:p>
            <a:r>
              <a:rPr lang="zh-CN" altLang="en-US" b="1" dirty="0"/>
              <a:t>F1 Score: </a:t>
            </a:r>
            <a:r>
              <a:rPr lang="zh-CN" altLang="en-US" dirty="0"/>
              <a:t>The F1 score combines precision and recall, making it suitable for cases where you want to balance both false positives and false negatives. It's particularly useful when the class distribution is imbalanced.</a:t>
            </a:r>
          </a:p>
        </p:txBody>
      </p:sp>
    </p:spTree>
    <p:extLst>
      <p:ext uri="{BB962C8B-B14F-4D97-AF65-F5344CB8AC3E}">
        <p14:creationId xmlns:p14="http://schemas.microsoft.com/office/powerpoint/2010/main" val="4185583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A3AD1B9-C2B5-8A8E-DBC1-55F53DC5A139}"/>
              </a:ext>
            </a:extLst>
          </p:cNvPr>
          <p:cNvSpPr>
            <a:spLocks noGrp="1"/>
          </p:cNvSpPr>
          <p:nvPr>
            <p:ph type="title"/>
          </p:nvPr>
        </p:nvSpPr>
        <p:spPr>
          <a:xfrm>
            <a:off x="0" y="3135470"/>
            <a:ext cx="10515600" cy="1325563"/>
          </a:xfrm>
        </p:spPr>
        <p:txBody>
          <a:bodyPr>
            <a:normAutofit/>
          </a:bodyPr>
          <a:lstStyle/>
          <a:p>
            <a:r>
              <a:rPr lang="en-US" altLang="zh-CN" sz="3200" dirty="0"/>
              <a:t>Current results</a:t>
            </a:r>
            <a:endParaRPr lang="zh-CN" altLang="en-US" sz="3200" dirty="0"/>
          </a:p>
        </p:txBody>
      </p:sp>
      <p:sp>
        <p:nvSpPr>
          <p:cNvPr id="7" name="TextBox 6">
            <a:extLst>
              <a:ext uri="{FF2B5EF4-FFF2-40B4-BE49-F238E27FC236}">
                <a16:creationId xmlns:a16="http://schemas.microsoft.com/office/drawing/2014/main" id="{0BD49F5C-C9CE-9D00-9CB7-C40BFB11F994}"/>
              </a:ext>
            </a:extLst>
          </p:cNvPr>
          <p:cNvSpPr txBox="1"/>
          <p:nvPr/>
        </p:nvSpPr>
        <p:spPr>
          <a:xfrm>
            <a:off x="466727" y="6858000"/>
            <a:ext cx="10429875" cy="1754326"/>
          </a:xfrm>
          <a:prstGeom prst="rect">
            <a:avLst/>
          </a:prstGeom>
          <a:noFill/>
        </p:spPr>
        <p:txBody>
          <a:bodyPr wrap="square">
            <a:spAutoFit/>
          </a:bodyPr>
          <a:lstStyle/>
          <a:p>
            <a:r>
              <a:rPr lang="en-US" altLang="zh-CN" dirty="0"/>
              <a:t>Notes: </a:t>
            </a:r>
          </a:p>
          <a:p>
            <a:r>
              <a:rPr lang="zh-CN" altLang="en-US" b="1" dirty="0"/>
              <a:t>AUROC: </a:t>
            </a:r>
            <a:r>
              <a:rPr lang="zh-CN" altLang="en-US" dirty="0"/>
              <a:t>AUROC is a widely used metric for binary classification tasks, especially when dealing with imbalanced datasets. </a:t>
            </a:r>
            <a:endParaRPr lang="en-US" altLang="zh-CN" dirty="0"/>
          </a:p>
          <a:p>
            <a:r>
              <a:rPr lang="zh-CN" altLang="en-US" b="1" dirty="0"/>
              <a:t>F1 Score: </a:t>
            </a:r>
            <a:r>
              <a:rPr lang="zh-CN" altLang="en-US" dirty="0"/>
              <a:t>The F1 score combines precision and recall, making it suitable for cases where you want to balance both false positives and false negatives. It's particularly useful when the class distribution is imbalanced.</a:t>
            </a:r>
          </a:p>
        </p:txBody>
      </p:sp>
      <p:graphicFrame>
        <p:nvGraphicFramePr>
          <p:cNvPr id="2" name="Table 2">
            <a:extLst>
              <a:ext uri="{FF2B5EF4-FFF2-40B4-BE49-F238E27FC236}">
                <a16:creationId xmlns:a16="http://schemas.microsoft.com/office/drawing/2014/main" id="{884ADBB1-C10C-E22E-182E-0A4378AFC0E3}"/>
              </a:ext>
            </a:extLst>
          </p:cNvPr>
          <p:cNvGraphicFramePr>
            <a:graphicFrameLocks noGrp="1"/>
          </p:cNvGraphicFramePr>
          <p:nvPr>
            <p:extLst>
              <p:ext uri="{D42A27DB-BD31-4B8C-83A1-F6EECF244321}">
                <p14:modId xmlns:p14="http://schemas.microsoft.com/office/powerpoint/2010/main" val="1236391870"/>
              </p:ext>
            </p:extLst>
          </p:nvPr>
        </p:nvGraphicFramePr>
        <p:xfrm>
          <a:off x="1955800" y="4461033"/>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97607418"/>
                    </a:ext>
                  </a:extLst>
                </a:gridCol>
                <a:gridCol w="1625600">
                  <a:extLst>
                    <a:ext uri="{9D8B030D-6E8A-4147-A177-3AD203B41FA5}">
                      <a16:colId xmlns:a16="http://schemas.microsoft.com/office/drawing/2014/main" val="1145296075"/>
                    </a:ext>
                  </a:extLst>
                </a:gridCol>
                <a:gridCol w="1625600">
                  <a:extLst>
                    <a:ext uri="{9D8B030D-6E8A-4147-A177-3AD203B41FA5}">
                      <a16:colId xmlns:a16="http://schemas.microsoft.com/office/drawing/2014/main" val="1065932332"/>
                    </a:ext>
                  </a:extLst>
                </a:gridCol>
                <a:gridCol w="1625600">
                  <a:extLst>
                    <a:ext uri="{9D8B030D-6E8A-4147-A177-3AD203B41FA5}">
                      <a16:colId xmlns:a16="http://schemas.microsoft.com/office/drawing/2014/main" val="1493038493"/>
                    </a:ext>
                  </a:extLst>
                </a:gridCol>
                <a:gridCol w="1625600">
                  <a:extLst>
                    <a:ext uri="{9D8B030D-6E8A-4147-A177-3AD203B41FA5}">
                      <a16:colId xmlns:a16="http://schemas.microsoft.com/office/drawing/2014/main" val="379440214"/>
                    </a:ext>
                  </a:extLst>
                </a:gridCol>
              </a:tblGrid>
              <a:tr h="370840">
                <a:tc>
                  <a:txBody>
                    <a:bodyPr/>
                    <a:lstStyle/>
                    <a:p>
                      <a:endParaRPr lang="zh-CN" altLang="en-US" dirty="0"/>
                    </a:p>
                  </a:txBody>
                  <a:tcPr/>
                </a:tc>
                <a:tc>
                  <a:txBody>
                    <a:bodyPr/>
                    <a:lstStyle/>
                    <a:p>
                      <a:pPr algn="ctr"/>
                      <a:r>
                        <a:rPr lang="en-US" altLang="zh-CN" dirty="0"/>
                        <a:t>   </a:t>
                      </a:r>
                      <a:r>
                        <a:rPr lang="en-GB" altLang="zh-CN" sz="1800" b="0" i="0" kern="1200" dirty="0">
                          <a:solidFill>
                            <a:schemeClr val="lt1"/>
                          </a:solidFill>
                          <a:effectLst/>
                          <a:latin typeface="+mn-lt"/>
                          <a:ea typeface="+mn-ea"/>
                          <a:cs typeface="+mn-cs"/>
                        </a:rPr>
                        <a:t>PaDiM</a:t>
                      </a:r>
                      <a:endParaRPr lang="zh-CN" altLang="en-US" dirty="0"/>
                    </a:p>
                  </a:txBody>
                  <a:tcPr/>
                </a:tc>
                <a:tc>
                  <a:txBody>
                    <a:bodyPr/>
                    <a:lstStyle/>
                    <a:p>
                      <a:pPr algn="ctr"/>
                      <a:r>
                        <a:rPr lang="en-GB" altLang="zh-CN" sz="1800" b="0" i="0" kern="1200" dirty="0">
                          <a:solidFill>
                            <a:schemeClr val="lt1"/>
                          </a:solidFill>
                          <a:effectLst/>
                          <a:latin typeface="+mn-lt"/>
                          <a:ea typeface="+mn-ea"/>
                          <a:cs typeface="+mn-cs"/>
                        </a:rPr>
                        <a:t>PatchCore</a:t>
                      </a:r>
                      <a:endParaRPr lang="zh-CN" altLang="en-US" dirty="0"/>
                    </a:p>
                  </a:txBody>
                  <a:tcPr/>
                </a:tc>
                <a:tc>
                  <a:txBody>
                    <a:bodyPr/>
                    <a:lstStyle/>
                    <a:p>
                      <a:pPr algn="ctr"/>
                      <a:r>
                        <a:rPr lang="en-GB" altLang="zh-CN" sz="1800" b="0" i="0" kern="1200" dirty="0" err="1">
                          <a:solidFill>
                            <a:schemeClr val="lt1"/>
                          </a:solidFill>
                          <a:effectLst/>
                          <a:latin typeface="+mn-lt"/>
                          <a:ea typeface="+mn-ea"/>
                          <a:cs typeface="+mn-cs"/>
                        </a:rPr>
                        <a:t>CFlow</a:t>
                      </a:r>
                      <a:r>
                        <a:rPr lang="en-GB" altLang="zh-CN" sz="1800" b="0" i="0" kern="1200" dirty="0">
                          <a:solidFill>
                            <a:schemeClr val="lt1"/>
                          </a:solidFill>
                          <a:effectLst/>
                          <a:latin typeface="+mn-lt"/>
                          <a:ea typeface="+mn-ea"/>
                          <a:cs typeface="+mn-cs"/>
                        </a:rPr>
                        <a:t>-AD</a:t>
                      </a:r>
                      <a:endParaRPr lang="zh-CN" altLang="en-US" dirty="0"/>
                    </a:p>
                  </a:txBody>
                  <a:tcPr/>
                </a:tc>
                <a:tc>
                  <a:txBody>
                    <a:bodyPr/>
                    <a:lstStyle/>
                    <a:p>
                      <a:pPr algn="ctr"/>
                      <a:r>
                        <a:rPr lang="en-GB" altLang="zh-CN" sz="1800" b="0" i="0" kern="1200" dirty="0">
                          <a:solidFill>
                            <a:schemeClr val="lt1"/>
                          </a:solidFill>
                          <a:effectLst/>
                          <a:latin typeface="+mn-lt"/>
                          <a:ea typeface="+mn-ea"/>
                          <a:cs typeface="+mn-cs"/>
                        </a:rPr>
                        <a:t>Fastflow</a:t>
                      </a:r>
                      <a:endParaRPr lang="zh-CN" altLang="en-US" dirty="0"/>
                    </a:p>
                  </a:txBody>
                  <a:tcPr/>
                </a:tc>
                <a:extLst>
                  <a:ext uri="{0D108BD9-81ED-4DB2-BD59-A6C34878D82A}">
                    <a16:rowId xmlns:a16="http://schemas.microsoft.com/office/drawing/2014/main" val="3197089343"/>
                  </a:ext>
                </a:extLst>
              </a:tr>
              <a:tr h="370840">
                <a:tc>
                  <a:txBody>
                    <a:bodyPr/>
                    <a:lstStyle/>
                    <a:p>
                      <a:r>
                        <a:rPr lang="en-US" altLang="zh-CN" dirty="0" err="1"/>
                        <a:t>AUROC</a:t>
                      </a:r>
                      <a:endParaRPr lang="zh-CN" altLang="en-US" dirty="0"/>
                    </a:p>
                  </a:txBody>
                  <a:tcPr/>
                </a:tc>
                <a:tc>
                  <a:txBody>
                    <a:bodyPr/>
                    <a:lstStyle/>
                    <a:p>
                      <a:r>
                        <a:rPr lang="en-US" altLang="zh-CN" sz="1800" kern="1200" dirty="0">
                          <a:solidFill>
                            <a:schemeClr val="dk1"/>
                          </a:solidFill>
                          <a:effectLst/>
                          <a:latin typeface="+mn-lt"/>
                          <a:ea typeface="+mn-ea"/>
                          <a:cs typeface="+mn-cs"/>
                        </a:rPr>
                        <a:t>0.9523809</a:t>
                      </a:r>
                      <a:endParaRPr lang="zh-CN" altLang="en-US" dirty="0"/>
                    </a:p>
                  </a:txBody>
                  <a:tcPr/>
                </a:tc>
                <a:tc>
                  <a:txBody>
                    <a:bodyPr/>
                    <a:lstStyle/>
                    <a:p>
                      <a:r>
                        <a:rPr lang="en-US" altLang="zh-CN" sz="1800" kern="1200" dirty="0">
                          <a:solidFill>
                            <a:schemeClr val="dk1"/>
                          </a:solidFill>
                          <a:effectLst/>
                          <a:latin typeface="+mn-lt"/>
                          <a:ea typeface="+mn-ea"/>
                          <a:cs typeface="+mn-cs"/>
                        </a:rPr>
                        <a:t>0.9523810</a:t>
                      </a:r>
                      <a:endParaRPr lang="zh-CN" altLang="en-US" dirty="0"/>
                    </a:p>
                  </a:txBody>
                  <a:tcPr/>
                </a:tc>
                <a:tc>
                  <a:txBody>
                    <a:bodyPr/>
                    <a:lstStyle/>
                    <a:p>
                      <a:r>
                        <a:rPr lang="en-GB" altLang="zh-CN" dirty="0"/>
                        <a:t>1.0</a:t>
                      </a:r>
                      <a:endParaRPr lang="zh-CN" altLang="en-US" dirty="0"/>
                    </a:p>
                  </a:txBody>
                  <a:tcPr/>
                </a:tc>
                <a:tc>
                  <a:txBody>
                    <a:bodyPr/>
                    <a:lstStyle/>
                    <a:p>
                      <a:r>
                        <a:rPr lang="en-US" altLang="zh-CN" sz="1800" kern="1200" dirty="0">
                          <a:solidFill>
                            <a:schemeClr val="dk1"/>
                          </a:solidFill>
                          <a:effectLst/>
                          <a:latin typeface="+mn-lt"/>
                          <a:ea typeface="+mn-ea"/>
                          <a:cs typeface="+mn-cs"/>
                        </a:rPr>
                        <a:t>0.9761904</a:t>
                      </a:r>
                      <a:endParaRPr lang="zh-CN" altLang="en-US" dirty="0"/>
                    </a:p>
                  </a:txBody>
                  <a:tcPr/>
                </a:tc>
                <a:extLst>
                  <a:ext uri="{0D108BD9-81ED-4DB2-BD59-A6C34878D82A}">
                    <a16:rowId xmlns:a16="http://schemas.microsoft.com/office/drawing/2014/main" val="3652897972"/>
                  </a:ext>
                </a:extLst>
              </a:tr>
              <a:tr h="370840">
                <a:tc>
                  <a:txBody>
                    <a:bodyPr/>
                    <a:lstStyle/>
                    <a:p>
                      <a:r>
                        <a:rPr lang="en-US" altLang="zh-CN" dirty="0" err="1"/>
                        <a:t>F1</a:t>
                      </a:r>
                      <a:endParaRPr lang="zh-CN" altLang="en-US" dirty="0"/>
                    </a:p>
                  </a:txBody>
                  <a:tcPr/>
                </a:tc>
                <a:tc>
                  <a:txBody>
                    <a:bodyPr/>
                    <a:lstStyle/>
                    <a:p>
                      <a:r>
                        <a:rPr lang="en-US" altLang="zh-CN" sz="1800" kern="1200" dirty="0">
                          <a:solidFill>
                            <a:schemeClr val="dk1"/>
                          </a:solidFill>
                          <a:effectLst/>
                          <a:latin typeface="+mn-lt"/>
                          <a:ea typeface="+mn-ea"/>
                          <a:cs typeface="+mn-cs"/>
                        </a:rPr>
                        <a:t>0.9230769</a:t>
                      </a:r>
                      <a:endParaRPr lang="zh-CN" altLang="en-US" dirty="0"/>
                    </a:p>
                  </a:txBody>
                  <a:tcPr/>
                </a:tc>
                <a:tc>
                  <a:txBody>
                    <a:bodyPr/>
                    <a:lstStyle/>
                    <a:p>
                      <a:r>
                        <a:rPr lang="en-US" altLang="zh-CN" sz="1800" kern="1200" dirty="0">
                          <a:solidFill>
                            <a:schemeClr val="dk1"/>
                          </a:solidFill>
                          <a:effectLst/>
                          <a:latin typeface="+mn-lt"/>
                          <a:ea typeface="+mn-ea"/>
                          <a:cs typeface="+mn-cs"/>
                        </a:rPr>
                        <a:t>0.9333333</a:t>
                      </a:r>
                      <a:endParaRPr lang="zh-CN" altLang="en-US" dirty="0"/>
                    </a:p>
                  </a:txBody>
                  <a:tcPr/>
                </a:tc>
                <a:tc>
                  <a:txBody>
                    <a:bodyPr/>
                    <a:lstStyle/>
                    <a:p>
                      <a:r>
                        <a:rPr lang="en-GB" altLang="zh-CN" dirty="0"/>
                        <a:t>1.0</a:t>
                      </a:r>
                      <a:endParaRPr lang="zh-CN" altLang="en-US" dirty="0"/>
                    </a:p>
                  </a:txBody>
                  <a:tcPr/>
                </a:tc>
                <a:tc>
                  <a:txBody>
                    <a:bodyPr/>
                    <a:lstStyle/>
                    <a:p>
                      <a:r>
                        <a:rPr lang="en-US" altLang="zh-CN" sz="1800" kern="1200" dirty="0">
                          <a:solidFill>
                            <a:schemeClr val="dk1"/>
                          </a:solidFill>
                          <a:effectLst/>
                          <a:latin typeface="+mn-lt"/>
                          <a:ea typeface="+mn-ea"/>
                          <a:cs typeface="+mn-cs"/>
                        </a:rPr>
                        <a:t>0.9333333</a:t>
                      </a:r>
                      <a:endParaRPr lang="zh-CN" altLang="en-US" dirty="0"/>
                    </a:p>
                  </a:txBody>
                  <a:tcPr/>
                </a:tc>
                <a:extLst>
                  <a:ext uri="{0D108BD9-81ED-4DB2-BD59-A6C34878D82A}">
                    <a16:rowId xmlns:a16="http://schemas.microsoft.com/office/drawing/2014/main" val="3147127744"/>
                  </a:ext>
                </a:extLst>
              </a:tr>
            </a:tbl>
          </a:graphicData>
        </a:graphic>
      </p:graphicFrame>
      <p:sp>
        <p:nvSpPr>
          <p:cNvPr id="3" name="Title 1">
            <a:extLst>
              <a:ext uri="{FF2B5EF4-FFF2-40B4-BE49-F238E27FC236}">
                <a16:creationId xmlns:a16="http://schemas.microsoft.com/office/drawing/2014/main" id="{650C0966-2B3E-8BC9-BF71-A7629FE4C03F}"/>
              </a:ext>
            </a:extLst>
          </p:cNvPr>
          <p:cNvSpPr txBox="1">
            <a:spLocks/>
          </p:cNvSpPr>
          <p:nvPr/>
        </p:nvSpPr>
        <p:spPr>
          <a:xfrm>
            <a:off x="0" y="346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t>Custom Datasets</a:t>
            </a:r>
            <a:endParaRPr lang="zh-CN" altLang="en-US" sz="3200" dirty="0"/>
          </a:p>
        </p:txBody>
      </p:sp>
      <p:sp>
        <p:nvSpPr>
          <p:cNvPr id="6" name="Title 1">
            <a:extLst>
              <a:ext uri="{FF2B5EF4-FFF2-40B4-BE49-F238E27FC236}">
                <a16:creationId xmlns:a16="http://schemas.microsoft.com/office/drawing/2014/main" id="{481E3DCF-21CE-637C-9947-8BAB5FA575F9}"/>
              </a:ext>
            </a:extLst>
          </p:cNvPr>
          <p:cNvSpPr txBox="1">
            <a:spLocks/>
          </p:cNvSpPr>
          <p:nvPr/>
        </p:nvSpPr>
        <p:spPr>
          <a:xfrm>
            <a:off x="1955800" y="114712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t>34 Normal photos</a:t>
            </a:r>
          </a:p>
          <a:p>
            <a:r>
              <a:rPr lang="en-US" altLang="zh-CN" sz="3200" dirty="0"/>
              <a:t>7 Anormal photos</a:t>
            </a:r>
            <a:endParaRPr lang="zh-CN" altLang="en-US" sz="3200" dirty="0"/>
          </a:p>
        </p:txBody>
      </p:sp>
    </p:spTree>
    <p:extLst>
      <p:ext uri="{BB962C8B-B14F-4D97-AF65-F5344CB8AC3E}">
        <p14:creationId xmlns:p14="http://schemas.microsoft.com/office/powerpoint/2010/main" val="192404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604C2-34BC-D6B7-A36B-0E55C7845B46}"/>
              </a:ext>
            </a:extLst>
          </p:cNvPr>
          <p:cNvSpPr>
            <a:spLocks noGrp="1"/>
          </p:cNvSpPr>
          <p:nvPr>
            <p:ph type="title"/>
          </p:nvPr>
        </p:nvSpPr>
        <p:spPr/>
        <p:txBody>
          <a:bodyPr/>
          <a:lstStyle/>
          <a:p>
            <a:r>
              <a:rPr lang="en-US" altLang="zh-CN" dirty="0"/>
              <a:t>Current Challenges</a:t>
            </a:r>
            <a:endParaRPr lang="zh-CN" altLang="en-US" dirty="0"/>
          </a:p>
        </p:txBody>
      </p:sp>
      <p:sp>
        <p:nvSpPr>
          <p:cNvPr id="3" name="Content Placeholder 2">
            <a:extLst>
              <a:ext uri="{FF2B5EF4-FFF2-40B4-BE49-F238E27FC236}">
                <a16:creationId xmlns:a16="http://schemas.microsoft.com/office/drawing/2014/main" id="{0B4E77C7-A9CF-6F40-DAA8-5BE5C73E736D}"/>
              </a:ext>
            </a:extLst>
          </p:cNvPr>
          <p:cNvSpPr>
            <a:spLocks noGrp="1"/>
          </p:cNvSpPr>
          <p:nvPr>
            <p:ph idx="1"/>
          </p:nvPr>
        </p:nvSpPr>
        <p:spPr/>
        <p:txBody>
          <a:bodyPr/>
          <a:lstStyle/>
          <a:p>
            <a:r>
              <a:rPr lang="en-US" altLang="zh-CN" dirty="0"/>
              <a:t>1. Cloud Computing in Trouble</a:t>
            </a:r>
            <a:r>
              <a:rPr lang="zh-CN" altLang="en-US" dirty="0"/>
              <a:t>（</a:t>
            </a:r>
            <a:r>
              <a:rPr lang="en-US" altLang="zh-CN" dirty="0" err="1"/>
              <a:t>Colab</a:t>
            </a:r>
            <a:r>
              <a:rPr lang="zh-CN" altLang="en-US" dirty="0"/>
              <a:t>）</a:t>
            </a:r>
            <a:endParaRPr lang="en-US" altLang="zh-CN" dirty="0"/>
          </a:p>
          <a:p>
            <a:endParaRPr lang="en-US" altLang="zh-CN" dirty="0"/>
          </a:p>
          <a:p>
            <a:r>
              <a:rPr lang="en-US" altLang="zh-CN" dirty="0"/>
              <a:t>2. Edge Device Storage(</a:t>
            </a:r>
            <a:r>
              <a:rPr lang="en-US" altLang="zh-CN" dirty="0" err="1"/>
              <a:t>8GB</a:t>
            </a:r>
            <a:r>
              <a:rPr lang="en-US" altLang="zh-CN" dirty="0"/>
              <a:t>)</a:t>
            </a:r>
          </a:p>
          <a:p>
            <a:endParaRPr lang="en-US" altLang="zh-CN" dirty="0"/>
          </a:p>
          <a:p>
            <a:r>
              <a:rPr lang="en-US" altLang="zh-CN" dirty="0"/>
              <a:t>3. Industrial Focus</a:t>
            </a:r>
            <a:endParaRPr lang="zh-CN" altLang="en-US" dirty="0"/>
          </a:p>
        </p:txBody>
      </p:sp>
    </p:spTree>
    <p:extLst>
      <p:ext uri="{BB962C8B-B14F-4D97-AF65-F5344CB8AC3E}">
        <p14:creationId xmlns:p14="http://schemas.microsoft.com/office/powerpoint/2010/main" val="3992713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1377</Words>
  <Application>Microsoft Office PowerPoint</Application>
  <PresentationFormat>Widescreen</PresentationFormat>
  <Paragraphs>94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等线</vt:lpstr>
      <vt:lpstr>等线 Light</vt:lpstr>
      <vt:lpstr>sohne</vt:lpstr>
      <vt:lpstr>source-serif-pro</vt:lpstr>
      <vt:lpstr>Arial</vt:lpstr>
      <vt:lpstr>Office Theme</vt:lpstr>
      <vt:lpstr>Week2 Catch-UP</vt:lpstr>
      <vt:lpstr>Current Challenges</vt:lpstr>
      <vt:lpstr>PowerPoint Presentation</vt:lpstr>
      <vt:lpstr>Literature Review</vt:lpstr>
      <vt:lpstr>Theoretical Model comparison</vt:lpstr>
      <vt:lpstr>Experiments Design</vt:lpstr>
      <vt:lpstr>Current results</vt:lpstr>
      <vt:lpstr>Current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Yunbo Long</dc:creator>
  <cp:lastModifiedBy>Baldwin Long</cp:lastModifiedBy>
  <cp:revision>2</cp:revision>
  <dcterms:created xsi:type="dcterms:W3CDTF">2023-09-01T06:59:56Z</dcterms:created>
  <dcterms:modified xsi:type="dcterms:W3CDTF">2023-09-01T10:50:24Z</dcterms:modified>
</cp:coreProperties>
</file>