
<file path=[Content_Types].xml><?xml version="1.0" encoding="utf-8"?>
<Types xmlns="http://schemas.openxmlformats.org/package/2006/content-types">
  <Default Extension="tiff" ContentType="image/tiff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71" r:id="rId4"/>
  </p:sldMasterIdLst>
  <p:notesMasterIdLst>
    <p:notesMasterId r:id="rId6"/>
  </p:notesMasterIdLst>
  <p:handoutMasterIdLst>
    <p:handoutMasterId r:id="rId16"/>
  </p:handoutMasterIdLst>
  <p:sldIdLst>
    <p:sldId id="256" r:id="rId5"/>
    <p:sldId id="5119" r:id="rId7"/>
    <p:sldId id="5174" r:id="rId8"/>
    <p:sldId id="5175" r:id="rId9"/>
    <p:sldId id="5176" r:id="rId10"/>
    <p:sldId id="5178" r:id="rId11"/>
    <p:sldId id="5179" r:id="rId12"/>
    <p:sldId id="5180" r:id="rId13"/>
    <p:sldId id="517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ong" initials="D" lastIdx="3" clrIdx="4"/>
  <p:cmAuthor id="1" name="王婧琳" initials="王" lastIdx="2" clrIdx="5"/>
  <p:cmAuthor id="2" name="Stella" initials="S" lastIdx="2" clrIdx="0"/>
  <p:cmAuthor id="3" name="Administrator" initials="A" lastIdx="2" clrIdx="0"/>
  <p:cmAuthor id="4" name="信倩倩" initials="信" lastIdx="4" clrIdx="1"/>
  <p:cmAuthor id="5" name="DX" initials="D" lastIdx="7" clrIdx="2"/>
  <p:cmAuthor id="6" name="董旭" initials="董" lastIdx="1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16A"/>
    <a:srgbClr val="19B39D"/>
    <a:srgbClr val="FFFFFF"/>
    <a:srgbClr val="7F7F7F"/>
    <a:srgbClr val="32A5BC"/>
    <a:srgbClr val="00716A"/>
    <a:srgbClr val="ED6B10"/>
    <a:srgbClr val="44546A"/>
    <a:srgbClr val="FFC000"/>
    <a:srgbClr val="8CC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 autoAdjust="0"/>
    <p:restoredTop sz="89349" autoAdjust="0"/>
  </p:normalViewPr>
  <p:slideViewPr>
    <p:cSldViewPr snapToGrid="0">
      <p:cViewPr varScale="1">
        <p:scale>
          <a:sx n="74" d="100"/>
          <a:sy n="74" d="100"/>
        </p:scale>
        <p:origin x="119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其中不清楚的指标可以继续追问，直到解决业务人员所有问题。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优化流程：自然语言答案与</a:t>
            </a:r>
            <a:r>
              <a:rPr lang="en-US" altLang="zh-CN" dirty="0"/>
              <a:t>IT</a:t>
            </a:r>
            <a:r>
              <a:rPr lang="zh-CN" altLang="en-US" dirty="0"/>
              <a:t>验证的闭环机制，针对操作人员通过大模型获得的答案可能存在偏差的问题，可设计</a:t>
            </a:r>
            <a:r>
              <a:rPr lang="en-US" altLang="zh-CN" dirty="0"/>
              <a:t>​“</a:t>
            </a:r>
            <a:r>
              <a:rPr lang="zh-CN" altLang="en-US" dirty="0"/>
              <a:t>建议性答案</a:t>
            </a:r>
            <a:r>
              <a:rPr lang="en-US" altLang="zh-CN" dirty="0"/>
              <a:t>+IT</a:t>
            </a:r>
            <a:r>
              <a:rPr lang="zh-CN" altLang="en-US" dirty="0"/>
              <a:t>强制验证</a:t>
            </a:r>
            <a:r>
              <a:rPr lang="en-US" altLang="zh-CN" dirty="0"/>
              <a:t>”​</a:t>
            </a:r>
            <a:r>
              <a:rPr lang="zh-CN" altLang="en-US" dirty="0"/>
              <a:t>的协作流程，确保准确性并减少技术风险。以下为关键环节设计：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分层响应机制：明确答案可信度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高置信度答案</a:t>
            </a:r>
            <a:r>
              <a:rPr lang="en-US" altLang="zh-CN" dirty="0"/>
              <a:t>​</a:t>
            </a:r>
            <a:r>
              <a:rPr lang="zh-CN" altLang="en-US" dirty="0"/>
              <a:t>（直接匹配知识库逻辑或历史验证记录）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例如：</a:t>
            </a:r>
            <a:r>
              <a:rPr lang="en-US" altLang="zh-CN" dirty="0"/>
              <a:t>“</a:t>
            </a:r>
            <a:r>
              <a:rPr lang="zh-CN" altLang="en-US" dirty="0"/>
              <a:t>保费继续率的计算周期是多久？</a:t>
            </a:r>
            <a:r>
              <a:rPr lang="en-US" altLang="zh-CN" dirty="0"/>
              <a:t>”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回答：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2023</a:t>
            </a:r>
            <a:r>
              <a:rPr lang="zh-CN" altLang="en-US" dirty="0">
                <a:sym typeface="+mn-ea"/>
              </a:rPr>
              <a:t>版统计规则，保费继续率按季度计算，周期为保单到期日后</a:t>
            </a:r>
            <a:r>
              <a:rPr lang="en-US" altLang="zh-CN" dirty="0">
                <a:sym typeface="+mn-ea"/>
              </a:rPr>
              <a:t>90</a:t>
            </a:r>
            <a:r>
              <a:rPr lang="zh-CN" altLang="en-US" dirty="0">
                <a:sym typeface="+mn-ea"/>
              </a:rPr>
              <a:t>天内</a:t>
            </a:r>
            <a:r>
              <a:rPr lang="en-US" altLang="zh-CN" dirty="0">
                <a:sym typeface="+mn-ea"/>
              </a:rPr>
              <a:t>“</a:t>
            </a:r>
            <a:endParaRPr lang="en-US" altLang="zh-CN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​</a:t>
            </a:r>
            <a:r>
              <a:rPr lang="zh-CN" altLang="en-US" dirty="0"/>
              <a:t>低置信度答案</a:t>
            </a:r>
            <a:r>
              <a:rPr lang="en-US" altLang="zh-CN" dirty="0"/>
              <a:t>​</a:t>
            </a:r>
            <a:r>
              <a:rPr lang="zh-CN" altLang="en-US" dirty="0"/>
              <a:t>（涉及复杂逻辑或跨系统操作）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例如：</a:t>
            </a:r>
            <a:r>
              <a:rPr lang="en-US" altLang="zh-CN" dirty="0"/>
              <a:t>“</a:t>
            </a:r>
            <a:r>
              <a:rPr lang="zh-CN" altLang="en-US" dirty="0"/>
              <a:t>如何修改续期率计算公式中的权重？</a:t>
            </a:r>
            <a:r>
              <a:rPr lang="en-US" altLang="zh-CN" dirty="0"/>
              <a:t>”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​</a:t>
            </a:r>
            <a:r>
              <a:rPr lang="zh-CN" altLang="en-US" dirty="0"/>
              <a:t>系统响应</a:t>
            </a:r>
            <a:r>
              <a:rPr lang="en-US" altLang="zh-CN" dirty="0"/>
              <a:t>​</a:t>
            </a:r>
            <a:r>
              <a:rPr lang="zh-CN" altLang="en-US" dirty="0"/>
              <a:t>（可信度：低）：</a:t>
            </a:r>
            <a:r>
              <a:rPr lang="en-US" altLang="zh-CN" dirty="0"/>
              <a:t>“</a:t>
            </a:r>
            <a:r>
              <a:rPr lang="zh-CN" altLang="en-US" dirty="0"/>
              <a:t>建议调整公式中的渠道权重系数（当前默认值：直销渠道</a:t>
            </a:r>
            <a:r>
              <a:rPr lang="en-US" altLang="zh-CN" dirty="0"/>
              <a:t>0.7</a:t>
            </a:r>
            <a:r>
              <a:rPr lang="zh-CN" altLang="en-US" dirty="0"/>
              <a:t>，中介渠道</a:t>
            </a:r>
            <a:r>
              <a:rPr lang="en-US" altLang="zh-CN" dirty="0"/>
              <a:t>0.3</a:t>
            </a:r>
            <a:r>
              <a:rPr lang="zh-CN" altLang="en-US" dirty="0"/>
              <a:t>）。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利用</a:t>
            </a:r>
            <a:r>
              <a:rPr lang="en-US" altLang="zh-CN" dirty="0"/>
              <a:t> AI</a:t>
            </a:r>
            <a:r>
              <a:rPr lang="zh-CN" altLang="en-US" dirty="0"/>
              <a:t>，穷举式获取需求，在需求提出阶段之前明确</a:t>
            </a:r>
            <a:r>
              <a:rPr lang="en-US" altLang="zh-CN" dirty="0"/>
              <a:t> </a:t>
            </a:r>
            <a:r>
              <a:rPr lang="zh-CN" altLang="en-US" b="1" dirty="0"/>
              <a:t>核心目标</a:t>
            </a:r>
            <a:r>
              <a:rPr lang="en-US" altLang="zh-CN" b="1" dirty="0"/>
              <a:t> </a:t>
            </a:r>
            <a:r>
              <a:rPr lang="en-US" altLang="zh-CN" dirty="0"/>
              <a:t>, </a:t>
            </a:r>
            <a:r>
              <a:rPr lang="zh-CN" altLang="en-US" dirty="0"/>
              <a:t>精确将目标转化为需求，面对复杂系统时，大语言模型更能得心应手，</a:t>
            </a:r>
            <a:r>
              <a:rPr lang="zh-CN" altLang="en-US" b="1" dirty="0"/>
              <a:t>最终将需求转换成可运行的系统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研发阶段时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代码规范化与质量保障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、智能代码审查体系：结合</a:t>
            </a:r>
            <a:r>
              <a:rPr lang="en-US" altLang="zh-CN" dirty="0"/>
              <a:t>AST</a:t>
            </a:r>
            <a:r>
              <a:rPr lang="zh-CN" altLang="en-US" dirty="0"/>
              <a:t>抽象语法树分析和机器学习模型（如</a:t>
            </a:r>
            <a:r>
              <a:rPr lang="en-US" altLang="zh-CN" dirty="0"/>
              <a:t>CodeBERT</a:t>
            </a:r>
            <a:r>
              <a:rPr lang="zh-CN" altLang="en-US" dirty="0"/>
              <a:t>），可构建上下文感知的代码规范检测系统，</a:t>
            </a:r>
            <a:endParaRPr lang="zh-CN" altLang="en-US" dirty="0"/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一些规范，我也可以直接通过询问</a:t>
            </a:r>
            <a:r>
              <a:rPr lang="en-US" altLang="zh-CN" dirty="0"/>
              <a:t>AI</a:t>
            </a:r>
            <a:r>
              <a:rPr lang="zh-CN" altLang="en-US" dirty="0"/>
              <a:t>模型</a:t>
            </a:r>
            <a:r>
              <a:rPr lang="zh-CN" altLang="en-US" dirty="0"/>
              <a:t>获取。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、实时编码辅助：基于</a:t>
            </a:r>
            <a:r>
              <a:rPr lang="en-US" altLang="zh-CN" dirty="0"/>
              <a:t>Transformer</a:t>
            </a:r>
            <a:r>
              <a:rPr lang="zh-CN" altLang="en-US" dirty="0"/>
              <a:t>的代码生成模型（如</a:t>
            </a:r>
            <a:r>
              <a:rPr lang="en-US" altLang="zh-CN" dirty="0"/>
              <a:t>Codex</a:t>
            </a:r>
            <a:r>
              <a:rPr lang="zh-CN" altLang="en-US" dirty="0"/>
              <a:t>、</a:t>
            </a:r>
            <a:r>
              <a:rPr lang="en-US" altLang="zh-CN" dirty="0"/>
              <a:t>AlphaCode</a:t>
            </a:r>
            <a:r>
              <a:rPr lang="zh-CN" altLang="en-US" dirty="0"/>
              <a:t>）可提供：上下文感知的代码补全（准确率提升</a:t>
            </a:r>
            <a:r>
              <a:rPr lang="en-US" altLang="zh-CN" dirty="0"/>
              <a:t>40%</a:t>
            </a:r>
            <a:r>
              <a:rPr lang="zh-CN" altLang="en-US" dirty="0"/>
              <a:t>），提高开发效率。（</a:t>
            </a:r>
            <a:r>
              <a:rPr lang="en-US" altLang="zh-CN" dirty="0"/>
              <a:t>Cursor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但这里比较重要的是，我认为较好的模型会使用本地已有的函数，而不会去创建新函数。（这是我自认为</a:t>
            </a:r>
            <a:r>
              <a:rPr lang="zh-CN" altLang="en-US" dirty="0"/>
              <a:t>的）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提前生成测试案例，甚至可以测试先行，结合一些代码领域的模型（</a:t>
            </a:r>
            <a:r>
              <a:rPr lang="en-US" altLang="zh-CN" dirty="0">
                <a:sym typeface="+mn-ea"/>
              </a:rPr>
              <a:t>cladue3.5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3.7</a:t>
            </a:r>
            <a:r>
              <a:rPr lang="zh-CN" altLang="en-US" dirty="0">
                <a:sym typeface="+mn-ea"/>
              </a:rPr>
              <a:t>）提前构建测试模块。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通过异常日志高效率定位</a:t>
            </a:r>
            <a:r>
              <a:rPr lang="zh-CN" altLang="en-US" dirty="0">
                <a:sym typeface="+mn-ea"/>
              </a:rPr>
              <a:t>问题。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最后就是构建企业知识中枢，就像查百度，但和百度有天差地别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、百度无法训练、依赖搜索词、上下文篇幅</a:t>
            </a:r>
            <a:r>
              <a:rPr lang="zh-CN" altLang="en-US" dirty="0">
                <a:sym typeface="+mn-ea"/>
              </a:rPr>
              <a:t>有限。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、大模型可以训练，无需专业性词定位问题、可以结合上下文</a:t>
            </a:r>
            <a:r>
              <a:rPr lang="zh-CN" altLang="en-US" dirty="0">
                <a:sym typeface="+mn-ea"/>
              </a:rPr>
              <a:t>感知。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join 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>
                <a:sym typeface="+mn-ea"/>
              </a:rPr>
              <a:t>关联）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需要建立在大模型</a:t>
            </a:r>
            <a:r>
              <a:rPr lang="zh-CN" altLang="en-US" dirty="0">
                <a:sym typeface="+mn-ea"/>
              </a:rPr>
              <a:t>基础上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把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模型、供应商、知识库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比作</a:t>
            </a:r>
            <a:r>
              <a:rPr lang="en-US" altLang="zh-CN" dirty="0">
                <a:sym typeface="+mn-ea"/>
              </a:rPr>
              <a:t>  app</a:t>
            </a:r>
            <a:r>
              <a:rPr lang="zh-CN" altLang="en-US" dirty="0">
                <a:sym typeface="+mn-ea"/>
              </a:rPr>
              <a:t>应用、应用商城、</a:t>
            </a:r>
            <a:r>
              <a:rPr lang="zh-CN" altLang="en-US" dirty="0">
                <a:sym typeface="+mn-ea"/>
              </a:rPr>
              <a:t>手机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Ollama </a:t>
            </a:r>
            <a:r>
              <a:rPr lang="zh-CN" altLang="en-US" dirty="0">
                <a:sym typeface="+mn-ea"/>
              </a:rPr>
              <a:t>相当于应用商店，里面有各种各样的应用模型，比如</a:t>
            </a:r>
            <a:r>
              <a:rPr lang="en-US" altLang="zh-CN" dirty="0">
                <a:sym typeface="+mn-ea"/>
              </a:rPr>
              <a:t> deepseek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qwen</a:t>
            </a:r>
            <a:r>
              <a:rPr lang="zh-CN" altLang="en-US" dirty="0">
                <a:sym typeface="+mn-ea"/>
              </a:rPr>
              <a:t>（通义前问），因为模型是黑盒的，我们没有能力基于模型进行调整，</a:t>
            </a:r>
            <a:r>
              <a:rPr lang="zh-CN" altLang="en-US" dirty="0">
                <a:sym typeface="+mn-ea"/>
              </a:rPr>
              <a:t>只能在模型之上构建知识库，将我们的这是存储到知识库中，通过不同的知识库去访问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模型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把大模型跑起来，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tiff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tiff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708" y="0"/>
            <a:ext cx="594486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1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1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2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4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5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79375" y="31115"/>
            <a:ext cx="10098405" cy="58166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2800" b="1">
                <a:solidFill>
                  <a:srgbClr val="00716A"/>
                </a:solidFill>
              </a:defRPr>
            </a:lvl1pPr>
          </a:lstStyle>
          <a:p>
            <a:r>
              <a:rPr lang="zh-CN" altLang="en-US"/>
              <a:t>请添加文本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2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2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1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1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0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129" y="0"/>
            <a:ext cx="7142958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1195" y="511175"/>
            <a:ext cx="1749613" cy="252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0"/>
            <a:ext cx="59563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8922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871" y="410936"/>
            <a:ext cx="2251147" cy="55789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08571" y="6003643"/>
            <a:ext cx="3042557" cy="4688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2" y="-25400"/>
            <a:ext cx="59563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708" y="0"/>
            <a:ext cx="594486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1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1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2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4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5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79375" y="31115"/>
            <a:ext cx="10098405" cy="58166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2800" b="1">
                <a:solidFill>
                  <a:srgbClr val="00716A"/>
                </a:solidFill>
              </a:defRPr>
            </a:lvl1pPr>
          </a:lstStyle>
          <a:p>
            <a:r>
              <a:rPr lang="zh-CN" altLang="en-US"/>
              <a:t>请添加文本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2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9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2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1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1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810" y="90805"/>
            <a:ext cx="12204065" cy="504190"/>
            <a:chOff x="-6" y="143"/>
            <a:chExt cx="19219" cy="7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0" y="143"/>
              <a:ext cx="2521" cy="794"/>
            </a:xfrm>
            <a:prstGeom prst="rect">
              <a:avLst/>
            </a:prstGeom>
          </p:spPr>
        </p:pic>
        <p:cxnSp>
          <p:nvCxnSpPr>
            <p:cNvPr id="10" name="直线连接符 23"/>
            <p:cNvCxnSpPr/>
            <p:nvPr/>
          </p:nvCxnSpPr>
          <p:spPr>
            <a:xfrm>
              <a:off x="-6" y="937"/>
              <a:ext cx="19219" cy="0"/>
            </a:xfrm>
            <a:prstGeom prst="line">
              <a:avLst/>
            </a:prstGeom>
            <a:ln w="12700" cmpd="sng">
              <a:solidFill>
                <a:srgbClr val="00808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129" y="0"/>
            <a:ext cx="7142958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1195" y="511175"/>
            <a:ext cx="1749613" cy="252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0"/>
            <a:ext cx="59563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8922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871" y="410936"/>
            <a:ext cx="2251147" cy="55789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08571" y="6003643"/>
            <a:ext cx="3042557" cy="4688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2" y="-25400"/>
            <a:ext cx="59563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5" Type="http://schemas.openxmlformats.org/officeDocument/2006/relationships/image" Target="../media/image10.png"/><Relationship Id="rId14" Type="http://schemas.openxmlformats.org/officeDocument/2006/relationships/image" Target="../media/image9.tiff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5" Type="http://schemas.openxmlformats.org/officeDocument/2006/relationships/image" Target="../media/image10.png"/><Relationship Id="rId14" Type="http://schemas.openxmlformats.org/officeDocument/2006/relationships/image" Target="../media/image9.tiff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6390041"/>
            <a:ext cx="12192000" cy="469900"/>
            <a:chOff x="0" y="6416675"/>
            <a:chExt cx="12192000" cy="46990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16675"/>
              <a:ext cx="12192000" cy="4699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70027" y="6479234"/>
              <a:ext cx="1554101" cy="34399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CD6E-51FF-43DA-9B00-07FB9DC8D1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2633-6CF5-451C-A733-214561C099A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6390041"/>
            <a:ext cx="12192000" cy="469900"/>
            <a:chOff x="0" y="6416675"/>
            <a:chExt cx="12192000" cy="46990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16675"/>
              <a:ext cx="12192000" cy="4699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70027" y="6479234"/>
              <a:ext cx="1554101" cy="34399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28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maxkb.cn/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8.xml"/><Relationship Id="rId1" Type="http://schemas.openxmlformats.org/officeDocument/2006/relationships/hyperlink" Target="https://tools.thinkinai.xyz/#/server-calcul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78011" y="1677798"/>
            <a:ext cx="5998344" cy="93849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4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AI大模型驱动保险数据管理效率升级</a:t>
            </a:r>
            <a:endParaRPr kumimoji="1" lang="zh-CN" altLang="en-US" sz="44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38780" y="4736936"/>
            <a:ext cx="4823460" cy="112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信息技术部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2025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73464" y="2702511"/>
            <a:ext cx="3585521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charset="-122"/>
                <a:cs typeface="Segoe UI Light" panose="020B0502040204020203" pitchFamily="34" charset="0"/>
              </a:rPr>
              <a:t>谢谢观看！</a:t>
            </a:r>
            <a:endParaRPr lang="zh-CN" altLang="en-US" sz="4400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charset="-122"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909" y="3698875"/>
            <a:ext cx="1230630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9375" y="31115"/>
            <a:ext cx="10098405" cy="58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71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数据管理组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-</a:t>
            </a:r>
            <a:r>
              <a:rPr lang="zh-CN" altLang="en-US" dirty="0">
                <a:latin typeface="Verdana" panose="020B0804030504040204"/>
                <a:ea typeface="微软雅黑" panose="020B0503020204020204" charset="-122"/>
              </a:rPr>
              <a:t>当前问题</a:t>
            </a:r>
            <a:endParaRPr lang="zh-CN" altLang="en-US" dirty="0">
              <a:latin typeface="Verdana" panose="020B0804030504040204"/>
              <a:ea typeface="微软雅黑" panose="020B0503020204020204" charset="-122"/>
            </a:endParaRPr>
          </a:p>
        </p:txBody>
      </p:sp>
      <p:sp>
        <p:nvSpPr>
          <p:cNvPr id="2" name="标题 1"/>
          <p:cNvSpPr txBox="1"/>
          <p:nvPr>
            <p:custDataLst>
              <p:tags r:id="rId1"/>
            </p:custDataLst>
          </p:nvPr>
        </p:nvSpPr>
        <p:spPr>
          <a:xfrm>
            <a:off x="4403791" y="1859261"/>
            <a:ext cx="3350011" cy="3893839"/>
          </a:xfrm>
          <a:prstGeom prst="roundRect">
            <a:avLst>
              <a:gd name="adj" fmla="val 3513"/>
            </a:avLst>
          </a:prstGeom>
          <a:solidFill>
            <a:schemeClr val="accent3"/>
          </a:solidFill>
          <a:ln w="19050" cap="sq">
            <a:solidFill>
              <a:schemeClr val="accent2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>
            <p:custDataLst>
              <p:tags r:id="rId2"/>
            </p:custDataLst>
          </p:nvPr>
        </p:nvSpPr>
        <p:spPr>
          <a:xfrm>
            <a:off x="8156945" y="1859261"/>
            <a:ext cx="3350011" cy="3893839"/>
          </a:xfrm>
          <a:prstGeom prst="roundRect">
            <a:avLst>
              <a:gd name="adj" fmla="val 3513"/>
            </a:avLst>
          </a:prstGeom>
          <a:solidFill>
            <a:schemeClr val="accent3"/>
          </a:solidFill>
          <a:ln w="19050" cap="sq">
            <a:solidFill>
              <a:schemeClr val="accent1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>
            <p:custDataLst>
              <p:tags r:id="rId3"/>
            </p:custDataLst>
          </p:nvPr>
        </p:nvSpPr>
        <p:spPr>
          <a:xfrm>
            <a:off x="664682" y="1879523"/>
            <a:ext cx="3350011" cy="3893839"/>
          </a:xfrm>
          <a:prstGeom prst="roundRect">
            <a:avLst>
              <a:gd name="adj" fmla="val 3513"/>
            </a:avLst>
          </a:prstGeom>
          <a:solidFill>
            <a:srgbClr val="19B39D"/>
          </a:solidFill>
          <a:ln w="19050" cap="sq">
            <a:solidFill>
              <a:schemeClr val="accent1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>
            <a:scene3d>
              <a:camera prst="orthographicFront"/>
              <a:lightRig rig="threePt" dir="t"/>
            </a:scene3d>
          </a:bodyPr>
          <a:p>
            <a:pPr algn="ctr">
              <a:lnSpc>
                <a:spcPct val="110000"/>
              </a:lnSpc>
            </a:pPr>
            <a:endParaRPr kumimoji="1"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标题 1"/>
          <p:cNvSpPr txBox="1"/>
          <p:nvPr>
            <p:custDataLst>
              <p:tags r:id="rId4"/>
            </p:custDataLst>
          </p:nvPr>
        </p:nvSpPr>
        <p:spPr>
          <a:xfrm>
            <a:off x="1989283" y="1457858"/>
            <a:ext cx="700809" cy="700809"/>
          </a:xfrm>
          <a:prstGeom prst="flowChartConnector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>
            <p:custDataLst>
              <p:tags r:id="rId5"/>
            </p:custDataLst>
          </p:nvPr>
        </p:nvSpPr>
        <p:spPr>
          <a:xfrm>
            <a:off x="5728392" y="1457858"/>
            <a:ext cx="700809" cy="700809"/>
          </a:xfrm>
          <a:prstGeom prst="flowChartConnector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>
            <p:custDataLst>
              <p:tags r:id="rId6"/>
            </p:custDataLst>
          </p:nvPr>
        </p:nvSpPr>
        <p:spPr>
          <a:xfrm>
            <a:off x="9481546" y="1457858"/>
            <a:ext cx="700809" cy="700809"/>
          </a:xfrm>
          <a:prstGeom prst="flowChartConnector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>
            <p:custDataLst>
              <p:tags r:id="rId7"/>
            </p:custDataLst>
          </p:nvPr>
        </p:nvSpPr>
        <p:spPr>
          <a:xfrm>
            <a:off x="899687" y="2454091"/>
            <a:ext cx="288000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p>
            <a:pPr algn="ctr">
              <a:lnSpc>
                <a:spcPct val="11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业务侧沟通困境</a:t>
            </a:r>
            <a:endParaRPr kumimoji="1" lang="zh-CN" altLang="en-US"/>
          </a:p>
        </p:txBody>
      </p:sp>
      <p:sp>
        <p:nvSpPr>
          <p:cNvPr id="11" name="标题 1"/>
          <p:cNvSpPr txBox="1"/>
          <p:nvPr>
            <p:custDataLst>
              <p:tags r:id="rId8"/>
            </p:custDataLst>
          </p:nvPr>
        </p:nvSpPr>
        <p:spPr>
          <a:xfrm>
            <a:off x="4638796" y="2454091"/>
            <a:ext cx="288000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p>
            <a:pPr algn="ctr">
              <a:lnSpc>
                <a:spcPct val="11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IT开发难题</a:t>
            </a:r>
            <a:endParaRPr kumimoji="1" lang="zh-CN" altLang="en-US"/>
          </a:p>
        </p:txBody>
      </p:sp>
      <p:sp>
        <p:nvSpPr>
          <p:cNvPr id="12" name="标题 1"/>
          <p:cNvSpPr txBox="1"/>
          <p:nvPr>
            <p:custDataLst>
              <p:tags r:id="rId9"/>
            </p:custDataLst>
          </p:nvPr>
        </p:nvSpPr>
        <p:spPr>
          <a:xfrm>
            <a:off x="8391950" y="2454091"/>
            <a:ext cx="288000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p>
            <a:pPr algn="ctr">
              <a:lnSpc>
                <a:spcPct val="110000"/>
              </a:lnSpc>
            </a:pPr>
            <a:r>
              <a:rPr kumimoji="1" lang="zh-CN" altLang="en-US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综合</a:t>
            </a: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知识管理混乱</a:t>
            </a:r>
            <a:endParaRPr kumimoji="1" lang="zh-CN" altLang="en-US"/>
          </a:p>
        </p:txBody>
      </p:sp>
      <p:sp>
        <p:nvSpPr>
          <p:cNvPr id="13" name="标题 1"/>
          <p:cNvSpPr txBox="1"/>
          <p:nvPr>
            <p:custDataLst>
              <p:tags r:id="rId10"/>
            </p:custDataLst>
          </p:nvPr>
        </p:nvSpPr>
        <p:spPr>
          <a:xfrm>
            <a:off x="8391950" y="3010675"/>
            <a:ext cx="2880000" cy="2567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知识分散在个人，A/B</a:t>
            </a:r>
            <a:r>
              <a:rPr kumimoji="1" lang="zh-CN" altLang="en-US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岗切换成本较高</a:t>
            </a:r>
            <a:r>
              <a:rPr kumimoji="1" lang="en-US" altLang="zh-CN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，</a:t>
            </a:r>
            <a:r>
              <a:rPr kumimoji="1" lang="zh-CN" altLang="en-US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需花数周完成接替工作</a:t>
            </a:r>
            <a:r>
              <a:rPr kumimoji="1" lang="en-US" altLang="zh-CN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。历史项目经验未沉淀，无法复用</a:t>
            </a:r>
            <a:r>
              <a:rPr kumimoji="1" lang="zh-CN" altLang="en-US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。日常工作效率</a:t>
            </a:r>
            <a:r>
              <a:rPr kumimoji="1" lang="zh-CN" altLang="en-US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较低。</a:t>
            </a:r>
            <a:endParaRPr kumimoji="1" lang="zh-CN" altLang="en-US" sz="1400">
              <a:ln w="12700">
                <a:noFill/>
              </a:ln>
              <a:solidFill>
                <a:srgbClr val="3B3838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  <p:sp>
        <p:nvSpPr>
          <p:cNvPr id="14" name="标题 1"/>
          <p:cNvSpPr txBox="1"/>
          <p:nvPr>
            <p:custDataLst>
              <p:tags r:id="rId11"/>
            </p:custDataLst>
          </p:nvPr>
        </p:nvSpPr>
        <p:spPr>
          <a:xfrm>
            <a:off x="9663415" y="1633013"/>
            <a:ext cx="337071" cy="350499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ahLst/>
            <a:cxnLst/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  <a:effectLst>
            <a:outerShdw blurRad="50800" dist="38100" dir="2700000" algn="tl" rotWithShape="0">
              <a:schemeClr val="accent5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>
            <p:custDataLst>
              <p:tags r:id="rId12"/>
            </p:custDataLst>
          </p:nvPr>
        </p:nvSpPr>
        <p:spPr>
          <a:xfrm>
            <a:off x="5892860" y="1633013"/>
            <a:ext cx="371873" cy="350499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ahLst/>
            <a:cxnLst/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>
            <p:custDataLst>
              <p:tags r:id="rId13"/>
            </p:custDataLst>
          </p:nvPr>
        </p:nvSpPr>
        <p:spPr>
          <a:xfrm>
            <a:off x="2177905" y="1633013"/>
            <a:ext cx="323565" cy="350499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ahLst/>
            <a:cxnLst/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>
            <p:custDataLst>
              <p:tags r:id="rId14"/>
            </p:custDataLst>
          </p:nvPr>
        </p:nvSpPr>
        <p:spPr>
          <a:xfrm>
            <a:off x="4638796" y="2909085"/>
            <a:ext cx="2880000" cy="2669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脚本开发缺乏规范，重复造轮子现象普遍，新项目开发需重新编写大量相似代码，开发效率低。脚本维护困难，代码注释不全</a:t>
            </a:r>
            <a:r>
              <a:rPr kumimoji="1" lang="zh-CN" altLang="en-US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。开发后系统因整理不佳或人事变迁导致后续二次开发</a:t>
            </a:r>
            <a:r>
              <a:rPr kumimoji="1" lang="en-US" altLang="zh-CN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需花费大量时间理解</a:t>
            </a:r>
            <a:r>
              <a:rPr kumimoji="1" lang="zh-CN" altLang="en-US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逻辑。</a:t>
            </a:r>
            <a:endParaRPr kumimoji="1" lang="zh-CN" altLang="en-US" sz="1400">
              <a:ln w="12700">
                <a:noFill/>
              </a:ln>
              <a:solidFill>
                <a:srgbClr val="3B3838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  <a:sym typeface="+mn-ea"/>
            </a:endParaRPr>
          </a:p>
        </p:txBody>
      </p:sp>
      <p:sp>
        <p:nvSpPr>
          <p:cNvPr id="18" name="标题 1"/>
          <p:cNvSpPr txBox="1"/>
          <p:nvPr>
            <p:custDataLst>
              <p:tags r:id="rId15"/>
            </p:custDataLst>
          </p:nvPr>
        </p:nvSpPr>
        <p:spPr>
          <a:xfrm>
            <a:off x="899687" y="2964792"/>
            <a:ext cx="2880000" cy="2669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3B3838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业务人员需求描述模糊，依赖IT梳理逻辑，沟通成本极高，如某需求反复确认耗时3周，严重影响项目进度。业务与IT沟通不畅，需求变更频繁，导致项目周期延长，开发资源浪费严重。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9375" y="31115"/>
            <a:ext cx="10098405" cy="58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71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数据管理组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核心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目标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16A"/>
              </a:solidFill>
              <a:effectLst/>
              <a:uLnTx/>
              <a:uFillTx/>
              <a:latin typeface="Verdana" panose="020B0804030504040204"/>
              <a:ea typeface="微软雅黑" panose="020B0503020204020204" charset="-122"/>
              <a:cs typeface="+mj-cs"/>
            </a:endParaRPr>
          </a:p>
        </p:txBody>
      </p:sp>
      <p:sp>
        <p:nvSpPr>
          <p:cNvPr id="6" name="标题 1"/>
          <p:cNvSpPr txBox="1"/>
          <p:nvPr>
            <p:custDataLst>
              <p:tags r:id="rId1"/>
            </p:custDataLst>
          </p:nvPr>
        </p:nvSpPr>
        <p:spPr>
          <a:xfrm>
            <a:off x="559435" y="1741805"/>
            <a:ext cx="10295255" cy="125984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通过大模型+知识库，让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系统操作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人员用自然语言描述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问题，模型生成相关的逻辑及操作步骤进行自主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验证。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例如：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“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中介续期追踪统计报表中保费继续率是如何得出的？我想添加一个新的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‘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续期客户二次转化率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’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指标，应如何获取数据并实现计算？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”</a:t>
            </a:r>
            <a:endParaRPr kumimoji="1" lang="en-US" altLang="zh-CN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>
            <p:custDataLst>
              <p:tags r:id="rId2"/>
            </p:custDataLst>
          </p:nvPr>
        </p:nvSpPr>
        <p:spPr>
          <a:xfrm>
            <a:off x="1419857" y="795721"/>
            <a:ext cx="5863435" cy="60185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1A2895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业务</a:t>
            </a:r>
            <a:r>
              <a:rPr kumimoji="1" lang="zh-CN" altLang="en-US" sz="1600">
                <a:ln w="12700">
                  <a:noFill/>
                </a:ln>
                <a:solidFill>
                  <a:srgbClr val="1A2895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自主排查及</a:t>
            </a:r>
            <a:r>
              <a:rPr kumimoji="1" lang="zh-CN" altLang="en-US" sz="1600">
                <a:ln w="12700">
                  <a:noFill/>
                </a:ln>
                <a:solidFill>
                  <a:srgbClr val="1A2895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验证逻辑</a:t>
            </a:r>
            <a:endParaRPr kumimoji="1" lang="zh-CN" altLang="en-US" sz="1600">
              <a:ln w="12700">
                <a:noFill/>
              </a:ln>
              <a:solidFill>
                <a:srgbClr val="1A2895">
                  <a:alpha val="100000"/>
                </a:srgbClr>
              </a:solidFill>
              <a:latin typeface="Source Han Sans CN Bold" panose="020B0800000000000000" charset="-122"/>
              <a:ea typeface="Source Han Sans CN Bold" panose="020B0800000000000000" charset="-122"/>
              <a:cs typeface="Source Han Sans CN Bold" panose="020B0800000000000000" charset="-122"/>
            </a:endParaRPr>
          </a:p>
        </p:txBody>
      </p:sp>
      <p:cxnSp>
        <p:nvCxnSpPr>
          <p:cNvPr id="20" name="标题 1"/>
          <p:cNvCxnSpPr/>
          <p:nvPr>
            <p:custDataLst>
              <p:tags r:id="rId3"/>
            </p:custDataLst>
          </p:nvPr>
        </p:nvCxnSpPr>
        <p:spPr>
          <a:xfrm>
            <a:off x="559475" y="1558064"/>
            <a:ext cx="10274300" cy="0"/>
          </a:xfrm>
          <a:prstGeom prst="line">
            <a:avLst/>
          </a:prstGeom>
          <a:noFill/>
          <a:ln w="12700" cap="sq">
            <a:solidFill>
              <a:schemeClr val="bg1">
                <a:lumMod val="85000"/>
              </a:schemeClr>
            </a:solidFill>
            <a:miter/>
          </a:ln>
        </p:spPr>
      </p:cxnSp>
      <p:sp>
        <p:nvSpPr>
          <p:cNvPr id="21" name="标题 1"/>
          <p:cNvSpPr txBox="1"/>
          <p:nvPr>
            <p:custDataLst>
              <p:tags r:id="rId4"/>
            </p:custDataLst>
          </p:nvPr>
        </p:nvSpPr>
        <p:spPr>
          <a:xfrm rot="2700000">
            <a:off x="665272" y="841230"/>
            <a:ext cx="510834" cy="510834"/>
          </a:xfrm>
          <a:prstGeom prst="roundRect">
            <a:avLst>
              <a:gd name="adj" fmla="val 8491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>
            <p:custDataLst>
              <p:tags r:id="rId5"/>
            </p:custDataLst>
          </p:nvPr>
        </p:nvSpPr>
        <p:spPr>
          <a:xfrm>
            <a:off x="754672" y="951304"/>
            <a:ext cx="332034" cy="290686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ahLst/>
            <a:cxnLst/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4" name="标题 1"/>
          <p:cNvSpPr txBox="1"/>
          <p:nvPr>
            <p:custDataLst>
              <p:tags r:id="rId6"/>
            </p:custDataLst>
          </p:nvPr>
        </p:nvSpPr>
        <p:spPr>
          <a:xfrm>
            <a:off x="559435" y="3185160"/>
            <a:ext cx="10181590" cy="277622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1. 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原指标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“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保费继续率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”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的逻辑拆解（示例）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endParaRPr kumimoji="1" lang="en-US" altLang="zh-CN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数据来源：续期保单历史数据（续保成功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/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失败记录）、客户基础信息（如保单生效日期、保费金额）。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计算逻辑：统计期内成功续保的保单保费总额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</a:t>
            </a:r>
            <a:r>
              <a:rPr kumimoji="1" lang="en-US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÷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应续保保单的保费总额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</a:t>
            </a:r>
            <a:r>
              <a:rPr kumimoji="1" lang="en-US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×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100%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例如：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2023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年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Q1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应续保保费为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500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万，实际续保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450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万，则继续率为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90%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​2. 新增指标“续期客户二次转化率”实现步骤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业务目标：衡量续期客户在完成续保后，进一步购买其他产品或升级服务的比例。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公式定义：二次转化率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= 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（续期后购买附加产品或升级服务的客户数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</a:t>
            </a:r>
            <a:r>
              <a:rPr kumimoji="1" lang="en-US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÷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当期成功续保客户总数）</a:t>
            </a:r>
            <a:r>
              <a:rPr kumimoji="1" lang="en-US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×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100%</a:t>
            </a:r>
            <a:endParaRPr kumimoji="1" lang="en-US" altLang="zh-CN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9375" y="31115"/>
            <a:ext cx="10098405" cy="58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71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数据管理组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核心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目标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16A"/>
              </a:solidFill>
              <a:effectLst/>
              <a:uLnTx/>
              <a:uFillTx/>
              <a:latin typeface="Verdana" panose="020B0804030504040204"/>
              <a:ea typeface="微软雅黑" panose="020B0503020204020204" charset="-122"/>
              <a:cs typeface="+mj-cs"/>
            </a:endParaRPr>
          </a:p>
        </p:txBody>
      </p:sp>
      <p:sp>
        <p:nvSpPr>
          <p:cNvPr id="6" name="标题 1"/>
          <p:cNvSpPr txBox="1"/>
          <p:nvPr>
            <p:custDataLst>
              <p:tags r:id="rId1"/>
            </p:custDataLst>
          </p:nvPr>
        </p:nvSpPr>
        <p:spPr>
          <a:xfrm>
            <a:off x="559435" y="1741805"/>
            <a:ext cx="10295255" cy="94932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通过规范化流程，降低IT开发与维护成本，提高脚本开发效率和质量，减少重复开发和维护工作。
建立统一的脚本开发规范和项目流程规范，提高团队协作效率，提升整体数据管理水平。</a:t>
            </a:r>
            <a:endParaRPr kumimoji="1" lang="zh-CN" altLang="en-US"/>
          </a:p>
        </p:txBody>
      </p:sp>
      <p:sp>
        <p:nvSpPr>
          <p:cNvPr id="19" name="标题 1"/>
          <p:cNvSpPr txBox="1"/>
          <p:nvPr>
            <p:custDataLst>
              <p:tags r:id="rId2"/>
            </p:custDataLst>
          </p:nvPr>
        </p:nvSpPr>
        <p:spPr>
          <a:xfrm>
            <a:off x="1419857" y="795721"/>
            <a:ext cx="5863435" cy="60185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1A2895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  <a:sym typeface="+mn-ea"/>
              </a:rPr>
              <a:t>规范化流程降本增效</a:t>
            </a:r>
            <a:endParaRPr kumimoji="1" lang="zh-CN" altLang="en-US" sz="1600">
              <a:ln w="12700">
                <a:noFill/>
              </a:ln>
              <a:solidFill>
                <a:srgbClr val="1A2895">
                  <a:alpha val="100000"/>
                </a:srgbClr>
              </a:solidFill>
              <a:latin typeface="Source Han Sans CN Bold" panose="020B0800000000000000" charset="-122"/>
              <a:ea typeface="Source Han Sans CN Bold" panose="020B0800000000000000" charset="-122"/>
              <a:cs typeface="Source Han Sans CN Bold" panose="020B0800000000000000" charset="-122"/>
            </a:endParaRPr>
          </a:p>
        </p:txBody>
      </p:sp>
      <p:cxnSp>
        <p:nvCxnSpPr>
          <p:cNvPr id="20" name="标题 1"/>
          <p:cNvCxnSpPr/>
          <p:nvPr>
            <p:custDataLst>
              <p:tags r:id="rId3"/>
            </p:custDataLst>
          </p:nvPr>
        </p:nvCxnSpPr>
        <p:spPr>
          <a:xfrm>
            <a:off x="559475" y="1558064"/>
            <a:ext cx="10274300" cy="0"/>
          </a:xfrm>
          <a:prstGeom prst="line">
            <a:avLst/>
          </a:prstGeom>
          <a:noFill/>
          <a:ln w="12700" cap="sq">
            <a:solidFill>
              <a:schemeClr val="bg1">
                <a:lumMod val="85000"/>
              </a:schemeClr>
            </a:solidFill>
            <a:miter/>
          </a:ln>
        </p:spPr>
      </p:cxnSp>
      <p:sp>
        <p:nvSpPr>
          <p:cNvPr id="21" name="标题 1"/>
          <p:cNvSpPr txBox="1"/>
          <p:nvPr>
            <p:custDataLst>
              <p:tags r:id="rId4"/>
            </p:custDataLst>
          </p:nvPr>
        </p:nvSpPr>
        <p:spPr>
          <a:xfrm rot="2700000">
            <a:off x="665272" y="841230"/>
            <a:ext cx="510834" cy="510834"/>
          </a:xfrm>
          <a:prstGeom prst="roundRect">
            <a:avLst>
              <a:gd name="adj" fmla="val 8491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>
            <p:custDataLst>
              <p:tags r:id="rId5"/>
            </p:custDataLst>
          </p:nvPr>
        </p:nvSpPr>
        <p:spPr>
          <a:xfrm>
            <a:off x="754672" y="951304"/>
            <a:ext cx="332034" cy="290686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ahLst/>
            <a:cxnLst/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" name="标题 1"/>
          <p:cNvSpPr txBox="1"/>
          <p:nvPr>
            <p:custDataLst>
              <p:tags r:id="rId6"/>
            </p:custDataLst>
          </p:nvPr>
        </p:nvSpPr>
        <p:spPr>
          <a:xfrm>
            <a:off x="559435" y="2781935"/>
            <a:ext cx="10181590" cy="340233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1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、需求阶段：用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AI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降低沟通成本，精准转化需求。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2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、开发阶段：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AI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辅助代码标准化与质量管控。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indent="457200"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2.1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代码规范实时检查与修正。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indent="457200"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2.2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复杂逻辑自动补全与解释。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indent="0"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3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、测试与运维：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AI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驱动的自动化验证与修复。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indent="457200"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3.1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测试用例生成与数据异常检测。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indent="457200"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3.2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日志分析与故障自愈。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indent="0"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4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​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知识管理：构建智能化的企业知识中枢。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indent="457200"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4.1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、智能问答与知识检索。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pPr indent="457200"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4.2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、自动化文档更新与血缘分析。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9375" y="31115"/>
            <a:ext cx="10098405" cy="58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71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数据管理组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实现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方案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16A"/>
              </a:solidFill>
              <a:effectLst/>
              <a:uLnTx/>
              <a:uFillTx/>
              <a:latin typeface="Verdana" panose="020B0804030504040204"/>
              <a:ea typeface="微软雅黑" panose="020B0503020204020204" charset="-122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446" y="709083"/>
          <a:ext cx="11419272" cy="4899660"/>
        </p:xfrm>
        <a:graphic>
          <a:graphicData uri="http://schemas.openxmlformats.org/drawingml/2006/table">
            <a:tbl>
              <a:tblPr/>
              <a:tblGrid>
                <a:gridCol w="758190"/>
                <a:gridCol w="2381250"/>
                <a:gridCol w="3434715"/>
                <a:gridCol w="2563573"/>
                <a:gridCol w="2281544"/>
              </a:tblGrid>
              <a:tr h="306524">
                <a:tc>
                  <a:txBody>
                    <a:bodyPr/>
                    <a:p>
                      <a:pPr algn="l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方案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6A"/>
                    </a:solidFill>
                  </a:tcPr>
                </a:tc>
                <a:tc>
                  <a:txBody>
                    <a:bodyPr/>
                    <a:p>
                      <a:pPr algn="l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实现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方式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6A"/>
                    </a:solidFill>
                  </a:tcPr>
                </a:tc>
                <a:tc>
                  <a:txBody>
                    <a:bodyPr/>
                    <a:p>
                      <a:pPr algn="l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成本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费用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6A"/>
                    </a:solidFill>
                  </a:tcPr>
                </a:tc>
                <a:tc>
                  <a:txBody>
                    <a:bodyPr/>
                    <a:p>
                      <a:pPr algn="l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优点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6A"/>
                    </a:solidFill>
                  </a:tcPr>
                </a:tc>
                <a:tc>
                  <a:txBody>
                    <a:bodyPr/>
                    <a:p>
                      <a:pPr algn="l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缺点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6A"/>
                    </a:solidFill>
                  </a:tcPr>
                </a:tc>
              </a:tr>
              <a:tr h="1860550">
                <a:tc>
                  <a:txBody>
                    <a:bodyPr/>
                    <a:p>
                      <a:pPr algn="l" rtl="0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自建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、配置高性能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GPU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服务器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、部署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DeepSeek-R1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llama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Qwen 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等大语言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模型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、搭建本地知识库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i="0" u="sng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Maxkb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dify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万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起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rtl="0" fontAlgn="ctr"/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、数据信息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安全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、问答速度快，不受限于任何第三方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平台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、基于公司内数据进行训练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并使用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rtl="0" fontAlgn="ctr"/>
                      <a:r>
                        <a:rPr lang="en-US" altLang="zh-CN" sz="1200" dirty="0">
                          <a:effectLst/>
                          <a:latin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effectLst/>
                          <a:latin typeface="+mn-ea"/>
                          <a:sym typeface="+mn-ea"/>
                        </a:rPr>
                        <a:t>、首先于部署的大模型，单个模型领域</a:t>
                      </a:r>
                      <a:r>
                        <a:rPr lang="zh-CN" altLang="en-US" sz="1200" dirty="0">
                          <a:effectLst/>
                          <a:latin typeface="+mn-ea"/>
                          <a:sym typeface="+mn-ea"/>
                        </a:rPr>
                        <a:t>单一</a:t>
                      </a:r>
                      <a:endParaRPr lang="zh-CN" altLang="en-US" sz="1200" dirty="0">
                        <a:effectLst/>
                        <a:latin typeface="+mn-ea"/>
                        <a:sym typeface="+mn-ea"/>
                      </a:endParaRPr>
                    </a:p>
                    <a:p>
                      <a:pPr algn="l" rtl="0" fontAlgn="ctr"/>
                      <a:r>
                        <a:rPr lang="en-US" altLang="zh-CN" sz="1200" dirty="0">
                          <a:effectLst/>
                          <a:latin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effectLst/>
                          <a:latin typeface="+mn-ea"/>
                          <a:sym typeface="+mn-ea"/>
                        </a:rPr>
                        <a:t>、现阶段模型升级困难，不确定迭代升级可能</a:t>
                      </a:r>
                      <a:endParaRPr lang="zh-CN" altLang="en-US" sz="1200" dirty="0">
                        <a:effectLst/>
                        <a:latin typeface="+mn-ea"/>
                        <a:sym typeface="+mn-ea"/>
                      </a:endParaRPr>
                    </a:p>
                    <a:p>
                      <a:pPr algn="l" rtl="0" fontAlgn="ctr"/>
                      <a:r>
                        <a:rPr lang="en-US" altLang="zh-CN" sz="1200" dirty="0">
                          <a:effectLst/>
                          <a:latin typeface="+mn-ea"/>
                          <a:sym typeface="+mn-ea"/>
                        </a:rPr>
                        <a:t>3</a:t>
                      </a:r>
                      <a:r>
                        <a:rPr lang="zh-CN" altLang="en-US" sz="1200" dirty="0">
                          <a:effectLst/>
                          <a:latin typeface="+mn-ea"/>
                          <a:sym typeface="+mn-ea"/>
                        </a:rPr>
                        <a:t>、初期投入成本高，运维</a:t>
                      </a:r>
                      <a:r>
                        <a:rPr lang="zh-CN" altLang="en-US" sz="1200" dirty="0">
                          <a:effectLst/>
                          <a:latin typeface="+mn-ea"/>
                          <a:sym typeface="+mn-ea"/>
                        </a:rPr>
                        <a:t>成本高</a:t>
                      </a:r>
                      <a:endParaRPr lang="zh-CN" altLang="en-US" sz="1200" dirty="0">
                        <a:effectLst/>
                        <a:latin typeface="+mn-ea"/>
                        <a:sym typeface="+mn-ea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32405">
                <a:tc>
                  <a:txBody>
                    <a:bodyPr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+mn-ea"/>
                        </a:rPr>
                        <a:t>三方平台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+mn-ea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pPr algn="l" rtl="0" fontAlgn="ctr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、文本类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：通义千问、智谱清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言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、文档类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AIPPT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、轻竹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办公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、图片类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：豆包、文心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一言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912" marR="5912" marT="591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rtl="0" fontAlgn="ctr"/>
                      <a:r>
                        <a:rPr lang="zh-CN" altLang="en-US" sz="1200" dirty="0">
                          <a:effectLst/>
                          <a:latin typeface="+mn-ea"/>
                          <a:sym typeface="+mn-ea"/>
                        </a:rPr>
                        <a:t>通义千问：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https://tongyi.aliyun.com/qianwen/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rtl="0" fontAlgn="ctr"/>
                      <a:r>
                        <a:rPr lang="zh-CN" altLang="en-US" sz="1200" dirty="0">
                          <a:effectLst/>
                          <a:latin typeface="+mn-ea"/>
                          <a:sym typeface="+mn-ea"/>
                        </a:rPr>
                        <a:t>智谱清言：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https://chatglm.cn/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rtl="0" fontAlgn="ctr"/>
                      <a:r>
                        <a:rPr lang="en-US" altLang="zh-CN" sz="1200" dirty="0">
                          <a:effectLst/>
                          <a:latin typeface="+mn-ea"/>
                          <a:sym typeface="+mn-ea"/>
                        </a:rPr>
                        <a:t>AIPPT</a:t>
                      </a:r>
                      <a:r>
                        <a:rPr lang="zh-CN" altLang="en-US" sz="1200" dirty="0">
                          <a:effectLst/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+mn-ea"/>
                        </a:rPr>
                        <a:t>https://aippt.com/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+mn-ea"/>
                        </a:rPr>
                        <a:t>豆包：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+mn-ea"/>
                        </a:rPr>
                        <a:t>https://www.doubao.com/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+mn-ea"/>
                        </a:rPr>
                        <a:t>文心一言：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+mn-ea"/>
                        </a:rPr>
                        <a:t>https://yiyan.baidu.com/X1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l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+mn-ea"/>
                        </a:rPr>
                        <a:t>个人使用，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+mn-ea"/>
                        </a:rPr>
                        <a:t>免费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+mn-ea"/>
                        </a:rPr>
                        <a:t>接口调用，按需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+mn-ea"/>
                        </a:rPr>
                        <a:t>收费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1、可根据不同大模型专长使用不同AI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2、日常使用量不高情况下价格较低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dirty="0">
                          <a:effectLst/>
                          <a:latin typeface="+mn-ea"/>
                          <a:ea typeface="+mn-ea"/>
                        </a:rPr>
                        <a:t>1、不能用于公司内部数据训练</a:t>
                      </a:r>
                      <a:endParaRPr lang="en-US" altLang="zh-CN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912" marR="5912" marT="5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9375" y="31115"/>
            <a:ext cx="10098405" cy="58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71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数据管理组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应用落地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16A"/>
              </a:solidFill>
              <a:effectLst/>
              <a:uLnTx/>
              <a:uFillTx/>
              <a:latin typeface="Verdana" panose="020B0804030504040204"/>
              <a:ea typeface="微软雅黑" panose="020B050302020402020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455" y="895350"/>
            <a:ext cx="9471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飞致云 </a:t>
            </a:r>
            <a:r>
              <a:rPr kumimoji="1" lang="en-US" altLang="zh-CN" sz="1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hlinkClick r:id="rId1" action="ppaction://hlinkfile"/>
              </a:rPr>
              <a:t>MaxKB</a:t>
            </a:r>
            <a:r>
              <a:rPr kumimoji="1" lang="en-US" altLang="zh-CN" sz="1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基于 LLM (</a:t>
            </a:r>
            <a:r>
              <a:rPr kumimoji="1" lang="en-US" altLang="zh-CN" sz="1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大</a:t>
            </a:r>
            <a:r>
              <a:rPr kumimoji="1" lang="zh-CN" altLang="en-US" sz="1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语言</a:t>
            </a:r>
            <a:r>
              <a:rPr kumimoji="1" lang="en-US" altLang="zh-CN" sz="1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模型) </a:t>
            </a:r>
            <a:r>
              <a:rPr kumimoji="1" lang="en-US" altLang="zh-CN" sz="1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和 RAG</a:t>
            </a:r>
            <a:r>
              <a:rPr kumimoji="1" lang="zh-CN" altLang="en-US" sz="1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（检索增强生成）</a:t>
            </a:r>
            <a:r>
              <a:rPr kumimoji="1" lang="en-US" altLang="zh-CN" sz="1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知识库 </a:t>
            </a:r>
            <a:r>
              <a:rPr kumimoji="1" lang="en-US" altLang="zh-CN" sz="1400" b="1">
                <a:ln w="12700">
                  <a:noFill/>
                </a:ln>
                <a:solidFill>
                  <a:schemeClr val="bg1">
                    <a:lumMod val="65000"/>
                    <a:alpha val="100000"/>
                  </a:scheme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(</a:t>
            </a:r>
            <a:r>
              <a:rPr kumimoji="1" lang="zh-CN" altLang="en-US" sz="1400" b="1">
                <a:ln w="12700">
                  <a:noFill/>
                </a:ln>
                <a:solidFill>
                  <a:schemeClr val="bg1">
                    <a:lumMod val="65000"/>
                    <a:alpha val="100000"/>
                  </a:scheme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开源可商用）限制应用数量</a:t>
            </a:r>
            <a:endParaRPr kumimoji="1" lang="zh-CN" altLang="en-US" sz="1400" b="1">
              <a:ln w="12700">
                <a:noFill/>
              </a:ln>
              <a:solidFill>
                <a:schemeClr val="bg1">
                  <a:lumMod val="65000"/>
                  <a:alpha val="100000"/>
                </a:scheme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1330" y="1692275"/>
            <a:ext cx="5752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整体架构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0085" y="1692275"/>
            <a:ext cx="5752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实现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原理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30" y="2479040"/>
            <a:ext cx="5765800" cy="2717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2058670"/>
            <a:ext cx="5549900" cy="3557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9375" y="31115"/>
            <a:ext cx="10098405" cy="58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71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数据管理组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应用落地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16A"/>
              </a:solidFill>
              <a:effectLst/>
              <a:uLnTx/>
              <a:uFillTx/>
              <a:latin typeface="Verdana" panose="020B0804030504040204"/>
              <a:ea typeface="微软雅黑" panose="020B0503020204020204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315" y="833120"/>
            <a:ext cx="5752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操作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流程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885" y="778510"/>
            <a:ext cx="6665595" cy="2112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8315" y="32753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上传文档形成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知识库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214370"/>
            <a:ext cx="5429250" cy="2834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9375" y="31115"/>
            <a:ext cx="10098405" cy="58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71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数据管理组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应用落地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16A"/>
              </a:solidFill>
              <a:effectLst/>
              <a:uLnTx/>
              <a:uFillTx/>
              <a:latin typeface="Verdana" panose="020B0804030504040204"/>
              <a:ea typeface="微软雅黑" panose="020B0503020204020204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315" y="833120"/>
            <a:ext cx="5752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生成应用，通过接口对接，实现扩展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能力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217295"/>
            <a:ext cx="9173845" cy="4830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9375" y="31115"/>
            <a:ext cx="10098405" cy="58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71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数据管理组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16A"/>
                </a:solidFill>
                <a:effectLst/>
                <a:uLnTx/>
                <a:uFillTx/>
                <a:latin typeface="Verdana" panose="020B0804030504040204"/>
                <a:ea typeface="微软雅黑" panose="020B0503020204020204" charset="-122"/>
                <a:cs typeface="+mj-cs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Verdana" panose="020B0804030504040204"/>
                <a:ea typeface="微软雅黑" panose="020B0503020204020204" charset="-122"/>
                <a:sym typeface="+mn-ea"/>
              </a:rPr>
              <a:t>实现方案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Verdana" panose="020B0804030504040204"/>
                <a:ea typeface="微软雅黑" panose="020B0503020204020204" charset="-122"/>
                <a:sym typeface="+mn-ea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Verdana" panose="020B0804030504040204"/>
                <a:ea typeface="微软雅黑" panose="020B0503020204020204" charset="-122"/>
                <a:sym typeface="+mn-ea"/>
              </a:rPr>
              <a:t>本地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Verdana" panose="020B0804030504040204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480" y="761365"/>
            <a:ext cx="7618095" cy="179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企业部署配置计数器：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  <a:hlinkClick r:id="rId1" action="ppaction://hlinkfile"/>
              </a:rPr>
              <a:t>https://tools.thinkinai.xyz/#/server-calculator</a:t>
            </a:r>
            <a:endParaRPr kumimoji="1" lang="en-US" altLang="zh-CN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  <a:sym typeface="+mn-ea"/>
              <a:hlinkClick r:id="rId1" action="ppaction://hlinkfile"/>
            </a:endParaRPr>
          </a:p>
          <a:p>
            <a:endParaRPr kumimoji="1" lang="en-US" altLang="zh-CN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  <a:sym typeface="+mn-ea"/>
              <a:hlinkClick r:id="rId1" action="ppaction://hlinkfile"/>
            </a:endParaRPr>
          </a:p>
          <a:p>
            <a:endParaRPr kumimoji="1" lang="en-US" altLang="zh-CN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  <a:sym typeface="+mn-ea"/>
              <a:hlinkClick r:id="rId1" action="ppaction://hlinkfile"/>
            </a:endParaRPr>
          </a:p>
          <a:p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参考：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DeepSeek-R1-Distill-Llama-70B</a:t>
            </a:r>
            <a:endParaRPr kumimoji="1" lang="en-US" altLang="zh-CN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  <a:sym typeface="+mn-ea"/>
              <a:hlinkClick r:id="rId1" action="ppaction://hlinkfile"/>
            </a:endParaRPr>
          </a:p>
          <a:p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F16  70</a:t>
            </a:r>
            <a:r>
              <a:rPr kumimoji="1" lang="en-US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×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10^9 </a:t>
            </a:r>
            <a:r>
              <a:rPr kumimoji="1" lang="en-US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×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2(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字节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) = </a:t>
            </a:r>
            <a:r>
              <a:rPr kumimoji="1" lang="en-US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 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140</a:t>
            </a:r>
            <a:r>
              <a:rPr kumimoji="1" lang="en-US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×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10^9  ≈ 140GB  (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推理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  <a:sym typeface="+mn-ea"/>
              </a:rPr>
              <a:t>  + 10%-20%) ≈ 160G</a:t>
            </a:r>
            <a:endParaRPr kumimoji="1" lang="en-US" altLang="zh-CN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  <a:sym typeface="+mn-ea"/>
            </a:endParaRPr>
          </a:p>
          <a:p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推荐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英伟达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TeslaL20 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显卡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48G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，单价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25k 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至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28k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，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5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张大约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 150k</a:t>
            </a:r>
            <a:r>
              <a:rPr kumimoji="1" lang="zh-CN" altLang="en-US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" panose="020B0500000000000000" charset="-122"/>
                <a:ea typeface="Source Han Sans" panose="020B0500000000000000" charset="-122"/>
                <a:cs typeface="Source Han Sans" panose="020B0500000000000000" charset="-122"/>
              </a:rPr>
              <a:t>左右</a:t>
            </a:r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  <a:p>
            <a:endParaRPr kumimoji="1" lang="zh-CN" altLang="en-US" sz="1400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Source Han Sans" panose="020B0500000000000000" charset="-122"/>
              <a:ea typeface="Source Han Sans" panose="020B0500000000000000" charset="-122"/>
              <a:cs typeface="Source Han Sans" panose="020B05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11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12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13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14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15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16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17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18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19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2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20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21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22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23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24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25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26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27.xml><?xml version="1.0" encoding="utf-8"?>
<p:tagLst xmlns:p="http://schemas.openxmlformats.org/presentationml/2006/main">
  <p:tag name="KSO_WM_DIAGRAM_VIRTUALLY_FRAME" val="{&quot;height&quot;:462.9919043669802,&quot;left&quot;:56.2,&quot;top&quot;:57.908095633019784,&quot;width&quot;:810.65}"/>
</p:tagLst>
</file>

<file path=ppt/tags/tag3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4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5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6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7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8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ags/tag9.xml><?xml version="1.0" encoding="utf-8"?>
<p:tagLst xmlns:p="http://schemas.openxmlformats.org/presentationml/2006/main">
  <p:tag name="KSO_WM_DIAGRAM_VIRTUALLY_FRAME" val="{&quot;height&quot;:339.80346456692916,&quot;left&quot;:52.33716535433071,&quot;top&quot;:114.791968503937,&quot;width&quot;:853.7223622047244}"/>
  <p:tag name="KSO_WM_BEAUTIFY_FLAG" val="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工作配色（正反色）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0390AD"/>
      </a:accent1>
      <a:accent2>
        <a:srgbClr val="00716A"/>
      </a:accent2>
      <a:accent3>
        <a:srgbClr val="19B39D"/>
      </a:accent3>
      <a:accent4>
        <a:srgbClr val="FEEAD0"/>
      </a:accent4>
      <a:accent5>
        <a:srgbClr val="ED6B10"/>
      </a:accent5>
      <a:accent6>
        <a:srgbClr val="FFC745"/>
      </a:accent6>
      <a:hlink>
        <a:srgbClr val="ED6B10"/>
      </a:hlink>
      <a:folHlink>
        <a:srgbClr val="ED6B1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</Words>
  <Application>WPS 演示</Application>
  <PresentationFormat>宽屏</PresentationFormat>
  <Paragraphs>133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</vt:lpstr>
      <vt:lpstr>Verdana</vt:lpstr>
      <vt:lpstr>Source Han Sans CN Bold</vt:lpstr>
      <vt:lpstr>Source Han Sans</vt:lpstr>
      <vt:lpstr>Calibri</vt:lpstr>
      <vt:lpstr>Century Gothic</vt:lpstr>
      <vt:lpstr>苹方-简</vt:lpstr>
      <vt:lpstr>Segoe UI Light</vt:lpstr>
      <vt:lpstr>宋体</vt:lpstr>
      <vt:lpstr>Arial Unicode MS</vt:lpstr>
      <vt:lpstr>Helvetica Neue</vt:lpstr>
      <vt:lpstr>汉仪书宋二KW</vt:lpstr>
      <vt:lpstr>微软雅黑</vt:lpstr>
      <vt:lpstr>webwppDefTheme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fycy</dc:creator>
  <cp:lastModifiedBy>Jennifer</cp:lastModifiedBy>
  <cp:revision>967</cp:revision>
  <dcterms:created xsi:type="dcterms:W3CDTF">2025-03-21T02:13:11Z</dcterms:created>
  <dcterms:modified xsi:type="dcterms:W3CDTF">2025-03-21T02:13:11Z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8214F43A58FB4B7298F7A6413E1786FA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2023-03-24T03:24:58Z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3fa0ece9-4fbf-470a-a479-06f9f26c2b1b</vt:lpwstr>
  </property>
  <property fmtid="{D5CDD505-2E9C-101B-9397-08002B2CF9AE}" pid="9" name="MSIP_Label_defa4170-0d19-0005-0004-bc88714345d2_ActionId">
    <vt:lpwstr>40ba2557-f4b9-4e42-97c8-41e1d3541536</vt:lpwstr>
  </property>
  <property fmtid="{D5CDD505-2E9C-101B-9397-08002B2CF9AE}" pid="10" name="MSIP_Label_defa4170-0d19-0005-0004-bc88714345d2_ContentBits">
    <vt:lpwstr>0</vt:lpwstr>
  </property>
</Properties>
</file>