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 id="2147483671" r:id="rId3"/>
  </p:sldMasterIdLst>
  <p:notesMasterIdLst>
    <p:notesMasterId r:id="rId25"/>
  </p:notesMasterIdLst>
  <p:handoutMasterIdLst>
    <p:handoutMasterId r:id="rId26"/>
  </p:handoutMasterIdLst>
  <p:sldIdLst>
    <p:sldId id="5226" r:id="rId4"/>
    <p:sldId id="5225" r:id="rId5"/>
    <p:sldId id="5227" r:id="rId6"/>
    <p:sldId id="5228" r:id="rId7"/>
    <p:sldId id="5231" r:id="rId8"/>
    <p:sldId id="5229" r:id="rId9"/>
    <p:sldId id="5230" r:id="rId10"/>
    <p:sldId id="5238" r:id="rId11"/>
    <p:sldId id="5232" r:id="rId12"/>
    <p:sldId id="5233" r:id="rId13"/>
    <p:sldId id="5234" r:id="rId14"/>
    <p:sldId id="5235" r:id="rId15"/>
    <p:sldId id="5239" r:id="rId16"/>
    <p:sldId id="5240" r:id="rId17"/>
    <p:sldId id="5237" r:id="rId18"/>
    <p:sldId id="5241" r:id="rId19"/>
    <p:sldId id="269" r:id="rId20"/>
    <p:sldId id="256" r:id="rId21"/>
    <p:sldId id="5221" r:id="rId22"/>
    <p:sldId id="5222" r:id="rId23"/>
    <p:sldId id="5223"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ong" initials="D" lastIdx="3" clrIdx="4"/>
  <p:cmAuthor id="1" name="王婧琳" initials="王" lastIdx="2" clrIdx="5"/>
  <p:cmAuthor id="2" name="Stella" initials="S" lastIdx="2" clrIdx="0"/>
  <p:cmAuthor id="3" name="Administrator" initials="A" lastIdx="2" clrIdx="0"/>
  <p:cmAuthor id="4" name="信倩倩" initials="信" lastIdx="4" clrIdx="1"/>
  <p:cmAuthor id="5" name="DX" initials="D" lastIdx="7" clrIdx="2"/>
  <p:cmAuthor id="6" name="董旭" initials="董"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6A"/>
    <a:srgbClr val="19B39D"/>
    <a:srgbClr val="008C8C"/>
    <a:srgbClr val="ED6B10"/>
    <a:srgbClr val="3A706D"/>
    <a:srgbClr val="7F7F7F"/>
    <a:srgbClr val="32A5BC"/>
    <a:srgbClr val="FFFFFF"/>
    <a:srgbClr val="44546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80220" autoAdjust="0"/>
  </p:normalViewPr>
  <p:slideViewPr>
    <p:cSldViewPr snapToGrid="0">
      <p:cViewPr>
        <p:scale>
          <a:sx n="100" d="100"/>
          <a:sy n="100" d="100"/>
        </p:scale>
        <p:origin x="1232" y="17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7C72-9644-FA59-170E-5E14A87EC74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96DE17B-15F7-0D03-FB2B-6E792E54C1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9DE5B9-6457-92DC-5616-50964A06C1E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27108B8-8BF6-7C5C-DCDC-45D83E800E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7634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EE158-5470-DB53-83D2-8693792E4F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3906D45-C882-24A8-7E39-3C7C3BDB2A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461774-3F55-DD67-8A2F-4F09B7F26A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后台售后场景</a:t>
            </a:r>
            <a:r>
              <a:rPr lang="en-US" altLang="zh-CN" dirty="0"/>
              <a:t>–</a:t>
            </a:r>
            <a:r>
              <a:rPr lang="zh-CN" altLang="en-US" dirty="0"/>
              <a:t>电话中心：利用生成式</a:t>
            </a:r>
            <a:r>
              <a:rPr lang="en-US" altLang="zh-CN" dirty="0"/>
              <a:t>AI</a:t>
            </a:r>
            <a:r>
              <a:rPr lang="zh-CN" altLang="en-US" dirty="0"/>
              <a:t>技术，在售后全流程，通过自动内容生成、实时客户交流、精准方案制定，实现效能提升。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产险电销</a:t>
            </a:r>
            <a:r>
              <a:rPr lang="en-US" altLang="zh-CN" dirty="0"/>
              <a:t>/</a:t>
            </a:r>
            <a:r>
              <a:rPr lang="zh-CN" altLang="en-US" dirty="0"/>
              <a:t>企微中心转型升级是产险领域关心的话题之一。面对电销中心获客难、转化难、成本高的困境，基于生成式</a:t>
            </a:r>
            <a:r>
              <a:rPr lang="en-US" altLang="zh-CN" dirty="0"/>
              <a:t>AI</a:t>
            </a:r>
            <a:r>
              <a:rPr lang="zh-CN" altLang="en-US" dirty="0"/>
              <a:t>赋能销售全环节成为众多产险公司的选择。以车险销售为例。生成式</a:t>
            </a:r>
            <a:r>
              <a:rPr lang="en-US" altLang="zh-CN" dirty="0"/>
              <a:t>AI</a:t>
            </a:r>
            <a:r>
              <a:rPr lang="zh-CN" altLang="en-US" dirty="0"/>
              <a:t>可以帮助险企在窗口期</a:t>
            </a:r>
            <a:r>
              <a:rPr lang="en-US" altLang="zh-CN" dirty="0"/>
              <a:t>+</a:t>
            </a:r>
            <a:r>
              <a:rPr lang="zh-CN" altLang="en-US" dirty="0"/>
              <a:t>非窗口期实现全时段蓄客养客，同时在窗口期以企微和电话双链路成交。在客户建联方面，通过生成式</a:t>
            </a:r>
            <a:r>
              <a:rPr lang="en-US" altLang="zh-CN" dirty="0"/>
              <a:t>AI</a:t>
            </a:r>
            <a:r>
              <a:rPr lang="zh-CN" altLang="en-US" dirty="0"/>
              <a:t>赋能的智能外呼，实现客户触达，引导客户添加企业微信；在客户培育上，通过自动生成内容、企业批量推送，进行日常客户运营，维持客户关系。在车险购买窗口期，生成式</a:t>
            </a:r>
            <a:r>
              <a:rPr lang="en-US" altLang="zh-CN" dirty="0"/>
              <a:t>AI</a:t>
            </a:r>
            <a:r>
              <a:rPr lang="zh-CN" altLang="en-US" dirty="0"/>
              <a:t>可以赋能企微</a:t>
            </a:r>
            <a:r>
              <a:rPr lang="en-US" altLang="zh-CN" dirty="0"/>
              <a:t>+</a:t>
            </a:r>
            <a:r>
              <a:rPr lang="zh-CN" altLang="en-US" dirty="0"/>
              <a:t>电话双链路成交，大幅降低人工介入成本：在客户激活时，</a:t>
            </a:r>
            <a:r>
              <a:rPr lang="en-US" altLang="zh-CN" dirty="0"/>
              <a:t>AI</a:t>
            </a:r>
            <a:r>
              <a:rPr lang="zh-CN" altLang="en-US" dirty="0"/>
              <a:t>可以定制化话术与客户实时互动，并按需接入人工服务高价值客户；在产品报价时，通过企微自动呈现结构化报价卡片，直观清晰并可实时按需调整，坐席仅需视情况介入；在客户转化，基于客户历史数据，精准分析和匹配需求，逐步实现从人定价、从需求定价、从行为意识定价，并在线一键完成付费转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F32B234D-7E6E-F80D-8D58-6205DCFD6A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1051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9D13F-D614-0274-B752-4A55878576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1E87D6E-27CB-409D-FDC1-B70452859C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E25A36-59AD-DBA8-5808-D0F8477735F2}"/>
              </a:ext>
            </a:extLst>
          </p:cNvPr>
          <p:cNvSpPr>
            <a:spLocks noGrp="1"/>
          </p:cNvSpPr>
          <p:nvPr>
            <p:ph type="body" idx="1"/>
          </p:nvPr>
        </p:nvSpPr>
        <p:spPr/>
        <p:txBody>
          <a:bodyPr/>
          <a:lstStyle/>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中台营运场景</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自动化辅助核保</a:t>
            </a:r>
            <a:r>
              <a:rPr lang="zh-CN" altLang="en-US" b="0" i="0" dirty="0">
                <a:solidFill>
                  <a:srgbClr val="4B4F58"/>
                </a:solidFill>
                <a:effectLst/>
                <a:latin typeface="Arial" panose="020B0604020202020204" pitchFamily="34" charset="0"/>
              </a:rPr>
              <a:t>：根据客户上传的信息自动生成预核保建议，帮助核保人员提供核保建议和关注点。</a:t>
            </a:r>
          </a:p>
          <a:p>
            <a:pPr algn="l" fontAlgn="base"/>
            <a:r>
              <a:rPr lang="zh-CN" altLang="en-US" b="0" i="0" dirty="0">
                <a:solidFill>
                  <a:srgbClr val="4B4F58"/>
                </a:solidFill>
                <a:effectLst/>
                <a:latin typeface="Arial" panose="020B0604020202020204" pitchFamily="34" charset="0"/>
              </a:rPr>
              <a:t>人工核保需要比对客户提交的大量零散、非结构化资料，耗费大量时间和精力去摘取有效信息并进行理解分析，极大降低运营效率。通过生成式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的辅助，核保人员可以输入某个保险的投保健康告知和某个客户的医疗记录，让大模型帮助自动整理、汇总、理解、分析总结这些医疗记录中可能涉及到健康告知条款从而无法投保的情况，并以恰当形式直观呈现，从而提高核保效率和质量。</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E0F89F62-0D22-F190-F62F-8D4723F904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5032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8B373-C3B7-855A-B431-C897EFED51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609F1A-7293-EF6B-66B4-AEF603B5A7F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75B03E7-0358-6170-8058-544E8DA35186}"/>
              </a:ext>
            </a:extLst>
          </p:cNvPr>
          <p:cNvSpPr>
            <a:spLocks noGrp="1"/>
          </p:cNvSpPr>
          <p:nvPr>
            <p:ph type="body" idx="1"/>
          </p:nvPr>
        </p:nvSpPr>
        <p:spPr/>
        <p:txBody>
          <a:bodyPr/>
          <a:lstStyle/>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中台运营场景</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内部理赔辅助分析</a:t>
            </a:r>
            <a:r>
              <a:rPr lang="zh-CN" altLang="en-US" b="0" i="0" dirty="0">
                <a:solidFill>
                  <a:srgbClr val="4B4F58"/>
                </a:solidFill>
                <a:effectLst/>
                <a:latin typeface="Arial" panose="020B0604020202020204" pitchFamily="34" charset="0"/>
              </a:rPr>
              <a:t>：基于自然语言、机器视觉等技术，自动处理各类风险数据和客户提交的各类理赔信息，实现风险减量和快速理赔。</a:t>
            </a:r>
          </a:p>
          <a:p>
            <a:pPr algn="l" fontAlgn="base"/>
            <a:r>
              <a:rPr lang="zh-CN" altLang="en-US" b="0" i="0" dirty="0">
                <a:solidFill>
                  <a:srgbClr val="4B4F58"/>
                </a:solidFill>
                <a:effectLst/>
                <a:latin typeface="Arial" panose="020B0604020202020204" pitchFamily="34" charset="0"/>
              </a:rPr>
              <a:t>以车险为例，人工智能有望大幅提升风险控制和理赔自动化水平。一方面，车险产品货架相对单一，定价较为模型化，通过人工智能或者“虚拟人”与客户互动在技术上已经可行；另一方面，在新能源汽车保有量大幅增长的背景下，驾驶数据更易获得，险企既可以通过与合作车企的数据合作，运用人工智能全面理解并分析驾驶行为和实时路况，识别潜在故障，实施风险减量和成本控制，也可以通过人工智能分析解析驾驶记录仪数据和车主上传的事故照片等，实现实时自动理赔，大幅节省客户提交理赔文件和理赔人员理赔审查的时间和精力。</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4D35313E-DF14-FF24-37F6-52580FE18C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7328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9F83E-0C6F-9968-D406-99619502C6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3B8466-6C0F-B43C-0BA7-2FA5831175E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C7D758-02FC-6BCC-41E0-6A113D81DD0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BI</a:t>
            </a:r>
            <a:r>
              <a:rPr lang="zh-CN" altLang="en-US" dirty="0"/>
              <a:t>系统正向第三阶段迈进。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随着大模型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F545A24B-F501-A5DD-7D43-A5C5EDADEFE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8079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82A68-8B7A-9EC5-0394-511D30DBF7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9FD09B-2844-8020-4FF3-A0DA8F3B764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1E3E8E-BB27-B0FF-DD85-0A588882DB2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charset="-122"/>
              </a:rPr>
              <a:t>传统</a:t>
            </a:r>
            <a:r>
              <a:rPr lang="en-US" altLang="zh-CN" dirty="0">
                <a:sym typeface="微软雅黑" panose="020B0503020204020204" charset="-122"/>
              </a:rPr>
              <a:t>BI/</a:t>
            </a:r>
            <a:r>
              <a:rPr lang="zh-CN" altLang="en-US" dirty="0">
                <a:sym typeface="微软雅黑" panose="020B0503020204020204" charset="-122"/>
              </a:rPr>
              <a:t>敏捷</a:t>
            </a:r>
            <a:r>
              <a:rPr lang="en-US" altLang="zh-CN" dirty="0">
                <a:sym typeface="微软雅黑" panose="020B0503020204020204" charset="-122"/>
              </a:rPr>
              <a:t>BI </a:t>
            </a:r>
            <a:r>
              <a:rPr lang="zh-CN" altLang="en-US" dirty="0">
                <a:sym typeface="微软雅黑" panose="020B0503020204020204" charset="-122"/>
              </a:rPr>
              <a:t>到</a:t>
            </a:r>
            <a:r>
              <a:rPr lang="en-US" altLang="zh-CN" dirty="0">
                <a:sym typeface="微软雅黑" panose="020B0503020204020204" charset="-122"/>
              </a:rPr>
              <a:t> </a:t>
            </a:r>
            <a:r>
              <a:rPr lang="zh-CN" altLang="en-US" dirty="0">
                <a:sym typeface="微软雅黑" panose="020B0503020204020204" charset="-122"/>
              </a:rPr>
              <a:t>职能</a:t>
            </a:r>
            <a:r>
              <a:rPr lang="en-US" altLang="zh-CN" dirty="0">
                <a:sym typeface="微软雅黑" panose="020B0503020204020204" charset="-122"/>
              </a:rPr>
              <a:t>BI</a:t>
            </a:r>
            <a:r>
              <a:rPr lang="zh-CN" altLang="en-US" dirty="0">
                <a:sym typeface="微软雅黑" panose="020B0503020204020204" charset="-122"/>
              </a:rPr>
              <a:t>具有以下显著特点。</a:t>
            </a:r>
            <a:br>
              <a:rPr lang="en-US" altLang="zh-CN"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2C4DD54C-0D1B-EB49-C0EC-40E762DDCB2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5609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B63FE-83A5-0C54-F7DF-2B94778681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979EE3-06AF-8FFE-25A6-3F50FD4ACC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80E154-5BCA-729F-12EB-587EB2E1DC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构建行业垂直领域的知识交互问答系统。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发文、规章、指标口径、法律条款、业务流程。。。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8E3C2D06-99CD-5599-65E1-0024587091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4562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CC242-097F-6750-5C79-6F90974E40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600602-EB38-F3AE-3C04-1A5FEF119E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EC3B2E-F7DA-8DC1-3CF1-B82577B919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不断发展的生成式</a:t>
            </a:r>
            <a:r>
              <a:rPr lang="en" altLang="zh-CN" b="0" i="0" dirty="0">
                <a:solidFill>
                  <a:srgbClr val="4B4F58"/>
                </a:solidFill>
                <a:effectLst/>
                <a:latin typeface="Arial" panose="020B0604020202020204" pitchFamily="34" charset="0"/>
              </a:rPr>
              <a:t>AI</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大幅降低了技术部署难度，使得基于场景用例自下而上的转型试点成为可能；一系列国产开源大模型的出现，大大降低了转型门槛，明天正在被改变。</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上述分享，仅是抛砖引玉</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欢迎各个部门与 </a:t>
            </a:r>
            <a:r>
              <a:rPr lang="en-US" altLang="zh-CN" dirty="0"/>
              <a:t>IT </a:t>
            </a:r>
            <a:r>
              <a:rPr lang="zh-CN" altLang="en-US" dirty="0"/>
              <a:t>部门，探索更多有价值</a:t>
            </a:r>
            <a:r>
              <a:rPr lang="en-US" altLang="zh-CN" dirty="0"/>
              <a:t>AI+</a:t>
            </a:r>
            <a:r>
              <a:rPr lang="zh-CN" altLang="en-US" dirty="0"/>
              <a:t>保险更多有价值的应用场景。</a:t>
            </a:r>
            <a:endParaRPr lang="en-US" altLang="zh-CN" dirty="0"/>
          </a:p>
        </p:txBody>
      </p:sp>
      <p:sp>
        <p:nvSpPr>
          <p:cNvPr id="4" name="灯片编号占位符 3">
            <a:extLst>
              <a:ext uri="{FF2B5EF4-FFF2-40B4-BE49-F238E27FC236}">
                <a16:creationId xmlns:a16="http://schemas.microsoft.com/office/drawing/2014/main" id="{A4064C00-27B5-7002-420E-CD522222127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42555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03690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各位同事，大家好！</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随着人工智能技术的快速发展，它已经从一个技术热词，逐渐转变为行业革新的核心驱动力。今天，我们将一起探讨</a:t>
            </a:r>
            <a:r>
              <a:rPr lang="en-US" altLang="zh-CN" dirty="0"/>
              <a:t>AI</a:t>
            </a:r>
            <a:r>
              <a:rPr lang="zh-CN" altLang="en-US" dirty="0"/>
              <a:t>对保险行业的影响，以及它如何改变我们工作的方式和业务模式。</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在过去的几年里，</a:t>
            </a:r>
            <a:r>
              <a:rPr lang="en-US" altLang="zh-CN" dirty="0"/>
              <a:t>AI</a:t>
            </a:r>
            <a:r>
              <a:rPr lang="zh-CN" altLang="en-US" dirty="0"/>
              <a:t>已经在多个领域展现出强大的潜力，</a:t>
            </a:r>
            <a:r>
              <a:rPr lang="en-US" altLang="zh-CN" dirty="0"/>
              <a:t>AI</a:t>
            </a:r>
            <a:r>
              <a:rPr lang="zh-CN" altLang="en-US" dirty="0"/>
              <a:t>正在为保险行业带来前所未有的变革。这不仅意味着更高效的业务流程，更意味着全新的客户体验和商业模式的诞生。</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接下来的分享将带大家了解</a:t>
            </a:r>
            <a:r>
              <a:rPr lang="en-US" altLang="zh-CN" dirty="0"/>
              <a:t>AI</a:t>
            </a:r>
            <a:r>
              <a:rPr lang="zh-CN" altLang="en-US" dirty="0"/>
              <a:t>在保险行业的具体应用现状、面临的挑战以及未来的发展趋势。通过这次讨论，我希望大家能够对</a:t>
            </a:r>
            <a:r>
              <a:rPr lang="en-US" altLang="zh-CN" dirty="0"/>
              <a:t>AI</a:t>
            </a:r>
            <a:r>
              <a:rPr lang="zh-CN" altLang="en-US" dirty="0"/>
              <a:t>如何改变我们的工作、提高效率、创新服务有更加深入的了解。</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49033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2EDAA-264E-CFE3-7A9E-12F79985A3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9B482A-5C71-E9B1-D82B-9E030EC033F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C6D0E3D-4862-58AB-942C-45AAF0DFBF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沙龙期间，与会嘉宾围绕“</a:t>
            </a:r>
            <a:r>
              <a:rPr lang="en" altLang="zh-CN" dirty="0"/>
              <a:t>AI</a:t>
            </a:r>
            <a:r>
              <a:rPr lang="zh-CN" altLang="en-US" dirty="0"/>
              <a:t>在保险行业的全球经验借鉴”“保险行业智能化转型路径”以及“构建中国特色的保险智能生态”等核心议题展开深入探讨，为行业智能化升级提供了新思路与新方向。围绕以下三点展开分享</a:t>
            </a:r>
            <a:br>
              <a:rPr lang="en-US" altLang="zh-CN" dirty="0"/>
            </a:br>
            <a:r>
              <a:rPr lang="en-US" altLang="zh-CN" dirty="0"/>
              <a:t>1</a:t>
            </a:r>
            <a:r>
              <a:rPr lang="zh-CN" altLang="en-US" dirty="0"/>
              <a:t>、助力优化资产负债表。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  自从</a:t>
            </a:r>
            <a:r>
              <a:rPr lang="en-US" altLang="zh-CN" dirty="0"/>
              <a:t>2022</a:t>
            </a:r>
            <a:r>
              <a:rPr lang="zh-CN" altLang="en-US" dirty="0"/>
              <a:t>年底</a:t>
            </a:r>
            <a:r>
              <a:rPr lang="en-US" altLang="zh-CN" dirty="0"/>
              <a:t>OpenAI</a:t>
            </a:r>
            <a:r>
              <a:rPr lang="zh-CN" altLang="en-US" dirty="0"/>
              <a:t>发布</a:t>
            </a:r>
            <a:r>
              <a:rPr lang="en-US" altLang="zh-CN" dirty="0"/>
              <a:t>ChatGPT</a:t>
            </a:r>
            <a:r>
              <a:rPr lang="zh-CN" altLang="en-US" dirty="0"/>
              <a:t>，生成式</a:t>
            </a:r>
            <a:r>
              <a:rPr lang="en-US" altLang="zh-CN" dirty="0"/>
              <a:t>AI</a:t>
            </a:r>
            <a:r>
              <a:rPr lang="zh-CN" altLang="en-US" dirty="0"/>
              <a:t>的发展势头加速、成熟度达到拐点。全球企业都对生成式</a:t>
            </a:r>
            <a:r>
              <a:rPr lang="en" altLang="zh-CN" dirty="0"/>
              <a:t>AI</a:t>
            </a:r>
            <a:r>
              <a:rPr lang="zh-CN" altLang="en-US" dirty="0"/>
              <a:t>热情高涨，很多传统企业已在开展试点。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  在与会嘉宾看来，生成式</a:t>
            </a:r>
            <a:r>
              <a:rPr lang="en-US" altLang="zh-CN" dirty="0"/>
              <a:t>AI</a:t>
            </a:r>
            <a:r>
              <a:rPr lang="zh-CN" altLang="en-US" dirty="0"/>
              <a:t>是下一个生产力前沿，将在所有行业产生重大影响。在保险、健康、养老等行业，生成式</a:t>
            </a:r>
            <a:r>
              <a:rPr lang="en-US" altLang="zh-CN" dirty="0"/>
              <a:t>AI</a:t>
            </a:r>
            <a:r>
              <a:rPr lang="zh-CN" altLang="en-US" dirty="0"/>
              <a:t>的应用前景广阔。据麦肯锡预测，生成式</a:t>
            </a:r>
            <a:r>
              <a:rPr lang="en-US" altLang="zh-CN" dirty="0"/>
              <a:t>AI</a:t>
            </a:r>
            <a:r>
              <a:rPr lang="zh-CN" altLang="en-US" dirty="0"/>
              <a:t>对健康养老行业的影响可达</a:t>
            </a:r>
            <a:r>
              <a:rPr lang="en-US" altLang="zh-CN" dirty="0"/>
              <a:t>2600</a:t>
            </a:r>
            <a:r>
              <a:rPr lang="zh-CN" altLang="en-US" dirty="0"/>
              <a:t>亿元，对保险行业的影响可达</a:t>
            </a:r>
            <a:r>
              <a:rPr lang="en-US" altLang="zh-CN" dirty="0"/>
              <a:t>700</a:t>
            </a:r>
            <a:r>
              <a:rPr lang="zh-CN" altLang="en-US" dirty="0"/>
              <a:t>亿美元。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  从底层逻辑看，“</a:t>
            </a:r>
            <a:r>
              <a:rPr lang="en" altLang="zh-CN" dirty="0"/>
              <a:t>AI+</a:t>
            </a:r>
            <a:r>
              <a:rPr lang="zh-CN" altLang="en-US" dirty="0"/>
              <a:t>保险”将助力全面优化资产负债表，大幅提升资负双端效能。负债端方面，客户经营活动转化提升、营销内容升级等手段有助于提振销售，产品定价和产品结构调整有助于创新产品服务，承保、理赔、服务等运营效能的提升有助于提升效能。资产端方面，</a:t>
            </a:r>
            <a:r>
              <a:rPr lang="en" altLang="zh-CN" dirty="0"/>
              <a:t>SAA</a:t>
            </a:r>
            <a:r>
              <a:rPr lang="zh-CN" altLang="en-US" dirty="0"/>
              <a:t>资产配置智能决策、</a:t>
            </a:r>
            <a:r>
              <a:rPr lang="en" altLang="zh-CN" dirty="0"/>
              <a:t>TAA</a:t>
            </a:r>
            <a:r>
              <a:rPr lang="zh-CN" altLang="en-US" dirty="0"/>
              <a:t>辅助配置智能决策等，有助于提升保险公司投资回报。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、第四渠道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第一阶段为点状应用阶段，即保险业以第三方模型为基础，通过直接使用或二次开发，在高价值场景应用落地。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第二阶段为业务流程重塑和全面创新阶段，即围绕销售、培训、产服、理赔等不同业务流程，敏捷迭代应用，全面改造公司业务流程。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第三阶段为打造全自动化销售的“第四渠道”和“数字化</a:t>
            </a:r>
            <a:r>
              <a:rPr lang="en-US" altLang="zh-CN" dirty="0"/>
              <a:t>AI+</a:t>
            </a:r>
            <a:r>
              <a:rPr lang="zh-CN" altLang="en-US" dirty="0"/>
              <a:t>保险社区”阶段。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“第四渠道”即在未来保险业建立由</a:t>
            </a:r>
            <a:r>
              <a:rPr lang="en-US" altLang="zh-CN" dirty="0"/>
              <a:t>AI</a:t>
            </a:r>
            <a:r>
              <a:rPr lang="zh-CN" altLang="en-US" dirty="0"/>
              <a:t>自主管理、执行的第四渠道，提升公司服务半径与服务质量。“数字化</a:t>
            </a:r>
            <a:r>
              <a:rPr lang="en-US" altLang="zh-CN" dirty="0"/>
              <a:t>AI+</a:t>
            </a:r>
            <a:r>
              <a:rPr lang="zh-CN" altLang="en-US" dirty="0"/>
              <a:t>保险社区”即大模型生成的</a:t>
            </a:r>
            <a:r>
              <a:rPr lang="en-US" altLang="zh-CN" dirty="0"/>
              <a:t>AI</a:t>
            </a:r>
            <a:r>
              <a:rPr lang="zh-CN" altLang="en-US" dirty="0"/>
              <a:t>智能体相互之间能够独立进行互动并模拟下一步动作，为用户构建一个数字化保险社区。</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3</a:t>
            </a:r>
            <a:r>
              <a:rPr lang="zh-CN" altLang="en-US" dirty="0"/>
              <a:t>、现阶段</a:t>
            </a:r>
            <a:r>
              <a:rPr lang="en" altLang="zh-CN" dirty="0"/>
              <a:t>AI</a:t>
            </a:r>
            <a:r>
              <a:rPr lang="zh-CN" altLang="en-US" dirty="0"/>
              <a:t>落地应用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目前</a:t>
            </a:r>
            <a:r>
              <a:rPr lang="en" altLang="zh-CN" dirty="0"/>
              <a:t>AI</a:t>
            </a:r>
            <a:r>
              <a:rPr lang="zh-CN" altLang="en-US" dirty="0"/>
              <a:t>驱动保险业在智能推荐与精准营销方面价值较高，在自动化核保与效率提升、智能客服与自助服务模式领域发展较为成熟。</a:t>
            </a:r>
            <a:br>
              <a:rPr lang="en-US" altLang="zh-CN"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“工具会改变知识。”会上多位嘉宾达成共识。对保险业而言，</a:t>
            </a:r>
            <a:r>
              <a:rPr lang="en" altLang="zh-CN" dirty="0"/>
              <a:t>AI</a:t>
            </a:r>
            <a:r>
              <a:rPr lang="zh-CN" altLang="en-US" dirty="0"/>
              <a:t>技术不仅重塑了知识获取和运用的方式，还为行业带来了效率提升和体验优化的新可能，</a:t>
            </a:r>
            <a:r>
              <a:rPr lang="en" altLang="zh-CN" dirty="0"/>
              <a:t>AI</a:t>
            </a:r>
            <a:r>
              <a:rPr lang="zh-CN" altLang="en-US" dirty="0"/>
              <a:t>技术正在重塑保险行业的未来。尽管挑战依然存在，但技术的迭代将为行业带来更多可能性，推动保险服务向更智能、更高效的方向迈进</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5134BE56-4CDB-5284-3BD8-A7532503F66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8232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3CB8D-F724-B73D-17E3-ACF245244D7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B11DCD-BF57-B670-1436-03CD3C6884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D03983-5DF8-FAD0-6239-94EC92AF79F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4B4F58"/>
                </a:solidFill>
                <a:effectLst/>
                <a:latin typeface="Arial" panose="020B0604020202020204" pitchFamily="34" charset="0"/>
              </a:rPr>
              <a:t>2025</a:t>
            </a:r>
            <a:r>
              <a:rPr lang="zh-CN" altLang="en-US" b="0" i="0" dirty="0">
                <a:solidFill>
                  <a:srgbClr val="4B4F58"/>
                </a:solidFill>
                <a:effectLst/>
                <a:latin typeface="Arial" panose="020B0604020202020204" pitchFamily="34" charset="0"/>
              </a:rPr>
              <a:t>年伊始，生成式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再次引爆全球和国内，成为春节期间大家茶余饭后的热门话题。</a:t>
            </a:r>
            <a:r>
              <a:rPr lang="en" altLang="zh-CN" b="0" i="0" dirty="0">
                <a:solidFill>
                  <a:srgbClr val="4B4F58"/>
                </a:solidFill>
                <a:effectLst/>
                <a:latin typeface="Arial" panose="020B0604020202020204" pitchFamily="34" charset="0"/>
              </a:rPr>
              <a:t>All in </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已经成为诸多行业重要发展战略，保险行业也不例外。</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a:t>
            </a:r>
            <a:r>
              <a:rPr lang="zh-CN" altLang="en-US" b="1" i="0" dirty="0">
                <a:solidFill>
                  <a:srgbClr val="24292F"/>
                </a:solidFill>
                <a:effectLst/>
                <a:latin typeface="-apple-system"/>
              </a:rPr>
              <a:t>这些技术通过学习大量的已有数据，能够根据学习到的模式、结构和规律，生成与原始数据相似或全新、创新的输出。</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未来将是一个“</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保险”的时代，解锁</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带来的价值、实现行业跨越式发展，将是当前行业内最重要的课题之一。本次分享将探讨对于</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保险的初步设想，抛砖引玉，</a:t>
            </a:r>
            <a:r>
              <a:rPr lang="zh-CN" altLang="en-US" b="1" i="0" dirty="0">
                <a:solidFill>
                  <a:srgbClr val="FF0000"/>
                </a:solidFill>
                <a:effectLst/>
                <a:latin typeface="Arial" panose="020B0604020202020204" pitchFamily="34" charset="0"/>
              </a:rPr>
              <a:t>为全面规划和推动“</a:t>
            </a:r>
            <a:r>
              <a:rPr lang="en" altLang="zh-CN" b="1" i="0" dirty="0">
                <a:solidFill>
                  <a:srgbClr val="FF0000"/>
                </a:solidFill>
                <a:effectLst/>
                <a:latin typeface="Arial" panose="020B0604020202020204" pitchFamily="34" charset="0"/>
              </a:rPr>
              <a:t>AI+</a:t>
            </a:r>
            <a:r>
              <a:rPr lang="zh-CN" altLang="en-US" b="1" i="0" dirty="0">
                <a:solidFill>
                  <a:srgbClr val="FF0000"/>
                </a:solidFill>
                <a:effectLst/>
                <a:latin typeface="Arial" panose="020B0604020202020204" pitchFamily="34" charset="0"/>
              </a:rPr>
              <a:t>保险”转型变革带来启发。</a:t>
            </a:r>
            <a:endParaRPr lang="en-US" altLang="zh-CN" b="1" i="0" dirty="0">
              <a:solidFill>
                <a:srgbClr val="FF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FF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r>
              <a:rPr lang="zh-CN" altLang="en-US" b="1" dirty="0">
                <a:solidFill>
                  <a:srgbClr val="FF0000"/>
                </a:solidFill>
              </a:rPr>
              <a:t> </a:t>
            </a:r>
            <a:r>
              <a:rPr lang="en-US" altLang="zh-CN" b="1" dirty="0">
                <a:solidFill>
                  <a:srgbClr val="FF0000"/>
                </a:solidFill>
              </a:rPr>
              <a:t>tips:</a:t>
            </a:r>
            <a:r>
              <a:rPr lang="zh-CN" altLang="en-US" b="1" dirty="0">
                <a:solidFill>
                  <a:srgbClr val="FF0000"/>
                </a:solidFill>
              </a:rPr>
              <a:t>需要配置一个图片</a:t>
            </a:r>
            <a:endParaRPr lang="en-US" altLang="zh-CN" b="1" dirty="0">
              <a:solidFill>
                <a:srgbClr val="FF0000"/>
              </a:solidFill>
            </a:endParaRPr>
          </a:p>
        </p:txBody>
      </p:sp>
      <p:sp>
        <p:nvSpPr>
          <p:cNvPr id="4" name="灯片编号占位符 3">
            <a:extLst>
              <a:ext uri="{FF2B5EF4-FFF2-40B4-BE49-F238E27FC236}">
                <a16:creationId xmlns:a16="http://schemas.microsoft.com/office/drawing/2014/main" id="{42C57A66-BCBA-7733-1E01-9E04C10AF7E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53039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7BE90-A262-5AB5-75DB-8D5B1C70D4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A3ACF6-9F39-3DE6-811E-E5D972673FF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AE163AA-1E9D-9CE5-422F-F687B5FAEE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D53462C3-8724-CA67-0AF0-4982439D80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09032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C80F-BD21-FC4B-D1F2-A138E2A430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5644F6-D0CF-D0B5-C5EE-31ADB0EA1B3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0574AC-2731-FFFA-15A7-16603E7157E7}"/>
              </a:ext>
            </a:extLst>
          </p:cNvPr>
          <p:cNvSpPr>
            <a:spLocks noGrp="1"/>
          </p:cNvSpPr>
          <p:nvPr>
            <p:ph type="body" idx="1"/>
          </p:nvPr>
        </p:nvSpPr>
        <p:spPr/>
        <p:txBody>
          <a:bodyPr/>
          <a:lstStyle/>
          <a:p>
            <a:pPr algn="l" fontAlgn="base"/>
            <a:r>
              <a:rPr lang="zh-CN" altLang="en-US" b="1" i="0" dirty="0">
                <a:solidFill>
                  <a:srgbClr val="4B4F58"/>
                </a:solidFill>
                <a:effectLst/>
                <a:latin typeface="Arial" panose="020B0604020202020204" pitchFamily="34" charset="0"/>
              </a:rPr>
              <a:t>  </a:t>
            </a:r>
            <a:r>
              <a:rPr lang="en-US" altLang="zh-CN" b="1" i="0" dirty="0">
                <a:solidFill>
                  <a:srgbClr val="4B4F58"/>
                </a:solidFill>
                <a:effectLst/>
                <a:latin typeface="Arial" panose="020B0604020202020204" pitchFamily="34" charset="0"/>
              </a:rPr>
              <a:t>2017</a:t>
            </a:r>
            <a:r>
              <a:rPr lang="zh-CN" altLang="en-US" b="1" i="0" dirty="0">
                <a:solidFill>
                  <a:srgbClr val="4B4F58"/>
                </a:solidFill>
                <a:effectLst/>
                <a:latin typeface="Arial" panose="020B0604020202020204" pitchFamily="34" charset="0"/>
              </a:rPr>
              <a:t>年以来，全球生成式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经历了两次比较大的加速发展。第一次是</a:t>
            </a:r>
            <a:r>
              <a:rPr lang="en-US" altLang="zh-CN" b="1" i="0" dirty="0">
                <a:solidFill>
                  <a:srgbClr val="4B4F58"/>
                </a:solidFill>
                <a:effectLst/>
                <a:latin typeface="Arial" panose="020B0604020202020204" pitchFamily="34" charset="0"/>
              </a:rPr>
              <a:t>2022</a:t>
            </a:r>
            <a:r>
              <a:rPr lang="zh-CN" altLang="en-US" b="1" i="0" dirty="0">
                <a:solidFill>
                  <a:srgbClr val="4B4F58"/>
                </a:solidFill>
                <a:effectLst/>
                <a:latin typeface="Arial" panose="020B0604020202020204" pitchFamily="34" charset="0"/>
              </a:rPr>
              <a:t>年，以</a:t>
            </a:r>
            <a:r>
              <a:rPr lang="en" altLang="zh-CN" b="1" i="0" dirty="0">
                <a:solidFill>
                  <a:srgbClr val="4B4F58"/>
                </a:solidFill>
                <a:effectLst/>
                <a:latin typeface="Arial" panose="020B0604020202020204" pitchFamily="34" charset="0"/>
              </a:rPr>
              <a:t>ChatGPT</a:t>
            </a:r>
            <a:r>
              <a:rPr lang="zh-CN" altLang="en-US" b="1" i="0" dirty="0">
                <a:solidFill>
                  <a:srgbClr val="4B4F58"/>
                </a:solidFill>
                <a:effectLst/>
                <a:latin typeface="Arial" panose="020B0604020202020204" pitchFamily="34" charset="0"/>
              </a:rPr>
              <a:t>的发布为代表。</a:t>
            </a:r>
            <a:r>
              <a:rPr lang="en" altLang="zh-CN" b="0" i="0" dirty="0">
                <a:solidFill>
                  <a:srgbClr val="4B4F58"/>
                </a:solidFill>
                <a:effectLst/>
                <a:latin typeface="Arial" panose="020B0604020202020204" pitchFamily="34" charset="0"/>
              </a:rPr>
              <a:t>ChatGPT</a:t>
            </a:r>
            <a:r>
              <a:rPr lang="zh-CN" altLang="en-US" b="0" i="0" dirty="0">
                <a:solidFill>
                  <a:srgbClr val="4B4F58"/>
                </a:solidFill>
                <a:effectLst/>
                <a:latin typeface="Arial" panose="020B0604020202020204" pitchFamily="34" charset="0"/>
              </a:rPr>
              <a:t>能够与人类进行多轮连续的各种对话，给出较为合理的回答，极大提升了对话交互模式下的用户体验，引发了全球关注。在此之后，</a:t>
            </a:r>
            <a:r>
              <a:rPr lang="en" altLang="zh-CN" b="0" i="0" dirty="0">
                <a:solidFill>
                  <a:srgbClr val="4B4F58"/>
                </a:solidFill>
                <a:effectLst/>
                <a:latin typeface="Arial" panose="020B0604020202020204" pitchFamily="34" charset="0"/>
              </a:rPr>
              <a:t>ChatGPT</a:t>
            </a:r>
            <a:r>
              <a:rPr lang="zh-CN" altLang="en-US" b="0" i="0" dirty="0">
                <a:solidFill>
                  <a:srgbClr val="4B4F58"/>
                </a:solidFill>
                <a:effectLst/>
                <a:latin typeface="Arial" panose="020B0604020202020204" pitchFamily="34" charset="0"/>
              </a:rPr>
              <a:t>在多模态大模型等领域持续迭代，诸多国外厂商也陆续推出了自己的生成式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产品。</a:t>
            </a:r>
          </a:p>
          <a:p>
            <a:pPr algn="l" fontAlgn="base"/>
            <a:r>
              <a:rPr lang="zh-CN" altLang="en-US" b="1" i="0" dirty="0">
                <a:solidFill>
                  <a:srgbClr val="4B4F58"/>
                </a:solidFill>
                <a:effectLst/>
                <a:latin typeface="Arial" panose="020B0604020202020204" pitchFamily="34" charset="0"/>
              </a:rPr>
              <a:t>  而新一轮加速则是今年以来由最新一代国产生成式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大模型（如</a:t>
            </a:r>
            <a:r>
              <a:rPr lang="en" altLang="zh-CN" b="1" i="0" dirty="0" err="1">
                <a:solidFill>
                  <a:srgbClr val="4B4F58"/>
                </a:solidFill>
                <a:effectLst/>
                <a:latin typeface="Arial" panose="020B0604020202020204" pitchFamily="34" charset="0"/>
              </a:rPr>
              <a:t>DeepSeek</a:t>
            </a:r>
            <a:r>
              <a:rPr lang="zh-CN" altLang="e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所推动的。这些国产开源大模型以其高性能、低成本和灵活部署，打破了算力壁垒，大幅降低了生成式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技术本地部署和使用门槛，显著提升人工智能领域的“知识平权”</a:t>
            </a:r>
            <a:r>
              <a:rPr lang="zh-CN" altLang="en-US" b="0" i="0" dirty="0">
                <a:solidFill>
                  <a:srgbClr val="4B4F58"/>
                </a:solidFill>
                <a:effectLst/>
                <a:latin typeface="Arial" panose="020B0604020202020204" pitchFamily="34" charset="0"/>
              </a:rPr>
              <a:t>，一经发布便引发国内外大量关注、下载和应用。这既让生成式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这一前沿技术“飞入寻常百姓家”，也促进了各行各业认知，使其切身体会到拥抱生成式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的必要性和紧迫感。</a:t>
            </a:r>
          </a:p>
          <a:p>
            <a:pPr algn="l" fontAlgn="base"/>
            <a:r>
              <a:rPr lang="zh-CN" altLang="en-US" b="1" i="0" dirty="0">
                <a:solidFill>
                  <a:srgbClr val="4B4F58"/>
                </a:solidFill>
                <a:effectLst/>
                <a:latin typeface="Arial" panose="020B0604020202020204" pitchFamily="34" charset="0"/>
              </a:rPr>
              <a:t>  随着生成式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技术的进步及其强大能力逐步为人所知，包括传统金融行业在的全球企业都在积极探讨这一前沿技术对本行业的影响和应用。</a:t>
            </a:r>
            <a:endParaRPr lang="en-US" altLang="zh-CN" b="1" i="0" dirty="0">
              <a:solidFill>
                <a:srgbClr val="4B4F58"/>
              </a:solidFill>
              <a:effectLst/>
              <a:latin typeface="Arial" panose="020B0604020202020204" pitchFamily="34" charset="0"/>
            </a:endParaRPr>
          </a:p>
          <a:p>
            <a:pPr algn="l" fontAlgn="base"/>
            <a:r>
              <a:rPr lang="zh-CN" altLang="en-US" b="0" i="0" dirty="0">
                <a:solidFill>
                  <a:srgbClr val="4B4F58"/>
                </a:solidFill>
                <a:effectLst/>
                <a:latin typeface="Arial" panose="020B0604020202020204" pitchFamily="34" charset="0"/>
              </a:rPr>
              <a:t>各行各业都在思考，与其被生成式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强行拥抱，还不如主动拥抱</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。我们看到，</a:t>
            </a:r>
            <a:r>
              <a:rPr lang="zh-CN" altLang="en-US" b="1" i="0" dirty="0">
                <a:solidFill>
                  <a:srgbClr val="4B4F58"/>
                </a:solidFill>
                <a:effectLst/>
                <a:latin typeface="Arial" panose="020B0604020202020204" pitchFamily="34" charset="0"/>
              </a:rPr>
              <a:t>四类用例已经开始证实生成式 </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的价值，总结为</a:t>
            </a:r>
            <a:r>
              <a:rPr lang="en-US" altLang="zh-CN" b="1" i="0" dirty="0">
                <a:solidFill>
                  <a:srgbClr val="4B4F58"/>
                </a:solidFill>
                <a:effectLst/>
                <a:latin typeface="Arial" panose="020B0604020202020204" pitchFamily="34" charset="0"/>
              </a:rPr>
              <a:t>4</a:t>
            </a:r>
            <a:r>
              <a:rPr lang="en" altLang="zh-CN" b="1" i="0" dirty="0">
                <a:solidFill>
                  <a:srgbClr val="4B4F58"/>
                </a:solidFill>
                <a:effectLst/>
                <a:latin typeface="Arial" panose="020B0604020202020204" pitchFamily="34" charset="0"/>
              </a:rPr>
              <a:t>C</a:t>
            </a:r>
            <a:r>
              <a:rPr lang="zh-CN" altLang="en" b="1" i="0" dirty="0">
                <a:solidFill>
                  <a:srgbClr val="4B4F58"/>
                </a:solidFill>
                <a:effectLst/>
                <a:latin typeface="Arial" panose="020B0604020202020204" pitchFamily="34" charset="0"/>
              </a:rPr>
              <a:t>：</a:t>
            </a:r>
            <a:endParaRPr lang="en" altLang="zh-CN" b="0" i="0" dirty="0">
              <a:solidFill>
                <a:srgbClr val="4B4F58"/>
              </a:solidFill>
              <a:effectLst/>
              <a:latin typeface="Arial" panose="020B0604020202020204" pitchFamily="34" charset="0"/>
            </a:endParaRPr>
          </a:p>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客户旅程（</a:t>
            </a:r>
            <a:r>
              <a:rPr lang="en" altLang="zh-CN" b="1" i="0" dirty="0">
                <a:solidFill>
                  <a:srgbClr val="4B4F58"/>
                </a:solidFill>
                <a:effectLst/>
                <a:latin typeface="Arial" panose="020B0604020202020204" pitchFamily="34" charset="0"/>
              </a:rPr>
              <a:t>Customer journey</a:t>
            </a:r>
            <a:r>
              <a:rPr lang="zh-CN" altLang="en" b="1" i="0" dirty="0">
                <a:solidFill>
                  <a:srgbClr val="4B4F58"/>
                </a:solidFill>
                <a:effectLst/>
                <a:latin typeface="Arial" panose="020B0604020202020204" pitchFamily="34" charset="0"/>
              </a:rPr>
              <a:t>）</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作为智能客服与用户接触，包括与用户建立沟通并完成客户服务。具体用例包括：客户服务聊天机器人、推荐器、任务自动化等等；</a:t>
            </a:r>
          </a:p>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总结见解（</a:t>
            </a:r>
            <a:r>
              <a:rPr lang="en" altLang="zh-CN" b="1" i="0" dirty="0">
                <a:solidFill>
                  <a:srgbClr val="4B4F58"/>
                </a:solidFill>
                <a:effectLst/>
                <a:latin typeface="Arial" panose="020B0604020202020204" pitchFamily="34" charset="0"/>
              </a:rPr>
              <a:t>Concision</a:t>
            </a:r>
            <a:r>
              <a:rPr lang="zh-CN" altLang="en" b="1" i="0" dirty="0">
                <a:solidFill>
                  <a:srgbClr val="4B4F58"/>
                </a:solidFill>
                <a:effectLst/>
                <a:latin typeface="Arial" panose="020B0604020202020204" pitchFamily="34" charset="0"/>
              </a:rPr>
              <a:t>）</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作为虚拟专家，帮助用户快速总结信息并得出见解，形成研究报告、推介文稿、说明手册等；</a:t>
            </a:r>
          </a:p>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创意内容（</a:t>
            </a:r>
            <a:r>
              <a:rPr lang="en" altLang="zh-CN" b="1" i="0" dirty="0">
                <a:solidFill>
                  <a:srgbClr val="4B4F58"/>
                </a:solidFill>
                <a:effectLst/>
                <a:latin typeface="Arial" panose="020B0604020202020204" pitchFamily="34" charset="0"/>
              </a:rPr>
              <a:t>Creative content</a:t>
            </a:r>
            <a:r>
              <a:rPr lang="zh-CN" altLang="en" b="1" i="0" dirty="0">
                <a:solidFill>
                  <a:srgbClr val="4B4F58"/>
                </a:solidFill>
                <a:effectLst/>
                <a:latin typeface="Arial" panose="020B0604020202020204" pitchFamily="34" charset="0"/>
              </a:rPr>
              <a:t>）</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作为内容专家，帮助用户生成营销信息、新闻稿、图像、视频、歌曲乃至于整本书。虽然目前对于</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生成的创意内容仍然存在知识产权上的争议，但是与之相关的应用程序仍在迅速发展；</a:t>
            </a:r>
          </a:p>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编码（</a:t>
            </a:r>
            <a:r>
              <a:rPr lang="en" altLang="zh-CN" b="1" i="0" dirty="0">
                <a:solidFill>
                  <a:srgbClr val="4B4F58"/>
                </a:solidFill>
                <a:effectLst/>
                <a:latin typeface="Arial" panose="020B0604020202020204" pitchFamily="34" charset="0"/>
              </a:rPr>
              <a:t>Coding</a:t>
            </a:r>
            <a:r>
              <a:rPr lang="zh-CN" altLang="en" b="1" i="0" dirty="0">
                <a:solidFill>
                  <a:srgbClr val="4B4F58"/>
                </a:solidFill>
                <a:effectLst/>
                <a:latin typeface="Arial" panose="020B0604020202020204" pitchFamily="34" charset="0"/>
              </a:rPr>
              <a:t>）</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这是最早被开发出来的应用场景，能够将整体生产力提高</a:t>
            </a:r>
            <a:r>
              <a:rPr lang="en-US" altLang="zh-CN" b="0" i="0" dirty="0">
                <a:solidFill>
                  <a:srgbClr val="4B4F58"/>
                </a:solidFill>
                <a:effectLst/>
                <a:latin typeface="Arial" panose="020B0604020202020204" pitchFamily="34" charset="0"/>
              </a:rPr>
              <a:t>50%</a:t>
            </a:r>
            <a:r>
              <a:rPr lang="zh-CN" altLang="en-US" b="0" i="0" dirty="0">
                <a:solidFill>
                  <a:srgbClr val="4B4F58"/>
                </a:solidFill>
                <a:effectLst/>
                <a:latin typeface="Arial" panose="020B0604020202020204" pitchFamily="34" charset="0"/>
              </a:rPr>
              <a:t>以上，并为以往具有挑战性的任务提供突破性方法；</a:t>
            </a:r>
            <a:r>
              <a:rPr lang="zh-CN" altLang="en-US" b="1" i="0" dirty="0">
                <a:solidFill>
                  <a:srgbClr val="4B4F58"/>
                </a:solidFill>
                <a:effectLst/>
                <a:latin typeface="Arial" panose="020B0604020202020204" pitchFamily="34" charset="0"/>
              </a:rPr>
              <a:t>目前，这一应用场景已经延伸至为用户优化投资组合方案和量化</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高频投资模型。</a:t>
            </a:r>
            <a:endParaRPr lang="en-US" altLang="zh-CN" b="1" i="0" dirty="0">
              <a:solidFill>
                <a:srgbClr val="4B4F58"/>
              </a:solidFill>
              <a:effectLst/>
              <a:latin typeface="Arial" panose="020B0604020202020204" pitchFamily="34" charset="0"/>
            </a:endParaRPr>
          </a:p>
          <a:p>
            <a:pPr algn="l" fontAlgn="base">
              <a:buFont typeface="Arial" panose="020B0604020202020204" pitchFamily="34" charset="0"/>
              <a:buChar char="•"/>
            </a:pPr>
            <a:endParaRPr lang="en-US" altLang="zh-CN" b="1" i="0" dirty="0">
              <a:solidFill>
                <a:srgbClr val="4B4F58"/>
              </a:solidFill>
              <a:effectLst/>
              <a:latin typeface="Arial" panose="020B0604020202020204" pitchFamily="34" charset="0"/>
            </a:endParaRPr>
          </a:p>
          <a:p>
            <a:pPr algn="l" fontAlgn="base">
              <a:buFont typeface="Arial" panose="020B0604020202020204" pitchFamily="34" charset="0"/>
              <a:buChar char="•"/>
            </a:pPr>
            <a:endParaRPr lang="en-US" altLang="zh-CN" b="1" i="0" dirty="0">
              <a:solidFill>
                <a:srgbClr val="4B4F58"/>
              </a:solidFill>
              <a:effectLst/>
              <a:latin typeface="Arial" panose="020B0604020202020204" pitchFamily="34" charset="0"/>
            </a:endParaRPr>
          </a:p>
          <a:p>
            <a:pPr algn="l" fontAlgn="base">
              <a:buFont typeface="Arial" panose="020B0604020202020204" pitchFamily="34" charset="0"/>
              <a:buChar char="•"/>
            </a:pPr>
            <a:endParaRPr lang="zh-CN" altLang="en-US" b="1" i="0" dirty="0">
              <a:solidFill>
                <a:srgbClr val="4B4F58"/>
              </a:solidFill>
              <a:effectLst/>
              <a:latin typeface="Arial" panose="020B0604020202020204" pitchFamily="34" charset="0"/>
            </a:endParaRPr>
          </a:p>
          <a:p>
            <a:pPr algn="l" fontAlgn="base"/>
            <a:endParaRPr lang="en-US" altLang="zh-CN" b="0" i="0" dirty="0">
              <a:solidFill>
                <a:srgbClr val="4B4F58"/>
              </a:solidFill>
              <a:effectLst/>
              <a:latin typeface="Arial" panose="020B0604020202020204" pitchFamily="34" charset="0"/>
            </a:endParaRPr>
          </a:p>
          <a:p>
            <a:pPr algn="l" fontAlgn="base"/>
            <a:endParaRPr lang="en"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7481FBE6-ED6F-BA43-9FCB-0E8DAF5B35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2515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90270-4E25-BD4D-B46F-048AAE8D54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9C0BEA-0654-2C58-365D-FDAFC23D47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65786A-13AE-D4CD-ABB4-A5095A1FFDD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第一阶段为点状应用阶段，即保险业以第三方模型为基础，通过直接使用或二次开发，在高价值场景应用落地。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第二阶段为业务流程重塑和全面创新阶段，即围绕销售、培训、产服、理赔等不同业务流程，敏捷迭代应用，全面改造公司业务流程。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第三阶段为打造全自动化销售的“第四渠道”和“数字化保险社区”阶段。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B4F58"/>
                </a:solidFill>
                <a:effectLst/>
                <a:latin typeface="Arial" panose="020B0604020202020204" pitchFamily="34" charset="0"/>
              </a:rPr>
              <a:t>在前期点状用例打造的基础上，</a:t>
            </a:r>
            <a:r>
              <a:rPr lang="zh-CN" altLang="en-US" b="1" i="0" dirty="0">
                <a:solidFill>
                  <a:srgbClr val="4B4F58"/>
                </a:solidFill>
                <a:effectLst/>
                <a:latin typeface="Arial" panose="020B0604020202020204" pitchFamily="34" charset="0"/>
              </a:rPr>
              <a:t>保险公司可围绕销售、培训、产服、理赔等不同业务流程，敏捷迭代用例，全面改造业务流程</a:t>
            </a:r>
            <a:r>
              <a:rPr lang="zh-CN" altLang="en-US" b="0" i="0" dirty="0">
                <a:solidFill>
                  <a:srgbClr val="4B4F58"/>
                </a:solidFill>
                <a:effectLst/>
                <a:latin typeface="Arial" panose="020B0604020202020204" pitchFamily="34" charset="0"/>
              </a:rPr>
              <a:t>。生成式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技术可贯穿于客户开拓、接洽准备、客户面谈、事实发现、达成共识、设计方案、展示方案、递送保单、客户服务、转介绍等展业各环节中，全面整合自动化内容生成、代理人赋能助手、企微智能外呼、产服智能推荐、自动化辅助核保、自动化客服等</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驱动的功能，全面提升展业效率、释放销售潜力、优化资产端成本。</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2C9AE5FA-C32C-59A1-5A3F-B10346484F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4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1BA93-7B6D-3D39-EE1B-094076A2D2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6DF13F-35D4-FC2D-DCD8-1F41B27AF36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6B664AB-C44E-AF1C-2266-629FEA49D2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在更长远发展中，</a:t>
            </a:r>
            <a:r>
              <a:rPr lang="zh-CN" altLang="en-US" b="1" i="0" dirty="0">
                <a:solidFill>
                  <a:srgbClr val="4B4F58"/>
                </a:solidFill>
                <a:effectLst/>
                <a:latin typeface="Arial" panose="020B0604020202020204" pitchFamily="34" charset="0"/>
              </a:rPr>
              <a:t>在满足监管合规要求的基础上，保险业若能全面应用</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智能体，“第四渠道”和“数字化保险社区”或将实现。</a:t>
            </a:r>
            <a:br>
              <a:rPr lang="en-US" altLang="zh-CN" b="1" i="0" dirty="0">
                <a:solidFill>
                  <a:srgbClr val="4B4F58"/>
                </a:solidFill>
                <a:effectLst/>
                <a:latin typeface="Arial" panose="020B0604020202020204" pitchFamily="34" charset="0"/>
              </a:rPr>
            </a:br>
            <a:br>
              <a:rPr lang="en-US" altLang="zh-CN" b="1" i="0" dirty="0">
                <a:solidFill>
                  <a:srgbClr val="4B4F58"/>
                </a:solidFill>
                <a:effectLst/>
                <a:latin typeface="Arial" panose="020B0604020202020204" pitchFamily="34" charset="0"/>
              </a:rPr>
            </a:br>
            <a:r>
              <a:rPr lang="zh-CN" altLang="en-US" b="1" i="0" dirty="0">
                <a:solidFill>
                  <a:srgbClr val="4B4F58"/>
                </a:solidFill>
                <a:effectLst/>
                <a:latin typeface="Arial" panose="020B0604020202020204" pitchFamily="34" charset="0"/>
              </a:rPr>
              <a:t>“第四渠道”</a:t>
            </a:r>
            <a:r>
              <a:rPr lang="zh-CN" altLang="en-US" b="0" i="0" dirty="0">
                <a:solidFill>
                  <a:srgbClr val="4B4F58"/>
                </a:solidFill>
                <a:effectLst/>
                <a:latin typeface="Arial" panose="020B0604020202020204" pitchFamily="34" charset="0"/>
              </a:rPr>
              <a:t>指的是由</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智能体自主管理的销售渠道，可以帮助险企大幅提升服务半径与服务质量，我们或将在企业微信和电销渠道见到</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智能体销售的落地。</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“数字化保险社区”</a:t>
            </a:r>
            <a:r>
              <a:rPr lang="zh-CN" altLang="en-US" b="0" i="0" dirty="0">
                <a:solidFill>
                  <a:srgbClr val="4B4F58"/>
                </a:solidFill>
                <a:effectLst/>
                <a:latin typeface="Arial" panose="020B0604020202020204" pitchFamily="34" charset="0"/>
              </a:rPr>
              <a:t> 则是更进一步：它围绕客户需求形成并深刻影响客户心智，由多个</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智能体共同协作支持满足，并按照产品和服务的基础元素为需求定价，以至于可能脱离了“保险公司”这一传统组织模式和“保险产品”这一传统产品模式，实现高度智能化、客制化、即时化的保险服务供给。</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19453A7B-59B3-7169-FB1D-EA17FE97F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2882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E342A-719D-13D5-492C-DAA4F54D1C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911239D-65E8-E2E7-9549-D8F87CBA7A0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4E4851-1B12-FAF7-33F7-48A3A02403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国内大部分险企都处于第一阶段，或者第一阶段向第二阶段过渡中。</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许多国内外领先寿险、产险和再保险公司积极引入生成式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为业务赋能。例如：</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  某国内领先寿险公司开发了了</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内勤助手，支持内勤人员解决复杂问题、优化柜面运营流程，目前核保规则自动匹配准确率达</a:t>
            </a:r>
            <a:r>
              <a:rPr lang="en-US" altLang="zh-CN" b="0" i="0" dirty="0">
                <a:solidFill>
                  <a:srgbClr val="4B4F58"/>
                </a:solidFill>
                <a:effectLst/>
                <a:latin typeface="Arial" panose="020B0604020202020204" pitchFamily="34" charset="0"/>
              </a:rPr>
              <a:t>98%</a:t>
            </a:r>
            <a:r>
              <a:rPr lang="zh-CN" altLang="en-US" b="0" i="0" dirty="0">
                <a:solidFill>
                  <a:srgbClr val="4B4F58"/>
                </a:solidFill>
                <a:effectLst/>
                <a:latin typeface="Arial" panose="020B0604020202020204" pitchFamily="34" charset="0"/>
              </a:rPr>
              <a:t>、理赔材料审核时效提升</a:t>
            </a:r>
            <a:r>
              <a:rPr lang="en-US" altLang="zh-CN" b="0" i="0" dirty="0">
                <a:solidFill>
                  <a:srgbClr val="4B4F58"/>
                </a:solidFill>
                <a:effectLst/>
                <a:latin typeface="Arial" panose="020B0604020202020204" pitchFamily="34" charset="0"/>
              </a:rPr>
              <a:t>80%</a:t>
            </a:r>
            <a:r>
              <a:rPr lang="zh-CN" altLang="en-US" b="0" i="0" dirty="0">
                <a:solidFill>
                  <a:srgbClr val="4B4F58"/>
                </a:solidFill>
                <a:effectLst/>
                <a:latin typeface="Arial" panose="020B0604020202020204" pitchFamily="34" charset="0"/>
              </a:rPr>
              <a:t>，未来计划扩展至营销、后援等核心环节。</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  某国际领先保险经代公司以生成式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技术为基础，搭建保单核保承保政策比较工具。</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  某国际领先再保险公司利用生成式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技术实现条款自动审核，帮助承保人加快风险评估。</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全球企业特别是金融行业都在积极主动拥抱</a:t>
            </a:r>
            <a:r>
              <a:rPr lang="en-US" altLang="zh-CN" dirty="0"/>
              <a:t>AI</a:t>
            </a:r>
            <a:r>
              <a:rPr lang="zh-CN" altLang="en-US" dirty="0"/>
              <a:t>，以此打造自身竞争优势；先聚焦在客户旅程上的细分场景应用，逐渐过渡到通过生成式</a:t>
            </a:r>
            <a:r>
              <a:rPr lang="en-US" altLang="zh-CN" dirty="0"/>
              <a:t>AI</a:t>
            </a:r>
            <a:r>
              <a:rPr lang="zh-CN" altLang="en-US" dirty="0"/>
              <a:t>改造整个业务流程，最终上升到商业模式、组织形态的改变和创新。本轮生成式</a:t>
            </a:r>
            <a:r>
              <a:rPr lang="en-US" altLang="zh-CN" dirty="0"/>
              <a:t>AI</a:t>
            </a:r>
            <a:r>
              <a:rPr lang="zh-CN" altLang="en-US" dirty="0"/>
              <a:t>的创新加速，是基于最新一代国产开源大模型（如</a:t>
            </a:r>
            <a:r>
              <a:rPr lang="en-US" altLang="zh-CN" dirty="0" err="1"/>
              <a:t>DeepSeek</a:t>
            </a:r>
            <a:r>
              <a:rPr lang="zh-CN" altLang="en-US" dirty="0"/>
              <a:t>）大幅降低了落地生成式</a:t>
            </a:r>
            <a:r>
              <a:rPr lang="en-US" altLang="zh-CN" dirty="0"/>
              <a:t>AI</a:t>
            </a:r>
            <a:r>
              <a:rPr lang="zh-CN" altLang="en-US" dirty="0"/>
              <a:t>的成本，包括模型、训练、硬件算力，从而降低了业务转型成本、提升业务转型价值。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据不完全统计，</a:t>
            </a:r>
            <a:r>
              <a:rPr lang="en-US" altLang="zh-CN" dirty="0" err="1"/>
              <a:t>DeepSeek</a:t>
            </a:r>
            <a:r>
              <a:rPr lang="zh-CN" altLang="en-US" dirty="0"/>
              <a:t>爆火之后的近一个月，新华保险、北大方正人寿、人保财险、太平人寿、大家保险、阳光保险等</a:t>
            </a:r>
            <a:r>
              <a:rPr lang="en-US" altLang="zh-CN" dirty="0"/>
              <a:t>25</a:t>
            </a:r>
            <a:r>
              <a:rPr lang="zh-CN" altLang="en-US" dirty="0"/>
              <a:t>家保险公司纷纷接入</a:t>
            </a:r>
            <a:r>
              <a:rPr lang="en-US" altLang="zh-CN" dirty="0" err="1"/>
              <a:t>DeepSeek</a:t>
            </a:r>
            <a:r>
              <a:rPr lang="zh-CN" altLang="en-US" dirty="0"/>
              <a:t>大模型，并尝试落地保险业务应用。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A5D26B49-E19D-84BD-B4BB-96A472539E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2154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12F1C-264C-A14E-76AC-D7D643D19B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D016D2B-A76D-2946-1191-D01E99A2DAF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3AEE67-A55B-BC6A-AE0D-729432EE3D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若能充分应用生成式</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技术，将能助力保险行业全面优化资产负债表，大幅提升资负双端效能</a:t>
            </a:r>
            <a:r>
              <a:rPr lang="zh-CN" altLang="en-US" b="0" i="0" dirty="0">
                <a:solidFill>
                  <a:srgbClr val="4B4F58"/>
                </a:solidFill>
                <a:effectLst/>
                <a:latin typeface="Arial" panose="020B0604020202020204" pitchFamily="34" charset="0"/>
              </a:rPr>
              <a:t>。</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B4F58"/>
                </a:solidFill>
                <a:effectLst/>
                <a:latin typeface="Arial" panose="020B0604020202020204" pitchFamily="34" charset="0"/>
              </a:rPr>
              <a:t>在资产端，保险公司面临投资收益不稳、结构仍待优化的问题。基于强大推理能力，不少生成式</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大模型产品已经能够实现资产大类</a:t>
            </a:r>
            <a:r>
              <a:rPr lang="en" altLang="zh-CN" b="0" i="0" dirty="0">
                <a:solidFill>
                  <a:srgbClr val="4B4F58"/>
                </a:solidFill>
                <a:effectLst/>
                <a:latin typeface="Arial" panose="020B0604020202020204" pitchFamily="34" charset="0"/>
              </a:rPr>
              <a:t>SAA</a:t>
            </a:r>
            <a:r>
              <a:rPr lang="zh-CN" altLang="en-US" b="0" i="0" dirty="0">
                <a:solidFill>
                  <a:srgbClr val="4B4F58"/>
                </a:solidFill>
                <a:effectLst/>
                <a:latin typeface="Arial" panose="020B0604020202020204" pitchFamily="34" charset="0"/>
              </a:rPr>
              <a:t>和特定资管产品</a:t>
            </a:r>
            <a:r>
              <a:rPr lang="en" altLang="zh-CN" b="0" i="0" dirty="0">
                <a:solidFill>
                  <a:srgbClr val="4B4F58"/>
                </a:solidFill>
                <a:effectLst/>
                <a:latin typeface="Arial" panose="020B0604020202020204" pitchFamily="34" charset="0"/>
              </a:rPr>
              <a:t>TAA</a:t>
            </a:r>
            <a:r>
              <a:rPr lang="zh-CN" altLang="en-US" b="0" i="0" dirty="0">
                <a:solidFill>
                  <a:srgbClr val="4B4F58"/>
                </a:solidFill>
                <a:effectLst/>
                <a:latin typeface="Arial" panose="020B0604020202020204" pitchFamily="34" charset="0"/>
              </a:rPr>
              <a:t>的智能决策，有望大幅改善保险公司资产端的效率和投资收益。</a:t>
            </a: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在负债端，公司客户拓展乏力、销售增长有限、成本高企困境。而基于生成式 </a:t>
            </a:r>
            <a:r>
              <a:rPr lang="en" altLang="zh-CN" b="1" i="0" dirty="0">
                <a:solidFill>
                  <a:srgbClr val="4B4F58"/>
                </a:solidFill>
                <a:effectLst/>
                <a:latin typeface="Arial" panose="020B0604020202020204" pitchFamily="34" charset="0"/>
              </a:rPr>
              <a:t>AI</a:t>
            </a:r>
            <a:r>
              <a:rPr lang="zh-CN" altLang="en-US" b="1" i="0" dirty="0">
                <a:solidFill>
                  <a:srgbClr val="4B4F58"/>
                </a:solidFill>
                <a:effectLst/>
                <a:latin typeface="Arial" panose="020B0604020202020204" pitchFamily="34" charset="0"/>
              </a:rPr>
              <a:t>优化旅程、总结见解、内容创造的能力，可以帮助我司创新产品、服务商和业模式，打造全新的覆盖前</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中</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后台的保险全价值链，进而重塑行业竞争格局</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从中短期来看：高价值场景用例落地，实现开源节流</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4B4F58"/>
                </a:solidFill>
                <a:effectLst/>
                <a:latin typeface="Arial" panose="020B0604020202020204" pitchFamily="34" charset="0"/>
              </a:rPr>
              <a:t>可以第三方大模型为基础，通过直接使用或者二次开发，选取前、中、后台高价值场景用例落地，实现“开源（提振销售和渠道赋能）”、“节流（降低运营和职能成本）”</a:t>
            </a: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656C8C77-9EAA-318C-2169-FC2DDD120F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2620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4CE3E-5A75-80B8-EC5B-091949698B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F47BB1A-85C6-ABAC-0D4D-694540B1AA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AFB3A5-BA2B-0F96-A67A-74F6DE4966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4B4F58"/>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健康与人寿保险：</a:t>
            </a:r>
            <a:r>
              <a:rPr lang="en-US" altLang="zh-CN" dirty="0"/>
              <a:t>AI</a:t>
            </a:r>
            <a:r>
              <a:rPr lang="zh-CN" altLang="en-US" dirty="0"/>
              <a:t>可以通过分析穿戴设备收集的数据来进行健康风险评估，甚至在某些情况下自动调整保费。</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风险评估与定价：</a:t>
            </a:r>
            <a:r>
              <a:rPr lang="en-US" altLang="zh-CN" dirty="0"/>
              <a:t>AI</a:t>
            </a:r>
            <a:r>
              <a:rPr lang="zh-CN" altLang="en-US" dirty="0"/>
              <a:t>可以通过分析大量的数据来更准确地评估风险和定价，这可能会改变传统的承保流程，减少对人工精算师的依赖。</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客户服务与互动：</a:t>
            </a:r>
            <a:r>
              <a:rPr lang="en-US" altLang="zh-CN" dirty="0"/>
              <a:t>AI</a:t>
            </a:r>
            <a:r>
              <a:rPr lang="zh-CN" altLang="en-US" dirty="0"/>
              <a:t>聊天机器人和虚拟助手可以提供</a:t>
            </a:r>
            <a:r>
              <a:rPr lang="en-US" altLang="zh-CN" dirty="0"/>
              <a:t>24/7</a:t>
            </a:r>
            <a:r>
              <a:rPr lang="zh-CN" altLang="en-US" dirty="0"/>
              <a:t>的客户服务，处理常规的查询和问题解答，从而减少对人工客服的需求。</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个性化保险产品设计：利用大数据和</a:t>
            </a:r>
            <a:r>
              <a:rPr lang="en-US" altLang="zh-CN" dirty="0"/>
              <a:t>AI</a:t>
            </a:r>
            <a:r>
              <a:rPr lang="zh-CN" altLang="en-US" dirty="0"/>
              <a:t>技术，保险公司可以更好地理解客户的需求和风险状况，设计更加个性化的保险产品。这种定制化的服务可能会减少传统保险代理人在产品推荐方面的作用。</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自动化理赔处理：</a:t>
            </a:r>
            <a:r>
              <a:rPr lang="en-US" altLang="zh-CN" dirty="0"/>
              <a:t>AI</a:t>
            </a:r>
            <a:r>
              <a:rPr lang="zh-CN" altLang="en-US" dirty="0"/>
              <a:t>可以自动化处理小额理赔案件，通过算法分析和处理索赔数据，减少人工审核的时间和成本。例如，某产险在三年内案件量增长了</a:t>
            </a:r>
            <a:r>
              <a:rPr lang="en-US" altLang="zh-CN" dirty="0"/>
              <a:t>400%</a:t>
            </a:r>
            <a:r>
              <a:rPr lang="zh-CN" altLang="en-US" dirty="0"/>
              <a:t>，但理赔人员减少了</a:t>
            </a:r>
            <a:r>
              <a:rPr lang="en-US" altLang="zh-CN" dirty="0"/>
              <a:t>30%</a:t>
            </a:r>
            <a:r>
              <a:rPr lang="zh-CN" altLang="en-US" dirty="0"/>
              <a:t>，显示了</a:t>
            </a:r>
            <a:r>
              <a:rPr lang="en-US" altLang="zh-CN" dirty="0"/>
              <a:t>AI</a:t>
            </a:r>
            <a:r>
              <a:rPr lang="zh-CN" altLang="en-US" dirty="0"/>
              <a:t>在提高效率方面的潜力。</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销售与市场营销：</a:t>
            </a:r>
            <a:r>
              <a:rPr lang="en-US" altLang="zh-CN" dirty="0"/>
              <a:t>AI</a:t>
            </a:r>
            <a:r>
              <a:rPr lang="zh-CN" altLang="en-US" dirty="0"/>
              <a:t>可以帮助保险公司分析市场趋势和客户行为，自动化销售流程，甚至通过社交媒体和在线平台进行营销活动。</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欺诈检测：</a:t>
            </a:r>
            <a:r>
              <a:rPr lang="en-US" altLang="zh-CN" dirty="0"/>
              <a:t>AI</a:t>
            </a:r>
            <a:r>
              <a:rPr lang="zh-CN" altLang="en-US" dirty="0"/>
              <a:t>系统可以实时监测和分析保险索赔，识别潜在的欺诈行为，这将提高保险公司的风控能力。</a:t>
            </a:r>
            <a:endParaRPr lang="en-US" altLang="zh-CN" dirty="0"/>
          </a:p>
        </p:txBody>
      </p:sp>
      <p:sp>
        <p:nvSpPr>
          <p:cNvPr id="4" name="灯片编号占位符 3">
            <a:extLst>
              <a:ext uri="{FF2B5EF4-FFF2-40B4-BE49-F238E27FC236}">
                <a16:creationId xmlns:a16="http://schemas.microsoft.com/office/drawing/2014/main" id="{09D68D92-6AF1-817A-18CC-7A7C56D2AEF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3411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EB3E2-E0A2-3F21-6C65-79F9BEBB5BD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CEDC2B-9065-B41F-3286-C06548C714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DD08E4-6EA9-CCAC-BFB4-79C7C2FF5235}"/>
              </a:ext>
            </a:extLst>
          </p:cNvPr>
          <p:cNvSpPr>
            <a:spLocks noGrp="1"/>
          </p:cNvSpPr>
          <p:nvPr>
            <p:ph type="body" idx="1"/>
          </p:nvPr>
        </p:nvSpPr>
        <p:spPr/>
        <p:txBody>
          <a:bodyPr/>
          <a:lstStyle/>
          <a:p>
            <a:pPr algn="l" fontAlgn="base">
              <a:buFont typeface="Arial" panose="020B0604020202020204" pitchFamily="34" charset="0"/>
              <a:buChar char="•"/>
            </a:pPr>
            <a:r>
              <a:rPr lang="zh-CN" altLang="en-US" b="1" i="0" dirty="0">
                <a:solidFill>
                  <a:srgbClr val="4B4F58"/>
                </a:solidFill>
                <a:effectLst/>
                <a:latin typeface="Arial" panose="020B0604020202020204" pitchFamily="34" charset="0"/>
              </a:rPr>
              <a:t>    前台销售场景</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代理人赋能助手</a:t>
            </a:r>
            <a:r>
              <a:rPr lang="zh-CN" altLang="en-US" b="0" i="0" dirty="0">
                <a:solidFill>
                  <a:srgbClr val="4B4F58"/>
                </a:solidFill>
                <a:effectLst/>
                <a:latin typeface="Arial" panose="020B0604020202020204" pitchFamily="34" charset="0"/>
              </a:rPr>
              <a:t>：实时赋能代理人的客户经营“工具箱”，直接以</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提供的解决方案和客户沟通，实现客需导向经营，具体包括代理人人设</a:t>
            </a:r>
            <a:r>
              <a:rPr lang="en" altLang="zh-CN" b="0" i="0" dirty="0">
                <a:solidFill>
                  <a:srgbClr val="4B4F58"/>
                </a:solidFill>
                <a:effectLst/>
                <a:latin typeface="Arial" panose="020B0604020202020204" pitchFamily="34" charset="0"/>
              </a:rPr>
              <a:t>IP</a:t>
            </a:r>
            <a:r>
              <a:rPr lang="zh-CN" altLang="en-US" b="0" i="0" dirty="0">
                <a:solidFill>
                  <a:srgbClr val="4B4F58"/>
                </a:solidFill>
                <a:effectLst/>
                <a:latin typeface="Arial" panose="020B0604020202020204" pitchFamily="34" charset="0"/>
              </a:rPr>
              <a:t>打造、保险建议书、条款问答、承保理赔答疑等。</a:t>
            </a:r>
          </a:p>
          <a:p>
            <a:pPr algn="l" fontAlgn="base"/>
            <a:r>
              <a:rPr lang="zh-CN" altLang="en-US" b="0" i="0" dirty="0">
                <a:solidFill>
                  <a:srgbClr val="4B4F58"/>
                </a:solidFill>
                <a:effectLst/>
                <a:latin typeface="Arial" panose="020B0604020202020204" pitchFamily="34" charset="0"/>
              </a:rPr>
              <a:t>    过去，客需导向经营主要通过培训和活动量管理对代理人进行动作规范，需要代理人通过自律和持续自我提升来解决销售问题。未来，通过</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实时赋能代理人，可以直接提供“工具箱”（如自动化输出客户沟通方案、直接互动方式解决客户问题等），提升代理人触客、拓客、养客和转化效率，</a:t>
            </a:r>
            <a:r>
              <a:rPr lang="zh-CN" altLang="en-US" b="1" i="0" dirty="0">
                <a:solidFill>
                  <a:srgbClr val="4B4F58"/>
                </a:solidFill>
                <a:effectLst/>
                <a:latin typeface="Arial" panose="020B0604020202020204" pitchFamily="34" charset="0"/>
              </a:rPr>
              <a:t>让代理人带着“答案</a:t>
            </a:r>
            <a:r>
              <a:rPr lang="en-US" altLang="zh-CN" b="1" i="0" dirty="0">
                <a:solidFill>
                  <a:srgbClr val="4B4F58"/>
                </a:solidFill>
                <a:effectLst/>
                <a:latin typeface="Arial" panose="020B0604020202020204" pitchFamily="34" charset="0"/>
              </a:rPr>
              <a:t>/</a:t>
            </a:r>
            <a:r>
              <a:rPr lang="zh-CN" altLang="en-US" b="1" i="0" dirty="0">
                <a:solidFill>
                  <a:srgbClr val="4B4F58"/>
                </a:solidFill>
                <a:effectLst/>
                <a:latin typeface="Arial" panose="020B0604020202020204" pitchFamily="34" charset="0"/>
              </a:rPr>
              <a:t>解决方案”与客户沟通</a:t>
            </a:r>
            <a:r>
              <a:rPr lang="zh-CN" altLang="en-US" b="0" i="0" dirty="0">
                <a:solidFill>
                  <a:srgbClr val="4B4F58"/>
                </a:solidFill>
                <a:effectLst/>
                <a:latin typeface="Arial" panose="020B0604020202020204" pitchFamily="34" charset="0"/>
              </a:rPr>
              <a:t>。通过这些努力，有望明显改善代理人能力提升和新人留存，加速代理人渠道转型。</a:t>
            </a:r>
          </a:p>
          <a:p>
            <a:pPr algn="l" fontAlgn="base"/>
            <a:r>
              <a:rPr lang="zh-CN" altLang="en-US" b="0" i="0" dirty="0">
                <a:solidFill>
                  <a:srgbClr val="4B4F58"/>
                </a:solidFill>
                <a:effectLst/>
                <a:latin typeface="Arial" panose="020B0604020202020204" pitchFamily="34" charset="0"/>
              </a:rPr>
              <a:t>    </a:t>
            </a:r>
            <a:endParaRPr lang="en-US" altLang="zh-CN" b="0" i="0" dirty="0">
              <a:solidFill>
                <a:srgbClr val="4B4F58"/>
              </a:solidFill>
              <a:effectLst/>
              <a:latin typeface="Arial" panose="020B0604020202020204" pitchFamily="34" charset="0"/>
            </a:endParaRPr>
          </a:p>
          <a:p>
            <a:pPr algn="l" fontAlgn="base"/>
            <a:r>
              <a:rPr lang="zh-CN" altLang="en-US" b="0" i="0" dirty="0">
                <a:solidFill>
                  <a:srgbClr val="4B4F58"/>
                </a:solidFill>
                <a:effectLst/>
                <a:latin typeface="Arial" panose="020B0604020202020204" pitchFamily="34" charset="0"/>
              </a:rPr>
              <a:t>    例如，在与客户互动前，代理人可以在生成式 </a:t>
            </a:r>
            <a:r>
              <a:rPr lang="en" altLang="zh-CN" b="0" i="0" dirty="0">
                <a:solidFill>
                  <a:srgbClr val="4B4F58"/>
                </a:solidFill>
                <a:effectLst/>
                <a:latin typeface="Arial" panose="020B0604020202020204" pitchFamily="34" charset="0"/>
              </a:rPr>
              <a:t>AI</a:t>
            </a:r>
            <a:r>
              <a:rPr lang="zh-CN" altLang="en-US" b="0" i="0" dirty="0">
                <a:solidFill>
                  <a:srgbClr val="4B4F58"/>
                </a:solidFill>
                <a:effectLst/>
                <a:latin typeface="Arial" panose="020B0604020202020204" pitchFamily="34" charset="0"/>
              </a:rPr>
              <a:t>大模型中输入个人背景、要求、目的并不断调试，自动输出高质量内容文案，准确定位并快速打造个人</a:t>
            </a:r>
            <a:r>
              <a:rPr lang="en" altLang="zh-CN" b="0" i="0" dirty="0">
                <a:solidFill>
                  <a:srgbClr val="4B4F58"/>
                </a:solidFill>
                <a:effectLst/>
                <a:latin typeface="Arial" panose="020B0604020202020204" pitchFamily="34" charset="0"/>
              </a:rPr>
              <a:t>IP</a:t>
            </a:r>
            <a:r>
              <a:rPr lang="zh-CN" altLang="en" b="0" i="0" dirty="0">
                <a:solidFill>
                  <a:srgbClr val="4B4F58"/>
                </a:solidFill>
                <a:effectLst/>
                <a:latin typeface="Arial" panose="020B0604020202020204" pitchFamily="34" charset="0"/>
              </a:rPr>
              <a:t>，</a:t>
            </a:r>
            <a:r>
              <a:rPr lang="zh-CN" altLang="en-US" b="0" i="0" dirty="0">
                <a:solidFill>
                  <a:srgbClr val="4B4F58"/>
                </a:solidFill>
                <a:effectLst/>
                <a:latin typeface="Arial" panose="020B0604020202020204" pitchFamily="34" charset="0"/>
              </a:rPr>
              <a:t>节省大量营销方案制作成本，实现高效拓客。在与客户互动过程中，为代理人提供用户视角、</a:t>
            </a:r>
            <a:r>
              <a:rPr lang="en-US" altLang="zh-CN" b="0" i="0" dirty="0">
                <a:solidFill>
                  <a:srgbClr val="4B4F58"/>
                </a:solidFill>
                <a:effectLst/>
                <a:latin typeface="Arial" panose="020B0604020202020204" pitchFamily="34" charset="0"/>
              </a:rPr>
              <a:t>24</a:t>
            </a:r>
            <a:r>
              <a:rPr lang="zh-CN" altLang="en-US" b="0" i="0" dirty="0">
                <a:solidFill>
                  <a:srgbClr val="4B4F58"/>
                </a:solidFill>
                <a:effectLst/>
                <a:latin typeface="Arial" panose="020B0604020202020204" pitchFamily="34" charset="0"/>
              </a:rPr>
              <a:t>小时全天候、更加严谨的沟通话术和技巧培训，以及深入浅出的保险知识答疑。在客户互动后，还可以提供基于客户需求客制化的资产配置方案和保险配置方案，未来可通过导入保险公司产品信息，进一步自动匹配相关产品组合，大量节省代理人制作、调试客户方案的时间和精力。</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a:extLst>
              <a:ext uri="{FF2B5EF4-FFF2-40B4-BE49-F238E27FC236}">
                <a16:creationId xmlns:a16="http://schemas.microsoft.com/office/drawing/2014/main" id="{9F726228-631C-CBC6-33FC-14E4E94C90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6960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 Id="rId4" Type="http://schemas.openxmlformats.org/officeDocument/2006/relationships/image" Target="../media/image6.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Master" Target="../slideMasters/slideMaster3.xml"/><Relationship Id="rId5" Type="http://schemas.openxmlformats.org/officeDocument/2006/relationships/image" Target="../media/image6.tiff"/><Relationship Id="rId4" Type="http://schemas.openxmlformats.org/officeDocument/2006/relationships/image" Target="../media/image5.tiff"/></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3.xml"/><Relationship Id="rId4" Type="http://schemas.openxmlformats.org/officeDocument/2006/relationships/image" Target="../media/image6.tiff"/></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3.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Master" Target="../slideMasters/slideMaster2.xml"/><Relationship Id="rId5" Type="http://schemas.openxmlformats.org/officeDocument/2006/relationships/image" Target="../media/image6.tiff"/><Relationship Id="rId4" Type="http://schemas.openxmlformats.org/officeDocument/2006/relationships/image" Target="../media/image5.tif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userDrawn="1"/>
        </p:nvPicPr>
        <p:blipFill>
          <a:blip r:embed="rId2"/>
          <a:stretch>
            <a:fillRect/>
          </a:stretch>
        </p:blipFill>
        <p:spPr>
          <a:xfrm>
            <a:off x="347708" y="0"/>
            <a:ext cx="5944868"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2" name="组合 11"/>
          <p:cNvGrpSpPr/>
          <p:nvPr userDrawn="1"/>
        </p:nvGrpSpPr>
        <p:grpSpPr>
          <a:xfrm>
            <a:off x="-3810" y="90805"/>
            <a:ext cx="12204065" cy="504190"/>
            <a:chOff x="-6" y="143"/>
            <a:chExt cx="19219" cy="794"/>
          </a:xfrm>
        </p:grpSpPr>
        <p:pic>
          <p:nvPicPr>
            <p:cNvPr id="13" name="图片 12"/>
            <p:cNvPicPr>
              <a:picLocks noChangeAspect="1"/>
            </p:cNvPicPr>
            <p:nvPr/>
          </p:nvPicPr>
          <p:blipFill>
            <a:blip r:embed="rId2"/>
            <a:stretch>
              <a:fillRect/>
            </a:stretch>
          </p:blipFill>
          <p:spPr>
            <a:xfrm>
              <a:off x="16410" y="143"/>
              <a:ext cx="2521" cy="794"/>
            </a:xfrm>
            <a:prstGeom prst="rect">
              <a:avLst/>
            </a:prstGeom>
          </p:spPr>
        </p:pic>
        <p:cxnSp>
          <p:nvCxnSpPr>
            <p:cNvPr id="14"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5" name="组合 4"/>
          <p:cNvGrpSpPr/>
          <p:nvPr userDrawn="1"/>
        </p:nvGrpSpPr>
        <p:grpSpPr>
          <a:xfrm>
            <a:off x="-3810" y="90805"/>
            <a:ext cx="12204065" cy="504190"/>
            <a:chOff x="-6" y="143"/>
            <a:chExt cx="19219" cy="794"/>
          </a:xfrm>
        </p:grpSpPr>
        <p:pic>
          <p:nvPicPr>
            <p:cNvPr id="6" name="图片 5"/>
            <p:cNvPicPr>
              <a:picLocks noChangeAspect="1"/>
            </p:cNvPicPr>
            <p:nvPr/>
          </p:nvPicPr>
          <p:blipFill>
            <a:blip r:embed="rId2"/>
            <a:stretch>
              <a:fillRect/>
            </a:stretch>
          </p:blipFill>
          <p:spPr>
            <a:xfrm>
              <a:off x="16410" y="143"/>
              <a:ext cx="2521" cy="794"/>
            </a:xfrm>
            <a:prstGeom prst="rect">
              <a:avLst/>
            </a:prstGeom>
          </p:spPr>
        </p:pic>
        <p:cxnSp>
          <p:nvCxnSpPr>
            <p:cNvPr id="15"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
        <p:nvSpPr>
          <p:cNvPr id="11" name="标题 10"/>
          <p:cNvSpPr>
            <a:spLocks noGrp="1"/>
          </p:cNvSpPr>
          <p:nvPr>
            <p:ph type="title" hasCustomPrompt="1"/>
          </p:nvPr>
        </p:nvSpPr>
        <p:spPr>
          <a:xfrm>
            <a:off x="79375" y="31115"/>
            <a:ext cx="10098405" cy="581660"/>
          </a:xfrm>
        </p:spPr>
        <p:txBody>
          <a:bodyPr/>
          <a:lstStyle>
            <a:lvl1pPr eaLnBrk="1" fontAlgn="auto" latinLnBrk="0" hangingPunct="1">
              <a:lnSpc>
                <a:spcPct val="100000"/>
              </a:lnSpc>
              <a:defRPr sz="2800" b="1">
                <a:solidFill>
                  <a:srgbClr val="00716A"/>
                </a:solidFill>
              </a:defRPr>
            </a:lvl1pPr>
          </a:lstStyle>
          <a:p>
            <a:r>
              <a:rPr lang="zh-CN" altLang="en-US"/>
              <a:t>请添加文本</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8" name="组合 7"/>
          <p:cNvGrpSpPr/>
          <p:nvPr userDrawn="1"/>
        </p:nvGrpSpPr>
        <p:grpSpPr>
          <a:xfrm>
            <a:off x="-3810" y="90805"/>
            <a:ext cx="12204065" cy="504190"/>
            <a:chOff x="-6" y="143"/>
            <a:chExt cx="19219" cy="794"/>
          </a:xfrm>
        </p:grpSpPr>
        <p:pic>
          <p:nvPicPr>
            <p:cNvPr id="9" name="图片 8"/>
            <p:cNvPicPr>
              <a:picLocks noChangeAspect="1"/>
            </p:cNvPicPr>
            <p:nvPr/>
          </p:nvPicPr>
          <p:blipFill>
            <a:blip r:embed="rId2"/>
            <a:stretch>
              <a:fillRect/>
            </a:stretch>
          </p:blipFill>
          <p:spPr>
            <a:xfrm>
              <a:off x="16410" y="143"/>
              <a:ext cx="2521" cy="794"/>
            </a:xfrm>
            <a:prstGeom prst="rect">
              <a:avLst/>
            </a:prstGeom>
          </p:spPr>
        </p:pic>
        <p:cxnSp>
          <p:nvCxnSpPr>
            <p:cNvPr id="10"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F4B5CD6E-51FF-43DA-9B00-07FB9DC8D1BB}" type="datetimeFigureOut">
              <a:rPr lang="zh-CN" altLang="en-US" smtClean="0"/>
              <a:t>2025/3/25</a:t>
            </a:fld>
            <a:endParaRPr lang="zh-CN" altLang="en-US"/>
          </a:p>
        </p:txBody>
      </p:sp>
      <p:pic>
        <p:nvPicPr>
          <p:cNvPr id="6" name="图片 5"/>
          <p:cNvPicPr>
            <a:picLocks noChangeAspect="1"/>
          </p:cNvPicPr>
          <p:nvPr userDrawn="1"/>
        </p:nvPicPr>
        <p:blipFill>
          <a:blip r:embed="rId2"/>
          <a:stretch>
            <a:fillRect/>
          </a:stretch>
        </p:blipFill>
        <p:spPr>
          <a:xfrm>
            <a:off x="-9129" y="0"/>
            <a:ext cx="7142958" cy="6858000"/>
          </a:xfrm>
          <a:prstGeom prst="rect">
            <a:avLst/>
          </a:prstGeom>
        </p:spPr>
      </p:pic>
      <p:pic>
        <p:nvPicPr>
          <p:cNvPr id="4" name="图片 3"/>
          <p:cNvPicPr>
            <a:picLocks noChangeAspect="1"/>
          </p:cNvPicPr>
          <p:nvPr userDrawn="1"/>
        </p:nvPicPr>
        <p:blipFill>
          <a:blip r:embed="rId3"/>
          <a:stretch>
            <a:fillRect/>
          </a:stretch>
        </p:blipFill>
        <p:spPr>
          <a:xfrm>
            <a:off x="671195" y="511175"/>
            <a:ext cx="1749613" cy="252002"/>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68450" y="0"/>
            <a:ext cx="5956300" cy="6858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400"/>
            <a:ext cx="12192000" cy="6892278"/>
          </a:xfrm>
          <a:prstGeom prst="rect">
            <a:avLst/>
          </a:prstGeom>
        </p:spPr>
      </p:pic>
      <p:pic>
        <p:nvPicPr>
          <p:cNvPr id="11" name="图片 10"/>
          <p:cNvPicPr>
            <a:picLocks noChangeAspect="1"/>
          </p:cNvPicPr>
          <p:nvPr userDrawn="1"/>
        </p:nvPicPr>
        <p:blipFill>
          <a:blip r:embed="rId3"/>
          <a:stretch>
            <a:fillRect/>
          </a:stretch>
        </p:blipFill>
        <p:spPr>
          <a:xfrm>
            <a:off x="694871" y="410936"/>
            <a:ext cx="2251147" cy="557893"/>
          </a:xfrm>
          <a:prstGeom prst="rect">
            <a:avLst/>
          </a:prstGeom>
        </p:spPr>
      </p:pic>
      <p:pic>
        <p:nvPicPr>
          <p:cNvPr id="12" name="图片 11"/>
          <p:cNvPicPr>
            <a:picLocks noChangeAspect="1"/>
          </p:cNvPicPr>
          <p:nvPr userDrawn="1"/>
        </p:nvPicPr>
        <p:blipFill>
          <a:blip r:embed="rId4"/>
          <a:stretch>
            <a:fillRect/>
          </a:stretch>
        </p:blipFill>
        <p:spPr>
          <a:xfrm>
            <a:off x="8708571" y="6003643"/>
            <a:ext cx="3042557" cy="468822"/>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0872" y="-25400"/>
            <a:ext cx="5956300" cy="685800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userDrawn="1"/>
        </p:nvPicPr>
        <p:blipFill>
          <a:blip r:embed="rId2"/>
          <a:stretch>
            <a:fillRect/>
          </a:stretch>
        </p:blipFill>
        <p:spPr>
          <a:xfrm>
            <a:off x="347708" y="0"/>
            <a:ext cx="5944868" cy="6858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2" name="组合 11"/>
          <p:cNvGrpSpPr/>
          <p:nvPr userDrawn="1"/>
        </p:nvGrpSpPr>
        <p:grpSpPr>
          <a:xfrm>
            <a:off x="-3810" y="90805"/>
            <a:ext cx="12204065" cy="504190"/>
            <a:chOff x="-6" y="143"/>
            <a:chExt cx="19219" cy="794"/>
          </a:xfrm>
        </p:grpSpPr>
        <p:pic>
          <p:nvPicPr>
            <p:cNvPr id="13" name="图片 12"/>
            <p:cNvPicPr>
              <a:picLocks noChangeAspect="1"/>
            </p:cNvPicPr>
            <p:nvPr/>
          </p:nvPicPr>
          <p:blipFill>
            <a:blip r:embed="rId2"/>
            <a:stretch>
              <a:fillRect/>
            </a:stretch>
          </p:blipFill>
          <p:spPr>
            <a:xfrm>
              <a:off x="16410" y="143"/>
              <a:ext cx="2521" cy="794"/>
            </a:xfrm>
            <a:prstGeom prst="rect">
              <a:avLst/>
            </a:prstGeom>
          </p:spPr>
        </p:pic>
        <p:cxnSp>
          <p:nvCxnSpPr>
            <p:cNvPr id="14"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5" name="组合 4"/>
          <p:cNvGrpSpPr/>
          <p:nvPr userDrawn="1"/>
        </p:nvGrpSpPr>
        <p:grpSpPr>
          <a:xfrm>
            <a:off x="-3810" y="90805"/>
            <a:ext cx="12204065" cy="504190"/>
            <a:chOff x="-6" y="143"/>
            <a:chExt cx="19219" cy="794"/>
          </a:xfrm>
        </p:grpSpPr>
        <p:pic>
          <p:nvPicPr>
            <p:cNvPr id="6" name="图片 5"/>
            <p:cNvPicPr>
              <a:picLocks noChangeAspect="1"/>
            </p:cNvPicPr>
            <p:nvPr/>
          </p:nvPicPr>
          <p:blipFill>
            <a:blip r:embed="rId2"/>
            <a:stretch>
              <a:fillRect/>
            </a:stretch>
          </p:blipFill>
          <p:spPr>
            <a:xfrm>
              <a:off x="16410" y="143"/>
              <a:ext cx="2521" cy="794"/>
            </a:xfrm>
            <a:prstGeom prst="rect">
              <a:avLst/>
            </a:prstGeom>
          </p:spPr>
        </p:pic>
        <p:cxnSp>
          <p:nvCxnSpPr>
            <p:cNvPr id="15"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
        <p:nvSpPr>
          <p:cNvPr id="11" name="标题 10"/>
          <p:cNvSpPr>
            <a:spLocks noGrp="1"/>
          </p:cNvSpPr>
          <p:nvPr>
            <p:ph type="title" hasCustomPrompt="1"/>
          </p:nvPr>
        </p:nvSpPr>
        <p:spPr>
          <a:xfrm>
            <a:off x="79375" y="31115"/>
            <a:ext cx="10098405" cy="581660"/>
          </a:xfrm>
        </p:spPr>
        <p:txBody>
          <a:bodyPr/>
          <a:lstStyle>
            <a:lvl1pPr eaLnBrk="1" fontAlgn="auto" latinLnBrk="0" hangingPunct="1">
              <a:lnSpc>
                <a:spcPct val="100000"/>
              </a:lnSpc>
              <a:defRPr sz="2800" b="1">
                <a:solidFill>
                  <a:srgbClr val="00716A"/>
                </a:solidFill>
              </a:defRPr>
            </a:lvl1pPr>
          </a:lstStyle>
          <a:p>
            <a:r>
              <a:rPr lang="zh-CN" altLang="en-US"/>
              <a:t>请添加文本</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10" name="组合 9"/>
          <p:cNvGrpSpPr/>
          <p:nvPr userDrawn="1"/>
        </p:nvGrpSpPr>
        <p:grpSpPr>
          <a:xfrm>
            <a:off x="-3810" y="90805"/>
            <a:ext cx="12204065" cy="504190"/>
            <a:chOff x="-6" y="143"/>
            <a:chExt cx="19219" cy="794"/>
          </a:xfrm>
        </p:grpSpPr>
        <p:pic>
          <p:nvPicPr>
            <p:cNvPr id="11" name="图片 10"/>
            <p:cNvPicPr>
              <a:picLocks noChangeAspect="1"/>
            </p:cNvPicPr>
            <p:nvPr/>
          </p:nvPicPr>
          <p:blipFill>
            <a:blip r:embed="rId2"/>
            <a:stretch>
              <a:fillRect/>
            </a:stretch>
          </p:blipFill>
          <p:spPr>
            <a:xfrm>
              <a:off x="16410" y="143"/>
              <a:ext cx="2521" cy="794"/>
            </a:xfrm>
            <a:prstGeom prst="rect">
              <a:avLst/>
            </a:prstGeom>
          </p:spPr>
        </p:pic>
        <p:cxnSp>
          <p:nvCxnSpPr>
            <p:cNvPr id="12"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9" name="组合 8"/>
          <p:cNvGrpSpPr/>
          <p:nvPr userDrawn="1"/>
        </p:nvGrpSpPr>
        <p:grpSpPr>
          <a:xfrm>
            <a:off x="-3810" y="90805"/>
            <a:ext cx="12204065" cy="504190"/>
            <a:chOff x="-6" y="143"/>
            <a:chExt cx="19219" cy="794"/>
          </a:xfrm>
        </p:grpSpPr>
        <p:pic>
          <p:nvPicPr>
            <p:cNvPr id="10" name="图片 9"/>
            <p:cNvPicPr>
              <a:picLocks noChangeAspect="1"/>
            </p:cNvPicPr>
            <p:nvPr/>
          </p:nvPicPr>
          <p:blipFill>
            <a:blip r:embed="rId2"/>
            <a:stretch>
              <a:fillRect/>
            </a:stretch>
          </p:blipFill>
          <p:spPr>
            <a:xfrm>
              <a:off x="16410" y="143"/>
              <a:ext cx="2521" cy="794"/>
            </a:xfrm>
            <a:prstGeom prst="rect">
              <a:avLst/>
            </a:prstGeom>
          </p:spPr>
        </p:pic>
        <p:cxnSp>
          <p:nvCxnSpPr>
            <p:cNvPr id="11"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B5CD6E-51FF-43DA-9B00-07FB9DC8D1BB}" type="datetimeFigureOut">
              <a:rPr lang="zh-CN" altLang="en-US" smtClean="0"/>
              <a:t>2025/3/25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082633-6CF5-451C-A733-214561C099A1}" type="slidenum">
              <a:rPr lang="zh-CN" altLang="en-US" smtClean="0"/>
              <a:t>‹#›</a:t>
            </a:fld>
            <a:endParaRPr lang="zh-CN" altLang="en-US"/>
          </a:p>
        </p:txBody>
      </p:sp>
      <p:grpSp>
        <p:nvGrpSpPr>
          <p:cNvPr id="8" name="组合 7"/>
          <p:cNvGrpSpPr/>
          <p:nvPr userDrawn="1"/>
        </p:nvGrpSpPr>
        <p:grpSpPr>
          <a:xfrm>
            <a:off x="-3810" y="90805"/>
            <a:ext cx="12204065" cy="504190"/>
            <a:chOff x="-6" y="143"/>
            <a:chExt cx="19219" cy="794"/>
          </a:xfrm>
        </p:grpSpPr>
        <p:pic>
          <p:nvPicPr>
            <p:cNvPr id="9" name="图片 8"/>
            <p:cNvPicPr>
              <a:picLocks noChangeAspect="1"/>
            </p:cNvPicPr>
            <p:nvPr/>
          </p:nvPicPr>
          <p:blipFill>
            <a:blip r:embed="rId2"/>
            <a:stretch>
              <a:fillRect/>
            </a:stretch>
          </p:blipFill>
          <p:spPr>
            <a:xfrm>
              <a:off x="16410" y="143"/>
              <a:ext cx="2521" cy="794"/>
            </a:xfrm>
            <a:prstGeom prst="rect">
              <a:avLst/>
            </a:prstGeom>
          </p:spPr>
        </p:pic>
        <p:cxnSp>
          <p:nvCxnSpPr>
            <p:cNvPr id="10" name="直线连接符 23"/>
            <p:cNvCxnSpPr/>
            <p:nvPr/>
          </p:nvCxnSpPr>
          <p:spPr>
            <a:xfrm>
              <a:off x="-6" y="937"/>
              <a:ext cx="19219" cy="0"/>
            </a:xfrm>
            <a:prstGeom prst="line">
              <a:avLst/>
            </a:prstGeom>
            <a:ln w="12700" cmpd="sng">
              <a:solidFill>
                <a:srgbClr val="008080"/>
              </a:solidFill>
              <a:prstDash val="solid"/>
            </a:ln>
          </p:spPr>
          <p:style>
            <a:lnRef idx="2">
              <a:schemeClr val="accent1"/>
            </a:lnRef>
            <a:fillRef idx="0">
              <a:schemeClr val="accent1"/>
            </a:fillRef>
            <a:effectRef idx="1">
              <a:schemeClr val="accent1"/>
            </a:effectRef>
            <a:fontRef idx="minor">
              <a:schemeClr val="tx1"/>
            </a:fontRef>
          </p:style>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F4B5CD6E-51FF-43DA-9B00-07FB9DC8D1BB}" type="datetimeFigureOut">
              <a:rPr lang="zh-CN" altLang="en-US" smtClean="0"/>
              <a:t>2025/3/25</a:t>
            </a:fld>
            <a:endParaRPr lang="zh-CN" altLang="en-US"/>
          </a:p>
        </p:txBody>
      </p:sp>
      <p:pic>
        <p:nvPicPr>
          <p:cNvPr id="6" name="图片 5"/>
          <p:cNvPicPr>
            <a:picLocks noChangeAspect="1"/>
          </p:cNvPicPr>
          <p:nvPr userDrawn="1"/>
        </p:nvPicPr>
        <p:blipFill>
          <a:blip r:embed="rId2"/>
          <a:stretch>
            <a:fillRect/>
          </a:stretch>
        </p:blipFill>
        <p:spPr>
          <a:xfrm>
            <a:off x="-9129" y="0"/>
            <a:ext cx="7142958" cy="6858000"/>
          </a:xfrm>
          <a:prstGeom prst="rect">
            <a:avLst/>
          </a:prstGeom>
        </p:spPr>
      </p:pic>
      <p:pic>
        <p:nvPicPr>
          <p:cNvPr id="4" name="图片 3"/>
          <p:cNvPicPr>
            <a:picLocks noChangeAspect="1"/>
          </p:cNvPicPr>
          <p:nvPr userDrawn="1"/>
        </p:nvPicPr>
        <p:blipFill>
          <a:blip r:embed="rId3"/>
          <a:stretch>
            <a:fillRect/>
          </a:stretch>
        </p:blipFill>
        <p:spPr>
          <a:xfrm>
            <a:off x="671195" y="511175"/>
            <a:ext cx="1749613" cy="252002"/>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68450" y="0"/>
            <a:ext cx="5956300" cy="685800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lgn="ctr">
              <a:defRPr sz="3200">
                <a:solidFill>
                  <a:schemeClr val="tx1"/>
                </a:solidFill>
              </a:defRPr>
            </a:lvl1pPr>
          </a:lstStyle>
          <a:p>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2025/3/25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400"/>
            <a:ext cx="12192000" cy="6892278"/>
          </a:xfrm>
          <a:prstGeom prst="rect">
            <a:avLst/>
          </a:prstGeom>
        </p:spPr>
      </p:pic>
      <p:pic>
        <p:nvPicPr>
          <p:cNvPr id="11" name="图片 10"/>
          <p:cNvPicPr>
            <a:picLocks noChangeAspect="1"/>
          </p:cNvPicPr>
          <p:nvPr userDrawn="1"/>
        </p:nvPicPr>
        <p:blipFill>
          <a:blip r:embed="rId3"/>
          <a:stretch>
            <a:fillRect/>
          </a:stretch>
        </p:blipFill>
        <p:spPr>
          <a:xfrm>
            <a:off x="694871" y="410936"/>
            <a:ext cx="2251147" cy="557893"/>
          </a:xfrm>
          <a:prstGeom prst="rect">
            <a:avLst/>
          </a:prstGeom>
        </p:spPr>
      </p:pic>
      <p:pic>
        <p:nvPicPr>
          <p:cNvPr id="12" name="图片 11"/>
          <p:cNvPicPr>
            <a:picLocks noChangeAspect="1"/>
          </p:cNvPicPr>
          <p:nvPr userDrawn="1"/>
        </p:nvPicPr>
        <p:blipFill>
          <a:blip r:embed="rId4"/>
          <a:stretch>
            <a:fillRect/>
          </a:stretch>
        </p:blipFill>
        <p:spPr>
          <a:xfrm>
            <a:off x="8708571" y="6003643"/>
            <a:ext cx="3042557" cy="468822"/>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0872" y="-25400"/>
            <a:ext cx="59563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tif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2.png"/><Relationship Id="rId2" Type="http://schemas.openxmlformats.org/officeDocument/2006/relationships/slideLayout" Target="../slideLayouts/slideLayout23.xml"/><Relationship Id="rId16" Type="http://schemas.openxmlformats.org/officeDocument/2006/relationships/image" Target="../media/image1.tiff"/><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3.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2025/3/25</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82633-6CF5-451C-A733-214561C099A1}" type="slidenum">
              <a:rPr lang="zh-CN" altLang="en-US" smtClean="0"/>
              <a:t>‹#›</a:t>
            </a:fld>
            <a:endParaRPr lang="zh-CN" altLang="en-US"/>
          </a:p>
        </p:txBody>
      </p:sp>
      <p:grpSp>
        <p:nvGrpSpPr>
          <p:cNvPr id="11" name="组合 10"/>
          <p:cNvGrpSpPr/>
          <p:nvPr userDrawn="1"/>
        </p:nvGrpSpPr>
        <p:grpSpPr>
          <a:xfrm>
            <a:off x="0" y="6390041"/>
            <a:ext cx="12192000" cy="469900"/>
            <a:chOff x="0" y="6416675"/>
            <a:chExt cx="12192000" cy="469900"/>
          </a:xfrm>
        </p:grpSpPr>
        <p:pic>
          <p:nvPicPr>
            <p:cNvPr id="8" name="图片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416675"/>
              <a:ext cx="12192000" cy="469900"/>
            </a:xfrm>
            <a:prstGeom prst="rect">
              <a:avLst/>
            </a:prstGeom>
          </p:spPr>
        </p:pic>
        <p:pic>
          <p:nvPicPr>
            <p:cNvPr id="10" name="图片 9"/>
            <p:cNvPicPr>
              <a:picLocks noChangeAspect="1"/>
            </p:cNvPicPr>
            <p:nvPr userDrawn="1"/>
          </p:nvPicPr>
          <p:blipFill>
            <a:blip r:embed="rId16"/>
            <a:stretch>
              <a:fillRect/>
            </a:stretch>
          </p:blipFill>
          <p:spPr>
            <a:xfrm>
              <a:off x="70027" y="6479234"/>
              <a:ext cx="1554101" cy="343991"/>
            </a:xfrm>
            <a:prstGeom prst="rect">
              <a:avLst/>
            </a:prstGeom>
          </p:spPr>
        </p:pic>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5CD6E-51FF-43DA-9B00-07FB9DC8D1BB}" type="datetimeFigureOut">
              <a:rPr lang="zh-CN" altLang="en-US" smtClean="0"/>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82633-6CF5-451C-A733-214561C099A1}" type="slidenum">
              <a:rPr lang="zh-CN" altLang="en-US" smtClean="0"/>
              <a:t>‹#›</a:t>
            </a:fld>
            <a:endParaRPr lang="zh-CN" altLang="en-US"/>
          </a:p>
        </p:txBody>
      </p:sp>
      <p:grpSp>
        <p:nvGrpSpPr>
          <p:cNvPr id="11" name="组合 10"/>
          <p:cNvGrpSpPr/>
          <p:nvPr userDrawn="1"/>
        </p:nvGrpSpPr>
        <p:grpSpPr>
          <a:xfrm>
            <a:off x="0" y="6390041"/>
            <a:ext cx="12192000" cy="469900"/>
            <a:chOff x="0" y="6416675"/>
            <a:chExt cx="12192000" cy="469900"/>
          </a:xfrm>
        </p:grpSpPr>
        <p:pic>
          <p:nvPicPr>
            <p:cNvPr id="8" name="图片 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16675"/>
              <a:ext cx="12192000" cy="469900"/>
            </a:xfrm>
            <a:prstGeom prst="rect">
              <a:avLst/>
            </a:prstGeom>
          </p:spPr>
        </p:pic>
        <p:pic>
          <p:nvPicPr>
            <p:cNvPr id="10" name="图片 9"/>
            <p:cNvPicPr>
              <a:picLocks noChangeAspect="1"/>
            </p:cNvPicPr>
            <p:nvPr userDrawn="1"/>
          </p:nvPicPr>
          <p:blipFill>
            <a:blip r:embed="rId17"/>
            <a:stretch>
              <a:fillRect/>
            </a:stretch>
          </p:blipFill>
          <p:spPr>
            <a:xfrm>
              <a:off x="70027" y="6479234"/>
              <a:ext cx="1554101" cy="343991"/>
            </a:xfrm>
            <a:prstGeom prst="rect">
              <a:avLst/>
            </a:prstGeom>
          </p:spPr>
        </p:pic>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C5632-28A7-94A7-62E0-BE5807127DF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3EB8D7A-F3FC-274B-344B-BDCB62892940}"/>
              </a:ext>
            </a:extLst>
          </p:cNvPr>
          <p:cNvSpPr txBox="1"/>
          <p:nvPr/>
        </p:nvSpPr>
        <p:spPr>
          <a:xfrm>
            <a:off x="2628901" y="1728470"/>
            <a:ext cx="9151620" cy="2756535"/>
          </a:xfrm>
          <a:prstGeom prst="rect">
            <a:avLst/>
          </a:prstGeom>
          <a:noFill/>
        </p:spPr>
        <p:txBody>
          <a:bodyPr wrap="square" rtlCol="0" anchor="t" anchorCtr="0">
            <a:noAutofit/>
          </a:bodyPr>
          <a:lstStyle/>
          <a:p>
            <a:pPr lvl="0" algn="ctr">
              <a:lnSpc>
                <a:spcPct val="150000"/>
              </a:lnSpc>
              <a:spcBef>
                <a:spcPts val="0"/>
              </a:spcBef>
              <a:spcAft>
                <a:spcPts val="0"/>
              </a:spcAft>
              <a:buClrTx/>
              <a:buSzTx/>
              <a:buFontTx/>
              <a:defRPr/>
            </a:pPr>
            <a:r>
              <a:rPr kumimoji="1" lang="en"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rPr>
              <a:t>AI</a:t>
            </a:r>
            <a:r>
              <a:rPr kumimoji="1" lang="en-US"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rPr>
              <a:t>+</a:t>
            </a:r>
            <a:r>
              <a:rPr kumimoji="1" lang="zh-CN" altLang="en-US" sz="4400" b="1" spc="300" dirty="0">
                <a:solidFill>
                  <a:prstClr val="white"/>
                </a:solidFill>
                <a:latin typeface="微软雅黑" panose="020B0503020204020204" charset="-122"/>
                <a:ea typeface="微软雅黑" panose="020B0503020204020204" charset="-122"/>
                <a:cs typeface="微软雅黑" panose="020B0503020204020204" charset="-122"/>
                <a:sym typeface="+mn-ea"/>
              </a:rPr>
              <a:t>保险主题分享</a:t>
            </a:r>
            <a:endParaRPr kumimoji="1" lang="en-US"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endParaRPr>
          </a:p>
          <a:p>
            <a:pPr lvl="0" algn="ctr">
              <a:lnSpc>
                <a:spcPct val="150000"/>
              </a:lnSpc>
              <a:spcBef>
                <a:spcPts val="0"/>
              </a:spcBef>
              <a:spcAft>
                <a:spcPts val="0"/>
              </a:spcAft>
              <a:buClrTx/>
              <a:buSzTx/>
              <a:buFontTx/>
              <a:defRPr/>
            </a:pPr>
            <a:r>
              <a:rPr kumimoji="1" lang="zh-CN" altLang="en-US" sz="2400" b="1" spc="300" dirty="0">
                <a:solidFill>
                  <a:prstClr val="white"/>
                </a:solidFill>
                <a:latin typeface="微软雅黑" panose="020B0503020204020204" charset="-122"/>
                <a:ea typeface="微软雅黑" panose="020B0503020204020204" charset="-122"/>
                <a:cs typeface="微软雅黑" panose="020B0503020204020204" charset="-122"/>
                <a:sym typeface="+mn-ea"/>
              </a:rPr>
              <a:t>工具改变知识、</a:t>
            </a:r>
            <a:r>
              <a:rPr kumimoji="1" lang="en" altLang="zh-CN" sz="2400" b="1" spc="300" dirty="0">
                <a:solidFill>
                  <a:prstClr val="white"/>
                </a:solidFill>
                <a:latin typeface="微软雅黑" panose="020B0503020204020204" charset="-122"/>
                <a:ea typeface="微软雅黑" panose="020B0503020204020204" charset="-122"/>
                <a:cs typeface="微软雅黑" panose="020B0503020204020204" charset="-122"/>
                <a:sym typeface="+mn-ea"/>
              </a:rPr>
              <a:t>AI</a:t>
            </a:r>
            <a:r>
              <a:rPr kumimoji="1" lang="zh-CN" altLang="en-US" sz="2400" b="1" spc="300" dirty="0">
                <a:solidFill>
                  <a:prstClr val="white"/>
                </a:solidFill>
                <a:latin typeface="微软雅黑" panose="020B0503020204020204" charset="-122"/>
                <a:ea typeface="微软雅黑" panose="020B0503020204020204" charset="-122"/>
                <a:cs typeface="微软雅黑" panose="020B0503020204020204" charset="-122"/>
                <a:sym typeface="+mn-ea"/>
              </a:rPr>
              <a:t>重塑保险未来</a:t>
            </a:r>
            <a:endParaRPr kumimoji="1" lang="en-US" altLang="zh-CN" sz="2400" b="1" spc="300" dirty="0">
              <a:solidFill>
                <a:prstClr val="white"/>
              </a:solidFill>
              <a:latin typeface="微软雅黑" panose="020B0503020204020204" charset="-122"/>
              <a:ea typeface="微软雅黑" panose="020B0503020204020204" charset="-122"/>
              <a:cs typeface="微软雅黑" panose="020B0503020204020204" charset="-122"/>
              <a:sym typeface="+mn-ea"/>
            </a:endParaRPr>
          </a:p>
        </p:txBody>
      </p:sp>
      <p:sp>
        <p:nvSpPr>
          <p:cNvPr id="3" name="矩形 2">
            <a:extLst>
              <a:ext uri="{FF2B5EF4-FFF2-40B4-BE49-F238E27FC236}">
                <a16:creationId xmlns:a16="http://schemas.microsoft.com/office/drawing/2014/main" id="{E2008812-1B3C-798F-2560-4012E36EFAB5}"/>
              </a:ext>
            </a:extLst>
          </p:cNvPr>
          <p:cNvSpPr/>
          <p:nvPr/>
        </p:nvSpPr>
        <p:spPr>
          <a:xfrm>
            <a:off x="8134350" y="4737100"/>
            <a:ext cx="3728085" cy="113505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信息技术部</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2025</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年</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03</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月</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55216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97E1-2756-B5C7-F6FC-3A91507EBA0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C8BEF3-B448-9BAD-CAC5-32B89F93C9FB}"/>
              </a:ext>
            </a:extLst>
          </p:cNvPr>
          <p:cNvSpPr>
            <a:spLocks noGrp="1"/>
          </p:cNvSpPr>
          <p:nvPr>
            <p:ph type="title"/>
          </p:nvPr>
        </p:nvSpPr>
        <p:spPr>
          <a:xfrm>
            <a:off x="79375" y="145659"/>
            <a:ext cx="12112625" cy="581660"/>
          </a:xfrm>
        </p:spPr>
        <p:txBody>
          <a:bodyPr vert="horz" lIns="91440" tIns="45720" rIns="91440" bIns="45720" rtlCol="0" anchor="ctr">
            <a:normAutofit/>
          </a:bodyPr>
          <a:lstStyle/>
          <a:p>
            <a:r>
              <a:rPr lang="zh-CN" altLang="en-US" dirty="0">
                <a:sym typeface="微软雅黑" panose="020B0503020204020204" charset="-122"/>
              </a:rPr>
              <a:t>示例二（电话中心）</a:t>
            </a:r>
          </a:p>
        </p:txBody>
      </p:sp>
      <p:sp>
        <p:nvSpPr>
          <p:cNvPr id="5" name="内容占位符 2">
            <a:extLst>
              <a:ext uri="{FF2B5EF4-FFF2-40B4-BE49-F238E27FC236}">
                <a16:creationId xmlns:a16="http://schemas.microsoft.com/office/drawing/2014/main" id="{91FF709B-663D-F035-FA7A-CEE260BFC202}"/>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90DA4354-976E-AD9C-BE39-15895CCD3974}"/>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374683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769A-21C0-2F19-5366-3006CA53B14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0683D80-BC7B-6FE1-235C-BA94BB14CDD1}"/>
              </a:ext>
            </a:extLst>
          </p:cNvPr>
          <p:cNvSpPr>
            <a:spLocks noGrp="1"/>
          </p:cNvSpPr>
          <p:nvPr>
            <p:ph type="title"/>
          </p:nvPr>
        </p:nvSpPr>
        <p:spPr>
          <a:xfrm>
            <a:off x="0" y="0"/>
            <a:ext cx="12112625" cy="581660"/>
          </a:xfrm>
        </p:spPr>
        <p:txBody>
          <a:bodyPr vert="horz" lIns="91440" tIns="45720" rIns="91440" bIns="45720" rtlCol="0" anchor="ctr">
            <a:normAutofit/>
          </a:bodyPr>
          <a:lstStyle/>
          <a:p>
            <a:r>
              <a:rPr lang="zh-CN" altLang="en-US" dirty="0">
                <a:sym typeface="微软雅黑" panose="020B0503020204020204" charset="-122"/>
              </a:rPr>
              <a:t>示例三（核保）</a:t>
            </a:r>
          </a:p>
        </p:txBody>
      </p:sp>
      <p:sp>
        <p:nvSpPr>
          <p:cNvPr id="5" name="内容占位符 2">
            <a:extLst>
              <a:ext uri="{FF2B5EF4-FFF2-40B4-BE49-F238E27FC236}">
                <a16:creationId xmlns:a16="http://schemas.microsoft.com/office/drawing/2014/main" id="{4AA285E6-3EBD-8B23-3511-3CAE81C5109C}"/>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B273BD4D-1579-C46D-4D4C-0F0CB9DC7469}"/>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72415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61798-3BB3-8C0F-65E1-5A204F38E0C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4A77EDA-40D7-A06B-9D9D-1B69C0E7E470}"/>
              </a:ext>
            </a:extLst>
          </p:cNvPr>
          <p:cNvSpPr>
            <a:spLocks noGrp="1"/>
          </p:cNvSpPr>
          <p:nvPr>
            <p:ph type="title"/>
          </p:nvPr>
        </p:nvSpPr>
        <p:spPr>
          <a:xfrm>
            <a:off x="0" y="0"/>
            <a:ext cx="12112625" cy="581660"/>
          </a:xfrm>
        </p:spPr>
        <p:txBody>
          <a:bodyPr vert="horz" lIns="91440" tIns="45720" rIns="91440" bIns="45720" rtlCol="0" anchor="ctr">
            <a:normAutofit/>
          </a:bodyPr>
          <a:lstStyle/>
          <a:p>
            <a:r>
              <a:rPr lang="zh-CN" altLang="en-US" dirty="0">
                <a:sym typeface="微软雅黑" panose="020B0503020204020204" charset="-122"/>
              </a:rPr>
              <a:t>示例四（理赔）</a:t>
            </a:r>
          </a:p>
        </p:txBody>
      </p:sp>
      <p:sp>
        <p:nvSpPr>
          <p:cNvPr id="5" name="内容占位符 2">
            <a:extLst>
              <a:ext uri="{FF2B5EF4-FFF2-40B4-BE49-F238E27FC236}">
                <a16:creationId xmlns:a16="http://schemas.microsoft.com/office/drawing/2014/main" id="{B7829129-FB27-6173-E276-4C5CB34DAA98}"/>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DF044D58-646B-EFC0-73F9-DB298E681E67}"/>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340384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8E174-290B-8191-C8D4-91ACB9DD58B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EEEFC6-A98D-2CD7-2D69-5839B070D20A}"/>
              </a:ext>
            </a:extLst>
          </p:cNvPr>
          <p:cNvSpPr>
            <a:spLocks noGrp="1"/>
          </p:cNvSpPr>
          <p:nvPr>
            <p:ph type="title"/>
          </p:nvPr>
        </p:nvSpPr>
        <p:spPr>
          <a:xfrm>
            <a:off x="79375" y="145659"/>
            <a:ext cx="12112625" cy="425841"/>
          </a:xfrm>
        </p:spPr>
        <p:txBody>
          <a:bodyPr vert="horz" lIns="91440" tIns="45720" rIns="91440" bIns="45720" rtlCol="0" anchor="ctr">
            <a:normAutofit fontScale="90000"/>
          </a:bodyPr>
          <a:lstStyle/>
          <a:p>
            <a:r>
              <a:rPr lang="zh-CN" altLang="en-US" dirty="0">
                <a:sym typeface="微软雅黑" panose="020B0503020204020204" charset="-122"/>
              </a:rPr>
              <a:t>设想</a:t>
            </a:r>
            <a:r>
              <a:rPr lang="en-US" altLang="zh-CN" dirty="0">
                <a:sym typeface="微软雅黑" panose="020B0503020204020204" charset="-122"/>
              </a:rPr>
              <a:t>5</a:t>
            </a:r>
            <a:r>
              <a:rPr lang="zh-CN" altLang="en-US" dirty="0">
                <a:sym typeface="微软雅黑" panose="020B0503020204020204" charset="-122"/>
              </a:rPr>
              <a:t> </a:t>
            </a:r>
            <a:r>
              <a:rPr lang="en-US" altLang="zh-CN" dirty="0">
                <a:sym typeface="微软雅黑" panose="020B0503020204020204" charset="-122"/>
              </a:rPr>
              <a:t>BI</a:t>
            </a:r>
            <a:r>
              <a:rPr lang="zh-CN" altLang="en-US" dirty="0">
                <a:sym typeface="微软雅黑" panose="020B0503020204020204" charset="-122"/>
              </a:rPr>
              <a:t>系统发展趋势</a:t>
            </a:r>
          </a:p>
        </p:txBody>
      </p:sp>
      <p:sp>
        <p:nvSpPr>
          <p:cNvPr id="3" name="文本框 2">
            <a:extLst>
              <a:ext uri="{FF2B5EF4-FFF2-40B4-BE49-F238E27FC236}">
                <a16:creationId xmlns:a16="http://schemas.microsoft.com/office/drawing/2014/main" id="{6DB23515-D1A6-439D-FC54-B200C9FBECD9}"/>
              </a:ext>
            </a:extLst>
          </p:cNvPr>
          <p:cNvSpPr txBox="1"/>
          <p:nvPr/>
        </p:nvSpPr>
        <p:spPr>
          <a:xfrm>
            <a:off x="2347547" y="2247900"/>
            <a:ext cx="184731" cy="369332"/>
          </a:xfrm>
          <a:prstGeom prst="rect">
            <a:avLst/>
          </a:prstGeom>
          <a:noFill/>
        </p:spPr>
        <p:txBody>
          <a:bodyPr wrap="square" rtlCol="0">
            <a:spAutoFit/>
          </a:bodyPr>
          <a:lstStyle/>
          <a:p>
            <a:endParaRPr kumimoji="1" lang="zh-CN" altLang="en-US" dirty="0"/>
          </a:p>
        </p:txBody>
      </p:sp>
      <p:sp>
        <p:nvSpPr>
          <p:cNvPr id="7" name="五边形 6">
            <a:extLst>
              <a:ext uri="{FF2B5EF4-FFF2-40B4-BE49-F238E27FC236}">
                <a16:creationId xmlns:a16="http://schemas.microsoft.com/office/drawing/2014/main" id="{006776E3-9224-1731-9BCC-FCFFBD5F345A}"/>
              </a:ext>
            </a:extLst>
          </p:cNvPr>
          <p:cNvSpPr/>
          <p:nvPr/>
        </p:nvSpPr>
        <p:spPr>
          <a:xfrm>
            <a:off x="594735" y="1117174"/>
            <a:ext cx="3505624" cy="927100"/>
          </a:xfrm>
          <a:prstGeom prst="homePlate">
            <a:avLst/>
          </a:prstGeom>
          <a:solidFill>
            <a:srgbClr val="00716A"/>
          </a:solidFill>
          <a:ln>
            <a:solidFill>
              <a:srgbClr val="007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a:t>传统</a:t>
            </a:r>
            <a:r>
              <a:rPr kumimoji="1" lang="en-US" altLang="zh-CN" sz="3200" dirty="0"/>
              <a:t>BI</a:t>
            </a:r>
            <a:endParaRPr kumimoji="1" lang="zh-CN" altLang="en-US" sz="3200" dirty="0"/>
          </a:p>
        </p:txBody>
      </p:sp>
      <p:sp>
        <p:nvSpPr>
          <p:cNvPr id="10" name="燕尾形 9">
            <a:extLst>
              <a:ext uri="{FF2B5EF4-FFF2-40B4-BE49-F238E27FC236}">
                <a16:creationId xmlns:a16="http://schemas.microsoft.com/office/drawing/2014/main" id="{7699F024-9969-FB20-BECD-A5F6B98B46E1}"/>
              </a:ext>
            </a:extLst>
          </p:cNvPr>
          <p:cNvSpPr/>
          <p:nvPr/>
        </p:nvSpPr>
        <p:spPr>
          <a:xfrm>
            <a:off x="4368801" y="1117174"/>
            <a:ext cx="3505624" cy="927100"/>
          </a:xfrm>
          <a:prstGeom prst="chevron">
            <a:avLst/>
          </a:prstGeom>
          <a:solidFill>
            <a:srgbClr val="00716A"/>
          </a:solidFill>
          <a:ln>
            <a:solidFill>
              <a:srgbClr val="007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a:solidFill>
                  <a:schemeClr val="bg1"/>
                </a:solidFill>
              </a:rPr>
              <a:t>敏捷</a:t>
            </a:r>
            <a:r>
              <a:rPr kumimoji="1" lang="en-US" altLang="zh-CN" sz="3200" dirty="0">
                <a:solidFill>
                  <a:schemeClr val="bg1"/>
                </a:solidFill>
              </a:rPr>
              <a:t>BI</a:t>
            </a:r>
            <a:endParaRPr kumimoji="1" lang="zh-CN" altLang="en-US" sz="3200" dirty="0">
              <a:solidFill>
                <a:schemeClr val="bg1"/>
              </a:solidFill>
            </a:endParaRPr>
          </a:p>
        </p:txBody>
      </p:sp>
      <p:sp>
        <p:nvSpPr>
          <p:cNvPr id="12" name="燕尾形 11">
            <a:extLst>
              <a:ext uri="{FF2B5EF4-FFF2-40B4-BE49-F238E27FC236}">
                <a16:creationId xmlns:a16="http://schemas.microsoft.com/office/drawing/2014/main" id="{40FA904A-4CD3-BA04-AAAB-33ADF5A5FF31}"/>
              </a:ext>
            </a:extLst>
          </p:cNvPr>
          <p:cNvSpPr/>
          <p:nvPr/>
        </p:nvSpPr>
        <p:spPr>
          <a:xfrm>
            <a:off x="8142870" y="1117174"/>
            <a:ext cx="3505625" cy="927100"/>
          </a:xfrm>
          <a:prstGeom prst="chevron">
            <a:avLst/>
          </a:prstGeom>
          <a:solidFill>
            <a:srgbClr val="00716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a:solidFill>
                  <a:schemeClr val="bg1"/>
                </a:solidFill>
              </a:rPr>
              <a:t>智能</a:t>
            </a:r>
            <a:r>
              <a:rPr kumimoji="1" lang="en-US" altLang="zh-CN" sz="3200" dirty="0">
                <a:solidFill>
                  <a:schemeClr val="bg1"/>
                </a:solidFill>
              </a:rPr>
              <a:t>BI</a:t>
            </a:r>
            <a:endParaRPr kumimoji="1" lang="zh-CN" altLang="en-US" sz="3200" dirty="0">
              <a:solidFill>
                <a:schemeClr val="bg1"/>
              </a:solidFill>
            </a:endParaRPr>
          </a:p>
        </p:txBody>
      </p:sp>
      <p:sp>
        <p:nvSpPr>
          <p:cNvPr id="13" name="圆角矩形 12">
            <a:extLst>
              <a:ext uri="{FF2B5EF4-FFF2-40B4-BE49-F238E27FC236}">
                <a16:creationId xmlns:a16="http://schemas.microsoft.com/office/drawing/2014/main" id="{5F5E7752-9DA5-F350-68FE-1EA7DC80C16C}"/>
              </a:ext>
            </a:extLst>
          </p:cNvPr>
          <p:cNvSpPr/>
          <p:nvPr/>
        </p:nvSpPr>
        <p:spPr>
          <a:xfrm>
            <a:off x="569124" y="2646716"/>
            <a:ext cx="3505624" cy="799068"/>
          </a:xfrm>
          <a:prstGeom prst="roundRect">
            <a:avLst/>
          </a:prstGeom>
          <a:solidFill>
            <a:srgbClr val="19B3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t>大数据技术的崛起</a:t>
            </a:r>
          </a:p>
        </p:txBody>
      </p:sp>
      <p:sp>
        <p:nvSpPr>
          <p:cNvPr id="16" name="圆角矩形 15">
            <a:extLst>
              <a:ext uri="{FF2B5EF4-FFF2-40B4-BE49-F238E27FC236}">
                <a16:creationId xmlns:a16="http://schemas.microsoft.com/office/drawing/2014/main" id="{9D2763DB-16FB-8A61-644B-ED90D5350C4E}"/>
              </a:ext>
            </a:extLst>
          </p:cNvPr>
          <p:cNvSpPr/>
          <p:nvPr/>
        </p:nvSpPr>
        <p:spPr>
          <a:xfrm>
            <a:off x="4343190" y="2646716"/>
            <a:ext cx="3505625" cy="799068"/>
          </a:xfrm>
          <a:prstGeom prst="roundRect">
            <a:avLst/>
          </a:prstGeom>
          <a:solidFill>
            <a:srgbClr val="19B3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MPP</a:t>
            </a:r>
            <a:r>
              <a:rPr kumimoji="1" lang="zh-CN" altLang="en-US" dirty="0"/>
              <a:t>架构等数据查询技术的优化</a:t>
            </a:r>
          </a:p>
        </p:txBody>
      </p:sp>
      <p:sp>
        <p:nvSpPr>
          <p:cNvPr id="17" name="圆角矩形 16">
            <a:extLst>
              <a:ext uri="{FF2B5EF4-FFF2-40B4-BE49-F238E27FC236}">
                <a16:creationId xmlns:a16="http://schemas.microsoft.com/office/drawing/2014/main" id="{44802316-A195-8A5B-7F50-495D1E1F0CBD}"/>
              </a:ext>
            </a:extLst>
          </p:cNvPr>
          <p:cNvSpPr/>
          <p:nvPr/>
        </p:nvSpPr>
        <p:spPr>
          <a:xfrm>
            <a:off x="8117258" y="2646716"/>
            <a:ext cx="3505625" cy="799068"/>
          </a:xfrm>
          <a:prstGeom prst="roundRect">
            <a:avLst/>
          </a:prstGeom>
          <a:solidFill>
            <a:srgbClr val="19B3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t>大模型</a:t>
            </a:r>
          </a:p>
        </p:txBody>
      </p:sp>
      <p:sp>
        <p:nvSpPr>
          <p:cNvPr id="18" name="圆角矩形 17">
            <a:extLst>
              <a:ext uri="{FF2B5EF4-FFF2-40B4-BE49-F238E27FC236}">
                <a16:creationId xmlns:a16="http://schemas.microsoft.com/office/drawing/2014/main" id="{42B72A1D-FA66-BDFF-3A6A-C01DC4C97397}"/>
              </a:ext>
            </a:extLst>
          </p:cNvPr>
          <p:cNvSpPr/>
          <p:nvPr/>
        </p:nvSpPr>
        <p:spPr>
          <a:xfrm>
            <a:off x="569123" y="3632200"/>
            <a:ext cx="3505624" cy="221601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itchFamily="2" charset="2"/>
              <a:buChar char="Ø"/>
            </a:pPr>
            <a:r>
              <a:rPr kumimoji="1" lang="zh-CN" altLang="en-US" sz="1600" b="1" dirty="0">
                <a:solidFill>
                  <a:schemeClr val="accent2">
                    <a:lumMod val="75000"/>
                  </a:schemeClr>
                </a:solidFill>
              </a:rPr>
              <a:t>面向</a:t>
            </a:r>
            <a:r>
              <a:rPr kumimoji="1" lang="en-US" altLang="zh-CN" sz="1600" b="1" dirty="0">
                <a:solidFill>
                  <a:schemeClr val="accent2">
                    <a:lumMod val="75000"/>
                  </a:schemeClr>
                </a:solidFill>
              </a:rPr>
              <a:t>IT</a:t>
            </a:r>
            <a:r>
              <a:rPr kumimoji="1" lang="zh-CN" altLang="en-US" sz="1600" b="1" dirty="0">
                <a:solidFill>
                  <a:schemeClr val="accent2">
                    <a:lumMod val="75000"/>
                  </a:schemeClr>
                </a:solidFill>
              </a:rPr>
              <a:t>人员</a:t>
            </a:r>
            <a:endParaRPr kumimoji="1" lang="en-US" altLang="zh-CN" sz="1600" b="1" dirty="0">
              <a:solidFill>
                <a:schemeClr val="accent2">
                  <a:lumMod val="75000"/>
                </a:schemeClr>
              </a:solidFill>
            </a:endParaRPr>
          </a:p>
          <a:p>
            <a:pPr marL="285750" indent="-285750">
              <a:lnSpc>
                <a:spcPct val="150000"/>
              </a:lnSpc>
              <a:buFont typeface="Wingdings" pitchFamily="2" charset="2"/>
              <a:buChar char="Ø"/>
            </a:pPr>
            <a:r>
              <a:rPr kumimoji="1" lang="zh-CN" altLang="en-US" sz="1600" dirty="0">
                <a:solidFill>
                  <a:schemeClr val="tx1"/>
                </a:solidFill>
              </a:rPr>
              <a:t>按需开发报表</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成本高、周期长</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技术门槛较高</a:t>
            </a:r>
          </a:p>
        </p:txBody>
      </p:sp>
      <p:sp>
        <p:nvSpPr>
          <p:cNvPr id="20" name="圆角矩形 19">
            <a:extLst>
              <a:ext uri="{FF2B5EF4-FFF2-40B4-BE49-F238E27FC236}">
                <a16:creationId xmlns:a16="http://schemas.microsoft.com/office/drawing/2014/main" id="{6C3D2559-33BC-1387-B088-D3954D8BD786}"/>
              </a:ext>
            </a:extLst>
          </p:cNvPr>
          <p:cNvSpPr/>
          <p:nvPr/>
        </p:nvSpPr>
        <p:spPr>
          <a:xfrm>
            <a:off x="8117253" y="3632199"/>
            <a:ext cx="3505624" cy="221601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itchFamily="2" charset="2"/>
              <a:buChar char="Ø"/>
            </a:pPr>
            <a:r>
              <a:rPr kumimoji="1" lang="zh-CN" altLang="en-US" sz="1600" b="1" dirty="0">
                <a:solidFill>
                  <a:schemeClr val="accent2">
                    <a:lumMod val="75000"/>
                  </a:schemeClr>
                </a:solidFill>
              </a:rPr>
              <a:t>面向全员分析</a:t>
            </a:r>
            <a:endParaRPr kumimoji="1" lang="en-US" altLang="zh-CN" sz="1600" b="1" dirty="0">
              <a:solidFill>
                <a:schemeClr val="accent2">
                  <a:lumMod val="75000"/>
                </a:schemeClr>
              </a:solidFill>
            </a:endParaRPr>
          </a:p>
          <a:p>
            <a:pPr marL="285750" indent="-285750">
              <a:lnSpc>
                <a:spcPct val="150000"/>
              </a:lnSpc>
              <a:buFont typeface="Wingdings" pitchFamily="2" charset="2"/>
              <a:buChar char="Ø"/>
            </a:pPr>
            <a:r>
              <a:rPr kumimoji="1" lang="zh-CN" altLang="en-US" sz="1600" dirty="0">
                <a:solidFill>
                  <a:schemeClr val="tx1"/>
                </a:solidFill>
              </a:rPr>
              <a:t>自然语言对话分析（生成式</a:t>
            </a:r>
            <a:r>
              <a:rPr kumimoji="1" lang="en-US" altLang="zh-CN" sz="1600" dirty="0">
                <a:solidFill>
                  <a:schemeClr val="tx1"/>
                </a:solidFill>
              </a:rPr>
              <a:t>AI</a:t>
            </a:r>
            <a:r>
              <a:rPr kumimoji="1" lang="zh-CN" altLang="en-US" sz="1600" dirty="0">
                <a:solidFill>
                  <a:schemeClr val="tx1"/>
                </a:solidFill>
              </a:rPr>
              <a:t>）</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理解和推理能力大幅提升</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更加智能的数据分析</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善及所有人，人人都是分析师</a:t>
            </a:r>
          </a:p>
        </p:txBody>
      </p:sp>
      <p:sp>
        <p:nvSpPr>
          <p:cNvPr id="22" name="圆角矩形 21">
            <a:extLst>
              <a:ext uri="{FF2B5EF4-FFF2-40B4-BE49-F238E27FC236}">
                <a16:creationId xmlns:a16="http://schemas.microsoft.com/office/drawing/2014/main" id="{FD5F9CDA-185F-EA5B-1257-277AF9BCD7DA}"/>
              </a:ext>
            </a:extLst>
          </p:cNvPr>
          <p:cNvSpPr/>
          <p:nvPr/>
        </p:nvSpPr>
        <p:spPr>
          <a:xfrm>
            <a:off x="4343191" y="3632200"/>
            <a:ext cx="3505624" cy="221601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itchFamily="2" charset="2"/>
              <a:buChar char="Ø"/>
            </a:pPr>
            <a:r>
              <a:rPr kumimoji="1" lang="zh-CN" altLang="en-US" sz="1600" b="1" dirty="0">
                <a:solidFill>
                  <a:schemeClr val="accent2">
                    <a:lumMod val="75000"/>
                  </a:schemeClr>
                </a:solidFill>
              </a:rPr>
              <a:t>面向业务人员</a:t>
            </a:r>
            <a:endParaRPr kumimoji="1" lang="en-US" altLang="zh-CN" sz="1600" b="1" dirty="0">
              <a:solidFill>
                <a:schemeClr val="accent2">
                  <a:lumMod val="75000"/>
                </a:schemeClr>
              </a:solidFill>
            </a:endParaRPr>
          </a:p>
          <a:p>
            <a:pPr marL="285750" indent="-285750">
              <a:lnSpc>
                <a:spcPct val="150000"/>
              </a:lnSpc>
              <a:buFont typeface="Wingdings" pitchFamily="2" charset="2"/>
              <a:buChar char="Ø"/>
            </a:pPr>
            <a:r>
              <a:rPr kumimoji="1" lang="zh-CN" altLang="en-US" sz="1600" dirty="0">
                <a:solidFill>
                  <a:schemeClr val="tx1"/>
                </a:solidFill>
              </a:rPr>
              <a:t>自助式报表开发（托拉拽）</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dirty="0">
                <a:solidFill>
                  <a:schemeClr val="tx1"/>
                </a:solidFill>
              </a:rPr>
              <a:t>分析效率提升</a:t>
            </a:r>
            <a:endParaRPr kumimoji="1" lang="en-US" altLang="zh-CN" sz="1600" dirty="0">
              <a:solidFill>
                <a:schemeClr val="tx1"/>
              </a:solidFill>
            </a:endParaRPr>
          </a:p>
          <a:p>
            <a:pPr marL="285750" indent="-285750">
              <a:lnSpc>
                <a:spcPct val="150000"/>
              </a:lnSpc>
              <a:buFont typeface="Wingdings" pitchFamily="2" charset="2"/>
              <a:buChar char="Ø"/>
            </a:pPr>
            <a:r>
              <a:rPr kumimoji="1" lang="zh-CN" altLang="en-US" sz="1600" b="1" dirty="0">
                <a:solidFill>
                  <a:srgbClr val="FF0000"/>
                </a:solidFill>
              </a:rPr>
              <a:t>零代码、需要数据分析基础</a:t>
            </a:r>
          </a:p>
        </p:txBody>
      </p:sp>
    </p:spTree>
    <p:extLst>
      <p:ext uri="{BB962C8B-B14F-4D97-AF65-F5344CB8AC3E}">
        <p14:creationId xmlns:p14="http://schemas.microsoft.com/office/powerpoint/2010/main" val="242197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13DAA-09A5-EEAA-BD0E-EC2BA33A19A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DE9D04-E0F8-AA42-B34D-8AC1ABFE6317}"/>
              </a:ext>
            </a:extLst>
          </p:cNvPr>
          <p:cNvSpPr>
            <a:spLocks noGrp="1"/>
          </p:cNvSpPr>
          <p:nvPr>
            <p:ph type="title"/>
          </p:nvPr>
        </p:nvSpPr>
        <p:spPr>
          <a:xfrm>
            <a:off x="79375" y="145659"/>
            <a:ext cx="12112625" cy="425841"/>
          </a:xfrm>
        </p:spPr>
        <p:txBody>
          <a:bodyPr vert="horz" lIns="91440" tIns="45720" rIns="91440" bIns="45720" rtlCol="0" anchor="ctr">
            <a:normAutofit fontScale="90000"/>
          </a:bodyPr>
          <a:lstStyle/>
          <a:p>
            <a:r>
              <a:rPr lang="zh-CN" altLang="en-US" dirty="0">
                <a:sym typeface="微软雅黑" panose="020B0503020204020204" charset="-122"/>
              </a:rPr>
              <a:t>设想</a:t>
            </a:r>
            <a:r>
              <a:rPr lang="en-US" altLang="zh-CN" dirty="0">
                <a:sym typeface="微软雅黑" panose="020B0503020204020204" charset="-122"/>
              </a:rPr>
              <a:t>5</a:t>
            </a:r>
            <a:r>
              <a:rPr lang="zh-CN" altLang="en-US" dirty="0">
                <a:sym typeface="微软雅黑" panose="020B0503020204020204" charset="-122"/>
              </a:rPr>
              <a:t> 传统</a:t>
            </a:r>
            <a:r>
              <a:rPr lang="en-US" altLang="zh-CN" dirty="0">
                <a:sym typeface="微软雅黑" panose="020B0503020204020204" charset="-122"/>
              </a:rPr>
              <a:t>BI/</a:t>
            </a:r>
            <a:r>
              <a:rPr lang="zh-CN" altLang="en-US" dirty="0">
                <a:sym typeface="微软雅黑" panose="020B0503020204020204" charset="-122"/>
              </a:rPr>
              <a:t>敏捷</a:t>
            </a:r>
            <a:r>
              <a:rPr lang="en-US" altLang="zh-CN" dirty="0">
                <a:sym typeface="微软雅黑" panose="020B0503020204020204" charset="-122"/>
              </a:rPr>
              <a:t>BI -&gt; </a:t>
            </a:r>
            <a:r>
              <a:rPr lang="zh-CN" altLang="en-US" dirty="0">
                <a:sym typeface="微软雅黑" panose="020B0503020204020204" charset="-122"/>
              </a:rPr>
              <a:t>职能</a:t>
            </a:r>
            <a:r>
              <a:rPr lang="en-US" altLang="zh-CN" dirty="0">
                <a:sym typeface="微软雅黑" panose="020B0503020204020204" charset="-122"/>
              </a:rPr>
              <a:t>BI</a:t>
            </a:r>
            <a:r>
              <a:rPr lang="zh-CN" altLang="en-US" dirty="0">
                <a:sym typeface="微软雅黑" panose="020B0503020204020204" charset="-122"/>
              </a:rPr>
              <a:t>特点</a:t>
            </a:r>
          </a:p>
        </p:txBody>
      </p:sp>
      <p:sp>
        <p:nvSpPr>
          <p:cNvPr id="32" name="标题 1">
            <a:extLst>
              <a:ext uri="{FF2B5EF4-FFF2-40B4-BE49-F238E27FC236}">
                <a16:creationId xmlns:a16="http://schemas.microsoft.com/office/drawing/2014/main" id="{7B0D1942-4622-B38E-8580-B7F429F3873F}"/>
              </a:ext>
            </a:extLst>
          </p:cNvPr>
          <p:cNvSpPr txBox="1"/>
          <p:nvPr/>
        </p:nvSpPr>
        <p:spPr>
          <a:xfrm>
            <a:off x="0" y="0"/>
            <a:ext cx="12192000" cy="7253086"/>
          </a:xfrm>
          <a:prstGeom prst="rect">
            <a:avLst/>
          </a:prstGeom>
          <a:gradFill>
            <a:gsLst>
              <a:gs pos="23000">
                <a:schemeClr val="accent1">
                  <a:lumMod val="20000"/>
                  <a:lumOff val="80000"/>
                  <a:alpha val="0"/>
                </a:schemeClr>
              </a:gs>
              <a:gs pos="100000">
                <a:schemeClr val="accent1">
                  <a:lumMod val="40000"/>
                  <a:lumOff val="60000"/>
                  <a:alpha val="15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dirty="0"/>
          </a:p>
        </p:txBody>
      </p:sp>
      <p:sp>
        <p:nvSpPr>
          <p:cNvPr id="33" name="标题 1">
            <a:extLst>
              <a:ext uri="{FF2B5EF4-FFF2-40B4-BE49-F238E27FC236}">
                <a16:creationId xmlns:a16="http://schemas.microsoft.com/office/drawing/2014/main" id="{781B4C29-F09C-6B3B-2D2C-947A9A974F3C}"/>
              </a:ext>
            </a:extLst>
          </p:cNvPr>
          <p:cNvSpPr txBox="1"/>
          <p:nvPr/>
        </p:nvSpPr>
        <p:spPr>
          <a:xfrm>
            <a:off x="4209197" y="1742671"/>
            <a:ext cx="6589160" cy="1265648"/>
          </a:xfrm>
          <a:prstGeom prst="roundRect">
            <a:avLst>
              <a:gd name="adj" fmla="val 14556"/>
            </a:avLst>
          </a:prstGeom>
          <a:solidFill>
            <a:schemeClr val="bg1"/>
          </a:solidFill>
          <a:ln w="12700" cap="sq">
            <a:noFill/>
            <a:miter/>
          </a:ln>
          <a:effectLst>
            <a:outerShdw blurRad="190500" sx="102000" sy="102000" algn="ctr" rotWithShape="0">
              <a:schemeClr val="accent1">
                <a:alpha val="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34" name="标题 1">
            <a:extLst>
              <a:ext uri="{FF2B5EF4-FFF2-40B4-BE49-F238E27FC236}">
                <a16:creationId xmlns:a16="http://schemas.microsoft.com/office/drawing/2014/main" id="{6217C33D-BBE9-A3D4-17EA-5F734755AE65}"/>
              </a:ext>
            </a:extLst>
          </p:cNvPr>
          <p:cNvSpPr txBox="1"/>
          <p:nvPr/>
        </p:nvSpPr>
        <p:spPr>
          <a:xfrm>
            <a:off x="4328116" y="2230949"/>
            <a:ext cx="6358933" cy="697271"/>
          </a:xfrm>
          <a:prstGeom prst="rect">
            <a:avLst/>
          </a:prstGeom>
          <a:noFill/>
          <a:ln>
            <a:noFill/>
          </a:ln>
        </p:spPr>
        <p:txBody>
          <a:bodyPr vert="horz" wrap="square" lIns="91440" tIns="45720" rIns="91440" bIns="45720" rtlCol="0" anchor="t"/>
          <a:lstStyle/>
          <a:p>
            <a:pPr algn="l">
              <a:lnSpc>
                <a:spcPct val="130000"/>
              </a:lnSpc>
            </a:pPr>
            <a:r>
              <a:rPr kumimoji="1" lang="zh-CN" altLang="en-US" sz="1007" dirty="0">
                <a:ln w="12700">
                  <a:noFill/>
                </a:ln>
                <a:solidFill>
                  <a:srgbClr val="000000">
                    <a:alpha val="100000"/>
                  </a:srgbClr>
                </a:solidFill>
                <a:latin typeface="Source Han Sans"/>
                <a:ea typeface="Source Han Sans"/>
                <a:cs typeface="Source Han Sans"/>
              </a:rPr>
              <a:t>结构化的数据（数据库） </a:t>
            </a:r>
            <a:r>
              <a:rPr kumimoji="1" lang="en-US" altLang="zh-CN" sz="1007" dirty="0">
                <a:ln w="12700">
                  <a:noFill/>
                </a:ln>
                <a:solidFill>
                  <a:srgbClr val="000000">
                    <a:alpha val="100000"/>
                  </a:srgbClr>
                </a:solidFill>
                <a:latin typeface="Source Han Sans"/>
                <a:ea typeface="Source Han Sans"/>
                <a:cs typeface="Source Han Sans"/>
              </a:rPr>
              <a:t>--&gt; </a:t>
            </a:r>
            <a:r>
              <a:rPr kumimoji="1" lang="zh-CN" altLang="en-US" sz="1007" dirty="0">
                <a:ln w="12700">
                  <a:noFill/>
                </a:ln>
                <a:solidFill>
                  <a:srgbClr val="000000">
                    <a:alpha val="100000"/>
                  </a:srgbClr>
                </a:solidFill>
                <a:latin typeface="Source Han Sans"/>
                <a:ea typeface="Source Han Sans"/>
                <a:cs typeface="Source Han Sans"/>
              </a:rPr>
              <a:t> 结构化的数据（数据库）</a:t>
            </a:r>
            <a:r>
              <a:rPr kumimoji="1" lang="en-US" altLang="zh-CN" sz="1007" dirty="0">
                <a:ln w="12700">
                  <a:noFill/>
                </a:ln>
                <a:solidFill>
                  <a:srgbClr val="000000">
                    <a:alpha val="100000"/>
                  </a:srgbClr>
                </a:solidFill>
                <a:latin typeface="Source Han Sans"/>
                <a:ea typeface="Source Han Sans"/>
                <a:cs typeface="Source Han Sans"/>
              </a:rPr>
              <a:t>+ </a:t>
            </a:r>
            <a:r>
              <a:rPr kumimoji="1" lang="zh-CN" altLang="en-US" sz="1007" dirty="0">
                <a:ln w="12700">
                  <a:noFill/>
                </a:ln>
                <a:solidFill>
                  <a:srgbClr val="000000">
                    <a:alpha val="100000"/>
                  </a:srgbClr>
                </a:solidFill>
                <a:latin typeface="Source Han Sans"/>
                <a:ea typeface="Source Han Sans"/>
                <a:cs typeface="Source Han Sans"/>
              </a:rPr>
              <a:t>非结构话的数据（如文本、图片、音频等）；</a:t>
            </a:r>
            <a:endParaRPr kumimoji="1" lang="en-US" altLang="zh-CN" sz="1007" dirty="0">
              <a:ln w="12700">
                <a:noFill/>
              </a:ln>
              <a:solidFill>
                <a:srgbClr val="000000">
                  <a:alpha val="100000"/>
                </a:srgbClr>
              </a:solidFill>
              <a:latin typeface="Source Han Sans"/>
              <a:ea typeface="Source Han Sans"/>
              <a:cs typeface="Source Han Sans"/>
            </a:endParaRPr>
          </a:p>
          <a:p>
            <a:pPr algn="l">
              <a:lnSpc>
                <a:spcPct val="130000"/>
              </a:lnSpc>
            </a:pPr>
            <a:r>
              <a:rPr kumimoji="1" lang="zh-CN" altLang="en-US" sz="1007" dirty="0">
                <a:ln w="12700">
                  <a:noFill/>
                </a:ln>
                <a:solidFill>
                  <a:srgbClr val="000000">
                    <a:alpha val="100000"/>
                  </a:srgbClr>
                </a:solidFill>
                <a:latin typeface="Source Han Sans"/>
                <a:ea typeface="Source Han Sans"/>
                <a:cs typeface="Source Han Sans"/>
              </a:rPr>
              <a:t>例如：可以通过分析售前、售后、社交媒体的文本、图片、音频等内容，更多维度理解客户需求，帮助指定符合客户产品，增加客户的信任、依赖。；</a:t>
            </a:r>
            <a:endParaRPr kumimoji="1" lang="en-US" altLang="zh-CN" sz="1007" dirty="0">
              <a:ln w="12700">
                <a:noFill/>
              </a:ln>
              <a:solidFill>
                <a:srgbClr val="000000">
                  <a:alpha val="100000"/>
                </a:srgbClr>
              </a:solidFill>
              <a:latin typeface="Source Han Sans"/>
              <a:ea typeface="Source Han Sans"/>
              <a:cs typeface="Source Han Sans"/>
            </a:endParaRPr>
          </a:p>
        </p:txBody>
      </p:sp>
      <p:sp>
        <p:nvSpPr>
          <p:cNvPr id="35" name="标题 1">
            <a:extLst>
              <a:ext uri="{FF2B5EF4-FFF2-40B4-BE49-F238E27FC236}">
                <a16:creationId xmlns:a16="http://schemas.microsoft.com/office/drawing/2014/main" id="{5B163CC6-F3EE-B6A8-FD50-5B615BB0AABF}"/>
              </a:ext>
            </a:extLst>
          </p:cNvPr>
          <p:cNvSpPr txBox="1"/>
          <p:nvPr/>
        </p:nvSpPr>
        <p:spPr>
          <a:xfrm>
            <a:off x="4328117" y="1813940"/>
            <a:ext cx="6348600" cy="505752"/>
          </a:xfrm>
          <a:prstGeom prst="rect">
            <a:avLst/>
          </a:prstGeom>
          <a:noFill/>
          <a:ln>
            <a:noFill/>
          </a:ln>
        </p:spPr>
        <p:txBody>
          <a:bodyPr vert="horz" wrap="square" lIns="91440" tIns="45720" rIns="91440" bIns="45720" rtlCol="0" anchor="ctr"/>
          <a:lstStyle/>
          <a:p>
            <a:pPr algn="l">
              <a:lnSpc>
                <a:spcPct val="130000"/>
              </a:lnSpc>
            </a:pPr>
            <a:r>
              <a:rPr kumimoji="1" lang="zh-CN" altLang="en-US" sz="1600" b="1" dirty="0">
                <a:ln w="12700">
                  <a:noFill/>
                </a:ln>
                <a:solidFill>
                  <a:srgbClr val="007A7B">
                    <a:alpha val="100000"/>
                  </a:srgbClr>
                </a:solidFill>
                <a:latin typeface="Source Han Sans CN Bold"/>
                <a:ea typeface="Source Han Sans CN Bold"/>
                <a:cs typeface="Source Han Sans CN Bold"/>
              </a:rPr>
              <a:t>可分析的数据范围更为广泛</a:t>
            </a:r>
            <a:endParaRPr kumimoji="1" lang="zh-CN" altLang="en-US" b="1" dirty="0"/>
          </a:p>
        </p:txBody>
      </p:sp>
      <p:sp>
        <p:nvSpPr>
          <p:cNvPr id="36" name="标题 1">
            <a:extLst>
              <a:ext uri="{FF2B5EF4-FFF2-40B4-BE49-F238E27FC236}">
                <a16:creationId xmlns:a16="http://schemas.microsoft.com/office/drawing/2014/main" id="{138478BC-5311-FC8C-EE9F-FB36C8738E3C}"/>
              </a:ext>
            </a:extLst>
          </p:cNvPr>
          <p:cNvSpPr txBox="1"/>
          <p:nvPr/>
        </p:nvSpPr>
        <p:spPr>
          <a:xfrm>
            <a:off x="4945797" y="3191262"/>
            <a:ext cx="6589160" cy="1265648"/>
          </a:xfrm>
          <a:prstGeom prst="roundRect">
            <a:avLst>
              <a:gd name="adj" fmla="val 14556"/>
            </a:avLst>
          </a:prstGeom>
          <a:solidFill>
            <a:schemeClr val="bg1"/>
          </a:solidFill>
          <a:ln w="12700" cap="sq">
            <a:noFill/>
            <a:miter/>
          </a:ln>
          <a:effectLst>
            <a:outerShdw blurRad="190500" sx="102000" sy="102000" algn="ctr" rotWithShape="0">
              <a:schemeClr val="accent1">
                <a:alpha val="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37" name="标题 1">
            <a:extLst>
              <a:ext uri="{FF2B5EF4-FFF2-40B4-BE49-F238E27FC236}">
                <a16:creationId xmlns:a16="http://schemas.microsoft.com/office/drawing/2014/main" id="{124F7DE0-9990-1301-1F25-5CB7E0189537}"/>
              </a:ext>
            </a:extLst>
          </p:cNvPr>
          <p:cNvSpPr txBox="1"/>
          <p:nvPr/>
        </p:nvSpPr>
        <p:spPr>
          <a:xfrm>
            <a:off x="5064717" y="3700326"/>
            <a:ext cx="6355758" cy="671958"/>
          </a:xfrm>
          <a:prstGeom prst="rect">
            <a:avLst/>
          </a:prstGeom>
          <a:noFill/>
          <a:ln>
            <a:noFill/>
          </a:ln>
        </p:spPr>
        <p:txBody>
          <a:bodyPr vert="horz" wrap="square" lIns="91440" tIns="45720" rIns="91440" bIns="45720" rtlCol="0" anchor="t"/>
          <a:lstStyle/>
          <a:p>
            <a:pPr algn="l">
              <a:lnSpc>
                <a:spcPct val="130000"/>
              </a:lnSpc>
            </a:pPr>
            <a:r>
              <a:rPr kumimoji="1" lang="zh-CN" altLang="en-US" sz="995" dirty="0">
                <a:ln w="12700">
                  <a:noFill/>
                </a:ln>
                <a:solidFill>
                  <a:srgbClr val="000000">
                    <a:alpha val="100000"/>
                  </a:srgbClr>
                </a:solidFill>
                <a:latin typeface="Source Han Sans"/>
                <a:ea typeface="Source Han Sans"/>
                <a:cs typeface="Source Han Sans"/>
              </a:rPr>
              <a:t>数据分析门槛更低、效率更高、更加智能化。通过自然语言、语音等方式自动生成结果或报告；</a:t>
            </a:r>
            <a:endParaRPr kumimoji="1" lang="en-US" altLang="zh-CN" sz="995" dirty="0">
              <a:ln w="12700">
                <a:noFill/>
              </a:ln>
              <a:solidFill>
                <a:srgbClr val="000000">
                  <a:alpha val="100000"/>
                </a:srgbClr>
              </a:solidFill>
              <a:latin typeface="Source Han Sans"/>
              <a:ea typeface="Source Han Sans"/>
              <a:cs typeface="Source Han Sans"/>
            </a:endParaRPr>
          </a:p>
          <a:p>
            <a:pPr algn="l">
              <a:lnSpc>
                <a:spcPct val="130000"/>
              </a:lnSpc>
            </a:pPr>
            <a:r>
              <a:rPr kumimoji="1" lang="zh-CN" altLang="en-US" sz="995" dirty="0">
                <a:ln w="12700">
                  <a:noFill/>
                </a:ln>
                <a:solidFill>
                  <a:srgbClr val="000000">
                    <a:alpha val="100000"/>
                  </a:srgbClr>
                </a:solidFill>
                <a:latin typeface="Source Han Sans"/>
                <a:ea typeface="Source Han Sans"/>
                <a:cs typeface="Source Han Sans"/>
              </a:rPr>
              <a:t>例如：生成</a:t>
            </a:r>
            <a:r>
              <a:rPr kumimoji="1" lang="en" altLang="zh-CN" sz="995" dirty="0">
                <a:ln w="12700">
                  <a:noFill/>
                </a:ln>
                <a:solidFill>
                  <a:srgbClr val="000000">
                    <a:alpha val="100000"/>
                  </a:srgbClr>
                </a:solidFill>
                <a:latin typeface="Source Han Sans"/>
                <a:ea typeface="Source Han Sans"/>
                <a:cs typeface="Source Han Sans"/>
              </a:rPr>
              <a:t>Q4</a:t>
            </a:r>
            <a:r>
              <a:rPr kumimoji="1" lang="zh-CN" altLang="en-US" sz="995" dirty="0">
                <a:ln w="12700">
                  <a:noFill/>
                </a:ln>
                <a:solidFill>
                  <a:srgbClr val="000000">
                    <a:alpha val="100000"/>
                  </a:srgbClr>
                </a:solidFill>
                <a:latin typeface="Source Han Sans"/>
                <a:ea typeface="Source Han Sans"/>
                <a:cs typeface="Source Han Sans"/>
              </a:rPr>
              <a:t>各机构保费收入趋势报告；</a:t>
            </a:r>
            <a:endParaRPr kumimoji="1" lang="zh-CN" altLang="en-US" dirty="0"/>
          </a:p>
        </p:txBody>
      </p:sp>
      <p:sp>
        <p:nvSpPr>
          <p:cNvPr id="38" name="标题 1">
            <a:extLst>
              <a:ext uri="{FF2B5EF4-FFF2-40B4-BE49-F238E27FC236}">
                <a16:creationId xmlns:a16="http://schemas.microsoft.com/office/drawing/2014/main" id="{26661EDD-A3FA-50EA-6585-42838E15FE29}"/>
              </a:ext>
            </a:extLst>
          </p:cNvPr>
          <p:cNvSpPr txBox="1"/>
          <p:nvPr/>
        </p:nvSpPr>
        <p:spPr>
          <a:xfrm>
            <a:off x="5064717" y="3269940"/>
            <a:ext cx="6348600" cy="505752"/>
          </a:xfrm>
          <a:prstGeom prst="rect">
            <a:avLst/>
          </a:prstGeom>
          <a:noFill/>
          <a:ln>
            <a:noFill/>
          </a:ln>
        </p:spPr>
        <p:txBody>
          <a:bodyPr vert="horz" wrap="square" lIns="91440" tIns="45720" rIns="91440" bIns="45720" rtlCol="0" anchor="ctr"/>
          <a:lstStyle/>
          <a:p>
            <a:pPr algn="l">
              <a:lnSpc>
                <a:spcPct val="130000"/>
              </a:lnSpc>
            </a:pPr>
            <a:r>
              <a:rPr kumimoji="1" lang="zh-CN" altLang="en-US" sz="1600" dirty="0">
                <a:ln w="12700">
                  <a:noFill/>
                </a:ln>
                <a:solidFill>
                  <a:srgbClr val="D67600">
                    <a:alpha val="100000"/>
                  </a:srgbClr>
                </a:solidFill>
                <a:latin typeface="Source Han Sans CN Bold"/>
                <a:ea typeface="Source Han Sans CN Bold"/>
                <a:cs typeface="Source Han Sans CN Bold"/>
              </a:rPr>
              <a:t>人人都是数据分析师</a:t>
            </a:r>
            <a:endParaRPr kumimoji="1" lang="zh-CN" altLang="en-US" dirty="0"/>
          </a:p>
        </p:txBody>
      </p:sp>
      <p:sp>
        <p:nvSpPr>
          <p:cNvPr id="39" name="标题 1">
            <a:extLst>
              <a:ext uri="{FF2B5EF4-FFF2-40B4-BE49-F238E27FC236}">
                <a16:creationId xmlns:a16="http://schemas.microsoft.com/office/drawing/2014/main" id="{3F943334-7410-4A16-8A53-F2E98EA181A4}"/>
              </a:ext>
            </a:extLst>
          </p:cNvPr>
          <p:cNvSpPr txBox="1"/>
          <p:nvPr/>
        </p:nvSpPr>
        <p:spPr>
          <a:xfrm>
            <a:off x="4209197" y="4639853"/>
            <a:ext cx="6589160" cy="1265648"/>
          </a:xfrm>
          <a:prstGeom prst="roundRect">
            <a:avLst>
              <a:gd name="adj" fmla="val 14556"/>
            </a:avLst>
          </a:prstGeom>
          <a:solidFill>
            <a:schemeClr val="bg1"/>
          </a:solidFill>
          <a:ln w="12700" cap="sq">
            <a:noFill/>
            <a:miter/>
          </a:ln>
          <a:effectLst>
            <a:outerShdw blurRad="190500" sx="102000" sy="102000" algn="ctr" rotWithShape="0">
              <a:schemeClr val="accent1">
                <a:alpha val="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40" name="标题 1">
            <a:extLst>
              <a:ext uri="{FF2B5EF4-FFF2-40B4-BE49-F238E27FC236}">
                <a16:creationId xmlns:a16="http://schemas.microsoft.com/office/drawing/2014/main" id="{A921C63D-1BA6-18A2-1D32-19911AB1A4C6}"/>
              </a:ext>
            </a:extLst>
          </p:cNvPr>
          <p:cNvSpPr txBox="1"/>
          <p:nvPr/>
        </p:nvSpPr>
        <p:spPr>
          <a:xfrm>
            <a:off x="4328117" y="5157342"/>
            <a:ext cx="6355758" cy="671958"/>
          </a:xfrm>
          <a:prstGeom prst="rect">
            <a:avLst/>
          </a:prstGeom>
          <a:noFill/>
          <a:ln>
            <a:noFill/>
          </a:ln>
        </p:spPr>
        <p:txBody>
          <a:bodyPr vert="horz" wrap="square" lIns="91440" tIns="45720" rIns="91440" bIns="45720" rtlCol="0" anchor="t"/>
          <a:lstStyle/>
          <a:p>
            <a:pPr algn="l">
              <a:lnSpc>
                <a:spcPct val="130000"/>
              </a:lnSpc>
            </a:pPr>
            <a:r>
              <a:rPr kumimoji="1" lang="zh-CN" altLang="en-US" sz="995" dirty="0">
                <a:ln w="12700">
                  <a:noFill/>
                </a:ln>
                <a:solidFill>
                  <a:srgbClr val="000000">
                    <a:alpha val="100000"/>
                  </a:srgbClr>
                </a:solidFill>
                <a:latin typeface="Source Han Sans"/>
                <a:ea typeface="Source Han Sans"/>
                <a:cs typeface="Source Han Sans"/>
              </a:rPr>
              <a:t>让图表具备自解释能力；从传统的描述性分析转向预测性和指导性分析。</a:t>
            </a:r>
          </a:p>
          <a:p>
            <a:pPr algn="l">
              <a:lnSpc>
                <a:spcPct val="130000"/>
              </a:lnSpc>
            </a:pPr>
            <a:r>
              <a:rPr kumimoji="1" lang="zh-CN" altLang="en-US" sz="995" dirty="0">
                <a:ln w="12700">
                  <a:noFill/>
                </a:ln>
                <a:solidFill>
                  <a:srgbClr val="000000">
                    <a:alpha val="100000"/>
                  </a:srgbClr>
                </a:solidFill>
                <a:latin typeface="Source Han Sans"/>
                <a:ea typeface="Source Han Sans"/>
                <a:cs typeface="Source Han Sans"/>
              </a:rPr>
              <a:t>自动标注关键点：如折线图中自动高亮异常波动点并显示原因推测。</a:t>
            </a:r>
            <a:endParaRPr kumimoji="1" lang="zh-CN" altLang="en-US" dirty="0"/>
          </a:p>
        </p:txBody>
      </p:sp>
      <p:sp>
        <p:nvSpPr>
          <p:cNvPr id="41" name="标题 1">
            <a:extLst>
              <a:ext uri="{FF2B5EF4-FFF2-40B4-BE49-F238E27FC236}">
                <a16:creationId xmlns:a16="http://schemas.microsoft.com/office/drawing/2014/main" id="{6CD35CD1-9CDF-AD44-F907-DAE28CE482A3}"/>
              </a:ext>
            </a:extLst>
          </p:cNvPr>
          <p:cNvSpPr txBox="1"/>
          <p:nvPr/>
        </p:nvSpPr>
        <p:spPr>
          <a:xfrm>
            <a:off x="4328117" y="4733643"/>
            <a:ext cx="6348600" cy="505752"/>
          </a:xfrm>
          <a:prstGeom prst="rect">
            <a:avLst/>
          </a:prstGeom>
          <a:noFill/>
          <a:ln>
            <a:noFill/>
          </a:ln>
        </p:spPr>
        <p:txBody>
          <a:bodyPr vert="horz" wrap="square" lIns="91440" tIns="45720" rIns="91440" bIns="45720" rtlCol="0" anchor="ctr"/>
          <a:lstStyle/>
          <a:p>
            <a:pPr algn="l">
              <a:lnSpc>
                <a:spcPct val="130000"/>
              </a:lnSpc>
            </a:pPr>
            <a:r>
              <a:rPr kumimoji="1" lang="zh-CN" altLang="en-US" sz="1600" b="1" dirty="0">
                <a:ln w="12700">
                  <a:noFill/>
                </a:ln>
                <a:solidFill>
                  <a:srgbClr val="007A7B">
                    <a:alpha val="100000"/>
                  </a:srgbClr>
                </a:solidFill>
                <a:latin typeface="Source Han Sans CN Bold"/>
                <a:ea typeface="Source Han Sans CN Bold"/>
                <a:cs typeface="Source Han Sans CN Bold"/>
              </a:rPr>
              <a:t>增强数据可视化与洞察生成</a:t>
            </a:r>
            <a:endParaRPr kumimoji="1" lang="zh-CN" altLang="en-US" b="1" dirty="0"/>
          </a:p>
        </p:txBody>
      </p:sp>
      <p:pic>
        <p:nvPicPr>
          <p:cNvPr id="42" name="图片 41">
            <a:extLst>
              <a:ext uri="{FF2B5EF4-FFF2-40B4-BE49-F238E27FC236}">
                <a16:creationId xmlns:a16="http://schemas.microsoft.com/office/drawing/2014/main" id="{EFF3D0AA-6D9A-1F60-5C78-581D031BA436}"/>
              </a:ext>
            </a:extLst>
          </p:cNvPr>
          <p:cNvPicPr>
            <a:picLocks noChangeAspect="1"/>
          </p:cNvPicPr>
          <p:nvPr/>
        </p:nvPicPr>
        <p:blipFill>
          <a:blip r:embed="rId3">
            <a:alphaModFix/>
          </a:blip>
          <a:srcRect l="21978" r="21978"/>
          <a:stretch>
            <a:fillRect/>
          </a:stretch>
        </p:blipFill>
        <p:spPr>
          <a:xfrm>
            <a:off x="695213" y="2308010"/>
            <a:ext cx="3032152" cy="3032152"/>
          </a:xfrm>
          <a:custGeom>
            <a:avLst/>
            <a:gdLst/>
            <a:ahLst/>
            <a:cxnLst/>
            <a:rect l="l" t="t" r="r" b="b"/>
            <a:pathLst>
              <a:path w="3035300" h="3035300">
                <a:moveTo>
                  <a:pt x="1516076" y="0"/>
                </a:moveTo>
                <a:cubicBezTo>
                  <a:pt x="2353382" y="0"/>
                  <a:pt x="3032152" y="678770"/>
                  <a:pt x="3032152" y="1516076"/>
                </a:cubicBezTo>
                <a:cubicBezTo>
                  <a:pt x="3032152" y="2353382"/>
                  <a:pt x="2353382" y="3032152"/>
                  <a:pt x="1516076" y="3032152"/>
                </a:cubicBezTo>
                <a:cubicBezTo>
                  <a:pt x="678770" y="3032152"/>
                  <a:pt x="0" y="2353382"/>
                  <a:pt x="0" y="1516076"/>
                </a:cubicBezTo>
                <a:cubicBezTo>
                  <a:pt x="0" y="678770"/>
                  <a:pt x="678770" y="0"/>
                  <a:pt x="1516076" y="0"/>
                </a:cubicBezTo>
                <a:close/>
              </a:path>
            </a:pathLst>
          </a:custGeom>
          <a:noFill/>
          <a:ln>
            <a:noFill/>
          </a:ln>
        </p:spPr>
      </p:pic>
      <p:sp>
        <p:nvSpPr>
          <p:cNvPr id="43" name="标题 1">
            <a:extLst>
              <a:ext uri="{FF2B5EF4-FFF2-40B4-BE49-F238E27FC236}">
                <a16:creationId xmlns:a16="http://schemas.microsoft.com/office/drawing/2014/main" id="{9661CB35-101F-F0E9-03D5-C9D44A2F587F}"/>
              </a:ext>
            </a:extLst>
          </p:cNvPr>
          <p:cNvSpPr txBox="1"/>
          <p:nvPr/>
        </p:nvSpPr>
        <p:spPr>
          <a:xfrm>
            <a:off x="1075718" y="2688515"/>
            <a:ext cx="2271142" cy="2271142"/>
          </a:xfrm>
          <a:prstGeom prst="flowChartConnector">
            <a:avLst/>
          </a:prstGeom>
          <a:solidFill>
            <a:srgbClr val="00716A">
              <a:alpha val="80000"/>
            </a:srgb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4" name="标题 1">
            <a:extLst>
              <a:ext uri="{FF2B5EF4-FFF2-40B4-BE49-F238E27FC236}">
                <a16:creationId xmlns:a16="http://schemas.microsoft.com/office/drawing/2014/main" id="{649FB205-EB18-A1B2-55F8-AA88BA4A46CF}"/>
              </a:ext>
            </a:extLst>
          </p:cNvPr>
          <p:cNvSpPr txBox="1"/>
          <p:nvPr/>
        </p:nvSpPr>
        <p:spPr>
          <a:xfrm>
            <a:off x="1814208" y="3464086"/>
            <a:ext cx="794163" cy="720001"/>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ahLst/>
            <a:cxn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Tree>
    <p:extLst>
      <p:ext uri="{BB962C8B-B14F-4D97-AF65-F5344CB8AC3E}">
        <p14:creationId xmlns:p14="http://schemas.microsoft.com/office/powerpoint/2010/main" val="3307820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5E5A4-97CB-AAB1-B0AF-B149AAD3628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B4B29AB-5C1B-02C9-94FC-46F90E3EEEE2}"/>
              </a:ext>
            </a:extLst>
          </p:cNvPr>
          <p:cNvSpPr>
            <a:spLocks noGrp="1"/>
          </p:cNvSpPr>
          <p:nvPr>
            <p:ph type="title"/>
          </p:nvPr>
        </p:nvSpPr>
        <p:spPr>
          <a:xfrm>
            <a:off x="0" y="0"/>
            <a:ext cx="12112625" cy="581660"/>
          </a:xfrm>
        </p:spPr>
        <p:txBody>
          <a:bodyPr vert="horz" lIns="91440" tIns="45720" rIns="91440" bIns="45720" rtlCol="0" anchor="ctr">
            <a:normAutofit/>
          </a:bodyPr>
          <a:lstStyle/>
          <a:p>
            <a:r>
              <a:rPr lang="zh-CN" altLang="en-US" dirty="0">
                <a:sym typeface="微软雅黑" panose="020B0503020204020204" charset="-122"/>
              </a:rPr>
              <a:t>工具改变知识</a:t>
            </a:r>
            <a:r>
              <a:rPr lang="en-US" altLang="zh-CN" dirty="0">
                <a:sym typeface="微软雅黑" panose="020B0503020204020204" charset="-122"/>
              </a:rPr>
              <a:t>-</a:t>
            </a:r>
            <a:r>
              <a:rPr lang="zh-CN" altLang="en-US" dirty="0">
                <a:sym typeface="微软雅黑" panose="020B0503020204020204" charset="-122"/>
              </a:rPr>
              <a:t>智能</a:t>
            </a:r>
            <a:r>
              <a:rPr lang="zh-CN" altLang="en-US" dirty="0"/>
              <a:t>问答系统</a:t>
            </a:r>
            <a:endParaRPr lang="zh-CN" altLang="en-US" dirty="0">
              <a:sym typeface="微软雅黑" panose="020B0503020204020204" charset="-122"/>
            </a:endParaRPr>
          </a:p>
        </p:txBody>
      </p:sp>
      <p:sp>
        <p:nvSpPr>
          <p:cNvPr id="5" name="内容占位符 2">
            <a:extLst>
              <a:ext uri="{FF2B5EF4-FFF2-40B4-BE49-F238E27FC236}">
                <a16:creationId xmlns:a16="http://schemas.microsoft.com/office/drawing/2014/main" id="{D917D2F5-07C8-0E20-DD6F-8AB347C933BE}"/>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3C716AFB-5C5C-9894-D3EA-924F767844E6}"/>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5414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1B5C4-4C27-85F6-B129-61D9BA59CA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4F4AF2-1A0B-6F40-28A5-BE21BD912A50}"/>
              </a:ext>
            </a:extLst>
          </p:cNvPr>
          <p:cNvSpPr>
            <a:spLocks noGrp="1"/>
          </p:cNvSpPr>
          <p:nvPr>
            <p:ph type="title"/>
          </p:nvPr>
        </p:nvSpPr>
        <p:spPr>
          <a:xfrm>
            <a:off x="0" y="0"/>
            <a:ext cx="12112625" cy="581660"/>
          </a:xfrm>
        </p:spPr>
        <p:txBody>
          <a:bodyPr vert="horz" lIns="91440" tIns="45720" rIns="91440" bIns="45720" rtlCol="0" anchor="ctr">
            <a:normAutofit/>
          </a:bodyPr>
          <a:lstStyle/>
          <a:p>
            <a:r>
              <a:rPr lang="zh-CN" altLang="en-US" dirty="0">
                <a:sym typeface="微软雅黑" panose="020B0503020204020204" charset="-122"/>
              </a:rPr>
              <a:t>工具改变知识</a:t>
            </a:r>
          </a:p>
        </p:txBody>
      </p:sp>
      <p:sp>
        <p:nvSpPr>
          <p:cNvPr id="5" name="内容占位符 2">
            <a:extLst>
              <a:ext uri="{FF2B5EF4-FFF2-40B4-BE49-F238E27FC236}">
                <a16:creationId xmlns:a16="http://schemas.microsoft.com/office/drawing/2014/main" id="{5DAA9E9A-874B-D119-5006-9EF1947D2AB8}"/>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63F19FB3-96DD-5035-593C-EA1206CE2871}"/>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72889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73464" y="2702511"/>
            <a:ext cx="3585521" cy="768350"/>
          </a:xfrm>
          <a:prstGeom prst="rect">
            <a:avLst/>
          </a:prstGeom>
        </p:spPr>
        <p:txBody>
          <a:bodyPr wrap="square">
            <a:spAutoFit/>
          </a:bodyPr>
          <a:lstStyle/>
          <a:p>
            <a:pPr algn="ctr"/>
            <a:r>
              <a:rPr lang="zh-CN" altLang="en-US" sz="4400" b="1" spc="300" dirty="0">
                <a:solidFill>
                  <a:schemeClr val="tx1">
                    <a:lumMod val="65000"/>
                    <a:lumOff val="35000"/>
                  </a:schemeClr>
                </a:solidFill>
                <a:latin typeface="Century Gothic" panose="020B0502020202020204" pitchFamily="34" charset="0"/>
                <a:ea typeface="微软雅黑" panose="020B0503020204020204" charset="-122"/>
                <a:cs typeface="Segoe UI Light" panose="020B0502040204020203" pitchFamily="34" charset="0"/>
              </a:rPr>
              <a:t>谢谢观看！</a:t>
            </a:r>
          </a:p>
        </p:txBody>
      </p:sp>
      <p:pic>
        <p:nvPicPr>
          <p:cNvPr id="3" name="图片 2"/>
          <p:cNvPicPr>
            <a:picLocks noChangeAspect="1"/>
          </p:cNvPicPr>
          <p:nvPr/>
        </p:nvPicPr>
        <p:blipFill>
          <a:blip r:embed="rId2"/>
          <a:stretch>
            <a:fillRect/>
          </a:stretch>
        </p:blipFill>
        <p:spPr>
          <a:xfrm>
            <a:off x="8350909" y="3698875"/>
            <a:ext cx="1230630" cy="1225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08855" y="1728470"/>
            <a:ext cx="6971665" cy="2756535"/>
          </a:xfrm>
          <a:prstGeom prst="rect">
            <a:avLst/>
          </a:prstGeom>
          <a:noFill/>
        </p:spPr>
        <p:txBody>
          <a:bodyPr wrap="square" rtlCol="0" anchor="t" anchorCtr="0">
            <a:noAutofit/>
          </a:bodyPr>
          <a:lstStyle/>
          <a:p>
            <a:pPr lvl="0" algn="ctr">
              <a:lnSpc>
                <a:spcPct val="150000"/>
              </a:lnSpc>
              <a:spcBef>
                <a:spcPts val="0"/>
              </a:spcBef>
              <a:spcAft>
                <a:spcPts val="0"/>
              </a:spcAft>
              <a:buClrTx/>
              <a:buSzTx/>
              <a:buFontTx/>
              <a:defRPr/>
            </a:pPr>
            <a:r>
              <a:rPr kumimoji="1" lang="en"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rPr>
              <a:t>AI</a:t>
            </a:r>
            <a:r>
              <a:rPr kumimoji="1" lang="zh-CN" altLang="en-US" sz="4400" b="1" spc="300" dirty="0">
                <a:solidFill>
                  <a:prstClr val="white"/>
                </a:solidFill>
                <a:latin typeface="微软雅黑" panose="020B0503020204020204" charset="-122"/>
                <a:ea typeface="微软雅黑" panose="020B0503020204020204" charset="-122"/>
                <a:cs typeface="微软雅黑" panose="020B0503020204020204" charset="-122"/>
                <a:sym typeface="+mn-ea"/>
              </a:rPr>
              <a:t>重塑保险未来</a:t>
            </a:r>
            <a:endParaRPr kumimoji="1" lang="en-US"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endParaRPr>
          </a:p>
          <a:p>
            <a:pPr lvl="0" algn="ctr">
              <a:lnSpc>
                <a:spcPct val="150000"/>
              </a:lnSpc>
              <a:spcBef>
                <a:spcPts val="0"/>
              </a:spcBef>
              <a:spcAft>
                <a:spcPts val="0"/>
              </a:spcAft>
              <a:buClrTx/>
              <a:buSzTx/>
              <a:buFontTx/>
              <a:defRPr/>
            </a:pPr>
            <a:endParaRPr kumimoji="1" lang="en-US" altLang="zh-CN" sz="4400" b="1" spc="300" dirty="0">
              <a:solidFill>
                <a:prstClr val="white"/>
              </a:solidFill>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8134350" y="4737100"/>
            <a:ext cx="3728085" cy="113505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信息技术部</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2025</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年</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03</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月</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98346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82159"/>
            <a:ext cx="12112625" cy="581660"/>
          </a:xfrm>
        </p:spPr>
        <p:txBody>
          <a:bodyPr vert="horz" lIns="91440" tIns="45720" rIns="91440" bIns="45720" rtlCol="0" anchor="ctr">
            <a:normAutofit/>
          </a:bodyPr>
          <a:lstStyle/>
          <a:p>
            <a:r>
              <a:rPr lang="zh-CN" altLang="en-US" dirty="0">
                <a:sym typeface="微软雅黑" panose="020B0503020204020204" charset="-122"/>
              </a:rPr>
              <a:t>开场白</a:t>
            </a:r>
          </a:p>
        </p:txBody>
      </p:sp>
      <p:sp>
        <p:nvSpPr>
          <p:cNvPr id="5" name="内容占位符 2"/>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0816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8E9F0-5547-45BA-2B00-F2CFEA8D36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98CD5E-2608-33B3-E3F9-02684A95F587}"/>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zh-CN" altLang="en-US" dirty="0">
                <a:sym typeface="微软雅黑" panose="020B0503020204020204" charset="-122"/>
              </a:rPr>
              <a:t>开场白</a:t>
            </a:r>
          </a:p>
        </p:txBody>
      </p:sp>
      <p:sp>
        <p:nvSpPr>
          <p:cNvPr id="5" name="内容占位符 2">
            <a:extLst>
              <a:ext uri="{FF2B5EF4-FFF2-40B4-BE49-F238E27FC236}">
                <a16:creationId xmlns:a16="http://schemas.microsoft.com/office/drawing/2014/main" id="{22EEE78C-D5C1-63E0-442F-CA51BD8FE6BF}"/>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pic>
        <p:nvPicPr>
          <p:cNvPr id="1028" name="Picture 4">
            <a:extLst>
              <a:ext uri="{FF2B5EF4-FFF2-40B4-BE49-F238E27FC236}">
                <a16:creationId xmlns:a16="http://schemas.microsoft.com/office/drawing/2014/main" id="{AF90312A-D6E8-47F3-8526-6F618153C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4" y="1715256"/>
            <a:ext cx="5559425" cy="370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5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303E1-14E7-6948-C3A2-07347EC5EEE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874EAF6-B2A8-6C52-07F8-68D266E65877}"/>
              </a:ext>
            </a:extLst>
          </p:cNvPr>
          <p:cNvSpPr>
            <a:spLocks noGrp="1"/>
          </p:cNvSpPr>
          <p:nvPr>
            <p:ph type="title"/>
          </p:nvPr>
        </p:nvSpPr>
        <p:spPr>
          <a:xfrm>
            <a:off x="152400" y="82159"/>
            <a:ext cx="12112625" cy="581660"/>
          </a:xfrm>
        </p:spPr>
        <p:txBody>
          <a:bodyPr vert="horz" lIns="91440" tIns="45720" rIns="91440" bIns="45720" rtlCol="0" anchor="ctr">
            <a:normAutofit/>
          </a:bodyPr>
          <a:lstStyle/>
          <a:p>
            <a:r>
              <a:rPr lang="zh-CN" altLang="en-US" dirty="0">
                <a:sym typeface="+mn-ea"/>
              </a:rPr>
              <a:t>保险行业大模型研讨生态沙龙核心洞察 行业趋势</a:t>
            </a:r>
            <a:endParaRPr lang="zh-CN" altLang="en-US" dirty="0">
              <a:sym typeface="微软雅黑" panose="020B0503020204020204" charset="-122"/>
            </a:endParaRPr>
          </a:p>
        </p:txBody>
      </p:sp>
      <p:sp>
        <p:nvSpPr>
          <p:cNvPr id="5" name="内容占位符 2">
            <a:extLst>
              <a:ext uri="{FF2B5EF4-FFF2-40B4-BE49-F238E27FC236}">
                <a16:creationId xmlns:a16="http://schemas.microsoft.com/office/drawing/2014/main" id="{05B588EE-B1CB-ADE3-9CAB-83555D1874F9}"/>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418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DE4E6-6FA5-7C5C-02C5-64B23F343BE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92CE809-109A-5F06-7779-BCD446372058}"/>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zh-CN" altLang="en-US" dirty="0">
                <a:sym typeface="微软雅黑" panose="020B0503020204020204" charset="-122"/>
              </a:rPr>
              <a:t>智能对话问答系统</a:t>
            </a:r>
          </a:p>
        </p:txBody>
      </p:sp>
      <p:sp>
        <p:nvSpPr>
          <p:cNvPr id="5" name="内容占位符 2">
            <a:extLst>
              <a:ext uri="{FF2B5EF4-FFF2-40B4-BE49-F238E27FC236}">
                <a16:creationId xmlns:a16="http://schemas.microsoft.com/office/drawing/2014/main" id="{109E0BA8-9775-B00E-6359-2694DEE823B2}"/>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6932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1116B-EABD-C326-CD88-B2DB51DB832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DD645D2-6176-BEDF-E469-EF3FBF6A5331}"/>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en-US" altLang="zh-CN" dirty="0">
                <a:sym typeface="微软雅黑" panose="020B0503020204020204" charset="-122"/>
              </a:rPr>
              <a:t>AI</a:t>
            </a:r>
            <a:r>
              <a:rPr lang="zh-CN" altLang="en-US" dirty="0">
                <a:sym typeface="微软雅黑" panose="020B0503020204020204" charset="-122"/>
              </a:rPr>
              <a:t>发展历程</a:t>
            </a:r>
          </a:p>
        </p:txBody>
      </p:sp>
      <p:sp>
        <p:nvSpPr>
          <p:cNvPr id="5" name="内容占位符 2">
            <a:extLst>
              <a:ext uri="{FF2B5EF4-FFF2-40B4-BE49-F238E27FC236}">
                <a16:creationId xmlns:a16="http://schemas.microsoft.com/office/drawing/2014/main" id="{E6F1296E-BFA9-8520-CC05-B0FD1D566B0C}"/>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2EE62704-699E-5310-C288-35D262514D2A}"/>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
        <p:nvSpPr>
          <p:cNvPr id="4" name="文本框 3">
            <a:extLst>
              <a:ext uri="{FF2B5EF4-FFF2-40B4-BE49-F238E27FC236}">
                <a16:creationId xmlns:a16="http://schemas.microsoft.com/office/drawing/2014/main" id="{B3E7BB29-C37A-A63C-8B01-EABB28FA6BED}"/>
              </a:ext>
            </a:extLst>
          </p:cNvPr>
          <p:cNvSpPr txBox="1"/>
          <p:nvPr/>
        </p:nvSpPr>
        <p:spPr>
          <a:xfrm>
            <a:off x="3733800" y="1511300"/>
            <a:ext cx="6070893" cy="3416320"/>
          </a:xfrm>
          <a:prstGeom prst="rect">
            <a:avLst/>
          </a:prstGeom>
          <a:noFill/>
        </p:spPr>
        <p:txBody>
          <a:bodyPr wrap="none" rtlCol="0">
            <a:spAutoFit/>
          </a:bodyPr>
          <a:lstStyle/>
          <a:p>
            <a:r>
              <a:rPr kumimoji="1" lang="en-US" altLang="zh-CN" dirty="0"/>
              <a:t>           </a:t>
            </a:r>
            <a:r>
              <a:rPr kumimoji="1" lang="zh-CN" altLang="en-US" dirty="0"/>
              <a:t>┌───────────┐</a:t>
            </a:r>
          </a:p>
          <a:p>
            <a:r>
              <a:rPr kumimoji="1" lang="zh-CN" altLang="en-US" dirty="0"/>
              <a:t>           │  客户旅程  </a:t>
            </a:r>
            <a:r>
              <a:rPr kumimoji="1" lang="en-US" altLang="zh-CN" dirty="0"/>
              <a:t>       </a:t>
            </a:r>
            <a:r>
              <a:rPr kumimoji="1" lang="zh-CN" altLang="en-US" dirty="0"/>
              <a:t>│</a:t>
            </a:r>
          </a:p>
          <a:p>
            <a:r>
              <a:rPr kumimoji="1" lang="zh-CN" altLang="en-US" dirty="0"/>
              <a:t>           └─────┬─────┘</a:t>
            </a:r>
          </a:p>
          <a:p>
            <a:r>
              <a:rPr kumimoji="1" lang="zh-CN" altLang="en-US" dirty="0"/>
              <a:t>                 │</a:t>
            </a:r>
          </a:p>
          <a:p>
            <a:r>
              <a:rPr kumimoji="1" lang="zh-CN" altLang="en-US" dirty="0"/>
              <a:t>┌────────────────┼─────────────────┐</a:t>
            </a:r>
          </a:p>
          <a:p>
            <a:r>
              <a:rPr kumimoji="1" lang="zh-CN" altLang="en-US" dirty="0"/>
              <a:t>│  售前咨询       │  投保期服务      │  理赔及售后</a:t>
            </a:r>
          </a:p>
          <a:p>
            <a:r>
              <a:rPr kumimoji="1" lang="zh-CN" altLang="en-US" dirty="0"/>
              <a:t>├────────────────┼─────────────────┤</a:t>
            </a:r>
          </a:p>
          <a:p>
            <a:r>
              <a:rPr kumimoji="1" lang="zh-CN" altLang="en-US" dirty="0"/>
              <a:t>│</a:t>
            </a:r>
            <a:r>
              <a:rPr kumimoji="1" lang="en-US" altLang="zh-CN" dirty="0"/>
              <a:t>• </a:t>
            </a:r>
            <a:r>
              <a:rPr kumimoji="1" lang="zh-CN" altLang="en-US" dirty="0"/>
              <a:t>产品咨询       │</a:t>
            </a:r>
            <a:r>
              <a:rPr kumimoji="1" lang="en-US" altLang="zh-CN" dirty="0"/>
              <a:t>• </a:t>
            </a:r>
            <a:r>
              <a:rPr kumimoji="1" lang="zh-CN" altLang="en-US" dirty="0"/>
              <a:t>保单查询        │</a:t>
            </a:r>
            <a:r>
              <a:rPr kumimoji="1" lang="en-US" altLang="zh-CN" dirty="0"/>
              <a:t>• </a:t>
            </a:r>
            <a:r>
              <a:rPr kumimoji="1" lang="zh-CN" altLang="en-US" dirty="0"/>
              <a:t>理赔指引</a:t>
            </a:r>
          </a:p>
          <a:p>
            <a:r>
              <a:rPr kumimoji="1" lang="zh-CN" altLang="en-US" dirty="0"/>
              <a:t>│</a:t>
            </a:r>
            <a:r>
              <a:rPr kumimoji="1" lang="en-US" altLang="zh-CN" dirty="0"/>
              <a:t>• </a:t>
            </a:r>
            <a:r>
              <a:rPr kumimoji="1" lang="zh-CN" altLang="en-US" dirty="0"/>
              <a:t>方案推荐       │</a:t>
            </a:r>
            <a:r>
              <a:rPr kumimoji="1" lang="en-US" altLang="zh-CN" dirty="0"/>
              <a:t>• </a:t>
            </a:r>
            <a:r>
              <a:rPr kumimoji="1" lang="zh-CN" altLang="en-US" dirty="0"/>
              <a:t>信息变更        │</a:t>
            </a:r>
            <a:r>
              <a:rPr kumimoji="1" lang="en-US" altLang="zh-CN" dirty="0"/>
              <a:t>• </a:t>
            </a:r>
            <a:r>
              <a:rPr kumimoji="1" lang="zh-CN" altLang="en-US" dirty="0"/>
              <a:t>进度跟踪</a:t>
            </a:r>
          </a:p>
          <a:p>
            <a:r>
              <a:rPr kumimoji="1" lang="zh-CN" altLang="en-US" dirty="0"/>
              <a:t>│</a:t>
            </a:r>
            <a:r>
              <a:rPr kumimoji="1" lang="en-US" altLang="zh-CN" dirty="0"/>
              <a:t>• </a:t>
            </a:r>
            <a:r>
              <a:rPr kumimoji="1" lang="zh-CN" altLang="en-US" dirty="0"/>
              <a:t>比价测算       │</a:t>
            </a:r>
            <a:r>
              <a:rPr kumimoji="1" lang="en-US" altLang="zh-CN" dirty="0"/>
              <a:t>• </a:t>
            </a:r>
            <a:r>
              <a:rPr kumimoji="1" lang="zh-CN" altLang="en-US" dirty="0"/>
              <a:t>续保管理        │</a:t>
            </a:r>
            <a:r>
              <a:rPr kumimoji="1" lang="en-US" altLang="zh-CN" dirty="0"/>
              <a:t>• </a:t>
            </a:r>
            <a:r>
              <a:rPr kumimoji="1" lang="zh-CN" altLang="en-US" dirty="0"/>
              <a:t>纠纷处理</a:t>
            </a:r>
          </a:p>
          <a:p>
            <a:r>
              <a:rPr kumimoji="1" lang="zh-CN" altLang="en-US" dirty="0"/>
              <a:t>│</a:t>
            </a:r>
            <a:r>
              <a:rPr kumimoji="1" lang="en-US" altLang="zh-CN" dirty="0"/>
              <a:t>• </a:t>
            </a:r>
            <a:r>
              <a:rPr kumimoji="1" lang="zh-CN" altLang="en-US" dirty="0"/>
              <a:t>健康预核       │</a:t>
            </a:r>
            <a:r>
              <a:rPr kumimoji="1" lang="en-US" altLang="zh-CN" dirty="0"/>
              <a:t>• </a:t>
            </a:r>
            <a:r>
              <a:rPr kumimoji="1" lang="zh-CN" altLang="en-US" dirty="0"/>
              <a:t>保障检视        │</a:t>
            </a:r>
            <a:r>
              <a:rPr kumimoji="1" lang="en-US" altLang="zh-CN" dirty="0"/>
              <a:t>• </a:t>
            </a:r>
            <a:r>
              <a:rPr kumimoji="1" lang="zh-CN" altLang="en-US" dirty="0"/>
              <a:t>服务评价</a:t>
            </a:r>
          </a:p>
          <a:p>
            <a:r>
              <a:rPr kumimoji="1" lang="zh-CN" altLang="en-US" dirty="0"/>
              <a:t>└────────────────┴─────────────────┘</a:t>
            </a:r>
          </a:p>
        </p:txBody>
      </p:sp>
    </p:spTree>
    <p:extLst>
      <p:ext uri="{BB962C8B-B14F-4D97-AF65-F5344CB8AC3E}">
        <p14:creationId xmlns:p14="http://schemas.microsoft.com/office/powerpoint/2010/main" val="265453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D620A-7BCA-F0AF-54D5-F86EBB81690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0B4987B-0EED-57E3-6245-152092286F95}"/>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en-US" altLang="zh-CN" dirty="0">
                <a:sym typeface="微软雅黑" panose="020B0503020204020204" charset="-122"/>
              </a:rPr>
              <a:t>AI+</a:t>
            </a:r>
            <a:r>
              <a:rPr lang="zh-CN" altLang="en-US" dirty="0">
                <a:sym typeface="微软雅黑" panose="020B0503020204020204" charset="-122"/>
              </a:rPr>
              <a:t>保险三阶段（一）</a:t>
            </a:r>
          </a:p>
        </p:txBody>
      </p:sp>
      <p:sp>
        <p:nvSpPr>
          <p:cNvPr id="5" name="内容占位符 2">
            <a:extLst>
              <a:ext uri="{FF2B5EF4-FFF2-40B4-BE49-F238E27FC236}">
                <a16:creationId xmlns:a16="http://schemas.microsoft.com/office/drawing/2014/main" id="{106EE037-EE1A-424D-2713-B9E57C64C4C8}"/>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3EBFAD41-B481-D2EB-BAA9-D258480BAA2F}"/>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94603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A3EB7-DED9-632C-6F5D-948125849FB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8134A64-A55B-CF67-2D64-7442FD0B4AAA}"/>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en-US" altLang="zh-CN" dirty="0">
                <a:sym typeface="微软雅黑" panose="020B0503020204020204" charset="-122"/>
              </a:rPr>
              <a:t>AI+</a:t>
            </a:r>
            <a:r>
              <a:rPr lang="zh-CN" altLang="en-US" dirty="0">
                <a:sym typeface="微软雅黑" panose="020B0503020204020204" charset="-122"/>
              </a:rPr>
              <a:t>保险三阶段（二）第四渠道</a:t>
            </a:r>
          </a:p>
        </p:txBody>
      </p:sp>
      <p:sp>
        <p:nvSpPr>
          <p:cNvPr id="5" name="内容占位符 2">
            <a:extLst>
              <a:ext uri="{FF2B5EF4-FFF2-40B4-BE49-F238E27FC236}">
                <a16:creationId xmlns:a16="http://schemas.microsoft.com/office/drawing/2014/main" id="{F5F44899-BEFC-91E8-88EC-D005C2A90024}"/>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DEA64889-748E-CC34-51DA-B2A1768CFBE7}"/>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35097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F173B-3076-EAD4-9A16-7BDF351E595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5F1D527-2EFF-76B0-CC44-1A5A684AE7FF}"/>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en-US" altLang="zh-CN" dirty="0">
                <a:sym typeface="微软雅黑" panose="020B0503020204020204" charset="-122"/>
              </a:rPr>
              <a:t>AI</a:t>
            </a:r>
            <a:r>
              <a:rPr lang="zh-CN" altLang="en-US" dirty="0">
                <a:sym typeface="微软雅黑" panose="020B0503020204020204" charset="-122"/>
              </a:rPr>
              <a:t>在保险行业应用现状</a:t>
            </a:r>
          </a:p>
        </p:txBody>
      </p:sp>
      <p:sp>
        <p:nvSpPr>
          <p:cNvPr id="5" name="内容占位符 2">
            <a:extLst>
              <a:ext uri="{FF2B5EF4-FFF2-40B4-BE49-F238E27FC236}">
                <a16:creationId xmlns:a16="http://schemas.microsoft.com/office/drawing/2014/main" id="{33940272-DAB4-2D2B-CC29-2961244DD8F5}"/>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3B7F8423-6DD0-B28C-9103-9FE1C6C8D21F}"/>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71855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64F6-BF2E-57EA-EF26-F090A9CE14D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8E6787E-CFFF-0BAB-412A-510C2B6D24E0}"/>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zh-CN" altLang="en-US" dirty="0">
                <a:sym typeface="微软雅黑" panose="020B0503020204020204" charset="-122"/>
              </a:rPr>
              <a:t>广阔天地：“</a:t>
            </a:r>
            <a:r>
              <a:rPr lang="en" altLang="zh-CN" dirty="0">
                <a:sym typeface="微软雅黑" panose="020B0503020204020204" charset="-122"/>
              </a:rPr>
              <a:t>AI+</a:t>
            </a:r>
            <a:r>
              <a:rPr lang="zh-CN" altLang="en-US" dirty="0">
                <a:sym typeface="微软雅黑" panose="020B0503020204020204" charset="-122"/>
              </a:rPr>
              <a:t>保险”初步设想</a:t>
            </a:r>
          </a:p>
        </p:txBody>
      </p:sp>
      <p:sp>
        <p:nvSpPr>
          <p:cNvPr id="5" name="内容占位符 2">
            <a:extLst>
              <a:ext uri="{FF2B5EF4-FFF2-40B4-BE49-F238E27FC236}">
                <a16:creationId xmlns:a16="http://schemas.microsoft.com/office/drawing/2014/main" id="{9B4509D9-FB35-776C-CB48-9E562F5F19A1}"/>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260895DC-6D8B-4A92-4F1F-891E4C13DDD7}"/>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27586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7E522-A8BE-BBE5-B06D-0BD4A6C60EB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234A6C-3FF5-7404-23C1-84DD950CBEFF}"/>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zh-CN" altLang="en-US" dirty="0">
                <a:sym typeface="微软雅黑" panose="020B0503020204020204" charset="-122"/>
              </a:rPr>
              <a:t>场景总揽</a:t>
            </a:r>
          </a:p>
        </p:txBody>
      </p:sp>
      <p:sp>
        <p:nvSpPr>
          <p:cNvPr id="5" name="内容占位符 2">
            <a:extLst>
              <a:ext uri="{FF2B5EF4-FFF2-40B4-BE49-F238E27FC236}">
                <a16:creationId xmlns:a16="http://schemas.microsoft.com/office/drawing/2014/main" id="{1D38CAF3-C749-08FA-05EC-D10EE44A0A50}"/>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D428B69F-82E7-3CB9-2E20-0E3158C9072E}"/>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44407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00D74-2129-1A88-A04D-8CB0D468AC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C9FBCC-CFDE-4FB6-0C98-928DC21406A5}"/>
              </a:ext>
            </a:extLst>
          </p:cNvPr>
          <p:cNvSpPr>
            <a:spLocks noGrp="1"/>
          </p:cNvSpPr>
          <p:nvPr>
            <p:ph type="title"/>
          </p:nvPr>
        </p:nvSpPr>
        <p:spPr>
          <a:xfrm>
            <a:off x="79375" y="132959"/>
            <a:ext cx="12112625" cy="581660"/>
          </a:xfrm>
        </p:spPr>
        <p:txBody>
          <a:bodyPr vert="horz" lIns="91440" tIns="45720" rIns="91440" bIns="45720" rtlCol="0" anchor="ctr">
            <a:normAutofit/>
          </a:bodyPr>
          <a:lstStyle/>
          <a:p>
            <a:r>
              <a:rPr lang="zh-CN" altLang="en-US" dirty="0">
                <a:sym typeface="微软雅黑" panose="020B0503020204020204" charset="-122"/>
              </a:rPr>
              <a:t>示例一</a:t>
            </a:r>
          </a:p>
        </p:txBody>
      </p:sp>
      <p:sp>
        <p:nvSpPr>
          <p:cNvPr id="5" name="内容占位符 2">
            <a:extLst>
              <a:ext uri="{FF2B5EF4-FFF2-40B4-BE49-F238E27FC236}">
                <a16:creationId xmlns:a16="http://schemas.microsoft.com/office/drawing/2014/main" id="{DCEA3E60-8363-6030-80E5-8C9F66B72D9C}"/>
              </a:ext>
            </a:extLst>
          </p:cNvPr>
          <p:cNvSpPr txBox="1"/>
          <p:nvPr/>
        </p:nvSpPr>
        <p:spPr>
          <a:xfrm>
            <a:off x="444500" y="928370"/>
            <a:ext cx="11337925" cy="4783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ts val="600"/>
              </a:spcBef>
              <a:spcAft>
                <a:spcPts val="600"/>
              </a:spcAft>
              <a:buNone/>
            </a:pPr>
            <a:endParaRPr lang="zh-CN" altLang="en-US" sz="2400" dirty="0">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7F89218C-DE4B-70D1-20F9-0260D5847E59}"/>
              </a:ext>
            </a:extLst>
          </p:cNvPr>
          <p:cNvSpPr txBox="1"/>
          <p:nvPr/>
        </p:nvSpPr>
        <p:spPr>
          <a:xfrm>
            <a:off x="1955800" y="2209800"/>
            <a:ext cx="184731" cy="369332"/>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1826936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ZiNTczMjc0ZDQxOGU0NTJlY2Q4ZWMzYTlmMWYwYWE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工作配色（正反色）">
      <a:dk1>
        <a:srgbClr val="000000"/>
      </a:dk1>
      <a:lt1>
        <a:sysClr val="window" lastClr="FFFFFF"/>
      </a:lt1>
      <a:dk2>
        <a:srgbClr val="44546A"/>
      </a:dk2>
      <a:lt2>
        <a:srgbClr val="E7E6E6"/>
      </a:lt2>
      <a:accent1>
        <a:srgbClr val="0390AD"/>
      </a:accent1>
      <a:accent2>
        <a:srgbClr val="00716A"/>
      </a:accent2>
      <a:accent3>
        <a:srgbClr val="19B39D"/>
      </a:accent3>
      <a:accent4>
        <a:srgbClr val="FEEAD0"/>
      </a:accent4>
      <a:accent5>
        <a:srgbClr val="ED6B10"/>
      </a:accent5>
      <a:accent6>
        <a:srgbClr val="FFC745"/>
      </a:accent6>
      <a:hlink>
        <a:srgbClr val="ED6B10"/>
      </a:hlink>
      <a:folHlink>
        <a:srgbClr val="ED6B1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4141</Words>
  <Application>Microsoft Macintosh PowerPoint</Application>
  <PresentationFormat>宽屏</PresentationFormat>
  <Paragraphs>178</Paragraphs>
  <Slides>21</Slides>
  <Notes>20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-apple-system</vt:lpstr>
      <vt:lpstr>微软雅黑</vt:lpstr>
      <vt:lpstr>Source Han Sans</vt:lpstr>
      <vt:lpstr>Source Han Sans CN Bold</vt:lpstr>
      <vt:lpstr>Arial</vt:lpstr>
      <vt:lpstr>Calibri</vt:lpstr>
      <vt:lpstr>Century Gothic</vt:lpstr>
      <vt:lpstr>Verdana</vt:lpstr>
      <vt:lpstr>Wingdings</vt:lpstr>
      <vt:lpstr>webwppDefTheme</vt:lpstr>
      <vt:lpstr>Office 主题</vt:lpstr>
      <vt:lpstr>1_Office 主题</vt:lpstr>
      <vt:lpstr>PowerPoint 演示文稿</vt:lpstr>
      <vt:lpstr>开场白</vt:lpstr>
      <vt:lpstr>AI发展历程</vt:lpstr>
      <vt:lpstr>AI+保险三阶段（一）</vt:lpstr>
      <vt:lpstr>AI+保险三阶段（二）第四渠道</vt:lpstr>
      <vt:lpstr>AI在保险行业应用现状</vt:lpstr>
      <vt:lpstr>广阔天地：“AI+保险”初步设想</vt:lpstr>
      <vt:lpstr>场景总揽</vt:lpstr>
      <vt:lpstr>示例一</vt:lpstr>
      <vt:lpstr>示例二（电话中心）</vt:lpstr>
      <vt:lpstr>示例三（核保）</vt:lpstr>
      <vt:lpstr>示例四（理赔）</vt:lpstr>
      <vt:lpstr>设想5 BI系统发展趋势</vt:lpstr>
      <vt:lpstr>设想5 传统BI/敏捷BI -&gt; 职能BI特点</vt:lpstr>
      <vt:lpstr>工具改变知识-智能问答系统</vt:lpstr>
      <vt:lpstr>工具改变知识</vt:lpstr>
      <vt:lpstr>PowerPoint 演示文稿</vt:lpstr>
      <vt:lpstr>PowerPoint 演示文稿</vt:lpstr>
      <vt:lpstr>开场白</vt:lpstr>
      <vt:lpstr>保险行业大模型研讨生态沙龙核心洞察 行业趋势</vt:lpstr>
      <vt:lpstr>智能对话问答系统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fycy</dc:creator>
  <cp:lastModifiedBy>李岩</cp:lastModifiedBy>
  <cp:revision>801</cp:revision>
  <dcterms:created xsi:type="dcterms:W3CDTF">2024-06-25T03:29:00Z</dcterms:created>
  <dcterms:modified xsi:type="dcterms:W3CDTF">2025-03-26T10:19:54Z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8214F43A58FB4B7298F7A6413E1786FA</vt:lpwstr>
  </property>
  <property fmtid="{D5CDD505-2E9C-101B-9397-08002B2CF9AE}" pid="4" name="MSIP_Label_defa4170-0d19-0005-0004-bc88714345d2_Enabled">
    <vt:lpwstr>true</vt:lpwstr>
  </property>
  <property fmtid="{D5CDD505-2E9C-101B-9397-08002B2CF9AE}" pid="5" name="MSIP_Label_defa4170-0d19-0005-0004-bc88714345d2_SetDate">
    <vt:lpwstr>2023-03-24T03:24:58Z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3fa0ece9-4fbf-470a-a479-06f9f26c2b1b</vt:lpwstr>
  </property>
  <property fmtid="{D5CDD505-2E9C-101B-9397-08002B2CF9AE}" pid="9" name="MSIP_Label_defa4170-0d19-0005-0004-bc88714345d2_ActionId">
    <vt:lpwstr>40ba2557-f4b9-4e42-97c8-41e1d3541536</vt:lpwstr>
  </property>
  <property fmtid="{D5CDD505-2E9C-101B-9397-08002B2CF9AE}" pid="10" name="MSIP_Label_defa4170-0d19-0005-0004-bc88714345d2_ContentBits">
    <vt:lpwstr>0</vt:lpwstr>
  </property>
</Properties>
</file>