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1" r:id="rId5"/>
    <p:sldId id="260" r:id="rId6"/>
    <p:sldId id="263" r:id="rId7"/>
    <p:sldId id="264" r:id="rId8"/>
    <p:sldId id="267" r:id="rId9"/>
    <p:sldId id="265" r:id="rId10"/>
    <p:sldId id="268" r:id="rId11"/>
    <p:sldId id="271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6EBD3-6101-4ED2-9732-047AFCF5E41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6FBF5-B6CD-47F6-930B-2161E30E33F3}">
      <dgm:prSet phldrT="[Text]" custT="1"/>
      <dgm:spPr/>
      <dgm:t>
        <a:bodyPr/>
        <a:lstStyle/>
        <a:p>
          <a:r>
            <a:rPr lang="en-US" sz="1800" dirty="0"/>
            <a:t>Inner BC</a:t>
          </a:r>
        </a:p>
        <a:p>
          <a:r>
            <a:rPr lang="en-US" sz="1800" dirty="0"/>
            <a:t>7</a:t>
          </a:r>
        </a:p>
      </dgm:t>
    </dgm:pt>
    <dgm:pt modelId="{B4B6F172-647D-4302-B506-6DFD6B844C68}" type="parTrans" cxnId="{9481607D-25C1-4E36-8655-C92A192EB22C}">
      <dgm:prSet/>
      <dgm:spPr/>
      <dgm:t>
        <a:bodyPr/>
        <a:lstStyle/>
        <a:p>
          <a:endParaRPr lang="en-US" sz="2800"/>
        </a:p>
      </dgm:t>
    </dgm:pt>
    <dgm:pt modelId="{1CBF1BC2-4897-4C95-AAC2-BC67CB43D62B}" type="sibTrans" cxnId="{9481607D-25C1-4E36-8655-C92A192EB22C}">
      <dgm:prSet/>
      <dgm:spPr/>
      <dgm:t>
        <a:bodyPr/>
        <a:lstStyle/>
        <a:p>
          <a:endParaRPr lang="en-US" sz="2800"/>
        </a:p>
      </dgm:t>
    </dgm:pt>
    <dgm:pt modelId="{1F46938D-6C01-44E4-B3E4-A3229F747953}">
      <dgm:prSet phldrT="[Text]" custT="1"/>
      <dgm:spPr/>
      <dgm:t>
        <a:bodyPr/>
        <a:lstStyle/>
        <a:p>
          <a:r>
            <a:rPr lang="en-US" sz="1800" dirty="0">
              <a:sym typeface="Wingdings" panose="05000000000000000000" pitchFamily="2" charset="2"/>
            </a:rPr>
            <a:t>Mixing plane</a:t>
          </a:r>
        </a:p>
        <a:p>
          <a:r>
            <a:rPr lang="en-US" sz="1800" dirty="0">
              <a:sym typeface="Wingdings" panose="05000000000000000000" pitchFamily="2" charset="2"/>
            </a:rPr>
            <a:t>Turbo periodic</a:t>
          </a:r>
        </a:p>
        <a:p>
          <a:r>
            <a:rPr lang="en-US" sz="1800" dirty="0"/>
            <a:t>71,72,73</a:t>
          </a:r>
          <a:r>
            <a:rPr lang="en-US" sz="1800" dirty="0">
              <a:sym typeface="Wingdings" panose="05000000000000000000" pitchFamily="2" charset="2"/>
            </a:rPr>
            <a:t> </a:t>
          </a:r>
          <a:endParaRPr lang="en-US" sz="1800" dirty="0"/>
        </a:p>
      </dgm:t>
    </dgm:pt>
    <dgm:pt modelId="{1B18EA09-9A24-4E5E-B404-0FC41F4BA545}" type="parTrans" cxnId="{36DC4506-F3E6-4B0C-B924-F2008F346B13}">
      <dgm:prSet/>
      <dgm:spPr/>
      <dgm:t>
        <a:bodyPr/>
        <a:lstStyle/>
        <a:p>
          <a:endParaRPr lang="en-US" sz="2800"/>
        </a:p>
      </dgm:t>
    </dgm:pt>
    <dgm:pt modelId="{EEE48661-4CC9-4FE2-B27F-DA3271D110AD}" type="sibTrans" cxnId="{36DC4506-F3E6-4B0C-B924-F2008F346B13}">
      <dgm:prSet/>
      <dgm:spPr/>
      <dgm:t>
        <a:bodyPr/>
        <a:lstStyle/>
        <a:p>
          <a:endParaRPr lang="en-US" sz="2800"/>
        </a:p>
      </dgm:t>
    </dgm:pt>
    <dgm:pt modelId="{3D75249A-8501-4D52-8D16-C71697E95D34}">
      <dgm:prSet phldrT="[Text]" custT="1"/>
      <dgm:spPr/>
      <dgm:t>
        <a:bodyPr/>
        <a:lstStyle/>
        <a:p>
          <a:r>
            <a:rPr lang="en-US" sz="1800" dirty="0">
              <a:sym typeface="Wingdings" panose="05000000000000000000" pitchFamily="2" charset="2"/>
            </a:rPr>
            <a:t>Symmetry</a:t>
          </a:r>
        </a:p>
        <a:p>
          <a:r>
            <a:rPr lang="en-US" sz="1800" dirty="0">
              <a:sym typeface="Wingdings" panose="05000000000000000000" pitchFamily="2" charset="2"/>
            </a:rPr>
            <a:t>Periodic</a:t>
          </a:r>
        </a:p>
        <a:p>
          <a:r>
            <a:rPr lang="en-US" sz="1800" dirty="0">
              <a:sym typeface="Wingdings" panose="05000000000000000000" pitchFamily="2" charset="2"/>
            </a:rPr>
            <a:t>Zero Gradient</a:t>
          </a:r>
        </a:p>
        <a:p>
          <a:r>
            <a:rPr lang="en-US" sz="1800" dirty="0"/>
            <a:t>1,8,10,20,23</a:t>
          </a:r>
        </a:p>
      </dgm:t>
    </dgm:pt>
    <dgm:pt modelId="{21FEC168-BE2A-4A69-AC36-ED6A38260B1C}" type="parTrans" cxnId="{B5DE541D-42F2-4E63-A75F-69B91EDCED5B}">
      <dgm:prSet/>
      <dgm:spPr/>
      <dgm:t>
        <a:bodyPr/>
        <a:lstStyle/>
        <a:p>
          <a:endParaRPr lang="en-US" sz="2800"/>
        </a:p>
      </dgm:t>
    </dgm:pt>
    <dgm:pt modelId="{36AB903C-28D9-466A-926D-A3DC22E28FA4}" type="sibTrans" cxnId="{B5DE541D-42F2-4E63-A75F-69B91EDCED5B}">
      <dgm:prSet/>
      <dgm:spPr/>
      <dgm:t>
        <a:bodyPr/>
        <a:lstStyle/>
        <a:p>
          <a:endParaRPr lang="en-US" sz="2800"/>
        </a:p>
      </dgm:t>
    </dgm:pt>
    <dgm:pt modelId="{23EF6D41-DE38-4193-BD3A-26A8DAB89AD7}">
      <dgm:prSet phldrT="[Text]" custT="1"/>
      <dgm:spPr/>
      <dgm:t>
        <a:bodyPr/>
        <a:lstStyle/>
        <a:p>
          <a:r>
            <a:rPr lang="en-US" sz="1800" dirty="0"/>
            <a:t>Wall</a:t>
          </a:r>
        </a:p>
        <a:p>
          <a:r>
            <a:rPr lang="en-US" sz="1800" dirty="0"/>
            <a:t>Moving Wall</a:t>
          </a:r>
        </a:p>
        <a:p>
          <a:r>
            <a:rPr lang="en-US" sz="1800" dirty="0"/>
            <a:t>3,32,33,34,35,19</a:t>
          </a:r>
        </a:p>
        <a:p>
          <a:r>
            <a:rPr lang="en-US" sz="1800" dirty="0"/>
            <a:t>101-110</a:t>
          </a:r>
        </a:p>
        <a:p>
          <a:endParaRPr lang="en-US" sz="1800" dirty="0"/>
        </a:p>
      </dgm:t>
    </dgm:pt>
    <dgm:pt modelId="{A282D292-78B3-4963-8633-6C6A93BB8BDC}" type="parTrans" cxnId="{7977F0A9-7ACC-4F4D-8998-BCBE8CE1AF86}">
      <dgm:prSet/>
      <dgm:spPr/>
      <dgm:t>
        <a:bodyPr/>
        <a:lstStyle/>
        <a:p>
          <a:endParaRPr lang="en-US" sz="2800"/>
        </a:p>
      </dgm:t>
    </dgm:pt>
    <dgm:pt modelId="{31E47275-017B-4B4A-BECE-7B07058D1CFE}" type="sibTrans" cxnId="{7977F0A9-7ACC-4F4D-8998-BCBE8CE1AF86}">
      <dgm:prSet/>
      <dgm:spPr/>
      <dgm:t>
        <a:bodyPr/>
        <a:lstStyle/>
        <a:p>
          <a:endParaRPr lang="en-US" sz="2800"/>
        </a:p>
      </dgm:t>
    </dgm:pt>
    <dgm:pt modelId="{771A7D5C-8B2A-493E-9446-E5D7E069435C}">
      <dgm:prSet phldrT="[Text]" custT="1"/>
      <dgm:spPr/>
      <dgm:t>
        <a:bodyPr/>
        <a:lstStyle/>
        <a:p>
          <a:r>
            <a:rPr lang="en-US" sz="1800" dirty="0">
              <a:sym typeface="Wingdings" panose="05000000000000000000" pitchFamily="2" charset="2"/>
            </a:rPr>
            <a:t>Inlet</a:t>
          </a:r>
        </a:p>
        <a:p>
          <a:r>
            <a:rPr lang="en-US" sz="1800" dirty="0">
              <a:sym typeface="Wingdings" panose="05000000000000000000" pitchFamily="2" charset="2"/>
            </a:rPr>
            <a:t>Outlet</a:t>
          </a:r>
        </a:p>
        <a:p>
          <a:r>
            <a:rPr lang="en-US" sz="1800" dirty="0"/>
            <a:t>9,6,5,2,21,22,24,28</a:t>
          </a:r>
          <a:r>
            <a:rPr lang="en-US" sz="1800" dirty="0">
              <a:sym typeface="Wingdings" panose="05000000000000000000" pitchFamily="2" charset="2"/>
            </a:rPr>
            <a:t> </a:t>
          </a:r>
          <a:endParaRPr lang="en-US" sz="1800" dirty="0"/>
        </a:p>
      </dgm:t>
    </dgm:pt>
    <dgm:pt modelId="{2D735461-3A4E-40B2-911A-43ED427B8612}" type="parTrans" cxnId="{3483479A-291C-4D72-AECB-DF09DF234393}">
      <dgm:prSet/>
      <dgm:spPr/>
      <dgm:t>
        <a:bodyPr/>
        <a:lstStyle/>
        <a:p>
          <a:endParaRPr lang="en-US" sz="2800"/>
        </a:p>
      </dgm:t>
    </dgm:pt>
    <dgm:pt modelId="{60A32D8A-CC8A-44A1-8522-F773C05273F7}" type="sibTrans" cxnId="{3483479A-291C-4D72-AECB-DF09DF234393}">
      <dgm:prSet/>
      <dgm:spPr/>
      <dgm:t>
        <a:bodyPr/>
        <a:lstStyle/>
        <a:p>
          <a:endParaRPr lang="en-US" sz="2800"/>
        </a:p>
      </dgm:t>
    </dgm:pt>
    <dgm:pt modelId="{8196D44A-B997-443F-8930-A60DB343C7A0}" type="pres">
      <dgm:prSet presAssocID="{B606EBD3-6101-4ED2-9732-047AFCF5E41A}" presName="rootnode" presStyleCnt="0">
        <dgm:presLayoutVars>
          <dgm:chMax/>
          <dgm:chPref/>
          <dgm:dir/>
          <dgm:animLvl val="lvl"/>
        </dgm:presLayoutVars>
      </dgm:prSet>
      <dgm:spPr/>
    </dgm:pt>
    <dgm:pt modelId="{59DB91B4-7821-42EB-9B2E-11C4F60DD47B}" type="pres">
      <dgm:prSet presAssocID="{2456FBF5-B6CD-47F6-930B-2161E30E33F3}" presName="composite" presStyleCnt="0"/>
      <dgm:spPr/>
    </dgm:pt>
    <dgm:pt modelId="{FB987EB7-D70D-431C-9E13-4B1670FFB6EE}" type="pres">
      <dgm:prSet presAssocID="{2456FBF5-B6CD-47F6-930B-2161E30E33F3}" presName="LShape" presStyleLbl="alignNode1" presStyleIdx="0" presStyleCnt="9"/>
      <dgm:spPr/>
    </dgm:pt>
    <dgm:pt modelId="{B828E5FD-73FF-4498-B65B-0276E9BB98F3}" type="pres">
      <dgm:prSet presAssocID="{2456FBF5-B6CD-47F6-930B-2161E30E33F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EB200FB-607A-42E7-947D-73BED3D43FFF}" type="pres">
      <dgm:prSet presAssocID="{2456FBF5-B6CD-47F6-930B-2161E30E33F3}" presName="Triangle" presStyleLbl="alignNode1" presStyleIdx="1" presStyleCnt="9"/>
      <dgm:spPr/>
    </dgm:pt>
    <dgm:pt modelId="{D168C8A9-BF9F-409B-8718-845AB3FDFAF8}" type="pres">
      <dgm:prSet presAssocID="{1CBF1BC2-4897-4C95-AAC2-BC67CB43D62B}" presName="sibTrans" presStyleCnt="0"/>
      <dgm:spPr/>
    </dgm:pt>
    <dgm:pt modelId="{8BD7A0F3-10D9-470B-B5D9-49359862CA94}" type="pres">
      <dgm:prSet presAssocID="{1CBF1BC2-4897-4C95-AAC2-BC67CB43D62B}" presName="space" presStyleCnt="0"/>
      <dgm:spPr/>
    </dgm:pt>
    <dgm:pt modelId="{149D6B0B-48A7-45DF-9B24-5A36A1E348F5}" type="pres">
      <dgm:prSet presAssocID="{1F46938D-6C01-44E4-B3E4-A3229F747953}" presName="composite" presStyleCnt="0"/>
      <dgm:spPr/>
    </dgm:pt>
    <dgm:pt modelId="{A8801904-F11E-45FA-9C42-BA2CD6A29E3F}" type="pres">
      <dgm:prSet presAssocID="{1F46938D-6C01-44E4-B3E4-A3229F747953}" presName="LShape" presStyleLbl="alignNode1" presStyleIdx="2" presStyleCnt="9"/>
      <dgm:spPr/>
    </dgm:pt>
    <dgm:pt modelId="{1A35B506-D01A-4A3E-99A6-AF986E6F1FF3}" type="pres">
      <dgm:prSet presAssocID="{1F46938D-6C01-44E4-B3E4-A3229F747953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EBD1C4E-07F3-4BC2-8FCB-CBDE5E255FD4}" type="pres">
      <dgm:prSet presAssocID="{1F46938D-6C01-44E4-B3E4-A3229F747953}" presName="Triangle" presStyleLbl="alignNode1" presStyleIdx="3" presStyleCnt="9"/>
      <dgm:spPr/>
    </dgm:pt>
    <dgm:pt modelId="{8F14B736-B7EC-4840-86D3-888EFE967A20}" type="pres">
      <dgm:prSet presAssocID="{EEE48661-4CC9-4FE2-B27F-DA3271D110AD}" presName="sibTrans" presStyleCnt="0"/>
      <dgm:spPr/>
    </dgm:pt>
    <dgm:pt modelId="{C14BF1D1-13B0-425C-97D9-A274ED41677F}" type="pres">
      <dgm:prSet presAssocID="{EEE48661-4CC9-4FE2-B27F-DA3271D110AD}" presName="space" presStyleCnt="0"/>
      <dgm:spPr/>
    </dgm:pt>
    <dgm:pt modelId="{0290040E-6D56-44D7-B0AA-97BEBD246214}" type="pres">
      <dgm:prSet presAssocID="{3D75249A-8501-4D52-8D16-C71697E95D34}" presName="composite" presStyleCnt="0"/>
      <dgm:spPr/>
    </dgm:pt>
    <dgm:pt modelId="{B8A4D0D9-CF0B-419D-9032-C14C55C49042}" type="pres">
      <dgm:prSet presAssocID="{3D75249A-8501-4D52-8D16-C71697E95D34}" presName="LShape" presStyleLbl="alignNode1" presStyleIdx="4" presStyleCnt="9"/>
      <dgm:spPr/>
    </dgm:pt>
    <dgm:pt modelId="{B871A94A-7DB9-4E31-9BEC-6578AFAF085A}" type="pres">
      <dgm:prSet presAssocID="{3D75249A-8501-4D52-8D16-C71697E95D3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1D78F25-7539-415C-8C80-AF3277684A45}" type="pres">
      <dgm:prSet presAssocID="{3D75249A-8501-4D52-8D16-C71697E95D34}" presName="Triangle" presStyleLbl="alignNode1" presStyleIdx="5" presStyleCnt="9"/>
      <dgm:spPr/>
    </dgm:pt>
    <dgm:pt modelId="{96AF8BFD-CC9A-497F-8C58-1724841AD077}" type="pres">
      <dgm:prSet presAssocID="{36AB903C-28D9-466A-926D-A3DC22E28FA4}" presName="sibTrans" presStyleCnt="0"/>
      <dgm:spPr/>
    </dgm:pt>
    <dgm:pt modelId="{68A3912B-F013-4A74-8443-703B571A7500}" type="pres">
      <dgm:prSet presAssocID="{36AB903C-28D9-466A-926D-A3DC22E28FA4}" presName="space" presStyleCnt="0"/>
      <dgm:spPr/>
    </dgm:pt>
    <dgm:pt modelId="{EC8525EA-F2E4-4860-81A5-0E32734F9CA3}" type="pres">
      <dgm:prSet presAssocID="{771A7D5C-8B2A-493E-9446-E5D7E069435C}" presName="composite" presStyleCnt="0"/>
      <dgm:spPr/>
    </dgm:pt>
    <dgm:pt modelId="{A777A322-724F-49E5-9B66-16B77EC05665}" type="pres">
      <dgm:prSet presAssocID="{771A7D5C-8B2A-493E-9446-E5D7E069435C}" presName="LShape" presStyleLbl="alignNode1" presStyleIdx="6" presStyleCnt="9"/>
      <dgm:spPr/>
    </dgm:pt>
    <dgm:pt modelId="{6247010A-E91E-4A32-A42F-9B63D4CAAB4B}" type="pres">
      <dgm:prSet presAssocID="{771A7D5C-8B2A-493E-9446-E5D7E069435C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F6F565B-7DC8-4A42-BA21-28CD7E69AEE7}" type="pres">
      <dgm:prSet presAssocID="{771A7D5C-8B2A-493E-9446-E5D7E069435C}" presName="Triangle" presStyleLbl="alignNode1" presStyleIdx="7" presStyleCnt="9"/>
      <dgm:spPr/>
    </dgm:pt>
    <dgm:pt modelId="{5731066B-629E-4647-B3BD-16525F90957C}" type="pres">
      <dgm:prSet presAssocID="{60A32D8A-CC8A-44A1-8522-F773C05273F7}" presName="sibTrans" presStyleCnt="0"/>
      <dgm:spPr/>
    </dgm:pt>
    <dgm:pt modelId="{0DF065CE-B7F0-4A37-AD4C-2500881F6786}" type="pres">
      <dgm:prSet presAssocID="{60A32D8A-CC8A-44A1-8522-F773C05273F7}" presName="space" presStyleCnt="0"/>
      <dgm:spPr/>
    </dgm:pt>
    <dgm:pt modelId="{489CBD44-537B-4768-B5D3-30C0E6F27BAB}" type="pres">
      <dgm:prSet presAssocID="{23EF6D41-DE38-4193-BD3A-26A8DAB89AD7}" presName="composite" presStyleCnt="0"/>
      <dgm:spPr/>
    </dgm:pt>
    <dgm:pt modelId="{2B700A75-E912-4208-B077-0ECDC890ADA9}" type="pres">
      <dgm:prSet presAssocID="{23EF6D41-DE38-4193-BD3A-26A8DAB89AD7}" presName="LShape" presStyleLbl="alignNode1" presStyleIdx="8" presStyleCnt="9"/>
      <dgm:spPr/>
    </dgm:pt>
    <dgm:pt modelId="{62981BC5-8509-41AE-814B-C2E86DD68A73}" type="pres">
      <dgm:prSet presAssocID="{23EF6D41-DE38-4193-BD3A-26A8DAB89AD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423B804-9001-4FDC-A382-F2C985BCEEC7}" type="presOf" srcId="{B606EBD3-6101-4ED2-9732-047AFCF5E41A}" destId="{8196D44A-B997-443F-8930-A60DB343C7A0}" srcOrd="0" destOrd="0" presId="urn:microsoft.com/office/officeart/2009/3/layout/StepUpProcess"/>
    <dgm:cxn modelId="{36DC4506-F3E6-4B0C-B924-F2008F346B13}" srcId="{B606EBD3-6101-4ED2-9732-047AFCF5E41A}" destId="{1F46938D-6C01-44E4-B3E4-A3229F747953}" srcOrd="1" destOrd="0" parTransId="{1B18EA09-9A24-4E5E-B404-0FC41F4BA545}" sibTransId="{EEE48661-4CC9-4FE2-B27F-DA3271D110AD}"/>
    <dgm:cxn modelId="{1325591A-6292-40A1-9648-29DEF4EC90C0}" type="presOf" srcId="{1F46938D-6C01-44E4-B3E4-A3229F747953}" destId="{1A35B506-D01A-4A3E-99A6-AF986E6F1FF3}" srcOrd="0" destOrd="0" presId="urn:microsoft.com/office/officeart/2009/3/layout/StepUpProcess"/>
    <dgm:cxn modelId="{B5DE541D-42F2-4E63-A75F-69B91EDCED5B}" srcId="{B606EBD3-6101-4ED2-9732-047AFCF5E41A}" destId="{3D75249A-8501-4D52-8D16-C71697E95D34}" srcOrd="2" destOrd="0" parTransId="{21FEC168-BE2A-4A69-AC36-ED6A38260B1C}" sibTransId="{36AB903C-28D9-466A-926D-A3DC22E28FA4}"/>
    <dgm:cxn modelId="{30F0262B-61D6-44AF-AD19-0A58C1593623}" type="presOf" srcId="{23EF6D41-DE38-4193-BD3A-26A8DAB89AD7}" destId="{62981BC5-8509-41AE-814B-C2E86DD68A73}" srcOrd="0" destOrd="0" presId="urn:microsoft.com/office/officeart/2009/3/layout/StepUpProcess"/>
    <dgm:cxn modelId="{D8E33C4C-F515-4EA4-B3CB-0D510B46A4B7}" type="presOf" srcId="{3D75249A-8501-4D52-8D16-C71697E95D34}" destId="{B871A94A-7DB9-4E31-9BEC-6578AFAF085A}" srcOrd="0" destOrd="0" presId="urn:microsoft.com/office/officeart/2009/3/layout/StepUpProcess"/>
    <dgm:cxn modelId="{DCB4E04F-B973-4180-9D2F-340CE7341153}" type="presOf" srcId="{771A7D5C-8B2A-493E-9446-E5D7E069435C}" destId="{6247010A-E91E-4A32-A42F-9B63D4CAAB4B}" srcOrd="0" destOrd="0" presId="urn:microsoft.com/office/officeart/2009/3/layout/StepUpProcess"/>
    <dgm:cxn modelId="{9481607D-25C1-4E36-8655-C92A192EB22C}" srcId="{B606EBD3-6101-4ED2-9732-047AFCF5E41A}" destId="{2456FBF5-B6CD-47F6-930B-2161E30E33F3}" srcOrd="0" destOrd="0" parTransId="{B4B6F172-647D-4302-B506-6DFD6B844C68}" sibTransId="{1CBF1BC2-4897-4C95-AAC2-BC67CB43D62B}"/>
    <dgm:cxn modelId="{3483479A-291C-4D72-AECB-DF09DF234393}" srcId="{B606EBD3-6101-4ED2-9732-047AFCF5E41A}" destId="{771A7D5C-8B2A-493E-9446-E5D7E069435C}" srcOrd="3" destOrd="0" parTransId="{2D735461-3A4E-40B2-911A-43ED427B8612}" sibTransId="{60A32D8A-CC8A-44A1-8522-F773C05273F7}"/>
    <dgm:cxn modelId="{7977F0A9-7ACC-4F4D-8998-BCBE8CE1AF86}" srcId="{B606EBD3-6101-4ED2-9732-047AFCF5E41A}" destId="{23EF6D41-DE38-4193-BD3A-26A8DAB89AD7}" srcOrd="4" destOrd="0" parTransId="{A282D292-78B3-4963-8633-6C6A93BB8BDC}" sibTransId="{31E47275-017B-4B4A-BECE-7B07058D1CFE}"/>
    <dgm:cxn modelId="{48A5CAED-AC1C-4001-AE0F-05E5ACE22CDD}" type="presOf" srcId="{2456FBF5-B6CD-47F6-930B-2161E30E33F3}" destId="{B828E5FD-73FF-4498-B65B-0276E9BB98F3}" srcOrd="0" destOrd="0" presId="urn:microsoft.com/office/officeart/2009/3/layout/StepUpProcess"/>
    <dgm:cxn modelId="{F79B2F47-E3B2-4C07-9299-C7A57E37E2C1}" type="presParOf" srcId="{8196D44A-B997-443F-8930-A60DB343C7A0}" destId="{59DB91B4-7821-42EB-9B2E-11C4F60DD47B}" srcOrd="0" destOrd="0" presId="urn:microsoft.com/office/officeart/2009/3/layout/StepUpProcess"/>
    <dgm:cxn modelId="{6B132E4E-4848-410A-9A24-60C38313D508}" type="presParOf" srcId="{59DB91B4-7821-42EB-9B2E-11C4F60DD47B}" destId="{FB987EB7-D70D-431C-9E13-4B1670FFB6EE}" srcOrd="0" destOrd="0" presId="urn:microsoft.com/office/officeart/2009/3/layout/StepUpProcess"/>
    <dgm:cxn modelId="{61DFC7C8-7C0D-463F-BEDC-3353989CCFDD}" type="presParOf" srcId="{59DB91B4-7821-42EB-9B2E-11C4F60DD47B}" destId="{B828E5FD-73FF-4498-B65B-0276E9BB98F3}" srcOrd="1" destOrd="0" presId="urn:microsoft.com/office/officeart/2009/3/layout/StepUpProcess"/>
    <dgm:cxn modelId="{03E2C2A8-39AB-46CD-A630-0B8ED1BF5FCB}" type="presParOf" srcId="{59DB91B4-7821-42EB-9B2E-11C4F60DD47B}" destId="{8EB200FB-607A-42E7-947D-73BED3D43FFF}" srcOrd="2" destOrd="0" presId="urn:microsoft.com/office/officeart/2009/3/layout/StepUpProcess"/>
    <dgm:cxn modelId="{25188923-FFBB-40E9-800C-751EB2E81A37}" type="presParOf" srcId="{8196D44A-B997-443F-8930-A60DB343C7A0}" destId="{D168C8A9-BF9F-409B-8718-845AB3FDFAF8}" srcOrd="1" destOrd="0" presId="urn:microsoft.com/office/officeart/2009/3/layout/StepUpProcess"/>
    <dgm:cxn modelId="{D5BB9C34-4FA8-498E-A71F-D86758399531}" type="presParOf" srcId="{D168C8A9-BF9F-409B-8718-845AB3FDFAF8}" destId="{8BD7A0F3-10D9-470B-B5D9-49359862CA94}" srcOrd="0" destOrd="0" presId="urn:microsoft.com/office/officeart/2009/3/layout/StepUpProcess"/>
    <dgm:cxn modelId="{95842C57-D467-475D-BEC5-72026278D634}" type="presParOf" srcId="{8196D44A-B997-443F-8930-A60DB343C7A0}" destId="{149D6B0B-48A7-45DF-9B24-5A36A1E348F5}" srcOrd="2" destOrd="0" presId="urn:microsoft.com/office/officeart/2009/3/layout/StepUpProcess"/>
    <dgm:cxn modelId="{0E3A5905-E47C-4768-AD36-E9EF4B8A3EF6}" type="presParOf" srcId="{149D6B0B-48A7-45DF-9B24-5A36A1E348F5}" destId="{A8801904-F11E-45FA-9C42-BA2CD6A29E3F}" srcOrd="0" destOrd="0" presId="urn:microsoft.com/office/officeart/2009/3/layout/StepUpProcess"/>
    <dgm:cxn modelId="{61E60C90-4414-4643-B95F-B3DD296B7349}" type="presParOf" srcId="{149D6B0B-48A7-45DF-9B24-5A36A1E348F5}" destId="{1A35B506-D01A-4A3E-99A6-AF986E6F1FF3}" srcOrd="1" destOrd="0" presId="urn:microsoft.com/office/officeart/2009/3/layout/StepUpProcess"/>
    <dgm:cxn modelId="{EBA5D542-A649-4E72-918D-4DD3E031CD23}" type="presParOf" srcId="{149D6B0B-48A7-45DF-9B24-5A36A1E348F5}" destId="{FEBD1C4E-07F3-4BC2-8FCB-CBDE5E255FD4}" srcOrd="2" destOrd="0" presId="urn:microsoft.com/office/officeart/2009/3/layout/StepUpProcess"/>
    <dgm:cxn modelId="{EFCA3A08-CB5A-4C27-8C92-55DBFE4B196B}" type="presParOf" srcId="{8196D44A-B997-443F-8930-A60DB343C7A0}" destId="{8F14B736-B7EC-4840-86D3-888EFE967A20}" srcOrd="3" destOrd="0" presId="urn:microsoft.com/office/officeart/2009/3/layout/StepUpProcess"/>
    <dgm:cxn modelId="{2C6D9B92-65DE-43EA-976F-EC109CFDCCDD}" type="presParOf" srcId="{8F14B736-B7EC-4840-86D3-888EFE967A20}" destId="{C14BF1D1-13B0-425C-97D9-A274ED41677F}" srcOrd="0" destOrd="0" presId="urn:microsoft.com/office/officeart/2009/3/layout/StepUpProcess"/>
    <dgm:cxn modelId="{EE726F8C-4389-4E4A-BFC7-2193804ECF71}" type="presParOf" srcId="{8196D44A-B997-443F-8930-A60DB343C7A0}" destId="{0290040E-6D56-44D7-B0AA-97BEBD246214}" srcOrd="4" destOrd="0" presId="urn:microsoft.com/office/officeart/2009/3/layout/StepUpProcess"/>
    <dgm:cxn modelId="{B6CAEE1E-009A-4C3F-93C1-6D6920380A23}" type="presParOf" srcId="{0290040E-6D56-44D7-B0AA-97BEBD246214}" destId="{B8A4D0D9-CF0B-419D-9032-C14C55C49042}" srcOrd="0" destOrd="0" presId="urn:microsoft.com/office/officeart/2009/3/layout/StepUpProcess"/>
    <dgm:cxn modelId="{E700489D-1DC7-40B1-86CE-2DB207F30DD4}" type="presParOf" srcId="{0290040E-6D56-44D7-B0AA-97BEBD246214}" destId="{B871A94A-7DB9-4E31-9BEC-6578AFAF085A}" srcOrd="1" destOrd="0" presId="urn:microsoft.com/office/officeart/2009/3/layout/StepUpProcess"/>
    <dgm:cxn modelId="{45F56DE5-5D4E-4898-9A13-3141A4F70CF5}" type="presParOf" srcId="{0290040E-6D56-44D7-B0AA-97BEBD246214}" destId="{01D78F25-7539-415C-8C80-AF3277684A45}" srcOrd="2" destOrd="0" presId="urn:microsoft.com/office/officeart/2009/3/layout/StepUpProcess"/>
    <dgm:cxn modelId="{845D100B-EE1D-41E3-8D1B-2D1266C2F49A}" type="presParOf" srcId="{8196D44A-B997-443F-8930-A60DB343C7A0}" destId="{96AF8BFD-CC9A-497F-8C58-1724841AD077}" srcOrd="5" destOrd="0" presId="urn:microsoft.com/office/officeart/2009/3/layout/StepUpProcess"/>
    <dgm:cxn modelId="{AE73BA8F-4776-4ACF-9C75-CF0A09E90E2B}" type="presParOf" srcId="{96AF8BFD-CC9A-497F-8C58-1724841AD077}" destId="{68A3912B-F013-4A74-8443-703B571A7500}" srcOrd="0" destOrd="0" presId="urn:microsoft.com/office/officeart/2009/3/layout/StepUpProcess"/>
    <dgm:cxn modelId="{7FE44148-F3F8-4034-9533-8F9F85A63251}" type="presParOf" srcId="{8196D44A-B997-443F-8930-A60DB343C7A0}" destId="{EC8525EA-F2E4-4860-81A5-0E32734F9CA3}" srcOrd="6" destOrd="0" presId="urn:microsoft.com/office/officeart/2009/3/layout/StepUpProcess"/>
    <dgm:cxn modelId="{18D1628A-6C48-45EC-889F-456F9152C888}" type="presParOf" srcId="{EC8525EA-F2E4-4860-81A5-0E32734F9CA3}" destId="{A777A322-724F-49E5-9B66-16B77EC05665}" srcOrd="0" destOrd="0" presId="urn:microsoft.com/office/officeart/2009/3/layout/StepUpProcess"/>
    <dgm:cxn modelId="{61D1D24C-289D-4865-84A4-BA1CBDFB9608}" type="presParOf" srcId="{EC8525EA-F2E4-4860-81A5-0E32734F9CA3}" destId="{6247010A-E91E-4A32-A42F-9B63D4CAAB4B}" srcOrd="1" destOrd="0" presId="urn:microsoft.com/office/officeart/2009/3/layout/StepUpProcess"/>
    <dgm:cxn modelId="{80C822EB-985A-4BC9-8605-7BE12F2FABE5}" type="presParOf" srcId="{EC8525EA-F2E4-4860-81A5-0E32734F9CA3}" destId="{4F6F565B-7DC8-4A42-BA21-28CD7E69AEE7}" srcOrd="2" destOrd="0" presId="urn:microsoft.com/office/officeart/2009/3/layout/StepUpProcess"/>
    <dgm:cxn modelId="{2D80A2EF-C655-4AD5-A39E-45E2474C43B0}" type="presParOf" srcId="{8196D44A-B997-443F-8930-A60DB343C7A0}" destId="{5731066B-629E-4647-B3BD-16525F90957C}" srcOrd="7" destOrd="0" presId="urn:microsoft.com/office/officeart/2009/3/layout/StepUpProcess"/>
    <dgm:cxn modelId="{7C0D6895-8658-4875-8929-744D86D06795}" type="presParOf" srcId="{5731066B-629E-4647-B3BD-16525F90957C}" destId="{0DF065CE-B7F0-4A37-AD4C-2500881F6786}" srcOrd="0" destOrd="0" presId="urn:microsoft.com/office/officeart/2009/3/layout/StepUpProcess"/>
    <dgm:cxn modelId="{9060870A-6B67-4C20-BD9E-BCF7EDA9BB57}" type="presParOf" srcId="{8196D44A-B997-443F-8930-A60DB343C7A0}" destId="{489CBD44-537B-4768-B5D3-30C0E6F27BAB}" srcOrd="8" destOrd="0" presId="urn:microsoft.com/office/officeart/2009/3/layout/StepUpProcess"/>
    <dgm:cxn modelId="{1E202B67-0F17-4AFC-9B6B-ECBEDACA09FE}" type="presParOf" srcId="{489CBD44-537B-4768-B5D3-30C0E6F27BAB}" destId="{2B700A75-E912-4208-B077-0ECDC890ADA9}" srcOrd="0" destOrd="0" presId="urn:microsoft.com/office/officeart/2009/3/layout/StepUpProcess"/>
    <dgm:cxn modelId="{E52A0691-7E29-4DD8-8435-9500D15D211C}" type="presParOf" srcId="{489CBD44-537B-4768-B5D3-30C0E6F27BAB}" destId="{62981BC5-8509-41AE-814B-C2E86DD68A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87EB7-D70D-431C-9E13-4B1670FFB6EE}">
      <dsp:nvSpPr>
        <dsp:cNvPr id="0" name=""/>
        <dsp:cNvSpPr/>
      </dsp:nvSpPr>
      <dsp:spPr>
        <a:xfrm rot="5400000">
          <a:off x="423015" y="2163774"/>
          <a:ext cx="1272175" cy="21168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E5FD-73FF-4498-B65B-0276E9BB98F3}">
      <dsp:nvSpPr>
        <dsp:cNvPr id="0" name=""/>
        <dsp:cNvSpPr/>
      </dsp:nvSpPr>
      <dsp:spPr>
        <a:xfrm>
          <a:off x="210658" y="2796262"/>
          <a:ext cx="1911122" cy="167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Inner BC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</a:p>
      </dsp:txBody>
      <dsp:txXfrm>
        <a:off x="210658" y="2796262"/>
        <a:ext cx="1911122" cy="1675211"/>
      </dsp:txXfrm>
    </dsp:sp>
    <dsp:sp modelId="{8EB200FB-607A-42E7-947D-73BED3D43FFF}">
      <dsp:nvSpPr>
        <dsp:cNvPr id="0" name=""/>
        <dsp:cNvSpPr/>
      </dsp:nvSpPr>
      <dsp:spPr>
        <a:xfrm>
          <a:off x="1761191" y="2007927"/>
          <a:ext cx="360589" cy="3605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1904-F11E-45FA-9C42-BA2CD6A29E3F}">
      <dsp:nvSpPr>
        <dsp:cNvPr id="0" name=""/>
        <dsp:cNvSpPr/>
      </dsp:nvSpPr>
      <dsp:spPr>
        <a:xfrm rot="5400000">
          <a:off x="2762603" y="1584841"/>
          <a:ext cx="1272175" cy="21168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B506-D01A-4A3E-99A6-AF986E6F1FF3}">
      <dsp:nvSpPr>
        <dsp:cNvPr id="0" name=""/>
        <dsp:cNvSpPr/>
      </dsp:nvSpPr>
      <dsp:spPr>
        <a:xfrm>
          <a:off x="2550245" y="2217329"/>
          <a:ext cx="1911122" cy="167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Mixing plane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Turbo periodic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71,72,73</a:t>
          </a:r>
          <a:r>
            <a:rPr lang="en-US" sz="1800" kern="1200" dirty="0">
              <a:sym typeface="Wingdings" panose="05000000000000000000" pitchFamily="2" charset="2"/>
            </a:rPr>
            <a:t> </a:t>
          </a:r>
          <a:endParaRPr lang="en-US" sz="1800" kern="1200" dirty="0"/>
        </a:p>
      </dsp:txBody>
      <dsp:txXfrm>
        <a:off x="2550245" y="2217329"/>
        <a:ext cx="1911122" cy="1675211"/>
      </dsp:txXfrm>
    </dsp:sp>
    <dsp:sp modelId="{FEBD1C4E-07F3-4BC2-8FCB-CBDE5E255FD4}">
      <dsp:nvSpPr>
        <dsp:cNvPr id="0" name=""/>
        <dsp:cNvSpPr/>
      </dsp:nvSpPr>
      <dsp:spPr>
        <a:xfrm>
          <a:off x="4100779" y="1428994"/>
          <a:ext cx="360589" cy="3605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D0D9-CF0B-419D-9032-C14C55C49042}">
      <dsp:nvSpPr>
        <dsp:cNvPr id="0" name=""/>
        <dsp:cNvSpPr/>
      </dsp:nvSpPr>
      <dsp:spPr>
        <a:xfrm rot="5400000">
          <a:off x="5102191" y="1005907"/>
          <a:ext cx="1272175" cy="21168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1A94A-7DB9-4E31-9BEC-6578AFAF085A}">
      <dsp:nvSpPr>
        <dsp:cNvPr id="0" name=""/>
        <dsp:cNvSpPr/>
      </dsp:nvSpPr>
      <dsp:spPr>
        <a:xfrm>
          <a:off x="4889833" y="1638396"/>
          <a:ext cx="1911122" cy="167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Symmetry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Periodic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Zero Gradient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1,8,10,20,23</a:t>
          </a:r>
        </a:p>
      </dsp:txBody>
      <dsp:txXfrm>
        <a:off x="4889833" y="1638396"/>
        <a:ext cx="1911122" cy="1675211"/>
      </dsp:txXfrm>
    </dsp:sp>
    <dsp:sp modelId="{01D78F25-7539-415C-8C80-AF3277684A45}">
      <dsp:nvSpPr>
        <dsp:cNvPr id="0" name=""/>
        <dsp:cNvSpPr/>
      </dsp:nvSpPr>
      <dsp:spPr>
        <a:xfrm>
          <a:off x="6440367" y="850061"/>
          <a:ext cx="360589" cy="3605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7A322-724F-49E5-9B66-16B77EC05665}">
      <dsp:nvSpPr>
        <dsp:cNvPr id="0" name=""/>
        <dsp:cNvSpPr/>
      </dsp:nvSpPr>
      <dsp:spPr>
        <a:xfrm rot="5400000">
          <a:off x="7441779" y="426974"/>
          <a:ext cx="1272175" cy="21168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010A-E91E-4A32-A42F-9B63D4CAAB4B}">
      <dsp:nvSpPr>
        <dsp:cNvPr id="0" name=""/>
        <dsp:cNvSpPr/>
      </dsp:nvSpPr>
      <dsp:spPr>
        <a:xfrm>
          <a:off x="7229421" y="1059462"/>
          <a:ext cx="1911122" cy="167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Inlet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Wingdings" panose="05000000000000000000" pitchFamily="2" charset="2"/>
            </a:rPr>
            <a:t>Outlet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9,6,5,2,21,22,24,28</a:t>
          </a:r>
          <a:r>
            <a:rPr lang="en-US" sz="1800" kern="1200" dirty="0">
              <a:sym typeface="Wingdings" panose="05000000000000000000" pitchFamily="2" charset="2"/>
            </a:rPr>
            <a:t> </a:t>
          </a:r>
          <a:endParaRPr lang="en-US" sz="1800" kern="1200" dirty="0"/>
        </a:p>
      </dsp:txBody>
      <dsp:txXfrm>
        <a:off x="7229421" y="1059462"/>
        <a:ext cx="1911122" cy="1675211"/>
      </dsp:txXfrm>
    </dsp:sp>
    <dsp:sp modelId="{4F6F565B-7DC8-4A42-BA21-28CD7E69AEE7}">
      <dsp:nvSpPr>
        <dsp:cNvPr id="0" name=""/>
        <dsp:cNvSpPr/>
      </dsp:nvSpPr>
      <dsp:spPr>
        <a:xfrm>
          <a:off x="8779955" y="271128"/>
          <a:ext cx="360589" cy="3605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00A75-E912-4208-B077-0ECDC890ADA9}">
      <dsp:nvSpPr>
        <dsp:cNvPr id="0" name=""/>
        <dsp:cNvSpPr/>
      </dsp:nvSpPr>
      <dsp:spPr>
        <a:xfrm rot="5400000">
          <a:off x="9781366" y="-151958"/>
          <a:ext cx="1272175" cy="21168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81BC5-8509-41AE-814B-C2E86DD68A73}">
      <dsp:nvSpPr>
        <dsp:cNvPr id="0" name=""/>
        <dsp:cNvSpPr/>
      </dsp:nvSpPr>
      <dsp:spPr>
        <a:xfrm>
          <a:off x="9569009" y="480529"/>
          <a:ext cx="1911122" cy="167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Wall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Moving Wall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3,32,33,34,35,19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101-110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569009" y="480529"/>
        <a:ext cx="1911122" cy="1675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Yunchao Yang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2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1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0BFB-C744-47CC-9A74-705729A3ED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2/15/17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YUNCHAO 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EA3-7668-4AA2-B4A6-4142F00E1C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62891" y="6273225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archment" panose="03040602040708040804" pitchFamily="66" charset="0"/>
                <a:cs typeface="Times New Roman" panose="02020603050405020304" pitchFamily="18" charset="0"/>
              </a:rPr>
              <a:t>Yunchao Yang 2/15/17</a:t>
            </a:r>
          </a:p>
        </p:txBody>
      </p:sp>
    </p:spTree>
    <p:extLst>
      <p:ext uri="{BB962C8B-B14F-4D97-AF65-F5344CB8AC3E}">
        <p14:creationId xmlns:p14="http://schemas.microsoft.com/office/powerpoint/2010/main" val="11627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275D-9727-4A1B-860E-E967C59409F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YUNCHAO 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5831-2A6E-4C65-8993-8930CF5E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28" y="111841"/>
            <a:ext cx="9144000" cy="1297144"/>
          </a:xfrm>
        </p:spPr>
        <p:txBody>
          <a:bodyPr/>
          <a:lstStyle/>
          <a:p>
            <a:r>
              <a:rPr lang="en-US" dirty="0"/>
              <a:t>CFJ-A6421 – New case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9015"/>
            <a:ext cx="9144000" cy="1775483"/>
          </a:xfrm>
        </p:spPr>
        <p:txBody>
          <a:bodyPr>
            <a:normAutofit/>
          </a:bodyPr>
          <a:lstStyle/>
          <a:p>
            <a:r>
              <a:rPr lang="en-US" dirty="0"/>
              <a:t>Aerodynamics &amp; CFD Lab</a:t>
            </a:r>
          </a:p>
          <a:p>
            <a:r>
              <a:rPr lang="en-US" dirty="0"/>
              <a:t>University of Miami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52" y="2437833"/>
            <a:ext cx="8099867" cy="39841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41075" y="4528457"/>
            <a:ext cx="1031965" cy="2625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0045" y="3453992"/>
            <a:ext cx="801190" cy="3208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26674" y="4127863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6257108" y="2854408"/>
            <a:ext cx="279121" cy="1007069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470403" y="4219303"/>
            <a:ext cx="980460" cy="530428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802379" y="5501073"/>
            <a:ext cx="777561" cy="462847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997470" y="5187331"/>
            <a:ext cx="64924" cy="850878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4508809" y="4923457"/>
            <a:ext cx="126608" cy="809039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50866" y="3298610"/>
            <a:ext cx="770037" cy="544433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787557" y="2442004"/>
            <a:ext cx="217939" cy="752203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77468" y="4803731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845160" y="5113042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906345" y="4791041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152828" y="4242663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19526" y="3388962"/>
            <a:ext cx="391886" cy="182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57140" y="4325417"/>
                <a:ext cx="189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sz="20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40" y="4325417"/>
                <a:ext cx="1895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5161" r="-4838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24885" y="3311825"/>
                <a:ext cx="298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</m:oMath>
                  </m:oMathPara>
                </a14:m>
                <a:endParaRPr lang="en-US" sz="28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85" y="3311825"/>
                <a:ext cx="2981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21846" y="3516145"/>
                <a:ext cx="267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46" y="3516145"/>
                <a:ext cx="26770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2997051" y="4407785"/>
            <a:ext cx="307518" cy="648545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1428F7-93A9-4F31-AC98-6F343318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60400"/>
            <a:ext cx="10388600" cy="53514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Boundary conditions:</a:t>
            </a:r>
          </a:p>
          <a:p>
            <a:r>
              <a:rPr lang="en-US" sz="2400" dirty="0"/>
              <a:t># Note: Boundary conditions</a:t>
            </a:r>
          </a:p>
          <a:p>
            <a:r>
              <a:rPr lang="en-US" sz="2400" dirty="0"/>
              <a:t># 1      zero gradient</a:t>
            </a:r>
          </a:p>
          <a:p>
            <a:r>
              <a:rPr lang="en-US" sz="2400" dirty="0"/>
              <a:t># 2      supersonic inflow</a:t>
            </a:r>
          </a:p>
          <a:p>
            <a:r>
              <a:rPr lang="en-US" sz="2400" dirty="0"/>
              <a:t># 3      no slip adiabatic wall boundary</a:t>
            </a:r>
          </a:p>
          <a:p>
            <a:r>
              <a:rPr lang="en-US" sz="2400" dirty="0"/>
              <a:t># 4      zero gradient with w = 0</a:t>
            </a:r>
          </a:p>
          <a:p>
            <a:r>
              <a:rPr lang="en-US" sz="2400" dirty="0"/>
              <a:t># 5      subsonic outflow, fixed static pressure (</a:t>
            </a:r>
            <a:r>
              <a:rPr lang="en-US" sz="2400" dirty="0" err="1"/>
              <a:t>poutlet</a:t>
            </a:r>
            <a:r>
              <a:rPr lang="en-US" sz="2400" dirty="0"/>
              <a:t> in </a:t>
            </a:r>
            <a:r>
              <a:rPr lang="en-US" sz="2400" dirty="0" err="1"/>
              <a:t>datain</a:t>
            </a:r>
            <a:r>
              <a:rPr lang="en-US" sz="2400" dirty="0"/>
              <a:t>)</a:t>
            </a:r>
          </a:p>
          <a:p>
            <a:r>
              <a:rPr lang="en-US" sz="2400" dirty="0"/>
              <a:t># 6      subsonic inflow, fixed rho, u, v, w at inlet</a:t>
            </a:r>
          </a:p>
          <a:p>
            <a:r>
              <a:rPr lang="en-US" sz="2400" dirty="0"/>
              <a:t># 7      inner boundary for </a:t>
            </a:r>
            <a:r>
              <a:rPr lang="en-US" sz="2400" dirty="0" err="1"/>
              <a:t>mpi</a:t>
            </a:r>
            <a:endParaRPr lang="en-US" sz="2400" dirty="0"/>
          </a:p>
          <a:p>
            <a:r>
              <a:rPr lang="en-US" sz="2400" dirty="0"/>
              <a:t># 8      symmetry boundary</a:t>
            </a:r>
          </a:p>
          <a:p>
            <a:r>
              <a:rPr lang="en-US" sz="2400" dirty="0"/>
              <a:t># 9      subsonic inlet BC with fixed total pressure and temperature</a:t>
            </a:r>
          </a:p>
          <a:p>
            <a:r>
              <a:rPr lang="en-US" sz="2400" dirty="0"/>
              <a:t>#        (Note: direction of flow normal to face is not enforced and outflow is possible)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16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36DFA8-0726-4A72-9579-B667DED2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92595"/>
            <a:ext cx="10515600" cy="63669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Boundary conditions:</a:t>
            </a:r>
          </a:p>
          <a:p>
            <a:endParaRPr lang="en-US" sz="2400" dirty="0"/>
          </a:p>
          <a:p>
            <a:r>
              <a:rPr lang="en-US" sz="2400" dirty="0"/>
              <a:t># 10     periodic boundary </a:t>
            </a:r>
            <a:r>
              <a:rPr lang="en-US" sz="2400" dirty="0" err="1"/>
              <a:t>condtion</a:t>
            </a:r>
            <a:endParaRPr lang="en-US" sz="2400" dirty="0"/>
          </a:p>
          <a:p>
            <a:r>
              <a:rPr lang="en-US" sz="2400" dirty="0"/>
              <a:t># 19     isothermal wall, zero-gradient pressure</a:t>
            </a:r>
          </a:p>
          <a:p>
            <a:r>
              <a:rPr lang="en-US" sz="2400" dirty="0"/>
              <a:t># 21     subsonic inflow for rotor (applied over plane </a:t>
            </a:r>
            <a:r>
              <a:rPr lang="en-US" sz="2400" dirty="0" err="1"/>
              <a:t>i</a:t>
            </a:r>
            <a:r>
              <a:rPr lang="en-US" sz="2400" dirty="0"/>
              <a:t>-k)</a:t>
            </a:r>
          </a:p>
          <a:p>
            <a:r>
              <a:rPr lang="en-US" sz="2400" dirty="0"/>
              <a:t># 22     subsonic outflow (fixed static pressure at freestream, applied over plane </a:t>
            </a:r>
            <a:r>
              <a:rPr lang="en-US" sz="2400" dirty="0" err="1"/>
              <a:t>i</a:t>
            </a:r>
            <a:r>
              <a:rPr lang="en-US" sz="2400" dirty="0"/>
              <a:t>-k)</a:t>
            </a:r>
          </a:p>
          <a:p>
            <a:r>
              <a:rPr lang="en-US" sz="2400" dirty="0"/>
              <a:t># 23     periodical boundary for o mesh</a:t>
            </a:r>
          </a:p>
          <a:p>
            <a:r>
              <a:rPr lang="en-US" sz="2400" dirty="0"/>
              <a:t># 24     Reimann subsonic inflow BC for rotor (applied over plane </a:t>
            </a:r>
            <a:r>
              <a:rPr lang="en-US" sz="2400" dirty="0" err="1"/>
              <a:t>i</a:t>
            </a:r>
            <a:r>
              <a:rPr lang="en-US" sz="2400" dirty="0"/>
              <a:t>-k)</a:t>
            </a:r>
          </a:p>
          <a:p>
            <a:r>
              <a:rPr lang="en-US" sz="2400" dirty="0"/>
              <a:t># 28     subsonic outflow (curved static pressure profile at outlet)</a:t>
            </a:r>
          </a:p>
          <a:p>
            <a:r>
              <a:rPr lang="en-US" sz="2400" dirty="0"/>
              <a:t># 31     partial-slip wall boundary in rotation coordinates</a:t>
            </a:r>
          </a:p>
          <a:p>
            <a:r>
              <a:rPr lang="en-US" sz="2400" dirty="0"/>
              <a:t>#        (if normal to wall in </a:t>
            </a:r>
            <a:r>
              <a:rPr lang="en-US" sz="2400" dirty="0" err="1"/>
              <a:t>i</a:t>
            </a:r>
            <a:r>
              <a:rPr lang="en-US" sz="2400" dirty="0"/>
              <a:t> direction- no treatment at all)</a:t>
            </a:r>
          </a:p>
          <a:p>
            <a:r>
              <a:rPr lang="en-US" sz="2400" dirty="0"/>
              <a:t>#        (if normal to wall in j direction- </a:t>
            </a:r>
            <a:r>
              <a:rPr lang="en-US" sz="2400" dirty="0" err="1"/>
              <a:t>bctype</a:t>
            </a:r>
            <a:r>
              <a:rPr lang="en-US" sz="2400" dirty="0"/>
              <a:t> 3 treatment)</a:t>
            </a:r>
          </a:p>
          <a:p>
            <a:r>
              <a:rPr lang="en-US" sz="2400" dirty="0"/>
              <a:t>#        (if normal to wall in k direction- wall functions treatment)</a:t>
            </a:r>
          </a:p>
        </p:txBody>
      </p:sp>
    </p:spTree>
    <p:extLst>
      <p:ext uri="{BB962C8B-B14F-4D97-AF65-F5344CB8AC3E}">
        <p14:creationId xmlns:p14="http://schemas.microsoft.com/office/powerpoint/2010/main" val="409892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D338C-0739-4B42-A9CB-C1A5701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Boundary conditions:</a:t>
            </a:r>
          </a:p>
          <a:p>
            <a:endParaRPr lang="en-US" sz="2000" dirty="0"/>
          </a:p>
          <a:p>
            <a:r>
              <a:rPr lang="en-US" sz="2000" dirty="0"/>
              <a:t># 32     moving wall boundary</a:t>
            </a:r>
          </a:p>
          <a:p>
            <a:r>
              <a:rPr lang="en-US" sz="2000" dirty="0"/>
              <a:t># 33     </a:t>
            </a:r>
            <a:r>
              <a:rPr lang="en-US" sz="2000" dirty="0" err="1"/>
              <a:t>dpdn</a:t>
            </a:r>
            <a:r>
              <a:rPr lang="en-US" sz="2000" dirty="0"/>
              <a:t> = 0 wall boundary in rotation coordinates</a:t>
            </a:r>
          </a:p>
          <a:p>
            <a:r>
              <a:rPr lang="en-US" sz="2000" dirty="0"/>
              <a:t># 34     </a:t>
            </a:r>
            <a:r>
              <a:rPr lang="en-US" sz="2000" dirty="0" err="1"/>
              <a:t>dpdn</a:t>
            </a:r>
            <a:r>
              <a:rPr lang="en-US" sz="2000" dirty="0"/>
              <a:t> = 0, </a:t>
            </a:r>
            <a:r>
              <a:rPr lang="en-US" sz="2000" dirty="0" err="1"/>
              <a:t>dtdn</a:t>
            </a:r>
            <a:r>
              <a:rPr lang="en-US" sz="2000" dirty="0"/>
              <a:t> = 0, psi changes wall boundary in rotation coordinates</a:t>
            </a:r>
          </a:p>
          <a:p>
            <a:r>
              <a:rPr lang="en-US" sz="2000" dirty="0"/>
              <a:t># 35     </a:t>
            </a:r>
            <a:r>
              <a:rPr lang="en-US" sz="2000" dirty="0" err="1"/>
              <a:t>dpdn</a:t>
            </a:r>
            <a:r>
              <a:rPr lang="en-US" sz="2000" dirty="0"/>
              <a:t> = rv^2/r, </a:t>
            </a:r>
            <a:r>
              <a:rPr lang="en-US" sz="2000" dirty="0" err="1"/>
              <a:t>dtdn</a:t>
            </a:r>
            <a:r>
              <a:rPr lang="en-US" sz="2000" dirty="0"/>
              <a:t> = 0, wall boundary in rotation coordinates</a:t>
            </a:r>
          </a:p>
          <a:p>
            <a:r>
              <a:rPr lang="en-US" sz="2000" dirty="0"/>
              <a:t># 70     Actuator boundary condition (only works if </a:t>
            </a:r>
            <a:r>
              <a:rPr lang="en-US" sz="2000" dirty="0" err="1"/>
              <a:t>i</a:t>
            </a:r>
            <a:r>
              <a:rPr lang="en-US" sz="2000" dirty="0"/>
              <a:t> direction is perpendicular to actuator line of actuator plane made by </a:t>
            </a:r>
            <a:r>
              <a:rPr lang="en-US" sz="2000" dirty="0" err="1"/>
              <a:t>i</a:t>
            </a:r>
            <a:r>
              <a:rPr lang="en-US" sz="2000" dirty="0"/>
              <a:t>-j)</a:t>
            </a:r>
          </a:p>
          <a:p>
            <a:r>
              <a:rPr lang="en-US" sz="2000" dirty="0"/>
              <a:t># 71     rotating periodic boundary condition</a:t>
            </a:r>
          </a:p>
          <a:p>
            <a:r>
              <a:rPr lang="en-US" sz="2000" dirty="0"/>
              <a:t># 72     Mixing plane boundary condition (Note: Normal to the mixing plane should be in j direction)</a:t>
            </a:r>
          </a:p>
          <a:p>
            <a:r>
              <a:rPr lang="en-US" sz="2000" dirty="0"/>
              <a:t># 73     Periodic boundary condition</a:t>
            </a:r>
          </a:p>
          <a:p>
            <a:r>
              <a:rPr lang="en-US" sz="2000" dirty="0"/>
              <a:t># 92     subsonic inlet BC with fixed total pressure and temperature</a:t>
            </a:r>
          </a:p>
          <a:p>
            <a:r>
              <a:rPr lang="en-US" sz="2000" dirty="0"/>
              <a:t>#        (Note: direction of flow normal to face is enforced)</a:t>
            </a:r>
          </a:p>
          <a:p>
            <a:r>
              <a:rPr lang="en-US" sz="2000" dirty="0"/>
              <a:t># 95     special case: specify u=1, v=w=0 (</a:t>
            </a:r>
            <a:r>
              <a:rPr lang="en-US" sz="2000" dirty="0" err="1"/>
              <a:t>eg</a:t>
            </a:r>
            <a:r>
              <a:rPr lang="en-US" sz="2000" dirty="0"/>
              <a:t>. lid cavity), j-upper boundary</a:t>
            </a:r>
          </a:p>
          <a:p>
            <a:r>
              <a:rPr lang="en-US" sz="2000" dirty="0"/>
              <a:t># 100    special case: shock/boundary layer interaction, j-upper boundary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6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F61501-CA7E-4288-B143-63C90463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10333"/>
              </p:ext>
            </p:extLst>
          </p:nvPr>
        </p:nvGraphicFramePr>
        <p:xfrm>
          <a:off x="355600" y="1498600"/>
          <a:ext cx="11480800" cy="474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62FBA2-F169-4E99-B41D-1125033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44563"/>
          </a:xfrm>
        </p:spPr>
        <p:txBody>
          <a:bodyPr/>
          <a:lstStyle/>
          <a:p>
            <a:r>
              <a:rPr lang="en-US" b="1" dirty="0"/>
              <a:t>Boundary condition sequence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DC4B8-5877-49FF-81F9-7471FCA7D3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21719" r="1143" b="9449"/>
          <a:stretch/>
        </p:blipFill>
        <p:spPr>
          <a:xfrm>
            <a:off x="6519850" y="4715690"/>
            <a:ext cx="5672150" cy="2142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01D08-C1F3-42B6-8504-29675982B753}"/>
              </a:ext>
            </a:extLst>
          </p:cNvPr>
          <p:cNvSpPr txBox="1"/>
          <p:nvPr/>
        </p:nvSpPr>
        <p:spPr>
          <a:xfrm>
            <a:off x="101600" y="6240463"/>
            <a:ext cx="44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Integrated in the </a:t>
            </a:r>
            <a:r>
              <a:rPr lang="en-US" sz="2000" dirty="0" err="1"/>
              <a:t>Newcase_Setup_Utility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0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06" y="60960"/>
            <a:ext cx="8115434" cy="867563"/>
          </a:xfrm>
        </p:spPr>
        <p:txBody>
          <a:bodyPr>
            <a:noAutofit/>
          </a:bodyPr>
          <a:lstStyle/>
          <a:p>
            <a:r>
              <a:rPr lang="en-US" sz="3600" b="1" dirty="0"/>
              <a:t>Steps to generate organized Large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" y="928524"/>
            <a:ext cx="11214463" cy="524844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0 From the geometry, find the right mesh topology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1 Generate  big blocks </a:t>
            </a:r>
          </a:p>
          <a:p>
            <a:pPr lvl="1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Big blocks 1 for outer mesh</a:t>
            </a:r>
          </a:p>
          <a:p>
            <a:pPr lvl="1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Big blocks 2 for inner mesh</a:t>
            </a:r>
          </a:p>
          <a:p>
            <a:pPr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2 use </a:t>
            </a:r>
            <a:r>
              <a:rPr lang="en-US" dirty="0" err="1">
                <a:solidFill>
                  <a:prstClr val="black"/>
                </a:solidFill>
              </a:rPr>
              <a:t>blocksplitter.o</a:t>
            </a:r>
            <a:r>
              <a:rPr lang="en-US" dirty="0">
                <a:solidFill>
                  <a:prstClr val="black"/>
                </a:solidFill>
              </a:rPr>
              <a:t> to split to small blocks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3 Import the </a:t>
            </a:r>
            <a:r>
              <a:rPr lang="en-US" dirty="0" err="1">
                <a:solidFill>
                  <a:prstClr val="black"/>
                </a:solidFill>
              </a:rPr>
              <a:t>splitted</a:t>
            </a:r>
            <a:r>
              <a:rPr lang="en-US" dirty="0">
                <a:solidFill>
                  <a:prstClr val="black"/>
                </a:solidFill>
              </a:rPr>
              <a:t> blocks to pointwise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4 check the volume and skewness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5 Export the whole mesh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3567" r="39900" b="3204"/>
          <a:stretch/>
        </p:blipFill>
        <p:spPr>
          <a:xfrm>
            <a:off x="7576459" y="535691"/>
            <a:ext cx="2631371" cy="319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21719" r="1143" b="9449"/>
          <a:stretch/>
        </p:blipFill>
        <p:spPr>
          <a:xfrm>
            <a:off x="6242960" y="4121983"/>
            <a:ext cx="5672150" cy="214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1840" y="1321356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blocks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6080" y="461609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block 2</a:t>
            </a:r>
          </a:p>
        </p:txBody>
      </p:sp>
    </p:spTree>
    <p:extLst>
      <p:ext uri="{BB962C8B-B14F-4D97-AF65-F5344CB8AC3E}">
        <p14:creationId xmlns:p14="http://schemas.microsoft.com/office/powerpoint/2010/main" val="133910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4" y="205424"/>
            <a:ext cx="10515600" cy="947208"/>
          </a:xfrm>
        </p:spPr>
        <p:txBody>
          <a:bodyPr>
            <a:normAutofit/>
          </a:bodyPr>
          <a:lstStyle/>
          <a:p>
            <a:r>
              <a:rPr lang="en-US" sz="4000" b="1" dirty="0"/>
              <a:t>Multi-Block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7" t="3825" r="21569" b="5609"/>
          <a:stretch/>
        </p:blipFill>
        <p:spPr>
          <a:xfrm>
            <a:off x="6529873" y="205424"/>
            <a:ext cx="4525347" cy="4092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9873" y="3170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Block 1-300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453" y="1647297"/>
            <a:ext cx="4259425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Outer mesh 1-300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Inner mesh 301-348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INJ Block 	301-304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Connect	305-344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SUC Block 	345-348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21719" r="1143" b="9449"/>
          <a:stretch/>
        </p:blipFill>
        <p:spPr>
          <a:xfrm>
            <a:off x="5956471" y="4475059"/>
            <a:ext cx="5672150" cy="214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8073" y="50726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Block 301-348</a:t>
            </a:r>
          </a:p>
        </p:txBody>
      </p:sp>
    </p:spTree>
    <p:extLst>
      <p:ext uri="{BB962C8B-B14F-4D97-AF65-F5344CB8AC3E}">
        <p14:creationId xmlns:p14="http://schemas.microsoft.com/office/powerpoint/2010/main" val="28398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6" y="1"/>
            <a:ext cx="10940920" cy="1227908"/>
          </a:xfrm>
        </p:spPr>
        <p:txBody>
          <a:bodyPr/>
          <a:lstStyle/>
          <a:p>
            <a:r>
              <a:rPr lang="en-US" dirty="0"/>
              <a:t>BC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32" y="1361648"/>
            <a:ext cx="11108405" cy="3645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Inlet        </a:t>
            </a:r>
            <a:r>
              <a:rPr lang="en-US" dirty="0" err="1"/>
              <a:t>bctype</a:t>
            </a:r>
            <a:r>
              <a:rPr lang="en-US" dirty="0"/>
              <a:t> = 6:	 eta=60,	 block 201-249(49)	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Outlet     </a:t>
            </a:r>
            <a:r>
              <a:rPr lang="en-US" dirty="0" err="1"/>
              <a:t>bctype</a:t>
            </a:r>
            <a:r>
              <a:rPr lang="en-US" dirty="0"/>
              <a:t> = 5:	 eta=60, 	 block 250-300(51)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CFJ </a:t>
            </a:r>
            <a:r>
              <a:rPr lang="en-US" dirty="0" err="1"/>
              <a:t>Inj</a:t>
            </a:r>
            <a:r>
              <a:rPr lang="en-US" dirty="0"/>
              <a:t>     </a:t>
            </a:r>
            <a:r>
              <a:rPr lang="en-US" dirty="0" err="1"/>
              <a:t>bctype</a:t>
            </a:r>
            <a:r>
              <a:rPr lang="en-US" dirty="0"/>
              <a:t> = 9:	 </a:t>
            </a:r>
            <a:r>
              <a:rPr lang="en-US" dirty="0" err="1"/>
              <a:t>xie</a:t>
            </a:r>
            <a:r>
              <a:rPr lang="en-US" dirty="0"/>
              <a:t> = 1,	 block 301-304(4)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CFJ </a:t>
            </a:r>
            <a:r>
              <a:rPr lang="en-US" dirty="0" err="1"/>
              <a:t>Suc</a:t>
            </a:r>
            <a:r>
              <a:rPr lang="en-US" dirty="0"/>
              <a:t>   </a:t>
            </a:r>
            <a:r>
              <a:rPr lang="en-US" dirty="0" err="1"/>
              <a:t>bctype</a:t>
            </a:r>
            <a:r>
              <a:rPr lang="en-US" dirty="0"/>
              <a:t> = 5:	 </a:t>
            </a:r>
            <a:r>
              <a:rPr lang="en-US" dirty="0" err="1"/>
              <a:t>xie</a:t>
            </a:r>
            <a:r>
              <a:rPr lang="en-US" dirty="0"/>
              <a:t>=10,	 block 345-348(4)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Periodic </a:t>
            </a:r>
            <a:r>
              <a:rPr lang="en-US" dirty="0" err="1"/>
              <a:t>bctype</a:t>
            </a:r>
            <a:r>
              <a:rPr lang="en-US" dirty="0"/>
              <a:t> = 10 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800" dirty="0" err="1"/>
              <a:t>zta</a:t>
            </a:r>
            <a:r>
              <a:rPr lang="en-US" sz="2800" dirty="0"/>
              <a:t>=1,	 block 1-348(348)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800" dirty="0" err="1"/>
              <a:t>zta</a:t>
            </a:r>
            <a:r>
              <a:rPr lang="en-US" sz="2800" dirty="0"/>
              <a:t>=50,	 block 1-348(348)</a:t>
            </a:r>
          </a:p>
        </p:txBody>
      </p:sp>
    </p:spTree>
    <p:extLst>
      <p:ext uri="{BB962C8B-B14F-4D97-AF65-F5344CB8AC3E}">
        <p14:creationId xmlns:p14="http://schemas.microsoft.com/office/powerpoint/2010/main" val="29038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8" y="47896"/>
            <a:ext cx="10515600" cy="822961"/>
          </a:xfrm>
        </p:spPr>
        <p:txBody>
          <a:bodyPr>
            <a:normAutofit/>
          </a:bodyPr>
          <a:lstStyle/>
          <a:p>
            <a:r>
              <a:rPr lang="en-US" sz="3200" dirty="0"/>
              <a:t>Edit the </a:t>
            </a:r>
            <a:r>
              <a:rPr lang="en-US" sz="3200" dirty="0" err="1"/>
              <a:t>bcdefine.datain.small</a:t>
            </a:r>
            <a:r>
              <a:rPr lang="en-US" sz="32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62" y="3680379"/>
            <a:ext cx="6701868" cy="364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C00000"/>
                </a:solidFill>
              </a:rPr>
              <a:t>Inlet        </a:t>
            </a:r>
            <a:r>
              <a:rPr lang="en-US" sz="1600" dirty="0" err="1">
                <a:solidFill>
                  <a:srgbClr val="C00000"/>
                </a:solidFill>
              </a:rPr>
              <a:t>bctype</a:t>
            </a:r>
            <a:r>
              <a:rPr lang="en-US" sz="1600" dirty="0">
                <a:solidFill>
                  <a:srgbClr val="C00000"/>
                </a:solidFill>
              </a:rPr>
              <a:t> = 6: 49 blocks, eta=60,	201-249	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Outlet     </a:t>
            </a:r>
            <a:r>
              <a:rPr lang="en-US" sz="1600" dirty="0" err="1"/>
              <a:t>bctype</a:t>
            </a:r>
            <a:r>
              <a:rPr lang="en-US" sz="1600" dirty="0"/>
              <a:t> = 5: 51 blocks, eta=60, 	 250-300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CFJ </a:t>
            </a:r>
            <a:r>
              <a:rPr lang="en-US" sz="1600" dirty="0" err="1"/>
              <a:t>Inj</a:t>
            </a:r>
            <a:r>
              <a:rPr lang="en-US" sz="1600" dirty="0"/>
              <a:t>     </a:t>
            </a:r>
            <a:r>
              <a:rPr lang="en-US" sz="1600" dirty="0" err="1"/>
              <a:t>bctype</a:t>
            </a:r>
            <a:r>
              <a:rPr lang="en-US" sz="1600" dirty="0"/>
              <a:t> = 9:  4 blocks	</a:t>
            </a:r>
            <a:r>
              <a:rPr lang="en-US" sz="1600" dirty="0" err="1"/>
              <a:t>xie</a:t>
            </a:r>
            <a:r>
              <a:rPr lang="en-US" sz="1600" dirty="0"/>
              <a:t> = 1,	 301-304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CFJ </a:t>
            </a:r>
            <a:r>
              <a:rPr lang="en-US" sz="1600" dirty="0" err="1"/>
              <a:t>Suc</a:t>
            </a:r>
            <a:r>
              <a:rPr lang="en-US" sz="1600" dirty="0"/>
              <a:t>   </a:t>
            </a:r>
            <a:r>
              <a:rPr lang="en-US" sz="1600" dirty="0" err="1"/>
              <a:t>bctype</a:t>
            </a:r>
            <a:r>
              <a:rPr lang="en-US" sz="1600" dirty="0"/>
              <a:t> = 5:  4 blocks 	</a:t>
            </a:r>
            <a:r>
              <a:rPr lang="en-US" sz="1600" dirty="0" err="1"/>
              <a:t>xie</a:t>
            </a:r>
            <a:r>
              <a:rPr lang="en-US" sz="1600" dirty="0"/>
              <a:t>=10,	 345-348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Periodic </a:t>
            </a:r>
            <a:r>
              <a:rPr lang="en-US" sz="1600" dirty="0" err="1"/>
              <a:t>bctype</a:t>
            </a:r>
            <a:r>
              <a:rPr lang="en-US" sz="1600" dirty="0"/>
              <a:t> = 10: 348 blocks </a:t>
            </a:r>
            <a:r>
              <a:rPr lang="en-US" sz="1600" dirty="0" err="1"/>
              <a:t>zta</a:t>
            </a:r>
            <a:r>
              <a:rPr lang="en-US" sz="1600" dirty="0"/>
              <a:t>=1,	 1-348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Periodic </a:t>
            </a:r>
            <a:r>
              <a:rPr lang="en-US" sz="1600" dirty="0" err="1"/>
              <a:t>bctype</a:t>
            </a:r>
            <a:r>
              <a:rPr lang="en-US" sz="1600" dirty="0"/>
              <a:t> = 10: 348 blocks  </a:t>
            </a:r>
            <a:r>
              <a:rPr lang="en-US" sz="1600" dirty="0" err="1"/>
              <a:t>zta</a:t>
            </a:r>
            <a:r>
              <a:rPr lang="en-US" sz="1600" dirty="0"/>
              <a:t>=50,	 1-348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463385" y="4348686"/>
            <a:ext cx="1271451" cy="6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69658" y="3040929"/>
            <a:ext cx="5111930" cy="32164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6,49            ! 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number of blocks,  Inlet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201,2,60     ! start block, 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5,51            !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 Outlet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250,2,60     ! start block,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348       !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Periodic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1,3,1           ! start block,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348       !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Periodic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1,3,50         ! start block,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9,1              !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Injection inlet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301,1,1       ! start block,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5,1               !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Suction outlet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348,1,20      ! start block,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 0	!last line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094514" y="3395250"/>
            <a:ext cx="2044958" cy="3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550" y="799885"/>
            <a:ext cx="98811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BC definition for each groups are represented by two consecutive lines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eg</a:t>
            </a:r>
            <a:r>
              <a:rPr lang="en-US" sz="2000" dirty="0"/>
              <a:t>, the first two lines represent the inlet blocks definition,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6,49            !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bctype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number of blocks,  Inlet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201,2,60     ! start block,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bc-dir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(1,2,3),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bc_minmax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(1,max)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file ends with -1, 0</a:t>
            </a:r>
          </a:p>
          <a:p>
            <a:endParaRPr lang="en-US" sz="2000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5094514" y="3641934"/>
            <a:ext cx="2072951" cy="133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194"/>
            <a:ext cx="6746240" cy="940526"/>
          </a:xfrm>
        </p:spPr>
        <p:txBody>
          <a:bodyPr>
            <a:normAutofit/>
          </a:bodyPr>
          <a:lstStyle/>
          <a:p>
            <a:r>
              <a:rPr lang="en-US" sz="2800" b="1" dirty="0"/>
              <a:t>Edit &amp; Run the NewCaseSetup1.sh Automatic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6423" y="940527"/>
            <a:ext cx="5538651" cy="53479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4 steps</a:t>
            </a:r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processing.out</a:t>
            </a:r>
            <a:endParaRPr lang="en-US" dirty="0"/>
          </a:p>
          <a:p>
            <a:pPr lvl="1"/>
            <a:r>
              <a:rPr lang="en-US" dirty="0"/>
              <a:t>bin_3d_001.dat …</a:t>
            </a:r>
          </a:p>
          <a:p>
            <a:pPr lvl="1"/>
            <a:r>
              <a:rPr lang="en-US" dirty="0" err="1"/>
              <a:t>init.input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 Pre_bc7</a:t>
            </a:r>
          </a:p>
          <a:p>
            <a:pPr lvl="1"/>
            <a:r>
              <a:rPr lang="en-US" dirty="0"/>
              <a:t>Find all the bc7 </a:t>
            </a:r>
          </a:p>
          <a:p>
            <a:pPr lvl="1"/>
            <a:r>
              <a:rPr lang="en-US" dirty="0"/>
              <a:t>pre_bc7_datain, pre_bc7.err</a:t>
            </a:r>
          </a:p>
          <a:p>
            <a:pPr lvl="1"/>
            <a:endParaRPr lang="en-US" dirty="0"/>
          </a:p>
          <a:p>
            <a:r>
              <a:rPr lang="en-US" dirty="0"/>
              <a:t>3 Sort out other BCs</a:t>
            </a:r>
          </a:p>
          <a:p>
            <a:pPr lvl="1"/>
            <a:r>
              <a:rPr lang="en-US" dirty="0" err="1"/>
              <a:t>bcdefine.datain</a:t>
            </a:r>
            <a:endParaRPr lang="en-US" dirty="0"/>
          </a:p>
          <a:p>
            <a:pPr lvl="1"/>
            <a:r>
              <a:rPr lang="en-US" dirty="0"/>
              <a:t>bcoutput7.datain</a:t>
            </a:r>
          </a:p>
          <a:p>
            <a:pPr lvl="1"/>
            <a:r>
              <a:rPr lang="en-US" dirty="0" err="1"/>
              <a:t>bcoutputbc.datain</a:t>
            </a:r>
            <a:endParaRPr lang="en-US" dirty="0"/>
          </a:p>
          <a:p>
            <a:pPr lvl="1"/>
            <a:r>
              <a:rPr lang="en-US" dirty="0" err="1"/>
              <a:t>bcoutputwall.datain</a:t>
            </a:r>
            <a:endParaRPr lang="en-US" dirty="0"/>
          </a:p>
          <a:p>
            <a:pPr lvl="1"/>
            <a:r>
              <a:rPr lang="en-US" dirty="0" err="1"/>
              <a:t>datain.bc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4 export to output folder</a:t>
            </a:r>
          </a:p>
          <a:p>
            <a:pPr lvl="1"/>
            <a:r>
              <a:rPr lang="en-US" dirty="0"/>
              <a:t>Inside the folder: bin, </a:t>
            </a:r>
            <a:r>
              <a:rPr lang="en-US" dirty="0" err="1"/>
              <a:t>datain.bc,init.input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3760" y="932246"/>
            <a:ext cx="5969429" cy="5847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#! /bin/bash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#1.  --&gt;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init.input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bin*.dat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"~~~~~~~~~~~~~~~FASIP 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Newcase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 BC setup~~~~~~~~~~~~~~~~"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"~~~~~~~~~~~~~~~~~~~~~~~~~~~~~~~~~~~~~~~~~~~~~~~~~~~~~"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"Attention: make sure 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bcdefine.datain.small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 is correctly defined"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1 generate bin file and 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init.input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./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processing.out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&lt;&lt;EOF</a:t>
            </a: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LES-grid-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348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206050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62.0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0.25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1 finished"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2 find bc7"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./pre_bc7_2d3d.o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&lt;&lt;EOF</a:t>
            </a: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1d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</a:rPr>
              <a:t>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2 finished, check the pre_bc7.err file 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3 sort  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datain.bc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python Sort-Combine_datain_output.py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"Step 3 finished"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#4 export to output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 ! -d output ]; then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mv bin*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datain.bc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init.input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2537" y="1665368"/>
            <a:ext cx="2953306" cy="1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3"/>
          </p:cNvCxnSpPr>
          <p:nvPr/>
        </p:nvCxnSpPr>
        <p:spPr>
          <a:xfrm>
            <a:off x="3077655" y="2974443"/>
            <a:ext cx="268741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88229" y="4575812"/>
            <a:ext cx="2160825" cy="37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01737" y="5598511"/>
            <a:ext cx="1846767" cy="79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833911" y="562914"/>
            <a:ext cx="206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NewCaseSetup1.sh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Run the previous steps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./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processing.out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./pre_bc7_2d3d.o</a:t>
            </a:r>
          </a:p>
          <a:p>
            <a:pPr marL="514350" indent="-514350">
              <a:buFont typeface="+mj-lt"/>
              <a:buAutoNum type="arabicParenR"/>
            </a:pP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python Sort-Combine_datain_output.py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5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23446"/>
          </a:xfrm>
        </p:spPr>
        <p:txBody>
          <a:bodyPr/>
          <a:lstStyle/>
          <a:p>
            <a:r>
              <a:rPr lang="en-US" b="1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2"/>
            <a:ext cx="10515600" cy="5698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 Before run the code, check the files are complete</a:t>
            </a:r>
          </a:p>
          <a:p>
            <a:pPr lvl="1"/>
            <a:r>
              <a:rPr lang="en-US" dirty="0" err="1">
                <a:solidFill>
                  <a:srgbClr val="FF00FF"/>
                </a:solidFill>
              </a:rPr>
              <a:t>bcdefine.datain.small</a:t>
            </a:r>
            <a:r>
              <a:rPr lang="en-US" dirty="0">
                <a:solidFill>
                  <a:srgbClr val="FF00FF"/>
                </a:solidFill>
              </a:rPr>
              <a:t>  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Grid file 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NewCaseSetup1.sh (check the grid name, </a:t>
            </a:r>
            <a:r>
              <a:rPr lang="en-US" dirty="0" err="1">
                <a:solidFill>
                  <a:srgbClr val="FF00FF"/>
                </a:solidFill>
              </a:rPr>
              <a:t>AoA</a:t>
            </a:r>
            <a:r>
              <a:rPr lang="en-US" dirty="0">
                <a:solidFill>
                  <a:srgbClr val="FF00FF"/>
                </a:solidFill>
              </a:rPr>
              <a:t> and references)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pre_bc7_2d3d.f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pre_bc7_2d3d.o 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PrebcAll.f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PrebcAll.o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processing.out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Processing.sh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Sort-Combine_datain_output.py</a:t>
            </a:r>
          </a:p>
          <a:p>
            <a:pPr lvl="1"/>
            <a:endParaRPr lang="en-US" dirty="0"/>
          </a:p>
          <a:p>
            <a:r>
              <a:rPr lang="en-US" dirty="0"/>
              <a:t>2 After run the code, remember to </a:t>
            </a:r>
            <a:r>
              <a:rPr lang="en-US" dirty="0" err="1"/>
              <a:t>doublecheck</a:t>
            </a:r>
            <a:r>
              <a:rPr lang="en-US" dirty="0"/>
              <a:t> the </a:t>
            </a:r>
            <a:r>
              <a:rPr lang="en-US" dirty="0" err="1"/>
              <a:t>init.input</a:t>
            </a:r>
            <a:r>
              <a:rPr lang="en-US" dirty="0"/>
              <a:t> and </a:t>
            </a:r>
            <a:r>
              <a:rPr lang="en-US" dirty="0" err="1"/>
              <a:t>datain.bc</a:t>
            </a:r>
            <a:endParaRPr lang="en-US" dirty="0"/>
          </a:p>
          <a:p>
            <a:pPr lvl="1"/>
            <a:r>
              <a:rPr lang="en-US" dirty="0" err="1"/>
              <a:t>Init.input</a:t>
            </a:r>
            <a:r>
              <a:rPr lang="en-US" dirty="0"/>
              <a:t>: special BC setup for CFJ</a:t>
            </a:r>
          </a:p>
          <a:p>
            <a:pPr lvl="1"/>
            <a:r>
              <a:rPr lang="en-US" dirty="0" err="1"/>
              <a:t>Datain.bc</a:t>
            </a:r>
            <a:r>
              <a:rPr lang="en-US" dirty="0"/>
              <a:t>: check the correct BC definition</a:t>
            </a:r>
          </a:p>
        </p:txBody>
      </p:sp>
    </p:spTree>
    <p:extLst>
      <p:ext uri="{BB962C8B-B14F-4D97-AF65-F5344CB8AC3E}">
        <p14:creationId xmlns:p14="http://schemas.microsoft.com/office/powerpoint/2010/main" val="361065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851109-1C53-4D7A-B66C-25F65CE2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92" y="1318160"/>
            <a:ext cx="11847616" cy="5539839"/>
          </a:xfrm>
        </p:spPr>
        <p:txBody>
          <a:bodyPr>
            <a:noAutofit/>
          </a:bodyPr>
          <a:lstStyle/>
          <a:p>
            <a:r>
              <a:rPr lang="en-US" sz="2600" dirty="0"/>
              <a:t>BC Issue description</a:t>
            </a: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dirty="0">
                <a:sym typeface="Wingdings" panose="05000000000000000000" pitchFamily="2" charset="2"/>
              </a:rPr>
              <a:t>BC common Edge: 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The common edge between two face is defined twice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The latter definition overwrites the previous definition.</a:t>
            </a:r>
          </a:p>
          <a:p>
            <a:pPr lvl="1"/>
            <a:endParaRPr lang="en-US" sz="2600" dirty="0"/>
          </a:p>
          <a:p>
            <a:r>
              <a:rPr lang="en-US" sz="2600" dirty="0"/>
              <a:t>Category</a:t>
            </a:r>
          </a:p>
          <a:p>
            <a:pPr lvl="1"/>
            <a:r>
              <a:rPr lang="en-US" sz="2600" dirty="0"/>
              <a:t>7,</a:t>
            </a:r>
          </a:p>
          <a:p>
            <a:pPr lvl="1"/>
            <a:r>
              <a:rPr lang="en-US" sz="2600" dirty="0"/>
              <a:t>71,72,73</a:t>
            </a:r>
          </a:p>
          <a:p>
            <a:pPr lvl="1"/>
            <a:r>
              <a:rPr lang="en-US" sz="2600" dirty="0"/>
              <a:t>1,8,10,20,23</a:t>
            </a:r>
          </a:p>
          <a:p>
            <a:pPr lvl="1"/>
            <a:r>
              <a:rPr lang="en-US" sz="2600" dirty="0"/>
              <a:t>9,6,5,2,21,22,24,28</a:t>
            </a:r>
          </a:p>
          <a:p>
            <a:pPr lvl="1"/>
            <a:r>
              <a:rPr lang="en-US" sz="2600" dirty="0"/>
              <a:t>3,32,33,34,35,19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70686-7790-4E30-B199-AD31FE88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sz="3600" dirty="0"/>
              <a:t>Boundary condition sequence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7B201-3099-420B-94C5-9E9C2208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21719" r="1143" b="9449"/>
          <a:stretch/>
        </p:blipFill>
        <p:spPr>
          <a:xfrm>
            <a:off x="6519850" y="4614090"/>
            <a:ext cx="5672150" cy="21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1111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Parchment</vt:lpstr>
      <vt:lpstr>Times New Roman</vt:lpstr>
      <vt:lpstr>Wingdings</vt:lpstr>
      <vt:lpstr>Office Theme</vt:lpstr>
      <vt:lpstr>Custom Design</vt:lpstr>
      <vt:lpstr>CFJ-A6421 – New case setup</vt:lpstr>
      <vt:lpstr>Steps to generate organized Large mesh</vt:lpstr>
      <vt:lpstr>Multi-Block distribution</vt:lpstr>
      <vt:lpstr>BC setup</vt:lpstr>
      <vt:lpstr>Edit the bcdefine.datain.small </vt:lpstr>
      <vt:lpstr>Edit &amp; Run the NewCaseSetup1.sh Automatic </vt:lpstr>
      <vt:lpstr>Run the previous steps manually</vt:lpstr>
      <vt:lpstr>Things to remember</vt:lpstr>
      <vt:lpstr>Boundary condition sequence principle</vt:lpstr>
      <vt:lpstr>PowerPoint Presentation</vt:lpstr>
      <vt:lpstr>PowerPoint Presentation</vt:lpstr>
      <vt:lpstr>PowerPoint Presentation</vt:lpstr>
      <vt:lpstr>Boundary condition sequence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Yunchao</dc:creator>
  <cp:lastModifiedBy>Yang, Yunchao</cp:lastModifiedBy>
  <cp:revision>194</cp:revision>
  <dcterms:created xsi:type="dcterms:W3CDTF">2017-01-28T21:54:07Z</dcterms:created>
  <dcterms:modified xsi:type="dcterms:W3CDTF">2017-08-16T18:00:22Z</dcterms:modified>
</cp:coreProperties>
</file>