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1326" r:id="rId3"/>
    <p:sldId id="289" r:id="rId4"/>
    <p:sldId id="1382" r:id="rId5"/>
    <p:sldId id="1327" r:id="rId6"/>
    <p:sldId id="1347" r:id="rId8"/>
    <p:sldId id="1352" r:id="rId9"/>
    <p:sldId id="1374" r:id="rId10"/>
    <p:sldId id="1383" r:id="rId11"/>
    <p:sldId id="1348" r:id="rId12"/>
    <p:sldId id="1349" r:id="rId13"/>
    <p:sldId id="1355" r:id="rId14"/>
    <p:sldId id="1356" r:id="rId15"/>
    <p:sldId id="1388" r:id="rId16"/>
    <p:sldId id="1365" r:id="rId17"/>
    <p:sldId id="1384" r:id="rId18"/>
    <p:sldId id="1358" r:id="rId19"/>
    <p:sldId id="1360" r:id="rId20"/>
    <p:sldId id="1361" r:id="rId21"/>
    <p:sldId id="1362" r:id="rId22"/>
    <p:sldId id="1363" r:id="rId23"/>
    <p:sldId id="1364" r:id="rId24"/>
    <p:sldId id="1385" r:id="rId25"/>
    <p:sldId id="1354" r:id="rId26"/>
    <p:sldId id="1366" r:id="rId27"/>
    <p:sldId id="1367" r:id="rId28"/>
    <p:sldId id="1368" r:id="rId29"/>
    <p:sldId id="1373" r:id="rId30"/>
    <p:sldId id="1386" r:id="rId31"/>
    <p:sldId id="1369" r:id="rId32"/>
    <p:sldId id="1370" r:id="rId33"/>
    <p:sldId id="1371" r:id="rId34"/>
    <p:sldId id="1372" r:id="rId35"/>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D00"/>
    <a:srgbClr val="FBE5D6"/>
    <a:srgbClr val="000000"/>
    <a:srgbClr val="FFFFFF"/>
    <a:srgbClr val="0033CC"/>
    <a:srgbClr val="5B9BD5"/>
    <a:srgbClr val="10383C"/>
    <a:srgbClr val="BEBEBE"/>
    <a:srgbClr val="0000FF"/>
    <a:srgbClr val="023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6769" autoAdjust="0"/>
  </p:normalViewPr>
  <p:slideViewPr>
    <p:cSldViewPr snapToGrid="0" showGuides="1">
      <p:cViewPr varScale="1">
        <p:scale>
          <a:sx n="156" d="100"/>
          <a:sy n="156" d="100"/>
        </p:scale>
        <p:origin x="456"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3-11-29T14:02:12"/>
    </inkml:context>
    <inkml:brush xml:id="br0">
      <inkml:brushProperty name="width" value="0.0311752278357744" units="cm"/>
      <inkml:brushProperty name="height" value="0.0311752278357744" units="cm"/>
      <inkml:brushProperty name="color" value="#F2385B"/>
      <inkml:brushProperty name="ignorePressure" value="0"/>
    </inkml:brush>
  </inkml:definitions>
  <inkml:trace contextRef="#ctx0" brushRef="#br0">30350.000000 48650.000000 705,'-2.000000'-71.000000'0,"-3.000000"10.000000"0 ,-3.000000 10.000000 0,-2.000000 9.000000 0,-1.000000 4.000000 1,3.000000 1.000000 2,3.000000-1.000000 2,4.000000 1.000000 2,1.000000-1.000000 1,0.000000 1.000000 1,0.000000-1.000000-1,0.000000 1.000000 0,0.000000 1.000000 2,0.000000 3.000000 1,0.000000 3.000000 3,0.000000 4.000000 1,0.000000 1.000000 1,0.000000 0.000000 0,0.000000 0.000000 0,0.000000 0.000000-1,1.000000 10.000000 1,4.000000 23.000000 2,3.000000 22.000000 1,3.000000 22.000000 1,-1.000000 15.000000-1,-2.000000 9.000000-4,-3.000000 10.000000-3,-3.000000 10.000000-4,-2.000000 8.000000-3,0.000000 10.000000-4,0.000000 10.000000-4,0.000000 9.000000-4,0.000000 4.000000-2,0.000000 1.000000 0,0.000000-1.000000-2,0.000000 1.000000 0,0.000000 1.000000-1,0.000000 3.000000 1,0.000000 3.000000 1,0.000000 4.000000 0,0.000000-3.000000 0,0.000000-5.000000 2,0.000000-7.000000 0,0.000000-5.000000 1,-2.000000-9.000000 0,-3.000000-9.000000 0,-3.000000-10.000000 1,-2.000000-8.000000-1,-1.000000-9.000000 1,3.000000-6.000000 1,3.000000-6.000000 0,4.000000-6.000000 1,2.000000-23.000000 0,4.000000-36.000000-2,3.000000-39.000000 0,3.000000-36.000000-2,3.000000-23.000000 2,3.000000-6.000000 3,3.000000-6.000000 4,4.000000-6.000000 2,4.000000-6.000000 3,6.000000-2.000000-2,7.000000-3.000000 0,6.000000-3.000000 0,3.000000-6.000000 0,0.000000-5.000000 3,0.000000-7.000000 1,0.000000-5.000000 3,0.000000-1.000000 0,0.000000 6.000000 0,0.000000 7.000000-1,0.000000 6.000000 0,0.000000 4.000000-1,0.000000 4.000000-1,0.000000 3.000000 0,0.000000 3.000000 0,3.000000 3.000000-1,6.000000 3.000000-1,7.000000 3.000000 0,6.000000 4.000000-2,1.000000 4.000000 1,-3.000000 6.000000-1,-3.000000 7.000000 1,-2.000000 6.000000-1,-5.000000 7.000000 0,-2.000000 10.000000-1,-3.000000 10.000000-2,-3.000000 9.000000-1,-1.000000 6.000000 0,4.000000 3.000000-1,3.000000 3.000000-1,3.000000 4.000000 0,-2.000000 4.000000-2,-6.000000 6.000000-2,-6.000000 7.000000-4,-6.000000 6.000000-4,-4.000000 3.000000 0,1.000000 0.000000 2,-1.000000 0.000000 1,1.000000 0.000000 1,-1.000000 0.000000 0,1.000000 0.000000-2,-1.000000 0.000000-3,1.000000 0.000000-1,-3.000000 1.000000-3,-2.000000 4.000000 0,-3.000000 3.000000-1,-3.000000 3.000000-1,-4.000000 4.000000 1,-3.000000 7.000000 0,-3.000000 6.000000 1,-2.000000 7.000000 0,-5.000000 2.000000 1,-2.000000 1.000000-1,-3.000000-1.000000-1,-3.000000 1.000000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3-11-29T14:02:13"/>
    </inkml:context>
    <inkml:brush xml:id="br0">
      <inkml:brushProperty name="width" value="0.0260112751275301" units="cm"/>
      <inkml:brushProperty name="height" value="0.0260112751275301" units="cm"/>
      <inkml:brushProperty name="color" value="#F2385B"/>
      <inkml:brushProperty name="ignorePressure" value="0"/>
    </inkml:brush>
  </inkml:definitions>
  <inkml:trace contextRef="#ctx0" brushRef="#br0">29100.000000 42150.000000 845,'0.000000'-47.000000'-2,"0.000000"6.000000"-5 ,0.000000 7.000000-4,0.000000 6.000000-5,1.000000 4.000000 4,4.000000 4.000000 14,3.000000 3.000000 13,3.000000 3.000000 14,-1.000000 7.000000 4,-2.000000 14.000000-6,-3.000000 11.000000-4,-3.000000 14.000000-6,-2.000000 8.000000-5,0.000000 7.000000-3,0.000000 6.000000-4,0.000000 7.000000-3,0.000000 7.000000-3,0.000000 9.000000 2,0.000000 10.000000 0,0.000000 10.000000 0,0.000000 7.000000 2,0.000000 6.000000-1,0.000000 7.000000 0,0.000000 6.000000 1,0.000000 4.000000-1,0.000000 4.000000-1,0.000000 3.000000 0,0.000000 3.000000-1,1.000000 3.000000 0,4.000000 3.000000 1,3.000000 3.000000 1,3.000000 4.000000 1,-1.000000-3.000000 0,-2.000000-5.000000 0,-3.000000-7.000000-2,-3.000000-5.000000-2,-1.000000-11.000000 0,4.000000-11.000000 0,3.000000-14.000000 0,3.000000-11.000000 0,1.000000-11.000000 1,1.000000-5.000000 0,-1.000000-7.000000 0,1.000000-5.000000 2,-1.000000-8.000000-1,1.000000-5.000000-2,-1.000000-7.000000-3,1.000000-5.000000-1,1.000000-11.000000-3,3.000000-11.000000-4,3.000000-14.000000-3,4.000000-11.000000-5,-1.000000-9.000000 0,-3.000000-3.000000 2,-3.000000-3.000000 1,-2.000000-2.000000 2,-5.000000-3.000000 0,-2.000000 1.000000-1,-3.000000-1.000000-1,-3.000000 1.000000 0,-2.000000-1.000000 0,0.000000 1.000000 1,0.000000-1.000000 3,0.000000 1.000000 2,0.000000 1.000000 0,0.000000 3.000000-1,0.000000 3.000000-2,0.000000 4.000000-2</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3-11-29T14:02:14"/>
    </inkml:context>
    <inkml:brush xml:id="br0">
      <inkml:brushProperty name="width" value="0.0303432773798704" units="cm"/>
      <inkml:brushProperty name="height" value="0.0303432773798704" units="cm"/>
      <inkml:brushProperty name="color" value="#F2385B"/>
      <inkml:brushProperty name="ignorePressure" value="0"/>
    </inkml:brush>
  </inkml:definitions>
  <inkml:trace contextRef="#ctx0" brushRef="#br0">28300.000000 43300.000000 725,'-91.000000'23.000000'0,"19.000000"-3.000000"0 ,19.000000-3.000000 0,19.000000-2.000000 1,9.000000-6.000000 1,0.000000-6.000000 5,0.000000-6.000000 3,0.000000-6.000000 4,3.000000-6.000000 1,6.000000-2.000000-2,7.000000-3.000000-1,6.000000-3.000000-1,4.000000-6.000000-1,4.000000-5.000000-3,3.000000-7.000000 0,3.000000-5.000000-2,3.000000-6.000000-1,3.000000-3.000000 0,3.000000-3.000000 0,4.000000-2.000000 0,2.000000-3.000000 0,4.000000 1.000000 1,3.000000-1.000000 2,3.000000 1.000000 0,1.000000-3.000000 0,1.000000-2.000000-2,-1.000000-3.000000-2,1.000000-3.000000-2,-1.000000-2.000000-1,1.000000 0.000000-1,-1.000000 0.000000 0,1.000000 0.000000 0,-1.000000 3.000000 0,1.000000 6.000000 0,-1.000000 7.000000 2,1.000000 6.000000 0,-1.000000 3.000000 1,1.000000 0.000000-1,-1.000000 0.000000 0,1.000000 0.000000 0,-3.000000 3.000000-1,-2.000000 6.000000 1,-3.000000 7.000000-1,-3.000000 6.000000 0,-2.000000 3.000000 1,0.000000 0.000000 0,0.000000 0.000000 1,0.000000 0.000000 0,0.000000 3.000000 0,0.000000 6.000000 0,0.000000 7.000000-2,0.000000 6.000000 0,1.000000 3.000000 0,4.000000 0.000000 3,3.000000 0.000000 1,3.000000 0.000000 2,-1.000000 6.000000 2,-2.000000 13.000000 1,-3.000000 12.000000 1,-3.000000 13.000000 1,-4.000000 4.000000-1,-3.000000-3.000000-1,-3.000000-3.000000-4,-2.000000-2.000000-1,-3.000000-1.000000-2,1.000000 3.000000 1,-1.000000 3.000000-1,1.000000 4.000000 2,1.000000 1.000000-2,3.000000 0.000000-1,3.000000 0.000000-3,4.000000 0.000000-1,1.000000 0.000000-1,0.000000 0.000000 0,0.000000 0.000000-2,0.000000 0.000000 0,0.000000 0.000000-1,0.000000 0.000000-1,0.000000 0.000000-1,0.000000 0.000000-1,1.000000 0.000000-1,4.000000 0.000000 2,3.000000 0.000000 0,3.000000 0.000000 2,1.000000 0.000000-3,1.000000 0.000000-6,-1.000000 0.000000-5,1.000000 0.000000-5,-3.000000-5.000000-2,-2.000000-9.000000 6,-3.000000-10.000000 3,-3.000000-8.000000 5,-1.000000-4.000000-1,4.000000 3.000000-6,3.000000 3.000000-6,3.000000 4.000000-5</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3-11-29T14:02:15"/>
    </inkml:context>
    <inkml:brush xml:id="br0">
      <inkml:brushProperty name="width" value="0.0298708118498325" units="cm"/>
      <inkml:brushProperty name="height" value="0.0298708118498325" units="cm"/>
      <inkml:brushProperty name="color" value="#F2385B"/>
      <inkml:brushProperty name="ignorePressure" value="0"/>
    </inkml:brush>
  </inkml:definitions>
  <inkml:trace contextRef="#ctx0" brushRef="#br0">32350.000000 48650.000000 736,'4.000000'43.000000'2,"10.000000"-11.000000"5 ,10.000000-14.000000 5,9.000000-11.000000 5,4.000000-11.000000 1,1.000000-5.000000-3,-1.000000-7.000000-3,1.000000-5.000000-4,-3.000000-4.000000-2,-2.000000 0.000000-3,-3.000000 0.000000-2,-3.000000 0.000000-3,-2.000000 0.000000-1,0.000000 0.000000 0,0.000000 0.000000-1,0.000000 0.000000-1,0.000000-2.000000 0,0.000000-3.000000-1,0.000000-3.000000 0,0.000000-2.000000-2,0.000000-1.000000 1,0.000000 3.000000 1,0.000000 3.000000 1,0.000000 4.000000 1,-4.000000-1.000000 1,-5.000000-3.000000 0,-7.000000-3.000000 0,-5.000000-2.000000 0,-4.000000-1.000000 1,0.000000 3.000000 1,0.000000 3.000000 1,0.000000 4.000000 3,-2.000000 1.000000-1,-3.000000 0.000000 0,-3.000000 0.000000 0,-2.000000 0.000000-1,-5.000000 1.000000-1,-2.000000 4.000000 1,-3.000000 3.000000 1,-3.000000 3.000000-1,-4.000000 1.000000 1,-3.000000 1.000000 0,-3.000000-1.000000-1,-2.000000 1.000000 0,-5.000000 1.000000 0,-2.000000 3.000000 1,-3.000000 3.000000 0,-3.000000 4.000000 1,-1.000000 4.000000 0,4.000000 6.000000 0,3.000000 7.000000-1,3.000000 6.000000 1,1.000000 3.000000-1,1.000000 0.000000 1,-1.000000 0.000000 0,1.000000 0.000000 1,-1.000000 3.000000 0,1.000000 6.000000 0,-1.000000 7.000000-1,1.000000 6.000000 0,2.000000 3.000000-1,7.000000 0.000000 0,6.000000 0.000000 0,7.000000 0.000000-1,2.000000 1.000000 0,1.000000 4.000000 0,-1.000000 3.000000 1,1.000000 3.000000 0,1.000000 1.000000-1,3.000000 1.000000-2,3.000000-1.000000-1,4.000000 1.000000-3,2.000000-3.000000 0,4.000000-2.000000-1,3.000000-3.000000 0,3.000000-3.000000 0,4.000000-4.000000 0,7.000000-3.000000-1,6.000000-3.000000 0,7.000000-2.000000 0,4.000000-6.000000-1,3.000000-6.000000 0,3.000000-6.000000-1,4.000000-6.000000-1,1.000000-6.000000 1,0.000000-2.000000 1,0.000000-3.000000 2,0.000000-3.000000 1,1.000000-6.000000 0,4.000000-5.000000-2,3.000000-7.000000-2,3.000000-5.000000-3,-1.000000-6.000000 0,-2.000000-3.000000-1,-3.000000-3.000000 0,-3.000000-2.000000-1,-2.000000-5.000000 1,0.000000-2.000000 1,0.000000-3.000000 1,0.000000-3.000000 1,0.000000-4.000000 2,0.000000-3.000000 1,0.000000-3.000000 3,0.000000-2.000000 1,-2.000000 0.000000 1,-3.000000 7.000000 1,-3.000000 6.000000 0,-2.000000 7.000000 1,-5.000000 2.000000-1,-2.000000 1.000000 1,-3.000000-1.000000 0,-3.000000 1.000000 0,-2.000000-1.000000 0,0.000000 1.000000 0,0.000000-1.000000 0,0.000000 1.000000 0,-4.000000 2.000000 0,-5.000000 7.000000 1,-7.000000 6.000000 1,-5.000000 7.000000 1,-4.000000 2.000000-1,0.000000 1.000000 0,0.000000-1.000000-2,0.000000 1.000000-1,-2.000000 2.000000 5,-3.000000 7.000000 9,-3.000000 6.000000 10,-2.000000 7.000000 10,-5.000000 4.000000 3,-2.000000 3.000000-5,-3.000000 3.000000-5,-3.000000 4.000000-3,-1.000000 2.000000-4,4.000000 4.000000 0,3.000000 3.000000 0,3.000000 3.000000-1,1.000000 1.000000-1,1.000000 1.000000 0,-1.000000-1.000000 0,1.000000 1.000000-1,-1.000000 1.000000-1,1.000000 3.000000-3,-1.000000 3.000000-2,1.000000 4.000000-3,-3.000000 1.000000-1,-2.000000 0.000000 0,-3.000000 0.000000-1,-3.000000 0.000000 1,-1.000000 0.000000-3,4.000000 0.000000-1,3.000000 0.000000-3,3.000000 0.000000-2,3.000000 0.000000-1,3.000000 0.000000 2,3.000000 0.000000 0,4.000000 0.000000 2,1.000000-2.000000 0,0.000000-3.000000-1,0.000000-3.000000-1,0.000000-2.000000-1,0.000000-5.000000-1,0.000000-2.000000-2,0.000000-3.000000-2,0.000000-3.000000-2,3.000000-4.000000-2,6.000000-3.000000-2,7.000000-3.000000-2,6.000000-2.000000-2,3.000000-8.000000 0,0.000000-8.000000 2,0.000000-10.000000 1,0.000000-9.000000 2,0.000000-9.000000 1,0.000000-5.000000 3,0.000000-7.000000 3,0.000000-5.000000 1,1.000000-6.000000 2,4.000000-3.000000 0,3.000000-3.000000-1,3.000000-2.000000-1,1.000000-5.000000 2,1.000000-2.000000 1,-1.000000-3.000000 3,1.000000-3.000000 1,-3.000000-1.000000 1,-2.000000 4.000000-1,-3.000000 3.000000-2,-3.000000 3.000000-1,-1.000000 3.000000-1,4.000000 3.000000 0,3.000000 3.000000 0,3.000000 4.000000-1,-2.000000 1.000000 2,-6.000000 0.000000 1,-6.000000 0.000000 3,-6.000000 0.000000 1,-2.000000 3.000000 2,3.000000 6.000000 2,3.000000 7.000000 1,4.000000 6.000000 3,-1.000000 4.000000 0,-3.000000 4.000000-1,-3.000000 3.000000 1,-2.000000 3.000000-1,-5.000000 9.000000 0,-2.000000 16.000000 1,-3.000000 15.000000 1,-3.000000 17.000000 0,-2.000000 7.000000 0,0.000000 0.000000-2,0.000000 0.000000-2,0.000000 0.000000-2,0.000000 1.000000-1,0.000000 4.000000-1,0.000000 3.000000-2,0.000000 3.000000 0,-2.000000-1.000000-2,-3.000000-2.000000 0,-3.000000-3.000000 0,-2.000000-3.000000 0,-1.000000-1.000000-1,3.000000 4.000000-1,3.000000 3.000000-1,4.000000 3.000000-2,1.000000-2.000000 1,0.000000-6.000000 1,0.000000-6.000000 1,0.000000-6.000000 1,0.000000-6.000000 1,0.000000-2.000000-1,0.000000-3.000000-1,0.000000-3.000000-1,0.000000-2.000000-1,0.000000 0.000000 0,0.000000 0.000000-1,0.000000 0.000000-1,4.000000-5.000000-3,10.000000-9.000000-4,10.000000-10.000000-3,9.000000-8.000000-4,2.000000-9.000000-1,-2.000000-6.000000 5,-3.000000-6.000000 3,-3.000000-6.000000 4,-1.000000-6.000000 3,4.000000-2.000000 0,3.000000-3.000000 0,3.000000-3.000000 0,1.000000-4.000000 2,1.000000-3.000000 1,-1.000000-3.000000 1,1.000000-2.000000 2,-3.000000-1.000000 1,-2.000000 3.000000-2,-3.000000 3.000000-1,-3.000000 4.000000-1,-1.000000 1.000000 1,4.000000 0.000000 1,3.000000 0.000000 1,3.000000 0.000000 2,-1.000000 0.000000 1,-2.000000 0.000000 0,-3.000000 0.000000-1,-3.000000 0.000000 0,-2.000000 3.000000 0,0.000000 6.000000-1,0.000000 7.000000 0,0.000000 6.000000-2,-2.000000 7.000000 2,-3.000000 10.000000 1,-3.000000 10.000000 2,-2.000000 9.000000 2,-5.000000 9.000000 0,-2.000000 9.000000-1,-3.000000 10.000000-1,-3.000000 10.000000 0,-2.000000 7.000000-2,0.000000 6.000000 0,0.000000 7.000000 0,0.000000 6.000000 0,0.000000 1.000000-2,0.000000-3.000000-3,0.000000-3.000000-1,0.000000-2.000000-3,0.000000-3.000000-1,0.000000 1.000000 2,0.000000-1.000000 2,0.000000 1.000000 2,0.000000-1.000000-2,0.000000 1.000000-3,0.000000-1.000000-3,0.000000 1.000000-4,1.000000-6.000000-1,4.000000-8.000000 0,3.000000-10.000000 0,3.000000-9.000000 1,1.000000-5.000000 0,1.000000 0.000000 0,-1.000000 0.000000 0,1.000000 0.000000 0,2.000000-4.000000 0,7.000000-5.000000 0,6.000000-7.000000-2,7.000000-5.000000 0,2.000000-6.000000 0,1.000000-3.000000 2,-1.000000-3.000000 1,1.000000-2.000000 2,-1.000000-6.000000 1,1.000000-6.000000 3,-1.000000-6.000000 1,1.000000-6.000000 2,-1.000000-6.000000 1,1.000000-2.000000 1,-1.000000-3.000000 0,1.000000-3.000000 1,-1.000000-2.000000-1,1.000000 0.000000 1,-1.000000 0.000000 0,1.000000 0.000000 0,-1.000000 0.000000 0,1.000000 0.000000 0,-1.000000 0.000000 0,1.000000 0.000000 0,-3.000000-2.000000-1,-2.000000-3.000000 1,-3.000000-3.000000 0,-3.000000-2.000000 0,-2.000000-1.000000 2,0.000000 3.000000 2,0.000000 3.000000 2,0.000000 4.000000 4,-2.000000 1.000000 0,-3.000000 0.000000 1,-3.000000 0.000000-1,-2.000000 0.000000 1,-5.000000-2.000000 0,-2.000000-3.000000 0,-3.000000-3.000000 1,-3.000000-2.000000 0,-1.000000 0.000000 1,4.000000 7.000000 0,3.000000 6.000000-1,3.000000 7.000000 0,-2.000000 4.000000 2,-6.000000 3.000000 0,-6.000000 3.000000 3,-6.000000 4.000000 1,-7.000000 2.000000 3,-6.000000 4.000000 3,-6.000000 3.000000 2,-6.000000 3.000000 4,-2.000000 4.000000-2,3.000000 7.000000-3,3.000000 6.000000-5,4.000000 7.000000-5,-1.000000 7.000000-3,-3.000000 9.000000-3,-3.000000 10.000000-3,-2.000000 10.000000-3,-3.000000 4.000000-2,1.000000 0.000000-2,-1.000000 0.000000-1,1.000000 0.000000-2,1.000000 1.000000 0,3.000000 4.000000 0,3.000000 3.000000 0,4.000000 3.000000 1,-1.000000 1.000000-1,-3.000000 1.000000 1,-3.000000-1.000000-1,-2.000000 1.000000 1,0.000000-1.000000 0,7.000000 1.000000 0,6.000000-1.000000-1,7.000000 1.000000-1,2.000000-3.000000 1,1.000000-2.000000 0,-1.000000-3.000000 0,1.000000-3.000000 0,1.000000-1.000000 1,3.000000 4.000000-1,3.000000 3.000000 1,4.000000 3.000000-1,1.000000-4.000000 1,0.000000-8.000000 1,0.000000-10.000000 1,0.000000-9.000000 1,4.000000-7.000000 0,10.000000-3.000000 0,10.000000-3.000000-1,9.000000-2.000000 1,4.000000-5.000000-1,1.000000-2.000000 1,-1.000000-3.000000-1,1.000000-3.000000 1,1.000000-4.000000-1,3.000000-3.000000 1,3.000000-3.000000-1,4.000000-2.000000 1,-1.000000-6.000000 0,-3.000000-6.000000 0,-3.000000-6.000000 0,-2.000000-6.000000 0,-1.000000-7.000000 0,3.000000-6.000000 0,3.000000-6.000000-1,4.000000-6.000000 1,-1.000000-4.000000-1,-3.000000 1.000000 0,-3.000000-1.000000 1,-2.000000 1.000000 0,-5.000000-3.000000 0,-2.000000-2.000000-1,-3.000000-3.000000 0,-3.000000-3.000000 0,-2.000000 1.000000 0,0.000000 6.000000 0,0.000000 7.000000 0,0.000000 6.000000 0,-2.000000 3.000000 1,-3.000000 0.000000-1,-3.000000 0.000000-1,-2.000000 0.000000 1,-5.000000 3.000000 0,-2.000000 6.000000 1,-3.000000 7.000000 1,-3.000000 6.000000 1,-4.000000 12.000000 0,-3.000000 19.000000 2,-3.000000 19.000000 0,-2.000000 19.000000 2,-3.000000 9.000000-2,1.000000 0.000000-1,-1.000000 0.000000-2,1.000000 0.000000-2,1.000000 0.000000-2,3.000000 0.000000 0,3.000000 0.000000 0,4.000000 0.000000-1,1.000000 0.000000 0,0.000000 0.000000-2,0.000000 0.000000-1,0.000000 0.000000-2,0.000000 0.000000-1,0.000000 0.000000 1,0.000000 0.000000-1,0.000000 0.000000 0,0.000000-2.000000 0,0.000000-3.000000 0,0.000000-3.000000-1,0.000000-2.000000-1,0.000000-5.000000 1,0.000000-2.000000 0,0.000000-3.000000 0,0.000000-3.000000 1,1.000000-4.000000 0,4.000000-3.000000 0,3.000000-3.000000 1,3.000000-2.000000-1,3.000000-6.000000-2,3.000000-6.000000-4,3.000000-6.000000-5,4.000000-6.000000-5,1.000000-6.000000 1,0.000000-2.000000 5,0.000000-3.000000 7,0.000000-3.000000 4</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3-11-29T14:02:15"/>
    </inkml:context>
    <inkml:brush xml:id="br0">
      <inkml:brushProperty name="width" value="0.0222915410995483" units="cm"/>
      <inkml:brushProperty name="height" value="0.0222915410995483" units="cm"/>
      <inkml:brushProperty name="color" value="#F2385B"/>
      <inkml:brushProperty name="ignorePressure" value="0"/>
    </inkml:brush>
  </inkml:definitions>
  <inkml:trace contextRef="#ctx0" brushRef="#br0">37950.000000 46800.000000 986,'23.000000'-46.000000'1,"-3.000000"10.000000"1 ,-3.000000 10.000000 1,-2.000000 9.000000 2,-5.000000 10.000000-3,-2.000000 14.000000-5,-3.000000 11.000000-8,-3.000000 14.000000-5,-4.000000 7.000000-3,-3.000000 3.000000 2,-3.000000 3.000000 3,-2.000000 4.000000 1,-3.000000-3.000000 1,1.000000-5.000000 0,-1.000000-7.000000 1,1.000000-5.000000 0,-1.000000-4.000000-1,1.000000 0.000000-1,-1.000000 0.000000-3,1.000000 0.000000-1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3-11-29T14:02:15"/>
    </inkml:context>
    <inkml:brush xml:id="br0">
      <inkml:brushProperty name="width" value="0.0274244360625744" units="cm"/>
      <inkml:brushProperty name="height" value="0.0274244360625744" units="cm"/>
      <inkml:brushProperty name="color" value="#F2385B"/>
      <inkml:brushProperty name="ignorePressure" value="0"/>
    </inkml:brush>
  </inkml:definitions>
  <inkml:trace contextRef="#ctx0" brushRef="#br0">37700.000000 48150.000000 802,'0.000000'70.000000'1,"0.000000"-9.000000"4 ,0.000000-10.000000 3,0.000000-8.000000 2,0.000000-8.000000 3,0.000000-2.000000 2,0.000000-3.000000 1,0.000000-3.000000 2,-2.000000-2.000000 0,-3.000000 0.000000-3,-3.000000 0.000000-1,-2.000000 0.000000-2,-1.000000 0.000000-1,3.000000 0.000000 0,3.000000 0.000000-1,4.000000 0.000000 0,-1.000000 1.000000-2,-3.000000 4.000000-5,-3.000000 3.000000-6,-2.000000 3.000000-3</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3-11-29T14:02:16"/>
    </inkml:context>
    <inkml:brush xml:id="br0">
      <inkml:brushProperty name="width" value="0.0254201274365187" units="cm"/>
      <inkml:brushProperty name="height" value="0.0254201274365187" units="cm"/>
      <inkml:brushProperty name="color" value="#F2385B"/>
      <inkml:brushProperty name="ignorePressure" value="0"/>
    </inkml:brush>
  </inkml:definitions>
  <inkml:trace contextRef="#ctx0" brushRef="#br0">38100.000000 48100.000000 865,'0.000000'48.000000'-29,"0.000000"-3.000000"16 ,0.000000-3.000000 16,0.000000-2.000000 16,0.000000-5.000000 6,0.000000-2.000000-2,0.000000-3.000000-3,0.000000-3.000000-4,0.000000-2.000000-2,0.000000 0.000000 0,0.000000 0.000000-1,0.000000 0.000000-1,-2.000000 0.000000-3,-3.000000 0.000000-3,-3.000000 0.000000-3,-2.000000 0.000000-5,-1.000000 1.000000-2,3.000000 4.000000-1,3.000000 3.000000-2,4.000000 3.000000-1,1.000000-1.000000-1,0.000000-2.000000 0,0.000000-3.000000 0,0.000000-3.000000 1,1.000000-2.000000-2,4.000000 0.000000-2,3.000000 0.000000-3,3.000000 0.000000-2,3.000000-4.000000-1,3.000000-5.000000 2,3.000000-7.000000 1,4.000000-5.000000 2,1.000000-8.000000 1,0.000000-5.000000 1,0.000000-7.000000 1,0.000000-5.000000 1,0.000000-6.000000 0,0.000000-3.000000 2,0.000000-3.000000-1,0.000000-2.000000 1,0.000000-3.000000 2,0.000000 1.000000 2,0.000000-1.000000 2,0.000000 1.000000 2,0.000000-1.000000 1,0.000000 1.000000 2,0.000000-1.000000 0,0.000000 1.000000 1,0.000000-1.000000 1,0.000000 1.000000 1,0.000000-1.000000 0,0.000000 1.000000 1,-2.000000 2.000000 1,-3.000000 7.000000 0,-3.000000 6.000000 0,-2.000000 7.000000 1,-1.000000 7.000000 2,3.000000 9.000000 4,3.000000 10.000000 4,4.000000 10.000000 3,-3.000000 7.000000 0,-5.000000 6.000000-4,-7.000000 7.000000-4,-5.000000 6.000000-5,-4.000000 3.000000-2,0.000000 0.000000 0,0.000000 0.000000-2,0.000000 0.000000 1,0.000000 1.000000-4,0.000000 4.000000-2,0.000000 3.000000-5,0.000000 3.000000-3,0.000000 1.000000-3,0.000000 1.000000-3,0.000000-1.000000-2,0.000000 1.000000-3,1.000000-4.000000 0,4.000000-6.000000 1,3.000000-6.000000 0,3.000000-6.000000 2,1.000000-6.000000-2,1.000000-2.000000 0,-1.000000-3.000000-3,1.000000-3.000000-1,-1.000000-2.000000 0,1.000000 0.000000 1,-1.000000 0.000000 1,1.000000 0.000000 1</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3-11-29T14:02:16"/>
    </inkml:context>
    <inkml:brush xml:id="br0">
      <inkml:brushProperty name="width" value="0.0292154233902693" units="cm"/>
      <inkml:brushProperty name="height" value="0.0292154233902693" units="cm"/>
      <inkml:brushProperty name="color" value="#F2385B"/>
      <inkml:brushProperty name="ignorePressure" value="0"/>
    </inkml:brush>
  </inkml:definitions>
  <inkml:trace contextRef="#ctx0" brushRef="#br0">40700.000000 47950.000000 753,'-47.000000'23.000000'-21,"6.000000"-3.000000"4 ,7.000000-3.000000 2,6.000000-2.000000 3,3.000000-3.000000 4,0.000000 1.000000 4,0.000000-1.000000 5,0.000000 1.000000 5,-2.000000-3.000000 3,-3.000000-2.000000 2,-3.000000-3.000000 2,-2.000000-3.000000 2,-1.000000-1.000000 1,3.000000 4.000000-2,3.000000 3.000000-2,4.000000 3.000000-1,-1.000000-1.000000-1,-3.000000-2.000000 0,-3.000000-3.000000-1,-2.000000-3.000000 0,-3.000000-1.000000 1,1.000000 4.000000 0,-1.000000 3.000000 0,1.000000 3.000000 1,1.000000-1.000000 0,3.000000-2.000000 0,3.000000-3.000000-2,4.000000-3.000000 1,-1.000000-1.000000-2,-3.000000 4.000000-2,-3.000000 3.000000-1,-2.000000 3.000000-2,0.000000 3.000000-1,7.000000 3.000000 1,6.000000 3.000000 0,7.000000 4.000000 0,0.000000 1.000000 1,-2.000000 0.000000-1,-3.000000 0.000000 1,-3.000000 0.000000-1,-1.000000 1.000000 0,4.000000 4.000000-1,3.000000 3.000000-1,3.000000 3.000000 0,3.000000 3.000000-2,3.000000 3.000000-1,3.000000 3.000000 0,4.000000 4.000000-2,1.000000 1.000000 0,0.000000 0.000000 1,0.000000 0.000000-1,0.000000 0.000000 0,3.000000-2.000000 0,6.000000-3.000000 0,7.000000-3.000000-1,6.000000-2.000000-1,3.000000-5.000000 0,0.000000-2.000000 1,0.000000-3.000000-1,0.000000-3.000000 1,1.000000-4.000000 0,4.000000-3.000000 1,3.000000-3.000000 1,3.000000-2.000000 1,1.000000-6.000000 1,1.000000-6.000000-1,-1.000000-6.000000 2,1.000000-6.000000-1,-1.000000-7.000000 1,1.000000-6.000000 0,-1.000000-6.000000 1,1.000000-6.000000-1,-1.000000-7.000000 1,1.000000-6.000000 0,-1.000000-6.000000-1,1.000000-6.000000 0,1.000000-6.000000 0,3.000000-2.000000 0,3.000000-3.000000 0,4.000000-3.000000 1,-3.000000-4.000000-1,-5.000000-3.000000 0,-7.000000-3.000000 0,-5.000000-2.000000 1,-4.000000-1.000000-1,0.000000 3.000000 1,0.000000 3.000000 0,0.000000 4.000000 1,-2.000000-1.000000 0,-3.000000-3.000000-1,-3.000000-3.000000 0,-2.000000-2.000000 0,-3.000000-3.000000 0,1.000000 1.000000 0,-1.000000-1.000000 0,1.000000 1.000000 0,-3.000000 2.000000 0,-2.000000 7.000000 0,-3.000000 6.000000 0,-3.000000 7.000000-1,-4.000000 4.000000 1,-3.000000 3.000000 0,-3.000000 3.000000 0,-2.000000 4.000000 0,-5.000000 7.000000 0,-2.000000 13.000000 1,-3.000000 12.000000 1,-3.000000 13.000000 0,-2.000000 6.000000 1,0.000000 0.000000 0,0.000000 0.000000 0,0.000000 0.000000 1,1.000000 4.000000-1,4.000000 10.000000-1,3.000000 10.000000 0,3.000000 9.000000 0,1.000000 6.000000-2,1.000000 3.000000 1,-1.000000 3.000000 0,1.000000 4.000000 0,-1.000000 5.000000-1,1.000000 10.000000 0,-1.000000 10.000000-2,1.000000 9.000000 0,1.000000 4.000000-1,3.000000 1.000000 1,3.000000-1.000000 1,4.000000 1.000000 1,1.000000-1.000000-1,0.000000 1.000000-3,0.000000-1.000000-2,0.000000 1.000000-3,0.000000-1.000000-1,0.000000 1.000000 2,0.000000-1.000000 0,0.000000 1.000000 2,3.000000-1.000000 0,6.000000 1.000000 0,7.000000-1.000000 1,6.000000 1.000000 1,4.000000-6.000000 0,4.000000-8.000000 1,3.000000-10.000000 2,3.000000-9.000000 1,1.000000-10.000000 0,1.000000-9.000000 0,-1.000000-10.000000-1,1.000000-8.000000-1,1.000000-6.000000 0,3.000000 1.000000 1,3.000000-1.000000 0,4.000000 1.000000 0,1.000000-7.000000 1,0.000000-12.000000-1,0.000000-13.000000 0,0.000000-12.000000 0,0.000000-10.000000-1,0.000000-6.000000 1,0.000000-6.000000-1,0.000000-6.000000 2,-2.000000-4.000000-1,-3.000000 1.000000 0,-3.000000-1.000000 0,-2.000000 1.000000 0,-5.000000-1.000000 1,-2.000000 1.000000 1,-3.000000-1.000000 1,-3.000000 1.000000 1,-4.000000-1.000000 0,-3.000000 1.000000 0,-3.000000-1.000000-1,-2.000000 1.000000-1,-3.000000-1.000000 1,1.000000 1.000000 1,-1.000000-1.000000 2,1.000000 1.000000 2,-3.000000 1.000000 0,-2.000000 3.000000 0,-3.000000 3.000000-1,-3.000000 4.000000-1,-2.000000 4.000000 0,0.000000 6.000000-1,0.000000 7.000000-1,0.000000 6.000000 0,-4.000000 3.000000-1,-5.000000 0.000000-1,-7.000000 0.000000 0,-5.000000 0.000000-1,-4.000000 3.000000 0,0.000000 6.000000 1,0.000000 7.000000 0,0.000000 6.000000 0,1.000000 6.000000 0,4.000000 6.000000 0,3.000000 7.000000-1,3.000000 6.000000 0,-1.000000 4.000000 0,-2.000000 4.000000 0,-3.000000 3.000000 1,-3.000000 3.000000 0,-2.000000 4.000000 0,0.000000 7.000000-5,0.000000 6.000000-3,0.000000 7.000000-3,0.000000 4.000000-2,0.000000 3.000000 2,0.000000 3.000000 1,0.000000 4.000000 1,1.000000 1.000000-1,4.000000 0.000000-2,3.000000 0.000000-2,3.000000 0.000000-3,3.000000-2.000000 0,3.000000-3.000000 1,3.000000-3.000000 1,4.000000-2.000000 1,1.000000-3.000000 1,0.000000 1.000000 2,0.000000-1.000000 0,0.000000 1.000000 2,0.000000-3.000000 0,0.000000-2.000000 3,0.000000-3.000000 0,0.000000-3.000000 2,4.000000-7.000000 2,10.000000-9.000000 0,10.000000-10.000000 2,9.000000-8.000000 0,6.000000-6.000000 1,3.000000 1.000000-1,3.000000-1.000000-1,4.000000 1.000000-2,1.000000-3.000000 1,0.000000-2.000000-1,0.000000-3.000000-1,0.000000-3.000000 0,1.000000-7.000000 0,4.000000-9.000000-1,3.000000-10.000000-2,3.000000-8.000000 0,-1.000000-6.000000 0,-2.000000 1.000000 1,-3.000000-1.000000 1,-3.000000 1.000000 2,-2.000000-1.000000-3,0.000000 1.000000-3,0.000000-1.000000-5,0.000000 1.000000-5,-2.000000-3.000000-1,-3.000000-2.000000 0,-3.000000-3.000000 0,-2.000000-3.000000 1,-6.000000 2.000000 0,-6.000000 10.000000 3,-6.000000 10.000000 3,-6.000000 9.000000 1,-4.000000 2.000000 2,1.000000-2.000000 1,-1.000000-3.000000 1,1.000000-3.000000 2</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3-11-29T14:02:17"/>
    </inkml:context>
    <inkml:brush xml:id="br0">
      <inkml:brushProperty name="width" value="0.0256804302334785" units="cm"/>
      <inkml:brushProperty name="height" value="0.0256804302334785" units="cm"/>
      <inkml:brushProperty name="color" value="#F2385B"/>
      <inkml:brushProperty name="ignorePressure" value="0"/>
    </inkml:brush>
  </inkml:definitions>
  <inkml:trace contextRef="#ctx0" brushRef="#br0">42350.000000 47850.000000 856,'-24.000000'25.000000'-14,"4.000000"0.000000"12 ,3.000000 0.000000 13,3.000000 0.000000 12,3.000000 1.000000 5,3.000000 4.000000-4,3.000000 3.000000-4,4.000000 3.000000-3,1.000000 3.000000-5,0.000000 3.000000-2,0.000000 3.000000-3,0.000000 4.000000-2,0.000000 1.000000-3,0.000000 0.000000-1,0.000000 0.000000-2,0.000000 0.000000 0,0.000000 0.000000-2,0.000000 0.000000 0,0.000000 0.000000 0,0.000000 0.000000-1,0.000000-2.000000-1,0.000000-3.000000 2,0.000000-3.000000-1,0.000000-2.000000 2,0.000000-5.000000-1,0.000000-2.000000 0,0.000000-3.000000 0,0.000000-3.000000-1,3.000000-9.000000 0,6.000000-11.000000 0,7.000000-14.000000-1,6.000000-11.000000-1,1.000000-11.000000 2,-3.000000-5.000000 2,-3.000000-7.000000 2,-2.000000-5.000000 3,-3.000000-6.000000 1,1.000000-3.000000 1,-1.000000-3.000000 1,1.000000-2.000000 1,1.000000-1.000000-1,3.000000 3.000000-1,3.000000 3.000000 0,4.000000 4.000000-2,1.000000-1.000000 1,0.000000-3.000000-1,0.000000-3.000000 0,0.000000-2.000000 0,1.000000-1.000000 0,4.000000 3.000000-2,3.000000 3.000000-1,3.000000 4.000000-1,1.000000 4.000000-2,1.000000 6.000000 0,-1.000000 7.000000 0,1.000000 6.000000 0,-3.000000 4.000000-3,-2.000000 4.000000-5,-3.000000 3.000000-4,-3.000000 3.000000-5,-2.000000 3.000000-1,0.000000 3.000000 4,0.000000 3.000000 4,0.000000 4.000000 2,1.000000 4.000000 1,4.000000 6.000000-6,3.000000 7.000000-5,3.000000 6.000000-4,-2.000000 3.000000-2,-6.000000 0.000000 5,-6.000000 0.000000 3,-6.000000 0.000000 5,-6.000000 1.000000 1,-2.000000 4.000000 2,-3.000000 3.000000 2,-3.000000 3.000000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14:cpLocks xmlns:a14="http://schemas.microsoft.com/office/drawing/2010/main"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14:cpLocks xmlns:a14="http://schemas.microsoft.com/office/drawing/2010/main"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D0065-ED1F-40A5-89D1-F35FC03AD5D3}" type="datetimeFigureOut">
              <a:rPr lang="zh-CN" altLang="en-US" smtClean="0"/>
            </a:fld>
            <a:endParaRPr lang="zh-CN" altLang="en-US"/>
          </a:p>
        </p:txBody>
      </p:sp>
      <p:sp>
        <p:nvSpPr>
          <p:cNvPr id="4" name="幻灯片图像占位符 3"/>
          <p:cNvSpPr>
            <a14:cpLocks xmlns:a14="http://schemas.microsoft.com/office/drawing/2010/main"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14:cpLocks xmlns:a14="http://schemas.microsoft.com/office/drawing/2010/main"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14:cpLocks xmlns:a14="http://schemas.microsoft.com/office/drawing/2010/main"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14:cpLocks xmlns:a14="http://schemas.microsoft.com/office/drawing/2010/main"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6827D-D2BE-4018-91CC-9D43D97900B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14:cpLocks xmlns:a14="http://schemas.microsoft.com/office/drawing/2010/main" noGrp="1" noRot="1" noChangeAspect="1"/>
          </p:cNvSpPr>
          <p:nvPr>
            <p:ph type="sldImg"/>
          </p:nvPr>
        </p:nvSpPr>
        <p:spPr/>
      </p:sp>
      <p:sp>
        <p:nvSpPr>
          <p:cNvPr id="3" name="备注占位符 2"/>
          <p:cNvSpPr>
            <a14:cpLocks xmlns:a14="http://schemas.microsoft.com/office/drawing/2010/main" noGrp="1"/>
          </p:cNvSpPr>
          <p:nvPr>
            <p:ph type="body" idx="1"/>
          </p:nvPr>
        </p:nvSpPr>
        <p:spPr/>
        <p:txBody>
          <a:bodyPr/>
          <a:lstStyle/>
          <a:p>
            <a:endParaRPr lang="zh-CN" altLang="en-US" dirty="0"/>
          </a:p>
        </p:txBody>
      </p:sp>
      <p:sp>
        <p:nvSpPr>
          <p:cNvPr id="4" name="灯片编号占位符 3"/>
          <p:cNvSpPr>
            <a14:cpLocks xmlns:a14="http://schemas.microsoft.com/office/drawing/2010/main" noGrp="1"/>
          </p:cNvSpPr>
          <p:nvPr>
            <p:ph type="sldNum" sz="quarter" idx="5"/>
          </p:nvPr>
        </p:nvSpPr>
        <p:spPr/>
        <p:txBody>
          <a:bodyPr/>
          <a:lstStyle/>
          <a:p>
            <a:fld id="{62B6827D-D2BE-4018-91CC-9D43D97900B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14:cpLocks xmlns:a14="http://schemas.microsoft.com/office/drawing/2010/main" noGrp="1" noRot="1" noChangeAspect="1"/>
          </p:cNvSpPr>
          <p:nvPr>
            <p:ph type="sldImg"/>
          </p:nvPr>
        </p:nvSpPr>
        <p:spPr/>
      </p:sp>
      <p:sp>
        <p:nvSpPr>
          <p:cNvPr id="3" name="备注占位符 2"/>
          <p:cNvSpPr>
            <a14:cpLocks xmlns:a14="http://schemas.microsoft.com/office/drawing/2010/main" noGrp="1"/>
          </p:cNvSpPr>
          <p:nvPr>
            <p:ph type="body" idx="1"/>
          </p:nvPr>
        </p:nvSpPr>
        <p:spPr/>
        <p:txBody>
          <a:bodyPr/>
          <a:lstStyle/>
          <a:p>
            <a:endParaRPr lang="zh-CN" altLang="en-US" dirty="0"/>
          </a:p>
        </p:txBody>
      </p:sp>
      <p:sp>
        <p:nvSpPr>
          <p:cNvPr id="4" name="灯片编号占位符 3"/>
          <p:cNvSpPr>
            <a14:cpLocks xmlns:a14="http://schemas.microsoft.com/office/drawing/2010/main" noGrp="1"/>
          </p:cNvSpPr>
          <p:nvPr>
            <p:ph type="sldNum" sz="quarter" idx="5"/>
          </p:nvPr>
        </p:nvSpPr>
        <p:spPr/>
        <p:txBody>
          <a:bodyPr/>
          <a:lstStyle/>
          <a:p>
            <a:fld id="{62B6827D-D2BE-4018-91CC-9D43D97900B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838200" y="365126"/>
            <a:ext cx="10515600" cy="668028"/>
          </a:xfrm>
          <a:prstGeom prst="rect">
            <a:avLst/>
          </a:prstGeom>
        </p:spPr>
        <p:txBody>
          <a:bodyPr/>
          <a:lstStyle>
            <a:lvl1pPr>
              <a:defRPr b="1">
                <a:solidFill>
                  <a:schemeClr val="accent1">
                    <a:lumMod val="50000"/>
                  </a:schemeClr>
                </a:solidFill>
                <a:latin typeface="+mn-lt"/>
              </a:defRPr>
            </a:lvl1pPr>
          </a:lstStyle>
          <a:p>
            <a:r>
              <a:rPr lang="en-US" dirty="0"/>
              <a:t>Click to edit Master title style</a:t>
            </a:r>
            <a:endParaRPr lang="en-US" dirty="0"/>
          </a:p>
        </p:txBody>
      </p:sp>
      <p:sp>
        <p:nvSpPr>
          <p:cNvPr id="4" name="Footer Placeholder 3"/>
          <p:cNvSpPr>
            <a14:cpLocks xmlns:a14="http://schemas.microsoft.com/office/drawing/2010/main" noGrp="1"/>
          </p:cNvSpPr>
          <p:nvPr>
            <p:ph type="ftr" sz="quarter" idx="11"/>
          </p:nvPr>
        </p:nvSpPr>
        <p:spPr/>
        <p:txBody>
          <a:bodyPr/>
          <a:lstStyle/>
          <a:p>
            <a:pPr>
              <a:defRPr/>
            </a:pPr>
            <a:r>
              <a:rPr lang="en-US" altLang="zh-CN" dirty="0"/>
              <a:t>SME309 Lab3</a:t>
            </a:r>
            <a:endParaRPr lang="zh-CN" altLang="en-US" dirty="0"/>
          </a:p>
        </p:txBody>
      </p:sp>
      <p:sp>
        <p:nvSpPr>
          <p:cNvPr id="5" name="Slide Number Placeholder 4"/>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7" name="Content Placeholder 2"/>
          <p:cNvSpPr>
            <a14:cpLocks xmlns:a14="http://schemas.microsoft.com/office/drawing/2010/main" noGrp="1"/>
          </p:cNvSpPr>
          <p:nvPr>
            <p:ph sz="half" idx="1"/>
          </p:nvPr>
        </p:nvSpPr>
        <p:spPr>
          <a:xfrm>
            <a:off x="845127" y="1223158"/>
            <a:ext cx="10602686" cy="4956980"/>
          </a:xfrm>
          <a:prstGeom prst="rect">
            <a:avLst/>
          </a:prstGeom>
        </p:spPr>
        <p:txBody>
          <a:bodyPr/>
          <a:lstStyle>
            <a:lvl1pPr marL="228600" indent="-228600">
              <a:buFont typeface="Wingdings" charset="2"/>
              <a:buChar char="§"/>
              <a:defRPr sz="2800">
                <a:latin typeface="+mn-lt"/>
              </a:defRPr>
            </a:lvl1pPr>
            <a:lvl2pPr marL="800100" indent="-342900">
              <a:buFont typeface="Wingdings" charset="2"/>
              <a:buChar char="§"/>
              <a:defRPr sz="2400">
                <a:latin typeface="+mn-lt"/>
              </a:defRPr>
            </a:lvl2pPr>
            <a:lvl3pPr marL="1143000" indent="-228600">
              <a:buFont typeface="Wingdings" charset="2"/>
              <a:buChar char="§"/>
              <a:defRPr sz="2000">
                <a:latin typeface="+mn-lt"/>
              </a:defRPr>
            </a:lvl3pPr>
            <a:lvl4pPr marL="1600200" indent="-228600">
              <a:buFont typeface="Wingdings" charset="2"/>
              <a:buChar char="§"/>
              <a:defRPr sz="1800">
                <a:latin typeface="+mn-lt"/>
              </a:defRPr>
            </a:lvl4pPr>
            <a:lvl5pPr marL="2057400" indent="-228600">
              <a:buFont typeface="Wingdings" charset="2"/>
              <a:buChar char="§"/>
              <a:defRPr>
                <a:latin typeface="+mn-lt"/>
              </a:defRPr>
            </a:lvl5pPr>
          </a:lstStyle>
          <a:p>
            <a:pPr lvl="0"/>
            <a:r>
              <a:rPr lang="en-US" dirty="0"/>
              <a:t>Click to edit</a:t>
            </a:r>
            <a:endParaRPr lang="en-US" dirty="0"/>
          </a:p>
          <a:p>
            <a:pPr marL="800100" marR="0" lvl="1" indent="-342900" algn="l" defTabSz="914400" rtl="0" eaLnBrk="1" fontAlgn="auto" latinLnBrk="0" hangingPunct="1">
              <a:lnSpc>
                <a:spcPct val="90000"/>
              </a:lnSpc>
              <a:spcBef>
                <a:spcPts val="500"/>
              </a:spcBef>
              <a:spcAft>
                <a:spcPts val="0"/>
              </a:spcAft>
              <a:buClrTx/>
              <a:buSzTx/>
              <a:buFont typeface="Wingdings" charset="2"/>
              <a:buChar char="§"/>
              <a:defRPr/>
            </a:pPr>
            <a:r>
              <a:rPr lang="en-US" dirty="0"/>
              <a:t>Click to edit</a:t>
            </a:r>
            <a:endParaRPr lang="en-US" dirty="0"/>
          </a:p>
          <a:p>
            <a:pPr marL="1143000" marR="0" lvl="2" indent="-228600" algn="l" defTabSz="914400" rtl="0" eaLnBrk="1" fontAlgn="auto" latinLnBrk="0" hangingPunct="1">
              <a:lnSpc>
                <a:spcPct val="90000"/>
              </a:lnSpc>
              <a:spcBef>
                <a:spcPts val="500"/>
              </a:spcBef>
              <a:spcAft>
                <a:spcPts val="0"/>
              </a:spcAft>
              <a:buClrTx/>
              <a:buSzTx/>
              <a:buFont typeface="Wingdings" charset="2"/>
              <a:buChar char="§"/>
              <a:defRPr/>
            </a:pPr>
            <a:r>
              <a:rPr lang="en-US" dirty="0"/>
              <a:t>Click to edit</a:t>
            </a:r>
            <a:endParaRPr lang="en-US" dirty="0"/>
          </a:p>
          <a:p>
            <a:pPr marL="1600200" marR="0" lvl="3" indent="-228600" algn="l" defTabSz="914400" rtl="0" eaLnBrk="1" fontAlgn="auto" latinLnBrk="0" hangingPunct="1">
              <a:lnSpc>
                <a:spcPct val="90000"/>
              </a:lnSpc>
              <a:spcBef>
                <a:spcPts val="500"/>
              </a:spcBef>
              <a:spcAft>
                <a:spcPts val="0"/>
              </a:spcAft>
              <a:buClrTx/>
              <a:buSzTx/>
              <a:buFont typeface="Wingdings" charset="2"/>
              <a:buChar char="§"/>
              <a:defRPr/>
            </a:pPr>
            <a:r>
              <a:rPr lang="en-US" dirty="0"/>
              <a:t>Click to edit</a:t>
            </a:r>
            <a:endParaRPr lang="en-US" dirty="0"/>
          </a:p>
          <a:p>
            <a:pPr lvl="3"/>
            <a:endParaRPr lang="en-US" dirty="0"/>
          </a:p>
        </p:txBody>
      </p:sp>
      <p:sp>
        <p:nvSpPr>
          <p:cNvPr id="8" name="Footer Placeholder 2"/>
          <p:cNvSpPr txBox="1"/>
          <p:nvPr userDrawn="1"/>
        </p:nvSpPr>
        <p:spPr>
          <a:xfrm>
            <a:off x="0" y="6356349"/>
            <a:ext cx="4253218"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SG" dirty="0"/>
              <a:t>SME309 – </a:t>
            </a:r>
            <a:r>
              <a:rPr lang="en-US" dirty="0"/>
              <a:t>Microprocessor Design</a:t>
            </a:r>
            <a:endParaRPr lang="en-SG"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841248" y="457200"/>
            <a:ext cx="3931920" cy="1600200"/>
          </a:xfrm>
          <a:prstGeom prst="rect">
            <a:avLst/>
          </a:prstGeo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14:cpLocks xmlns:a14="http://schemas.microsoft.com/office/drawing/2010/main" noGrp="1"/>
          </p:cNvSpPr>
          <p:nvPr>
            <p:ph type="pic" idx="1"/>
          </p:nvPr>
        </p:nvSpPr>
        <p:spPr>
          <a:xfrm>
            <a:off x="5181600" y="990600"/>
            <a:ext cx="6172200" cy="4876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14:cpLocks xmlns:a14="http://schemas.microsoft.com/office/drawing/2010/main" noGrp="1"/>
          </p:cNvSpPr>
          <p:nvPr>
            <p:ph type="body" sz="half" idx="2" hasCustomPrompt="1"/>
          </p:nvPr>
        </p:nvSpPr>
        <p:spPr>
          <a:xfrm>
            <a:off x="841248" y="2057400"/>
            <a:ext cx="3931920" cy="3810000"/>
          </a:xfrm>
          <a:prstGeom prst="rect">
            <a:avLst/>
          </a:prstGeo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14:cpLocks xmlns:a14="http://schemas.microsoft.com/office/drawing/2010/main" noGrp="1"/>
          </p:cNvSpPr>
          <p:nvPr>
            <p:ph type="dt" sz="half" idx="10"/>
          </p:nvPr>
        </p:nvSpPr>
        <p:spPr/>
        <p:txBody>
          <a:bodyPr/>
          <a:lstStyle/>
          <a:p>
            <a:pPr>
              <a:defRPr/>
            </a:pPr>
            <a:fld id="{E5B6A68C-0145-4A8C-B78C-B69592268421}" type="datetime1">
              <a:rPr lang="zh-CN" altLang="en-US" smtClean="0"/>
            </a:fld>
            <a:endParaRPr lang="zh-CN" altLang="en-US"/>
          </a:p>
        </p:txBody>
      </p:sp>
      <p:sp>
        <p:nvSpPr>
          <p:cNvPr id="6" name="Footer Placeholder 5"/>
          <p:cNvSpPr>
            <a14:cpLocks xmlns:a14="http://schemas.microsoft.com/office/drawing/2010/main" noGrp="1"/>
          </p:cNvSpPr>
          <p:nvPr>
            <p:ph type="ftr" sz="quarter" idx="11"/>
          </p:nvPr>
        </p:nvSpPr>
        <p:spPr/>
        <p:txBody>
          <a:bodyPr/>
          <a:lstStyle/>
          <a:p>
            <a:pPr>
              <a:defRPr/>
            </a:pPr>
            <a:r>
              <a:rPr lang="en-US" altLang="zh-CN" dirty="0" err="1"/>
              <a:t>Longyang</a:t>
            </a:r>
            <a:r>
              <a:rPr lang="en-US" altLang="zh-CN" dirty="0"/>
              <a:t> Lin</a:t>
            </a:r>
            <a:endParaRPr lang="zh-CN" altLang="en-US" dirty="0"/>
          </a:p>
        </p:txBody>
      </p:sp>
      <p:sp>
        <p:nvSpPr>
          <p:cNvPr id="7" name="Slide Number Placeholder 6"/>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pic>
        <p:nvPicPr>
          <p:cNvPr id="9"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0749" y="65785"/>
            <a:ext cx="593259" cy="545157"/>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845127" y="365760"/>
            <a:ext cx="10515600" cy="1325562"/>
          </a:xfrm>
          <a:prstGeom prst="rect">
            <a:avLst/>
          </a:prstGeom>
        </p:spPr>
        <p:txBody>
          <a:bodyPr/>
          <a:lstStyle/>
          <a:p>
            <a:r>
              <a:rPr lang="zh-CN" altLang="en-US"/>
              <a:t>单击此处编辑母版标题样式</a:t>
            </a:r>
            <a:endParaRPr lang="en-US"/>
          </a:p>
        </p:txBody>
      </p:sp>
      <p:sp>
        <p:nvSpPr>
          <p:cNvPr id="3" name="Vertical Text Placeholder 2"/>
          <p:cNvSpPr>
            <a14:cpLocks xmlns:a14="http://schemas.microsoft.com/office/drawing/2010/main" noGrp="1"/>
          </p:cNvSpPr>
          <p:nvPr>
            <p:ph type="body" orient="vert" idx="1" hasCustomPrompt="1"/>
          </p:nvPr>
        </p:nvSpPr>
        <p:spPr>
          <a:xfrm>
            <a:off x="845127" y="1828800"/>
            <a:ext cx="10515600" cy="4351337"/>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14:cpLocks xmlns:a14="http://schemas.microsoft.com/office/drawing/2010/main" noGrp="1"/>
          </p:cNvSpPr>
          <p:nvPr>
            <p:ph type="dt" sz="half" idx="10"/>
          </p:nvPr>
        </p:nvSpPr>
        <p:spPr/>
        <p:txBody>
          <a:bodyPr/>
          <a:lstStyle/>
          <a:p>
            <a:pPr>
              <a:defRPr/>
            </a:pPr>
            <a:fld id="{BE6DC5E9-E803-469E-90EB-4CD0407EC30D}" type="datetime1">
              <a:rPr lang="zh-CN" altLang="en-US" smtClean="0"/>
            </a:fld>
            <a:endParaRPr lang="zh-CN" altLang="en-US"/>
          </a:p>
        </p:txBody>
      </p:sp>
      <p:sp>
        <p:nvSpPr>
          <p:cNvPr id="5" name="Footer Placeholder 4"/>
          <p:cNvSpPr>
            <a14:cpLocks xmlns:a14="http://schemas.microsoft.com/office/drawing/2010/main" noGrp="1"/>
          </p:cNvSpPr>
          <p:nvPr>
            <p:ph type="ftr" sz="quarter" idx="11"/>
          </p:nvPr>
        </p:nvSpPr>
        <p:spPr/>
        <p:txBody>
          <a:bodyPr/>
          <a:lstStyle/>
          <a:p>
            <a:pPr>
              <a:defRPr/>
            </a:pPr>
            <a:r>
              <a:rPr lang="en-US" altLang="zh-CN" dirty="0" err="1"/>
              <a:t>Longyang</a:t>
            </a:r>
            <a:r>
              <a:rPr lang="en-US" altLang="zh-CN" dirty="0"/>
              <a:t> Lin</a:t>
            </a:r>
            <a:endParaRPr lang="zh-CN" altLang="en-US" dirty="0"/>
          </a:p>
        </p:txBody>
      </p:sp>
      <p:sp>
        <p:nvSpPr>
          <p:cNvPr id="6" name="Slide Number Placeholder 5"/>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pic>
        <p:nvPicPr>
          <p:cNvPr id="8"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0749" y="65785"/>
            <a:ext cx="593259" cy="545157"/>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14:cpLocks xmlns:a14="http://schemas.microsoft.com/office/drawing/2010/main" noGrp="1"/>
          </p:cNvSpPr>
          <p:nvPr>
            <p:ph type="title" orient="vert"/>
          </p:nvPr>
        </p:nvSpPr>
        <p:spPr>
          <a:xfrm>
            <a:off x="8724900" y="360362"/>
            <a:ext cx="2628900" cy="5811838"/>
          </a:xfrm>
          <a:prstGeom prst="rect">
            <a:avLst/>
          </a:prstGeom>
        </p:spPr>
        <p:txBody>
          <a:bodyPr vert="eaVert"/>
          <a:lstStyle/>
          <a:p>
            <a:r>
              <a:rPr lang="zh-CN" altLang="en-US"/>
              <a:t>单击此处编辑母版标题样式</a:t>
            </a:r>
            <a:endParaRPr lang="en-US"/>
          </a:p>
        </p:txBody>
      </p:sp>
      <p:sp>
        <p:nvSpPr>
          <p:cNvPr id="3" name="Vertical Text Placeholder 2"/>
          <p:cNvSpPr>
            <a14:cpLocks xmlns:a14="http://schemas.microsoft.com/office/drawing/2010/main" noGrp="1"/>
          </p:cNvSpPr>
          <p:nvPr>
            <p:ph type="body" orient="vert" idx="1" hasCustomPrompt="1"/>
          </p:nvPr>
        </p:nvSpPr>
        <p:spPr>
          <a:xfrm>
            <a:off x="838200" y="360362"/>
            <a:ext cx="7734300" cy="5811837"/>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14:cpLocks xmlns:a14="http://schemas.microsoft.com/office/drawing/2010/main" noGrp="1"/>
          </p:cNvSpPr>
          <p:nvPr>
            <p:ph type="dt" sz="half" idx="10"/>
          </p:nvPr>
        </p:nvSpPr>
        <p:spPr/>
        <p:txBody>
          <a:bodyPr/>
          <a:lstStyle/>
          <a:p>
            <a:pPr>
              <a:defRPr/>
            </a:pPr>
            <a:fld id="{FE4999DA-E82D-47B6-B1D1-FBF2890AF5F6}" type="datetime1">
              <a:rPr lang="zh-CN" altLang="en-US" smtClean="0"/>
            </a:fld>
            <a:endParaRPr lang="zh-CN" altLang="en-US"/>
          </a:p>
        </p:txBody>
      </p:sp>
      <p:sp>
        <p:nvSpPr>
          <p:cNvPr id="5" name="Footer Placeholder 4"/>
          <p:cNvSpPr>
            <a14:cpLocks xmlns:a14="http://schemas.microsoft.com/office/drawing/2010/main" noGrp="1"/>
          </p:cNvSpPr>
          <p:nvPr>
            <p:ph type="ftr" sz="quarter" idx="11"/>
          </p:nvPr>
        </p:nvSpPr>
        <p:spPr/>
        <p:txBody>
          <a:bodyPr/>
          <a:lstStyle/>
          <a:p>
            <a:pPr>
              <a:defRPr/>
            </a:pPr>
            <a:r>
              <a:rPr lang="en-US" altLang="zh-CN" dirty="0" err="1"/>
              <a:t>Longyang</a:t>
            </a:r>
            <a:r>
              <a:rPr lang="en-US" altLang="zh-CN" dirty="0"/>
              <a:t> Lin</a:t>
            </a:r>
            <a:endParaRPr lang="zh-CN" altLang="en-US" dirty="0"/>
          </a:p>
        </p:txBody>
      </p:sp>
      <p:sp>
        <p:nvSpPr>
          <p:cNvPr id="6" name="Slide Number Placeholder 5"/>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pic>
        <p:nvPicPr>
          <p:cNvPr id="8"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0749" y="65785"/>
            <a:ext cx="593259" cy="545157"/>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hasCustomPrompt="1"/>
          </p:nvPr>
        </p:nvSpPr>
        <p:spPr>
          <a:xfrm>
            <a:off x="739346" y="337388"/>
            <a:ext cx="10515600" cy="687298"/>
          </a:xfrm>
        </p:spPr>
        <p:txBody>
          <a:bodyPr>
            <a:normAutofit/>
          </a:bodyPr>
          <a:lstStyle>
            <a:lvl1pPr algn="l" defTabSz="914400" rtl="0" eaLnBrk="1" latinLnBrk="0" hangingPunct="1">
              <a:lnSpc>
                <a:spcPct val="90000"/>
              </a:lnSpc>
              <a:spcBef>
                <a:spcPct val="0"/>
              </a:spcBef>
              <a:buNone/>
              <a:defRPr lang="zh-CN" altLang="en-US" sz="4000" b="1" kern="1200" baseline="0" dirty="0">
                <a:solidFill>
                  <a:srgbClr val="0070C0"/>
                </a:solidFill>
                <a:latin typeface="Calibri"/>
                <a:ea typeface="微软雅黑" pitchFamily="34" charset="-122"/>
                <a:cs typeface="Calibri"/>
              </a:defRPr>
            </a:lvl1pPr>
          </a:lstStyle>
          <a:p>
            <a:r>
              <a:rPr lang="en-US" altLang="zh-CN" dirty="0"/>
              <a:t>Title</a:t>
            </a:r>
            <a:endParaRPr lang="zh-CN" altLang="en-US" dirty="0"/>
          </a:p>
        </p:txBody>
      </p:sp>
      <p:sp>
        <p:nvSpPr>
          <p:cNvPr id="3" name="内容占位符 2"/>
          <p:cNvSpPr>
            <a14:cpLocks xmlns:a14="http://schemas.microsoft.com/office/drawing/2010/main" noGrp="1"/>
          </p:cNvSpPr>
          <p:nvPr>
            <p:ph idx="1" hasCustomPrompt="1"/>
          </p:nvPr>
        </p:nvSpPr>
        <p:spPr>
          <a:xfrm>
            <a:off x="739346" y="1825625"/>
            <a:ext cx="10515600" cy="4351338"/>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14:cpLocks xmlns:a14="http://schemas.microsoft.com/office/drawing/2010/main" noGrp="1"/>
          </p:cNvSpPr>
          <p:nvPr>
            <p:ph type="ftr" sz="quarter" idx="11"/>
          </p:nvPr>
        </p:nvSpPr>
        <p:spPr>
          <a:xfrm>
            <a:off x="4038600" y="6356350"/>
            <a:ext cx="4114800" cy="365125"/>
          </a:xfrm>
          <a:prstGeom prst="rect">
            <a:avLst/>
          </a:prstGeom>
        </p:spPr>
        <p:txBody>
          <a:bodyPr/>
          <a:lstStyle/>
          <a:p>
            <a:r>
              <a:rPr lang="en-US" altLang="zh-CN" dirty="0"/>
              <a:t>SME309 Lab2</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Date Placeholder 3"/>
          <p:cNvSpPr>
            <a14:cpLocks xmlns:a14="http://schemas.microsoft.com/office/drawing/2010/main" noGrp="1"/>
          </p:cNvSpPr>
          <p:nvPr>
            <p:ph type="dt" sz="half" idx="10"/>
          </p:nvPr>
        </p:nvSpPr>
        <p:spPr/>
        <p:txBody>
          <a:bodyPr/>
          <a:lstStyle/>
          <a:p>
            <a:pPr>
              <a:defRPr/>
            </a:pPr>
            <a:r>
              <a:rPr lang="en-SG" altLang="zh-CN" dirty="0">
                <a:solidFill>
                  <a:prstClr val="black">
                    <a:lumMod val="65000"/>
                    <a:lumOff val="35000"/>
                  </a:prstClr>
                </a:solidFill>
              </a:rPr>
              <a:t>SME309 – </a:t>
            </a:r>
            <a:r>
              <a:rPr lang="en-US" altLang="zh-CN" dirty="0">
                <a:solidFill>
                  <a:prstClr val="black">
                    <a:lumMod val="65000"/>
                    <a:lumOff val="35000"/>
                  </a:prstClr>
                </a:solidFill>
              </a:rPr>
              <a:t>Microprocessor Design</a:t>
            </a:r>
            <a:endParaRPr lang="en-SG" altLang="zh-CN" dirty="0">
              <a:solidFill>
                <a:prstClr val="black">
                  <a:lumMod val="65000"/>
                  <a:lumOff val="35000"/>
                </a:prstClr>
              </a:solidFill>
            </a:endParaRPr>
          </a:p>
        </p:txBody>
      </p:sp>
      <p:sp>
        <p:nvSpPr>
          <p:cNvPr id="5" name="Footer Placeholder 4"/>
          <p:cNvSpPr>
            <a14:cpLocks xmlns:a14="http://schemas.microsoft.com/office/drawing/2010/main" noGrp="1"/>
          </p:cNvSpPr>
          <p:nvPr>
            <p:ph type="ftr" sz="quarter" idx="11"/>
          </p:nvPr>
        </p:nvSpPr>
        <p:spPr/>
        <p:txBody>
          <a:bodyPr/>
          <a:lstStyle/>
          <a:p>
            <a:pPr>
              <a:defRPr/>
            </a:pPr>
            <a:r>
              <a:rPr lang="en-US" altLang="zh-CN" dirty="0"/>
              <a:t>SME309 Lab3</a:t>
            </a:r>
            <a:endParaRPr lang="zh-CN" altLang="en-US" dirty="0"/>
          </a:p>
        </p:txBody>
      </p:sp>
      <p:sp>
        <p:nvSpPr>
          <p:cNvPr id="6" name="Slide Number Placeholder 5"/>
          <p:cNvSpPr>
            <a14:cpLocks xmlns:a14="http://schemas.microsoft.com/office/drawing/2010/main" noGrp="1"/>
          </p:cNvSpPr>
          <p:nvPr>
            <p:ph type="sldNum" sz="quarter" idx="12"/>
          </p:nvPr>
        </p:nvSpPr>
        <p:spPr/>
        <p:txBody>
          <a:bodyPr/>
          <a:lstStyle/>
          <a:p>
            <a:pPr>
              <a:defRPr/>
            </a:pPr>
            <a:fld id="{40C6DDC8-72A5-49C0-BCC0-6AA2493B5DD1}" type="slidenum">
              <a:rPr lang="zh-CN" altLang="en-US" smtClean="0"/>
            </a:fld>
            <a:endParaRPr lang="zh-CN" altLang="en-US"/>
          </a:p>
        </p:txBody>
      </p:sp>
      <p:pic>
        <p:nvPicPr>
          <p:cNvPr id="2"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0749" y="65785"/>
            <a:ext cx="593259" cy="54515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Date Placeholder 3"/>
          <p:cNvSpPr>
            <a14:cpLocks xmlns:a14="http://schemas.microsoft.com/office/drawing/2010/main" noGrp="1"/>
          </p:cNvSpPr>
          <p:nvPr>
            <p:ph type="dt" sz="half" idx="10"/>
          </p:nvPr>
        </p:nvSpPr>
        <p:spPr/>
        <p:txBody>
          <a:bodyPr/>
          <a:lstStyle/>
          <a:p>
            <a:pPr>
              <a:defRPr/>
            </a:pPr>
            <a:r>
              <a:rPr lang="en-SG" altLang="zh-CN" dirty="0">
                <a:solidFill>
                  <a:prstClr val="black">
                    <a:lumMod val="65000"/>
                    <a:lumOff val="35000"/>
                  </a:prstClr>
                </a:solidFill>
              </a:rPr>
              <a:t>SME309 – </a:t>
            </a:r>
            <a:r>
              <a:rPr lang="en-US" altLang="zh-CN" dirty="0">
                <a:solidFill>
                  <a:prstClr val="black">
                    <a:lumMod val="65000"/>
                    <a:lumOff val="35000"/>
                  </a:prstClr>
                </a:solidFill>
              </a:rPr>
              <a:t>Microprocessor Design</a:t>
            </a:r>
            <a:endParaRPr lang="en-SG" altLang="zh-CN" dirty="0">
              <a:solidFill>
                <a:prstClr val="black">
                  <a:lumMod val="65000"/>
                  <a:lumOff val="35000"/>
                </a:prstClr>
              </a:solidFill>
            </a:endParaRPr>
          </a:p>
        </p:txBody>
      </p:sp>
      <p:sp>
        <p:nvSpPr>
          <p:cNvPr id="5" name="Footer Placeholder 4"/>
          <p:cNvSpPr>
            <a14:cpLocks xmlns:a14="http://schemas.microsoft.com/office/drawing/2010/main" noGrp="1"/>
          </p:cNvSpPr>
          <p:nvPr>
            <p:ph type="ftr" sz="quarter" idx="11"/>
          </p:nvPr>
        </p:nvSpPr>
        <p:spPr/>
        <p:txBody>
          <a:bodyPr/>
          <a:lstStyle/>
          <a:p>
            <a:pPr>
              <a:defRPr/>
            </a:pPr>
            <a:r>
              <a:rPr lang="en-US" altLang="zh-CN" dirty="0"/>
              <a:t>SME309 Lab3</a:t>
            </a:r>
            <a:endParaRPr lang="zh-CN" altLang="en-US" dirty="0"/>
          </a:p>
        </p:txBody>
      </p:sp>
      <p:sp>
        <p:nvSpPr>
          <p:cNvPr id="6" name="Slide Number Placeholder 5"/>
          <p:cNvSpPr>
            <a14:cpLocks xmlns:a14="http://schemas.microsoft.com/office/drawing/2010/main" noGrp="1"/>
          </p:cNvSpPr>
          <p:nvPr>
            <p:ph type="sldNum" sz="quarter" idx="12"/>
          </p:nvPr>
        </p:nvSpPr>
        <p:spPr/>
        <p:txBody>
          <a:bodyPr/>
          <a:lstStyle/>
          <a:p>
            <a:pPr>
              <a:defRPr/>
            </a:pPr>
            <a:fld id="{9764DE05-1123-4929-BD04-19624C65C784}" type="slidenum">
              <a:rPr lang="zh-CN" altLang="en-US" smtClean="0"/>
            </a:fld>
            <a:endParaRPr lang="zh-CN" altLang="en-US"/>
          </a:p>
        </p:txBody>
      </p:sp>
      <p:sp>
        <p:nvSpPr>
          <p:cNvPr id="7" name="矩形 6"/>
          <p:cNvSpPr/>
          <p:nvPr userDrawn="1"/>
        </p:nvSpPr>
        <p:spPr>
          <a:xfrm>
            <a:off x="5424373" y="5299950"/>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charset="-122"/>
              </a:rPr>
              <a:t>PPT</a:t>
            </a:r>
            <a:r>
              <a:rPr lang="zh-CN" altLang="en-US" sz="100" dirty="0">
                <a:solidFill>
                  <a:prstClr val="white"/>
                </a:solidFill>
                <a:latin typeface="Calibri"/>
                <a:ea typeface="宋体" charset="-122"/>
              </a:rPr>
              <a:t>模板下载：</a:t>
            </a:r>
            <a:r>
              <a:rPr lang="en-US" altLang="zh-CN" sz="100" dirty="0">
                <a:solidFill>
                  <a:prstClr val="white"/>
                </a:solidFill>
                <a:latin typeface="Calibri"/>
                <a:ea typeface="宋体" charset="-122"/>
              </a:rPr>
              <a:t>www.1ppt.com/moban/     </a:t>
            </a:r>
            <a:r>
              <a:rPr lang="zh-CN" altLang="en-US" sz="100" dirty="0">
                <a:solidFill>
                  <a:prstClr val="white"/>
                </a:solidFill>
                <a:latin typeface="Calibri"/>
                <a:ea typeface="宋体" charset="-122"/>
              </a:rPr>
              <a:t>行业</a:t>
            </a:r>
            <a:r>
              <a:rPr lang="en-US" altLang="zh-CN" sz="100" dirty="0">
                <a:solidFill>
                  <a:prstClr val="white"/>
                </a:solidFill>
                <a:latin typeface="Calibri"/>
                <a:ea typeface="宋体" charset="-122"/>
              </a:rPr>
              <a:t>PPT</a:t>
            </a:r>
            <a:r>
              <a:rPr lang="zh-CN" altLang="en-US" sz="100" dirty="0">
                <a:solidFill>
                  <a:prstClr val="white"/>
                </a:solidFill>
                <a:latin typeface="Calibri"/>
                <a:ea typeface="宋体" charset="-122"/>
              </a:rPr>
              <a:t>模板：</a:t>
            </a:r>
            <a:r>
              <a:rPr lang="en-US" altLang="zh-CN" sz="100" dirty="0">
                <a:solidFill>
                  <a:prstClr val="white"/>
                </a:solidFill>
                <a:latin typeface="Calibri"/>
                <a:ea typeface="宋体" charset="-122"/>
              </a:rPr>
              <a:t>www.1ppt.com/hangye/ </a:t>
            </a:r>
            <a:endParaRPr lang="en-US" altLang="zh-CN" sz="100" dirty="0">
              <a:solidFill>
                <a:prstClr val="white"/>
              </a:solidFill>
              <a:latin typeface="Calibri"/>
              <a:ea typeface="宋体" charset="-122"/>
            </a:endParaRPr>
          </a:p>
          <a:p>
            <a:pPr fontAlgn="auto">
              <a:spcBef>
                <a:spcPts val="0"/>
              </a:spcBef>
              <a:spcAft>
                <a:spcPts val="0"/>
              </a:spcAft>
            </a:pPr>
            <a:r>
              <a:rPr lang="zh-CN" altLang="en-US" sz="100" dirty="0">
                <a:solidFill>
                  <a:prstClr val="white"/>
                </a:solidFill>
                <a:latin typeface="Calibri"/>
                <a:ea typeface="宋体" charset="-122"/>
              </a:rPr>
              <a:t>节日</a:t>
            </a:r>
            <a:r>
              <a:rPr lang="en-US" altLang="zh-CN" sz="100" dirty="0">
                <a:solidFill>
                  <a:prstClr val="white"/>
                </a:solidFill>
                <a:latin typeface="Calibri"/>
                <a:ea typeface="宋体" charset="-122"/>
              </a:rPr>
              <a:t>PPT</a:t>
            </a:r>
            <a:r>
              <a:rPr lang="zh-CN" altLang="en-US" sz="100" dirty="0">
                <a:solidFill>
                  <a:prstClr val="white"/>
                </a:solidFill>
                <a:latin typeface="Calibri"/>
                <a:ea typeface="宋体" charset="-122"/>
              </a:rPr>
              <a:t>模板：</a:t>
            </a:r>
            <a:r>
              <a:rPr lang="en-US" altLang="zh-CN" sz="100" dirty="0">
                <a:solidFill>
                  <a:prstClr val="white"/>
                </a:solidFill>
                <a:latin typeface="Calibri"/>
                <a:ea typeface="宋体" charset="-122"/>
              </a:rPr>
              <a:t>www.1ppt.com/jieri/           PPT</a:t>
            </a:r>
            <a:r>
              <a:rPr lang="zh-CN" altLang="en-US" sz="100" dirty="0">
                <a:solidFill>
                  <a:prstClr val="white"/>
                </a:solidFill>
                <a:latin typeface="Calibri"/>
                <a:ea typeface="宋体" charset="-122"/>
              </a:rPr>
              <a:t>素材下载：</a:t>
            </a:r>
            <a:r>
              <a:rPr lang="en-US" altLang="zh-CN" sz="100" dirty="0">
                <a:solidFill>
                  <a:prstClr val="white"/>
                </a:solidFill>
                <a:latin typeface="Calibri"/>
                <a:ea typeface="宋体" charset="-122"/>
              </a:rPr>
              <a:t>www.1ppt.com/sucai/</a:t>
            </a:r>
            <a:endParaRPr lang="en-US" altLang="zh-CN" sz="100" dirty="0">
              <a:solidFill>
                <a:prstClr val="white"/>
              </a:solidFill>
              <a:latin typeface="Calibri"/>
              <a:ea typeface="宋体" charset="-122"/>
            </a:endParaRPr>
          </a:p>
          <a:p>
            <a:pPr fontAlgn="auto">
              <a:spcBef>
                <a:spcPts val="0"/>
              </a:spcBef>
              <a:spcAft>
                <a:spcPts val="0"/>
              </a:spcAft>
            </a:pPr>
            <a:r>
              <a:rPr lang="en-US" altLang="zh-CN" sz="100" dirty="0">
                <a:solidFill>
                  <a:prstClr val="white"/>
                </a:solidFill>
                <a:latin typeface="Calibri"/>
                <a:ea typeface="宋体" charset="-122"/>
              </a:rPr>
              <a:t>PPT</a:t>
            </a:r>
            <a:r>
              <a:rPr lang="zh-CN" altLang="en-US" sz="100" dirty="0">
                <a:solidFill>
                  <a:prstClr val="white"/>
                </a:solidFill>
                <a:latin typeface="Calibri"/>
                <a:ea typeface="宋体" charset="-122"/>
              </a:rPr>
              <a:t>背景图片：</a:t>
            </a:r>
            <a:r>
              <a:rPr lang="en-US" altLang="zh-CN" sz="100" dirty="0">
                <a:solidFill>
                  <a:prstClr val="white"/>
                </a:solidFill>
                <a:latin typeface="Calibri"/>
                <a:ea typeface="宋体" charset="-122"/>
              </a:rPr>
              <a:t>www.1ppt.com/beijing/      PPT</a:t>
            </a:r>
            <a:r>
              <a:rPr lang="zh-CN" altLang="en-US" sz="100" dirty="0">
                <a:solidFill>
                  <a:prstClr val="white"/>
                </a:solidFill>
                <a:latin typeface="Calibri"/>
                <a:ea typeface="宋体" charset="-122"/>
              </a:rPr>
              <a:t>图表下载：</a:t>
            </a:r>
            <a:r>
              <a:rPr lang="en-US" altLang="zh-CN" sz="100" dirty="0">
                <a:solidFill>
                  <a:prstClr val="white"/>
                </a:solidFill>
                <a:latin typeface="Calibri"/>
                <a:ea typeface="宋体" charset="-122"/>
              </a:rPr>
              <a:t>www.1ppt.com/tubiao/      </a:t>
            </a:r>
            <a:endParaRPr lang="en-US" altLang="zh-CN" sz="100" dirty="0">
              <a:solidFill>
                <a:prstClr val="white"/>
              </a:solidFill>
              <a:latin typeface="Calibri"/>
              <a:ea typeface="宋体" charset="-122"/>
            </a:endParaRPr>
          </a:p>
          <a:p>
            <a:pPr fontAlgn="auto">
              <a:spcBef>
                <a:spcPts val="0"/>
              </a:spcBef>
              <a:spcAft>
                <a:spcPts val="0"/>
              </a:spcAft>
            </a:pPr>
            <a:r>
              <a:rPr lang="zh-CN" altLang="en-US" sz="100" dirty="0">
                <a:solidFill>
                  <a:prstClr val="white"/>
                </a:solidFill>
                <a:latin typeface="Calibri"/>
                <a:ea typeface="宋体" charset="-122"/>
              </a:rPr>
              <a:t>优秀</a:t>
            </a:r>
            <a:r>
              <a:rPr lang="en-US" altLang="zh-CN" sz="100" dirty="0">
                <a:solidFill>
                  <a:prstClr val="white"/>
                </a:solidFill>
                <a:latin typeface="Calibri"/>
                <a:ea typeface="宋体" charset="-122"/>
              </a:rPr>
              <a:t>PPT</a:t>
            </a:r>
            <a:r>
              <a:rPr lang="zh-CN" altLang="en-US" sz="100" dirty="0">
                <a:solidFill>
                  <a:prstClr val="white"/>
                </a:solidFill>
                <a:latin typeface="Calibri"/>
                <a:ea typeface="宋体" charset="-122"/>
              </a:rPr>
              <a:t>下载：</a:t>
            </a:r>
            <a:r>
              <a:rPr lang="en-US" altLang="zh-CN" sz="100" dirty="0">
                <a:solidFill>
                  <a:prstClr val="white"/>
                </a:solidFill>
                <a:latin typeface="Calibri"/>
                <a:ea typeface="宋体" charset="-122"/>
              </a:rPr>
              <a:t>www.1ppt.com/xiazai/        PPT</a:t>
            </a:r>
            <a:r>
              <a:rPr lang="zh-CN" altLang="en-US" sz="100" dirty="0">
                <a:solidFill>
                  <a:prstClr val="white"/>
                </a:solidFill>
                <a:latin typeface="Calibri"/>
                <a:ea typeface="宋体" charset="-122"/>
              </a:rPr>
              <a:t>教程： </a:t>
            </a:r>
            <a:r>
              <a:rPr lang="en-US" altLang="zh-CN" sz="100" dirty="0">
                <a:solidFill>
                  <a:prstClr val="white"/>
                </a:solidFill>
                <a:latin typeface="Calibri"/>
                <a:ea typeface="宋体" charset="-122"/>
              </a:rPr>
              <a:t>www.1ppt.com/powerpoint/      </a:t>
            </a:r>
            <a:endParaRPr lang="en-US" altLang="zh-CN" sz="100" dirty="0">
              <a:solidFill>
                <a:prstClr val="white"/>
              </a:solidFill>
              <a:latin typeface="Calibri"/>
              <a:ea typeface="宋体" charset="-122"/>
            </a:endParaRPr>
          </a:p>
          <a:p>
            <a:pPr fontAlgn="auto">
              <a:spcBef>
                <a:spcPts val="0"/>
              </a:spcBef>
              <a:spcAft>
                <a:spcPts val="0"/>
              </a:spcAft>
            </a:pPr>
            <a:r>
              <a:rPr lang="en-US" altLang="zh-CN" sz="100" dirty="0">
                <a:solidFill>
                  <a:prstClr val="white"/>
                </a:solidFill>
                <a:latin typeface="Calibri"/>
                <a:ea typeface="宋体" charset="-122"/>
              </a:rPr>
              <a:t>Word</a:t>
            </a:r>
            <a:r>
              <a:rPr lang="zh-CN" altLang="en-US" sz="100" dirty="0">
                <a:solidFill>
                  <a:prstClr val="white"/>
                </a:solidFill>
                <a:latin typeface="Calibri"/>
                <a:ea typeface="宋体" charset="-122"/>
              </a:rPr>
              <a:t>教程： </a:t>
            </a:r>
            <a:r>
              <a:rPr lang="en-US" altLang="zh-CN" sz="100" dirty="0">
                <a:solidFill>
                  <a:prstClr val="white"/>
                </a:solidFill>
                <a:latin typeface="Calibri"/>
                <a:ea typeface="宋体" charset="-122"/>
              </a:rPr>
              <a:t>www.1ppt.com/word/              Excel</a:t>
            </a:r>
            <a:r>
              <a:rPr lang="zh-CN" altLang="en-US" sz="100" dirty="0">
                <a:solidFill>
                  <a:prstClr val="white"/>
                </a:solidFill>
                <a:latin typeface="Calibri"/>
                <a:ea typeface="宋体" charset="-122"/>
              </a:rPr>
              <a:t>教程：</a:t>
            </a:r>
            <a:r>
              <a:rPr lang="en-US" altLang="zh-CN" sz="100" dirty="0">
                <a:solidFill>
                  <a:prstClr val="white"/>
                </a:solidFill>
                <a:latin typeface="Calibri"/>
                <a:ea typeface="宋体" charset="-122"/>
              </a:rPr>
              <a:t>www.1ppt.com/excel/  </a:t>
            </a:r>
            <a:endParaRPr lang="en-US" altLang="zh-CN" sz="100" dirty="0">
              <a:solidFill>
                <a:prstClr val="white"/>
              </a:solidFill>
              <a:latin typeface="Calibri"/>
              <a:ea typeface="宋体" charset="-122"/>
            </a:endParaRPr>
          </a:p>
          <a:p>
            <a:pPr fontAlgn="auto">
              <a:spcBef>
                <a:spcPts val="0"/>
              </a:spcBef>
              <a:spcAft>
                <a:spcPts val="0"/>
              </a:spcAft>
            </a:pPr>
            <a:r>
              <a:rPr lang="zh-CN" altLang="en-US" sz="100" dirty="0">
                <a:solidFill>
                  <a:prstClr val="white"/>
                </a:solidFill>
                <a:latin typeface="Calibri"/>
                <a:ea typeface="宋体" charset="-122"/>
              </a:rPr>
              <a:t>资料下载：</a:t>
            </a:r>
            <a:r>
              <a:rPr lang="en-US" altLang="zh-CN" sz="100" dirty="0">
                <a:solidFill>
                  <a:prstClr val="white"/>
                </a:solidFill>
                <a:latin typeface="Calibri"/>
                <a:ea typeface="宋体" charset="-122"/>
              </a:rPr>
              <a:t>www.1ppt.com/ziliao/                PPT</a:t>
            </a:r>
            <a:r>
              <a:rPr lang="zh-CN" altLang="en-US" sz="100" dirty="0">
                <a:solidFill>
                  <a:prstClr val="white"/>
                </a:solidFill>
                <a:latin typeface="Calibri"/>
                <a:ea typeface="宋体" charset="-122"/>
              </a:rPr>
              <a:t>课件下载：</a:t>
            </a:r>
            <a:r>
              <a:rPr lang="en-US" altLang="zh-CN" sz="100" dirty="0">
                <a:solidFill>
                  <a:prstClr val="white"/>
                </a:solidFill>
                <a:latin typeface="Calibri"/>
                <a:ea typeface="宋体" charset="-122"/>
              </a:rPr>
              <a:t>www.1ppt.com/kejian/ </a:t>
            </a:r>
            <a:endParaRPr lang="en-US" altLang="zh-CN" sz="100" dirty="0">
              <a:solidFill>
                <a:prstClr val="white"/>
              </a:solidFill>
              <a:latin typeface="Calibri"/>
              <a:ea typeface="宋体" charset="-122"/>
            </a:endParaRPr>
          </a:p>
          <a:p>
            <a:pPr fontAlgn="auto">
              <a:spcBef>
                <a:spcPts val="0"/>
              </a:spcBef>
              <a:spcAft>
                <a:spcPts val="0"/>
              </a:spcAft>
            </a:pPr>
            <a:r>
              <a:rPr lang="zh-CN" altLang="en-US" sz="100" dirty="0">
                <a:solidFill>
                  <a:prstClr val="white"/>
                </a:solidFill>
                <a:latin typeface="Calibri"/>
                <a:ea typeface="宋体" charset="-122"/>
              </a:rPr>
              <a:t>范文下载：</a:t>
            </a:r>
            <a:r>
              <a:rPr lang="en-US" altLang="zh-CN" sz="100" dirty="0">
                <a:solidFill>
                  <a:prstClr val="white"/>
                </a:solidFill>
                <a:latin typeface="Calibri"/>
                <a:ea typeface="宋体" charset="-122"/>
              </a:rPr>
              <a:t>www.1ppt.com/fanwen/             </a:t>
            </a:r>
            <a:r>
              <a:rPr lang="zh-CN" altLang="en-US" sz="100" dirty="0">
                <a:solidFill>
                  <a:prstClr val="white"/>
                </a:solidFill>
                <a:latin typeface="Calibri"/>
                <a:ea typeface="宋体" charset="-122"/>
              </a:rPr>
              <a:t>试卷下载：</a:t>
            </a:r>
            <a:r>
              <a:rPr lang="en-US" altLang="zh-CN" sz="100" dirty="0">
                <a:solidFill>
                  <a:prstClr val="white"/>
                </a:solidFill>
                <a:latin typeface="Calibri"/>
                <a:ea typeface="宋体" charset="-122"/>
              </a:rPr>
              <a:t>www.1ppt.com/shiti/  </a:t>
            </a:r>
            <a:endParaRPr lang="en-US" altLang="zh-CN" sz="100" dirty="0">
              <a:solidFill>
                <a:prstClr val="white"/>
              </a:solidFill>
              <a:latin typeface="Calibri"/>
              <a:ea typeface="宋体" charset="-122"/>
            </a:endParaRPr>
          </a:p>
          <a:p>
            <a:pPr fontAlgn="auto">
              <a:spcBef>
                <a:spcPts val="0"/>
              </a:spcBef>
              <a:spcAft>
                <a:spcPts val="0"/>
              </a:spcAft>
            </a:pPr>
            <a:r>
              <a:rPr lang="zh-CN" altLang="en-US" sz="100" dirty="0">
                <a:solidFill>
                  <a:prstClr val="white"/>
                </a:solidFill>
                <a:latin typeface="Calibri"/>
                <a:ea typeface="宋体" charset="-122"/>
              </a:rPr>
              <a:t>教案下载：</a:t>
            </a:r>
            <a:r>
              <a:rPr lang="en-US" altLang="zh-CN" sz="100" dirty="0">
                <a:solidFill>
                  <a:prstClr val="white"/>
                </a:solidFill>
                <a:latin typeface="Calibri"/>
                <a:ea typeface="宋体" charset="-122"/>
              </a:rPr>
              <a:t>www.1ppt.com/jiaoan/        </a:t>
            </a:r>
            <a:endParaRPr lang="en-US" altLang="zh-CN" sz="100" dirty="0">
              <a:solidFill>
                <a:prstClr val="white"/>
              </a:solidFill>
              <a:latin typeface="Calibri"/>
              <a:ea typeface="宋体" charset="-122"/>
            </a:endParaRPr>
          </a:p>
          <a:p>
            <a:pPr fontAlgn="auto">
              <a:spcBef>
                <a:spcPts val="0"/>
              </a:spcBef>
              <a:spcAft>
                <a:spcPts val="0"/>
              </a:spcAft>
            </a:pPr>
            <a:r>
              <a:rPr lang="zh-CN" altLang="en-US" sz="100" dirty="0">
                <a:solidFill>
                  <a:prstClr val="white"/>
                </a:solidFill>
                <a:latin typeface="Calibri"/>
                <a:ea typeface="宋体" charset="-122"/>
              </a:rPr>
              <a:t>字体下载：</a:t>
            </a:r>
            <a:r>
              <a:rPr lang="en-US" altLang="zh-CN" sz="100" dirty="0">
                <a:solidFill>
                  <a:prstClr val="white"/>
                </a:solidFill>
                <a:latin typeface="Calibri"/>
                <a:ea typeface="宋体" charset="-122"/>
              </a:rPr>
              <a:t>www.1ppt.com/ziti/</a:t>
            </a:r>
            <a:endParaRPr lang="en-US" altLang="zh-CN" sz="100" dirty="0">
              <a:solidFill>
                <a:prstClr val="white"/>
              </a:solidFill>
              <a:latin typeface="Calibri"/>
              <a:ea typeface="宋体" charset="-122"/>
            </a:endParaRPr>
          </a:p>
          <a:p>
            <a:pPr fontAlgn="auto">
              <a:spcBef>
                <a:spcPts val="0"/>
              </a:spcBef>
              <a:spcAft>
                <a:spcPts val="0"/>
              </a:spcAft>
            </a:pPr>
            <a:r>
              <a:rPr lang="en-US" altLang="zh-CN" sz="100" dirty="0">
                <a:solidFill>
                  <a:prstClr val="white"/>
                </a:solidFill>
                <a:latin typeface="Calibri"/>
                <a:ea typeface="宋体" charset="-122"/>
              </a:rPr>
              <a:t> </a:t>
            </a:r>
            <a:endParaRPr lang="zh-CN" altLang="en-US" sz="100" dirty="0">
              <a:solidFill>
                <a:prstClr val="white"/>
              </a:solidFill>
              <a:latin typeface="Calibri"/>
              <a:ea typeface="宋体" charset="-122"/>
            </a:endParaRPr>
          </a:p>
        </p:txBody>
      </p:sp>
      <p:pic>
        <p:nvPicPr>
          <p:cNvPr id="2"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0749" y="65785"/>
            <a:ext cx="593259" cy="54515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Date Placeholder 3"/>
          <p:cNvSpPr>
            <a14:cpLocks xmlns:a14="http://schemas.microsoft.com/office/drawing/2010/main" noGrp="1"/>
          </p:cNvSpPr>
          <p:nvPr>
            <p:ph type="dt" sz="half" idx="10"/>
          </p:nvPr>
        </p:nvSpPr>
        <p:spPr/>
        <p:txBody>
          <a:bodyPr/>
          <a:lstStyle/>
          <a:p>
            <a:pPr>
              <a:defRPr/>
            </a:pPr>
            <a:r>
              <a:rPr lang="en-SG" altLang="zh-CN" dirty="0">
                <a:solidFill>
                  <a:prstClr val="black">
                    <a:lumMod val="65000"/>
                    <a:lumOff val="35000"/>
                  </a:prstClr>
                </a:solidFill>
              </a:rPr>
              <a:t>SME309 – </a:t>
            </a:r>
            <a:r>
              <a:rPr lang="en-US" altLang="zh-CN" dirty="0">
                <a:solidFill>
                  <a:prstClr val="black">
                    <a:lumMod val="65000"/>
                    <a:lumOff val="35000"/>
                  </a:prstClr>
                </a:solidFill>
              </a:rPr>
              <a:t>Microprocessor Design</a:t>
            </a:r>
            <a:endParaRPr lang="en-SG" altLang="zh-CN" dirty="0">
              <a:solidFill>
                <a:prstClr val="black">
                  <a:lumMod val="65000"/>
                  <a:lumOff val="35000"/>
                </a:prstClr>
              </a:solidFill>
            </a:endParaRPr>
          </a:p>
        </p:txBody>
      </p:sp>
      <p:sp>
        <p:nvSpPr>
          <p:cNvPr id="5" name="Footer Placeholder 4"/>
          <p:cNvSpPr>
            <a14:cpLocks xmlns:a14="http://schemas.microsoft.com/office/drawing/2010/main" noGrp="1"/>
          </p:cNvSpPr>
          <p:nvPr>
            <p:ph type="ftr" sz="quarter" idx="11"/>
          </p:nvPr>
        </p:nvSpPr>
        <p:spPr/>
        <p:txBody>
          <a:bodyPr/>
          <a:lstStyle/>
          <a:p>
            <a:pPr>
              <a:defRPr/>
            </a:pPr>
            <a:r>
              <a:rPr lang="en-US" altLang="zh-CN" dirty="0"/>
              <a:t>SME309 Lab3</a:t>
            </a:r>
            <a:endParaRPr lang="zh-CN" altLang="en-US" dirty="0"/>
          </a:p>
        </p:txBody>
      </p:sp>
      <p:sp>
        <p:nvSpPr>
          <p:cNvPr id="6" name="Slide Number Placeholder 5"/>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pic>
        <p:nvPicPr>
          <p:cNvPr id="2"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0749" y="65785"/>
            <a:ext cx="593259" cy="54515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845127" y="365760"/>
            <a:ext cx="10515600" cy="1325562"/>
          </a:xfrm>
          <a:prstGeom prst="rect">
            <a:avLst/>
          </a:prstGeom>
        </p:spPr>
        <p:txBody>
          <a:bodyPr/>
          <a:lstStyle/>
          <a:p>
            <a:r>
              <a:rPr lang="zh-CN" altLang="en-US"/>
              <a:t>单击此处编辑母版标题样式</a:t>
            </a:r>
            <a:endParaRPr lang="en-US" dirty="0"/>
          </a:p>
        </p:txBody>
      </p:sp>
      <p:sp>
        <p:nvSpPr>
          <p:cNvPr id="3" name="Content Placeholder 2"/>
          <p:cNvSpPr>
            <a14:cpLocks xmlns:a14="http://schemas.microsoft.com/office/drawing/2010/main" noGrp="1"/>
          </p:cNvSpPr>
          <p:nvPr>
            <p:ph sz="half" idx="1" hasCustomPrompt="1"/>
          </p:nvPr>
        </p:nvSpPr>
        <p:spPr>
          <a:xfrm>
            <a:off x="845127" y="1828800"/>
            <a:ext cx="5181600" cy="4351337"/>
          </a:xfrm>
          <a:prstGeom prst="rect">
            <a:avLst/>
          </a:prstGeo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14:cpLocks xmlns:a14="http://schemas.microsoft.com/office/drawing/2010/main" noGrp="1"/>
          </p:cNvSpPr>
          <p:nvPr>
            <p:ph sz="half" idx="2" hasCustomPrompt="1"/>
          </p:nvPr>
        </p:nvSpPr>
        <p:spPr>
          <a:xfrm>
            <a:off x="6172200" y="1828800"/>
            <a:ext cx="5181600" cy="4351337"/>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14:cpLocks xmlns:a14="http://schemas.microsoft.com/office/drawing/2010/main" noGrp="1"/>
          </p:cNvSpPr>
          <p:nvPr>
            <p:ph type="dt" sz="half" idx="10"/>
          </p:nvPr>
        </p:nvSpPr>
        <p:spPr/>
        <p:txBody>
          <a:bodyPr/>
          <a:lstStyle/>
          <a:p>
            <a:pPr>
              <a:defRPr/>
            </a:pPr>
            <a:fld id="{934CFD19-4506-4EDC-8F2F-F72641B35773}" type="datetime1">
              <a:rPr lang="zh-CN" altLang="en-US" smtClean="0"/>
            </a:fld>
            <a:endParaRPr lang="zh-CN" altLang="en-US"/>
          </a:p>
        </p:txBody>
      </p:sp>
      <p:sp>
        <p:nvSpPr>
          <p:cNvPr id="6" name="Footer Placeholder 5"/>
          <p:cNvSpPr>
            <a14:cpLocks xmlns:a14="http://schemas.microsoft.com/office/drawing/2010/main" noGrp="1"/>
          </p:cNvSpPr>
          <p:nvPr>
            <p:ph type="ftr" sz="quarter" idx="11"/>
          </p:nvPr>
        </p:nvSpPr>
        <p:spPr/>
        <p:txBody>
          <a:bodyPr/>
          <a:lstStyle/>
          <a:p>
            <a:pPr>
              <a:defRPr/>
            </a:pPr>
            <a:r>
              <a:rPr lang="en-US" altLang="zh-CN" dirty="0" err="1"/>
              <a:t>Longyang</a:t>
            </a:r>
            <a:r>
              <a:rPr lang="en-US" altLang="zh-CN" dirty="0"/>
              <a:t> Lin</a:t>
            </a:r>
            <a:endParaRPr lang="zh-CN" altLang="en-US" dirty="0"/>
          </a:p>
        </p:txBody>
      </p:sp>
      <p:sp>
        <p:nvSpPr>
          <p:cNvPr id="7" name="Slide Number Placeholder 6"/>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pic>
        <p:nvPicPr>
          <p:cNvPr id="9"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0749" y="65785"/>
            <a:ext cx="593259" cy="54515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14:cpLocks xmlns:a14="http://schemas.microsoft.com/office/drawing/2010/main" noGrp="1"/>
          </p:cNvSpPr>
          <p:nvPr>
            <p:ph type="body" idx="1" hasCustomPrompt="1"/>
          </p:nvPr>
        </p:nvSpPr>
        <p:spPr>
          <a:xfrm>
            <a:off x="845127" y="1681850"/>
            <a:ext cx="5156200" cy="825699"/>
          </a:xfrm>
          <a:prstGeom prst="rect">
            <a:avLst/>
          </a:prstGeo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14:cpLocks xmlns:a14="http://schemas.microsoft.com/office/drawing/2010/main" noGrp="1"/>
          </p:cNvSpPr>
          <p:nvPr>
            <p:ph sz="half" idx="2" hasCustomPrompt="1"/>
          </p:nvPr>
        </p:nvSpPr>
        <p:spPr>
          <a:xfrm>
            <a:off x="845127" y="2507550"/>
            <a:ext cx="5156200" cy="3680525"/>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14:cpLocks xmlns:a14="http://schemas.microsoft.com/office/drawing/2010/main" noGrp="1"/>
          </p:cNvSpPr>
          <p:nvPr>
            <p:ph type="body" sz="quarter" idx="3" hasCustomPrompt="1"/>
          </p:nvPr>
        </p:nvSpPr>
        <p:spPr>
          <a:xfrm>
            <a:off x="6172200" y="1681851"/>
            <a:ext cx="5181601" cy="825698"/>
          </a:xfrm>
          <a:prstGeom prst="rect">
            <a:avLst/>
          </a:prstGeo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14:cpLocks xmlns:a14="http://schemas.microsoft.com/office/drawing/2010/main" noGrp="1"/>
          </p:cNvSpPr>
          <p:nvPr>
            <p:ph sz="quarter" idx="4" hasCustomPrompt="1"/>
          </p:nvPr>
        </p:nvSpPr>
        <p:spPr>
          <a:xfrm>
            <a:off x="6172200" y="2507550"/>
            <a:ext cx="5181601" cy="3680525"/>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Date Placeholder 6"/>
          <p:cNvSpPr>
            <a14:cpLocks xmlns:a14="http://schemas.microsoft.com/office/drawing/2010/main" noGrp="1"/>
          </p:cNvSpPr>
          <p:nvPr>
            <p:ph type="dt" sz="half" idx="10"/>
          </p:nvPr>
        </p:nvSpPr>
        <p:spPr/>
        <p:txBody>
          <a:bodyPr/>
          <a:lstStyle/>
          <a:p>
            <a:pPr>
              <a:defRPr/>
            </a:pPr>
            <a:fld id="{E719AF19-8CD8-4261-9A89-411115024A59}" type="datetime1">
              <a:rPr lang="zh-CN" altLang="en-US" smtClean="0"/>
            </a:fld>
            <a:endParaRPr lang="zh-CN" altLang="en-US"/>
          </a:p>
        </p:txBody>
      </p:sp>
      <p:sp>
        <p:nvSpPr>
          <p:cNvPr id="8" name="Footer Placeholder 7"/>
          <p:cNvSpPr>
            <a14:cpLocks xmlns:a14="http://schemas.microsoft.com/office/drawing/2010/main" noGrp="1"/>
          </p:cNvSpPr>
          <p:nvPr>
            <p:ph type="ftr" sz="quarter" idx="11"/>
          </p:nvPr>
        </p:nvSpPr>
        <p:spPr/>
        <p:txBody>
          <a:bodyPr/>
          <a:lstStyle/>
          <a:p>
            <a:pPr>
              <a:defRPr/>
            </a:pPr>
            <a:r>
              <a:rPr lang="en-US" altLang="zh-CN" dirty="0" err="1"/>
              <a:t>Longyang</a:t>
            </a:r>
            <a:r>
              <a:rPr lang="en-US" altLang="zh-CN" dirty="0"/>
              <a:t> Lin</a:t>
            </a:r>
            <a:endParaRPr lang="zh-CN" altLang="en-US" dirty="0"/>
          </a:p>
        </p:txBody>
      </p:sp>
      <p:sp>
        <p:nvSpPr>
          <p:cNvPr id="9" name="Slide Number Placeholder 8"/>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10" name="Title 9"/>
          <p:cNvSpPr>
            <a14:cpLocks xmlns:a14="http://schemas.microsoft.com/office/drawing/2010/main" noGrp="1"/>
          </p:cNvSpPr>
          <p:nvPr>
            <p:ph type="title"/>
          </p:nvPr>
        </p:nvSpPr>
        <p:spPr>
          <a:xfrm>
            <a:off x="845127" y="365760"/>
            <a:ext cx="10515600" cy="1325562"/>
          </a:xfrm>
          <a:prstGeom prst="rect">
            <a:avLst/>
          </a:prstGeom>
        </p:spPr>
        <p:txBody>
          <a:bodyPr/>
          <a:lstStyle/>
          <a:p>
            <a:r>
              <a:rPr lang="zh-CN" altLang="en-US"/>
              <a:t>单击此处编辑母版标题样式</a:t>
            </a:r>
            <a:endParaRPr lang="en-US" dirty="0"/>
          </a:p>
        </p:txBody>
      </p:sp>
      <p:pic>
        <p:nvPicPr>
          <p:cNvPr id="2"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0749" y="65785"/>
            <a:ext cx="593259" cy="545157"/>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14:cpLocks xmlns:a14="http://schemas.microsoft.com/office/drawing/2010/main" noGrp="1"/>
          </p:cNvSpPr>
          <p:nvPr>
            <p:ph type="dt" sz="half" idx="10"/>
          </p:nvPr>
        </p:nvSpPr>
        <p:spPr/>
        <p:txBody>
          <a:bodyPr/>
          <a:lstStyle/>
          <a:p>
            <a:r>
              <a:rPr lang="en-SG" altLang="zh-CN" dirty="0">
                <a:solidFill>
                  <a:prstClr val="black">
                    <a:lumMod val="65000"/>
                    <a:lumOff val="35000"/>
                  </a:prstClr>
                </a:solidFill>
              </a:rPr>
              <a:t>SME309 – </a:t>
            </a:r>
            <a:r>
              <a:rPr lang="en-US" altLang="zh-CN" dirty="0">
                <a:solidFill>
                  <a:prstClr val="black">
                    <a:lumMod val="65000"/>
                    <a:lumOff val="35000"/>
                  </a:prstClr>
                </a:solidFill>
              </a:rPr>
              <a:t>Microprocessor Design</a:t>
            </a:r>
            <a:endParaRPr lang="en-SG" altLang="zh-CN" dirty="0">
              <a:solidFill>
                <a:prstClr val="black">
                  <a:lumMod val="65000"/>
                  <a:lumOff val="35000"/>
                </a:prstClr>
              </a:solidFill>
            </a:endParaRPr>
          </a:p>
        </p:txBody>
      </p:sp>
      <p:sp>
        <p:nvSpPr>
          <p:cNvPr id="4" name="Footer Placeholder 3"/>
          <p:cNvSpPr>
            <a14:cpLocks xmlns:a14="http://schemas.microsoft.com/office/drawing/2010/main" noGrp="1"/>
          </p:cNvSpPr>
          <p:nvPr>
            <p:ph type="ftr" sz="quarter" idx="11"/>
          </p:nvPr>
        </p:nvSpPr>
        <p:spPr/>
        <p:txBody>
          <a:bodyPr/>
          <a:lstStyle/>
          <a:p>
            <a:pPr>
              <a:defRPr/>
            </a:pPr>
            <a:r>
              <a:rPr lang="en-US" altLang="zh-CN" dirty="0"/>
              <a:t>SME309 Lab3</a:t>
            </a:r>
            <a:endParaRPr lang="zh-CN" altLang="en-US" dirty="0"/>
          </a:p>
        </p:txBody>
      </p:sp>
      <p:sp>
        <p:nvSpPr>
          <p:cNvPr id="5" name="Slide Number Placeholder 4"/>
          <p:cNvSpPr>
            <a14:cpLocks xmlns:a14="http://schemas.microsoft.com/office/drawing/2010/main" noGrp="1"/>
          </p:cNvSpPr>
          <p:nvPr>
            <p:ph type="sldNum" sz="quarter" idx="12"/>
          </p:nvPr>
        </p:nvSpPr>
        <p:spPr/>
        <p:txBody>
          <a:bodyPr/>
          <a:lstStyle/>
          <a:p>
            <a:fld id="{4FAB73BC-B049-4115-A692-8D63A059BFB8}" type="slidenum">
              <a:rPr lang="en-US" smtClean="0"/>
            </a:fld>
            <a:endParaRPr lang="en-US"/>
          </a:p>
        </p:txBody>
      </p:sp>
      <p:pic>
        <p:nvPicPr>
          <p:cNvPr id="2"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0749" y="65785"/>
            <a:ext cx="593259" cy="54515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14:cpLocks xmlns:a14="http://schemas.microsoft.com/office/drawing/2010/main" noGrp="1"/>
          </p:cNvSpPr>
          <p:nvPr>
            <p:ph type="dt" sz="half" idx="10"/>
          </p:nvPr>
        </p:nvSpPr>
        <p:spPr/>
        <p:txBody>
          <a:bodyPr/>
          <a:lstStyle/>
          <a:p>
            <a:pPr>
              <a:defRPr/>
            </a:pPr>
            <a:r>
              <a:rPr lang="en-SG" altLang="zh-CN" dirty="0">
                <a:solidFill>
                  <a:prstClr val="black">
                    <a:lumMod val="65000"/>
                    <a:lumOff val="35000"/>
                  </a:prstClr>
                </a:solidFill>
              </a:rPr>
              <a:t>SME309 – </a:t>
            </a:r>
            <a:r>
              <a:rPr lang="en-US" altLang="zh-CN" dirty="0">
                <a:solidFill>
                  <a:prstClr val="black">
                    <a:lumMod val="65000"/>
                    <a:lumOff val="35000"/>
                  </a:prstClr>
                </a:solidFill>
              </a:rPr>
              <a:t>Microprocessor Design</a:t>
            </a:r>
            <a:endParaRPr lang="en-SG" altLang="zh-CN" dirty="0">
              <a:solidFill>
                <a:prstClr val="black">
                  <a:lumMod val="65000"/>
                  <a:lumOff val="35000"/>
                </a:prstClr>
              </a:solidFill>
            </a:endParaRPr>
          </a:p>
        </p:txBody>
      </p:sp>
      <p:sp>
        <p:nvSpPr>
          <p:cNvPr id="3" name="Footer Placeholder 2"/>
          <p:cNvSpPr>
            <a14:cpLocks xmlns:a14="http://schemas.microsoft.com/office/drawing/2010/main" noGrp="1"/>
          </p:cNvSpPr>
          <p:nvPr>
            <p:ph type="ftr" sz="quarter" idx="11"/>
          </p:nvPr>
        </p:nvSpPr>
        <p:spPr/>
        <p:txBody>
          <a:bodyPr/>
          <a:lstStyle/>
          <a:p>
            <a:pPr>
              <a:defRPr/>
            </a:pPr>
            <a:r>
              <a:rPr lang="en-US" altLang="zh-CN" dirty="0"/>
              <a:t>SME309 Lab3</a:t>
            </a:r>
            <a:endParaRPr lang="zh-CN" altLang="en-US" dirty="0"/>
          </a:p>
        </p:txBody>
      </p:sp>
      <p:sp>
        <p:nvSpPr>
          <p:cNvPr id="4" name="Slide Number Placeholder 3"/>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pic>
        <p:nvPicPr>
          <p:cNvPr id="6"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0749" y="65785"/>
            <a:ext cx="593259" cy="545157"/>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841248" y="457200"/>
            <a:ext cx="3931920" cy="1600197"/>
          </a:xfrm>
          <a:prstGeom prst="rect">
            <a:avLst/>
          </a:prstGeo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14:cpLocks xmlns:a14="http://schemas.microsoft.com/office/drawing/2010/main" noGrp="1"/>
          </p:cNvSpPr>
          <p:nvPr>
            <p:ph idx="1" hasCustomPrompt="1"/>
          </p:nvPr>
        </p:nvSpPr>
        <p:spPr>
          <a:xfrm>
            <a:off x="5181600" y="990600"/>
            <a:ext cx="6172200" cy="48768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14:cpLocks xmlns:a14="http://schemas.microsoft.com/office/drawing/2010/main" noGrp="1"/>
          </p:cNvSpPr>
          <p:nvPr>
            <p:ph type="body" sz="half" idx="2" hasCustomPrompt="1"/>
          </p:nvPr>
        </p:nvSpPr>
        <p:spPr>
          <a:xfrm>
            <a:off x="841248" y="2057399"/>
            <a:ext cx="3931920" cy="3810001"/>
          </a:xfrm>
          <a:prstGeom prst="rect">
            <a:avLst/>
          </a:prstGeo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14:cpLocks xmlns:a14="http://schemas.microsoft.com/office/drawing/2010/main" noGrp="1"/>
          </p:cNvSpPr>
          <p:nvPr>
            <p:ph type="dt" sz="half" idx="10"/>
          </p:nvPr>
        </p:nvSpPr>
        <p:spPr/>
        <p:txBody>
          <a:bodyPr/>
          <a:lstStyle/>
          <a:p>
            <a:pPr>
              <a:defRPr/>
            </a:pPr>
            <a:fld id="{CF00A393-DB98-433F-A05E-8DF1230D5BF0}" type="datetime1">
              <a:rPr lang="zh-CN" altLang="en-US" smtClean="0"/>
            </a:fld>
            <a:endParaRPr lang="zh-CN" altLang="en-US"/>
          </a:p>
        </p:txBody>
      </p:sp>
      <p:sp>
        <p:nvSpPr>
          <p:cNvPr id="6" name="Footer Placeholder 5"/>
          <p:cNvSpPr>
            <a14:cpLocks xmlns:a14="http://schemas.microsoft.com/office/drawing/2010/main" noGrp="1"/>
          </p:cNvSpPr>
          <p:nvPr>
            <p:ph type="ftr" sz="quarter" idx="11"/>
          </p:nvPr>
        </p:nvSpPr>
        <p:spPr/>
        <p:txBody>
          <a:bodyPr/>
          <a:lstStyle/>
          <a:p>
            <a:pPr>
              <a:defRPr/>
            </a:pPr>
            <a:r>
              <a:rPr lang="en-US" altLang="zh-CN" dirty="0" err="1"/>
              <a:t>Longyang</a:t>
            </a:r>
            <a:r>
              <a:rPr lang="en-US" altLang="zh-CN" dirty="0"/>
              <a:t> Lin</a:t>
            </a:r>
            <a:endParaRPr lang="zh-CN" altLang="en-US" dirty="0"/>
          </a:p>
        </p:txBody>
      </p:sp>
      <p:sp>
        <p:nvSpPr>
          <p:cNvPr id="7" name="Slide Number Placeholder 6"/>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pic>
        <p:nvPicPr>
          <p:cNvPr id="9"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0749" y="65785"/>
            <a:ext cx="593259" cy="54515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14:cpLocks xmlns:a14="http://schemas.microsoft.com/office/drawing/2010/main"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SG" altLang="zh-CN"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SME309 – </a:t>
            </a:r>
            <a:r>
              <a:rPr kumimoji="0" lang="en-US" altLang="zh-CN"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Microprocessor Design</a:t>
            </a:r>
            <a:endParaRPr kumimoji="0" lang="en-SG" altLang="zh-CN" sz="1100" b="0"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5" name="Footer Placeholder 4"/>
          <p:cNvSpPr>
            <a14:cpLocks xmlns:a14="http://schemas.microsoft.com/office/drawing/2010/main"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a:defRPr/>
            </a:pPr>
            <a:r>
              <a:rPr lang="en-US" altLang="zh-CN" dirty="0"/>
              <a:t>SME309 Lab3</a:t>
            </a:r>
            <a:endParaRPr lang="zh-CN" altLang="en-US" dirty="0"/>
          </a:p>
        </p:txBody>
      </p:sp>
      <p:sp>
        <p:nvSpPr>
          <p:cNvPr id="6" name="Slide Number Placeholder 5"/>
          <p:cNvSpPr>
            <a14:cpLocks xmlns:a14="http://schemas.microsoft.com/office/drawing/2010/main"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pPr>
              <a:defRPr/>
            </a:pPr>
            <a:fld id="{FF39F2F5-AAEC-484E-8D1B-150359545A16}" type="slidenum">
              <a:rPr lang="zh-CN" altLang="en-US" smtClean="0"/>
            </a:fld>
            <a:endParaRPr lang="zh-CN" altLang="en-US"/>
          </a:p>
        </p:txBody>
      </p:sp>
      <p:sp>
        <p:nvSpPr>
          <p:cNvPr id="7" name="任意多边形 5"/>
          <p:cNvSpPr/>
          <p:nvPr userDrawn="1"/>
        </p:nvSpPr>
        <p:spPr>
          <a:xfrm rot="16200000" flipV="1">
            <a:off x="-172135" y="118881"/>
            <a:ext cx="959281" cy="721520"/>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1038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任意多边形 6"/>
          <p:cNvSpPr/>
          <p:nvPr userDrawn="1"/>
        </p:nvSpPr>
        <p:spPr>
          <a:xfrm rot="16200000" flipV="1">
            <a:off x="-182596" y="258797"/>
            <a:ext cx="980201" cy="721518"/>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9" name="图片 8"/>
          <p:cNvPicPr>
            <a:picLocks noChangeAspect="1"/>
          </p:cNvPicPr>
          <p:nvPr userDrawn="1"/>
        </p:nvPicPr>
        <p:blipFill rotWithShape="1">
          <a:blip r:embed="rId14" cstate="print">
            <a:extLst>
              <a:ext uri="{28A0092B-C50C-407E-A947-70E740481C1C}">
                <a14:useLocalDpi xmlns:a14="http://schemas.microsoft.com/office/drawing/2010/main" val="0"/>
              </a:ext>
            </a:extLst>
          </a:blip>
          <a:srcRect l="15452" t="36873" r="14379" b="41273"/>
          <a:stretch>
            <a:fillRect/>
          </a:stretch>
        </p:blipFill>
        <p:spPr>
          <a:xfrm>
            <a:off x="9750829" y="87412"/>
            <a:ext cx="2365018" cy="520513"/>
          </a:xfrm>
          <a:prstGeom prst="rect">
            <a:avLst/>
          </a:prstGeom>
        </p:spPr>
      </p:pic>
      <p:sp>
        <p:nvSpPr>
          <p:cNvPr id="10" name="Rectangle 6"/>
          <p:cNvSpPr/>
          <p:nvPr userDrawn="1"/>
        </p:nvSpPr>
        <p:spPr>
          <a:xfrm>
            <a:off x="0" y="6679771"/>
            <a:ext cx="3686185" cy="178229"/>
          </a:xfrm>
          <a:prstGeom prst="rect">
            <a:avLst/>
          </a:prstGeom>
          <a:solidFill>
            <a:srgbClr val="10383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8"/>
          <p:cNvSpPr/>
          <p:nvPr userDrawn="1"/>
        </p:nvSpPr>
        <p:spPr>
          <a:xfrm>
            <a:off x="3686185" y="6679771"/>
            <a:ext cx="8505815" cy="178229"/>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图片 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10749" y="65785"/>
            <a:ext cx="593259" cy="54515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customXml" Target="../ink/ink4.xml"/><Relationship Id="rId7" Type="http://schemas.openxmlformats.org/officeDocument/2006/relationships/customXml" Target="../ink/ink3.xml"/><Relationship Id="rId6" Type="http://schemas.openxmlformats.org/officeDocument/2006/relationships/customXml" Target="../ink/ink2.xml"/><Relationship Id="rId5" Type="http://schemas.openxmlformats.org/officeDocument/2006/relationships/customXml" Target="../ink/ink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1.png"/><Relationship Id="rId14" Type="http://schemas.openxmlformats.org/officeDocument/2006/relationships/slideLayout" Target="../slideLayouts/slideLayout4.xml"/><Relationship Id="rId13" Type="http://schemas.openxmlformats.org/officeDocument/2006/relationships/customXml" Target="../ink/ink9.xml"/><Relationship Id="rId12" Type="http://schemas.openxmlformats.org/officeDocument/2006/relationships/customXml" Target="../ink/ink8.xml"/><Relationship Id="rId11" Type="http://schemas.openxmlformats.org/officeDocument/2006/relationships/customXml" Target="../ink/ink7.xml"/><Relationship Id="rId10" Type="http://schemas.openxmlformats.org/officeDocument/2006/relationships/customXml" Target="../ink/ink6.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4.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9.png"/><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1.png"/><Relationship Id="rId3" Type="http://schemas.openxmlformats.org/officeDocument/2006/relationships/image" Target="../media/image19.png"/><Relationship Id="rId2" Type="http://schemas.openxmlformats.org/officeDocument/2006/relationships/image" Target="../media/image30.png"/><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dirty="0"/>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dirty="0"/>
          </a:p>
        </p:txBody>
      </p:sp>
      <p:sp>
        <p:nvSpPr>
          <p:cNvPr id="5" name="Title 1"/>
          <p:cNvSpPr txBox="1"/>
          <p:nvPr/>
        </p:nvSpPr>
        <p:spPr>
          <a:xfrm>
            <a:off x="503853" y="1411194"/>
            <a:ext cx="11579290" cy="4739108"/>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solidFill>
                  <a:srgbClr val="ED6D00"/>
                </a:solidFill>
                <a:latin typeface="Century Gothic" pitchFamily="34" charset="0"/>
              </a:rPr>
              <a:t>SME309 – Microprocessor Design</a:t>
            </a:r>
            <a:br>
              <a:rPr lang="en-US" altLang="zh-CN" sz="4000" b="1" dirty="0">
                <a:solidFill>
                  <a:srgbClr val="ED6D00"/>
                </a:solidFill>
                <a:latin typeface="Century Gothic" pitchFamily="34" charset="0"/>
              </a:rPr>
            </a:br>
            <a:br>
              <a:rPr lang="en-US" altLang="zh-CN" sz="4800" b="1" dirty="0">
                <a:solidFill>
                  <a:schemeClr val="accent5">
                    <a:lumMod val="75000"/>
                  </a:schemeClr>
                </a:solidFill>
                <a:latin typeface="Century Gothic" pitchFamily="34" charset="0"/>
              </a:rPr>
            </a:br>
            <a:r>
              <a:rPr lang="en-US" altLang="zh-CN" sz="4800" b="1" dirty="0">
                <a:solidFill>
                  <a:srgbClr val="ED6D00"/>
                </a:solidFill>
                <a:latin typeface="Century Gothic" pitchFamily="34" charset="0"/>
              </a:rPr>
              <a:t>Lab3</a:t>
            </a:r>
            <a:endParaRPr lang="en-US" altLang="zh-CN" sz="4800" b="1" dirty="0">
              <a:solidFill>
                <a:srgbClr val="ED6D00"/>
              </a:solidFill>
              <a:latin typeface="Century Gothic" pitchFamily="34" charset="0"/>
            </a:endParaRPr>
          </a:p>
          <a:p>
            <a:pPr algn="ctr"/>
            <a:endParaRPr lang="en-US" altLang="zh-CN" sz="4800" b="1" dirty="0">
              <a:solidFill>
                <a:srgbClr val="ED6D00"/>
              </a:solidFill>
              <a:latin typeface="Century Gothic" pitchFamily="34" charset="0"/>
            </a:endParaRPr>
          </a:p>
          <a:p>
            <a:pPr algn="ctr"/>
            <a:r>
              <a:rPr lang="en-US" altLang="zh-CN" sz="4800" b="1" dirty="0">
                <a:solidFill>
                  <a:srgbClr val="ED6D00"/>
                </a:solidFill>
                <a:latin typeface="Century Gothic" pitchFamily="34" charset="0"/>
              </a:rPr>
              <a:t>Unsigned Multiplication &amp; Division Unit</a:t>
            </a:r>
            <a:endParaRPr lang="en-US" altLang="zh-CN" sz="4800" b="1" dirty="0">
              <a:solidFill>
                <a:schemeClr val="accent5">
                  <a:lumMod val="75000"/>
                </a:schemeClr>
              </a:solidFill>
              <a:latin typeface="Century Gothic" pitchFamily="34" charset="0"/>
            </a:endParaRPr>
          </a:p>
        </p:txBody>
      </p:sp>
      <p:sp>
        <p:nvSpPr>
          <p:cNvPr id="10" name="Footer Placeholder 2"/>
          <p:cNvSpPr txBox="1"/>
          <p:nvPr/>
        </p:nvSpPr>
        <p:spPr>
          <a:xfrm>
            <a:off x="0" y="6356349"/>
            <a:ext cx="4253218"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SME309 – </a:t>
            </a:r>
            <a:r>
              <a:rPr kumimoji="0" lang="en-US"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Microprocessor Design</a:t>
            </a:r>
            <a:endPar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077913" y="1706245"/>
            <a:ext cx="5802290" cy="987938"/>
          </a:xfrm>
          <a:prstGeom prst="rect">
            <a:avLst/>
          </a:prstGeom>
        </p:spPr>
      </p:pic>
      <p:sp>
        <p:nvSpPr>
          <p:cNvPr id="6"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Multi-cycle multiplier</a:t>
            </a:r>
            <a:endParaRPr lang="en-US" altLang="zh-CN" sz="4000" b="1" dirty="0">
              <a:solidFill>
                <a:schemeClr val="accent5">
                  <a:lumMod val="75000"/>
                </a:schemeClr>
              </a:solidFill>
              <a:latin typeface="Century Gothic" pitchFamily="34" charset="0"/>
            </a:endParaRPr>
          </a:p>
        </p:txBody>
      </p:sp>
      <p:sp>
        <p:nvSpPr>
          <p:cNvPr id="7" name="文本框 6"/>
          <p:cNvSpPr txBox="1"/>
          <p:nvPr/>
        </p:nvSpPr>
        <p:spPr>
          <a:xfrm>
            <a:off x="650240" y="968067"/>
            <a:ext cx="5807039" cy="584775"/>
          </a:xfrm>
          <a:prstGeom prst="rect">
            <a:avLst/>
          </a:prstGeom>
          <a:noFill/>
        </p:spPr>
        <p:txBody>
          <a:bodyPr wrap="none" rtlCol="0">
            <a:spAutoFit/>
          </a:bodyPr>
          <a:lstStyle/>
          <a:p>
            <a:pPr marL="285750" indent="-285750">
              <a:buFont typeface="Wingdings" charset="2"/>
              <a:buChar char="n"/>
            </a:pPr>
            <a:r>
              <a:rPr lang="en-US" altLang="zh-CN" sz="2000" dirty="0"/>
              <a:t> </a:t>
            </a:r>
            <a:r>
              <a:rPr lang="en-US" altLang="zh-CN" sz="3200" dirty="0"/>
              <a:t>Improved sequential multiplier</a:t>
            </a:r>
            <a:endParaRPr lang="zh-CN" altLang="en-US" sz="3200" dirty="0"/>
          </a:p>
        </p:txBody>
      </p:sp>
      <p:pic>
        <p:nvPicPr>
          <p:cNvPr id="9" name="图片 8"/>
          <p:cNvPicPr>
            <a:picLocks noChangeAspect="1"/>
          </p:cNvPicPr>
          <p:nvPr/>
        </p:nvPicPr>
        <p:blipFill>
          <a:blip r:embed="rId2"/>
          <a:stretch>
            <a:fillRect/>
          </a:stretch>
        </p:blipFill>
        <p:spPr>
          <a:xfrm>
            <a:off x="490514" y="2947600"/>
            <a:ext cx="6389689" cy="3491558"/>
          </a:xfrm>
          <a:prstGeom prst="rect">
            <a:avLst/>
          </a:prstGeom>
          <a:noFill/>
          <a:ln w="38100">
            <a:solidFill>
              <a:srgbClr val="FF0000"/>
            </a:solidFill>
          </a:ln>
        </p:spPr>
      </p:pic>
      <p:pic>
        <p:nvPicPr>
          <p:cNvPr id="11" name="图片 10"/>
          <p:cNvPicPr>
            <a:picLocks noChangeAspect="1"/>
          </p:cNvPicPr>
          <p:nvPr/>
        </p:nvPicPr>
        <p:blipFill>
          <a:blip r:embed="rId3"/>
          <a:stretch>
            <a:fillRect/>
          </a:stretch>
        </p:blipFill>
        <p:spPr>
          <a:xfrm>
            <a:off x="7284720" y="3009881"/>
            <a:ext cx="4480524" cy="3480260"/>
          </a:xfrm>
          <a:prstGeom prst="rect">
            <a:avLst/>
          </a:prstGeom>
        </p:spPr>
      </p:pic>
      <p:sp>
        <p:nvSpPr>
          <p:cNvPr id="14" name="文本框 13"/>
          <p:cNvSpPr txBox="1"/>
          <p:nvPr/>
        </p:nvSpPr>
        <p:spPr>
          <a:xfrm>
            <a:off x="7623614" y="1209952"/>
            <a:ext cx="3737113" cy="523220"/>
          </a:xfrm>
          <a:prstGeom prst="rect">
            <a:avLst/>
          </a:prstGeom>
          <a:noFill/>
        </p:spPr>
        <p:txBody>
          <a:bodyPr wrap="none" rtlCol="0">
            <a:spAutoFit/>
          </a:bodyPr>
          <a:lstStyle/>
          <a:p>
            <a:r>
              <a:rPr lang="en-US" altLang="zh-CN" sz="2800" b="1" dirty="0">
                <a:solidFill>
                  <a:srgbClr val="FF0000"/>
                </a:solidFill>
              </a:rPr>
              <a:t>Implement this version!</a:t>
            </a:r>
            <a:endParaRPr lang="zh-CN" altLang="en-US" sz="2800" b="1" dirty="0">
              <a:solidFill>
                <a:srgbClr val="FF0000"/>
              </a:solidFill>
            </a:endParaRPr>
          </a:p>
        </p:txBody>
      </p:sp>
      <p:cxnSp>
        <p:nvCxnSpPr>
          <p:cNvPr id="16" name="直接箭头连接符 15"/>
          <p:cNvCxnSpPr/>
          <p:nvPr/>
        </p:nvCxnSpPr>
        <p:spPr>
          <a:xfrm flipH="1">
            <a:off x="7071364" y="2261861"/>
            <a:ext cx="2133596" cy="748020"/>
          </a:xfrm>
          <a:prstGeom prst="straightConnector1">
            <a:avLst/>
          </a:prstGeom>
          <a:ln w="508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133490" y="1615530"/>
            <a:ext cx="4803303" cy="646331"/>
          </a:xfrm>
          <a:prstGeom prst="rect">
            <a:avLst/>
          </a:prstGeom>
          <a:noFill/>
        </p:spPr>
        <p:txBody>
          <a:bodyPr wrap="none" rtlCol="0">
            <a:spAutoFit/>
          </a:bodyPr>
          <a:lstStyle/>
          <a:p>
            <a:r>
              <a:rPr lang="en-US" altLang="zh-CN" dirty="0">
                <a:solidFill>
                  <a:srgbClr val="FF0000"/>
                </a:solidFill>
              </a:rPr>
              <a:t>(Or any other multicycle version better than this,</a:t>
            </a:r>
            <a:r>
              <a:rPr lang="zh-CN" altLang="en-US" dirty="0">
                <a:solidFill>
                  <a:srgbClr val="FF0000"/>
                </a:solidFill>
              </a:rPr>
              <a:t> </a:t>
            </a:r>
            <a:endParaRPr lang="en-US" altLang="zh-CN" dirty="0">
              <a:solidFill>
                <a:srgbClr val="FF0000"/>
              </a:solidFill>
            </a:endParaRPr>
          </a:p>
          <a:p>
            <a:r>
              <a:rPr lang="en-US" altLang="zh-CN" dirty="0">
                <a:solidFill>
                  <a:srgbClr val="FF0000"/>
                </a:solidFill>
              </a:rPr>
              <a:t>if you have further research on it)</a:t>
            </a:r>
            <a:endParaRPr lang="zh-CN" altLang="en-US" dirty="0">
              <a:solidFill>
                <a:srgbClr val="FF0000"/>
              </a:solidFill>
            </a:endParaRPr>
          </a:p>
        </p:txBody>
      </p:sp>
      <p:cxnSp>
        <p:nvCxnSpPr>
          <p:cNvPr id="8" name="直接箭头连接符 7"/>
          <p:cNvCxnSpPr/>
          <p:nvPr/>
        </p:nvCxnSpPr>
        <p:spPr>
          <a:xfrm flipH="1" flipV="1">
            <a:off x="3433727" y="3440331"/>
            <a:ext cx="438665" cy="226233"/>
          </a:xfrm>
          <a:prstGeom prst="straightConnector1">
            <a:avLst/>
          </a:prstGeom>
          <a:ln w="508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860118" y="3526788"/>
            <a:ext cx="1957676" cy="369332"/>
          </a:xfrm>
          <a:prstGeom prst="rect">
            <a:avLst/>
          </a:prstGeom>
          <a:noFill/>
        </p:spPr>
        <p:txBody>
          <a:bodyPr wrap="square">
            <a:spAutoFit/>
          </a:bodyPr>
          <a:lstStyle/>
          <a:p>
            <a:r>
              <a:rPr lang="en-US" altLang="zh-CN" b="1" i="1" dirty="0">
                <a:solidFill>
                  <a:srgbClr val="FF0000"/>
                </a:solidFill>
              </a:rPr>
              <a:t>“</a:t>
            </a:r>
            <a:r>
              <a:rPr lang="en-US" altLang="zh-CN" b="1" i="1" dirty="0" err="1">
                <a:solidFill>
                  <a:srgbClr val="FF0000"/>
                </a:solidFill>
              </a:rPr>
              <a:t>Operand_reg</a:t>
            </a:r>
            <a:r>
              <a:rPr lang="en-US" altLang="zh-CN" b="1" i="1" dirty="0">
                <a:solidFill>
                  <a:srgbClr val="FF0000"/>
                </a:solidFill>
              </a:rPr>
              <a:t>”</a:t>
            </a:r>
            <a:endParaRPr lang="zh-CN" altLang="en-US" b="1" i="1" dirty="0">
              <a:solidFill>
                <a:srgbClr val="FF0000"/>
              </a:solidFill>
            </a:endParaRPr>
          </a:p>
        </p:txBody>
      </p:sp>
      <p:cxnSp>
        <p:nvCxnSpPr>
          <p:cNvPr id="12" name="直接箭头连接符 11"/>
          <p:cNvCxnSpPr/>
          <p:nvPr/>
        </p:nvCxnSpPr>
        <p:spPr>
          <a:xfrm flipH="1">
            <a:off x="3080730" y="4883792"/>
            <a:ext cx="257750" cy="206600"/>
          </a:xfrm>
          <a:prstGeom prst="straightConnector1">
            <a:avLst/>
          </a:prstGeom>
          <a:ln w="508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574921" y="4545838"/>
            <a:ext cx="1957676" cy="369332"/>
          </a:xfrm>
          <a:prstGeom prst="rect">
            <a:avLst/>
          </a:prstGeom>
          <a:noFill/>
        </p:spPr>
        <p:txBody>
          <a:bodyPr wrap="square">
            <a:spAutoFit/>
          </a:bodyPr>
          <a:lstStyle/>
          <a:p>
            <a:r>
              <a:rPr lang="en-US" altLang="zh-CN" b="1" i="1" dirty="0">
                <a:solidFill>
                  <a:srgbClr val="FF0000"/>
                </a:solidFill>
              </a:rPr>
              <a:t>“</a:t>
            </a:r>
            <a:r>
              <a:rPr lang="en-US" altLang="zh-CN" b="1" i="1" dirty="0" err="1">
                <a:solidFill>
                  <a:srgbClr val="FF0000"/>
                </a:solidFill>
              </a:rPr>
              <a:t>temp_sum</a:t>
            </a:r>
            <a:r>
              <a:rPr lang="en-US" altLang="zh-CN" b="1" i="1" dirty="0">
                <a:solidFill>
                  <a:srgbClr val="FF0000"/>
                </a:solidFill>
              </a:rPr>
              <a:t>”</a:t>
            </a:r>
            <a:endParaRPr lang="zh-CN" altLang="en-US" b="1" i="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6"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Multi-cycle divider</a:t>
            </a:r>
            <a:endParaRPr lang="en-US" altLang="zh-CN" sz="4000" b="1" dirty="0">
              <a:solidFill>
                <a:schemeClr val="accent5">
                  <a:lumMod val="75000"/>
                </a:schemeClr>
              </a:solidFill>
              <a:latin typeface="Century Gothic" pitchFamily="34" charset="0"/>
            </a:endParaRPr>
          </a:p>
        </p:txBody>
      </p:sp>
      <p:sp>
        <p:nvSpPr>
          <p:cNvPr id="7" name="文本框 6"/>
          <p:cNvSpPr txBox="1"/>
          <p:nvPr/>
        </p:nvSpPr>
        <p:spPr>
          <a:xfrm>
            <a:off x="650240" y="968067"/>
            <a:ext cx="3543984" cy="584775"/>
          </a:xfrm>
          <a:prstGeom prst="rect">
            <a:avLst/>
          </a:prstGeom>
          <a:noFill/>
        </p:spPr>
        <p:txBody>
          <a:bodyPr wrap="none" rtlCol="0">
            <a:spAutoFit/>
          </a:bodyPr>
          <a:lstStyle/>
          <a:p>
            <a:pPr marL="285750" indent="-285750">
              <a:buFont typeface="Wingdings" charset="2"/>
              <a:buChar char="n"/>
            </a:pPr>
            <a:r>
              <a:rPr lang="en-US" altLang="zh-CN" sz="2000" dirty="0"/>
              <a:t> </a:t>
            </a:r>
            <a:r>
              <a:rPr lang="en-US" altLang="zh-CN" sz="3200" dirty="0"/>
              <a:t>Sequential divider</a:t>
            </a:r>
            <a:endParaRPr lang="zh-CN" altLang="en-US" sz="3200" dirty="0"/>
          </a:p>
        </p:txBody>
      </p:sp>
      <p:pic>
        <p:nvPicPr>
          <p:cNvPr id="10" name="图片 9"/>
          <p:cNvPicPr>
            <a:picLocks noChangeAspect="1"/>
          </p:cNvPicPr>
          <p:nvPr/>
        </p:nvPicPr>
        <p:blipFill>
          <a:blip r:embed="rId1"/>
          <a:stretch>
            <a:fillRect/>
          </a:stretch>
        </p:blipFill>
        <p:spPr>
          <a:xfrm>
            <a:off x="764043" y="2506823"/>
            <a:ext cx="5053405" cy="3469567"/>
          </a:xfrm>
          <a:prstGeom prst="rect">
            <a:avLst/>
          </a:prstGeom>
        </p:spPr>
      </p:pic>
      <p:pic>
        <p:nvPicPr>
          <p:cNvPr id="13" name="图片 12"/>
          <p:cNvPicPr>
            <a:picLocks noChangeAspect="1"/>
          </p:cNvPicPr>
          <p:nvPr/>
        </p:nvPicPr>
        <p:blipFill>
          <a:blip r:embed="rId2"/>
          <a:stretch>
            <a:fillRect/>
          </a:stretch>
        </p:blipFill>
        <p:spPr>
          <a:xfrm>
            <a:off x="6764785" y="748680"/>
            <a:ext cx="4490448" cy="5484685"/>
          </a:xfrm>
          <a:prstGeom prst="rect">
            <a:avLst/>
          </a:prstGeom>
        </p:spPr>
      </p:pic>
      <p:pic>
        <p:nvPicPr>
          <p:cNvPr id="17" name="图片 16"/>
          <p:cNvPicPr>
            <a:picLocks noChangeAspect="1"/>
          </p:cNvPicPr>
          <p:nvPr/>
        </p:nvPicPr>
        <p:blipFill>
          <a:blip r:embed="rId3"/>
          <a:stretch>
            <a:fillRect/>
          </a:stretch>
        </p:blipFill>
        <p:spPr>
          <a:xfrm>
            <a:off x="6630816" y="5546826"/>
            <a:ext cx="1466667" cy="809524"/>
          </a:xfrm>
          <a:prstGeom prst="rect">
            <a:avLst/>
          </a:prstGeom>
        </p:spPr>
      </p:pic>
      <p:sp>
        <p:nvSpPr>
          <p:cNvPr id="21" name="文本框 20"/>
          <p:cNvSpPr txBox="1"/>
          <p:nvPr/>
        </p:nvSpPr>
        <p:spPr>
          <a:xfrm>
            <a:off x="1008614" y="1614334"/>
            <a:ext cx="5255338" cy="830997"/>
          </a:xfrm>
          <a:prstGeom prst="rect">
            <a:avLst/>
          </a:prstGeom>
          <a:noFill/>
        </p:spPr>
        <p:txBody>
          <a:bodyPr wrap="square">
            <a:spAutoFit/>
          </a:bodyPr>
          <a:lstStyle/>
          <a:p>
            <a:r>
              <a:rPr lang="en-US" altLang="zh-CN" sz="2400" dirty="0"/>
              <a:t>Multiplier and Divider can </a:t>
            </a:r>
            <a:r>
              <a:rPr lang="en-US" altLang="zh-CN" sz="2400" dirty="0">
                <a:solidFill>
                  <a:srgbClr val="FF0000"/>
                </a:solidFill>
              </a:rPr>
              <a:t>share</a:t>
            </a:r>
            <a:r>
              <a:rPr lang="en-US" altLang="zh-CN" sz="2400" dirty="0"/>
              <a:t> most of the hardware. </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dirty="0"/>
          </a:p>
        </p:txBody>
      </p:sp>
      <p:sp>
        <p:nvSpPr>
          <p:cNvPr id="6"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Multi-cycle divider</a:t>
            </a:r>
            <a:endParaRPr lang="en-US" altLang="zh-CN" sz="4000" b="1" dirty="0">
              <a:solidFill>
                <a:schemeClr val="accent5">
                  <a:lumMod val="75000"/>
                </a:schemeClr>
              </a:solidFill>
              <a:latin typeface="Century Gothic" pitchFamily="34" charset="0"/>
            </a:endParaRPr>
          </a:p>
        </p:txBody>
      </p:sp>
      <p:sp>
        <p:nvSpPr>
          <p:cNvPr id="7" name="文本框 6"/>
          <p:cNvSpPr txBox="1"/>
          <p:nvPr/>
        </p:nvSpPr>
        <p:spPr>
          <a:xfrm>
            <a:off x="650240" y="968067"/>
            <a:ext cx="5389424" cy="584775"/>
          </a:xfrm>
          <a:prstGeom prst="rect">
            <a:avLst/>
          </a:prstGeom>
          <a:noFill/>
        </p:spPr>
        <p:txBody>
          <a:bodyPr wrap="none" rtlCol="0">
            <a:spAutoFit/>
          </a:bodyPr>
          <a:lstStyle/>
          <a:p>
            <a:pPr marL="285750" indent="-285750">
              <a:buFont typeface="Wingdings" charset="2"/>
              <a:buChar char="n"/>
            </a:pPr>
            <a:r>
              <a:rPr lang="en-US" altLang="zh-CN" sz="2000" dirty="0"/>
              <a:t> </a:t>
            </a:r>
            <a:r>
              <a:rPr lang="en-US" altLang="zh-CN" sz="3200" dirty="0"/>
              <a:t>Improved sequential divider</a:t>
            </a:r>
            <a:endParaRPr lang="zh-CN" altLang="en-US" sz="3200" dirty="0"/>
          </a:p>
        </p:txBody>
      </p:sp>
      <p:pic>
        <p:nvPicPr>
          <p:cNvPr id="17" name="图片 16"/>
          <p:cNvPicPr>
            <a:picLocks noChangeAspect="1"/>
          </p:cNvPicPr>
          <p:nvPr/>
        </p:nvPicPr>
        <p:blipFill>
          <a:blip r:embed="rId1"/>
          <a:stretch>
            <a:fillRect/>
          </a:stretch>
        </p:blipFill>
        <p:spPr>
          <a:xfrm>
            <a:off x="6630816" y="5546826"/>
            <a:ext cx="1466667" cy="809524"/>
          </a:xfrm>
          <a:prstGeom prst="rect">
            <a:avLst/>
          </a:prstGeom>
        </p:spPr>
      </p:pic>
      <p:sp>
        <p:nvSpPr>
          <p:cNvPr id="21" name="文本框 20"/>
          <p:cNvSpPr txBox="1"/>
          <p:nvPr/>
        </p:nvSpPr>
        <p:spPr>
          <a:xfrm>
            <a:off x="1008613" y="1614334"/>
            <a:ext cx="10031693" cy="461665"/>
          </a:xfrm>
          <a:prstGeom prst="rect">
            <a:avLst/>
          </a:prstGeom>
          <a:noFill/>
        </p:spPr>
        <p:txBody>
          <a:bodyPr wrap="square">
            <a:spAutoFit/>
          </a:bodyPr>
          <a:lstStyle/>
          <a:p>
            <a:r>
              <a:rPr lang="en-US" altLang="zh-CN" sz="2400" dirty="0"/>
              <a:t>The hardware of improved divider can be similar to the improved multiplier.</a:t>
            </a:r>
            <a:endParaRPr lang="zh-CN" altLang="en-US" sz="2400" dirty="0"/>
          </a:p>
        </p:txBody>
      </p:sp>
      <p:pic>
        <p:nvPicPr>
          <p:cNvPr id="4" name="图片 3"/>
          <p:cNvPicPr>
            <a:picLocks noChangeAspect="1"/>
          </p:cNvPicPr>
          <p:nvPr/>
        </p:nvPicPr>
        <p:blipFill>
          <a:blip r:embed="rId2"/>
          <a:stretch>
            <a:fillRect/>
          </a:stretch>
        </p:blipFill>
        <p:spPr>
          <a:xfrm>
            <a:off x="558019" y="2524360"/>
            <a:ext cx="6389689" cy="3491558"/>
          </a:xfrm>
          <a:prstGeom prst="rect">
            <a:avLst/>
          </a:prstGeom>
          <a:noFill/>
          <a:ln w="38100">
            <a:solidFill>
              <a:srgbClr val="FF0000"/>
            </a:solidFill>
          </a:ln>
        </p:spPr>
      </p:pic>
      <p:cxnSp>
        <p:nvCxnSpPr>
          <p:cNvPr id="5" name="直接箭头连接符 4"/>
          <p:cNvCxnSpPr/>
          <p:nvPr/>
        </p:nvCxnSpPr>
        <p:spPr>
          <a:xfrm flipH="1" flipV="1">
            <a:off x="3427590" y="2989505"/>
            <a:ext cx="438665" cy="226233"/>
          </a:xfrm>
          <a:prstGeom prst="straightConnector1">
            <a:avLst/>
          </a:prstGeom>
          <a:ln w="508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811022" y="3053657"/>
            <a:ext cx="895989" cy="369332"/>
          </a:xfrm>
          <a:prstGeom prst="rect">
            <a:avLst/>
          </a:prstGeom>
          <a:noFill/>
        </p:spPr>
        <p:txBody>
          <a:bodyPr wrap="square">
            <a:spAutoFit/>
          </a:bodyPr>
          <a:lstStyle/>
          <a:p>
            <a:r>
              <a:rPr lang="en-US" altLang="zh-CN" b="1" dirty="0">
                <a:solidFill>
                  <a:srgbClr val="FF0000"/>
                </a:solidFill>
              </a:rPr>
              <a:t>Divisor</a:t>
            </a:r>
            <a:endParaRPr lang="zh-CN" altLang="en-US" b="1" dirty="0">
              <a:solidFill>
                <a:srgbClr val="FF0000"/>
              </a:solidFill>
            </a:endParaRPr>
          </a:p>
        </p:txBody>
      </p:sp>
      <p:cxnSp>
        <p:nvCxnSpPr>
          <p:cNvPr id="11" name="直接箭头连接符 10"/>
          <p:cNvCxnSpPr/>
          <p:nvPr/>
        </p:nvCxnSpPr>
        <p:spPr>
          <a:xfrm flipH="1">
            <a:off x="4259016" y="4461532"/>
            <a:ext cx="263889" cy="203003"/>
          </a:xfrm>
          <a:prstGeom prst="straightConnector1">
            <a:avLst/>
          </a:prstGeom>
          <a:ln w="508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38600" y="4097219"/>
            <a:ext cx="2155080" cy="369332"/>
          </a:xfrm>
          <a:prstGeom prst="rect">
            <a:avLst/>
          </a:prstGeom>
          <a:noFill/>
        </p:spPr>
        <p:txBody>
          <a:bodyPr wrap="square">
            <a:spAutoFit/>
          </a:bodyPr>
          <a:lstStyle/>
          <a:p>
            <a:r>
              <a:rPr lang="en-US" altLang="zh-CN" b="1" dirty="0">
                <a:solidFill>
                  <a:srgbClr val="FF0000"/>
                </a:solidFill>
              </a:rPr>
              <a:t>Dividend rightmost</a:t>
            </a:r>
            <a:endParaRPr lang="zh-CN" altLang="en-US" b="1" dirty="0">
              <a:solidFill>
                <a:srgbClr val="FF0000"/>
              </a:solidFill>
            </a:endParaRPr>
          </a:p>
        </p:txBody>
      </p:sp>
      <p:pic>
        <p:nvPicPr>
          <p:cNvPr id="16" name="图片 15"/>
          <p:cNvPicPr>
            <a:picLocks noChangeAspect="1"/>
          </p:cNvPicPr>
          <p:nvPr/>
        </p:nvPicPr>
        <p:blipFill>
          <a:blip r:embed="rId3"/>
          <a:stretch>
            <a:fillRect/>
          </a:stretch>
        </p:blipFill>
        <p:spPr>
          <a:xfrm>
            <a:off x="2414106" y="4381752"/>
            <a:ext cx="1009524" cy="270513"/>
          </a:xfrm>
          <a:prstGeom prst="rect">
            <a:avLst/>
          </a:prstGeom>
        </p:spPr>
      </p:pic>
      <p:cxnSp>
        <p:nvCxnSpPr>
          <p:cNvPr id="18" name="直接箭头连接符 17"/>
          <p:cNvCxnSpPr/>
          <p:nvPr/>
        </p:nvCxnSpPr>
        <p:spPr>
          <a:xfrm flipH="1">
            <a:off x="2436131" y="4610169"/>
            <a:ext cx="834300" cy="0"/>
          </a:xfrm>
          <a:prstGeom prst="straightConnector1">
            <a:avLst/>
          </a:prstGeom>
          <a:ln w="508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354375" y="4221356"/>
            <a:ext cx="1159189" cy="369332"/>
          </a:xfrm>
          <a:prstGeom prst="rect">
            <a:avLst/>
          </a:prstGeom>
          <a:noFill/>
        </p:spPr>
        <p:txBody>
          <a:bodyPr wrap="square">
            <a:spAutoFit/>
          </a:bodyPr>
          <a:lstStyle/>
          <a:p>
            <a:r>
              <a:rPr lang="en-US" altLang="zh-CN" b="1" dirty="0">
                <a:solidFill>
                  <a:srgbClr val="FF0000"/>
                </a:solidFill>
              </a:rPr>
              <a:t>Left-shift</a:t>
            </a:r>
            <a:endParaRPr lang="zh-CN" altLang="en-US" b="1" dirty="0">
              <a:solidFill>
                <a:srgbClr val="FF0000"/>
              </a:solidFill>
            </a:endParaRPr>
          </a:p>
        </p:txBody>
      </p:sp>
      <p:sp>
        <p:nvSpPr>
          <p:cNvPr id="25" name="矩形 24"/>
          <p:cNvSpPr/>
          <p:nvPr/>
        </p:nvSpPr>
        <p:spPr>
          <a:xfrm>
            <a:off x="683353" y="4737693"/>
            <a:ext cx="237180" cy="6075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6" name="文本框 25"/>
          <p:cNvSpPr txBox="1"/>
          <p:nvPr/>
        </p:nvSpPr>
        <p:spPr>
          <a:xfrm>
            <a:off x="644650" y="4841415"/>
            <a:ext cx="275883" cy="400110"/>
          </a:xfrm>
          <a:prstGeom prst="rect">
            <a:avLst/>
          </a:prstGeom>
          <a:noFill/>
        </p:spPr>
        <p:txBody>
          <a:bodyPr wrap="square">
            <a:spAutoFit/>
          </a:bodyPr>
          <a:lstStyle/>
          <a:p>
            <a:r>
              <a:rPr lang="en-US" altLang="zh-CN" sz="2000" b="1" dirty="0">
                <a:solidFill>
                  <a:srgbClr val="FF0000"/>
                </a:solidFill>
              </a:rPr>
              <a:t>S</a:t>
            </a:r>
            <a:endParaRPr lang="zh-CN" altLang="en-US" sz="2000" b="1" dirty="0">
              <a:solidFill>
                <a:srgbClr val="FF0000"/>
              </a:solidFill>
            </a:endParaRPr>
          </a:p>
        </p:txBody>
      </p:sp>
      <p:pic>
        <p:nvPicPr>
          <p:cNvPr id="28" name="图片 27"/>
          <p:cNvPicPr>
            <a:picLocks noChangeAspect="1"/>
          </p:cNvPicPr>
          <p:nvPr/>
        </p:nvPicPr>
        <p:blipFill>
          <a:blip r:embed="rId4"/>
          <a:stretch>
            <a:fillRect/>
          </a:stretch>
        </p:blipFill>
        <p:spPr>
          <a:xfrm>
            <a:off x="3560365" y="2620887"/>
            <a:ext cx="275205" cy="369332"/>
          </a:xfrm>
          <a:prstGeom prst="rect">
            <a:avLst/>
          </a:prstGeom>
        </p:spPr>
      </p:pic>
      <p:pic>
        <p:nvPicPr>
          <p:cNvPr id="29" name="图片 28"/>
          <p:cNvPicPr>
            <a:picLocks noChangeAspect="1"/>
          </p:cNvPicPr>
          <p:nvPr/>
        </p:nvPicPr>
        <p:blipFill>
          <a:blip r:embed="rId4"/>
          <a:stretch>
            <a:fillRect/>
          </a:stretch>
        </p:blipFill>
        <p:spPr>
          <a:xfrm>
            <a:off x="3811021" y="4313689"/>
            <a:ext cx="275205" cy="369332"/>
          </a:xfrm>
          <a:prstGeom prst="rect">
            <a:avLst/>
          </a:prstGeom>
        </p:spPr>
      </p:pic>
      <p:pic>
        <p:nvPicPr>
          <p:cNvPr id="30" name="图片 29"/>
          <p:cNvPicPr>
            <a:picLocks noChangeAspect="1"/>
          </p:cNvPicPr>
          <p:nvPr/>
        </p:nvPicPr>
        <p:blipFill>
          <a:blip r:embed="rId4"/>
          <a:stretch>
            <a:fillRect/>
          </a:stretch>
        </p:blipFill>
        <p:spPr>
          <a:xfrm>
            <a:off x="1359591" y="4332342"/>
            <a:ext cx="275205" cy="369332"/>
          </a:xfrm>
          <a:prstGeom prst="rect">
            <a:avLst/>
          </a:prstGeom>
        </p:spPr>
      </p:pic>
      <p:sp>
        <p:nvSpPr>
          <p:cNvPr id="32" name="文本框 31"/>
          <p:cNvSpPr txBox="1"/>
          <p:nvPr/>
        </p:nvSpPr>
        <p:spPr>
          <a:xfrm>
            <a:off x="7339229" y="2651695"/>
            <a:ext cx="4168869" cy="3416320"/>
          </a:xfrm>
          <a:prstGeom prst="rect">
            <a:avLst/>
          </a:prstGeom>
          <a:noFill/>
        </p:spPr>
        <p:txBody>
          <a:bodyPr wrap="square">
            <a:spAutoFit/>
          </a:bodyPr>
          <a:lstStyle/>
          <a:p>
            <a:r>
              <a:rPr lang="en-US" altLang="zh-CN" sz="1800" dirty="0"/>
              <a:t>Add a sign-extended bit (S) to judge if the substruction result (Remainder) is little than 0. </a:t>
            </a:r>
            <a:r>
              <a:rPr lang="en-US" altLang="zh-CN" sz="1800" b="1" dirty="0"/>
              <a:t>(S = 1 means satisfy this). </a:t>
            </a:r>
            <a:endParaRPr lang="en-US" altLang="zh-CN" sz="1800" b="1" dirty="0"/>
          </a:p>
          <a:p>
            <a:endParaRPr lang="en-US" altLang="zh-CN" b="1" dirty="0"/>
          </a:p>
          <a:p>
            <a:r>
              <a:rPr lang="en-US" altLang="zh-CN" dirty="0"/>
              <a:t>In division, the inserting bit in the left shift is the </a:t>
            </a:r>
            <a:r>
              <a:rPr lang="en-US" altLang="zh-CN" b="1" dirty="0"/>
              <a:t>quotient bit</a:t>
            </a:r>
            <a:r>
              <a:rPr lang="en-US" altLang="zh-CN" dirty="0"/>
              <a:t>. Whether “1” or “0” depends on the </a:t>
            </a:r>
            <a:r>
              <a:rPr lang="en-US" altLang="zh-CN" sz="1800" dirty="0"/>
              <a:t>substruction result. </a:t>
            </a:r>
            <a:r>
              <a:rPr lang="en-US" altLang="zh-CN" sz="1800" b="1" dirty="0"/>
              <a:t>(Set 1 when the remainder is &gt;= 0).</a:t>
            </a:r>
            <a:endParaRPr lang="en-US" altLang="zh-CN" sz="1800" dirty="0"/>
          </a:p>
          <a:p>
            <a:endParaRPr lang="en-US" altLang="zh-CN" b="1" dirty="0"/>
          </a:p>
          <a:p>
            <a:r>
              <a:rPr lang="en-US" altLang="zh-CN" dirty="0"/>
              <a:t>After 33 cycles, the quotient should be calculated at the rightmost of “</a:t>
            </a:r>
            <a:r>
              <a:rPr lang="en-US" altLang="zh-CN" i="1" dirty="0"/>
              <a:t>Product”</a:t>
            </a:r>
            <a:r>
              <a:rPr lang="en-US" altLang="zh-CN" dirty="0"/>
              <a:t> register.</a:t>
            </a:r>
            <a:endParaRPr lang="zh-CN" altLang="en-US" dirty="0"/>
          </a:p>
        </p:txBody>
      </p:sp>
      <p:sp>
        <p:nvSpPr>
          <p:cNvPr id="33" name="文本框 32"/>
          <p:cNvSpPr txBox="1"/>
          <p:nvPr/>
        </p:nvSpPr>
        <p:spPr>
          <a:xfrm>
            <a:off x="585192" y="4005564"/>
            <a:ext cx="1471727" cy="646331"/>
          </a:xfrm>
          <a:prstGeom prst="rect">
            <a:avLst/>
          </a:prstGeom>
          <a:noFill/>
        </p:spPr>
        <p:txBody>
          <a:bodyPr wrap="square">
            <a:spAutoFit/>
          </a:bodyPr>
          <a:lstStyle/>
          <a:p>
            <a:r>
              <a:rPr lang="en-US" altLang="zh-CN" b="1" dirty="0">
                <a:solidFill>
                  <a:srgbClr val="FF0000"/>
                </a:solidFill>
              </a:rPr>
              <a:t>Zero </a:t>
            </a:r>
            <a:r>
              <a:rPr lang="en-US" altLang="zh-CN" b="1" dirty="0" err="1">
                <a:solidFill>
                  <a:srgbClr val="FF0000"/>
                </a:solidFill>
              </a:rPr>
              <a:t>init</a:t>
            </a:r>
            <a:r>
              <a:rPr lang="en-US" altLang="zh-CN" b="1" dirty="0">
                <a:solidFill>
                  <a:srgbClr val="FF0000"/>
                </a:solidFill>
              </a:rPr>
              <a:t> leftmost</a:t>
            </a:r>
            <a:endParaRPr lang="zh-CN" altLang="en-US" b="1" dirty="0">
              <a:solidFill>
                <a:srgbClr val="FF0000"/>
              </a:solidFill>
            </a:endParaRPr>
          </a:p>
        </p:txBody>
      </p:sp>
      <p:cxnSp>
        <p:nvCxnSpPr>
          <p:cNvPr id="34" name="直接箭头连接符 33"/>
          <p:cNvCxnSpPr/>
          <p:nvPr/>
        </p:nvCxnSpPr>
        <p:spPr>
          <a:xfrm>
            <a:off x="1589221" y="4498355"/>
            <a:ext cx="234579" cy="184666"/>
          </a:xfrm>
          <a:prstGeom prst="straightConnector1">
            <a:avLst/>
          </a:prstGeom>
          <a:ln w="508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3765724" y="5901358"/>
              <a:ext cx="316918" cy="462791"/>
            </p14:xfrm>
          </p:contentPart>
        </mc:Choice>
        <mc:Fallback xmlns="">
          <p:pic>
            <p:nvPicPr>
              <p:cNvPr id="8" name="墨迹 7"/>
            </p:nvPicPr>
            <p:blipFill>
              <a:blip/>
            </p:blipFill>
            <p:spPr>
              <a:xfrm>
                <a:off x="3765724" y="5901358"/>
                <a:ext cx="316918" cy="46279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9" name="墨迹 8"/>
              <p14:cNvContentPartPr/>
              <p14:nvPr/>
            </p14:nvContentPartPr>
            <p14:xfrm>
              <a:off x="3616587" y="5207948"/>
              <a:ext cx="49712" cy="435614"/>
            </p14:xfrm>
          </p:contentPart>
        </mc:Choice>
        <mc:Fallback xmlns="">
          <p:pic>
            <p:nvPicPr>
              <p:cNvPr id="9" name="墨迹 8"/>
            </p:nvPicPr>
            <p:blipFill>
              <a:blip/>
            </p:blipFill>
            <p:spPr>
              <a:xfrm>
                <a:off x="3616587" y="5207948"/>
                <a:ext cx="49712" cy="435614"/>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2" name="墨迹 11"/>
              <p14:cNvContentPartPr/>
              <p14:nvPr/>
            </p14:nvContentPartPr>
            <p14:xfrm>
              <a:off x="3467449" y="5137287"/>
              <a:ext cx="288954" cy="253138"/>
            </p14:xfrm>
          </p:contentPart>
        </mc:Choice>
        <mc:Fallback xmlns="">
          <p:pic>
            <p:nvPicPr>
              <p:cNvPr id="12" name="墨迹 11"/>
            </p:nvPicPr>
            <p:blipFill>
              <a:blip/>
            </p:blipFill>
            <p:spPr>
              <a:xfrm>
                <a:off x="3467449" y="5137287"/>
                <a:ext cx="288954" cy="25313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3" name="墨迹 12"/>
              <p14:cNvContentPartPr/>
              <p14:nvPr/>
            </p14:nvContentPartPr>
            <p14:xfrm>
              <a:off x="3977003" y="5902911"/>
              <a:ext cx="633834" cy="251002"/>
            </p14:xfrm>
          </p:contentPart>
        </mc:Choice>
        <mc:Fallback xmlns="">
          <p:pic>
            <p:nvPicPr>
              <p:cNvPr id="13" name="墨迹 12"/>
            </p:nvPicPr>
            <p:blipFill>
              <a:blip/>
            </p:blipFill>
            <p:spPr>
              <a:xfrm>
                <a:off x="3977003" y="5902911"/>
                <a:ext cx="633834" cy="25100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5" name="墨迹 14"/>
              <p14:cNvContentPartPr/>
              <p14:nvPr/>
            </p14:nvContentPartPr>
            <p14:xfrm>
              <a:off x="4713369" y="5798085"/>
              <a:ext cx="15536" cy="59790"/>
            </p14:xfrm>
          </p:contentPart>
        </mc:Choice>
        <mc:Fallback xmlns="">
          <p:pic>
            <p:nvPicPr>
              <p:cNvPr id="15" name="墨迹 14"/>
            </p:nvPicPr>
            <p:blipFill>
              <a:blip/>
            </p:blipFill>
            <p:spPr>
              <a:xfrm>
                <a:off x="4713369" y="5798085"/>
                <a:ext cx="15536" cy="5979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9" name="墨迹 18"/>
              <p14:cNvContentPartPr/>
              <p14:nvPr/>
            </p14:nvContentPartPr>
            <p14:xfrm>
              <a:off x="4676085" y="5982114"/>
              <a:ext cx="9321" cy="83861"/>
            </p14:xfrm>
          </p:contentPart>
        </mc:Choice>
        <mc:Fallback xmlns="">
          <p:pic>
            <p:nvPicPr>
              <p:cNvPr id="19" name="墨迹 18"/>
            </p:nvPicPr>
            <p:blipFill>
              <a:blip/>
            </p:blipFill>
            <p:spPr>
              <a:xfrm>
                <a:off x="4676085" y="5982114"/>
                <a:ext cx="9321" cy="83861"/>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0" name="墨迹 19"/>
              <p14:cNvContentPartPr/>
              <p14:nvPr/>
            </p14:nvContentPartPr>
            <p14:xfrm>
              <a:off x="4728905" y="5975901"/>
              <a:ext cx="114960" cy="180147"/>
            </p14:xfrm>
          </p:contentPart>
        </mc:Choice>
        <mc:Fallback xmlns="">
          <p:pic>
            <p:nvPicPr>
              <p:cNvPr id="20" name="墨迹 19"/>
            </p:nvPicPr>
            <p:blipFill>
              <a:blip/>
            </p:blipFill>
            <p:spPr>
              <a:xfrm>
                <a:off x="4728905" y="5975901"/>
                <a:ext cx="114960" cy="180147"/>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2" name="墨迹 21"/>
              <p14:cNvContentPartPr/>
              <p14:nvPr/>
            </p14:nvContentPartPr>
            <p14:xfrm>
              <a:off x="4896684" y="5808179"/>
              <a:ext cx="382165" cy="315257"/>
            </p14:xfrm>
          </p:contentPart>
        </mc:Choice>
        <mc:Fallback xmlns="">
          <p:pic>
            <p:nvPicPr>
              <p:cNvPr id="22" name="墨迹 21"/>
            </p:nvPicPr>
            <p:blipFill>
              <a:blip/>
            </p:blipFill>
            <p:spPr>
              <a:xfrm>
                <a:off x="4896684" y="5808179"/>
                <a:ext cx="382165" cy="315257"/>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3" name="墨迹 22"/>
              <p14:cNvContentPartPr/>
              <p14:nvPr/>
            </p14:nvContentPartPr>
            <p14:xfrm>
              <a:off x="5250886" y="5919994"/>
              <a:ext cx="136710" cy="164617"/>
            </p14:xfrm>
          </p:contentPart>
        </mc:Choice>
        <mc:Fallback xmlns="">
          <p:pic>
            <p:nvPicPr>
              <p:cNvPr id="23" name="墨迹 22"/>
            </p:nvPicPr>
            <p:blipFill>
              <a:blip/>
            </p:blipFill>
            <p:spPr>
              <a:xfrm>
                <a:off x="5250886" y="5919994"/>
                <a:ext cx="136710" cy="164617"/>
              </a:xfrm>
              <a:prstGeom prst="rect"/>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dirty="0"/>
          </a:p>
        </p:txBody>
      </p:sp>
      <p:sp>
        <p:nvSpPr>
          <p:cNvPr id="6"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Multi-cycle divider</a:t>
            </a:r>
            <a:endParaRPr lang="en-US" altLang="zh-CN" sz="4000" b="1" dirty="0">
              <a:solidFill>
                <a:schemeClr val="accent5">
                  <a:lumMod val="75000"/>
                </a:schemeClr>
              </a:solidFill>
              <a:latin typeface="Century Gothic" pitchFamily="34" charset="0"/>
            </a:endParaRPr>
          </a:p>
        </p:txBody>
      </p:sp>
      <p:pic>
        <p:nvPicPr>
          <p:cNvPr id="17" name="图片 16"/>
          <p:cNvPicPr>
            <a:picLocks noChangeAspect="1"/>
          </p:cNvPicPr>
          <p:nvPr/>
        </p:nvPicPr>
        <p:blipFill>
          <a:blip r:embed="rId1"/>
          <a:stretch>
            <a:fillRect/>
          </a:stretch>
        </p:blipFill>
        <p:spPr>
          <a:xfrm>
            <a:off x="6630816" y="5546826"/>
            <a:ext cx="1466667" cy="809524"/>
          </a:xfrm>
          <a:prstGeom prst="rect">
            <a:avLst/>
          </a:prstGeom>
        </p:spPr>
      </p:pic>
      <p:graphicFrame>
        <p:nvGraphicFramePr>
          <p:cNvPr id="8" name="表格 7"/>
          <p:cNvGraphicFramePr>
            <a:graphicFrameLocks noGrp="1"/>
          </p:cNvGraphicFramePr>
          <p:nvPr/>
        </p:nvGraphicFramePr>
        <p:xfrm>
          <a:off x="1565305" y="992737"/>
          <a:ext cx="8127999" cy="5069282"/>
        </p:xfrm>
        <a:graphic>
          <a:graphicData uri="http://schemas.openxmlformats.org/drawingml/2006/table">
            <a:tbl>
              <a:tblPr firstRow="1" bandRow="1">
                <a:tableStyleId>{5C22544A-7EE6-4342-B048-85BDC9FD1C3A}</a:tableStyleId>
              </a:tblPr>
              <a:tblGrid>
                <a:gridCol w="3166400"/>
                <a:gridCol w="2080268"/>
                <a:gridCol w="2881331"/>
              </a:tblGrid>
              <a:tr h="497282">
                <a:tc>
                  <a:txBody>
                    <a:bodyPr/>
                    <a:lstStyle/>
                    <a:p>
                      <a:pPr algn="ctr"/>
                      <a:r>
                        <a:rPr lang="en-US" altLang="zh-CN" dirty="0"/>
                        <a:t>Operation</a:t>
                      </a:r>
                      <a:endParaRPr lang="zh-CN" altLang="en-US" dirty="0"/>
                    </a:p>
                  </a:txBody>
                  <a:tcPr/>
                </a:tc>
                <a:tc>
                  <a:txBody>
                    <a:bodyPr/>
                    <a:lstStyle/>
                    <a:p>
                      <a:pPr algn="ctr"/>
                      <a:r>
                        <a:rPr lang="en-US" altLang="zh-CN" dirty="0"/>
                        <a:t>Divisor</a:t>
                      </a:r>
                      <a:endParaRPr lang="zh-CN" altLang="en-US" dirty="0"/>
                    </a:p>
                  </a:txBody>
                  <a:tcPr/>
                </a:tc>
                <a:tc>
                  <a:txBody>
                    <a:bodyPr/>
                    <a:lstStyle/>
                    <a:p>
                      <a:pPr algn="ctr"/>
                      <a:r>
                        <a:rPr lang="en-US" altLang="zh-CN" dirty="0"/>
                        <a:t>Result</a:t>
                      </a:r>
                      <a:endParaRPr lang="zh-CN" altLang="en-US" dirty="0"/>
                    </a:p>
                  </a:txBody>
                  <a:tcPr/>
                </a:tc>
              </a:tr>
              <a:tr h="497282">
                <a:tc>
                  <a:txBody>
                    <a:bodyPr/>
                    <a:lstStyle/>
                    <a:p>
                      <a:pPr algn="ctr"/>
                      <a:r>
                        <a:rPr lang="en-US" altLang="zh-CN" dirty="0"/>
                        <a:t>Before calculation</a:t>
                      </a:r>
                      <a:endParaRPr lang="en-US" altLang="zh-CN" dirty="0"/>
                    </a:p>
                    <a:p>
                      <a:pPr algn="ctr"/>
                      <a:r>
                        <a:rPr lang="en-US" altLang="zh-CN" dirty="0"/>
                        <a:t>Result-Divisor&lt;0, </a:t>
                      </a:r>
                      <a:endParaRPr lang="en-US" altLang="zh-CN" dirty="0"/>
                    </a:p>
                    <a:p>
                      <a:pPr algn="ctr"/>
                      <a:r>
                        <a:rPr lang="en-US" altLang="zh-CN" dirty="0"/>
                        <a:t>Result LSL , Result[0]=0</a:t>
                      </a:r>
                      <a:endParaRPr lang="zh-CN" altLang="en-US" dirty="0"/>
                    </a:p>
                  </a:txBody>
                  <a:tcPr/>
                </a:tc>
                <a:tc>
                  <a:txBody>
                    <a:bodyPr/>
                    <a:lstStyle/>
                    <a:p>
                      <a:pPr algn="ctr"/>
                      <a:r>
                        <a:rPr lang="en-US" altLang="zh-CN" dirty="0"/>
                        <a:t>0_0010</a:t>
                      </a:r>
                      <a:endParaRPr lang="en-US" altLang="zh-CN" dirty="0"/>
                    </a:p>
                    <a:p>
                      <a:pPr algn="ctr"/>
                      <a:r>
                        <a:rPr lang="en-US" altLang="zh-CN" dirty="0"/>
                        <a:t>0_0010</a:t>
                      </a:r>
                      <a:endParaRPr lang="en-US" altLang="zh-CN" dirty="0"/>
                    </a:p>
                    <a:p>
                      <a:pPr algn="ctr"/>
                      <a:r>
                        <a:rPr lang="en-US" altLang="zh-CN" dirty="0">
                          <a:solidFill>
                            <a:srgbClr val="FF0000"/>
                          </a:solidFill>
                        </a:rPr>
                        <a:t>0_0010</a:t>
                      </a:r>
                      <a:endParaRPr lang="zh-CN" altLang="en-US" dirty="0">
                        <a:solidFill>
                          <a:srgbClr val="FF0000"/>
                        </a:solidFill>
                      </a:endParaRPr>
                    </a:p>
                  </a:txBody>
                  <a:tcPr/>
                </a:tc>
                <a:tc>
                  <a:txBody>
                    <a:bodyPr/>
                    <a:lstStyle/>
                    <a:p>
                      <a:pPr algn="ctr"/>
                      <a:r>
                        <a:rPr lang="en-US" altLang="zh-CN" dirty="0"/>
                        <a:t>0_0000_1110</a:t>
                      </a:r>
                      <a:endParaRPr lang="en-US" altLang="zh-CN" dirty="0"/>
                    </a:p>
                    <a:p>
                      <a:pPr algn="ctr"/>
                      <a:r>
                        <a:rPr lang="en-US" altLang="zh-CN" dirty="0">
                          <a:highlight>
                            <a:srgbClr val="FFFF00"/>
                          </a:highlight>
                        </a:rPr>
                        <a:t>1</a:t>
                      </a:r>
                      <a:r>
                        <a:rPr lang="en-US" altLang="zh-CN" dirty="0"/>
                        <a:t>_1110_1110</a:t>
                      </a:r>
                      <a:endParaRPr lang="en-US" altLang="zh-CN" dirty="0"/>
                    </a:p>
                    <a:p>
                      <a:pPr algn="ctr"/>
                      <a:r>
                        <a:rPr lang="en-US" altLang="zh-CN" dirty="0">
                          <a:solidFill>
                            <a:srgbClr val="FF0000"/>
                          </a:solidFill>
                        </a:rPr>
                        <a:t>0_0001_110</a:t>
                      </a:r>
                      <a:r>
                        <a:rPr lang="en-US" altLang="zh-CN" u="none" dirty="0">
                          <a:solidFill>
                            <a:srgbClr val="FF0000"/>
                          </a:solidFill>
                          <a:highlight>
                            <a:srgbClr val="FFFF00"/>
                          </a:highlight>
                        </a:rPr>
                        <a:t>0</a:t>
                      </a:r>
                      <a:endParaRPr lang="zh-CN" altLang="en-US" u="none" dirty="0">
                        <a:solidFill>
                          <a:srgbClr val="FF0000"/>
                        </a:solidFill>
                        <a:highlight>
                          <a:srgbClr val="FFFF00"/>
                        </a:highlight>
                      </a:endParaRPr>
                    </a:p>
                  </a:txBody>
                  <a:tcPr/>
                </a:tc>
              </a:tr>
              <a:tr h="49728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Before calculation</a:t>
                      </a:r>
                      <a:endParaRPr lang="en-US" altLang="zh-CN"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Result-Divisor&lt;0, </a:t>
                      </a:r>
                      <a:endParaRPr lang="en-US" altLang="zh-CN"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Result LSL , Result[0]=0</a:t>
                      </a:r>
                      <a:endParaRPr lang="zh-CN" altLang="en-US" dirty="0"/>
                    </a:p>
                  </a:txBody>
                  <a:tcPr/>
                </a:tc>
                <a:tc>
                  <a:txBody>
                    <a:bodyPr/>
                    <a:lstStyle/>
                    <a:p>
                      <a:pPr algn="ctr"/>
                      <a:r>
                        <a:rPr lang="en-US" altLang="zh-CN" dirty="0"/>
                        <a:t>0_0010</a:t>
                      </a:r>
                      <a:endParaRPr lang="en-US" altLang="zh-CN" dirty="0"/>
                    </a:p>
                    <a:p>
                      <a:pPr algn="ctr"/>
                      <a:r>
                        <a:rPr lang="en-US" altLang="zh-CN" dirty="0"/>
                        <a:t>0_0010</a:t>
                      </a:r>
                      <a:endParaRPr lang="en-US" altLang="zh-CN" dirty="0"/>
                    </a:p>
                    <a:p>
                      <a:pPr algn="ctr"/>
                      <a:r>
                        <a:rPr lang="en-US" altLang="zh-CN" dirty="0">
                          <a:solidFill>
                            <a:srgbClr val="FF0000"/>
                          </a:solidFill>
                        </a:rPr>
                        <a:t>0_0010</a:t>
                      </a:r>
                      <a:endParaRPr lang="zh-CN" altLang="en-US" dirty="0">
                        <a:solidFill>
                          <a:srgbClr val="FF0000"/>
                        </a:solidFill>
                      </a:endParaRPr>
                    </a:p>
                  </a:txBody>
                  <a:tcPr/>
                </a:tc>
                <a:tc>
                  <a:txBody>
                    <a:bodyPr/>
                    <a:lstStyle/>
                    <a:p>
                      <a:pPr algn="ctr"/>
                      <a:r>
                        <a:rPr lang="en-US" altLang="zh-CN" dirty="0"/>
                        <a:t>0_0001_1100</a:t>
                      </a:r>
                      <a:endParaRPr lang="en-US" altLang="zh-CN" dirty="0"/>
                    </a:p>
                    <a:p>
                      <a:pPr algn="ctr"/>
                      <a:r>
                        <a:rPr lang="en-US" altLang="zh-CN" dirty="0">
                          <a:highlight>
                            <a:srgbClr val="FFFF00"/>
                          </a:highlight>
                        </a:rPr>
                        <a:t>1</a:t>
                      </a:r>
                      <a:r>
                        <a:rPr lang="en-US" altLang="zh-CN" dirty="0"/>
                        <a:t>_1111_1100</a:t>
                      </a:r>
                      <a:endParaRPr lang="en-US" altLang="zh-CN" dirty="0"/>
                    </a:p>
                    <a:p>
                      <a:pPr algn="ctr"/>
                      <a:r>
                        <a:rPr lang="en-US" altLang="zh-CN" dirty="0">
                          <a:solidFill>
                            <a:srgbClr val="FF0000"/>
                          </a:solidFill>
                        </a:rPr>
                        <a:t>0_0011_10</a:t>
                      </a:r>
                      <a:r>
                        <a:rPr lang="en-US" altLang="zh-CN" dirty="0">
                          <a:solidFill>
                            <a:srgbClr val="FF0000"/>
                          </a:solidFill>
                          <a:highlight>
                            <a:srgbClr val="FFFF00"/>
                          </a:highlight>
                        </a:rPr>
                        <a:t>00</a:t>
                      </a:r>
                      <a:endParaRPr lang="zh-CN" altLang="en-US" dirty="0">
                        <a:solidFill>
                          <a:srgbClr val="FF0000"/>
                        </a:solidFill>
                        <a:highlight>
                          <a:srgbClr val="FFFF00"/>
                        </a:highlight>
                      </a:endParaRPr>
                    </a:p>
                  </a:txBody>
                  <a:tcPr/>
                </a:tc>
              </a:tr>
              <a:tr h="49728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Before calculation</a:t>
                      </a:r>
                      <a:endParaRPr lang="en-US" altLang="zh-CN"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Result-Divisor&gt;0, </a:t>
                      </a:r>
                      <a:endParaRPr lang="en-US" altLang="zh-CN"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Result-Divisor LSL , Result[0]=1</a:t>
                      </a:r>
                      <a:endParaRPr lang="zh-CN" altLang="en-US" dirty="0"/>
                    </a:p>
                  </a:txBody>
                  <a:tcPr/>
                </a:tc>
                <a:tc>
                  <a:txBody>
                    <a:bodyPr/>
                    <a:lstStyle/>
                    <a:p>
                      <a:pPr algn="ctr"/>
                      <a:r>
                        <a:rPr lang="en-US" altLang="zh-CN" dirty="0"/>
                        <a:t>0_0010</a:t>
                      </a:r>
                      <a:endParaRPr lang="en-US" altLang="zh-CN" dirty="0"/>
                    </a:p>
                    <a:p>
                      <a:pPr algn="ctr"/>
                      <a:r>
                        <a:rPr lang="en-US" altLang="zh-CN" dirty="0"/>
                        <a:t>0_0010</a:t>
                      </a:r>
                      <a:endParaRPr lang="en-US" altLang="zh-CN" dirty="0"/>
                    </a:p>
                    <a:p>
                      <a:pPr algn="ctr"/>
                      <a:r>
                        <a:rPr lang="en-US" altLang="zh-CN" dirty="0">
                          <a:solidFill>
                            <a:srgbClr val="FF0000"/>
                          </a:solidFill>
                        </a:rPr>
                        <a:t>0_0010</a:t>
                      </a:r>
                      <a:endParaRPr lang="zh-CN" altLang="en-US" dirty="0">
                        <a:solidFill>
                          <a:srgbClr val="FF0000"/>
                        </a:solidFill>
                      </a:endParaRPr>
                    </a:p>
                  </a:txBody>
                  <a:tcPr/>
                </a:tc>
                <a:tc>
                  <a:txBody>
                    <a:bodyPr/>
                    <a:lstStyle/>
                    <a:p>
                      <a:pPr algn="ctr"/>
                      <a:r>
                        <a:rPr lang="en-US" altLang="zh-CN" dirty="0"/>
                        <a:t>0_0011_1000</a:t>
                      </a:r>
                      <a:endParaRPr lang="en-US" altLang="zh-CN" dirty="0"/>
                    </a:p>
                    <a:p>
                      <a:pPr algn="ctr"/>
                      <a:r>
                        <a:rPr lang="en-US" altLang="zh-CN" dirty="0">
                          <a:highlight>
                            <a:srgbClr val="FFFF00"/>
                          </a:highlight>
                        </a:rPr>
                        <a:t>0</a:t>
                      </a:r>
                      <a:r>
                        <a:rPr lang="en-US" altLang="zh-CN" dirty="0"/>
                        <a:t>_0001_1000</a:t>
                      </a:r>
                      <a:endParaRPr lang="en-US" altLang="zh-CN" dirty="0"/>
                    </a:p>
                    <a:p>
                      <a:pPr algn="ctr"/>
                      <a:r>
                        <a:rPr lang="en-US" altLang="zh-CN" dirty="0">
                          <a:solidFill>
                            <a:srgbClr val="FF0000"/>
                          </a:solidFill>
                        </a:rPr>
                        <a:t>0_0011_0</a:t>
                      </a:r>
                      <a:r>
                        <a:rPr lang="en-US" altLang="zh-CN" dirty="0">
                          <a:solidFill>
                            <a:srgbClr val="FF0000"/>
                          </a:solidFill>
                          <a:highlight>
                            <a:srgbClr val="FFFF00"/>
                          </a:highlight>
                        </a:rPr>
                        <a:t>001</a:t>
                      </a:r>
                      <a:endParaRPr lang="zh-CN" altLang="en-US" dirty="0">
                        <a:solidFill>
                          <a:srgbClr val="FF0000"/>
                        </a:solidFill>
                        <a:highlight>
                          <a:srgbClr val="FFFF00"/>
                        </a:highlight>
                      </a:endParaRPr>
                    </a:p>
                  </a:txBody>
                  <a:tcPr/>
                </a:tc>
              </a:tr>
              <a:tr h="49728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Before calculation</a:t>
                      </a:r>
                      <a:endParaRPr lang="en-US" altLang="zh-CN"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Result-Divisor&gt;0, </a:t>
                      </a:r>
                      <a:endParaRPr lang="en-US" altLang="zh-CN"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Result-Divisor LSL ,Result[0]=1</a:t>
                      </a:r>
                      <a:endParaRPr lang="zh-CN" altLang="en-US" dirty="0"/>
                    </a:p>
                  </a:txBody>
                  <a:tcPr/>
                </a:tc>
                <a:tc>
                  <a:txBody>
                    <a:bodyPr/>
                    <a:lstStyle/>
                    <a:p>
                      <a:pPr algn="ctr"/>
                      <a:r>
                        <a:rPr lang="en-US" altLang="zh-CN" dirty="0"/>
                        <a:t>0_0010</a:t>
                      </a:r>
                      <a:endParaRPr lang="en-US" altLang="zh-CN" dirty="0"/>
                    </a:p>
                    <a:p>
                      <a:pPr algn="ctr"/>
                      <a:r>
                        <a:rPr lang="en-US" altLang="zh-CN" dirty="0"/>
                        <a:t>0_0010</a:t>
                      </a:r>
                      <a:endParaRPr lang="en-US" altLang="zh-CN" dirty="0"/>
                    </a:p>
                    <a:p>
                      <a:pPr algn="ctr"/>
                      <a:r>
                        <a:rPr lang="en-US" altLang="zh-CN" dirty="0">
                          <a:solidFill>
                            <a:srgbClr val="FF0000"/>
                          </a:solidFill>
                        </a:rPr>
                        <a:t>0_0010</a:t>
                      </a:r>
                      <a:endParaRPr lang="zh-CN" altLang="en-US" dirty="0">
                        <a:solidFill>
                          <a:srgbClr val="FF0000"/>
                        </a:solidFill>
                      </a:endParaRPr>
                    </a:p>
                  </a:txBody>
                  <a:tcPr/>
                </a:tc>
                <a:tc>
                  <a:txBody>
                    <a:bodyPr/>
                    <a:lstStyle/>
                    <a:p>
                      <a:pPr algn="ctr"/>
                      <a:r>
                        <a:rPr lang="en-US" altLang="zh-CN" dirty="0"/>
                        <a:t>0_0011_0001</a:t>
                      </a:r>
                      <a:endParaRPr lang="en-US" altLang="zh-CN" dirty="0"/>
                    </a:p>
                    <a:p>
                      <a:pPr algn="ctr"/>
                      <a:r>
                        <a:rPr lang="en-US" altLang="zh-CN" dirty="0">
                          <a:highlight>
                            <a:srgbClr val="FFFF00"/>
                          </a:highlight>
                        </a:rPr>
                        <a:t>0</a:t>
                      </a:r>
                      <a:r>
                        <a:rPr lang="en-US" altLang="zh-CN" dirty="0"/>
                        <a:t>_0001_0001</a:t>
                      </a:r>
                      <a:endParaRPr lang="en-US" altLang="zh-CN" dirty="0"/>
                    </a:p>
                    <a:p>
                      <a:pPr algn="ctr"/>
                      <a:r>
                        <a:rPr lang="en-US" altLang="zh-CN" dirty="0">
                          <a:solidFill>
                            <a:srgbClr val="FF0000"/>
                          </a:solidFill>
                        </a:rPr>
                        <a:t>0_0010_</a:t>
                      </a:r>
                      <a:r>
                        <a:rPr lang="en-US" altLang="zh-CN" dirty="0">
                          <a:solidFill>
                            <a:srgbClr val="FF0000"/>
                          </a:solidFill>
                          <a:highlight>
                            <a:srgbClr val="FFFF00"/>
                          </a:highlight>
                        </a:rPr>
                        <a:t>0011</a:t>
                      </a:r>
                      <a:endParaRPr lang="zh-CN" altLang="en-US" dirty="0">
                        <a:solidFill>
                          <a:srgbClr val="FF0000"/>
                        </a:solidFill>
                        <a:highlight>
                          <a:srgbClr val="FFFF00"/>
                        </a:highlight>
                      </a:endParaRPr>
                    </a:p>
                  </a:txBody>
                  <a:tcPr/>
                </a:tc>
              </a:tr>
              <a:tr h="49728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Before calculation</a:t>
                      </a:r>
                      <a:endParaRPr lang="en-US" altLang="zh-CN"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Result-Divisor&gt;0, </a:t>
                      </a:r>
                      <a:endParaRPr lang="en-US" altLang="zh-CN"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Result-Divisor LSL , Result[0]=1</a:t>
                      </a:r>
                      <a:endParaRPr lang="zh-CN" altLang="en-US" dirty="0"/>
                    </a:p>
                  </a:txBody>
                  <a:tcPr/>
                </a:tc>
                <a:tc>
                  <a:txBody>
                    <a:bodyPr/>
                    <a:lstStyle/>
                    <a:p>
                      <a:pPr algn="ctr"/>
                      <a:r>
                        <a:rPr lang="en-US" altLang="zh-CN" dirty="0"/>
                        <a:t>0_0010</a:t>
                      </a:r>
                      <a:endParaRPr lang="en-US" altLang="zh-CN" dirty="0"/>
                    </a:p>
                    <a:p>
                      <a:pPr algn="ctr"/>
                      <a:r>
                        <a:rPr lang="en-US" altLang="zh-CN" dirty="0"/>
                        <a:t>0_0010</a:t>
                      </a:r>
                      <a:endParaRPr lang="en-US" altLang="zh-CN" dirty="0"/>
                    </a:p>
                    <a:p>
                      <a:pPr algn="ctr"/>
                      <a:r>
                        <a:rPr lang="en-US" altLang="zh-CN" dirty="0">
                          <a:solidFill>
                            <a:srgbClr val="FF0000"/>
                          </a:solidFill>
                        </a:rPr>
                        <a:t>0_0010</a:t>
                      </a:r>
                      <a:endParaRPr lang="zh-CN" altLang="en-US" dirty="0">
                        <a:solidFill>
                          <a:srgbClr val="FF0000"/>
                        </a:solidFill>
                      </a:endParaRPr>
                    </a:p>
                  </a:txBody>
                  <a:tcPr/>
                </a:tc>
                <a:tc>
                  <a:txBody>
                    <a:bodyPr/>
                    <a:lstStyle/>
                    <a:p>
                      <a:pPr algn="ctr"/>
                      <a:r>
                        <a:rPr lang="en-US" altLang="zh-CN" dirty="0">
                          <a:solidFill>
                            <a:schemeClr val="tx1"/>
                          </a:solidFill>
                        </a:rPr>
                        <a:t>0_0010_0011</a:t>
                      </a:r>
                      <a:endParaRPr lang="en-US" altLang="zh-CN" dirty="0">
                        <a:solidFill>
                          <a:schemeClr val="tx1"/>
                        </a:solidFill>
                      </a:endParaRPr>
                    </a:p>
                    <a:p>
                      <a:pPr algn="ctr"/>
                      <a:r>
                        <a:rPr lang="en-US" altLang="zh-CN" dirty="0">
                          <a:solidFill>
                            <a:schemeClr val="tx1"/>
                          </a:solidFill>
                          <a:highlight>
                            <a:srgbClr val="FFFF00"/>
                          </a:highlight>
                        </a:rPr>
                        <a:t>0</a:t>
                      </a:r>
                      <a:r>
                        <a:rPr lang="en-US" altLang="zh-CN" dirty="0">
                          <a:solidFill>
                            <a:schemeClr val="tx1"/>
                          </a:solidFill>
                        </a:rPr>
                        <a:t>_0000_0011</a:t>
                      </a:r>
                      <a:endParaRPr lang="en-US" altLang="zh-CN" dirty="0">
                        <a:solidFill>
                          <a:schemeClr val="tx1"/>
                        </a:solidFill>
                      </a:endParaRPr>
                    </a:p>
                    <a:p>
                      <a:pPr algn="ctr"/>
                      <a:r>
                        <a:rPr lang="en-US" altLang="zh-CN" dirty="0">
                          <a:solidFill>
                            <a:srgbClr val="FF0000"/>
                          </a:solidFill>
                        </a:rPr>
                        <a:t>0_0000_0111</a:t>
                      </a:r>
                      <a:endParaRPr lang="zh-CN" altLang="en-US" dirty="0">
                        <a:solidFill>
                          <a:srgbClr val="FF0000"/>
                        </a:solidFill>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dirty="0"/>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4"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Simulation Waveform</a:t>
            </a:r>
            <a:endParaRPr lang="en-US" altLang="zh-CN" sz="4000" b="1" dirty="0">
              <a:solidFill>
                <a:schemeClr val="accent5">
                  <a:lumMod val="75000"/>
                </a:schemeClr>
              </a:solidFill>
              <a:latin typeface="Century Gothic" pitchFamily="34" charset="0"/>
            </a:endParaRPr>
          </a:p>
        </p:txBody>
      </p:sp>
      <p:pic>
        <p:nvPicPr>
          <p:cNvPr id="7" name="图片 6"/>
          <p:cNvPicPr>
            <a:picLocks noChangeAspect="1"/>
          </p:cNvPicPr>
          <p:nvPr/>
        </p:nvPicPr>
        <p:blipFill>
          <a:blip r:embed="rId1"/>
          <a:stretch>
            <a:fillRect/>
          </a:stretch>
        </p:blipFill>
        <p:spPr>
          <a:xfrm>
            <a:off x="334461" y="1447076"/>
            <a:ext cx="11658089" cy="2724192"/>
          </a:xfrm>
          <a:prstGeom prst="rect">
            <a:avLst/>
          </a:prstGeom>
        </p:spPr>
      </p:pic>
      <p:sp>
        <p:nvSpPr>
          <p:cNvPr id="8" name="文本框 7"/>
          <p:cNvSpPr txBox="1"/>
          <p:nvPr/>
        </p:nvSpPr>
        <p:spPr>
          <a:xfrm>
            <a:off x="684263" y="4521507"/>
            <a:ext cx="10208757" cy="1175706"/>
          </a:xfrm>
          <a:prstGeom prst="rect">
            <a:avLst/>
          </a:prstGeom>
          <a:noFill/>
        </p:spPr>
        <p:txBody>
          <a:bodyPr wrap="square">
            <a:spAutoFit/>
          </a:bodyPr>
          <a:lstStyle/>
          <a:p>
            <a:pPr marL="285750" indent="-285750">
              <a:lnSpc>
                <a:spcPct val="120000"/>
              </a:lnSpc>
              <a:buFont typeface="Arial" charset="0"/>
              <a:buChar char="•"/>
            </a:pPr>
            <a:r>
              <a:rPr lang="en-US" altLang="zh-CN" sz="2000" b="0" dirty="0">
                <a:effectLst/>
                <a:cs typeface="Arial" charset="0"/>
              </a:rPr>
              <a:t>“Result” from multiplication and </a:t>
            </a:r>
            <a:r>
              <a:rPr lang="en-US" altLang="zh-CN" sz="2000" dirty="0">
                <a:cs typeface="Arial" charset="0"/>
              </a:rPr>
              <a:t>division among three sets of representative input</a:t>
            </a:r>
            <a:r>
              <a:rPr lang="en-US" altLang="zh-CN" sz="2000" b="0" dirty="0">
                <a:effectLst/>
                <a:cs typeface="Arial" charset="0"/>
              </a:rPr>
              <a:t> are correct.</a:t>
            </a:r>
            <a:endParaRPr lang="en-US" altLang="zh-CN" sz="2000" b="0" dirty="0">
              <a:effectLst/>
              <a:cs typeface="Arial" charset="0"/>
            </a:endParaRPr>
          </a:p>
          <a:p>
            <a:pPr marL="285750" indent="-285750">
              <a:lnSpc>
                <a:spcPct val="120000"/>
              </a:lnSpc>
              <a:buFont typeface="Arial" charset="0"/>
              <a:buChar char="•"/>
            </a:pPr>
            <a:r>
              <a:rPr lang="en-US" altLang="zh-CN" sz="2000" b="0" dirty="0">
                <a:effectLst/>
                <a:cs typeface="Arial" charset="0"/>
              </a:rPr>
              <a:t>“Busy” is asserted immediately to stall the CPU when Start is set.</a:t>
            </a:r>
            <a:endParaRPr lang="en-US" altLang="zh-CN" sz="2000" b="0" dirty="0">
              <a:effectLst/>
              <a:cs typeface="Arial" charset="0"/>
            </a:endParaRPr>
          </a:p>
          <a:p>
            <a:pPr marL="285750" indent="-285750">
              <a:lnSpc>
                <a:spcPct val="120000"/>
              </a:lnSpc>
              <a:buFont typeface="Arial" charset="0"/>
              <a:buChar char="•"/>
            </a:pPr>
            <a:r>
              <a:rPr lang="en-US" altLang="zh-CN" sz="2000" dirty="0">
                <a:cs typeface="Arial" charset="0"/>
              </a:rPr>
              <a:t>“Busy” is cleared </a:t>
            </a:r>
            <a:r>
              <a:rPr lang="en-US" altLang="zh-CN" sz="2000" b="0" dirty="0">
                <a:effectLst/>
                <a:cs typeface="Arial" charset="0"/>
              </a:rPr>
              <a:t>to stall the CPU when the Results become ready.</a:t>
            </a:r>
            <a:endParaRPr lang="zh-CN" altLang="en-US" sz="2000" dirty="0">
              <a:cs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en-US" altLang="zh-CN" dirty="0">
                <a:latin typeface="Arial" charset="0"/>
                <a:cs typeface="Arial" charset="0"/>
              </a:rPr>
              <a:t>Content</a:t>
            </a:r>
            <a:endParaRPr lang="zh-CN" altLang="en-US" dirty="0">
              <a:latin typeface="Arial" charset="0"/>
              <a:cs typeface="Arial" charset="0"/>
            </a:endParaRPr>
          </a:p>
        </p:txBody>
      </p:sp>
      <p:sp>
        <p:nvSpPr>
          <p:cNvPr id="3" name="内容占位符 2"/>
          <p:cNvSpPr>
            <a14:cpLocks xmlns:a14="http://schemas.microsoft.com/office/drawing/2010/main" noGrp="1"/>
          </p:cNvSpPr>
          <p:nvPr>
            <p:ph idx="1"/>
          </p:nvPr>
        </p:nvSpPr>
        <p:spPr>
          <a:xfrm>
            <a:off x="838200" y="1641861"/>
            <a:ext cx="10515600" cy="3784343"/>
          </a:xfrm>
        </p:spPr>
        <p:txBody>
          <a:bodyPr>
            <a:normAutofit/>
          </a:bodyPr>
          <a:lstStyle/>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Objective &amp; Overview</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Multi-cycle multiplier &amp; divider: </a:t>
            </a:r>
            <a:r>
              <a:rPr lang="en-US" altLang="zh-CN" sz="3200" b="1" dirty="0" err="1">
                <a:solidFill>
                  <a:schemeClr val="bg1">
                    <a:lumMod val="75000"/>
                  </a:schemeClr>
                </a:solidFill>
                <a:latin typeface="Arial" charset="0"/>
                <a:cs typeface="Arial" charset="0"/>
              </a:rPr>
              <a:t>Mcycle</a:t>
            </a:r>
            <a:r>
              <a:rPr lang="en-US" altLang="zh-CN" sz="3200" b="1" dirty="0">
                <a:solidFill>
                  <a:schemeClr val="bg1">
                    <a:lumMod val="75000"/>
                  </a:schemeClr>
                </a:solidFill>
                <a:latin typeface="Arial" charset="0"/>
                <a:cs typeface="Arial" charset="0"/>
              </a:rPr>
              <a:t> Design</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latin typeface="Arial" charset="0"/>
                <a:cs typeface="Arial" charset="0"/>
              </a:rPr>
              <a:t>Extended Instruction</a:t>
            </a:r>
            <a:endParaRPr lang="en-US" altLang="zh-CN" sz="3200" b="1" dirty="0">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Hardware Implement: How </a:t>
            </a:r>
            <a:r>
              <a:rPr lang="en-US" altLang="zh-CN" sz="3200" b="1" dirty="0" err="1">
                <a:solidFill>
                  <a:schemeClr val="bg1">
                    <a:lumMod val="75000"/>
                  </a:schemeClr>
                </a:solidFill>
                <a:latin typeface="Arial" charset="0"/>
                <a:cs typeface="Arial" charset="0"/>
              </a:rPr>
              <a:t>Mcycle</a:t>
            </a:r>
            <a:r>
              <a:rPr lang="en-US" altLang="zh-CN" sz="3200" b="1" dirty="0">
                <a:solidFill>
                  <a:schemeClr val="bg1">
                    <a:lumMod val="75000"/>
                  </a:schemeClr>
                </a:solidFill>
                <a:latin typeface="Arial" charset="0"/>
                <a:cs typeface="Arial" charset="0"/>
              </a:rPr>
              <a:t> integrate .. ?</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On-board Test</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endParaRPr lang="en-US" altLang="zh-CN" sz="3200" b="1" dirty="0">
              <a:solidFill>
                <a:schemeClr val="bg1">
                  <a:lumMod val="75000"/>
                </a:schemeClr>
              </a:solidFill>
              <a:latin typeface="Arial" charset="0"/>
              <a:cs typeface="Arial" charset="0"/>
            </a:endParaRPr>
          </a:p>
        </p:txBody>
      </p:sp>
      <p:sp>
        <p:nvSpPr>
          <p:cNvPr id="4" name="灯片编号占位符 2"/>
          <p:cNvSpPr>
            <a14:cpLocks xmlns:a14="http://schemas.microsoft.com/office/drawing/2010/main"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E334993-C752-4DCD-8008-7F01190CCD09}" type="slidenum">
              <a:rPr lang="zh-CN" altLang="en-US" smtClean="0"/>
            </a:fld>
            <a:endParaRPr lang="zh-CN" altLang="en-US"/>
          </a:p>
        </p:txBody>
      </p:sp>
      <p:sp>
        <p:nvSpPr>
          <p:cNvPr id="5" name="页脚占位符 1"/>
          <p:cNvSpPr>
            <a14:cpLocks xmlns:a14="http://schemas.microsoft.com/office/drawing/2010/main" noGrp="1"/>
          </p:cNvSpPr>
          <p:nvPr>
            <p:ph type="ftr" sz="quarter" idx="11"/>
          </p:nvPr>
        </p:nvSpPr>
        <p:spPr>
          <a:xfrm>
            <a:off x="4038600" y="6356350"/>
            <a:ext cx="4114800" cy="365125"/>
          </a:xfrm>
        </p:spPr>
        <p:txBody>
          <a:bodyPr/>
          <a:lstStyle/>
          <a:p>
            <a:pPr>
              <a:defRPr/>
            </a:pPr>
            <a:r>
              <a:rPr lang="en-US" altLang="zh-CN" dirty="0"/>
              <a:t>SME309 Lab1</a:t>
            </a:r>
            <a:endParaRPr lang="zh-CN" altLang="en-US" dirty="0"/>
          </a:p>
        </p:txBody>
      </p:sp>
      <p:sp>
        <p:nvSpPr>
          <p:cNvPr id="6" name="灯片编号占位符 2"/>
          <p:cNvSpPr txBox="1"/>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F39F2F5-AAEC-484E-8D1B-150359545A16}" type="slidenum">
              <a:rPr lang="zh-CN" altLang="en-US" smtClean="0"/>
            </a:fld>
            <a:endParaRPr lang="zh-CN" altLang="en-US" dirty="0"/>
          </a:p>
        </p:txBody>
      </p:sp>
      <p:sp>
        <p:nvSpPr>
          <p:cNvPr id="7" name="Footer Placeholder 2"/>
          <p:cNvSpPr txBox="1"/>
          <p:nvPr/>
        </p:nvSpPr>
        <p:spPr>
          <a:xfrm>
            <a:off x="0" y="6356349"/>
            <a:ext cx="3639312"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SME309 – </a:t>
            </a:r>
            <a:r>
              <a:rPr kumimoji="0" lang="en-US"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Microprocessor Design</a:t>
            </a:r>
            <a:endPar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a:stretch>
            <a:fillRect/>
          </a:stretch>
        </p:blipFill>
        <p:spPr>
          <a:xfrm>
            <a:off x="6775152" y="4613996"/>
            <a:ext cx="5246206" cy="1325316"/>
          </a:xfrm>
          <a:prstGeom prst="rect">
            <a:avLst/>
          </a:prstGeom>
        </p:spPr>
      </p:pic>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dirty="0"/>
          </a:p>
        </p:txBody>
      </p:sp>
      <p:sp>
        <p:nvSpPr>
          <p:cNvPr id="6"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Extended Instruction </a:t>
            </a:r>
            <a:endParaRPr lang="en-US" altLang="zh-CN" sz="4000" b="1" dirty="0">
              <a:solidFill>
                <a:schemeClr val="accent5">
                  <a:lumMod val="75000"/>
                </a:schemeClr>
              </a:solidFill>
              <a:latin typeface="Century Gothic" pitchFamily="34" charset="0"/>
            </a:endParaRPr>
          </a:p>
        </p:txBody>
      </p:sp>
      <p:sp>
        <p:nvSpPr>
          <p:cNvPr id="7" name="文本框 6"/>
          <p:cNvSpPr txBox="1"/>
          <p:nvPr/>
        </p:nvSpPr>
        <p:spPr>
          <a:xfrm>
            <a:off x="650240" y="968067"/>
            <a:ext cx="1317990" cy="584775"/>
          </a:xfrm>
          <a:prstGeom prst="rect">
            <a:avLst/>
          </a:prstGeom>
          <a:noFill/>
        </p:spPr>
        <p:txBody>
          <a:bodyPr wrap="none" rtlCol="0">
            <a:spAutoFit/>
          </a:bodyPr>
          <a:lstStyle/>
          <a:p>
            <a:pPr marL="285750" indent="-285750">
              <a:buFont typeface="Wingdings" charset="2"/>
              <a:buChar char="n"/>
            </a:pPr>
            <a:r>
              <a:rPr lang="en-US" altLang="zh-CN" sz="2000" dirty="0"/>
              <a:t> </a:t>
            </a:r>
            <a:r>
              <a:rPr lang="en-US" altLang="zh-CN" sz="3200" b="1" dirty="0"/>
              <a:t>MUL</a:t>
            </a:r>
            <a:endParaRPr lang="zh-CN" altLang="en-US" sz="3200" b="1" dirty="0"/>
          </a:p>
        </p:txBody>
      </p:sp>
      <p:sp>
        <p:nvSpPr>
          <p:cNvPr id="9" name="文本框 8"/>
          <p:cNvSpPr txBox="1"/>
          <p:nvPr/>
        </p:nvSpPr>
        <p:spPr>
          <a:xfrm>
            <a:off x="3444389" y="1356105"/>
            <a:ext cx="2591905" cy="369332"/>
          </a:xfrm>
          <a:prstGeom prst="rect">
            <a:avLst/>
          </a:prstGeom>
          <a:noFill/>
        </p:spPr>
        <p:txBody>
          <a:bodyPr wrap="square">
            <a:spAutoFit/>
          </a:bodyPr>
          <a:lstStyle/>
          <a:p>
            <a:r>
              <a:rPr lang="en-US" altLang="zh-CN" b="1" dirty="0">
                <a:solidFill>
                  <a:srgbClr val="FF0000"/>
                </a:solidFill>
              </a:rPr>
              <a:t>Rd = Rs * Rm</a:t>
            </a:r>
            <a:endParaRPr lang="zh-CN" altLang="en-US" b="1" dirty="0">
              <a:solidFill>
                <a:srgbClr val="FF0000"/>
              </a:solidFill>
            </a:endParaRPr>
          </a:p>
        </p:txBody>
      </p:sp>
      <p:pic>
        <p:nvPicPr>
          <p:cNvPr id="10" name="Picture 2" descr="网友自制LOL“思考表情”，快来收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4234" y="1725437"/>
            <a:ext cx="1255137" cy="1255137"/>
          </a:xfrm>
          <a:prstGeom prst="rect">
            <a:avLst/>
          </a:prstGeom>
          <a:noFill/>
          <a:extLst>
            <a:ext uri="{909E8E84-426E-40DD-AFC4-6F175D3DCCD1}">
              <a14:hiddenFill xmlns:a14="http://schemas.microsoft.com/office/drawing/2010/main">
                <a:solidFill>
                  <a:srgbClr val="FFFFFF"/>
                </a:solidFill>
              </a14:hiddenFill>
            </a:ext>
          </a:extLst>
        </p:spPr>
      </p:pic>
      <p:sp>
        <p:nvSpPr>
          <p:cNvPr id="12" name="对话气泡: 椭圆形 11"/>
          <p:cNvSpPr/>
          <p:nvPr/>
        </p:nvSpPr>
        <p:spPr>
          <a:xfrm>
            <a:off x="8122715" y="1050088"/>
            <a:ext cx="3198357" cy="584775"/>
          </a:xfrm>
          <a:prstGeom prst="wedgeEllipseCallout">
            <a:avLst>
              <a:gd name="adj1" fmla="val -28508"/>
              <a:gd name="adj2" fmla="val 80341"/>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Times New Roman" pitchFamily="18" charset="0"/>
                <a:cs typeface="Times New Roman" pitchFamily="18" charset="0"/>
              </a:rPr>
              <a:t>The encoding style</a:t>
            </a:r>
            <a:r>
              <a:rPr lang="en-US" altLang="zh-CN" sz="1400" b="1" i="0" dirty="0">
                <a:solidFill>
                  <a:schemeClr val="tx1"/>
                </a:solidFill>
                <a:effectLst/>
                <a:latin typeface="Times New Roman" pitchFamily="18" charset="0"/>
                <a:cs typeface="Times New Roman" pitchFamily="18" charset="0"/>
              </a:rPr>
              <a:t> s</a:t>
            </a:r>
            <a:r>
              <a:rPr lang="en-US" altLang="zh-CN" sz="1400" b="1" dirty="0">
                <a:solidFill>
                  <a:schemeClr val="tx1"/>
                </a:solidFill>
                <a:latin typeface="Times New Roman" pitchFamily="18" charset="0"/>
                <a:cs typeface="Times New Roman" pitchFamily="18" charset="0"/>
              </a:rPr>
              <a:t>eems to have been met before?</a:t>
            </a:r>
            <a:endParaRPr lang="en-US" altLang="zh-CN" sz="1400" b="1" dirty="0">
              <a:solidFill>
                <a:schemeClr val="tx1"/>
              </a:solidFill>
              <a:latin typeface="Times New Roman" pitchFamily="18" charset="0"/>
              <a:cs typeface="Times New Roman" pitchFamily="18" charset="0"/>
            </a:endParaRPr>
          </a:p>
        </p:txBody>
      </p:sp>
      <p:sp>
        <p:nvSpPr>
          <p:cNvPr id="16" name="文本框 15"/>
          <p:cNvSpPr txBox="1"/>
          <p:nvPr/>
        </p:nvSpPr>
        <p:spPr>
          <a:xfrm>
            <a:off x="8120158" y="4621135"/>
            <a:ext cx="280914" cy="369332"/>
          </a:xfrm>
          <a:prstGeom prst="rect">
            <a:avLst/>
          </a:prstGeom>
          <a:noFill/>
        </p:spPr>
        <p:txBody>
          <a:bodyPr wrap="square">
            <a:spAutoFit/>
          </a:bodyPr>
          <a:lstStyle/>
          <a:p>
            <a:r>
              <a:rPr lang="en-US" altLang="zh-CN" b="1" dirty="0">
                <a:solidFill>
                  <a:srgbClr val="FF0000"/>
                </a:solidFill>
              </a:rPr>
              <a:t>0</a:t>
            </a:r>
            <a:endParaRPr lang="zh-CN" altLang="en-US" dirty="0"/>
          </a:p>
        </p:txBody>
      </p:sp>
      <p:sp>
        <p:nvSpPr>
          <p:cNvPr id="18" name="文本框 17"/>
          <p:cNvSpPr txBox="1"/>
          <p:nvPr/>
        </p:nvSpPr>
        <p:spPr>
          <a:xfrm>
            <a:off x="10735630" y="4649849"/>
            <a:ext cx="950860" cy="369332"/>
          </a:xfrm>
          <a:prstGeom prst="rect">
            <a:avLst/>
          </a:prstGeom>
          <a:noFill/>
        </p:spPr>
        <p:txBody>
          <a:bodyPr wrap="square">
            <a:spAutoFit/>
          </a:bodyPr>
          <a:lstStyle/>
          <a:p>
            <a:r>
              <a:rPr lang="en-US" altLang="zh-CN" b="1" dirty="0">
                <a:solidFill>
                  <a:srgbClr val="FF0000"/>
                </a:solidFill>
              </a:rPr>
              <a:t>1001</a:t>
            </a:r>
            <a:endParaRPr lang="zh-CN" altLang="en-US" dirty="0"/>
          </a:p>
        </p:txBody>
      </p:sp>
      <p:pic>
        <p:nvPicPr>
          <p:cNvPr id="20" name="图片 19"/>
          <p:cNvPicPr>
            <a:picLocks noChangeAspect="1"/>
          </p:cNvPicPr>
          <p:nvPr/>
        </p:nvPicPr>
        <p:blipFill>
          <a:blip r:embed="rId3"/>
          <a:stretch>
            <a:fillRect/>
          </a:stretch>
        </p:blipFill>
        <p:spPr>
          <a:xfrm>
            <a:off x="6955762" y="3072467"/>
            <a:ext cx="4876544" cy="707886"/>
          </a:xfrm>
          <a:prstGeom prst="rect">
            <a:avLst/>
          </a:prstGeom>
        </p:spPr>
      </p:pic>
      <p:pic>
        <p:nvPicPr>
          <p:cNvPr id="25" name="图片 24"/>
          <p:cNvPicPr>
            <a:picLocks noChangeAspect="1"/>
          </p:cNvPicPr>
          <p:nvPr/>
        </p:nvPicPr>
        <p:blipFill>
          <a:blip r:embed="rId4"/>
          <a:stretch>
            <a:fillRect/>
          </a:stretch>
        </p:blipFill>
        <p:spPr>
          <a:xfrm>
            <a:off x="6955762" y="3822767"/>
            <a:ext cx="4617749" cy="594710"/>
          </a:xfrm>
          <a:prstGeom prst="rect">
            <a:avLst/>
          </a:prstGeom>
        </p:spPr>
      </p:pic>
      <p:pic>
        <p:nvPicPr>
          <p:cNvPr id="27" name="图片 26"/>
          <p:cNvPicPr>
            <a:picLocks noChangeAspect="1"/>
          </p:cNvPicPr>
          <p:nvPr/>
        </p:nvPicPr>
        <p:blipFill>
          <a:blip r:embed="rId5"/>
          <a:stretch>
            <a:fillRect/>
          </a:stretch>
        </p:blipFill>
        <p:spPr>
          <a:xfrm>
            <a:off x="428756" y="1725437"/>
            <a:ext cx="6010406" cy="4040152"/>
          </a:xfrm>
          <a:prstGeom prst="rect">
            <a:avLst/>
          </a:prstGeom>
        </p:spPr>
      </p:pic>
      <p:sp>
        <p:nvSpPr>
          <p:cNvPr id="30" name="文本框 29"/>
          <p:cNvSpPr txBox="1"/>
          <p:nvPr/>
        </p:nvSpPr>
        <p:spPr>
          <a:xfrm>
            <a:off x="939506" y="5765589"/>
            <a:ext cx="2591905" cy="369332"/>
          </a:xfrm>
          <a:prstGeom prst="rect">
            <a:avLst/>
          </a:prstGeom>
          <a:noFill/>
        </p:spPr>
        <p:txBody>
          <a:bodyPr wrap="square">
            <a:spAutoFit/>
          </a:bodyPr>
          <a:lstStyle/>
          <a:p>
            <a:r>
              <a:rPr lang="en-US" altLang="zh-CN" b="1" dirty="0"/>
              <a:t>SBZ means “Set Bits Zero”</a:t>
            </a:r>
            <a:endParaRPr lang="zh-CN" altLang="en-US" b="1" dirty="0"/>
          </a:p>
        </p:txBody>
      </p:sp>
      <p:sp>
        <p:nvSpPr>
          <p:cNvPr id="31" name="文本框 30"/>
          <p:cNvSpPr txBox="1"/>
          <p:nvPr/>
        </p:nvSpPr>
        <p:spPr>
          <a:xfrm>
            <a:off x="9616775" y="4620133"/>
            <a:ext cx="950860" cy="369332"/>
          </a:xfrm>
          <a:prstGeom prst="rect">
            <a:avLst/>
          </a:prstGeom>
          <a:noFill/>
        </p:spPr>
        <p:txBody>
          <a:bodyPr wrap="square">
            <a:spAutoFit/>
          </a:bodyPr>
          <a:lstStyle/>
          <a:p>
            <a:r>
              <a:rPr lang="en-US" altLang="zh-CN" b="1" dirty="0">
                <a:solidFill>
                  <a:srgbClr val="FF0000"/>
                </a:solidFill>
              </a:rPr>
              <a:t>0000</a:t>
            </a:r>
            <a:endParaRPr lang="zh-CN" altLang="en-US" dirty="0"/>
          </a:p>
        </p:txBody>
      </p:sp>
      <p:sp>
        <p:nvSpPr>
          <p:cNvPr id="33" name="矩形 32"/>
          <p:cNvSpPr/>
          <p:nvPr/>
        </p:nvSpPr>
        <p:spPr>
          <a:xfrm>
            <a:off x="5629256" y="2693771"/>
            <a:ext cx="663593" cy="2145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39506" y="6077266"/>
            <a:ext cx="6897333" cy="307777"/>
          </a:xfrm>
          <a:prstGeom prst="rect">
            <a:avLst/>
          </a:prstGeom>
          <a:noFill/>
        </p:spPr>
        <p:txBody>
          <a:bodyPr wrap="square">
            <a:spAutoFit/>
          </a:bodyPr>
          <a:lstStyle/>
          <a:p>
            <a:r>
              <a:rPr lang="en-US" altLang="zh-CN" sz="1400" i="1" dirty="0"/>
              <a:t>*In this lab, the implementation for flag updating(S) is not requested.</a:t>
            </a:r>
            <a:endParaRPr lang="zh-CN" altLang="en-US" sz="1400"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dirty="0"/>
          </a:p>
        </p:txBody>
      </p:sp>
      <p:sp>
        <p:nvSpPr>
          <p:cNvPr id="6"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Extended Instruction </a:t>
            </a:r>
            <a:endParaRPr lang="en-US" altLang="zh-CN" sz="4000" b="1" dirty="0">
              <a:solidFill>
                <a:schemeClr val="accent5">
                  <a:lumMod val="75000"/>
                </a:schemeClr>
              </a:solidFill>
              <a:latin typeface="Century Gothic" pitchFamily="34" charset="0"/>
            </a:endParaRPr>
          </a:p>
        </p:txBody>
      </p:sp>
      <p:sp>
        <p:nvSpPr>
          <p:cNvPr id="7" name="文本框 6"/>
          <p:cNvSpPr txBox="1"/>
          <p:nvPr/>
        </p:nvSpPr>
        <p:spPr>
          <a:xfrm>
            <a:off x="650240" y="968067"/>
            <a:ext cx="1317990" cy="584775"/>
          </a:xfrm>
          <a:prstGeom prst="rect">
            <a:avLst/>
          </a:prstGeom>
          <a:noFill/>
        </p:spPr>
        <p:txBody>
          <a:bodyPr wrap="none" rtlCol="0">
            <a:spAutoFit/>
          </a:bodyPr>
          <a:lstStyle/>
          <a:p>
            <a:pPr marL="285750" indent="-285750">
              <a:buFont typeface="Wingdings" charset="2"/>
              <a:buChar char="n"/>
            </a:pPr>
            <a:r>
              <a:rPr lang="en-US" altLang="zh-CN" sz="2000" dirty="0"/>
              <a:t> </a:t>
            </a:r>
            <a:r>
              <a:rPr lang="en-US" altLang="zh-CN" sz="3200" b="1" dirty="0"/>
              <a:t>MUL</a:t>
            </a:r>
            <a:endParaRPr lang="zh-CN" altLang="en-US" sz="3200" b="1" dirty="0"/>
          </a:p>
        </p:txBody>
      </p:sp>
      <p:pic>
        <p:nvPicPr>
          <p:cNvPr id="10" name="Picture 2" descr="网友自制LOL“思考表情”，快来收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74234" y="1725437"/>
            <a:ext cx="1255137" cy="1255137"/>
          </a:xfrm>
          <a:prstGeom prst="rect">
            <a:avLst/>
          </a:prstGeom>
          <a:noFill/>
          <a:extLst>
            <a:ext uri="{909E8E84-426E-40DD-AFC4-6F175D3DCCD1}">
              <a14:hiddenFill xmlns:a14="http://schemas.microsoft.com/office/drawing/2010/main">
                <a:solidFill>
                  <a:srgbClr val="FFFFFF"/>
                </a:solidFill>
              </a14:hiddenFill>
            </a:ext>
          </a:extLst>
        </p:spPr>
      </p:pic>
      <p:sp>
        <p:nvSpPr>
          <p:cNvPr id="12" name="对话气泡: 椭圆形 11"/>
          <p:cNvSpPr/>
          <p:nvPr/>
        </p:nvSpPr>
        <p:spPr>
          <a:xfrm>
            <a:off x="8122715" y="1050088"/>
            <a:ext cx="3198357" cy="584775"/>
          </a:xfrm>
          <a:prstGeom prst="wedgeEllipseCallout">
            <a:avLst>
              <a:gd name="adj1" fmla="val -28508"/>
              <a:gd name="adj2" fmla="val 80341"/>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Times New Roman" pitchFamily="18" charset="0"/>
                <a:cs typeface="Times New Roman" pitchFamily="18" charset="0"/>
              </a:rPr>
              <a:t>The encoding style</a:t>
            </a:r>
            <a:r>
              <a:rPr lang="en-US" altLang="zh-CN" sz="1400" b="1" i="0" dirty="0">
                <a:solidFill>
                  <a:schemeClr val="tx1"/>
                </a:solidFill>
                <a:effectLst/>
                <a:latin typeface="Times New Roman" pitchFamily="18" charset="0"/>
                <a:cs typeface="Times New Roman" pitchFamily="18" charset="0"/>
              </a:rPr>
              <a:t> s</a:t>
            </a:r>
            <a:r>
              <a:rPr lang="en-US" altLang="zh-CN" sz="1400" b="1" dirty="0">
                <a:solidFill>
                  <a:schemeClr val="tx1"/>
                </a:solidFill>
                <a:latin typeface="Times New Roman" pitchFamily="18" charset="0"/>
                <a:cs typeface="Times New Roman" pitchFamily="18" charset="0"/>
              </a:rPr>
              <a:t>eems to have been met before?</a:t>
            </a:r>
            <a:endParaRPr lang="en-US" altLang="zh-CN" sz="1400" b="1" dirty="0">
              <a:solidFill>
                <a:schemeClr val="tx1"/>
              </a:solidFill>
              <a:latin typeface="Times New Roman" pitchFamily="18" charset="0"/>
              <a:cs typeface="Times New Roman" pitchFamily="18" charset="0"/>
            </a:endParaRPr>
          </a:p>
        </p:txBody>
      </p:sp>
      <p:pic>
        <p:nvPicPr>
          <p:cNvPr id="20" name="图片 19"/>
          <p:cNvPicPr>
            <a:picLocks noChangeAspect="1"/>
          </p:cNvPicPr>
          <p:nvPr/>
        </p:nvPicPr>
        <p:blipFill>
          <a:blip r:embed="rId2"/>
          <a:stretch>
            <a:fillRect/>
          </a:stretch>
        </p:blipFill>
        <p:spPr>
          <a:xfrm>
            <a:off x="6955762" y="3072467"/>
            <a:ext cx="4876544" cy="707886"/>
          </a:xfrm>
          <a:prstGeom prst="rect">
            <a:avLst/>
          </a:prstGeom>
        </p:spPr>
      </p:pic>
      <p:pic>
        <p:nvPicPr>
          <p:cNvPr id="25" name="图片 24"/>
          <p:cNvPicPr>
            <a:picLocks noChangeAspect="1"/>
          </p:cNvPicPr>
          <p:nvPr/>
        </p:nvPicPr>
        <p:blipFill>
          <a:blip r:embed="rId3"/>
          <a:stretch>
            <a:fillRect/>
          </a:stretch>
        </p:blipFill>
        <p:spPr>
          <a:xfrm>
            <a:off x="6955762" y="3822767"/>
            <a:ext cx="4617749" cy="594710"/>
          </a:xfrm>
          <a:prstGeom prst="rect">
            <a:avLst/>
          </a:prstGeom>
        </p:spPr>
      </p:pic>
      <p:pic>
        <p:nvPicPr>
          <p:cNvPr id="4" name="图片 3"/>
          <p:cNvPicPr>
            <a:picLocks noChangeAspect="1"/>
          </p:cNvPicPr>
          <p:nvPr/>
        </p:nvPicPr>
        <p:blipFill>
          <a:blip r:embed="rId4"/>
          <a:stretch>
            <a:fillRect/>
          </a:stretch>
        </p:blipFill>
        <p:spPr>
          <a:xfrm>
            <a:off x="6732298" y="4519933"/>
            <a:ext cx="5459702" cy="1177450"/>
          </a:xfrm>
          <a:prstGeom prst="rect">
            <a:avLst/>
          </a:prstGeom>
        </p:spPr>
      </p:pic>
      <p:sp>
        <p:nvSpPr>
          <p:cNvPr id="8" name="文本框 7"/>
          <p:cNvSpPr txBox="1"/>
          <p:nvPr/>
        </p:nvSpPr>
        <p:spPr>
          <a:xfrm>
            <a:off x="6968521" y="5772209"/>
            <a:ext cx="3721699" cy="369332"/>
          </a:xfrm>
          <a:prstGeom prst="rect">
            <a:avLst/>
          </a:prstGeom>
          <a:noFill/>
        </p:spPr>
        <p:txBody>
          <a:bodyPr wrap="square">
            <a:spAutoFit/>
          </a:bodyPr>
          <a:lstStyle/>
          <a:p>
            <a:r>
              <a:rPr lang="en-US" altLang="zh-CN" b="1" dirty="0">
                <a:solidFill>
                  <a:srgbClr val="FF0000"/>
                </a:solidFill>
              </a:rPr>
              <a:t>Not</a:t>
            </a:r>
            <a:r>
              <a:rPr lang="zh-CN" altLang="en-US" b="1" dirty="0">
                <a:solidFill>
                  <a:srgbClr val="FF0000"/>
                </a:solidFill>
              </a:rPr>
              <a:t> </a:t>
            </a:r>
            <a:r>
              <a:rPr lang="en-US" altLang="zh-CN" b="1" dirty="0">
                <a:solidFill>
                  <a:srgbClr val="FF0000"/>
                </a:solidFill>
              </a:rPr>
              <a:t>DP! It’s Extended Instruction!</a:t>
            </a:r>
            <a:endParaRPr lang="zh-CN" altLang="en-US" b="1" dirty="0">
              <a:solidFill>
                <a:srgbClr val="FF0000"/>
              </a:solidFill>
            </a:endParaRPr>
          </a:p>
        </p:txBody>
      </p:sp>
      <p:sp>
        <p:nvSpPr>
          <p:cNvPr id="11" name="文本框 10"/>
          <p:cNvSpPr txBox="1"/>
          <p:nvPr/>
        </p:nvSpPr>
        <p:spPr>
          <a:xfrm>
            <a:off x="3444389" y="1356105"/>
            <a:ext cx="2591905" cy="369332"/>
          </a:xfrm>
          <a:prstGeom prst="rect">
            <a:avLst/>
          </a:prstGeom>
          <a:noFill/>
        </p:spPr>
        <p:txBody>
          <a:bodyPr wrap="square">
            <a:spAutoFit/>
          </a:bodyPr>
          <a:lstStyle/>
          <a:p>
            <a:r>
              <a:rPr lang="en-US" altLang="zh-CN" b="1" dirty="0">
                <a:solidFill>
                  <a:srgbClr val="FF0000"/>
                </a:solidFill>
              </a:rPr>
              <a:t>Rd = Rs * Rm</a:t>
            </a:r>
            <a:endParaRPr lang="zh-CN" altLang="en-US" b="1" dirty="0">
              <a:solidFill>
                <a:srgbClr val="FF0000"/>
              </a:solidFill>
            </a:endParaRPr>
          </a:p>
        </p:txBody>
      </p:sp>
      <p:pic>
        <p:nvPicPr>
          <p:cNvPr id="13" name="图片 12"/>
          <p:cNvPicPr>
            <a:picLocks noChangeAspect="1"/>
          </p:cNvPicPr>
          <p:nvPr/>
        </p:nvPicPr>
        <p:blipFill>
          <a:blip r:embed="rId5"/>
          <a:stretch>
            <a:fillRect/>
          </a:stretch>
        </p:blipFill>
        <p:spPr>
          <a:xfrm>
            <a:off x="428756" y="1725437"/>
            <a:ext cx="6010406" cy="4040152"/>
          </a:xfrm>
          <a:prstGeom prst="rect">
            <a:avLst/>
          </a:prstGeom>
        </p:spPr>
      </p:pic>
      <p:sp>
        <p:nvSpPr>
          <p:cNvPr id="15" name="文本框 14"/>
          <p:cNvSpPr txBox="1"/>
          <p:nvPr/>
        </p:nvSpPr>
        <p:spPr>
          <a:xfrm>
            <a:off x="3444389" y="1356105"/>
            <a:ext cx="2591905" cy="369332"/>
          </a:xfrm>
          <a:prstGeom prst="rect">
            <a:avLst/>
          </a:prstGeom>
          <a:noFill/>
        </p:spPr>
        <p:txBody>
          <a:bodyPr wrap="square">
            <a:spAutoFit/>
          </a:bodyPr>
          <a:lstStyle/>
          <a:p>
            <a:r>
              <a:rPr lang="en-US" altLang="zh-CN" b="1" dirty="0">
                <a:solidFill>
                  <a:srgbClr val="FF0000"/>
                </a:solidFill>
              </a:rPr>
              <a:t>Rd = Rs * Rm</a:t>
            </a:r>
            <a:endParaRPr lang="zh-CN" altLang="en-US" b="1" dirty="0">
              <a:solidFill>
                <a:srgbClr val="FF0000"/>
              </a:solidFill>
            </a:endParaRPr>
          </a:p>
        </p:txBody>
      </p:sp>
      <p:pic>
        <p:nvPicPr>
          <p:cNvPr id="17" name="图片 16"/>
          <p:cNvPicPr>
            <a:picLocks noChangeAspect="1"/>
          </p:cNvPicPr>
          <p:nvPr/>
        </p:nvPicPr>
        <p:blipFill>
          <a:blip r:embed="rId5"/>
          <a:stretch>
            <a:fillRect/>
          </a:stretch>
        </p:blipFill>
        <p:spPr>
          <a:xfrm>
            <a:off x="428756" y="1725437"/>
            <a:ext cx="6010406" cy="4040152"/>
          </a:xfrm>
          <a:prstGeom prst="rect">
            <a:avLst/>
          </a:prstGeom>
        </p:spPr>
      </p:pic>
      <p:sp>
        <p:nvSpPr>
          <p:cNvPr id="5" name="文本框 4"/>
          <p:cNvSpPr txBox="1"/>
          <p:nvPr/>
        </p:nvSpPr>
        <p:spPr>
          <a:xfrm>
            <a:off x="939506" y="5765589"/>
            <a:ext cx="2591905" cy="369332"/>
          </a:xfrm>
          <a:prstGeom prst="rect">
            <a:avLst/>
          </a:prstGeom>
          <a:noFill/>
        </p:spPr>
        <p:txBody>
          <a:bodyPr wrap="square">
            <a:spAutoFit/>
          </a:bodyPr>
          <a:lstStyle/>
          <a:p>
            <a:r>
              <a:rPr lang="en-US" altLang="zh-CN" b="1" dirty="0"/>
              <a:t>SBZ means “Set Bits Zero”</a:t>
            </a:r>
            <a:endParaRPr lang="zh-CN" altLang="en-US" b="1" dirty="0"/>
          </a:p>
        </p:txBody>
      </p:sp>
      <p:sp>
        <p:nvSpPr>
          <p:cNvPr id="9" name="文本框 8"/>
          <p:cNvSpPr txBox="1"/>
          <p:nvPr/>
        </p:nvSpPr>
        <p:spPr>
          <a:xfrm>
            <a:off x="939506" y="6077266"/>
            <a:ext cx="6897333" cy="307777"/>
          </a:xfrm>
          <a:prstGeom prst="rect">
            <a:avLst/>
          </a:prstGeom>
          <a:noFill/>
        </p:spPr>
        <p:txBody>
          <a:bodyPr wrap="square">
            <a:spAutoFit/>
          </a:bodyPr>
          <a:lstStyle/>
          <a:p>
            <a:r>
              <a:rPr lang="en-US" altLang="zh-CN" sz="1400" i="1" dirty="0"/>
              <a:t>*In this lab, the implementation for flag updating(S) is not requested.</a:t>
            </a:r>
            <a:endParaRPr lang="zh-CN" altLang="en-US" sz="14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dirty="0"/>
          </a:p>
        </p:txBody>
      </p:sp>
      <p:sp>
        <p:nvSpPr>
          <p:cNvPr id="6"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Extended Instruction </a:t>
            </a:r>
            <a:endParaRPr lang="en-US" altLang="zh-CN" sz="4000" b="1" dirty="0">
              <a:solidFill>
                <a:schemeClr val="accent5">
                  <a:lumMod val="75000"/>
                </a:schemeClr>
              </a:solidFill>
              <a:latin typeface="Century Gothic" pitchFamily="34" charset="0"/>
            </a:endParaRPr>
          </a:p>
        </p:txBody>
      </p:sp>
      <p:sp>
        <p:nvSpPr>
          <p:cNvPr id="7" name="文本框 6"/>
          <p:cNvSpPr txBox="1"/>
          <p:nvPr/>
        </p:nvSpPr>
        <p:spPr>
          <a:xfrm>
            <a:off x="650240" y="968067"/>
            <a:ext cx="1317990" cy="584775"/>
          </a:xfrm>
          <a:prstGeom prst="rect">
            <a:avLst/>
          </a:prstGeom>
          <a:noFill/>
        </p:spPr>
        <p:txBody>
          <a:bodyPr wrap="none" rtlCol="0">
            <a:spAutoFit/>
          </a:bodyPr>
          <a:lstStyle/>
          <a:p>
            <a:pPr marL="285750" indent="-285750">
              <a:buFont typeface="Wingdings" charset="2"/>
              <a:buChar char="n"/>
            </a:pPr>
            <a:r>
              <a:rPr lang="en-US" altLang="zh-CN" sz="2000" dirty="0"/>
              <a:t> </a:t>
            </a:r>
            <a:r>
              <a:rPr lang="en-US" altLang="zh-CN" sz="3200" b="1" dirty="0"/>
              <a:t>MUL</a:t>
            </a:r>
            <a:endParaRPr lang="zh-CN" altLang="en-US" sz="3200" b="1" dirty="0"/>
          </a:p>
        </p:txBody>
      </p:sp>
      <p:pic>
        <p:nvPicPr>
          <p:cNvPr id="10" name="Picture 2" descr="网友自制LOL“思考表情”，快来收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74234" y="1725437"/>
            <a:ext cx="1255137" cy="1255137"/>
          </a:xfrm>
          <a:prstGeom prst="rect">
            <a:avLst/>
          </a:prstGeom>
          <a:noFill/>
          <a:extLst>
            <a:ext uri="{909E8E84-426E-40DD-AFC4-6F175D3DCCD1}">
              <a14:hiddenFill xmlns:a14="http://schemas.microsoft.com/office/drawing/2010/main">
                <a:solidFill>
                  <a:srgbClr val="FFFFFF"/>
                </a:solidFill>
              </a14:hiddenFill>
            </a:ext>
          </a:extLst>
        </p:spPr>
      </p:pic>
      <p:sp>
        <p:nvSpPr>
          <p:cNvPr id="12" name="对话气泡: 椭圆形 11"/>
          <p:cNvSpPr/>
          <p:nvPr/>
        </p:nvSpPr>
        <p:spPr>
          <a:xfrm>
            <a:off x="8122715" y="1050088"/>
            <a:ext cx="3198357" cy="584775"/>
          </a:xfrm>
          <a:prstGeom prst="wedgeEllipseCallout">
            <a:avLst>
              <a:gd name="adj1" fmla="val -28508"/>
              <a:gd name="adj2" fmla="val 80341"/>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Times New Roman" pitchFamily="18" charset="0"/>
                <a:cs typeface="Times New Roman" pitchFamily="18" charset="0"/>
              </a:rPr>
              <a:t>“MUL” and “AND” Conflict?</a:t>
            </a:r>
            <a:endParaRPr lang="en-US" altLang="zh-CN" sz="1400" b="1" dirty="0">
              <a:solidFill>
                <a:schemeClr val="tx1"/>
              </a:solidFill>
              <a:latin typeface="Times New Roman" pitchFamily="18" charset="0"/>
              <a:cs typeface="Times New Roman" pitchFamily="18" charset="0"/>
            </a:endParaRPr>
          </a:p>
        </p:txBody>
      </p:sp>
      <p:sp>
        <p:nvSpPr>
          <p:cNvPr id="11" name="文本框 10"/>
          <p:cNvSpPr txBox="1"/>
          <p:nvPr/>
        </p:nvSpPr>
        <p:spPr>
          <a:xfrm>
            <a:off x="3444389" y="1356105"/>
            <a:ext cx="2591905" cy="369332"/>
          </a:xfrm>
          <a:prstGeom prst="rect">
            <a:avLst/>
          </a:prstGeom>
          <a:noFill/>
        </p:spPr>
        <p:txBody>
          <a:bodyPr wrap="square">
            <a:spAutoFit/>
          </a:bodyPr>
          <a:lstStyle/>
          <a:p>
            <a:r>
              <a:rPr lang="en-US" altLang="zh-CN" b="1" dirty="0">
                <a:solidFill>
                  <a:srgbClr val="FF0000"/>
                </a:solidFill>
              </a:rPr>
              <a:t>Rd = Rs * Rm</a:t>
            </a:r>
            <a:endParaRPr lang="zh-CN" altLang="en-US" b="1" dirty="0">
              <a:solidFill>
                <a:srgbClr val="FF0000"/>
              </a:solidFill>
            </a:endParaRPr>
          </a:p>
        </p:txBody>
      </p:sp>
      <p:pic>
        <p:nvPicPr>
          <p:cNvPr id="13" name="图片 12"/>
          <p:cNvPicPr>
            <a:picLocks noChangeAspect="1"/>
          </p:cNvPicPr>
          <p:nvPr/>
        </p:nvPicPr>
        <p:blipFill>
          <a:blip r:embed="rId2"/>
          <a:stretch>
            <a:fillRect/>
          </a:stretch>
        </p:blipFill>
        <p:spPr>
          <a:xfrm>
            <a:off x="428756" y="1725437"/>
            <a:ext cx="6010406" cy="4040152"/>
          </a:xfrm>
          <a:prstGeom prst="rect">
            <a:avLst/>
          </a:prstGeom>
        </p:spPr>
      </p:pic>
      <p:sp>
        <p:nvSpPr>
          <p:cNvPr id="15" name="文本框 14"/>
          <p:cNvSpPr txBox="1"/>
          <p:nvPr/>
        </p:nvSpPr>
        <p:spPr>
          <a:xfrm>
            <a:off x="3444389" y="1356105"/>
            <a:ext cx="2591905" cy="369332"/>
          </a:xfrm>
          <a:prstGeom prst="rect">
            <a:avLst/>
          </a:prstGeom>
          <a:noFill/>
        </p:spPr>
        <p:txBody>
          <a:bodyPr wrap="square">
            <a:spAutoFit/>
          </a:bodyPr>
          <a:lstStyle/>
          <a:p>
            <a:r>
              <a:rPr lang="en-US" altLang="zh-CN" b="1" dirty="0">
                <a:solidFill>
                  <a:srgbClr val="FF0000"/>
                </a:solidFill>
              </a:rPr>
              <a:t>Rd = Rs * Rm</a:t>
            </a:r>
            <a:endParaRPr lang="zh-CN" altLang="en-US" b="1" dirty="0">
              <a:solidFill>
                <a:srgbClr val="FF0000"/>
              </a:solidFill>
            </a:endParaRPr>
          </a:p>
        </p:txBody>
      </p:sp>
      <p:pic>
        <p:nvPicPr>
          <p:cNvPr id="17" name="图片 16"/>
          <p:cNvPicPr>
            <a:picLocks noChangeAspect="1"/>
          </p:cNvPicPr>
          <p:nvPr/>
        </p:nvPicPr>
        <p:blipFill>
          <a:blip r:embed="rId2"/>
          <a:stretch>
            <a:fillRect/>
          </a:stretch>
        </p:blipFill>
        <p:spPr>
          <a:xfrm>
            <a:off x="428756" y="1725437"/>
            <a:ext cx="6010406" cy="4040152"/>
          </a:xfrm>
          <a:prstGeom prst="rect">
            <a:avLst/>
          </a:prstGeom>
        </p:spPr>
      </p:pic>
      <p:pic>
        <p:nvPicPr>
          <p:cNvPr id="14" name="图片 13"/>
          <p:cNvPicPr>
            <a:picLocks noChangeAspect="1"/>
          </p:cNvPicPr>
          <p:nvPr/>
        </p:nvPicPr>
        <p:blipFill>
          <a:blip r:embed="rId3"/>
          <a:stretch>
            <a:fillRect/>
          </a:stretch>
        </p:blipFill>
        <p:spPr>
          <a:xfrm>
            <a:off x="6567230" y="4428566"/>
            <a:ext cx="5402204" cy="1200490"/>
          </a:xfrm>
          <a:prstGeom prst="rect">
            <a:avLst/>
          </a:prstGeom>
        </p:spPr>
      </p:pic>
      <p:pic>
        <p:nvPicPr>
          <p:cNvPr id="16" name="图片 15"/>
          <p:cNvPicPr>
            <a:picLocks noChangeAspect="1"/>
          </p:cNvPicPr>
          <p:nvPr/>
        </p:nvPicPr>
        <p:blipFill>
          <a:blip r:embed="rId4"/>
          <a:stretch>
            <a:fillRect/>
          </a:stretch>
        </p:blipFill>
        <p:spPr>
          <a:xfrm>
            <a:off x="6567230" y="3082855"/>
            <a:ext cx="5246206" cy="1325316"/>
          </a:xfrm>
          <a:prstGeom prst="rect">
            <a:avLst/>
          </a:prstGeom>
        </p:spPr>
      </p:pic>
      <p:sp>
        <p:nvSpPr>
          <p:cNvPr id="21" name="文本框 20"/>
          <p:cNvSpPr txBox="1"/>
          <p:nvPr/>
        </p:nvSpPr>
        <p:spPr>
          <a:xfrm>
            <a:off x="6439162" y="5708544"/>
            <a:ext cx="5441901" cy="923330"/>
          </a:xfrm>
          <a:prstGeom prst="rect">
            <a:avLst/>
          </a:prstGeom>
          <a:noFill/>
        </p:spPr>
        <p:txBody>
          <a:bodyPr wrap="square">
            <a:spAutoFit/>
          </a:bodyPr>
          <a:lstStyle/>
          <a:p>
            <a:r>
              <a:rPr lang="en-US" altLang="zh-CN" sz="1800" b="1" dirty="0">
                <a:solidFill>
                  <a:srgbClr val="FF0000"/>
                </a:solidFill>
                <a:latin typeface="Times New Roman" pitchFamily="18" charset="0"/>
                <a:cs typeface="Times New Roman" pitchFamily="18" charset="0"/>
              </a:rPr>
              <a:t>If </a:t>
            </a:r>
            <a:r>
              <a:rPr lang="en-US" altLang="zh-CN" b="1" dirty="0">
                <a:solidFill>
                  <a:srgbClr val="FF0000"/>
                </a:solidFill>
                <a:latin typeface="Times New Roman" pitchFamily="18" charset="0"/>
                <a:cs typeface="Times New Roman" pitchFamily="18" charset="0"/>
              </a:rPr>
              <a:t>it’s a data-processing instruction, when bit25(I) = 0, bit7-4 can’t be 1001!(refer to AMR Reference Manual 5.1.4 to 5.1.13) </a:t>
            </a:r>
            <a:endParaRPr lang="zh-CN" altLang="en-US" dirty="0">
              <a:solidFill>
                <a:srgbClr val="FF0000"/>
              </a:solidFill>
            </a:endParaRPr>
          </a:p>
        </p:txBody>
      </p:sp>
      <p:sp>
        <p:nvSpPr>
          <p:cNvPr id="4" name="文本框 3"/>
          <p:cNvSpPr txBox="1"/>
          <p:nvPr/>
        </p:nvSpPr>
        <p:spPr>
          <a:xfrm>
            <a:off x="939506" y="5765589"/>
            <a:ext cx="2591905" cy="369332"/>
          </a:xfrm>
          <a:prstGeom prst="rect">
            <a:avLst/>
          </a:prstGeom>
          <a:noFill/>
        </p:spPr>
        <p:txBody>
          <a:bodyPr wrap="square">
            <a:spAutoFit/>
          </a:bodyPr>
          <a:lstStyle/>
          <a:p>
            <a:r>
              <a:rPr lang="en-US" altLang="zh-CN" b="1" dirty="0"/>
              <a:t>SBZ means “Set Bits Zero”</a:t>
            </a:r>
            <a:endParaRPr lang="zh-CN" altLang="en-US" b="1" dirty="0"/>
          </a:p>
        </p:txBody>
      </p:sp>
      <p:sp>
        <p:nvSpPr>
          <p:cNvPr id="5" name="文本框 4"/>
          <p:cNvSpPr txBox="1"/>
          <p:nvPr/>
        </p:nvSpPr>
        <p:spPr>
          <a:xfrm>
            <a:off x="939506" y="6077266"/>
            <a:ext cx="6897333" cy="307777"/>
          </a:xfrm>
          <a:prstGeom prst="rect">
            <a:avLst/>
          </a:prstGeom>
          <a:noFill/>
        </p:spPr>
        <p:txBody>
          <a:bodyPr wrap="square">
            <a:spAutoFit/>
          </a:bodyPr>
          <a:lstStyle/>
          <a:p>
            <a:r>
              <a:rPr lang="en-US" altLang="zh-CN" sz="1400" i="1" dirty="0"/>
              <a:t>*In this lab, the implementation for flag updating(S) is not requested.</a:t>
            </a:r>
            <a:endParaRPr lang="zh-CN" altLang="en-US" sz="1400"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dirty="0"/>
          </a:p>
        </p:txBody>
      </p:sp>
      <p:sp>
        <p:nvSpPr>
          <p:cNvPr id="6"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Extended Instruction </a:t>
            </a:r>
            <a:endParaRPr lang="en-US" altLang="zh-CN" sz="4000" b="1" dirty="0">
              <a:solidFill>
                <a:schemeClr val="accent5">
                  <a:lumMod val="75000"/>
                </a:schemeClr>
              </a:solidFill>
              <a:latin typeface="Century Gothic" pitchFamily="34" charset="0"/>
            </a:endParaRPr>
          </a:p>
        </p:txBody>
      </p:sp>
      <p:sp>
        <p:nvSpPr>
          <p:cNvPr id="7" name="文本框 6"/>
          <p:cNvSpPr txBox="1"/>
          <p:nvPr/>
        </p:nvSpPr>
        <p:spPr>
          <a:xfrm>
            <a:off x="650240" y="968067"/>
            <a:ext cx="1317990" cy="584775"/>
          </a:xfrm>
          <a:prstGeom prst="rect">
            <a:avLst/>
          </a:prstGeom>
          <a:noFill/>
        </p:spPr>
        <p:txBody>
          <a:bodyPr wrap="none" rtlCol="0">
            <a:spAutoFit/>
          </a:bodyPr>
          <a:lstStyle/>
          <a:p>
            <a:pPr marL="285750" indent="-285750">
              <a:buFont typeface="Wingdings" charset="2"/>
              <a:buChar char="n"/>
            </a:pPr>
            <a:r>
              <a:rPr lang="en-US" altLang="zh-CN" sz="2000" dirty="0"/>
              <a:t> </a:t>
            </a:r>
            <a:r>
              <a:rPr lang="en-US" altLang="zh-CN" sz="3200" b="1" dirty="0"/>
              <a:t>MUL</a:t>
            </a:r>
            <a:endParaRPr lang="zh-CN" altLang="en-US" sz="3200" b="1" dirty="0"/>
          </a:p>
        </p:txBody>
      </p:sp>
      <p:sp>
        <p:nvSpPr>
          <p:cNvPr id="4" name="文本框 3"/>
          <p:cNvSpPr txBox="1"/>
          <p:nvPr/>
        </p:nvSpPr>
        <p:spPr>
          <a:xfrm>
            <a:off x="1008613" y="1614334"/>
            <a:ext cx="10031693" cy="830997"/>
          </a:xfrm>
          <a:prstGeom prst="rect">
            <a:avLst/>
          </a:prstGeom>
          <a:noFill/>
        </p:spPr>
        <p:txBody>
          <a:bodyPr wrap="square">
            <a:spAutoFit/>
          </a:bodyPr>
          <a:lstStyle/>
          <a:p>
            <a:r>
              <a:rPr lang="en-US" altLang="zh-CN" sz="2400" dirty="0"/>
              <a:t>So, to implement the “MUL” in hardware, the decoding logic in </a:t>
            </a:r>
            <a:r>
              <a:rPr lang="en-US" altLang="zh-CN" sz="2400" i="1" dirty="0"/>
              <a:t>decoder</a:t>
            </a:r>
            <a:r>
              <a:rPr lang="en-US" altLang="zh-CN" sz="2400" dirty="0"/>
              <a:t> module should be changed like this:</a:t>
            </a:r>
            <a:endParaRPr lang="zh-CN" altLang="en-US" sz="2400" dirty="0"/>
          </a:p>
        </p:txBody>
      </p:sp>
      <p:sp>
        <p:nvSpPr>
          <p:cNvPr id="20" name="文本框 19"/>
          <p:cNvSpPr txBox="1"/>
          <p:nvPr/>
        </p:nvSpPr>
        <p:spPr>
          <a:xfrm>
            <a:off x="1135236" y="2575000"/>
            <a:ext cx="4381500" cy="1569660"/>
          </a:xfrm>
          <a:prstGeom prst="rect">
            <a:avLst/>
          </a:prstGeom>
          <a:noFill/>
        </p:spPr>
        <p:txBody>
          <a:bodyPr wrap="square">
            <a:spAutoFit/>
          </a:bodyPr>
          <a:lstStyle/>
          <a:p>
            <a:r>
              <a:rPr lang="en-US" altLang="zh-CN" sz="1600" b="0" dirty="0">
                <a:solidFill>
                  <a:srgbClr val="C586C0"/>
                </a:solidFill>
                <a:effectLst/>
                <a:latin typeface="Consolas" pitchFamily="49" charset="0"/>
              </a:rPr>
              <a:t>case</a:t>
            </a:r>
            <a:r>
              <a:rPr lang="en-US" altLang="zh-CN" sz="1600" dirty="0">
                <a:solidFill>
                  <a:schemeClr val="bg1">
                    <a:lumMod val="65000"/>
                  </a:schemeClr>
                </a:solidFill>
                <a:latin typeface="Consolas" pitchFamily="49" charset="0"/>
              </a:rPr>
              <a:t>(op)</a:t>
            </a:r>
            <a:r>
              <a:rPr lang="en-US" altLang="zh-CN" sz="1600" b="0" dirty="0">
                <a:solidFill>
                  <a:schemeClr val="bg1">
                    <a:lumMod val="65000"/>
                  </a:schemeClr>
                </a:solidFill>
                <a:latin typeface="Consolas" pitchFamily="49" charset="0"/>
              </a:rPr>
              <a:t> </a:t>
            </a:r>
            <a:endParaRPr lang="en-US" altLang="zh-CN" sz="1600" b="0" dirty="0">
              <a:solidFill>
                <a:schemeClr val="bg1">
                  <a:lumMod val="65000"/>
                </a:schemeClr>
              </a:solidFill>
              <a:latin typeface="Consolas" pitchFamily="49" charset="0"/>
            </a:endParaRPr>
          </a:p>
          <a:p>
            <a:r>
              <a:rPr lang="en-US" altLang="zh-CN" sz="1600" b="0" dirty="0">
                <a:solidFill>
                  <a:srgbClr val="D4D4D4"/>
                </a:solidFill>
                <a:effectLst/>
                <a:latin typeface="Consolas" pitchFamily="49" charset="0"/>
              </a:rPr>
              <a:t>  </a:t>
            </a:r>
            <a:r>
              <a:rPr lang="en-US" altLang="zh-CN" sz="1600" b="0" dirty="0">
                <a:solidFill>
                  <a:srgbClr val="B5CEA8"/>
                </a:solidFill>
                <a:effectLst/>
                <a:latin typeface="Consolas" pitchFamily="49" charset="0"/>
              </a:rPr>
              <a:t>2'b00</a:t>
            </a:r>
            <a:r>
              <a:rPr lang="en-US" altLang="zh-CN" sz="1600" dirty="0">
                <a:solidFill>
                  <a:schemeClr val="bg1">
                    <a:lumMod val="65000"/>
                  </a:schemeClr>
                </a:solidFill>
                <a:latin typeface="Consolas" pitchFamily="49" charset="0"/>
              </a:rPr>
              <a:t>:</a:t>
            </a:r>
            <a:r>
              <a:rPr lang="en-US" altLang="zh-CN" sz="1600" b="0" dirty="0">
                <a:solidFill>
                  <a:srgbClr val="D4D4D4"/>
                </a:solidFill>
                <a:effectLst/>
                <a:latin typeface="Consolas" pitchFamily="49" charset="0"/>
              </a:rPr>
              <a:t> </a:t>
            </a:r>
            <a:r>
              <a:rPr lang="en-US" altLang="zh-CN" sz="1600" b="0" dirty="0">
                <a:solidFill>
                  <a:srgbClr val="6A9955"/>
                </a:solidFill>
                <a:effectLst/>
                <a:latin typeface="Consolas" pitchFamily="49" charset="0"/>
              </a:rPr>
              <a:t>// DP instructions</a:t>
            </a:r>
            <a:endParaRPr lang="en-US" altLang="zh-CN" sz="1600" b="0" dirty="0">
              <a:solidFill>
                <a:srgbClr val="D4D4D4"/>
              </a:solidFill>
              <a:effectLst/>
              <a:latin typeface="Consolas" pitchFamily="49" charset="0"/>
            </a:endParaRPr>
          </a:p>
          <a:p>
            <a:r>
              <a:rPr lang="en-US" altLang="zh-CN" sz="1600" b="0" dirty="0">
                <a:solidFill>
                  <a:srgbClr val="D4D4D4"/>
                </a:solidFill>
                <a:effectLst/>
                <a:latin typeface="Consolas" pitchFamily="49" charset="0"/>
              </a:rPr>
              <a:t>  </a:t>
            </a:r>
            <a:r>
              <a:rPr lang="en-US" altLang="zh-CN" sz="1600" b="0" dirty="0">
                <a:solidFill>
                  <a:srgbClr val="B5CEA8"/>
                </a:solidFill>
                <a:effectLst/>
                <a:latin typeface="Consolas" pitchFamily="49" charset="0"/>
              </a:rPr>
              <a:t>2'b01</a:t>
            </a:r>
            <a:r>
              <a:rPr lang="en-US" altLang="zh-CN" sz="1600" dirty="0">
                <a:solidFill>
                  <a:schemeClr val="bg1">
                    <a:lumMod val="65000"/>
                  </a:schemeClr>
                </a:solidFill>
                <a:latin typeface="Consolas" pitchFamily="49" charset="0"/>
              </a:rPr>
              <a:t>:</a:t>
            </a:r>
            <a:r>
              <a:rPr lang="en-US" altLang="zh-CN" sz="1600" b="0" dirty="0">
                <a:solidFill>
                  <a:srgbClr val="D4D4D4"/>
                </a:solidFill>
                <a:effectLst/>
                <a:latin typeface="Consolas" pitchFamily="49" charset="0"/>
              </a:rPr>
              <a:t> </a:t>
            </a:r>
            <a:r>
              <a:rPr lang="en-US" altLang="zh-CN" sz="1600" b="0" dirty="0">
                <a:solidFill>
                  <a:srgbClr val="6A9955"/>
                </a:solidFill>
                <a:effectLst/>
                <a:latin typeface="Consolas" pitchFamily="49" charset="0"/>
              </a:rPr>
              <a:t>// Memory instructions</a:t>
            </a:r>
            <a:endParaRPr lang="en-US" altLang="zh-CN" sz="1600" b="0" dirty="0">
              <a:solidFill>
                <a:srgbClr val="D4D4D4"/>
              </a:solidFill>
              <a:effectLst/>
              <a:latin typeface="Consolas" pitchFamily="49" charset="0"/>
            </a:endParaRPr>
          </a:p>
          <a:p>
            <a:r>
              <a:rPr lang="en-US" altLang="zh-CN" sz="1600" b="0" dirty="0">
                <a:solidFill>
                  <a:srgbClr val="D4D4D4"/>
                </a:solidFill>
                <a:effectLst/>
                <a:latin typeface="Consolas" pitchFamily="49" charset="0"/>
              </a:rPr>
              <a:t>  </a:t>
            </a:r>
            <a:r>
              <a:rPr lang="en-US" altLang="zh-CN" sz="1600" b="0" dirty="0">
                <a:solidFill>
                  <a:srgbClr val="B5CEA8"/>
                </a:solidFill>
                <a:effectLst/>
                <a:latin typeface="Consolas" pitchFamily="49" charset="0"/>
              </a:rPr>
              <a:t>2'b10</a:t>
            </a:r>
            <a:r>
              <a:rPr lang="en-US" altLang="zh-CN" sz="1600" dirty="0">
                <a:solidFill>
                  <a:schemeClr val="bg1">
                    <a:lumMod val="65000"/>
                  </a:schemeClr>
                </a:solidFill>
                <a:latin typeface="Consolas" pitchFamily="49" charset="0"/>
              </a:rPr>
              <a:t>:</a:t>
            </a:r>
            <a:r>
              <a:rPr lang="en-US" altLang="zh-CN" sz="1600" b="0" dirty="0">
                <a:solidFill>
                  <a:srgbClr val="D4D4D4"/>
                </a:solidFill>
                <a:effectLst/>
                <a:latin typeface="Consolas" pitchFamily="49" charset="0"/>
              </a:rPr>
              <a:t> </a:t>
            </a:r>
            <a:r>
              <a:rPr lang="en-US" altLang="zh-CN" sz="1600" b="0" dirty="0">
                <a:solidFill>
                  <a:srgbClr val="6A9955"/>
                </a:solidFill>
                <a:effectLst/>
                <a:latin typeface="Consolas" pitchFamily="49" charset="0"/>
              </a:rPr>
              <a:t>// Branch instructions</a:t>
            </a:r>
            <a:endParaRPr lang="en-US" altLang="zh-CN" sz="1600" b="0" dirty="0">
              <a:solidFill>
                <a:srgbClr val="D4D4D4"/>
              </a:solidFill>
              <a:effectLst/>
              <a:latin typeface="Consolas" pitchFamily="49" charset="0"/>
            </a:endParaRPr>
          </a:p>
          <a:p>
            <a:r>
              <a:rPr lang="en-US" altLang="zh-CN" sz="1600" b="0" dirty="0">
                <a:solidFill>
                  <a:srgbClr val="D4D4D4"/>
                </a:solidFill>
                <a:effectLst/>
                <a:latin typeface="Consolas" pitchFamily="49" charset="0"/>
              </a:rPr>
              <a:t>  </a:t>
            </a:r>
            <a:r>
              <a:rPr lang="en-US" altLang="zh-CN" sz="1600" dirty="0">
                <a:solidFill>
                  <a:schemeClr val="bg1">
                    <a:lumMod val="65000"/>
                  </a:schemeClr>
                </a:solidFill>
                <a:latin typeface="Consolas" pitchFamily="49" charset="0"/>
              </a:rPr>
              <a:t>......</a:t>
            </a:r>
            <a:endParaRPr lang="en-US" altLang="zh-CN" sz="1600" dirty="0">
              <a:solidFill>
                <a:schemeClr val="bg1">
                  <a:lumMod val="65000"/>
                </a:schemeClr>
              </a:solidFill>
              <a:latin typeface="Consolas" pitchFamily="49" charset="0"/>
            </a:endParaRPr>
          </a:p>
          <a:p>
            <a:r>
              <a:rPr lang="en-US" altLang="zh-CN" sz="1600" b="0" dirty="0" err="1">
                <a:solidFill>
                  <a:srgbClr val="C586C0"/>
                </a:solidFill>
                <a:effectLst/>
                <a:latin typeface="Consolas" pitchFamily="49" charset="0"/>
              </a:rPr>
              <a:t>endcase</a:t>
            </a:r>
            <a:endParaRPr lang="en-US" altLang="zh-CN" sz="1600" b="0" dirty="0">
              <a:solidFill>
                <a:srgbClr val="D4D4D4"/>
              </a:solidFill>
              <a:effectLst/>
              <a:latin typeface="Consolas" pitchFamily="49" charset="0"/>
            </a:endParaRPr>
          </a:p>
        </p:txBody>
      </p:sp>
      <p:sp>
        <p:nvSpPr>
          <p:cNvPr id="22" name="箭头: 右 21"/>
          <p:cNvSpPr/>
          <p:nvPr/>
        </p:nvSpPr>
        <p:spPr>
          <a:xfrm>
            <a:off x="5103848" y="3181560"/>
            <a:ext cx="666750" cy="241300"/>
          </a:xfrm>
          <a:prstGeom prst="rightArrow">
            <a:avLst>
              <a:gd name="adj1" fmla="val 50000"/>
              <a:gd name="adj2" fmla="val 105263"/>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024459" y="2215954"/>
            <a:ext cx="5945291" cy="2893100"/>
          </a:xfrm>
          <a:prstGeom prst="rect">
            <a:avLst/>
          </a:prstGeom>
          <a:noFill/>
        </p:spPr>
        <p:txBody>
          <a:bodyPr wrap="square">
            <a:spAutoFit/>
          </a:bodyPr>
          <a:lstStyle/>
          <a:p>
            <a:r>
              <a:rPr lang="en-US" altLang="zh-CN" sz="1400" b="0" dirty="0">
                <a:solidFill>
                  <a:srgbClr val="C586C0"/>
                </a:solidFill>
                <a:effectLst/>
                <a:latin typeface="Consolas" pitchFamily="49" charset="0"/>
              </a:rPr>
              <a:t>case</a:t>
            </a:r>
            <a:r>
              <a:rPr lang="en-US" altLang="zh-CN" sz="1400" dirty="0">
                <a:solidFill>
                  <a:schemeClr val="bg1">
                    <a:lumMod val="65000"/>
                  </a:schemeClr>
                </a:solidFill>
                <a:latin typeface="Consolas" pitchFamily="49" charset="0"/>
              </a:rPr>
              <a:t>(op) </a:t>
            </a:r>
            <a:endParaRPr lang="en-US" altLang="zh-CN" sz="1400" dirty="0">
              <a:solidFill>
                <a:schemeClr val="bg1">
                  <a:lumMod val="65000"/>
                </a:schemeClr>
              </a:solidFill>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B5CEA8"/>
                </a:solidFill>
                <a:effectLst/>
                <a:latin typeface="Consolas" pitchFamily="49" charset="0"/>
              </a:rPr>
              <a:t>2'b00</a:t>
            </a:r>
            <a:r>
              <a:rPr lang="en-US" altLang="zh-CN" sz="1400" b="0" dirty="0">
                <a:solidFill>
                  <a:srgbClr val="D4D4D4"/>
                </a:solidFill>
                <a:effectLst/>
                <a:latin typeface="Consolas" pitchFamily="49" charset="0"/>
              </a:rPr>
              <a:t>: </a:t>
            </a:r>
            <a:r>
              <a:rPr lang="en-US" altLang="zh-CN" sz="1400" b="0" dirty="0">
                <a:solidFill>
                  <a:srgbClr val="C586C0"/>
                </a:solidFill>
                <a:effectLst/>
                <a:latin typeface="Consolas" pitchFamily="49" charset="0"/>
              </a:rPr>
              <a:t>begin</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C586C0"/>
                </a:solidFill>
                <a:effectLst/>
                <a:latin typeface="Consolas" pitchFamily="49" charset="0"/>
              </a:rPr>
              <a:t>if</a:t>
            </a:r>
            <a:r>
              <a:rPr lang="en-US" altLang="zh-CN" sz="1400" dirty="0">
                <a:solidFill>
                  <a:schemeClr val="bg1">
                    <a:lumMod val="65000"/>
                  </a:schemeClr>
                </a:solidFill>
                <a:latin typeface="Consolas" pitchFamily="49" charset="0"/>
              </a:rPr>
              <a:t>(</a:t>
            </a:r>
            <a:r>
              <a:rPr lang="en-US" altLang="zh-CN" sz="1400" dirty="0" err="1">
                <a:solidFill>
                  <a:schemeClr val="bg1">
                    <a:lumMod val="65000"/>
                  </a:schemeClr>
                </a:solidFill>
                <a:latin typeface="Consolas" pitchFamily="49" charset="0"/>
              </a:rPr>
              <a:t>Instr</a:t>
            </a:r>
            <a:r>
              <a:rPr lang="en-US" altLang="zh-CN" sz="1400" dirty="0">
                <a:solidFill>
                  <a:schemeClr val="bg1">
                    <a:lumMod val="65000"/>
                  </a:schemeClr>
                </a:solidFill>
                <a:latin typeface="Consolas" pitchFamily="49" charset="0"/>
              </a:rPr>
              <a:t>[</a:t>
            </a:r>
            <a:r>
              <a:rPr lang="en-US" altLang="zh-CN" sz="1400" b="0" dirty="0">
                <a:solidFill>
                  <a:srgbClr val="B5CEA8"/>
                </a:solidFill>
                <a:effectLst/>
                <a:latin typeface="Consolas" pitchFamily="49" charset="0"/>
              </a:rPr>
              <a:t>25</a:t>
            </a:r>
            <a:r>
              <a:rPr lang="en-US" altLang="zh-CN" sz="1400" dirty="0">
                <a:solidFill>
                  <a:schemeClr val="bg1">
                    <a:lumMod val="65000"/>
                  </a:schemeClr>
                </a:solidFill>
                <a:latin typeface="Consolas" pitchFamily="49" charset="0"/>
              </a:rPr>
              <a:t>] == </a:t>
            </a:r>
            <a:r>
              <a:rPr lang="en-US" altLang="zh-CN" sz="1400" b="0" dirty="0">
                <a:solidFill>
                  <a:srgbClr val="B5CEA8"/>
                </a:solidFill>
                <a:effectLst/>
                <a:latin typeface="Consolas" pitchFamily="49" charset="0"/>
              </a:rPr>
              <a:t>0</a:t>
            </a:r>
            <a:r>
              <a:rPr lang="en-US" altLang="zh-CN" sz="1400" b="0" dirty="0">
                <a:solidFill>
                  <a:srgbClr val="D4D4D4"/>
                </a:solidFill>
                <a:effectLst/>
                <a:latin typeface="Consolas" pitchFamily="49" charset="0"/>
              </a:rPr>
              <a:t> </a:t>
            </a:r>
            <a:r>
              <a:rPr lang="en-US" altLang="zh-CN" sz="1400" dirty="0">
                <a:solidFill>
                  <a:schemeClr val="bg1">
                    <a:lumMod val="65000"/>
                  </a:schemeClr>
                </a:solidFill>
                <a:latin typeface="Consolas" pitchFamily="49" charset="0"/>
              </a:rPr>
              <a:t>&amp;&amp; </a:t>
            </a:r>
            <a:r>
              <a:rPr lang="en-US" altLang="zh-CN" sz="1400" dirty="0" err="1">
                <a:solidFill>
                  <a:schemeClr val="bg1">
                    <a:lumMod val="65000"/>
                  </a:schemeClr>
                </a:solidFill>
                <a:latin typeface="Consolas" pitchFamily="49" charset="0"/>
              </a:rPr>
              <a:t>Instr</a:t>
            </a:r>
            <a:r>
              <a:rPr lang="en-US" altLang="zh-CN" sz="1400" dirty="0">
                <a:solidFill>
                  <a:schemeClr val="bg1">
                    <a:lumMod val="65000"/>
                  </a:schemeClr>
                </a:solidFill>
                <a:latin typeface="Consolas" pitchFamily="49" charset="0"/>
              </a:rPr>
              <a:t>[</a:t>
            </a:r>
            <a:r>
              <a:rPr lang="en-US" altLang="zh-CN" sz="1400" b="0" dirty="0">
                <a:solidFill>
                  <a:srgbClr val="B5CEA8"/>
                </a:solidFill>
                <a:effectLst/>
                <a:latin typeface="Consolas" pitchFamily="49" charset="0"/>
              </a:rPr>
              <a:t>7</a:t>
            </a:r>
            <a:r>
              <a:rPr lang="en-US" altLang="zh-CN" sz="1400" b="0" dirty="0">
                <a:solidFill>
                  <a:srgbClr val="D4D4D4"/>
                </a:solidFill>
                <a:effectLst/>
                <a:latin typeface="Consolas" pitchFamily="49" charset="0"/>
              </a:rPr>
              <a:t>:</a:t>
            </a:r>
            <a:r>
              <a:rPr lang="en-US" altLang="zh-CN" sz="1400" b="0" dirty="0">
                <a:solidFill>
                  <a:srgbClr val="B5CEA8"/>
                </a:solidFill>
                <a:effectLst/>
                <a:latin typeface="Consolas" pitchFamily="49" charset="0"/>
              </a:rPr>
              <a:t>4</a:t>
            </a:r>
            <a:r>
              <a:rPr lang="en-US" altLang="zh-CN" sz="1400" dirty="0">
                <a:solidFill>
                  <a:schemeClr val="bg1">
                    <a:lumMod val="65000"/>
                  </a:schemeClr>
                </a:solidFill>
                <a:latin typeface="Consolas" pitchFamily="49" charset="0"/>
              </a:rPr>
              <a:t>] == </a:t>
            </a:r>
            <a:r>
              <a:rPr lang="en-US" altLang="zh-CN" sz="1400" b="0" dirty="0">
                <a:solidFill>
                  <a:srgbClr val="B5CEA8"/>
                </a:solidFill>
                <a:effectLst/>
                <a:latin typeface="Consolas" pitchFamily="49" charset="0"/>
              </a:rPr>
              <a:t>4'b1001</a:t>
            </a:r>
            <a:r>
              <a:rPr lang="en-US" altLang="zh-CN" sz="1400" b="0" dirty="0">
                <a:solidFill>
                  <a:schemeClr val="bg1">
                    <a:lumMod val="65000"/>
                  </a:schemeClr>
                </a:solidFill>
                <a:effectLst/>
                <a:latin typeface="Consolas" pitchFamily="49" charset="0"/>
              </a:rPr>
              <a:t> &amp;&amp; 	</a:t>
            </a:r>
            <a:r>
              <a:rPr lang="en-US" altLang="zh-CN" sz="1400" dirty="0" err="1">
                <a:solidFill>
                  <a:schemeClr val="bg1">
                    <a:lumMod val="65000"/>
                  </a:schemeClr>
                </a:solidFill>
                <a:latin typeface="Consolas" pitchFamily="49" charset="0"/>
              </a:rPr>
              <a:t>Instr</a:t>
            </a:r>
            <a:r>
              <a:rPr lang="en-US" altLang="zh-CN" sz="1400" dirty="0">
                <a:solidFill>
                  <a:schemeClr val="bg1">
                    <a:lumMod val="65000"/>
                  </a:schemeClr>
                </a:solidFill>
                <a:latin typeface="Consolas" pitchFamily="49" charset="0"/>
              </a:rPr>
              <a:t>[</a:t>
            </a:r>
            <a:r>
              <a:rPr lang="en-US" altLang="zh-CN" sz="1400" b="0" dirty="0">
                <a:solidFill>
                  <a:srgbClr val="B5CEA8"/>
                </a:solidFill>
                <a:effectLst/>
                <a:latin typeface="Consolas" pitchFamily="49" charset="0"/>
              </a:rPr>
              <a:t>24</a:t>
            </a:r>
            <a:r>
              <a:rPr lang="en-US" altLang="zh-CN" sz="1400" b="0" dirty="0">
                <a:solidFill>
                  <a:srgbClr val="D4D4D4"/>
                </a:solidFill>
                <a:effectLst/>
                <a:latin typeface="Consolas" pitchFamily="49" charset="0"/>
              </a:rPr>
              <a:t>:</a:t>
            </a:r>
            <a:r>
              <a:rPr lang="en-US" altLang="zh-CN" sz="1400" b="0" dirty="0">
                <a:solidFill>
                  <a:srgbClr val="B5CEA8"/>
                </a:solidFill>
                <a:effectLst/>
                <a:latin typeface="Consolas" pitchFamily="49" charset="0"/>
              </a:rPr>
              <a:t>21</a:t>
            </a:r>
            <a:r>
              <a:rPr lang="en-US" altLang="zh-CN" sz="1400" dirty="0">
                <a:solidFill>
                  <a:schemeClr val="bg1">
                    <a:lumMod val="65000"/>
                  </a:schemeClr>
                </a:solidFill>
                <a:latin typeface="Consolas" pitchFamily="49" charset="0"/>
              </a:rPr>
              <a:t>] == </a:t>
            </a:r>
            <a:r>
              <a:rPr lang="en-US" altLang="zh-CN" sz="1400" b="0" dirty="0">
                <a:solidFill>
                  <a:srgbClr val="B5CEA8"/>
                </a:solidFill>
                <a:effectLst/>
                <a:latin typeface="Consolas" pitchFamily="49" charset="0"/>
              </a:rPr>
              <a:t>4'b0000</a:t>
            </a:r>
            <a:r>
              <a:rPr lang="en-US" altLang="zh-CN" sz="1400" dirty="0">
                <a:solidFill>
                  <a:schemeClr val="bg1">
                    <a:lumMod val="65000"/>
                  </a:schemeClr>
                </a:solidFill>
                <a:latin typeface="Consolas" pitchFamily="49" charset="0"/>
              </a:rPr>
              <a:t>)</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6A9955"/>
                </a:solidFill>
                <a:effectLst/>
                <a:latin typeface="Consolas" pitchFamily="49" charset="0"/>
              </a:rPr>
              <a:t>// MUL instruction operation</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C586C0"/>
                </a:solidFill>
                <a:effectLst/>
                <a:latin typeface="Consolas" pitchFamily="49" charset="0"/>
              </a:rPr>
              <a:t>else</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6A9955"/>
                </a:solidFill>
                <a:effectLst/>
                <a:latin typeface="Consolas" pitchFamily="49" charset="0"/>
              </a:rPr>
              <a:t>// DP instructions operation</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C586C0"/>
                </a:solidFill>
                <a:effectLst/>
                <a:latin typeface="Consolas" pitchFamily="49" charset="0"/>
              </a:rPr>
              <a:t>end</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B5CEA8"/>
                </a:solidFill>
                <a:effectLst/>
                <a:latin typeface="Consolas" pitchFamily="49" charset="0"/>
              </a:rPr>
              <a:t>2'b01</a:t>
            </a:r>
            <a:r>
              <a:rPr lang="en-US" altLang="zh-CN" sz="1400" dirty="0">
                <a:solidFill>
                  <a:schemeClr val="bg1">
                    <a:lumMod val="65000"/>
                  </a:schemeClr>
                </a:solidFill>
                <a:latin typeface="Consolas" pitchFamily="49" charset="0"/>
              </a:rPr>
              <a:t>:</a:t>
            </a:r>
            <a:r>
              <a:rPr lang="en-US" altLang="zh-CN" sz="1400" b="0" dirty="0">
                <a:solidFill>
                  <a:srgbClr val="D4D4D4"/>
                </a:solidFill>
                <a:effectLst/>
                <a:latin typeface="Consolas" pitchFamily="49" charset="0"/>
              </a:rPr>
              <a:t> </a:t>
            </a:r>
            <a:r>
              <a:rPr lang="en-US" altLang="zh-CN" sz="1400" b="0" dirty="0">
                <a:solidFill>
                  <a:srgbClr val="6A9955"/>
                </a:solidFill>
                <a:effectLst/>
                <a:latin typeface="Consolas" pitchFamily="49" charset="0"/>
              </a:rPr>
              <a:t>// Memory instructions</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B5CEA8"/>
                </a:solidFill>
                <a:effectLst/>
                <a:latin typeface="Consolas" pitchFamily="49" charset="0"/>
              </a:rPr>
              <a:t>2'b10</a:t>
            </a:r>
            <a:r>
              <a:rPr lang="en-US" altLang="zh-CN" sz="1400" dirty="0">
                <a:solidFill>
                  <a:schemeClr val="bg1">
                    <a:lumMod val="65000"/>
                  </a:schemeClr>
                </a:solidFill>
                <a:latin typeface="Consolas" pitchFamily="49" charset="0"/>
              </a:rPr>
              <a:t>:</a:t>
            </a:r>
            <a:r>
              <a:rPr lang="en-US" altLang="zh-CN" sz="1400" b="0" dirty="0">
                <a:solidFill>
                  <a:srgbClr val="D4D4D4"/>
                </a:solidFill>
                <a:effectLst/>
                <a:latin typeface="Consolas" pitchFamily="49" charset="0"/>
              </a:rPr>
              <a:t> </a:t>
            </a:r>
            <a:r>
              <a:rPr lang="en-US" altLang="zh-CN" sz="1400" b="0" dirty="0">
                <a:solidFill>
                  <a:srgbClr val="6A9955"/>
                </a:solidFill>
                <a:effectLst/>
                <a:latin typeface="Consolas" pitchFamily="49" charset="0"/>
              </a:rPr>
              <a:t>// Branch instructions</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dirty="0">
                <a:solidFill>
                  <a:schemeClr val="bg1">
                    <a:lumMod val="65000"/>
                  </a:schemeClr>
                </a:solidFill>
                <a:latin typeface="Consolas" pitchFamily="49" charset="0"/>
              </a:rPr>
              <a:t>......</a:t>
            </a:r>
            <a:endParaRPr lang="en-US" altLang="zh-CN" sz="1400" dirty="0">
              <a:solidFill>
                <a:schemeClr val="bg1">
                  <a:lumMod val="65000"/>
                </a:schemeClr>
              </a:solidFill>
              <a:latin typeface="Consolas" pitchFamily="49" charset="0"/>
            </a:endParaRPr>
          </a:p>
          <a:p>
            <a:r>
              <a:rPr lang="en-US" altLang="zh-CN" sz="1400" b="0" dirty="0" err="1">
                <a:solidFill>
                  <a:srgbClr val="C586C0"/>
                </a:solidFill>
                <a:effectLst/>
                <a:latin typeface="Consolas" pitchFamily="49" charset="0"/>
              </a:rPr>
              <a:t>endcase</a:t>
            </a:r>
            <a:endParaRPr lang="en-US" altLang="zh-CN" sz="1400" b="0" dirty="0">
              <a:solidFill>
                <a:srgbClr val="D4D4D4"/>
              </a:solidFill>
              <a:effectLst/>
              <a:latin typeface="Consolas" pitchFamily="49" charset="0"/>
            </a:endParaRPr>
          </a:p>
          <a:p>
            <a:endParaRPr lang="en-US" altLang="zh-CN" sz="1400" b="0" dirty="0">
              <a:solidFill>
                <a:srgbClr val="D4D4D4"/>
              </a:solidFill>
              <a:effectLst/>
              <a:latin typeface="Consolas" pitchFamily="49" charset="0"/>
            </a:endParaRPr>
          </a:p>
        </p:txBody>
      </p:sp>
      <p:pic>
        <p:nvPicPr>
          <p:cNvPr id="28" name="图片 27"/>
          <p:cNvPicPr>
            <a:picLocks noChangeAspect="1"/>
          </p:cNvPicPr>
          <p:nvPr/>
        </p:nvPicPr>
        <p:blipFill>
          <a:blip r:embed="rId1"/>
          <a:stretch>
            <a:fillRect/>
          </a:stretch>
        </p:blipFill>
        <p:spPr>
          <a:xfrm>
            <a:off x="460897" y="4654941"/>
            <a:ext cx="5459702" cy="1177450"/>
          </a:xfrm>
          <a:prstGeom prst="rect">
            <a:avLst/>
          </a:prstGeom>
        </p:spPr>
      </p:pic>
      <p:sp>
        <p:nvSpPr>
          <p:cNvPr id="29" name="文本框 28"/>
          <p:cNvSpPr txBox="1"/>
          <p:nvPr/>
        </p:nvSpPr>
        <p:spPr>
          <a:xfrm>
            <a:off x="460897" y="5889933"/>
            <a:ext cx="3721699" cy="369332"/>
          </a:xfrm>
          <a:prstGeom prst="rect">
            <a:avLst/>
          </a:prstGeom>
          <a:noFill/>
        </p:spPr>
        <p:txBody>
          <a:bodyPr wrap="square">
            <a:spAutoFit/>
          </a:bodyPr>
          <a:lstStyle/>
          <a:p>
            <a:r>
              <a:rPr lang="en-US" altLang="zh-CN" b="1" dirty="0">
                <a:solidFill>
                  <a:srgbClr val="FF0000"/>
                </a:solidFill>
              </a:rPr>
              <a:t>Not</a:t>
            </a:r>
            <a:r>
              <a:rPr lang="zh-CN" altLang="en-US" b="1" dirty="0">
                <a:solidFill>
                  <a:srgbClr val="FF0000"/>
                </a:solidFill>
              </a:rPr>
              <a:t> </a:t>
            </a:r>
            <a:r>
              <a:rPr lang="en-US" altLang="zh-CN" b="1" dirty="0">
                <a:solidFill>
                  <a:srgbClr val="FF0000"/>
                </a:solidFill>
              </a:rPr>
              <a:t>DP! It’s Extended Instruction!</a:t>
            </a:r>
            <a:endParaRPr lang="zh-CN" altLang="en-US"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normAutofit/>
          </a:bodyPr>
          <a:lstStyle/>
          <a:p>
            <a:r>
              <a:rPr lang="en-US" altLang="zh-CN" sz="4000" b="1" dirty="0">
                <a:ea typeface="+mj-ea"/>
                <a:cs typeface="Calibri"/>
              </a:rPr>
              <a:t>Lab Schedule</a:t>
            </a:r>
            <a:endParaRPr lang="zh-CN" altLang="en-US" dirty="0"/>
          </a:p>
        </p:txBody>
      </p:sp>
      <p:pic>
        <p:nvPicPr>
          <p:cNvPr id="3" name="图片 2"/>
          <p:cNvPicPr>
            <a:picLocks noGrp="1" noRot="1" noChangeAspect="1" noMove="1" noResize="1" noEditPoints="1" noAdjustHandles="1" noChangeArrowheads="1" noChangeShapeType="1" noCrop="1"/>
          </p:cNvPicPr>
          <p:nvPr/>
        </p:nvPicPr>
        <p:blipFill rotWithShape="1">
          <a:blip r:embed="rId1"/>
          <a:srcRect t="5578"/>
          <a:stretch>
            <a:fillRect/>
          </a:stretch>
        </p:blipFill>
        <p:spPr>
          <a:xfrm>
            <a:off x="650728" y="1064623"/>
            <a:ext cx="3464720" cy="5690338"/>
          </a:xfrm>
          <a:prstGeom prst="rect">
            <a:avLst/>
          </a:prstGeom>
        </p:spPr>
      </p:pic>
      <p:sp>
        <p:nvSpPr>
          <p:cNvPr id="4" name="流程图: 接点 3"/>
          <p:cNvSpPr/>
          <p:nvPr/>
        </p:nvSpPr>
        <p:spPr>
          <a:xfrm>
            <a:off x="2564054" y="1053201"/>
            <a:ext cx="607770" cy="329286"/>
          </a:xfrm>
          <a:prstGeom prst="flowChartConnector">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4" idx="6"/>
            <a:endCxn id="8" idx="1"/>
          </p:cNvCxnSpPr>
          <p:nvPr/>
        </p:nvCxnSpPr>
        <p:spPr>
          <a:xfrm>
            <a:off x="3171824" y="1217844"/>
            <a:ext cx="1322421" cy="0"/>
          </a:xfrm>
          <a:prstGeom prst="straightConnector1">
            <a:avLst/>
          </a:prstGeom>
          <a:ln w="38100">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494245" y="1017789"/>
            <a:ext cx="6758132" cy="400110"/>
          </a:xfrm>
          <a:prstGeom prst="rect">
            <a:avLst/>
          </a:prstGeom>
          <a:noFill/>
        </p:spPr>
        <p:txBody>
          <a:bodyPr wrap="none" rtlCol="0">
            <a:spAutoFit/>
          </a:bodyPr>
          <a:lstStyle/>
          <a:p>
            <a:r>
              <a:rPr lang="en-US" altLang="zh-CN" sz="2000" b="1" dirty="0" err="1">
                <a:solidFill>
                  <a:schemeClr val="accent1">
                    <a:lumMod val="75000"/>
                  </a:schemeClr>
                </a:solidFill>
                <a:latin typeface="Calibri"/>
                <a:cs typeface="Calibri"/>
              </a:rPr>
              <a:t>Vivado</a:t>
            </a:r>
            <a:r>
              <a:rPr lang="en-US" altLang="zh-CN" sz="2000" b="1" dirty="0">
                <a:solidFill>
                  <a:schemeClr val="accent1">
                    <a:lumMod val="75000"/>
                  </a:schemeClr>
                </a:solidFill>
                <a:latin typeface="Calibri"/>
                <a:cs typeface="Calibri"/>
              </a:rPr>
              <a:t> installation and quick start. Verilog basic and practice. </a:t>
            </a:r>
            <a:endParaRPr lang="zh-CN" altLang="en-US" sz="2000" b="1" dirty="0">
              <a:solidFill>
                <a:schemeClr val="accent1">
                  <a:lumMod val="75000"/>
                </a:schemeClr>
              </a:solidFill>
              <a:latin typeface="Calibri"/>
              <a:cs typeface="Calibri"/>
            </a:endParaRPr>
          </a:p>
        </p:txBody>
      </p:sp>
      <p:sp>
        <p:nvSpPr>
          <p:cNvPr id="10" name="流程图: 接点 9"/>
          <p:cNvSpPr/>
          <p:nvPr/>
        </p:nvSpPr>
        <p:spPr>
          <a:xfrm>
            <a:off x="2564055" y="1397973"/>
            <a:ext cx="607769" cy="3292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cxnSp>
        <p:nvCxnSpPr>
          <p:cNvPr id="12" name="直接箭头连接符 11"/>
          <p:cNvCxnSpPr>
            <a:stCxn id="10" idx="6"/>
            <a:endCxn id="14" idx="1"/>
          </p:cNvCxnSpPr>
          <p:nvPr/>
        </p:nvCxnSpPr>
        <p:spPr>
          <a:xfrm>
            <a:off x="3171824" y="1562616"/>
            <a:ext cx="1707854" cy="14621"/>
          </a:xfrm>
          <a:prstGeom prst="straightConnector1">
            <a:avLst/>
          </a:prstGeom>
          <a:ln w="38100">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879678" y="1377182"/>
            <a:ext cx="1515479" cy="400110"/>
          </a:xfrm>
          <a:prstGeom prst="rect">
            <a:avLst/>
          </a:prstGeom>
          <a:noFill/>
        </p:spPr>
        <p:txBody>
          <a:bodyPr wrap="none" rtlCol="0">
            <a:spAutoFit/>
          </a:bodyPr>
          <a:lstStyle/>
          <a:p>
            <a:r>
              <a:rPr lang="en-US" altLang="zh-CN" sz="2000" b="1" dirty="0">
                <a:solidFill>
                  <a:schemeClr val="accent1">
                    <a:lumMod val="75000"/>
                  </a:schemeClr>
                </a:solidFill>
                <a:latin typeface="Calibri"/>
                <a:cs typeface="Calibri"/>
              </a:rPr>
              <a:t>Lab1 release</a:t>
            </a:r>
            <a:endParaRPr lang="zh-CN" altLang="en-US" sz="2000" b="1" dirty="0">
              <a:solidFill>
                <a:schemeClr val="accent1">
                  <a:lumMod val="75000"/>
                </a:schemeClr>
              </a:solidFill>
              <a:latin typeface="Calibri"/>
              <a:cs typeface="Calibri"/>
            </a:endParaRPr>
          </a:p>
        </p:txBody>
      </p:sp>
      <p:sp>
        <p:nvSpPr>
          <p:cNvPr id="15" name="文本框 14"/>
          <p:cNvSpPr txBox="1"/>
          <p:nvPr/>
        </p:nvSpPr>
        <p:spPr>
          <a:xfrm>
            <a:off x="4879678" y="2381899"/>
            <a:ext cx="1913537" cy="400110"/>
          </a:xfrm>
          <a:prstGeom prst="rect">
            <a:avLst/>
          </a:prstGeom>
          <a:noFill/>
        </p:spPr>
        <p:txBody>
          <a:bodyPr wrap="none" rtlCol="0">
            <a:spAutoFit/>
          </a:bodyPr>
          <a:lstStyle/>
          <a:p>
            <a:r>
              <a:rPr lang="en-US" altLang="zh-CN" sz="2000" b="1" dirty="0">
                <a:solidFill>
                  <a:srgbClr val="FF0000"/>
                </a:solidFill>
                <a:latin typeface="Calibri"/>
                <a:cs typeface="Calibri"/>
              </a:rPr>
              <a:t>Lab1 checkpoint</a:t>
            </a:r>
            <a:endParaRPr lang="zh-CN" altLang="en-US" sz="2000" b="1" dirty="0">
              <a:solidFill>
                <a:srgbClr val="FF0000"/>
              </a:solidFill>
              <a:latin typeface="Calibri"/>
              <a:cs typeface="Calibri"/>
            </a:endParaRPr>
          </a:p>
        </p:txBody>
      </p:sp>
      <p:cxnSp>
        <p:nvCxnSpPr>
          <p:cNvPr id="16" name="直接箭头连接符 15"/>
          <p:cNvCxnSpPr>
            <a:endCxn id="15" idx="1"/>
          </p:cNvCxnSpPr>
          <p:nvPr/>
        </p:nvCxnSpPr>
        <p:spPr>
          <a:xfrm>
            <a:off x="3171825" y="2581573"/>
            <a:ext cx="1707853" cy="381"/>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左大括号 17"/>
          <p:cNvSpPr/>
          <p:nvPr/>
        </p:nvSpPr>
        <p:spPr>
          <a:xfrm rot="10800000">
            <a:off x="6855540" y="1582261"/>
            <a:ext cx="244506" cy="1113314"/>
          </a:xfrm>
          <a:prstGeom prst="leftBrace">
            <a:avLst/>
          </a:prstGeom>
          <a:noFill/>
          <a:ln w="38100">
            <a:solidFill>
              <a:srgbClr val="00B05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ln>
                <a:solidFill>
                  <a:srgbClr val="00B050"/>
                </a:solidFill>
              </a:ln>
              <a:solidFill>
                <a:srgbClr val="00B050"/>
              </a:solidFill>
            </a:endParaRPr>
          </a:p>
        </p:txBody>
      </p:sp>
      <p:sp>
        <p:nvSpPr>
          <p:cNvPr id="20" name="文本框 19"/>
          <p:cNvSpPr txBox="1"/>
          <p:nvPr/>
        </p:nvSpPr>
        <p:spPr>
          <a:xfrm>
            <a:off x="7143508" y="1954252"/>
            <a:ext cx="750526" cy="369332"/>
          </a:xfrm>
          <a:prstGeom prst="rect">
            <a:avLst/>
          </a:prstGeom>
          <a:noFill/>
        </p:spPr>
        <p:txBody>
          <a:bodyPr wrap="none" rtlCol="0">
            <a:spAutoFit/>
          </a:bodyPr>
          <a:lstStyle/>
          <a:p>
            <a:r>
              <a:rPr lang="en-US" altLang="zh-CN" b="1" dirty="0">
                <a:solidFill>
                  <a:srgbClr val="00B050"/>
                </a:solidFill>
                <a:latin typeface="Calibri"/>
                <a:cs typeface="Calibri"/>
              </a:rPr>
              <a:t>Q &amp; A</a:t>
            </a:r>
            <a:endParaRPr lang="zh-CN" altLang="en-US" b="1" dirty="0">
              <a:solidFill>
                <a:srgbClr val="00B050"/>
              </a:solidFill>
              <a:latin typeface="Calibri"/>
              <a:cs typeface="Calibri"/>
            </a:endParaRPr>
          </a:p>
        </p:txBody>
      </p:sp>
      <p:sp>
        <p:nvSpPr>
          <p:cNvPr id="23" name="文本框 22"/>
          <p:cNvSpPr txBox="1"/>
          <p:nvPr/>
        </p:nvSpPr>
        <p:spPr>
          <a:xfrm>
            <a:off x="4879678" y="2595826"/>
            <a:ext cx="1515479" cy="400110"/>
          </a:xfrm>
          <a:prstGeom prst="rect">
            <a:avLst/>
          </a:prstGeom>
          <a:noFill/>
        </p:spPr>
        <p:txBody>
          <a:bodyPr wrap="none" rtlCol="0">
            <a:spAutoFit/>
          </a:bodyPr>
          <a:lstStyle/>
          <a:p>
            <a:r>
              <a:rPr lang="en-US" altLang="zh-CN" sz="2000" b="1" dirty="0">
                <a:solidFill>
                  <a:schemeClr val="accent1">
                    <a:lumMod val="75000"/>
                  </a:schemeClr>
                </a:solidFill>
                <a:latin typeface="Calibri"/>
                <a:cs typeface="Calibri"/>
              </a:rPr>
              <a:t>Lab2 release</a:t>
            </a:r>
            <a:endParaRPr lang="zh-CN" altLang="en-US" sz="2000" b="1" dirty="0">
              <a:solidFill>
                <a:schemeClr val="accent1">
                  <a:lumMod val="75000"/>
                </a:schemeClr>
              </a:solidFill>
              <a:latin typeface="Calibri"/>
              <a:cs typeface="Calibri"/>
            </a:endParaRPr>
          </a:p>
        </p:txBody>
      </p:sp>
      <p:sp>
        <p:nvSpPr>
          <p:cNvPr id="27" name="文本框 26"/>
          <p:cNvSpPr txBox="1"/>
          <p:nvPr/>
        </p:nvSpPr>
        <p:spPr>
          <a:xfrm>
            <a:off x="4863374" y="3844369"/>
            <a:ext cx="1913537" cy="400110"/>
          </a:xfrm>
          <a:prstGeom prst="rect">
            <a:avLst/>
          </a:prstGeom>
          <a:noFill/>
        </p:spPr>
        <p:txBody>
          <a:bodyPr wrap="none" rtlCol="0">
            <a:spAutoFit/>
          </a:bodyPr>
          <a:lstStyle/>
          <a:p>
            <a:r>
              <a:rPr lang="en-US" altLang="zh-CN" sz="2000" b="1" dirty="0">
                <a:solidFill>
                  <a:srgbClr val="FF0000"/>
                </a:solidFill>
                <a:latin typeface="Calibri"/>
                <a:cs typeface="Calibri"/>
              </a:rPr>
              <a:t>Lab2 checkpoint</a:t>
            </a:r>
            <a:endParaRPr lang="zh-CN" altLang="en-US" sz="2000" b="1" dirty="0">
              <a:solidFill>
                <a:srgbClr val="FF0000"/>
              </a:solidFill>
              <a:latin typeface="Calibri"/>
              <a:cs typeface="Calibri"/>
            </a:endParaRPr>
          </a:p>
        </p:txBody>
      </p:sp>
      <p:cxnSp>
        <p:nvCxnSpPr>
          <p:cNvPr id="31" name="直接箭头连接符 30"/>
          <p:cNvCxnSpPr/>
          <p:nvPr/>
        </p:nvCxnSpPr>
        <p:spPr>
          <a:xfrm>
            <a:off x="3171825" y="4039163"/>
            <a:ext cx="1691549" cy="5261"/>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左大括号 31"/>
          <p:cNvSpPr/>
          <p:nvPr/>
        </p:nvSpPr>
        <p:spPr>
          <a:xfrm rot="10800000">
            <a:off x="6855540" y="2746597"/>
            <a:ext cx="244506" cy="1349152"/>
          </a:xfrm>
          <a:prstGeom prst="leftBrace">
            <a:avLst/>
          </a:prstGeom>
          <a:noFill/>
          <a:ln w="38100">
            <a:solidFill>
              <a:srgbClr val="00B05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ln>
                <a:solidFill>
                  <a:srgbClr val="00B050"/>
                </a:solidFill>
              </a:ln>
              <a:solidFill>
                <a:srgbClr val="00B050"/>
              </a:solidFill>
            </a:endParaRPr>
          </a:p>
        </p:txBody>
      </p:sp>
      <p:sp>
        <p:nvSpPr>
          <p:cNvPr id="34" name="文本框 33"/>
          <p:cNvSpPr txBox="1"/>
          <p:nvPr/>
        </p:nvSpPr>
        <p:spPr>
          <a:xfrm>
            <a:off x="7185165" y="3236507"/>
            <a:ext cx="750526" cy="369332"/>
          </a:xfrm>
          <a:prstGeom prst="rect">
            <a:avLst/>
          </a:prstGeom>
          <a:noFill/>
        </p:spPr>
        <p:txBody>
          <a:bodyPr wrap="none" rtlCol="0">
            <a:spAutoFit/>
          </a:bodyPr>
          <a:lstStyle/>
          <a:p>
            <a:r>
              <a:rPr lang="en-US" altLang="zh-CN" b="1" dirty="0">
                <a:solidFill>
                  <a:srgbClr val="00B050"/>
                </a:solidFill>
                <a:latin typeface="Calibri"/>
                <a:cs typeface="Calibri"/>
              </a:rPr>
              <a:t>Q &amp; A</a:t>
            </a:r>
            <a:endParaRPr lang="zh-CN" altLang="en-US" b="1" dirty="0">
              <a:solidFill>
                <a:srgbClr val="00B050"/>
              </a:solidFill>
              <a:latin typeface="Calibri"/>
              <a:cs typeface="Calibri"/>
            </a:endParaRPr>
          </a:p>
        </p:txBody>
      </p:sp>
      <p:sp>
        <p:nvSpPr>
          <p:cNvPr id="36" name="文本框 35"/>
          <p:cNvSpPr txBox="1"/>
          <p:nvPr/>
        </p:nvSpPr>
        <p:spPr>
          <a:xfrm>
            <a:off x="4879678" y="4059291"/>
            <a:ext cx="1515479" cy="400110"/>
          </a:xfrm>
          <a:prstGeom prst="rect">
            <a:avLst/>
          </a:prstGeom>
          <a:noFill/>
        </p:spPr>
        <p:txBody>
          <a:bodyPr wrap="none" rtlCol="0">
            <a:spAutoFit/>
          </a:bodyPr>
          <a:lstStyle/>
          <a:p>
            <a:r>
              <a:rPr lang="en-US" altLang="zh-CN" sz="2000" b="1" dirty="0">
                <a:solidFill>
                  <a:schemeClr val="accent1">
                    <a:lumMod val="75000"/>
                  </a:schemeClr>
                </a:solidFill>
                <a:latin typeface="Calibri"/>
                <a:cs typeface="Calibri"/>
              </a:rPr>
              <a:t>Lab3 release</a:t>
            </a:r>
            <a:endParaRPr lang="zh-CN" altLang="en-US" sz="2000" b="1" dirty="0">
              <a:solidFill>
                <a:schemeClr val="accent1">
                  <a:lumMod val="75000"/>
                </a:schemeClr>
              </a:solidFill>
              <a:latin typeface="Calibri"/>
              <a:cs typeface="Calibri"/>
            </a:endParaRPr>
          </a:p>
        </p:txBody>
      </p:sp>
      <p:sp>
        <p:nvSpPr>
          <p:cNvPr id="39" name="流程图: 接点 38"/>
          <p:cNvSpPr/>
          <p:nvPr/>
        </p:nvSpPr>
        <p:spPr>
          <a:xfrm>
            <a:off x="2564054" y="5070406"/>
            <a:ext cx="607051" cy="329286"/>
          </a:xfrm>
          <a:prstGeom prst="flowChartConnector">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4863374" y="5043879"/>
            <a:ext cx="1913537" cy="400110"/>
          </a:xfrm>
          <a:prstGeom prst="rect">
            <a:avLst/>
          </a:prstGeom>
          <a:noFill/>
        </p:spPr>
        <p:txBody>
          <a:bodyPr wrap="none" rtlCol="0">
            <a:spAutoFit/>
          </a:bodyPr>
          <a:lstStyle/>
          <a:p>
            <a:r>
              <a:rPr lang="en-US" altLang="zh-CN" sz="2000" b="1" dirty="0">
                <a:solidFill>
                  <a:srgbClr val="FF0000"/>
                </a:solidFill>
                <a:latin typeface="Calibri"/>
                <a:cs typeface="Calibri"/>
              </a:rPr>
              <a:t>Lab3 checkpoint</a:t>
            </a:r>
            <a:endParaRPr lang="zh-CN" altLang="en-US" sz="2000" b="1" dirty="0">
              <a:solidFill>
                <a:srgbClr val="FF0000"/>
              </a:solidFill>
              <a:latin typeface="Calibri"/>
              <a:cs typeface="Calibri"/>
            </a:endParaRPr>
          </a:p>
        </p:txBody>
      </p:sp>
      <p:cxnSp>
        <p:nvCxnSpPr>
          <p:cNvPr id="43" name="直接箭头连接符 42"/>
          <p:cNvCxnSpPr>
            <a:stCxn id="39" idx="6"/>
          </p:cNvCxnSpPr>
          <p:nvPr/>
        </p:nvCxnSpPr>
        <p:spPr>
          <a:xfrm>
            <a:off x="3171105" y="5235049"/>
            <a:ext cx="1692269" cy="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左大括号 43"/>
          <p:cNvSpPr/>
          <p:nvPr/>
        </p:nvSpPr>
        <p:spPr>
          <a:xfrm rot="10800000">
            <a:off x="6855540" y="4146771"/>
            <a:ext cx="244506" cy="1297218"/>
          </a:xfrm>
          <a:prstGeom prst="leftBrace">
            <a:avLst/>
          </a:prstGeom>
          <a:noFill/>
          <a:ln w="38100">
            <a:solidFill>
              <a:srgbClr val="00B05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ln>
                <a:solidFill>
                  <a:srgbClr val="00B050"/>
                </a:solidFill>
              </a:ln>
              <a:solidFill>
                <a:srgbClr val="00B050"/>
              </a:solidFill>
            </a:endParaRPr>
          </a:p>
        </p:txBody>
      </p:sp>
      <p:sp>
        <p:nvSpPr>
          <p:cNvPr id="45" name="文本框 44"/>
          <p:cNvSpPr txBox="1"/>
          <p:nvPr/>
        </p:nvSpPr>
        <p:spPr>
          <a:xfrm>
            <a:off x="7178674" y="4658431"/>
            <a:ext cx="750526" cy="369332"/>
          </a:xfrm>
          <a:prstGeom prst="rect">
            <a:avLst/>
          </a:prstGeom>
          <a:noFill/>
        </p:spPr>
        <p:txBody>
          <a:bodyPr wrap="none" rtlCol="0">
            <a:spAutoFit/>
          </a:bodyPr>
          <a:lstStyle/>
          <a:p>
            <a:r>
              <a:rPr lang="en-US" altLang="zh-CN" b="1" dirty="0">
                <a:solidFill>
                  <a:srgbClr val="00B050"/>
                </a:solidFill>
                <a:latin typeface="Calibri"/>
                <a:cs typeface="Calibri"/>
              </a:rPr>
              <a:t>Q &amp; A</a:t>
            </a:r>
            <a:endParaRPr lang="zh-CN" altLang="en-US" b="1" dirty="0">
              <a:solidFill>
                <a:srgbClr val="00B050"/>
              </a:solidFill>
              <a:latin typeface="Calibri"/>
              <a:cs typeface="Calibri"/>
            </a:endParaRPr>
          </a:p>
        </p:txBody>
      </p:sp>
      <p:sp>
        <p:nvSpPr>
          <p:cNvPr id="47" name="文本框 46"/>
          <p:cNvSpPr txBox="1"/>
          <p:nvPr/>
        </p:nvSpPr>
        <p:spPr>
          <a:xfrm>
            <a:off x="4859736" y="5243934"/>
            <a:ext cx="1765612" cy="400110"/>
          </a:xfrm>
          <a:prstGeom prst="rect">
            <a:avLst/>
          </a:prstGeom>
          <a:noFill/>
        </p:spPr>
        <p:txBody>
          <a:bodyPr wrap="none" rtlCol="0">
            <a:spAutoFit/>
          </a:bodyPr>
          <a:lstStyle/>
          <a:p>
            <a:r>
              <a:rPr lang="en-US" altLang="zh-CN" sz="2000" b="1" dirty="0">
                <a:solidFill>
                  <a:schemeClr val="accent1">
                    <a:lumMod val="75000"/>
                  </a:schemeClr>
                </a:solidFill>
                <a:latin typeface="Calibri"/>
                <a:cs typeface="Calibri"/>
              </a:rPr>
              <a:t>Project release</a:t>
            </a:r>
            <a:endParaRPr lang="zh-CN" altLang="en-US" sz="2000" b="1" dirty="0">
              <a:solidFill>
                <a:schemeClr val="accent1">
                  <a:lumMod val="75000"/>
                </a:schemeClr>
              </a:solidFill>
              <a:latin typeface="Calibri"/>
              <a:cs typeface="Calibri"/>
            </a:endParaRPr>
          </a:p>
        </p:txBody>
      </p:sp>
      <p:sp>
        <p:nvSpPr>
          <p:cNvPr id="48" name="左大括号 47"/>
          <p:cNvSpPr/>
          <p:nvPr/>
        </p:nvSpPr>
        <p:spPr>
          <a:xfrm rot="10800000">
            <a:off x="6855540" y="5495012"/>
            <a:ext cx="244506" cy="1167044"/>
          </a:xfrm>
          <a:prstGeom prst="leftBrace">
            <a:avLst/>
          </a:prstGeom>
          <a:noFill/>
          <a:ln w="38100">
            <a:solidFill>
              <a:srgbClr val="00B05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ln>
                <a:solidFill>
                  <a:srgbClr val="00B050"/>
                </a:solidFill>
              </a:ln>
              <a:solidFill>
                <a:srgbClr val="00B050"/>
              </a:solidFill>
            </a:endParaRPr>
          </a:p>
        </p:txBody>
      </p:sp>
      <p:sp>
        <p:nvSpPr>
          <p:cNvPr id="50" name="文本框 49"/>
          <p:cNvSpPr txBox="1"/>
          <p:nvPr/>
        </p:nvSpPr>
        <p:spPr>
          <a:xfrm>
            <a:off x="7178674" y="5942722"/>
            <a:ext cx="750526" cy="369332"/>
          </a:xfrm>
          <a:prstGeom prst="rect">
            <a:avLst/>
          </a:prstGeom>
          <a:noFill/>
        </p:spPr>
        <p:txBody>
          <a:bodyPr wrap="none" rtlCol="0">
            <a:spAutoFit/>
          </a:bodyPr>
          <a:lstStyle/>
          <a:p>
            <a:r>
              <a:rPr lang="en-US" altLang="zh-CN" b="1" dirty="0">
                <a:solidFill>
                  <a:srgbClr val="00B050"/>
                </a:solidFill>
                <a:latin typeface="Calibri"/>
                <a:cs typeface="Calibri"/>
              </a:rPr>
              <a:t>Q &amp; A</a:t>
            </a:r>
            <a:endParaRPr lang="zh-CN" altLang="en-US" b="1" dirty="0">
              <a:solidFill>
                <a:srgbClr val="00B050"/>
              </a:solidFill>
              <a:latin typeface="Calibri"/>
              <a:cs typeface="Calibri"/>
            </a:endParaRPr>
          </a:p>
        </p:txBody>
      </p:sp>
      <p:sp>
        <p:nvSpPr>
          <p:cNvPr id="51" name="流程图: 接点 50"/>
          <p:cNvSpPr/>
          <p:nvPr/>
        </p:nvSpPr>
        <p:spPr>
          <a:xfrm>
            <a:off x="2564055" y="2423103"/>
            <a:ext cx="607769" cy="329286"/>
          </a:xfrm>
          <a:prstGeom prst="flowChartConnector">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sp>
        <p:nvSpPr>
          <p:cNvPr id="54" name="流程图: 接点 53"/>
          <p:cNvSpPr/>
          <p:nvPr/>
        </p:nvSpPr>
        <p:spPr>
          <a:xfrm>
            <a:off x="2564055" y="3877683"/>
            <a:ext cx="607769" cy="329286"/>
          </a:xfrm>
          <a:prstGeom prst="flowChartConnector">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sp>
        <p:nvSpPr>
          <p:cNvPr id="55" name="椭圆 54"/>
          <p:cNvSpPr/>
          <p:nvPr/>
        </p:nvSpPr>
        <p:spPr>
          <a:xfrm>
            <a:off x="8007828" y="4244479"/>
            <a:ext cx="1300391" cy="1052066"/>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a:ea typeface="Calibri"/>
                <a:cs typeface="Calibri"/>
              </a:rPr>
              <a:t>Here Now</a:t>
            </a:r>
            <a:endParaRPr lang="zh-CN" altLang="en-US" sz="2000" b="1"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dirty="0"/>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dirty="0"/>
          </a:p>
        </p:txBody>
      </p:sp>
      <p:sp>
        <p:nvSpPr>
          <p:cNvPr id="6"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Extended Instruction </a:t>
            </a:r>
            <a:endParaRPr lang="en-US" altLang="zh-CN" sz="4000" b="1" dirty="0">
              <a:solidFill>
                <a:schemeClr val="accent5">
                  <a:lumMod val="75000"/>
                </a:schemeClr>
              </a:solidFill>
              <a:latin typeface="Century Gothic" pitchFamily="34" charset="0"/>
            </a:endParaRPr>
          </a:p>
        </p:txBody>
      </p:sp>
      <p:sp>
        <p:nvSpPr>
          <p:cNvPr id="7" name="文本框 6"/>
          <p:cNvSpPr txBox="1"/>
          <p:nvPr/>
        </p:nvSpPr>
        <p:spPr>
          <a:xfrm>
            <a:off x="650240" y="968067"/>
            <a:ext cx="1140056" cy="584775"/>
          </a:xfrm>
          <a:prstGeom prst="rect">
            <a:avLst/>
          </a:prstGeom>
          <a:noFill/>
        </p:spPr>
        <p:txBody>
          <a:bodyPr wrap="none" rtlCol="0">
            <a:spAutoFit/>
          </a:bodyPr>
          <a:lstStyle/>
          <a:p>
            <a:pPr marL="285750" indent="-285750">
              <a:buFont typeface="Wingdings" charset="2"/>
              <a:buChar char="n"/>
            </a:pPr>
            <a:r>
              <a:rPr lang="en-US" altLang="zh-CN" sz="2000" dirty="0"/>
              <a:t> </a:t>
            </a:r>
            <a:r>
              <a:rPr lang="en-US" altLang="zh-CN" sz="3200" b="1" dirty="0"/>
              <a:t>DIV</a:t>
            </a:r>
            <a:endParaRPr lang="zh-CN" altLang="en-US" sz="3200" b="1" dirty="0"/>
          </a:p>
        </p:txBody>
      </p:sp>
      <p:sp>
        <p:nvSpPr>
          <p:cNvPr id="4" name="文本框 3"/>
          <p:cNvSpPr txBox="1"/>
          <p:nvPr/>
        </p:nvSpPr>
        <p:spPr>
          <a:xfrm>
            <a:off x="1008613" y="1614334"/>
            <a:ext cx="10031693" cy="830997"/>
          </a:xfrm>
          <a:prstGeom prst="rect">
            <a:avLst/>
          </a:prstGeom>
          <a:noFill/>
        </p:spPr>
        <p:txBody>
          <a:bodyPr wrap="square">
            <a:spAutoFit/>
          </a:bodyPr>
          <a:lstStyle/>
          <a:p>
            <a:r>
              <a:rPr lang="en-US" altLang="zh-CN" sz="2400" dirty="0"/>
              <a:t>ARM doesn’t directly support division instruction, so we should design a new instruction to implement it.</a:t>
            </a:r>
            <a:endParaRPr lang="zh-CN" altLang="en-US" sz="2400" dirty="0"/>
          </a:p>
        </p:txBody>
      </p:sp>
      <p:sp>
        <p:nvSpPr>
          <p:cNvPr id="8" name="文本框 7"/>
          <p:cNvSpPr txBox="1"/>
          <p:nvPr/>
        </p:nvSpPr>
        <p:spPr>
          <a:xfrm>
            <a:off x="976281" y="2445331"/>
            <a:ext cx="6124638" cy="584775"/>
          </a:xfrm>
          <a:prstGeom prst="rect">
            <a:avLst/>
          </a:prstGeom>
          <a:noFill/>
        </p:spPr>
        <p:txBody>
          <a:bodyPr wrap="square">
            <a:spAutoFit/>
          </a:bodyPr>
          <a:lstStyle/>
          <a:p>
            <a:r>
              <a:rPr lang="en-US" altLang="zh-CN" sz="3200" b="1" dirty="0">
                <a:solidFill>
                  <a:srgbClr val="FF0000"/>
                </a:solidFill>
              </a:rPr>
              <a:t>How to design a new instruction?</a:t>
            </a:r>
            <a:endParaRPr lang="zh-CN" altLang="en-US" sz="3200" b="1" dirty="0">
              <a:solidFill>
                <a:srgbClr val="FF0000"/>
              </a:solidFill>
            </a:endParaRPr>
          </a:p>
        </p:txBody>
      </p:sp>
      <p:pic>
        <p:nvPicPr>
          <p:cNvPr id="18" name="图片 17"/>
          <p:cNvPicPr>
            <a:picLocks noChangeAspect="1"/>
          </p:cNvPicPr>
          <p:nvPr/>
        </p:nvPicPr>
        <p:blipFill>
          <a:blip r:embed="rId1"/>
          <a:stretch>
            <a:fillRect/>
          </a:stretch>
        </p:blipFill>
        <p:spPr>
          <a:xfrm>
            <a:off x="1008613" y="3340905"/>
            <a:ext cx="9140933" cy="1108697"/>
          </a:xfrm>
          <a:prstGeom prst="rect">
            <a:avLst/>
          </a:prstGeom>
        </p:spPr>
      </p:pic>
      <p:pic>
        <p:nvPicPr>
          <p:cNvPr id="20" name="图片 19"/>
          <p:cNvPicPr>
            <a:picLocks noChangeAspect="1"/>
          </p:cNvPicPr>
          <p:nvPr/>
        </p:nvPicPr>
        <p:blipFill>
          <a:blip r:embed="rId2"/>
          <a:stretch>
            <a:fillRect/>
          </a:stretch>
        </p:blipFill>
        <p:spPr>
          <a:xfrm>
            <a:off x="976281" y="3030106"/>
            <a:ext cx="6891737" cy="379859"/>
          </a:xfrm>
          <a:prstGeom prst="rect">
            <a:avLst/>
          </a:prstGeom>
        </p:spPr>
      </p:pic>
      <p:sp>
        <p:nvSpPr>
          <p:cNvPr id="22" name="文本框 21"/>
          <p:cNvSpPr txBox="1"/>
          <p:nvPr/>
        </p:nvSpPr>
        <p:spPr>
          <a:xfrm>
            <a:off x="976281" y="4517745"/>
            <a:ext cx="10384446" cy="461665"/>
          </a:xfrm>
          <a:prstGeom prst="rect">
            <a:avLst/>
          </a:prstGeom>
          <a:noFill/>
        </p:spPr>
        <p:txBody>
          <a:bodyPr wrap="square">
            <a:spAutoFit/>
          </a:bodyPr>
          <a:lstStyle/>
          <a:p>
            <a:r>
              <a:rPr lang="en-US" altLang="zh-CN" sz="2400" b="1" dirty="0"/>
              <a:t>Refer to “MUL”, we can design the undefined instruction for division like this:</a:t>
            </a:r>
            <a:endParaRPr lang="zh-CN" altLang="en-US" sz="2400" b="1" dirty="0"/>
          </a:p>
        </p:txBody>
      </p:sp>
      <p:pic>
        <p:nvPicPr>
          <p:cNvPr id="23" name="图片 22"/>
          <p:cNvPicPr>
            <a:picLocks noChangeAspect="1"/>
          </p:cNvPicPr>
          <p:nvPr/>
        </p:nvPicPr>
        <p:blipFill>
          <a:blip r:embed="rId1"/>
          <a:stretch>
            <a:fillRect/>
          </a:stretch>
        </p:blipFill>
        <p:spPr>
          <a:xfrm>
            <a:off x="1008613" y="5079460"/>
            <a:ext cx="9140933" cy="1108697"/>
          </a:xfrm>
          <a:prstGeom prst="rect">
            <a:avLst/>
          </a:prstGeom>
        </p:spPr>
      </p:pic>
      <p:sp>
        <p:nvSpPr>
          <p:cNvPr id="26" name="矩形 25"/>
          <p:cNvSpPr/>
          <p:nvPr/>
        </p:nvSpPr>
        <p:spPr>
          <a:xfrm>
            <a:off x="4472473" y="5554824"/>
            <a:ext cx="1069911" cy="3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5189711" y="5089670"/>
            <a:ext cx="463550"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16</a:t>
            </a:r>
            <a:endParaRPr lang="zh-CN" altLang="en-US" sz="1600" dirty="0">
              <a:latin typeface="Times New Roman" pitchFamily="18" charset="0"/>
              <a:cs typeface="Times New Roman" pitchFamily="18" charset="0"/>
            </a:endParaRPr>
          </a:p>
        </p:txBody>
      </p:sp>
      <p:sp>
        <p:nvSpPr>
          <p:cNvPr id="36" name="文本框 35"/>
          <p:cNvSpPr txBox="1"/>
          <p:nvPr/>
        </p:nvSpPr>
        <p:spPr>
          <a:xfrm>
            <a:off x="5516984" y="5091010"/>
            <a:ext cx="463550"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15</a:t>
            </a:r>
            <a:endParaRPr lang="zh-CN" altLang="en-US" sz="1600" dirty="0">
              <a:latin typeface="Times New Roman" pitchFamily="18" charset="0"/>
              <a:cs typeface="Times New Roman" pitchFamily="18" charset="0"/>
            </a:endParaRPr>
          </a:p>
        </p:txBody>
      </p:sp>
      <p:sp>
        <p:nvSpPr>
          <p:cNvPr id="37" name="矩形 36"/>
          <p:cNvSpPr/>
          <p:nvPr/>
        </p:nvSpPr>
        <p:spPr>
          <a:xfrm>
            <a:off x="5567784" y="5515254"/>
            <a:ext cx="1069911" cy="3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5542384" y="5400675"/>
            <a:ext cx="0" cy="67865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366192" y="5088236"/>
            <a:ext cx="463550"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12</a:t>
            </a:r>
            <a:endParaRPr lang="zh-CN" altLang="en-US" sz="1600" dirty="0">
              <a:latin typeface="Times New Roman" pitchFamily="18" charset="0"/>
              <a:cs typeface="Times New Roman" pitchFamily="18" charset="0"/>
            </a:endParaRPr>
          </a:p>
        </p:txBody>
      </p:sp>
      <p:sp>
        <p:nvSpPr>
          <p:cNvPr id="41" name="文本框 40"/>
          <p:cNvSpPr txBox="1"/>
          <p:nvPr/>
        </p:nvSpPr>
        <p:spPr>
          <a:xfrm>
            <a:off x="6689059" y="5088236"/>
            <a:ext cx="463550"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11</a:t>
            </a:r>
            <a:endParaRPr lang="zh-CN" altLang="en-US" sz="1600" dirty="0">
              <a:latin typeface="Times New Roman" pitchFamily="18" charset="0"/>
              <a:cs typeface="Times New Roman" pitchFamily="18" charset="0"/>
            </a:endParaRPr>
          </a:p>
        </p:txBody>
      </p:sp>
      <p:sp>
        <p:nvSpPr>
          <p:cNvPr id="42" name="矩形 41"/>
          <p:cNvSpPr/>
          <p:nvPr/>
        </p:nvSpPr>
        <p:spPr>
          <a:xfrm>
            <a:off x="6676111" y="5515254"/>
            <a:ext cx="1069911" cy="3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8" name="直接连接符 37"/>
          <p:cNvCxnSpPr/>
          <p:nvPr/>
        </p:nvCxnSpPr>
        <p:spPr>
          <a:xfrm>
            <a:off x="6704434" y="5400675"/>
            <a:ext cx="0" cy="67865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761611" y="5532421"/>
            <a:ext cx="433560"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Rd</a:t>
            </a:r>
            <a:endParaRPr lang="zh-CN" altLang="en-US" sz="1600" dirty="0">
              <a:latin typeface="Times New Roman" pitchFamily="18" charset="0"/>
              <a:cs typeface="Times New Roman" pitchFamily="18" charset="0"/>
            </a:endParaRPr>
          </a:p>
        </p:txBody>
      </p:sp>
      <p:sp>
        <p:nvSpPr>
          <p:cNvPr id="45" name="文本框 44"/>
          <p:cNvSpPr txBox="1"/>
          <p:nvPr/>
        </p:nvSpPr>
        <p:spPr>
          <a:xfrm>
            <a:off x="5848110" y="5532421"/>
            <a:ext cx="578183"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SBZ</a:t>
            </a:r>
            <a:endParaRPr lang="zh-CN" altLang="en-US" sz="1600" dirty="0">
              <a:latin typeface="Times New Roman" pitchFamily="18" charset="0"/>
              <a:cs typeface="Times New Roman" pitchFamily="18" charset="0"/>
            </a:endParaRPr>
          </a:p>
        </p:txBody>
      </p:sp>
      <p:sp>
        <p:nvSpPr>
          <p:cNvPr id="46" name="文本框 45"/>
          <p:cNvSpPr txBox="1"/>
          <p:nvPr/>
        </p:nvSpPr>
        <p:spPr>
          <a:xfrm>
            <a:off x="7074935" y="5532421"/>
            <a:ext cx="433560"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Rs</a:t>
            </a:r>
            <a:endParaRPr lang="zh-CN" altLang="en-US" sz="1600" dirty="0">
              <a:latin typeface="Times New Roman" pitchFamily="18" charset="0"/>
              <a:cs typeface="Times New Roman" pitchFamily="18" charset="0"/>
            </a:endParaRPr>
          </a:p>
        </p:txBody>
      </p:sp>
      <p:sp>
        <p:nvSpPr>
          <p:cNvPr id="48" name="矩形 47"/>
          <p:cNvSpPr/>
          <p:nvPr/>
        </p:nvSpPr>
        <p:spPr>
          <a:xfrm>
            <a:off x="9006245" y="5549298"/>
            <a:ext cx="1001356" cy="3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文本框 46"/>
          <p:cNvSpPr txBox="1"/>
          <p:nvPr/>
        </p:nvSpPr>
        <p:spPr>
          <a:xfrm>
            <a:off x="9301480" y="5532421"/>
            <a:ext cx="578183"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Rm</a:t>
            </a:r>
            <a:endParaRPr lang="zh-CN" altLang="en-US" sz="1600" dirty="0">
              <a:latin typeface="Times New Roman" pitchFamily="18" charset="0"/>
              <a:cs typeface="Times New Roman" pitchFamily="18" charset="0"/>
            </a:endParaRPr>
          </a:p>
        </p:txBody>
      </p:sp>
      <p:sp>
        <p:nvSpPr>
          <p:cNvPr id="49" name="文本框 48"/>
          <p:cNvSpPr txBox="1"/>
          <p:nvPr/>
        </p:nvSpPr>
        <p:spPr>
          <a:xfrm>
            <a:off x="965119" y="6152684"/>
            <a:ext cx="2591905" cy="369332"/>
          </a:xfrm>
          <a:prstGeom prst="rect">
            <a:avLst/>
          </a:prstGeom>
          <a:noFill/>
        </p:spPr>
        <p:txBody>
          <a:bodyPr wrap="square">
            <a:spAutoFit/>
          </a:bodyPr>
          <a:lstStyle/>
          <a:p>
            <a:r>
              <a:rPr lang="en-US" altLang="zh-CN" b="1" dirty="0"/>
              <a:t>SBZ means “Set Bits Zero”</a:t>
            </a:r>
            <a:endParaRPr lang="zh-CN" alt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dirty="0"/>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dirty="0"/>
          </a:p>
        </p:txBody>
      </p:sp>
      <p:sp>
        <p:nvSpPr>
          <p:cNvPr id="6"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Extended Instruction </a:t>
            </a:r>
            <a:endParaRPr lang="en-US" altLang="zh-CN" sz="4000" b="1" dirty="0">
              <a:solidFill>
                <a:schemeClr val="accent5">
                  <a:lumMod val="75000"/>
                </a:schemeClr>
              </a:solidFill>
              <a:latin typeface="Century Gothic" pitchFamily="34" charset="0"/>
            </a:endParaRPr>
          </a:p>
        </p:txBody>
      </p:sp>
      <p:sp>
        <p:nvSpPr>
          <p:cNvPr id="7" name="文本框 6"/>
          <p:cNvSpPr txBox="1"/>
          <p:nvPr/>
        </p:nvSpPr>
        <p:spPr>
          <a:xfrm>
            <a:off x="650240" y="968067"/>
            <a:ext cx="1140056" cy="584775"/>
          </a:xfrm>
          <a:prstGeom prst="rect">
            <a:avLst/>
          </a:prstGeom>
          <a:noFill/>
        </p:spPr>
        <p:txBody>
          <a:bodyPr wrap="none" rtlCol="0">
            <a:spAutoFit/>
          </a:bodyPr>
          <a:lstStyle/>
          <a:p>
            <a:pPr marL="285750" indent="-285750">
              <a:buFont typeface="Wingdings" charset="2"/>
              <a:buChar char="n"/>
            </a:pPr>
            <a:r>
              <a:rPr lang="en-US" altLang="zh-CN" sz="2000" dirty="0"/>
              <a:t> </a:t>
            </a:r>
            <a:r>
              <a:rPr lang="en-US" altLang="zh-CN" sz="3200" b="1" dirty="0"/>
              <a:t>DIV</a:t>
            </a:r>
            <a:endParaRPr lang="zh-CN" altLang="en-US" sz="3200" b="1" dirty="0"/>
          </a:p>
        </p:txBody>
      </p:sp>
      <p:pic>
        <p:nvPicPr>
          <p:cNvPr id="23" name="图片 22"/>
          <p:cNvPicPr>
            <a:picLocks noChangeAspect="1"/>
          </p:cNvPicPr>
          <p:nvPr/>
        </p:nvPicPr>
        <p:blipFill>
          <a:blip r:embed="rId1"/>
          <a:stretch>
            <a:fillRect/>
          </a:stretch>
        </p:blipFill>
        <p:spPr>
          <a:xfrm>
            <a:off x="976863" y="1552842"/>
            <a:ext cx="9140933" cy="1108697"/>
          </a:xfrm>
          <a:prstGeom prst="rect">
            <a:avLst/>
          </a:prstGeom>
        </p:spPr>
      </p:pic>
      <p:sp>
        <p:nvSpPr>
          <p:cNvPr id="26" name="矩形 25"/>
          <p:cNvSpPr/>
          <p:nvPr/>
        </p:nvSpPr>
        <p:spPr>
          <a:xfrm>
            <a:off x="4440723" y="2028206"/>
            <a:ext cx="1069911" cy="3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5157961" y="1563052"/>
            <a:ext cx="463550"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16</a:t>
            </a:r>
            <a:endParaRPr lang="zh-CN" altLang="en-US" sz="1600" dirty="0">
              <a:latin typeface="Times New Roman" pitchFamily="18" charset="0"/>
              <a:cs typeface="Times New Roman" pitchFamily="18" charset="0"/>
            </a:endParaRPr>
          </a:p>
        </p:txBody>
      </p:sp>
      <p:sp>
        <p:nvSpPr>
          <p:cNvPr id="36" name="文本框 35"/>
          <p:cNvSpPr txBox="1"/>
          <p:nvPr/>
        </p:nvSpPr>
        <p:spPr>
          <a:xfrm>
            <a:off x="5485234" y="1564392"/>
            <a:ext cx="463550"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15</a:t>
            </a:r>
            <a:endParaRPr lang="zh-CN" altLang="en-US" sz="1600" dirty="0">
              <a:latin typeface="Times New Roman" pitchFamily="18" charset="0"/>
              <a:cs typeface="Times New Roman" pitchFamily="18" charset="0"/>
            </a:endParaRPr>
          </a:p>
        </p:txBody>
      </p:sp>
      <p:sp>
        <p:nvSpPr>
          <p:cNvPr id="37" name="矩形 36"/>
          <p:cNvSpPr/>
          <p:nvPr/>
        </p:nvSpPr>
        <p:spPr>
          <a:xfrm>
            <a:off x="5536034" y="1988636"/>
            <a:ext cx="1069911" cy="3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5510634" y="1874057"/>
            <a:ext cx="0" cy="67865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334442" y="1561618"/>
            <a:ext cx="463550"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12</a:t>
            </a:r>
            <a:endParaRPr lang="zh-CN" altLang="en-US" sz="1600" dirty="0">
              <a:latin typeface="Times New Roman" pitchFamily="18" charset="0"/>
              <a:cs typeface="Times New Roman" pitchFamily="18" charset="0"/>
            </a:endParaRPr>
          </a:p>
        </p:txBody>
      </p:sp>
      <p:sp>
        <p:nvSpPr>
          <p:cNvPr id="41" name="文本框 40"/>
          <p:cNvSpPr txBox="1"/>
          <p:nvPr/>
        </p:nvSpPr>
        <p:spPr>
          <a:xfrm>
            <a:off x="6657309" y="1561618"/>
            <a:ext cx="463550"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11</a:t>
            </a:r>
            <a:endParaRPr lang="zh-CN" altLang="en-US" sz="1600" dirty="0">
              <a:latin typeface="Times New Roman" pitchFamily="18" charset="0"/>
              <a:cs typeface="Times New Roman" pitchFamily="18" charset="0"/>
            </a:endParaRPr>
          </a:p>
        </p:txBody>
      </p:sp>
      <p:sp>
        <p:nvSpPr>
          <p:cNvPr id="42" name="矩形 41"/>
          <p:cNvSpPr/>
          <p:nvPr/>
        </p:nvSpPr>
        <p:spPr>
          <a:xfrm>
            <a:off x="6644361" y="1988636"/>
            <a:ext cx="1069911" cy="3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8" name="直接连接符 37"/>
          <p:cNvCxnSpPr/>
          <p:nvPr/>
        </p:nvCxnSpPr>
        <p:spPr>
          <a:xfrm>
            <a:off x="6672684" y="1874057"/>
            <a:ext cx="0" cy="67865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729861" y="2005803"/>
            <a:ext cx="433560"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Rd</a:t>
            </a:r>
            <a:endParaRPr lang="zh-CN" altLang="en-US" sz="1600" dirty="0">
              <a:latin typeface="Times New Roman" pitchFamily="18" charset="0"/>
              <a:cs typeface="Times New Roman" pitchFamily="18" charset="0"/>
            </a:endParaRPr>
          </a:p>
        </p:txBody>
      </p:sp>
      <p:sp>
        <p:nvSpPr>
          <p:cNvPr id="45" name="文本框 44"/>
          <p:cNvSpPr txBox="1"/>
          <p:nvPr/>
        </p:nvSpPr>
        <p:spPr>
          <a:xfrm>
            <a:off x="5816360" y="2005803"/>
            <a:ext cx="578183"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SBZ</a:t>
            </a:r>
            <a:endParaRPr lang="zh-CN" altLang="en-US" sz="1600" dirty="0">
              <a:latin typeface="Times New Roman" pitchFamily="18" charset="0"/>
              <a:cs typeface="Times New Roman" pitchFamily="18" charset="0"/>
            </a:endParaRPr>
          </a:p>
        </p:txBody>
      </p:sp>
      <p:sp>
        <p:nvSpPr>
          <p:cNvPr id="46" name="文本框 45"/>
          <p:cNvSpPr txBox="1"/>
          <p:nvPr/>
        </p:nvSpPr>
        <p:spPr>
          <a:xfrm>
            <a:off x="7043185" y="2005803"/>
            <a:ext cx="433560"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Rs</a:t>
            </a:r>
            <a:endParaRPr lang="zh-CN" altLang="en-US" sz="1600" dirty="0">
              <a:latin typeface="Times New Roman" pitchFamily="18" charset="0"/>
              <a:cs typeface="Times New Roman" pitchFamily="18" charset="0"/>
            </a:endParaRPr>
          </a:p>
        </p:txBody>
      </p:sp>
      <p:sp>
        <p:nvSpPr>
          <p:cNvPr id="48" name="矩形 47"/>
          <p:cNvSpPr/>
          <p:nvPr/>
        </p:nvSpPr>
        <p:spPr>
          <a:xfrm>
            <a:off x="8974495" y="2022680"/>
            <a:ext cx="1001356" cy="3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文本框 46"/>
          <p:cNvSpPr txBox="1"/>
          <p:nvPr/>
        </p:nvSpPr>
        <p:spPr>
          <a:xfrm>
            <a:off x="9269730" y="2005803"/>
            <a:ext cx="578183" cy="338554"/>
          </a:xfrm>
          <a:prstGeom prst="rect">
            <a:avLst/>
          </a:prstGeom>
          <a:noFill/>
        </p:spPr>
        <p:txBody>
          <a:bodyPr wrap="square">
            <a:spAutoFit/>
          </a:bodyPr>
          <a:lstStyle/>
          <a:p>
            <a:r>
              <a:rPr lang="en-US" altLang="zh-CN" sz="1600" dirty="0">
                <a:latin typeface="Times New Roman" pitchFamily="18" charset="0"/>
                <a:cs typeface="Times New Roman" pitchFamily="18" charset="0"/>
              </a:rPr>
              <a:t>Rm</a:t>
            </a:r>
            <a:endParaRPr lang="zh-CN" altLang="en-US" sz="1600" dirty="0">
              <a:latin typeface="Times New Roman" pitchFamily="18" charset="0"/>
              <a:cs typeface="Times New Roman" pitchFamily="18" charset="0"/>
            </a:endParaRPr>
          </a:p>
        </p:txBody>
      </p:sp>
      <p:sp>
        <p:nvSpPr>
          <p:cNvPr id="5" name="文本框 4"/>
          <p:cNvSpPr txBox="1"/>
          <p:nvPr/>
        </p:nvSpPr>
        <p:spPr>
          <a:xfrm>
            <a:off x="4884840" y="1108899"/>
            <a:ext cx="2591905" cy="369332"/>
          </a:xfrm>
          <a:prstGeom prst="rect">
            <a:avLst/>
          </a:prstGeom>
          <a:noFill/>
        </p:spPr>
        <p:txBody>
          <a:bodyPr wrap="square">
            <a:spAutoFit/>
          </a:bodyPr>
          <a:lstStyle/>
          <a:p>
            <a:r>
              <a:rPr lang="en-US" altLang="zh-CN" b="1" dirty="0">
                <a:solidFill>
                  <a:srgbClr val="FF0000"/>
                </a:solidFill>
              </a:rPr>
              <a:t>Rd = Rs / Rm</a:t>
            </a:r>
            <a:endParaRPr lang="zh-CN" altLang="en-US" b="1" dirty="0">
              <a:solidFill>
                <a:srgbClr val="FF0000"/>
              </a:solidFill>
            </a:endParaRPr>
          </a:p>
        </p:txBody>
      </p:sp>
      <p:sp>
        <p:nvSpPr>
          <p:cNvPr id="9" name="文本框 8"/>
          <p:cNvSpPr txBox="1"/>
          <p:nvPr/>
        </p:nvSpPr>
        <p:spPr>
          <a:xfrm>
            <a:off x="1103734" y="3171513"/>
            <a:ext cx="4381500" cy="1569660"/>
          </a:xfrm>
          <a:prstGeom prst="rect">
            <a:avLst/>
          </a:prstGeom>
          <a:noFill/>
        </p:spPr>
        <p:txBody>
          <a:bodyPr wrap="square">
            <a:spAutoFit/>
          </a:bodyPr>
          <a:lstStyle/>
          <a:p>
            <a:r>
              <a:rPr lang="en-US" altLang="zh-CN" sz="1600" b="0" dirty="0">
                <a:solidFill>
                  <a:srgbClr val="C586C0"/>
                </a:solidFill>
                <a:effectLst/>
                <a:latin typeface="Consolas" pitchFamily="49" charset="0"/>
              </a:rPr>
              <a:t>case</a:t>
            </a:r>
            <a:r>
              <a:rPr lang="en-US" altLang="zh-CN" sz="1600" dirty="0">
                <a:solidFill>
                  <a:schemeClr val="bg1">
                    <a:lumMod val="65000"/>
                  </a:schemeClr>
                </a:solidFill>
                <a:latin typeface="Consolas" pitchFamily="49" charset="0"/>
              </a:rPr>
              <a:t>(op)</a:t>
            </a:r>
            <a:r>
              <a:rPr lang="en-US" altLang="zh-CN" sz="1600" b="0" dirty="0">
                <a:solidFill>
                  <a:schemeClr val="bg1">
                    <a:lumMod val="65000"/>
                  </a:schemeClr>
                </a:solidFill>
                <a:latin typeface="Consolas" pitchFamily="49" charset="0"/>
              </a:rPr>
              <a:t> </a:t>
            </a:r>
            <a:endParaRPr lang="en-US" altLang="zh-CN" sz="1600" b="0" dirty="0">
              <a:solidFill>
                <a:schemeClr val="bg1">
                  <a:lumMod val="65000"/>
                </a:schemeClr>
              </a:solidFill>
              <a:latin typeface="Consolas" pitchFamily="49" charset="0"/>
            </a:endParaRPr>
          </a:p>
          <a:p>
            <a:r>
              <a:rPr lang="en-US" altLang="zh-CN" sz="1600" b="0" dirty="0">
                <a:solidFill>
                  <a:srgbClr val="D4D4D4"/>
                </a:solidFill>
                <a:effectLst/>
                <a:latin typeface="Consolas" pitchFamily="49" charset="0"/>
              </a:rPr>
              <a:t>  </a:t>
            </a:r>
            <a:r>
              <a:rPr lang="en-US" altLang="zh-CN" sz="1600" b="0" dirty="0">
                <a:solidFill>
                  <a:srgbClr val="B5CEA8"/>
                </a:solidFill>
                <a:effectLst/>
                <a:latin typeface="Consolas" pitchFamily="49" charset="0"/>
              </a:rPr>
              <a:t>2'b00</a:t>
            </a:r>
            <a:r>
              <a:rPr lang="en-US" altLang="zh-CN" sz="1600" dirty="0">
                <a:solidFill>
                  <a:schemeClr val="bg1">
                    <a:lumMod val="65000"/>
                  </a:schemeClr>
                </a:solidFill>
                <a:latin typeface="Consolas" pitchFamily="49" charset="0"/>
              </a:rPr>
              <a:t>:</a:t>
            </a:r>
            <a:r>
              <a:rPr lang="en-US" altLang="zh-CN" sz="1600" b="0" dirty="0">
                <a:solidFill>
                  <a:srgbClr val="D4D4D4"/>
                </a:solidFill>
                <a:effectLst/>
                <a:latin typeface="Consolas" pitchFamily="49" charset="0"/>
              </a:rPr>
              <a:t> </a:t>
            </a:r>
            <a:r>
              <a:rPr lang="en-US" altLang="zh-CN" sz="1600" b="0" dirty="0">
                <a:solidFill>
                  <a:srgbClr val="6A9955"/>
                </a:solidFill>
                <a:effectLst/>
                <a:latin typeface="Consolas" pitchFamily="49" charset="0"/>
              </a:rPr>
              <a:t>// DP instructions</a:t>
            </a:r>
            <a:endParaRPr lang="en-US" altLang="zh-CN" sz="1600" b="0" dirty="0">
              <a:solidFill>
                <a:srgbClr val="D4D4D4"/>
              </a:solidFill>
              <a:effectLst/>
              <a:latin typeface="Consolas" pitchFamily="49" charset="0"/>
            </a:endParaRPr>
          </a:p>
          <a:p>
            <a:r>
              <a:rPr lang="en-US" altLang="zh-CN" sz="1600" b="0" dirty="0">
                <a:solidFill>
                  <a:srgbClr val="D4D4D4"/>
                </a:solidFill>
                <a:effectLst/>
                <a:latin typeface="Consolas" pitchFamily="49" charset="0"/>
              </a:rPr>
              <a:t>  </a:t>
            </a:r>
            <a:r>
              <a:rPr lang="en-US" altLang="zh-CN" sz="1600" b="0" dirty="0">
                <a:solidFill>
                  <a:srgbClr val="B5CEA8"/>
                </a:solidFill>
                <a:effectLst/>
                <a:latin typeface="Consolas" pitchFamily="49" charset="0"/>
              </a:rPr>
              <a:t>2'b01</a:t>
            </a:r>
            <a:r>
              <a:rPr lang="en-US" altLang="zh-CN" sz="1600" dirty="0">
                <a:solidFill>
                  <a:schemeClr val="bg1">
                    <a:lumMod val="65000"/>
                  </a:schemeClr>
                </a:solidFill>
                <a:latin typeface="Consolas" pitchFamily="49" charset="0"/>
              </a:rPr>
              <a:t>:</a:t>
            </a:r>
            <a:r>
              <a:rPr lang="en-US" altLang="zh-CN" sz="1600" b="0" dirty="0">
                <a:solidFill>
                  <a:srgbClr val="D4D4D4"/>
                </a:solidFill>
                <a:effectLst/>
                <a:latin typeface="Consolas" pitchFamily="49" charset="0"/>
              </a:rPr>
              <a:t> </a:t>
            </a:r>
            <a:r>
              <a:rPr lang="en-US" altLang="zh-CN" sz="1600" b="0" dirty="0">
                <a:solidFill>
                  <a:srgbClr val="6A9955"/>
                </a:solidFill>
                <a:effectLst/>
                <a:latin typeface="Consolas" pitchFamily="49" charset="0"/>
              </a:rPr>
              <a:t>// Memory instructions</a:t>
            </a:r>
            <a:endParaRPr lang="en-US" altLang="zh-CN" sz="1600" b="0" dirty="0">
              <a:solidFill>
                <a:srgbClr val="D4D4D4"/>
              </a:solidFill>
              <a:effectLst/>
              <a:latin typeface="Consolas" pitchFamily="49" charset="0"/>
            </a:endParaRPr>
          </a:p>
          <a:p>
            <a:r>
              <a:rPr lang="en-US" altLang="zh-CN" sz="1600" b="0" dirty="0">
                <a:solidFill>
                  <a:srgbClr val="D4D4D4"/>
                </a:solidFill>
                <a:effectLst/>
                <a:latin typeface="Consolas" pitchFamily="49" charset="0"/>
              </a:rPr>
              <a:t>  </a:t>
            </a:r>
            <a:r>
              <a:rPr lang="en-US" altLang="zh-CN" sz="1600" b="0" dirty="0">
                <a:solidFill>
                  <a:srgbClr val="B5CEA8"/>
                </a:solidFill>
                <a:effectLst/>
                <a:latin typeface="Consolas" pitchFamily="49" charset="0"/>
              </a:rPr>
              <a:t>2'b10</a:t>
            </a:r>
            <a:r>
              <a:rPr lang="en-US" altLang="zh-CN" sz="1600" dirty="0">
                <a:solidFill>
                  <a:schemeClr val="bg1">
                    <a:lumMod val="65000"/>
                  </a:schemeClr>
                </a:solidFill>
                <a:latin typeface="Consolas" pitchFamily="49" charset="0"/>
              </a:rPr>
              <a:t>:</a:t>
            </a:r>
            <a:r>
              <a:rPr lang="en-US" altLang="zh-CN" sz="1600" b="0" dirty="0">
                <a:solidFill>
                  <a:srgbClr val="D4D4D4"/>
                </a:solidFill>
                <a:effectLst/>
                <a:latin typeface="Consolas" pitchFamily="49" charset="0"/>
              </a:rPr>
              <a:t> </a:t>
            </a:r>
            <a:r>
              <a:rPr lang="en-US" altLang="zh-CN" sz="1600" b="0" dirty="0">
                <a:solidFill>
                  <a:srgbClr val="6A9955"/>
                </a:solidFill>
                <a:effectLst/>
                <a:latin typeface="Consolas" pitchFamily="49" charset="0"/>
              </a:rPr>
              <a:t>// Branch instructions</a:t>
            </a:r>
            <a:endParaRPr lang="en-US" altLang="zh-CN" sz="1600" b="0" dirty="0">
              <a:solidFill>
                <a:srgbClr val="D4D4D4"/>
              </a:solidFill>
              <a:effectLst/>
              <a:latin typeface="Consolas" pitchFamily="49" charset="0"/>
            </a:endParaRPr>
          </a:p>
          <a:p>
            <a:r>
              <a:rPr lang="en-US" altLang="zh-CN" sz="1600" b="0" dirty="0">
                <a:solidFill>
                  <a:srgbClr val="D4D4D4"/>
                </a:solidFill>
                <a:effectLst/>
                <a:latin typeface="Consolas" pitchFamily="49" charset="0"/>
              </a:rPr>
              <a:t>  </a:t>
            </a:r>
            <a:r>
              <a:rPr lang="en-US" altLang="zh-CN" sz="1600" dirty="0">
                <a:solidFill>
                  <a:schemeClr val="bg1">
                    <a:lumMod val="65000"/>
                  </a:schemeClr>
                </a:solidFill>
                <a:latin typeface="Consolas" pitchFamily="49" charset="0"/>
              </a:rPr>
              <a:t>......</a:t>
            </a:r>
            <a:endParaRPr lang="en-US" altLang="zh-CN" sz="1600" dirty="0">
              <a:solidFill>
                <a:schemeClr val="bg1">
                  <a:lumMod val="65000"/>
                </a:schemeClr>
              </a:solidFill>
              <a:latin typeface="Consolas" pitchFamily="49" charset="0"/>
            </a:endParaRPr>
          </a:p>
          <a:p>
            <a:r>
              <a:rPr lang="en-US" altLang="zh-CN" sz="1600" b="0" dirty="0" err="1">
                <a:solidFill>
                  <a:srgbClr val="C586C0"/>
                </a:solidFill>
                <a:effectLst/>
                <a:latin typeface="Consolas" pitchFamily="49" charset="0"/>
              </a:rPr>
              <a:t>endcase</a:t>
            </a:r>
            <a:endParaRPr lang="en-US" altLang="zh-CN" sz="1600" b="0" dirty="0">
              <a:solidFill>
                <a:srgbClr val="D4D4D4"/>
              </a:solidFill>
              <a:effectLst/>
              <a:latin typeface="Consolas" pitchFamily="49" charset="0"/>
            </a:endParaRPr>
          </a:p>
        </p:txBody>
      </p:sp>
      <p:sp>
        <p:nvSpPr>
          <p:cNvPr id="10" name="箭头: 右 9"/>
          <p:cNvSpPr/>
          <p:nvPr/>
        </p:nvSpPr>
        <p:spPr>
          <a:xfrm>
            <a:off x="5149610" y="3787963"/>
            <a:ext cx="666750" cy="241300"/>
          </a:xfrm>
          <a:prstGeom prst="rightArrow">
            <a:avLst>
              <a:gd name="adj1" fmla="val 50000"/>
              <a:gd name="adj2" fmla="val 105263"/>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948784" y="2627005"/>
            <a:ext cx="6121400" cy="3754874"/>
          </a:xfrm>
          <a:prstGeom prst="rect">
            <a:avLst/>
          </a:prstGeom>
          <a:noFill/>
        </p:spPr>
        <p:txBody>
          <a:bodyPr wrap="square">
            <a:spAutoFit/>
          </a:bodyPr>
          <a:lstStyle/>
          <a:p>
            <a:r>
              <a:rPr lang="en-US" altLang="zh-CN" sz="1400" b="0" dirty="0">
                <a:solidFill>
                  <a:srgbClr val="C586C0"/>
                </a:solidFill>
                <a:effectLst/>
                <a:latin typeface="Consolas" pitchFamily="49" charset="0"/>
              </a:rPr>
              <a:t>case</a:t>
            </a:r>
            <a:r>
              <a:rPr lang="en-US" altLang="zh-CN" sz="1400" dirty="0">
                <a:solidFill>
                  <a:schemeClr val="bg1">
                    <a:lumMod val="65000"/>
                  </a:schemeClr>
                </a:solidFill>
                <a:latin typeface="Consolas" pitchFamily="49" charset="0"/>
              </a:rPr>
              <a:t>(op) </a:t>
            </a:r>
            <a:endParaRPr lang="en-US" altLang="zh-CN" sz="1400" dirty="0">
              <a:solidFill>
                <a:schemeClr val="bg1">
                  <a:lumMod val="65000"/>
                </a:schemeClr>
              </a:solidFill>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B5CEA8"/>
                </a:solidFill>
                <a:effectLst/>
                <a:latin typeface="Consolas" pitchFamily="49" charset="0"/>
              </a:rPr>
              <a:t>2'b00</a:t>
            </a:r>
            <a:r>
              <a:rPr lang="en-US" altLang="zh-CN" sz="1400" b="0" dirty="0">
                <a:solidFill>
                  <a:srgbClr val="D4D4D4"/>
                </a:solidFill>
                <a:effectLst/>
                <a:latin typeface="Consolas" pitchFamily="49" charset="0"/>
              </a:rPr>
              <a:t>: </a:t>
            </a:r>
            <a:r>
              <a:rPr lang="en-US" altLang="zh-CN" sz="1400" b="0" dirty="0">
                <a:solidFill>
                  <a:srgbClr val="C586C0"/>
                </a:solidFill>
                <a:effectLst/>
                <a:latin typeface="Consolas" pitchFamily="49" charset="0"/>
              </a:rPr>
              <a:t>begin</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C586C0"/>
                </a:solidFill>
                <a:effectLst/>
                <a:latin typeface="Consolas" pitchFamily="49" charset="0"/>
              </a:rPr>
              <a:t>if</a:t>
            </a:r>
            <a:r>
              <a:rPr lang="en-US" altLang="zh-CN" sz="1400" dirty="0">
                <a:solidFill>
                  <a:schemeClr val="bg1">
                    <a:lumMod val="65000"/>
                  </a:schemeClr>
                </a:solidFill>
                <a:latin typeface="Consolas" pitchFamily="49" charset="0"/>
              </a:rPr>
              <a:t>(</a:t>
            </a:r>
            <a:r>
              <a:rPr lang="en-US" altLang="zh-CN" sz="1400" dirty="0" err="1">
                <a:solidFill>
                  <a:schemeClr val="bg1">
                    <a:lumMod val="65000"/>
                  </a:schemeClr>
                </a:solidFill>
                <a:latin typeface="Consolas" pitchFamily="49" charset="0"/>
              </a:rPr>
              <a:t>Instr</a:t>
            </a:r>
            <a:r>
              <a:rPr lang="en-US" altLang="zh-CN" sz="1400" dirty="0">
                <a:solidFill>
                  <a:schemeClr val="bg1">
                    <a:lumMod val="65000"/>
                  </a:schemeClr>
                </a:solidFill>
                <a:latin typeface="Consolas" pitchFamily="49" charset="0"/>
              </a:rPr>
              <a:t>[</a:t>
            </a:r>
            <a:r>
              <a:rPr lang="en-US" altLang="zh-CN" sz="1400" b="0" dirty="0">
                <a:solidFill>
                  <a:srgbClr val="B5CEA8"/>
                </a:solidFill>
                <a:effectLst/>
                <a:latin typeface="Consolas" pitchFamily="49" charset="0"/>
              </a:rPr>
              <a:t>25</a:t>
            </a:r>
            <a:r>
              <a:rPr lang="en-US" altLang="zh-CN" sz="1400" dirty="0">
                <a:solidFill>
                  <a:schemeClr val="bg1">
                    <a:lumMod val="65000"/>
                  </a:schemeClr>
                </a:solidFill>
                <a:latin typeface="Consolas" pitchFamily="49" charset="0"/>
              </a:rPr>
              <a:t>] == </a:t>
            </a:r>
            <a:r>
              <a:rPr lang="en-US" altLang="zh-CN" sz="1400" b="0" dirty="0">
                <a:solidFill>
                  <a:srgbClr val="B5CEA8"/>
                </a:solidFill>
                <a:effectLst/>
                <a:latin typeface="Consolas" pitchFamily="49" charset="0"/>
              </a:rPr>
              <a:t>0</a:t>
            </a:r>
            <a:r>
              <a:rPr lang="en-US" altLang="zh-CN" sz="1400" b="0" dirty="0">
                <a:solidFill>
                  <a:srgbClr val="D4D4D4"/>
                </a:solidFill>
                <a:effectLst/>
                <a:latin typeface="Consolas" pitchFamily="49" charset="0"/>
              </a:rPr>
              <a:t> </a:t>
            </a:r>
            <a:r>
              <a:rPr lang="en-US" altLang="zh-CN" sz="1400" dirty="0">
                <a:solidFill>
                  <a:schemeClr val="bg1">
                    <a:lumMod val="65000"/>
                  </a:schemeClr>
                </a:solidFill>
                <a:latin typeface="Consolas" pitchFamily="49" charset="0"/>
              </a:rPr>
              <a:t>&amp;&amp; </a:t>
            </a:r>
            <a:r>
              <a:rPr lang="en-US" altLang="zh-CN" sz="1400" dirty="0" err="1">
                <a:solidFill>
                  <a:schemeClr val="bg1">
                    <a:lumMod val="65000"/>
                  </a:schemeClr>
                </a:solidFill>
                <a:latin typeface="Consolas" pitchFamily="49" charset="0"/>
              </a:rPr>
              <a:t>Instr</a:t>
            </a:r>
            <a:r>
              <a:rPr lang="en-US" altLang="zh-CN" sz="1400" dirty="0">
                <a:solidFill>
                  <a:schemeClr val="bg1">
                    <a:lumMod val="65000"/>
                  </a:schemeClr>
                </a:solidFill>
                <a:latin typeface="Consolas" pitchFamily="49" charset="0"/>
              </a:rPr>
              <a:t>[</a:t>
            </a:r>
            <a:r>
              <a:rPr lang="en-US" altLang="zh-CN" sz="1400" b="0" dirty="0">
                <a:solidFill>
                  <a:srgbClr val="B5CEA8"/>
                </a:solidFill>
                <a:effectLst/>
                <a:latin typeface="Consolas" pitchFamily="49" charset="0"/>
              </a:rPr>
              <a:t>7</a:t>
            </a:r>
            <a:r>
              <a:rPr lang="en-US" altLang="zh-CN" sz="1400" b="0" dirty="0">
                <a:solidFill>
                  <a:srgbClr val="D4D4D4"/>
                </a:solidFill>
                <a:effectLst/>
                <a:latin typeface="Consolas" pitchFamily="49" charset="0"/>
              </a:rPr>
              <a:t>:</a:t>
            </a:r>
            <a:r>
              <a:rPr lang="en-US" altLang="zh-CN" sz="1400" b="0" dirty="0">
                <a:solidFill>
                  <a:srgbClr val="B5CEA8"/>
                </a:solidFill>
                <a:effectLst/>
                <a:latin typeface="Consolas" pitchFamily="49" charset="0"/>
              </a:rPr>
              <a:t>4</a:t>
            </a:r>
            <a:r>
              <a:rPr lang="en-US" altLang="zh-CN" sz="1400" dirty="0">
                <a:solidFill>
                  <a:schemeClr val="bg1">
                    <a:lumMod val="65000"/>
                  </a:schemeClr>
                </a:solidFill>
                <a:latin typeface="Consolas" pitchFamily="49" charset="0"/>
              </a:rPr>
              <a:t>] == </a:t>
            </a:r>
            <a:r>
              <a:rPr lang="en-US" altLang="zh-CN" sz="1400" b="0" dirty="0">
                <a:solidFill>
                  <a:srgbClr val="B5CEA8"/>
                </a:solidFill>
                <a:effectLst/>
                <a:latin typeface="Consolas" pitchFamily="49" charset="0"/>
              </a:rPr>
              <a:t>4'b1001</a:t>
            </a:r>
            <a:r>
              <a:rPr lang="en-US" altLang="zh-CN" sz="1400" b="0" dirty="0">
                <a:solidFill>
                  <a:schemeClr val="bg1">
                    <a:lumMod val="65000"/>
                  </a:schemeClr>
                </a:solidFill>
                <a:effectLst/>
                <a:latin typeface="Consolas" pitchFamily="49" charset="0"/>
              </a:rPr>
              <a:t> &amp;&amp; 	</a:t>
            </a:r>
            <a:r>
              <a:rPr lang="en-US" altLang="zh-CN" sz="1400" dirty="0" err="1">
                <a:solidFill>
                  <a:schemeClr val="bg1">
                    <a:lumMod val="65000"/>
                  </a:schemeClr>
                </a:solidFill>
                <a:latin typeface="Consolas" pitchFamily="49" charset="0"/>
              </a:rPr>
              <a:t>Instr</a:t>
            </a:r>
            <a:r>
              <a:rPr lang="en-US" altLang="zh-CN" sz="1400" dirty="0">
                <a:solidFill>
                  <a:schemeClr val="bg1">
                    <a:lumMod val="65000"/>
                  </a:schemeClr>
                </a:solidFill>
                <a:latin typeface="Consolas" pitchFamily="49" charset="0"/>
              </a:rPr>
              <a:t>[</a:t>
            </a:r>
            <a:r>
              <a:rPr lang="en-US" altLang="zh-CN" sz="1400" b="0" dirty="0">
                <a:solidFill>
                  <a:srgbClr val="B5CEA8"/>
                </a:solidFill>
                <a:effectLst/>
                <a:latin typeface="Consolas" pitchFamily="49" charset="0"/>
              </a:rPr>
              <a:t>24</a:t>
            </a:r>
            <a:r>
              <a:rPr lang="en-US" altLang="zh-CN" sz="1400" b="0" dirty="0">
                <a:solidFill>
                  <a:srgbClr val="D4D4D4"/>
                </a:solidFill>
                <a:effectLst/>
                <a:latin typeface="Consolas" pitchFamily="49" charset="0"/>
              </a:rPr>
              <a:t>:</a:t>
            </a:r>
            <a:r>
              <a:rPr lang="en-US" altLang="zh-CN" sz="1400" b="0" dirty="0">
                <a:solidFill>
                  <a:srgbClr val="B5CEA8"/>
                </a:solidFill>
                <a:effectLst/>
                <a:latin typeface="Consolas" pitchFamily="49" charset="0"/>
              </a:rPr>
              <a:t>21</a:t>
            </a:r>
            <a:r>
              <a:rPr lang="en-US" altLang="zh-CN" sz="1400" dirty="0">
                <a:solidFill>
                  <a:schemeClr val="bg1">
                    <a:lumMod val="65000"/>
                  </a:schemeClr>
                </a:solidFill>
                <a:latin typeface="Consolas" pitchFamily="49" charset="0"/>
              </a:rPr>
              <a:t>] == </a:t>
            </a:r>
            <a:r>
              <a:rPr lang="en-US" altLang="zh-CN" sz="1400" b="0" dirty="0">
                <a:solidFill>
                  <a:srgbClr val="B5CEA8"/>
                </a:solidFill>
                <a:effectLst/>
                <a:latin typeface="Consolas" pitchFamily="49" charset="0"/>
              </a:rPr>
              <a:t>4'b0000</a:t>
            </a:r>
            <a:r>
              <a:rPr lang="en-US" altLang="zh-CN" sz="1400" dirty="0">
                <a:solidFill>
                  <a:schemeClr val="bg1">
                    <a:lumMod val="65000"/>
                  </a:schemeClr>
                </a:solidFill>
                <a:latin typeface="Consolas" pitchFamily="49" charset="0"/>
              </a:rPr>
              <a:t>)</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6A9955"/>
                </a:solidFill>
                <a:effectLst/>
                <a:latin typeface="Consolas" pitchFamily="49" charset="0"/>
              </a:rPr>
              <a:t>// MUL instruction operation</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C586C0"/>
                </a:solidFill>
                <a:effectLst/>
                <a:latin typeface="Consolas" pitchFamily="49" charset="0"/>
              </a:rPr>
              <a:t>else</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6A9955"/>
                </a:solidFill>
                <a:effectLst/>
                <a:latin typeface="Consolas" pitchFamily="49" charset="0"/>
              </a:rPr>
              <a:t>// DP instructions operation</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C586C0"/>
                </a:solidFill>
                <a:effectLst/>
                <a:latin typeface="Consolas" pitchFamily="49" charset="0"/>
              </a:rPr>
              <a:t>end</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B5CEA8"/>
                </a:solidFill>
                <a:effectLst/>
                <a:latin typeface="Consolas" pitchFamily="49" charset="0"/>
              </a:rPr>
              <a:t>2'b01</a:t>
            </a:r>
            <a:r>
              <a:rPr lang="en-US" altLang="zh-CN" sz="1400" dirty="0">
                <a:solidFill>
                  <a:schemeClr val="bg1">
                    <a:lumMod val="65000"/>
                  </a:schemeClr>
                </a:solidFill>
                <a:latin typeface="Consolas" pitchFamily="49" charset="0"/>
              </a:rPr>
              <a:t>:</a:t>
            </a:r>
            <a:r>
              <a:rPr lang="en-US" altLang="zh-CN" sz="1400" b="0" dirty="0">
                <a:solidFill>
                  <a:srgbClr val="D4D4D4"/>
                </a:solidFill>
                <a:effectLst/>
                <a:latin typeface="Consolas" pitchFamily="49" charset="0"/>
              </a:rPr>
              <a:t> </a:t>
            </a:r>
            <a:r>
              <a:rPr lang="en-US" altLang="zh-CN" sz="1400" b="0" dirty="0">
                <a:solidFill>
                  <a:srgbClr val="C586C0"/>
                </a:solidFill>
                <a:effectLst/>
                <a:latin typeface="Consolas" pitchFamily="49" charset="0"/>
              </a:rPr>
              <a:t>begin </a:t>
            </a:r>
            <a:endParaRPr lang="en-US" altLang="zh-CN" sz="1400" b="0" dirty="0">
              <a:solidFill>
                <a:srgbClr val="C586C0"/>
              </a:solidFill>
              <a:effectLst/>
              <a:latin typeface="Consolas" pitchFamily="49" charset="0"/>
            </a:endParaRPr>
          </a:p>
          <a:p>
            <a:r>
              <a:rPr lang="en-US" altLang="zh-CN" sz="1400" dirty="0">
                <a:solidFill>
                  <a:srgbClr val="C586C0"/>
                </a:solidFill>
                <a:latin typeface="Consolas" pitchFamily="49" charset="0"/>
              </a:rPr>
              <a:t>    </a:t>
            </a:r>
            <a:r>
              <a:rPr lang="en-US" altLang="zh-CN" sz="1400" b="0" dirty="0">
                <a:solidFill>
                  <a:srgbClr val="C586C0"/>
                </a:solidFill>
                <a:effectLst/>
                <a:latin typeface="Consolas" pitchFamily="49" charset="0"/>
              </a:rPr>
              <a:t>if</a:t>
            </a:r>
            <a:r>
              <a:rPr lang="en-US" altLang="zh-CN" sz="1400" dirty="0">
                <a:solidFill>
                  <a:schemeClr val="bg1">
                    <a:lumMod val="65000"/>
                  </a:schemeClr>
                </a:solidFill>
                <a:latin typeface="Consolas" pitchFamily="49" charset="0"/>
              </a:rPr>
              <a:t>(</a:t>
            </a:r>
            <a:r>
              <a:rPr lang="en-US" altLang="zh-CN" sz="1400" dirty="0" err="1">
                <a:solidFill>
                  <a:schemeClr val="bg1">
                    <a:lumMod val="65000"/>
                  </a:schemeClr>
                </a:solidFill>
                <a:latin typeface="Consolas" pitchFamily="49" charset="0"/>
              </a:rPr>
              <a:t>Instr</a:t>
            </a:r>
            <a:r>
              <a:rPr lang="en-US" altLang="zh-CN" sz="1400" dirty="0">
                <a:solidFill>
                  <a:schemeClr val="bg1">
                    <a:lumMod val="65000"/>
                  </a:schemeClr>
                </a:solidFill>
                <a:latin typeface="Consolas" pitchFamily="49" charset="0"/>
              </a:rPr>
              <a:t>[</a:t>
            </a:r>
            <a:r>
              <a:rPr lang="en-US" altLang="zh-CN" sz="1400" b="0" dirty="0">
                <a:solidFill>
                  <a:srgbClr val="B5CEA8"/>
                </a:solidFill>
                <a:effectLst/>
                <a:latin typeface="Consolas" pitchFamily="49" charset="0"/>
              </a:rPr>
              <a:t>25:20</a:t>
            </a:r>
            <a:r>
              <a:rPr lang="en-US" altLang="zh-CN" sz="1400" dirty="0">
                <a:solidFill>
                  <a:schemeClr val="bg1">
                    <a:lumMod val="65000"/>
                  </a:schemeClr>
                </a:solidFill>
                <a:latin typeface="Consolas" pitchFamily="49" charset="0"/>
              </a:rPr>
              <a:t>] == </a:t>
            </a:r>
            <a:r>
              <a:rPr lang="en-US" altLang="zh-CN" sz="1400" dirty="0">
                <a:solidFill>
                  <a:srgbClr val="B5CEA8"/>
                </a:solidFill>
                <a:latin typeface="Consolas" pitchFamily="49" charset="0"/>
              </a:rPr>
              <a:t>6’b111111</a:t>
            </a:r>
            <a:r>
              <a:rPr lang="en-US" altLang="zh-CN" sz="1400" b="0" dirty="0">
                <a:solidFill>
                  <a:srgbClr val="D4D4D4"/>
                </a:solidFill>
                <a:effectLst/>
                <a:latin typeface="Consolas" pitchFamily="49" charset="0"/>
              </a:rPr>
              <a:t> </a:t>
            </a:r>
            <a:r>
              <a:rPr lang="en-US" altLang="zh-CN" sz="1400" dirty="0">
                <a:solidFill>
                  <a:schemeClr val="bg1">
                    <a:lumMod val="65000"/>
                  </a:schemeClr>
                </a:solidFill>
                <a:latin typeface="Consolas" pitchFamily="49" charset="0"/>
              </a:rPr>
              <a:t>&amp;&amp; </a:t>
            </a:r>
            <a:r>
              <a:rPr lang="en-US" altLang="zh-CN" sz="1400" dirty="0" err="1">
                <a:solidFill>
                  <a:schemeClr val="bg1">
                    <a:lumMod val="65000"/>
                  </a:schemeClr>
                </a:solidFill>
                <a:latin typeface="Consolas" pitchFamily="49" charset="0"/>
              </a:rPr>
              <a:t>Instr</a:t>
            </a:r>
            <a:r>
              <a:rPr lang="en-US" altLang="zh-CN" sz="1400" dirty="0">
                <a:solidFill>
                  <a:schemeClr val="bg1">
                    <a:lumMod val="65000"/>
                  </a:schemeClr>
                </a:solidFill>
                <a:latin typeface="Consolas" pitchFamily="49" charset="0"/>
              </a:rPr>
              <a:t>[</a:t>
            </a:r>
            <a:r>
              <a:rPr lang="en-US" altLang="zh-CN" sz="1400" b="0" dirty="0">
                <a:solidFill>
                  <a:srgbClr val="B5CEA8"/>
                </a:solidFill>
                <a:effectLst/>
                <a:latin typeface="Consolas" pitchFamily="49" charset="0"/>
              </a:rPr>
              <a:t>7</a:t>
            </a:r>
            <a:r>
              <a:rPr lang="en-US" altLang="zh-CN" sz="1400" b="0" dirty="0">
                <a:solidFill>
                  <a:srgbClr val="D4D4D4"/>
                </a:solidFill>
                <a:effectLst/>
                <a:latin typeface="Consolas" pitchFamily="49" charset="0"/>
              </a:rPr>
              <a:t>:</a:t>
            </a:r>
            <a:r>
              <a:rPr lang="en-US" altLang="zh-CN" sz="1400" b="0" dirty="0">
                <a:solidFill>
                  <a:srgbClr val="B5CEA8"/>
                </a:solidFill>
                <a:effectLst/>
                <a:latin typeface="Consolas" pitchFamily="49" charset="0"/>
              </a:rPr>
              <a:t>4</a:t>
            </a:r>
            <a:r>
              <a:rPr lang="en-US" altLang="zh-CN" sz="1400" dirty="0">
                <a:solidFill>
                  <a:schemeClr val="bg1">
                    <a:lumMod val="65000"/>
                  </a:schemeClr>
                </a:solidFill>
                <a:latin typeface="Consolas" pitchFamily="49" charset="0"/>
              </a:rPr>
              <a:t>] == </a:t>
            </a:r>
            <a:r>
              <a:rPr lang="en-US" altLang="zh-CN" sz="1400" b="0" dirty="0">
                <a:solidFill>
                  <a:srgbClr val="B5CEA8"/>
                </a:solidFill>
                <a:effectLst/>
                <a:latin typeface="Consolas" pitchFamily="49" charset="0"/>
              </a:rPr>
              <a:t>4’b1111</a:t>
            </a:r>
            <a:r>
              <a:rPr lang="en-US" altLang="zh-CN" sz="1400" dirty="0">
                <a:solidFill>
                  <a:schemeClr val="bg1">
                    <a:lumMod val="65000"/>
                  </a:schemeClr>
                </a:solidFill>
                <a:latin typeface="Consolas" pitchFamily="49" charset="0"/>
              </a:rPr>
              <a:t>)</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6A9955"/>
                </a:solidFill>
                <a:effectLst/>
                <a:latin typeface="Consolas" pitchFamily="49" charset="0"/>
              </a:rPr>
              <a:t>// DIV instruction operation</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C586C0"/>
                </a:solidFill>
                <a:effectLst/>
                <a:latin typeface="Consolas" pitchFamily="49" charset="0"/>
              </a:rPr>
              <a:t>else</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6A9955"/>
                </a:solidFill>
                <a:effectLst/>
                <a:latin typeface="Consolas" pitchFamily="49" charset="0"/>
              </a:rPr>
              <a:t>// Memory instructions operation</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C586C0"/>
                </a:solidFill>
                <a:effectLst/>
                <a:latin typeface="Consolas" pitchFamily="49" charset="0"/>
              </a:rPr>
              <a:t>end</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b="0" dirty="0">
                <a:solidFill>
                  <a:srgbClr val="B5CEA8"/>
                </a:solidFill>
                <a:effectLst/>
                <a:latin typeface="Consolas" pitchFamily="49" charset="0"/>
              </a:rPr>
              <a:t>2'b10</a:t>
            </a:r>
            <a:r>
              <a:rPr lang="en-US" altLang="zh-CN" sz="1400" dirty="0">
                <a:solidFill>
                  <a:schemeClr val="bg1">
                    <a:lumMod val="65000"/>
                  </a:schemeClr>
                </a:solidFill>
                <a:latin typeface="Consolas" pitchFamily="49" charset="0"/>
              </a:rPr>
              <a:t>:</a:t>
            </a:r>
            <a:r>
              <a:rPr lang="en-US" altLang="zh-CN" sz="1400" b="0" dirty="0">
                <a:solidFill>
                  <a:srgbClr val="D4D4D4"/>
                </a:solidFill>
                <a:effectLst/>
                <a:latin typeface="Consolas" pitchFamily="49" charset="0"/>
              </a:rPr>
              <a:t> </a:t>
            </a:r>
            <a:r>
              <a:rPr lang="en-US" altLang="zh-CN" sz="1400" b="0" dirty="0">
                <a:solidFill>
                  <a:srgbClr val="6A9955"/>
                </a:solidFill>
                <a:effectLst/>
                <a:latin typeface="Consolas" pitchFamily="49" charset="0"/>
              </a:rPr>
              <a:t>// Branch instructions</a:t>
            </a:r>
            <a:endParaRPr lang="en-US" altLang="zh-CN" sz="1400" b="0" dirty="0">
              <a:solidFill>
                <a:srgbClr val="D4D4D4"/>
              </a:solidFill>
              <a:effectLst/>
              <a:latin typeface="Consolas" pitchFamily="49" charset="0"/>
            </a:endParaRPr>
          </a:p>
          <a:p>
            <a:r>
              <a:rPr lang="en-US" altLang="zh-CN" sz="1400" b="0" dirty="0">
                <a:solidFill>
                  <a:srgbClr val="D4D4D4"/>
                </a:solidFill>
                <a:effectLst/>
                <a:latin typeface="Consolas" pitchFamily="49" charset="0"/>
              </a:rPr>
              <a:t>  </a:t>
            </a:r>
            <a:r>
              <a:rPr lang="en-US" altLang="zh-CN" sz="1400" dirty="0">
                <a:solidFill>
                  <a:schemeClr val="bg1">
                    <a:lumMod val="65000"/>
                  </a:schemeClr>
                </a:solidFill>
                <a:latin typeface="Consolas" pitchFamily="49" charset="0"/>
              </a:rPr>
              <a:t>......</a:t>
            </a:r>
            <a:endParaRPr lang="en-US" altLang="zh-CN" sz="1400" dirty="0">
              <a:solidFill>
                <a:schemeClr val="bg1">
                  <a:lumMod val="65000"/>
                </a:schemeClr>
              </a:solidFill>
              <a:latin typeface="Consolas" pitchFamily="49" charset="0"/>
            </a:endParaRPr>
          </a:p>
          <a:p>
            <a:r>
              <a:rPr lang="en-US" altLang="zh-CN" sz="1400" b="0" dirty="0" err="1">
                <a:solidFill>
                  <a:srgbClr val="C586C0"/>
                </a:solidFill>
                <a:effectLst/>
                <a:latin typeface="Consolas" pitchFamily="49" charset="0"/>
              </a:rPr>
              <a:t>endcase</a:t>
            </a:r>
            <a:endParaRPr lang="en-US" altLang="zh-CN" sz="1400" b="0" dirty="0">
              <a:solidFill>
                <a:srgbClr val="D4D4D4"/>
              </a:solidFill>
              <a:effectLst/>
              <a:latin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en-US" altLang="zh-CN" dirty="0">
                <a:latin typeface="Arial" charset="0"/>
                <a:cs typeface="Arial" charset="0"/>
              </a:rPr>
              <a:t>Content</a:t>
            </a:r>
            <a:endParaRPr lang="zh-CN" altLang="en-US" dirty="0">
              <a:latin typeface="Arial" charset="0"/>
              <a:cs typeface="Arial" charset="0"/>
            </a:endParaRPr>
          </a:p>
        </p:txBody>
      </p:sp>
      <p:sp>
        <p:nvSpPr>
          <p:cNvPr id="3" name="内容占位符 2"/>
          <p:cNvSpPr>
            <a14:cpLocks xmlns:a14="http://schemas.microsoft.com/office/drawing/2010/main" noGrp="1"/>
          </p:cNvSpPr>
          <p:nvPr>
            <p:ph idx="1"/>
          </p:nvPr>
        </p:nvSpPr>
        <p:spPr>
          <a:xfrm>
            <a:off x="838200" y="1641861"/>
            <a:ext cx="10515600" cy="3784343"/>
          </a:xfrm>
        </p:spPr>
        <p:txBody>
          <a:bodyPr>
            <a:normAutofit/>
          </a:bodyPr>
          <a:lstStyle/>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Objective &amp; Overview</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Multi-cycle multiplier &amp; divider: </a:t>
            </a:r>
            <a:r>
              <a:rPr lang="en-US" altLang="zh-CN" sz="3200" b="1" dirty="0" err="1">
                <a:solidFill>
                  <a:schemeClr val="bg1">
                    <a:lumMod val="75000"/>
                  </a:schemeClr>
                </a:solidFill>
                <a:latin typeface="Arial" charset="0"/>
                <a:cs typeface="Arial" charset="0"/>
              </a:rPr>
              <a:t>Mcycle</a:t>
            </a:r>
            <a:r>
              <a:rPr lang="en-US" altLang="zh-CN" sz="3200" b="1" dirty="0">
                <a:solidFill>
                  <a:schemeClr val="bg1">
                    <a:lumMod val="75000"/>
                  </a:schemeClr>
                </a:solidFill>
                <a:latin typeface="Arial" charset="0"/>
                <a:cs typeface="Arial" charset="0"/>
              </a:rPr>
              <a:t> Design</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Extended Instruction</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latin typeface="Arial" charset="0"/>
                <a:cs typeface="Arial" charset="0"/>
              </a:rPr>
              <a:t>Hardware Implement: How </a:t>
            </a:r>
            <a:r>
              <a:rPr lang="en-US" altLang="zh-CN" sz="3200" b="1" dirty="0" err="1">
                <a:latin typeface="Arial" charset="0"/>
                <a:cs typeface="Arial" charset="0"/>
              </a:rPr>
              <a:t>Mcycle</a:t>
            </a:r>
            <a:r>
              <a:rPr lang="en-US" altLang="zh-CN" sz="3200" b="1" dirty="0">
                <a:latin typeface="Arial" charset="0"/>
                <a:cs typeface="Arial" charset="0"/>
              </a:rPr>
              <a:t> integrate .. ?</a:t>
            </a:r>
            <a:endParaRPr lang="en-US" altLang="zh-CN" sz="3200" b="1" dirty="0">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On-board Test</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endParaRPr lang="en-US" altLang="zh-CN" sz="3200" b="1" dirty="0">
              <a:solidFill>
                <a:schemeClr val="bg1">
                  <a:lumMod val="75000"/>
                </a:schemeClr>
              </a:solidFill>
              <a:latin typeface="Arial" charset="0"/>
              <a:cs typeface="Arial" charset="0"/>
            </a:endParaRPr>
          </a:p>
        </p:txBody>
      </p:sp>
      <p:sp>
        <p:nvSpPr>
          <p:cNvPr id="4" name="灯片编号占位符 2"/>
          <p:cNvSpPr>
            <a14:cpLocks xmlns:a14="http://schemas.microsoft.com/office/drawing/2010/main"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E334993-C752-4DCD-8008-7F01190CCD09}" type="slidenum">
              <a:rPr lang="zh-CN" altLang="en-US" smtClean="0"/>
            </a:fld>
            <a:endParaRPr lang="zh-CN" altLang="en-US"/>
          </a:p>
        </p:txBody>
      </p:sp>
      <p:sp>
        <p:nvSpPr>
          <p:cNvPr id="5" name="页脚占位符 1"/>
          <p:cNvSpPr>
            <a14:cpLocks xmlns:a14="http://schemas.microsoft.com/office/drawing/2010/main" noGrp="1"/>
          </p:cNvSpPr>
          <p:nvPr>
            <p:ph type="ftr" sz="quarter" idx="11"/>
          </p:nvPr>
        </p:nvSpPr>
        <p:spPr>
          <a:xfrm>
            <a:off x="4038600" y="6356350"/>
            <a:ext cx="4114800" cy="365125"/>
          </a:xfrm>
        </p:spPr>
        <p:txBody>
          <a:bodyPr/>
          <a:lstStyle/>
          <a:p>
            <a:pPr>
              <a:defRPr/>
            </a:pPr>
            <a:r>
              <a:rPr lang="en-US" altLang="zh-CN" dirty="0"/>
              <a:t>SME309 Lab1</a:t>
            </a:r>
            <a:endParaRPr lang="zh-CN" altLang="en-US" dirty="0"/>
          </a:p>
        </p:txBody>
      </p:sp>
      <p:sp>
        <p:nvSpPr>
          <p:cNvPr id="6" name="灯片编号占位符 2"/>
          <p:cNvSpPr txBox="1"/>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F39F2F5-AAEC-484E-8D1B-150359545A16}" type="slidenum">
              <a:rPr lang="zh-CN" altLang="en-US" smtClean="0"/>
            </a:fld>
            <a:endParaRPr lang="zh-CN" altLang="en-US" dirty="0"/>
          </a:p>
        </p:txBody>
      </p:sp>
      <p:sp>
        <p:nvSpPr>
          <p:cNvPr id="7" name="Footer Placeholder 2"/>
          <p:cNvSpPr txBox="1"/>
          <p:nvPr/>
        </p:nvSpPr>
        <p:spPr>
          <a:xfrm>
            <a:off x="0" y="6356349"/>
            <a:ext cx="3639312"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SME309 – </a:t>
            </a:r>
            <a:r>
              <a:rPr kumimoji="0" lang="en-US"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Microprocessor Design</a:t>
            </a:r>
            <a:endPar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46813" y="1332537"/>
            <a:ext cx="9794467" cy="5298131"/>
          </a:xfrm>
          <a:prstGeom prst="rect">
            <a:avLst/>
          </a:prstGeom>
        </p:spPr>
      </p:pic>
      <p:sp>
        <p:nvSpPr>
          <p:cNvPr id="7" name="矩形 6"/>
          <p:cNvSpPr/>
          <p:nvPr/>
        </p:nvSpPr>
        <p:spPr>
          <a:xfrm>
            <a:off x="2838340" y="1296983"/>
            <a:ext cx="2230885" cy="2423015"/>
          </a:xfrm>
          <a:prstGeom prst="rect">
            <a:avLst/>
          </a:prstGeom>
          <a:solidFill>
            <a:srgbClr val="FF0000">
              <a:alpha val="32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Hardware implement</a:t>
            </a:r>
            <a:endParaRPr lang="en-US" altLang="zh-CN" sz="4000" b="1" dirty="0">
              <a:solidFill>
                <a:schemeClr val="accent5">
                  <a:lumMod val="75000"/>
                </a:schemeClr>
              </a:solidFill>
              <a:latin typeface="Century Gothic" pitchFamily="34" charset="0"/>
            </a:endParaRPr>
          </a:p>
        </p:txBody>
      </p:sp>
      <p:sp>
        <p:nvSpPr>
          <p:cNvPr id="9" name="文本框 8"/>
          <p:cNvSpPr txBox="1"/>
          <p:nvPr/>
        </p:nvSpPr>
        <p:spPr>
          <a:xfrm>
            <a:off x="5377922" y="1101704"/>
            <a:ext cx="6548139" cy="461665"/>
          </a:xfrm>
          <a:prstGeom prst="rect">
            <a:avLst/>
          </a:prstGeom>
          <a:noFill/>
        </p:spPr>
        <p:txBody>
          <a:bodyPr wrap="none" rtlCol="0">
            <a:spAutoFit/>
          </a:bodyPr>
          <a:lstStyle/>
          <a:p>
            <a:r>
              <a:rPr lang="en-US" altLang="zh-CN" sz="2400" dirty="0">
                <a:solidFill>
                  <a:srgbClr val="FF0000"/>
                </a:solidFill>
              </a:rPr>
              <a:t>Some new Control signals and </a:t>
            </a:r>
            <a:r>
              <a:rPr lang="en-US" altLang="zh-CN" sz="2400" dirty="0" err="1">
                <a:solidFill>
                  <a:srgbClr val="FF0000"/>
                </a:solidFill>
              </a:rPr>
              <a:t>datapath</a:t>
            </a:r>
            <a:r>
              <a:rPr lang="en-US" altLang="zh-CN" sz="2400" dirty="0">
                <a:solidFill>
                  <a:srgbClr val="FF0000"/>
                </a:solidFill>
              </a:rPr>
              <a:t> are added!</a:t>
            </a:r>
            <a:endParaRPr lang="zh-CN" altLang="en-US" sz="2400"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8"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Hardware implement</a:t>
            </a:r>
            <a:endParaRPr lang="en-US" altLang="zh-CN" sz="4000" b="1" dirty="0">
              <a:solidFill>
                <a:schemeClr val="accent5">
                  <a:lumMod val="75000"/>
                </a:schemeClr>
              </a:solidFill>
              <a:latin typeface="Century Gothic" pitchFamily="34" charset="0"/>
            </a:endParaRPr>
          </a:p>
        </p:txBody>
      </p:sp>
      <p:sp>
        <p:nvSpPr>
          <p:cNvPr id="4" name="文本框 3"/>
          <p:cNvSpPr txBox="1"/>
          <p:nvPr/>
        </p:nvSpPr>
        <p:spPr>
          <a:xfrm>
            <a:off x="904981" y="1083982"/>
            <a:ext cx="10031693" cy="830997"/>
          </a:xfrm>
          <a:prstGeom prst="rect">
            <a:avLst/>
          </a:prstGeom>
          <a:noFill/>
        </p:spPr>
        <p:txBody>
          <a:bodyPr wrap="square">
            <a:spAutoFit/>
          </a:bodyPr>
          <a:lstStyle/>
          <a:p>
            <a:r>
              <a:rPr lang="en-US" altLang="zh-CN" sz="2400" dirty="0"/>
              <a:t>When the CPU executes MUL or DIV instructions, what’s the difference from ADD or other arithmetic instructions?   </a:t>
            </a:r>
            <a:endParaRPr lang="zh-CN" altLang="en-US" sz="2400" dirty="0"/>
          </a:p>
        </p:txBody>
      </p:sp>
      <p:sp>
        <p:nvSpPr>
          <p:cNvPr id="10" name="文本框 9"/>
          <p:cNvSpPr txBox="1"/>
          <p:nvPr/>
        </p:nvSpPr>
        <p:spPr>
          <a:xfrm>
            <a:off x="904980" y="2103016"/>
            <a:ext cx="9594285" cy="830997"/>
          </a:xfrm>
          <a:prstGeom prst="rect">
            <a:avLst/>
          </a:prstGeom>
          <a:noFill/>
        </p:spPr>
        <p:txBody>
          <a:bodyPr wrap="square">
            <a:spAutoFit/>
          </a:bodyPr>
          <a:lstStyle/>
          <a:p>
            <a:r>
              <a:rPr lang="en-US" altLang="zh-CN" sz="2400" dirty="0"/>
              <a:t>1. For multi-cycle instruction,  What’s the PC’s behavior? Is another mux for PC’ is needed? (Controlled by “Busy”?)</a:t>
            </a:r>
            <a:endParaRPr lang="zh-CN" altLang="en-US" sz="2400" dirty="0"/>
          </a:p>
        </p:txBody>
      </p:sp>
      <p:pic>
        <p:nvPicPr>
          <p:cNvPr id="11" name="图片 10"/>
          <p:cNvPicPr>
            <a:picLocks noChangeAspect="1"/>
          </p:cNvPicPr>
          <p:nvPr/>
        </p:nvPicPr>
        <p:blipFill>
          <a:blip r:embed="rId1"/>
          <a:stretch>
            <a:fillRect/>
          </a:stretch>
        </p:blipFill>
        <p:spPr>
          <a:xfrm>
            <a:off x="1000344" y="3010359"/>
            <a:ext cx="4190476" cy="3142857"/>
          </a:xfrm>
          <a:prstGeom prst="rect">
            <a:avLst/>
          </a:prstGeom>
        </p:spPr>
      </p:pic>
      <p:sp>
        <p:nvSpPr>
          <p:cNvPr id="13" name="文本框 12"/>
          <p:cNvSpPr txBox="1"/>
          <p:nvPr/>
        </p:nvSpPr>
        <p:spPr>
          <a:xfrm>
            <a:off x="6216694" y="3833122"/>
            <a:ext cx="4633368" cy="1200329"/>
          </a:xfrm>
          <a:prstGeom prst="rect">
            <a:avLst/>
          </a:prstGeom>
          <a:noFill/>
        </p:spPr>
        <p:txBody>
          <a:bodyPr wrap="square">
            <a:spAutoFit/>
          </a:bodyPr>
          <a:lstStyle/>
          <a:p>
            <a:r>
              <a:rPr lang="en-US" altLang="zh-CN" sz="2400" dirty="0"/>
              <a:t>When multi-cycle operation is still executing, the CPU should stall, which means </a:t>
            </a:r>
            <a:r>
              <a:rPr lang="en-US" altLang="zh-CN" sz="2400" dirty="0">
                <a:solidFill>
                  <a:srgbClr val="FF0000"/>
                </a:solidFill>
              </a:rPr>
              <a:t>PC doesn’t change</a:t>
            </a:r>
            <a:r>
              <a:rPr lang="en-US" altLang="zh-CN" sz="2400" dirty="0"/>
              <a:t>!</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8"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Hardware implement</a:t>
            </a:r>
            <a:endParaRPr lang="en-US" altLang="zh-CN" sz="4000" b="1" dirty="0">
              <a:solidFill>
                <a:schemeClr val="accent5">
                  <a:lumMod val="75000"/>
                </a:schemeClr>
              </a:solidFill>
              <a:latin typeface="Century Gothic" pitchFamily="34" charset="0"/>
            </a:endParaRPr>
          </a:p>
        </p:txBody>
      </p:sp>
      <p:sp>
        <p:nvSpPr>
          <p:cNvPr id="4" name="文本框 3"/>
          <p:cNvSpPr txBox="1"/>
          <p:nvPr/>
        </p:nvSpPr>
        <p:spPr>
          <a:xfrm>
            <a:off x="904981" y="1083982"/>
            <a:ext cx="10031693" cy="830997"/>
          </a:xfrm>
          <a:prstGeom prst="rect">
            <a:avLst/>
          </a:prstGeom>
          <a:noFill/>
        </p:spPr>
        <p:txBody>
          <a:bodyPr wrap="square">
            <a:spAutoFit/>
          </a:bodyPr>
          <a:lstStyle/>
          <a:p>
            <a:r>
              <a:rPr lang="en-US" altLang="zh-CN" sz="2400" dirty="0"/>
              <a:t>When the CPU executes MUL or DIV instructions, what’s the difference from ADD or other arithmetic instructions?   </a:t>
            </a:r>
            <a:endParaRPr lang="zh-CN" altLang="en-US" sz="2400" dirty="0"/>
          </a:p>
        </p:txBody>
      </p:sp>
      <p:sp>
        <p:nvSpPr>
          <p:cNvPr id="10" name="文本框 9"/>
          <p:cNvSpPr txBox="1"/>
          <p:nvPr/>
        </p:nvSpPr>
        <p:spPr>
          <a:xfrm>
            <a:off x="904980" y="2103016"/>
            <a:ext cx="9594285" cy="830997"/>
          </a:xfrm>
          <a:prstGeom prst="rect">
            <a:avLst/>
          </a:prstGeom>
          <a:noFill/>
        </p:spPr>
        <p:txBody>
          <a:bodyPr wrap="square">
            <a:spAutoFit/>
          </a:bodyPr>
          <a:lstStyle/>
          <a:p>
            <a:r>
              <a:rPr lang="en-US" altLang="zh-CN" sz="2400" dirty="0"/>
              <a:t>2. The location of Rn(Rs),Rd is different from other arithmetic instructions, maybe a few more bits of </a:t>
            </a:r>
            <a:r>
              <a:rPr lang="en-US" altLang="zh-CN" sz="2400" dirty="0" err="1"/>
              <a:t>RegSrc</a:t>
            </a:r>
            <a:r>
              <a:rPr lang="en-US" altLang="zh-CN" sz="2400" dirty="0"/>
              <a:t> is needed for MUL and DIV instruction?</a:t>
            </a:r>
            <a:endParaRPr lang="zh-CN" altLang="en-US" sz="2400" dirty="0"/>
          </a:p>
        </p:txBody>
      </p:sp>
      <p:pic>
        <p:nvPicPr>
          <p:cNvPr id="9" name="图片 8"/>
          <p:cNvPicPr>
            <a:picLocks noChangeAspect="1"/>
          </p:cNvPicPr>
          <p:nvPr/>
        </p:nvPicPr>
        <p:blipFill>
          <a:blip r:embed="rId1"/>
          <a:stretch>
            <a:fillRect/>
          </a:stretch>
        </p:blipFill>
        <p:spPr>
          <a:xfrm>
            <a:off x="837831" y="3021263"/>
            <a:ext cx="4552334" cy="1008654"/>
          </a:xfrm>
          <a:prstGeom prst="rect">
            <a:avLst/>
          </a:prstGeom>
        </p:spPr>
      </p:pic>
      <p:sp>
        <p:nvSpPr>
          <p:cNvPr id="12" name="矩形: 圆角 11"/>
          <p:cNvSpPr/>
          <p:nvPr/>
        </p:nvSpPr>
        <p:spPr>
          <a:xfrm>
            <a:off x="2774980" y="3226453"/>
            <a:ext cx="501278" cy="43819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
          <a:stretch>
            <a:fillRect/>
          </a:stretch>
        </p:blipFill>
        <p:spPr>
          <a:xfrm>
            <a:off x="839312" y="4070329"/>
            <a:ext cx="4691130" cy="868089"/>
          </a:xfrm>
          <a:prstGeom prst="rect">
            <a:avLst/>
          </a:prstGeom>
        </p:spPr>
      </p:pic>
      <p:pic>
        <p:nvPicPr>
          <p:cNvPr id="15" name="图片 14"/>
          <p:cNvPicPr>
            <a:picLocks noChangeAspect="1"/>
          </p:cNvPicPr>
          <p:nvPr/>
        </p:nvPicPr>
        <p:blipFill>
          <a:blip r:embed="rId3"/>
          <a:stretch>
            <a:fillRect/>
          </a:stretch>
        </p:blipFill>
        <p:spPr>
          <a:xfrm>
            <a:off x="882164" y="5175491"/>
            <a:ext cx="4461784" cy="1127152"/>
          </a:xfrm>
          <a:prstGeom prst="rect">
            <a:avLst/>
          </a:prstGeom>
        </p:spPr>
      </p:pic>
      <p:sp>
        <p:nvSpPr>
          <p:cNvPr id="16" name="矩形: 圆角 15"/>
          <p:cNvSpPr/>
          <p:nvPr/>
        </p:nvSpPr>
        <p:spPr>
          <a:xfrm>
            <a:off x="3732052" y="3229176"/>
            <a:ext cx="501278" cy="4354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a:off x="4711199" y="3252370"/>
            <a:ext cx="501278" cy="45517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a:off x="2632861" y="4422492"/>
            <a:ext cx="501278" cy="4372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a:off x="3683284" y="4411878"/>
            <a:ext cx="501278" cy="4372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a:off x="4733707" y="4411877"/>
            <a:ext cx="597833" cy="4372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a:off x="2834642" y="5381034"/>
            <a:ext cx="977022" cy="45945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p:cNvSpPr/>
          <p:nvPr/>
        </p:nvSpPr>
        <p:spPr>
          <a:xfrm>
            <a:off x="4767057" y="5381034"/>
            <a:ext cx="501278" cy="45945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4"/>
          <a:stretch>
            <a:fillRect/>
          </a:stretch>
        </p:blipFill>
        <p:spPr>
          <a:xfrm>
            <a:off x="6605948" y="3021263"/>
            <a:ext cx="3752381" cy="30761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8"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Hardware implement</a:t>
            </a:r>
            <a:endParaRPr lang="en-US" altLang="zh-CN" sz="4000" b="1" dirty="0">
              <a:solidFill>
                <a:schemeClr val="accent5">
                  <a:lumMod val="75000"/>
                </a:schemeClr>
              </a:solidFill>
              <a:latin typeface="Century Gothic" pitchFamily="34" charset="0"/>
            </a:endParaRPr>
          </a:p>
        </p:txBody>
      </p:sp>
      <p:sp>
        <p:nvSpPr>
          <p:cNvPr id="4" name="文本框 3"/>
          <p:cNvSpPr txBox="1"/>
          <p:nvPr/>
        </p:nvSpPr>
        <p:spPr>
          <a:xfrm>
            <a:off x="904981" y="1083982"/>
            <a:ext cx="10031693" cy="830997"/>
          </a:xfrm>
          <a:prstGeom prst="rect">
            <a:avLst/>
          </a:prstGeom>
          <a:noFill/>
        </p:spPr>
        <p:txBody>
          <a:bodyPr wrap="square">
            <a:spAutoFit/>
          </a:bodyPr>
          <a:lstStyle/>
          <a:p>
            <a:r>
              <a:rPr lang="en-US" altLang="zh-CN" sz="2400" dirty="0"/>
              <a:t>When the CPU executes MUL or DIV instructions, what’s the difference from ADD or other arithmetic instructions?   </a:t>
            </a:r>
            <a:endParaRPr lang="zh-CN" altLang="en-US" sz="2400" dirty="0"/>
          </a:p>
        </p:txBody>
      </p:sp>
      <p:sp>
        <p:nvSpPr>
          <p:cNvPr id="10" name="文本框 9"/>
          <p:cNvSpPr txBox="1"/>
          <p:nvPr/>
        </p:nvSpPr>
        <p:spPr>
          <a:xfrm>
            <a:off x="904980" y="2103016"/>
            <a:ext cx="9594285" cy="461665"/>
          </a:xfrm>
          <a:prstGeom prst="rect">
            <a:avLst/>
          </a:prstGeom>
          <a:noFill/>
        </p:spPr>
        <p:txBody>
          <a:bodyPr wrap="square">
            <a:spAutoFit/>
          </a:bodyPr>
          <a:lstStyle/>
          <a:p>
            <a:r>
              <a:rPr lang="en-US" altLang="zh-CN" sz="2400" dirty="0"/>
              <a:t>3. More control signals is needed for </a:t>
            </a:r>
            <a:r>
              <a:rPr lang="en-US" altLang="zh-CN" sz="2400" dirty="0" err="1"/>
              <a:t>Mcycle</a:t>
            </a:r>
            <a:r>
              <a:rPr lang="en-US" altLang="zh-CN" sz="2400" dirty="0"/>
              <a:t> from Control Unit!</a:t>
            </a:r>
            <a:endParaRPr lang="zh-CN" altLang="en-US" sz="2400" dirty="0"/>
          </a:p>
        </p:txBody>
      </p:sp>
      <p:pic>
        <p:nvPicPr>
          <p:cNvPr id="5" name="图片 4"/>
          <p:cNvPicPr>
            <a:picLocks noChangeAspect="1"/>
          </p:cNvPicPr>
          <p:nvPr/>
        </p:nvPicPr>
        <p:blipFill rotWithShape="1">
          <a:blip r:embed="rId1"/>
          <a:srcRect t="10729"/>
          <a:stretch>
            <a:fillRect/>
          </a:stretch>
        </p:blipFill>
        <p:spPr>
          <a:xfrm>
            <a:off x="1069422" y="2624553"/>
            <a:ext cx="6334595" cy="3082095"/>
          </a:xfrm>
          <a:prstGeom prst="rect">
            <a:avLst/>
          </a:prstGeom>
        </p:spPr>
      </p:pic>
      <p:cxnSp>
        <p:nvCxnSpPr>
          <p:cNvPr id="6" name="直接连接符 5"/>
          <p:cNvCxnSpPr/>
          <p:nvPr/>
        </p:nvCxnSpPr>
        <p:spPr>
          <a:xfrm>
            <a:off x="3707940" y="4934780"/>
            <a:ext cx="9387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715083" y="5163558"/>
            <a:ext cx="9387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650360" y="4616629"/>
            <a:ext cx="1213104" cy="369332"/>
          </a:xfrm>
          <a:prstGeom prst="rect">
            <a:avLst/>
          </a:prstGeom>
          <a:noFill/>
        </p:spPr>
        <p:txBody>
          <a:bodyPr wrap="square" rtlCol="0">
            <a:spAutoFit/>
          </a:bodyPr>
          <a:lstStyle/>
          <a:p>
            <a:r>
              <a:rPr lang="en-US" altLang="zh-CN" dirty="0" err="1">
                <a:solidFill>
                  <a:srgbClr val="FF0000"/>
                </a:solidFill>
              </a:rPr>
              <a:t>M_Start</a:t>
            </a:r>
            <a:endParaRPr lang="zh-CN" altLang="en-US" dirty="0">
              <a:solidFill>
                <a:srgbClr val="FF0000"/>
              </a:solidFill>
            </a:endParaRPr>
          </a:p>
        </p:txBody>
      </p:sp>
      <p:sp>
        <p:nvSpPr>
          <p:cNvPr id="13" name="文本框 12"/>
          <p:cNvSpPr txBox="1"/>
          <p:nvPr/>
        </p:nvSpPr>
        <p:spPr>
          <a:xfrm>
            <a:off x="3630167" y="4843331"/>
            <a:ext cx="1213104" cy="369332"/>
          </a:xfrm>
          <a:prstGeom prst="rect">
            <a:avLst/>
          </a:prstGeom>
          <a:noFill/>
        </p:spPr>
        <p:txBody>
          <a:bodyPr wrap="square" rtlCol="0">
            <a:spAutoFit/>
          </a:bodyPr>
          <a:lstStyle/>
          <a:p>
            <a:r>
              <a:rPr lang="en-US" altLang="zh-CN" dirty="0">
                <a:solidFill>
                  <a:srgbClr val="FF0000"/>
                </a:solidFill>
              </a:rPr>
              <a:t>MCycleOp</a:t>
            </a:r>
            <a:endParaRPr lang="zh-CN" altLang="en-US" dirty="0">
              <a:solidFill>
                <a:srgbClr val="FF0000"/>
              </a:solidFill>
            </a:endParaRPr>
          </a:p>
        </p:txBody>
      </p:sp>
      <p:cxnSp>
        <p:nvCxnSpPr>
          <p:cNvPr id="23" name="直接连接符 22"/>
          <p:cNvCxnSpPr/>
          <p:nvPr/>
        </p:nvCxnSpPr>
        <p:spPr>
          <a:xfrm>
            <a:off x="3707940" y="5163558"/>
            <a:ext cx="9387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630167" y="5076336"/>
            <a:ext cx="1076374" cy="369332"/>
          </a:xfrm>
          <a:prstGeom prst="rect">
            <a:avLst/>
          </a:prstGeom>
          <a:noFill/>
        </p:spPr>
        <p:txBody>
          <a:bodyPr wrap="square" rtlCol="0">
            <a:spAutoFit/>
          </a:bodyPr>
          <a:lstStyle/>
          <a:p>
            <a:r>
              <a:rPr lang="en-US" altLang="zh-CN" dirty="0" err="1">
                <a:solidFill>
                  <a:srgbClr val="FF0000"/>
                </a:solidFill>
              </a:rPr>
              <a:t>MWrite</a:t>
            </a:r>
            <a:endParaRPr lang="zh-CN" altLang="en-US" dirty="0">
              <a:solidFill>
                <a:srgbClr val="FF0000"/>
              </a:solidFill>
            </a:endParaRPr>
          </a:p>
        </p:txBody>
      </p:sp>
      <p:sp>
        <p:nvSpPr>
          <p:cNvPr id="25" name="文本框 24"/>
          <p:cNvSpPr txBox="1"/>
          <p:nvPr/>
        </p:nvSpPr>
        <p:spPr>
          <a:xfrm>
            <a:off x="7683416" y="3767656"/>
            <a:ext cx="4367887" cy="1938992"/>
          </a:xfrm>
          <a:prstGeom prst="rect">
            <a:avLst/>
          </a:prstGeom>
          <a:noFill/>
        </p:spPr>
        <p:txBody>
          <a:bodyPr wrap="square">
            <a:spAutoFit/>
          </a:bodyPr>
          <a:lstStyle/>
          <a:p>
            <a:r>
              <a:rPr lang="en-US" altLang="zh-CN" sz="2400" dirty="0">
                <a:solidFill>
                  <a:srgbClr val="00B0F0"/>
                </a:solidFill>
              </a:rPr>
              <a:t>“</a:t>
            </a:r>
            <a:r>
              <a:rPr lang="en-US" altLang="zh-CN" sz="2400" dirty="0" err="1">
                <a:solidFill>
                  <a:srgbClr val="00B0F0"/>
                </a:solidFill>
              </a:rPr>
              <a:t>M_Start</a:t>
            </a:r>
            <a:r>
              <a:rPr lang="en-US" altLang="zh-CN" sz="2400" dirty="0">
                <a:solidFill>
                  <a:srgbClr val="00B0F0"/>
                </a:solidFill>
              </a:rPr>
              <a:t>” and “</a:t>
            </a:r>
            <a:r>
              <a:rPr lang="en-US" altLang="zh-CN" sz="2400" dirty="0" err="1">
                <a:solidFill>
                  <a:srgbClr val="00B0F0"/>
                </a:solidFill>
              </a:rPr>
              <a:t>MCycleOp</a:t>
            </a:r>
            <a:r>
              <a:rPr lang="en-US" altLang="zh-CN" sz="2400" dirty="0">
                <a:solidFill>
                  <a:srgbClr val="00B0F0"/>
                </a:solidFill>
              </a:rPr>
              <a:t>” are connected to “</a:t>
            </a:r>
            <a:r>
              <a:rPr lang="en-US" altLang="zh-CN" sz="2400" dirty="0" err="1">
                <a:solidFill>
                  <a:srgbClr val="00B0F0"/>
                </a:solidFill>
              </a:rPr>
              <a:t>Mcycle</a:t>
            </a:r>
            <a:r>
              <a:rPr lang="en-US" altLang="zh-CN" sz="2400" dirty="0">
                <a:solidFill>
                  <a:srgbClr val="00B0F0"/>
                </a:solidFill>
              </a:rPr>
              <a:t>” module</a:t>
            </a:r>
            <a:endParaRPr lang="en-US" altLang="zh-CN" sz="2400" dirty="0">
              <a:solidFill>
                <a:srgbClr val="00B0F0"/>
              </a:solidFill>
            </a:endParaRPr>
          </a:p>
          <a:p>
            <a:endParaRPr lang="en-US" altLang="zh-CN" sz="2400" dirty="0">
              <a:solidFill>
                <a:srgbClr val="00B0F0"/>
              </a:solidFill>
            </a:endParaRPr>
          </a:p>
          <a:p>
            <a:r>
              <a:rPr lang="en-US" altLang="zh-CN" sz="2400" dirty="0">
                <a:solidFill>
                  <a:srgbClr val="00B0F0"/>
                </a:solidFill>
              </a:rPr>
              <a:t>“</a:t>
            </a:r>
            <a:r>
              <a:rPr lang="en-US" altLang="zh-CN" sz="2400" dirty="0" err="1">
                <a:solidFill>
                  <a:srgbClr val="00B0F0"/>
                </a:solidFill>
              </a:rPr>
              <a:t>Mwrite</a:t>
            </a:r>
            <a:r>
              <a:rPr lang="en-US" altLang="zh-CN" sz="2400" dirty="0">
                <a:solidFill>
                  <a:srgbClr val="00B0F0"/>
                </a:solidFill>
              </a:rPr>
              <a:t>” is for result write to </a:t>
            </a:r>
            <a:r>
              <a:rPr lang="en-US" altLang="zh-CN" sz="2400" dirty="0" err="1">
                <a:solidFill>
                  <a:srgbClr val="00B0F0"/>
                </a:solidFill>
              </a:rPr>
              <a:t>RegisterBank</a:t>
            </a:r>
            <a:endParaRPr lang="zh-CN" altLang="en-US" sz="2400" dirty="0">
              <a:solidFill>
                <a:srgbClr val="00B0F0"/>
              </a:solidFill>
            </a:endParaRPr>
          </a:p>
        </p:txBody>
      </p:sp>
      <p:cxnSp>
        <p:nvCxnSpPr>
          <p:cNvPr id="26" name="直接连接符 25"/>
          <p:cNvCxnSpPr/>
          <p:nvPr/>
        </p:nvCxnSpPr>
        <p:spPr>
          <a:xfrm>
            <a:off x="3650360" y="5372825"/>
            <a:ext cx="10035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8"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Hardware implement</a:t>
            </a:r>
            <a:endParaRPr lang="en-US" altLang="zh-CN" sz="4000" b="1" dirty="0">
              <a:solidFill>
                <a:schemeClr val="accent5">
                  <a:lumMod val="75000"/>
                </a:schemeClr>
              </a:solidFill>
              <a:latin typeface="Century Gothic" pitchFamily="34" charset="0"/>
            </a:endParaRPr>
          </a:p>
        </p:txBody>
      </p:sp>
      <p:sp>
        <p:nvSpPr>
          <p:cNvPr id="4" name="文本框 3"/>
          <p:cNvSpPr txBox="1"/>
          <p:nvPr/>
        </p:nvSpPr>
        <p:spPr>
          <a:xfrm>
            <a:off x="904981" y="1083982"/>
            <a:ext cx="10031693" cy="830997"/>
          </a:xfrm>
          <a:prstGeom prst="rect">
            <a:avLst/>
          </a:prstGeom>
          <a:noFill/>
        </p:spPr>
        <p:txBody>
          <a:bodyPr wrap="square">
            <a:spAutoFit/>
          </a:bodyPr>
          <a:lstStyle/>
          <a:p>
            <a:r>
              <a:rPr lang="en-US" altLang="zh-CN" sz="2400" dirty="0"/>
              <a:t>When the CPU executes MUL or DIV instructions, what’s the difference from ADD or other arithmetic instructions?   </a:t>
            </a:r>
            <a:endParaRPr lang="zh-CN" altLang="en-US" sz="2400" dirty="0"/>
          </a:p>
        </p:txBody>
      </p:sp>
      <p:sp>
        <p:nvSpPr>
          <p:cNvPr id="10" name="文本框 9"/>
          <p:cNvSpPr txBox="1"/>
          <p:nvPr/>
        </p:nvSpPr>
        <p:spPr>
          <a:xfrm>
            <a:off x="904980" y="2103016"/>
            <a:ext cx="9594285" cy="461665"/>
          </a:xfrm>
          <a:prstGeom prst="rect">
            <a:avLst/>
          </a:prstGeom>
          <a:noFill/>
        </p:spPr>
        <p:txBody>
          <a:bodyPr wrap="square">
            <a:spAutoFit/>
          </a:bodyPr>
          <a:lstStyle/>
          <a:p>
            <a:r>
              <a:rPr lang="en-US" altLang="zh-CN" sz="2400" dirty="0"/>
              <a:t>4. Datapath modification</a:t>
            </a:r>
            <a:endParaRPr lang="zh-CN" altLang="en-US" sz="2400" dirty="0"/>
          </a:p>
        </p:txBody>
      </p:sp>
      <p:sp>
        <p:nvSpPr>
          <p:cNvPr id="25" name="文本框 24"/>
          <p:cNvSpPr txBox="1"/>
          <p:nvPr/>
        </p:nvSpPr>
        <p:spPr>
          <a:xfrm>
            <a:off x="904980" y="2733178"/>
            <a:ext cx="5004867" cy="2677656"/>
          </a:xfrm>
          <a:prstGeom prst="rect">
            <a:avLst/>
          </a:prstGeom>
          <a:noFill/>
        </p:spPr>
        <p:txBody>
          <a:bodyPr wrap="square">
            <a:spAutoFit/>
          </a:bodyPr>
          <a:lstStyle/>
          <a:p>
            <a:r>
              <a:rPr lang="en-US" altLang="zh-CN" sz="2400" dirty="0">
                <a:solidFill>
                  <a:srgbClr val="00B0F0"/>
                </a:solidFill>
              </a:rPr>
              <a:t>“Operand1” and “Operand2” are connected to “RD1” and “RD2” in “</a:t>
            </a:r>
            <a:r>
              <a:rPr lang="en-US" altLang="zh-CN" sz="2400" dirty="0" err="1">
                <a:solidFill>
                  <a:srgbClr val="00B0F0"/>
                </a:solidFill>
              </a:rPr>
              <a:t>RegisterFile</a:t>
            </a:r>
            <a:r>
              <a:rPr lang="en-US" altLang="zh-CN" sz="2400" dirty="0">
                <a:solidFill>
                  <a:srgbClr val="00B0F0"/>
                </a:solidFill>
              </a:rPr>
              <a:t>”. </a:t>
            </a:r>
            <a:endParaRPr lang="en-US" altLang="zh-CN" sz="2400" dirty="0">
              <a:solidFill>
                <a:srgbClr val="00B0F0"/>
              </a:solidFill>
            </a:endParaRPr>
          </a:p>
          <a:p>
            <a:endParaRPr lang="en-US" altLang="zh-CN" sz="2400" dirty="0">
              <a:solidFill>
                <a:srgbClr val="00B0F0"/>
              </a:solidFill>
            </a:endParaRPr>
          </a:p>
          <a:p>
            <a:r>
              <a:rPr lang="en-US" altLang="zh-CN" sz="2400" dirty="0">
                <a:solidFill>
                  <a:srgbClr val="00B0F0"/>
                </a:solidFill>
              </a:rPr>
              <a:t>“Result” is connected to “WD3” selected through a multiplexer controlled by “</a:t>
            </a:r>
            <a:r>
              <a:rPr lang="en-US" altLang="zh-CN" sz="2400" dirty="0" err="1">
                <a:solidFill>
                  <a:srgbClr val="00B0F0"/>
                </a:solidFill>
              </a:rPr>
              <a:t>MWrite</a:t>
            </a:r>
            <a:r>
              <a:rPr lang="en-US" altLang="zh-CN" sz="2400" dirty="0">
                <a:solidFill>
                  <a:srgbClr val="00B0F0"/>
                </a:solidFill>
              </a:rPr>
              <a:t>”. </a:t>
            </a:r>
            <a:endParaRPr lang="zh-CN" altLang="en-US" sz="2400" dirty="0">
              <a:solidFill>
                <a:srgbClr val="00B0F0"/>
              </a:solidFill>
            </a:endParaRPr>
          </a:p>
        </p:txBody>
      </p:sp>
      <p:pic>
        <p:nvPicPr>
          <p:cNvPr id="12" name="图片 11"/>
          <p:cNvPicPr>
            <a:picLocks noChangeAspect="1"/>
          </p:cNvPicPr>
          <p:nvPr/>
        </p:nvPicPr>
        <p:blipFill>
          <a:blip r:embed="rId1"/>
          <a:stretch>
            <a:fillRect/>
          </a:stretch>
        </p:blipFill>
        <p:spPr>
          <a:xfrm>
            <a:off x="6724828" y="2333848"/>
            <a:ext cx="2857143" cy="319047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en-US" altLang="zh-CN" dirty="0">
                <a:latin typeface="Arial" charset="0"/>
                <a:cs typeface="Arial" charset="0"/>
              </a:rPr>
              <a:t>Content</a:t>
            </a:r>
            <a:endParaRPr lang="zh-CN" altLang="en-US" dirty="0">
              <a:latin typeface="Arial" charset="0"/>
              <a:cs typeface="Arial" charset="0"/>
            </a:endParaRPr>
          </a:p>
        </p:txBody>
      </p:sp>
      <p:sp>
        <p:nvSpPr>
          <p:cNvPr id="3" name="内容占位符 2"/>
          <p:cNvSpPr>
            <a14:cpLocks xmlns:a14="http://schemas.microsoft.com/office/drawing/2010/main" noGrp="1"/>
          </p:cNvSpPr>
          <p:nvPr>
            <p:ph idx="1"/>
          </p:nvPr>
        </p:nvSpPr>
        <p:spPr>
          <a:xfrm>
            <a:off x="838200" y="1641861"/>
            <a:ext cx="10515600" cy="3784343"/>
          </a:xfrm>
        </p:spPr>
        <p:txBody>
          <a:bodyPr>
            <a:normAutofit/>
          </a:bodyPr>
          <a:lstStyle/>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Objective &amp; Overview</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Multi-cycle multiplier &amp; divider: </a:t>
            </a:r>
            <a:r>
              <a:rPr lang="en-US" altLang="zh-CN" sz="3200" b="1" dirty="0" err="1">
                <a:solidFill>
                  <a:schemeClr val="bg1">
                    <a:lumMod val="75000"/>
                  </a:schemeClr>
                </a:solidFill>
                <a:latin typeface="Arial" charset="0"/>
                <a:cs typeface="Arial" charset="0"/>
              </a:rPr>
              <a:t>Mcycle</a:t>
            </a:r>
            <a:r>
              <a:rPr lang="en-US" altLang="zh-CN" sz="3200" b="1" dirty="0">
                <a:solidFill>
                  <a:schemeClr val="bg1">
                    <a:lumMod val="75000"/>
                  </a:schemeClr>
                </a:solidFill>
                <a:latin typeface="Arial" charset="0"/>
                <a:cs typeface="Arial" charset="0"/>
              </a:rPr>
              <a:t> Design</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Extended Instruction</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Hardware Implement: How </a:t>
            </a:r>
            <a:r>
              <a:rPr lang="en-US" altLang="zh-CN" sz="3200" b="1" dirty="0" err="1">
                <a:solidFill>
                  <a:schemeClr val="bg1">
                    <a:lumMod val="75000"/>
                  </a:schemeClr>
                </a:solidFill>
                <a:latin typeface="Arial" charset="0"/>
                <a:cs typeface="Arial" charset="0"/>
              </a:rPr>
              <a:t>Mcycle</a:t>
            </a:r>
            <a:r>
              <a:rPr lang="en-US" altLang="zh-CN" sz="3200" b="1" dirty="0">
                <a:solidFill>
                  <a:schemeClr val="bg1">
                    <a:lumMod val="75000"/>
                  </a:schemeClr>
                </a:solidFill>
                <a:latin typeface="Arial" charset="0"/>
                <a:cs typeface="Arial" charset="0"/>
              </a:rPr>
              <a:t> integrate .. ?</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latin typeface="Arial" charset="0"/>
                <a:cs typeface="Arial" charset="0"/>
              </a:rPr>
              <a:t>On-board Test</a:t>
            </a:r>
            <a:endParaRPr lang="en-US" altLang="zh-CN" sz="3200" b="1" dirty="0">
              <a:latin typeface="Arial" charset="0"/>
              <a:cs typeface="Arial" charset="0"/>
            </a:endParaRPr>
          </a:p>
          <a:p>
            <a:pPr marL="514350" indent="-514350">
              <a:lnSpc>
                <a:spcPct val="100000"/>
              </a:lnSpc>
              <a:buFont typeface="+mj-lt"/>
              <a:buAutoNum type="arabicPeriod"/>
            </a:pPr>
            <a:endParaRPr lang="en-US" altLang="zh-CN" sz="3200" b="1" dirty="0">
              <a:solidFill>
                <a:schemeClr val="bg1">
                  <a:lumMod val="75000"/>
                </a:schemeClr>
              </a:solidFill>
              <a:latin typeface="Arial" charset="0"/>
              <a:cs typeface="Arial" charset="0"/>
            </a:endParaRPr>
          </a:p>
        </p:txBody>
      </p:sp>
      <p:sp>
        <p:nvSpPr>
          <p:cNvPr id="4" name="灯片编号占位符 2"/>
          <p:cNvSpPr>
            <a14:cpLocks xmlns:a14="http://schemas.microsoft.com/office/drawing/2010/main"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E334993-C752-4DCD-8008-7F01190CCD09}" type="slidenum">
              <a:rPr lang="zh-CN" altLang="en-US" smtClean="0"/>
            </a:fld>
            <a:endParaRPr lang="zh-CN" altLang="en-US"/>
          </a:p>
        </p:txBody>
      </p:sp>
      <p:sp>
        <p:nvSpPr>
          <p:cNvPr id="5" name="页脚占位符 1"/>
          <p:cNvSpPr>
            <a14:cpLocks xmlns:a14="http://schemas.microsoft.com/office/drawing/2010/main" noGrp="1"/>
          </p:cNvSpPr>
          <p:nvPr>
            <p:ph type="ftr" sz="quarter" idx="11"/>
          </p:nvPr>
        </p:nvSpPr>
        <p:spPr>
          <a:xfrm>
            <a:off x="4038600" y="6356350"/>
            <a:ext cx="4114800" cy="365125"/>
          </a:xfrm>
        </p:spPr>
        <p:txBody>
          <a:bodyPr/>
          <a:lstStyle/>
          <a:p>
            <a:pPr>
              <a:defRPr/>
            </a:pPr>
            <a:r>
              <a:rPr lang="en-US" altLang="zh-CN" dirty="0"/>
              <a:t>SME309 Lab1</a:t>
            </a:r>
            <a:endParaRPr lang="zh-CN" altLang="en-US" dirty="0"/>
          </a:p>
        </p:txBody>
      </p:sp>
      <p:sp>
        <p:nvSpPr>
          <p:cNvPr id="6" name="灯片编号占位符 2"/>
          <p:cNvSpPr txBox="1"/>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F39F2F5-AAEC-484E-8D1B-150359545A16}" type="slidenum">
              <a:rPr lang="zh-CN" altLang="en-US" smtClean="0"/>
            </a:fld>
            <a:endParaRPr lang="zh-CN" altLang="en-US" dirty="0"/>
          </a:p>
        </p:txBody>
      </p:sp>
      <p:sp>
        <p:nvSpPr>
          <p:cNvPr id="7" name="Footer Placeholder 2"/>
          <p:cNvSpPr txBox="1"/>
          <p:nvPr/>
        </p:nvSpPr>
        <p:spPr>
          <a:xfrm>
            <a:off x="0" y="6356349"/>
            <a:ext cx="3639312"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SME309 – </a:t>
            </a:r>
            <a:r>
              <a:rPr kumimoji="0" lang="en-US"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Microprocessor Design</a:t>
            </a:r>
            <a:endPar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8"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On-Board Test</a:t>
            </a:r>
            <a:endParaRPr lang="en-US" altLang="zh-CN" sz="4000" b="1" dirty="0">
              <a:solidFill>
                <a:schemeClr val="accent5">
                  <a:lumMod val="75000"/>
                </a:schemeClr>
              </a:solidFill>
              <a:latin typeface="Century Gothic" pitchFamily="34" charset="0"/>
            </a:endParaRPr>
          </a:p>
        </p:txBody>
      </p:sp>
      <p:sp>
        <p:nvSpPr>
          <p:cNvPr id="4" name="文本框 3"/>
          <p:cNvSpPr txBox="1"/>
          <p:nvPr/>
        </p:nvSpPr>
        <p:spPr>
          <a:xfrm>
            <a:off x="904981" y="1083982"/>
            <a:ext cx="10528087" cy="4893647"/>
          </a:xfrm>
          <a:prstGeom prst="rect">
            <a:avLst/>
          </a:prstGeom>
          <a:noFill/>
        </p:spPr>
        <p:txBody>
          <a:bodyPr wrap="square">
            <a:spAutoFit/>
          </a:bodyPr>
          <a:lstStyle/>
          <a:p>
            <a:r>
              <a:rPr lang="en-US" altLang="zh-CN" sz="2400" dirty="0"/>
              <a:t>In this lab, you should learn to design the test instructions by yourself to verify your design refer to Lab2 (“TOP” module and “Wrapper” module can be still used in this lab. The modification is just to replace the </a:t>
            </a:r>
            <a:r>
              <a:rPr lang="en-US" altLang="zh-CN" sz="2400" b="1" dirty="0"/>
              <a:t>instruction and data memory initialization contents</a:t>
            </a:r>
            <a:r>
              <a:rPr lang="en-US" altLang="zh-CN" sz="2400" dirty="0"/>
              <a:t>. Moreover, the assemble file in lab2 is recommended to understand and refer). However, in lab check, we will provide a unified instruction sample, which contain LDR, STR, ADD, MUL , DIV, only five kinds of instruction. </a:t>
            </a:r>
            <a:endParaRPr lang="en-US" altLang="zh-CN" sz="2400" dirty="0"/>
          </a:p>
          <a:p>
            <a:endParaRPr lang="en-US" altLang="zh-CN" sz="2400" dirty="0"/>
          </a:p>
          <a:p>
            <a:r>
              <a:rPr lang="en-US" altLang="zh-CN" sz="2400" dirty="0"/>
              <a:t>After designing your test instructions, you should use </a:t>
            </a:r>
            <a:r>
              <a:rPr lang="en-US" altLang="zh-CN" sz="2400" b="1" dirty="0"/>
              <a:t>Keil</a:t>
            </a:r>
            <a:r>
              <a:rPr lang="en-US" altLang="zh-CN" sz="2400" dirty="0"/>
              <a:t> to translate them to machine code (refer to </a:t>
            </a:r>
            <a:r>
              <a:rPr lang="en-US" altLang="zh-CN" sz="2400" b="1" dirty="0"/>
              <a:t>lab1 note</a:t>
            </a:r>
            <a:r>
              <a:rPr lang="en-US" altLang="zh-CN" sz="2400" dirty="0"/>
              <a:t>), and replace the </a:t>
            </a:r>
            <a:r>
              <a:rPr lang="en-US" altLang="zh-CN" sz="2400" b="1" dirty="0"/>
              <a:t>instruction and data memory initialization contents </a:t>
            </a:r>
            <a:r>
              <a:rPr lang="en-US" altLang="zh-CN" sz="2400" dirty="0"/>
              <a:t>in “Wrapper”. </a:t>
            </a:r>
            <a:endParaRPr lang="en-US" altLang="zh-CN" sz="2400" dirty="0"/>
          </a:p>
          <a:p>
            <a:endParaRPr lang="en-US" altLang="zh-CN" sz="2400" dirty="0"/>
          </a:p>
          <a:p>
            <a:r>
              <a:rPr lang="en-US" altLang="zh-CN" sz="2400" b="1" i="1" dirty="0"/>
              <a:t>Note</a:t>
            </a:r>
            <a:r>
              <a:rPr lang="en-US" altLang="zh-CN" sz="2400" dirty="0"/>
              <a:t>: DIV is the user-</a:t>
            </a:r>
            <a:r>
              <a:rPr lang="en-US" altLang="zh-CN" sz="2400" dirty="0" err="1"/>
              <a:t>definied</a:t>
            </a:r>
            <a:r>
              <a:rPr lang="en-US" altLang="zh-CN" sz="2400" dirty="0"/>
              <a:t> instruction, so we can’t use Keil to translate DIV. Instead, we should decode the machine code for DIV manually.</a:t>
            </a:r>
            <a:endParaRPr lang="en-US"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en-US" altLang="zh-CN" dirty="0">
                <a:latin typeface="Arial" charset="0"/>
                <a:cs typeface="Arial" charset="0"/>
              </a:rPr>
              <a:t>Content</a:t>
            </a:r>
            <a:endParaRPr lang="zh-CN" altLang="en-US" dirty="0">
              <a:latin typeface="Arial" charset="0"/>
              <a:cs typeface="Arial" charset="0"/>
            </a:endParaRPr>
          </a:p>
        </p:txBody>
      </p:sp>
      <p:sp>
        <p:nvSpPr>
          <p:cNvPr id="3" name="内容占位符 2"/>
          <p:cNvSpPr>
            <a14:cpLocks xmlns:a14="http://schemas.microsoft.com/office/drawing/2010/main" noGrp="1"/>
          </p:cNvSpPr>
          <p:nvPr>
            <p:ph idx="1"/>
          </p:nvPr>
        </p:nvSpPr>
        <p:spPr>
          <a:xfrm>
            <a:off x="838200" y="1641861"/>
            <a:ext cx="10515600" cy="3784343"/>
          </a:xfrm>
        </p:spPr>
        <p:txBody>
          <a:bodyPr>
            <a:normAutofit/>
          </a:bodyPr>
          <a:lstStyle/>
          <a:p>
            <a:pPr marL="514350" indent="-514350">
              <a:lnSpc>
                <a:spcPct val="100000"/>
              </a:lnSpc>
              <a:buFont typeface="+mj-lt"/>
              <a:buAutoNum type="arabicPeriod"/>
            </a:pPr>
            <a:r>
              <a:rPr lang="en-US" altLang="zh-CN" sz="3200" b="1" dirty="0">
                <a:latin typeface="Arial" charset="0"/>
                <a:cs typeface="Arial" charset="0"/>
              </a:rPr>
              <a:t>Objective &amp; Overview</a:t>
            </a:r>
            <a:endParaRPr lang="en-US" altLang="zh-CN" sz="3200" b="1" dirty="0">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Multi-cycle multiplier &amp; divider: </a:t>
            </a:r>
            <a:r>
              <a:rPr lang="en-US" altLang="zh-CN" sz="3200" b="1" dirty="0" err="1">
                <a:solidFill>
                  <a:schemeClr val="bg1">
                    <a:lumMod val="75000"/>
                  </a:schemeClr>
                </a:solidFill>
                <a:latin typeface="Arial" charset="0"/>
                <a:cs typeface="Arial" charset="0"/>
              </a:rPr>
              <a:t>Mcycle</a:t>
            </a:r>
            <a:r>
              <a:rPr lang="en-US" altLang="zh-CN" sz="3200" b="1" dirty="0">
                <a:solidFill>
                  <a:schemeClr val="bg1">
                    <a:lumMod val="75000"/>
                  </a:schemeClr>
                </a:solidFill>
                <a:latin typeface="Arial" charset="0"/>
                <a:cs typeface="Arial" charset="0"/>
              </a:rPr>
              <a:t> Design</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Extended Instruction</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Hardware Implement: How </a:t>
            </a:r>
            <a:r>
              <a:rPr lang="en-US" altLang="zh-CN" sz="3200" b="1" dirty="0" err="1">
                <a:solidFill>
                  <a:schemeClr val="bg1">
                    <a:lumMod val="75000"/>
                  </a:schemeClr>
                </a:solidFill>
                <a:latin typeface="Arial" charset="0"/>
                <a:cs typeface="Arial" charset="0"/>
              </a:rPr>
              <a:t>Mcycle</a:t>
            </a:r>
            <a:r>
              <a:rPr lang="en-US" altLang="zh-CN" sz="3200" b="1" dirty="0">
                <a:solidFill>
                  <a:schemeClr val="bg1">
                    <a:lumMod val="75000"/>
                  </a:schemeClr>
                </a:solidFill>
                <a:latin typeface="Arial" charset="0"/>
                <a:cs typeface="Arial" charset="0"/>
              </a:rPr>
              <a:t> integrate .. ?</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On-board Test</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endParaRPr lang="en-US" altLang="zh-CN" sz="3200" b="1" dirty="0">
              <a:solidFill>
                <a:schemeClr val="bg1">
                  <a:lumMod val="75000"/>
                </a:schemeClr>
              </a:solidFill>
              <a:latin typeface="Arial" charset="0"/>
              <a:cs typeface="Arial" charset="0"/>
            </a:endParaRPr>
          </a:p>
        </p:txBody>
      </p:sp>
      <p:sp>
        <p:nvSpPr>
          <p:cNvPr id="4" name="灯片编号占位符 2"/>
          <p:cNvSpPr>
            <a14:cpLocks xmlns:a14="http://schemas.microsoft.com/office/drawing/2010/main"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E334993-C752-4DCD-8008-7F01190CCD09}" type="slidenum">
              <a:rPr lang="zh-CN" altLang="en-US" smtClean="0"/>
            </a:fld>
            <a:endParaRPr lang="zh-CN" altLang="en-US"/>
          </a:p>
        </p:txBody>
      </p:sp>
      <p:sp>
        <p:nvSpPr>
          <p:cNvPr id="5" name="页脚占位符 1"/>
          <p:cNvSpPr>
            <a14:cpLocks xmlns:a14="http://schemas.microsoft.com/office/drawing/2010/main" noGrp="1"/>
          </p:cNvSpPr>
          <p:nvPr>
            <p:ph type="ftr" sz="quarter" idx="11"/>
          </p:nvPr>
        </p:nvSpPr>
        <p:spPr>
          <a:xfrm>
            <a:off x="4038600" y="6356350"/>
            <a:ext cx="4114800" cy="365125"/>
          </a:xfrm>
        </p:spPr>
        <p:txBody>
          <a:bodyPr/>
          <a:lstStyle/>
          <a:p>
            <a:pPr>
              <a:defRPr/>
            </a:pPr>
            <a:r>
              <a:rPr lang="en-US" altLang="zh-CN" dirty="0"/>
              <a:t>SME309 Lab1</a:t>
            </a:r>
            <a:endParaRPr lang="zh-CN" altLang="en-US" dirty="0"/>
          </a:p>
        </p:txBody>
      </p:sp>
      <p:sp>
        <p:nvSpPr>
          <p:cNvPr id="6" name="灯片编号占位符 2"/>
          <p:cNvSpPr txBox="1"/>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F39F2F5-AAEC-484E-8D1B-150359545A16}" type="slidenum">
              <a:rPr lang="zh-CN" altLang="en-US" smtClean="0"/>
            </a:fld>
            <a:endParaRPr lang="zh-CN" altLang="en-US" dirty="0"/>
          </a:p>
        </p:txBody>
      </p:sp>
      <p:sp>
        <p:nvSpPr>
          <p:cNvPr id="7" name="Footer Placeholder 2"/>
          <p:cNvSpPr txBox="1"/>
          <p:nvPr/>
        </p:nvSpPr>
        <p:spPr>
          <a:xfrm>
            <a:off x="0" y="6356349"/>
            <a:ext cx="3639312"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SME309 – </a:t>
            </a:r>
            <a:r>
              <a:rPr kumimoji="0" lang="en-US"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Microprocessor Design</a:t>
            </a:r>
            <a:endPar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8"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On-Board Test</a:t>
            </a:r>
            <a:endParaRPr lang="en-US" altLang="zh-CN" sz="4000" b="1" dirty="0">
              <a:solidFill>
                <a:schemeClr val="accent5">
                  <a:lumMod val="75000"/>
                </a:schemeClr>
              </a:solidFill>
              <a:latin typeface="Century Gothic" pitchFamily="34" charset="0"/>
            </a:endParaRPr>
          </a:p>
        </p:txBody>
      </p:sp>
      <p:sp>
        <p:nvSpPr>
          <p:cNvPr id="6" name="文本框 5"/>
          <p:cNvSpPr txBox="1"/>
          <p:nvPr/>
        </p:nvSpPr>
        <p:spPr>
          <a:xfrm>
            <a:off x="846895" y="1040896"/>
            <a:ext cx="4283564" cy="4893647"/>
          </a:xfrm>
          <a:prstGeom prst="rect">
            <a:avLst/>
          </a:prstGeom>
          <a:noFill/>
        </p:spPr>
        <p:txBody>
          <a:bodyPr wrap="square">
            <a:spAutoFit/>
          </a:bodyPr>
          <a:lstStyle/>
          <a:p>
            <a:pPr marL="0" indent="0">
              <a:lnSpc>
                <a:spcPct val="100000"/>
              </a:lnSpc>
              <a:buNone/>
            </a:pPr>
            <a:r>
              <a:rPr lang="en-US" altLang="zh-CN" sz="2400" dirty="0"/>
              <a:t>The role of FPGA peripherals:</a:t>
            </a:r>
            <a:endParaRPr lang="en-US" altLang="zh-CN" sz="2400" dirty="0"/>
          </a:p>
          <a:p>
            <a:pPr>
              <a:lnSpc>
                <a:spcPct val="100000"/>
              </a:lnSpc>
            </a:pPr>
            <a:r>
              <a:rPr lang="en-US" altLang="zh-CN" sz="2400" b="1" dirty="0"/>
              <a:t>Switches</a:t>
            </a:r>
            <a:r>
              <a:rPr lang="en-US" altLang="zh-CN" sz="2400" dirty="0"/>
              <a:t>: Represents the read address of data memory (variable region).</a:t>
            </a:r>
            <a:endParaRPr lang="en-US" altLang="zh-CN" sz="2400" dirty="0"/>
          </a:p>
          <a:p>
            <a:pPr>
              <a:lnSpc>
                <a:spcPct val="100000"/>
              </a:lnSpc>
            </a:pPr>
            <a:r>
              <a:rPr lang="en-US" altLang="zh-CN" sz="2400" b="1" dirty="0"/>
              <a:t>LEDs</a:t>
            </a:r>
            <a:r>
              <a:rPr lang="en-US" altLang="zh-CN" sz="2400" dirty="0"/>
              <a:t>: Indicates the real-time PC value.</a:t>
            </a:r>
            <a:endParaRPr lang="en-US" altLang="zh-CN" sz="2400" dirty="0"/>
          </a:p>
          <a:p>
            <a:pPr>
              <a:lnSpc>
                <a:spcPct val="100000"/>
              </a:lnSpc>
            </a:pPr>
            <a:r>
              <a:rPr lang="en-US" altLang="zh-CN" sz="2400" b="1" dirty="0" err="1"/>
              <a:t>SevenSegs</a:t>
            </a:r>
            <a:r>
              <a:rPr lang="en-US" altLang="zh-CN" sz="2400" dirty="0"/>
              <a:t>: Indicates the data content of the data variable memory with the address corresponding to the switches.</a:t>
            </a:r>
            <a:endParaRPr lang="en-US" altLang="zh-CN" sz="2400" dirty="0"/>
          </a:p>
          <a:p>
            <a:pPr>
              <a:lnSpc>
                <a:spcPct val="100000"/>
              </a:lnSpc>
            </a:pPr>
            <a:r>
              <a:rPr lang="en-US" altLang="zh-CN" sz="2400" b="1" dirty="0"/>
              <a:t>BTNU</a:t>
            </a:r>
            <a:r>
              <a:rPr lang="en-US" altLang="zh-CN" sz="2400" dirty="0"/>
              <a:t>: Pause; </a:t>
            </a:r>
            <a:r>
              <a:rPr lang="en-US" altLang="zh-CN" sz="2400" b="1" dirty="0"/>
              <a:t>BTND</a:t>
            </a:r>
            <a:r>
              <a:rPr lang="en-US" altLang="zh-CN" sz="2400" dirty="0"/>
              <a:t>: Reset; </a:t>
            </a:r>
            <a:endParaRPr lang="en-US" altLang="zh-CN" sz="2400" dirty="0"/>
          </a:p>
          <a:p>
            <a:pPr>
              <a:lnSpc>
                <a:spcPct val="100000"/>
              </a:lnSpc>
            </a:pPr>
            <a:r>
              <a:rPr lang="en-US" altLang="zh-CN" sz="2400" b="1" dirty="0"/>
              <a:t>100MHz</a:t>
            </a:r>
            <a:r>
              <a:rPr lang="en-US" altLang="zh-CN" sz="2400" dirty="0"/>
              <a:t> </a:t>
            </a:r>
            <a:r>
              <a:rPr lang="en-US" altLang="zh-CN" sz="2400" b="1" dirty="0"/>
              <a:t>Oscillator</a:t>
            </a:r>
            <a:r>
              <a:rPr lang="en-US" altLang="zh-CN" sz="2400" dirty="0"/>
              <a:t>: Clock provider.</a:t>
            </a:r>
            <a:endParaRPr lang="en-US" altLang="zh-CN" sz="2000" dirty="0"/>
          </a:p>
        </p:txBody>
      </p:sp>
      <p:pic>
        <p:nvPicPr>
          <p:cNvPr id="9" name="图片 8"/>
          <p:cNvPicPr>
            <a:picLocks noChangeAspect="1"/>
          </p:cNvPicPr>
          <p:nvPr/>
        </p:nvPicPr>
        <p:blipFill>
          <a:blip r:embed="rId1"/>
          <a:stretch>
            <a:fillRect/>
          </a:stretch>
        </p:blipFill>
        <p:spPr>
          <a:xfrm>
            <a:off x="6181971" y="2443857"/>
            <a:ext cx="3942857" cy="752381"/>
          </a:xfrm>
          <a:prstGeom prst="rect">
            <a:avLst/>
          </a:prstGeom>
        </p:spPr>
      </p:pic>
      <p:pic>
        <p:nvPicPr>
          <p:cNvPr id="11" name="图片 10"/>
          <p:cNvPicPr>
            <a:picLocks noChangeAspect="1"/>
          </p:cNvPicPr>
          <p:nvPr/>
        </p:nvPicPr>
        <p:blipFill>
          <a:blip r:embed="rId2"/>
          <a:stretch>
            <a:fillRect/>
          </a:stretch>
        </p:blipFill>
        <p:spPr>
          <a:xfrm>
            <a:off x="6181971" y="3429000"/>
            <a:ext cx="4171429" cy="1685714"/>
          </a:xfrm>
          <a:prstGeom prst="rect">
            <a:avLst/>
          </a:prstGeom>
        </p:spPr>
      </p:pic>
      <p:sp>
        <p:nvSpPr>
          <p:cNvPr id="14" name="文本框 13"/>
          <p:cNvSpPr txBox="1"/>
          <p:nvPr/>
        </p:nvSpPr>
        <p:spPr>
          <a:xfrm>
            <a:off x="6678948" y="1749430"/>
            <a:ext cx="2315057" cy="461665"/>
          </a:xfrm>
          <a:prstGeom prst="rect">
            <a:avLst/>
          </a:prstGeom>
          <a:noFill/>
        </p:spPr>
        <p:txBody>
          <a:bodyPr wrap="none" rtlCol="0">
            <a:spAutoFit/>
          </a:bodyPr>
          <a:lstStyle/>
          <a:p>
            <a:r>
              <a:rPr lang="en-US" altLang="zh-CN" sz="2400" dirty="0">
                <a:solidFill>
                  <a:srgbClr val="FF0000"/>
                </a:solidFill>
              </a:rPr>
              <a:t>DIP -&gt; SEVENHEX</a:t>
            </a:r>
            <a:endParaRPr lang="zh-CN" altLang="en-US" sz="2400"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8"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On-Board Test</a:t>
            </a:r>
            <a:endParaRPr lang="en-US" altLang="zh-CN" sz="4000" b="1" dirty="0">
              <a:solidFill>
                <a:schemeClr val="accent5">
                  <a:lumMod val="75000"/>
                </a:schemeClr>
              </a:solidFill>
              <a:latin typeface="Century Gothic" pitchFamily="34" charset="0"/>
            </a:endParaRPr>
          </a:p>
        </p:txBody>
      </p:sp>
      <p:sp>
        <p:nvSpPr>
          <p:cNvPr id="6" name="文本框 5"/>
          <p:cNvSpPr txBox="1"/>
          <p:nvPr/>
        </p:nvSpPr>
        <p:spPr>
          <a:xfrm>
            <a:off x="846895" y="1040896"/>
            <a:ext cx="9849744" cy="1200329"/>
          </a:xfrm>
          <a:prstGeom prst="rect">
            <a:avLst/>
          </a:prstGeom>
          <a:noFill/>
        </p:spPr>
        <p:txBody>
          <a:bodyPr wrap="square">
            <a:spAutoFit/>
          </a:bodyPr>
          <a:lstStyle/>
          <a:p>
            <a:pPr marL="0" indent="0">
              <a:lnSpc>
                <a:spcPct val="100000"/>
              </a:lnSpc>
              <a:buNone/>
            </a:pPr>
            <a:r>
              <a:rPr lang="en-US" altLang="zh-CN" sz="2400" dirty="0"/>
              <a:t>The address base of memory declaration is word-base, but the address in ARMv3 architecture is byte-base. Therefore, in the constraint file, we connect DIP[0] with SW2 for an easier understanding.</a:t>
            </a:r>
            <a:endParaRPr lang="en-US" altLang="zh-CN" sz="2400" dirty="0"/>
          </a:p>
        </p:txBody>
      </p:sp>
      <p:pic>
        <p:nvPicPr>
          <p:cNvPr id="13" name="图片 12"/>
          <p:cNvPicPr>
            <a:picLocks noChangeAspect="1"/>
          </p:cNvPicPr>
          <p:nvPr/>
        </p:nvPicPr>
        <p:blipFill>
          <a:blip r:embed="rId1"/>
          <a:stretch>
            <a:fillRect/>
          </a:stretch>
        </p:blipFill>
        <p:spPr>
          <a:xfrm>
            <a:off x="5975588" y="2207903"/>
            <a:ext cx="4013539" cy="3233550"/>
          </a:xfrm>
          <a:prstGeom prst="rect">
            <a:avLst/>
          </a:prstGeom>
        </p:spPr>
      </p:pic>
      <p:pic>
        <p:nvPicPr>
          <p:cNvPr id="5" name="图片 4"/>
          <p:cNvPicPr>
            <a:picLocks noChangeAspect="1"/>
          </p:cNvPicPr>
          <p:nvPr/>
        </p:nvPicPr>
        <p:blipFill>
          <a:blip r:embed="rId2"/>
          <a:stretch>
            <a:fillRect/>
          </a:stretch>
        </p:blipFill>
        <p:spPr>
          <a:xfrm>
            <a:off x="1046697" y="2184776"/>
            <a:ext cx="4428571" cy="1133333"/>
          </a:xfrm>
          <a:prstGeom prst="rect">
            <a:avLst/>
          </a:prstGeom>
        </p:spPr>
      </p:pic>
      <p:sp>
        <p:nvSpPr>
          <p:cNvPr id="10" name="文本框 9"/>
          <p:cNvSpPr txBox="1"/>
          <p:nvPr/>
        </p:nvSpPr>
        <p:spPr>
          <a:xfrm>
            <a:off x="846895" y="5661963"/>
            <a:ext cx="8146397" cy="646331"/>
          </a:xfrm>
          <a:prstGeom prst="rect">
            <a:avLst/>
          </a:prstGeom>
          <a:noFill/>
        </p:spPr>
        <p:txBody>
          <a:bodyPr wrap="square">
            <a:spAutoFit/>
          </a:bodyPr>
          <a:lstStyle/>
          <a:p>
            <a:r>
              <a:rPr lang="en-US" altLang="zh-CN" sz="1800" dirty="0"/>
              <a:t>For example, ARMv3 address 0x00000830 corresponds to SW8-SW0: 000110000</a:t>
            </a:r>
            <a:endParaRPr lang="en-US" altLang="zh-CN" sz="1800" dirty="0"/>
          </a:p>
          <a:p>
            <a:r>
              <a:rPr lang="en-US" altLang="zh-CN" i="1" dirty="0"/>
              <a:t>0x830 - 0x800 = 0x30 = 48(decimal) = 110000(binary)</a:t>
            </a:r>
            <a:endParaRPr lang="zh-CN" altLang="en-US" i="1" dirty="0"/>
          </a:p>
        </p:txBody>
      </p:sp>
      <p:pic>
        <p:nvPicPr>
          <p:cNvPr id="16" name="图片 15"/>
          <p:cNvPicPr>
            <a:picLocks noChangeAspect="1"/>
          </p:cNvPicPr>
          <p:nvPr/>
        </p:nvPicPr>
        <p:blipFill>
          <a:blip r:embed="rId3"/>
          <a:stretch>
            <a:fillRect/>
          </a:stretch>
        </p:blipFill>
        <p:spPr>
          <a:xfrm>
            <a:off x="927005" y="3738196"/>
            <a:ext cx="4667954" cy="1832882"/>
          </a:xfrm>
          <a:prstGeom prst="rect">
            <a:avLst/>
          </a:prstGeom>
        </p:spPr>
      </p:pic>
      <p:sp>
        <p:nvSpPr>
          <p:cNvPr id="18" name="文本框 17"/>
          <p:cNvSpPr txBox="1"/>
          <p:nvPr/>
        </p:nvSpPr>
        <p:spPr>
          <a:xfrm>
            <a:off x="927005" y="3419561"/>
            <a:ext cx="6124638" cy="369332"/>
          </a:xfrm>
          <a:prstGeom prst="rect">
            <a:avLst/>
          </a:prstGeom>
          <a:noFill/>
        </p:spPr>
        <p:txBody>
          <a:bodyPr wrap="square">
            <a:spAutoFit/>
          </a:bodyPr>
          <a:lstStyle/>
          <a:p>
            <a:r>
              <a:rPr lang="en-US" altLang="zh-CN" sz="1800" dirty="0"/>
              <a:t>The ARMv3 address mapping:</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8" name="TextBox 6"/>
          <p:cNvSpPr txBox="1"/>
          <p:nvPr/>
        </p:nvSpPr>
        <p:spPr>
          <a:xfrm>
            <a:off x="4188953" y="2767280"/>
            <a:ext cx="3814093" cy="1323439"/>
          </a:xfrm>
          <a:prstGeom prst="rect">
            <a:avLst/>
          </a:prstGeom>
          <a:noFill/>
        </p:spPr>
        <p:txBody>
          <a:bodyPr wrap="square" rtlCol="0">
            <a:spAutoFit/>
          </a:bodyPr>
          <a:lstStyle/>
          <a:p>
            <a:pPr algn="ctr"/>
            <a:r>
              <a:rPr lang="en-US" altLang="zh-CN" sz="8000" b="1" dirty="0">
                <a:solidFill>
                  <a:schemeClr val="accent5">
                    <a:lumMod val="75000"/>
                  </a:schemeClr>
                </a:solidFill>
                <a:latin typeface="Century Gothic" pitchFamily="34" charset="0"/>
              </a:rPr>
              <a:t>Q &amp; A</a:t>
            </a:r>
            <a:endParaRPr lang="en-US" altLang="zh-CN" sz="8000" b="1" dirty="0">
              <a:solidFill>
                <a:schemeClr val="accent5">
                  <a:lumMod val="75000"/>
                </a:schemeClr>
              </a:solidFill>
              <a:latin typeface="Century Gothic"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4"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Overview</a:t>
            </a:r>
            <a:endParaRPr lang="en-US" altLang="zh-CN" sz="4000" b="1" dirty="0">
              <a:solidFill>
                <a:schemeClr val="accent5">
                  <a:lumMod val="75000"/>
                </a:schemeClr>
              </a:solidFill>
              <a:latin typeface="Century Gothic" pitchFamily="34" charset="0"/>
            </a:endParaRPr>
          </a:p>
        </p:txBody>
      </p:sp>
      <p:sp>
        <p:nvSpPr>
          <p:cNvPr id="5" name="Footer Placeholder 2"/>
          <p:cNvSpPr txBox="1"/>
          <p:nvPr/>
        </p:nvSpPr>
        <p:spPr>
          <a:xfrm>
            <a:off x="0" y="6356349"/>
            <a:ext cx="4253218"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SME309 – </a:t>
            </a:r>
            <a:r>
              <a:rPr kumimoji="0" lang="en-US"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Microprocessor Design</a:t>
            </a:r>
            <a:endPar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pic>
        <p:nvPicPr>
          <p:cNvPr id="7" name="图片 6"/>
          <p:cNvPicPr>
            <a:picLocks noChangeAspect="1"/>
          </p:cNvPicPr>
          <p:nvPr/>
        </p:nvPicPr>
        <p:blipFill>
          <a:blip r:embed="rId1"/>
          <a:stretch>
            <a:fillRect/>
          </a:stretch>
        </p:blipFill>
        <p:spPr>
          <a:xfrm>
            <a:off x="660173" y="975815"/>
            <a:ext cx="9946800" cy="5380533"/>
          </a:xfrm>
          <a:prstGeom prst="rect">
            <a:avLst/>
          </a:prstGeom>
        </p:spPr>
      </p:pic>
      <p:sp>
        <p:nvSpPr>
          <p:cNvPr id="8" name="矩形 7"/>
          <p:cNvSpPr/>
          <p:nvPr/>
        </p:nvSpPr>
        <p:spPr>
          <a:xfrm>
            <a:off x="3254904" y="6052164"/>
            <a:ext cx="7518269" cy="299541"/>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80030" y="975811"/>
            <a:ext cx="10193145" cy="53805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3254902" y="1005124"/>
            <a:ext cx="0" cy="243519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3247550" y="3417683"/>
            <a:ext cx="2238234" cy="667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485792" y="1005124"/>
            <a:ext cx="0" cy="241923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80028" y="987992"/>
            <a:ext cx="1590417" cy="5363713"/>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392592" y="3431033"/>
            <a:ext cx="1093191" cy="2024876"/>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2163093" y="975811"/>
            <a:ext cx="0" cy="399242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5484863" y="3424352"/>
            <a:ext cx="767685" cy="2031558"/>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a:off x="3254909" y="4937744"/>
            <a:ext cx="0" cy="10945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40405" y="6045957"/>
            <a:ext cx="753277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752629" y="3627324"/>
            <a:ext cx="1333667" cy="162517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H="1">
            <a:off x="2163093" y="4944432"/>
            <a:ext cx="108445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404361" y="3424357"/>
            <a:ext cx="1836419" cy="203155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254900" y="987992"/>
            <a:ext cx="2230885" cy="2423015"/>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751359" y="868811"/>
            <a:ext cx="2118976" cy="2646878"/>
          </a:xfrm>
          <a:prstGeom prst="rect">
            <a:avLst/>
          </a:prstGeom>
          <a:noFill/>
        </p:spPr>
        <p:txBody>
          <a:bodyPr wrap="square" rtlCol="0">
            <a:spAutoFit/>
          </a:bodyPr>
          <a:lstStyle/>
          <a:p>
            <a:r>
              <a:rPr lang="zh-CN" altLang="en-US" sz="16600" dirty="0">
                <a:solidFill>
                  <a:srgbClr val="00B050"/>
                </a:solidFill>
              </a:rPr>
              <a:t>√</a:t>
            </a:r>
            <a:endParaRPr lang="zh-CN" altLang="en-US" sz="16600" dirty="0">
              <a:solidFill>
                <a:srgbClr val="00B050"/>
              </a:solidFill>
            </a:endParaRPr>
          </a:p>
        </p:txBody>
      </p:sp>
      <p:sp>
        <p:nvSpPr>
          <p:cNvPr id="28" name="文本框 27"/>
          <p:cNvSpPr txBox="1"/>
          <p:nvPr/>
        </p:nvSpPr>
        <p:spPr>
          <a:xfrm>
            <a:off x="4709722" y="3011122"/>
            <a:ext cx="2118976" cy="2646878"/>
          </a:xfrm>
          <a:prstGeom prst="rect">
            <a:avLst/>
          </a:prstGeom>
          <a:noFill/>
        </p:spPr>
        <p:txBody>
          <a:bodyPr wrap="square" rtlCol="0">
            <a:spAutoFit/>
          </a:bodyPr>
          <a:lstStyle/>
          <a:p>
            <a:r>
              <a:rPr lang="zh-CN" altLang="en-US" sz="16600" dirty="0">
                <a:solidFill>
                  <a:srgbClr val="00B050"/>
                </a:solidFill>
              </a:rPr>
              <a:t>√</a:t>
            </a:r>
            <a:endParaRPr lang="zh-CN" altLang="en-US" sz="16600" dirty="0">
              <a:solidFill>
                <a:srgbClr val="00B050"/>
              </a:solidFill>
            </a:endParaRPr>
          </a:p>
        </p:txBody>
      </p:sp>
      <p:sp>
        <p:nvSpPr>
          <p:cNvPr id="37" name="矩形 36"/>
          <p:cNvSpPr/>
          <p:nvPr/>
        </p:nvSpPr>
        <p:spPr>
          <a:xfrm>
            <a:off x="2168845" y="4964299"/>
            <a:ext cx="1084458" cy="1387403"/>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764397" y="3638299"/>
            <a:ext cx="1318019" cy="1618012"/>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773428" y="4259515"/>
            <a:ext cx="2118976" cy="2646878"/>
          </a:xfrm>
          <a:prstGeom prst="rect">
            <a:avLst/>
          </a:prstGeom>
          <a:noFill/>
        </p:spPr>
        <p:txBody>
          <a:bodyPr wrap="square" rtlCol="0">
            <a:spAutoFit/>
          </a:bodyPr>
          <a:lstStyle/>
          <a:p>
            <a:r>
              <a:rPr lang="zh-CN" altLang="en-US" sz="16600" dirty="0">
                <a:solidFill>
                  <a:srgbClr val="00B050"/>
                </a:solidFill>
              </a:rPr>
              <a:t>√</a:t>
            </a:r>
            <a:endParaRPr lang="zh-CN" altLang="en-US" sz="16600" dirty="0">
              <a:solidFill>
                <a:srgbClr val="00B050"/>
              </a:solidFill>
            </a:endParaRPr>
          </a:p>
        </p:txBody>
      </p:sp>
      <p:sp>
        <p:nvSpPr>
          <p:cNvPr id="27" name="文本框 26"/>
          <p:cNvSpPr txBox="1"/>
          <p:nvPr/>
        </p:nvSpPr>
        <p:spPr>
          <a:xfrm>
            <a:off x="916652" y="2860060"/>
            <a:ext cx="2118976" cy="2646878"/>
          </a:xfrm>
          <a:prstGeom prst="rect">
            <a:avLst/>
          </a:prstGeom>
          <a:noFill/>
        </p:spPr>
        <p:txBody>
          <a:bodyPr wrap="square" rtlCol="0">
            <a:spAutoFit/>
          </a:bodyPr>
          <a:lstStyle/>
          <a:p>
            <a:r>
              <a:rPr lang="zh-CN" altLang="en-US" sz="16600" dirty="0">
                <a:solidFill>
                  <a:srgbClr val="00B050"/>
                </a:solidFill>
              </a:rPr>
              <a:t>√</a:t>
            </a:r>
            <a:endParaRPr lang="zh-CN" altLang="en-US" sz="16600" dirty="0">
              <a:solidFill>
                <a:srgbClr val="00B050"/>
              </a:solidFill>
            </a:endParaRPr>
          </a:p>
        </p:txBody>
      </p:sp>
      <p:sp>
        <p:nvSpPr>
          <p:cNvPr id="41" name="矩形 40"/>
          <p:cNvSpPr/>
          <p:nvPr/>
        </p:nvSpPr>
        <p:spPr>
          <a:xfrm>
            <a:off x="2226941" y="3764284"/>
            <a:ext cx="882019" cy="11245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598074" y="3771904"/>
            <a:ext cx="795395" cy="13398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a:stretch>
            <a:fillRect/>
          </a:stretch>
        </p:blipFill>
        <p:spPr>
          <a:xfrm>
            <a:off x="4661535" y="5531021"/>
            <a:ext cx="1400176" cy="508112"/>
          </a:xfrm>
          <a:prstGeom prst="rect">
            <a:avLst/>
          </a:prstGeom>
        </p:spPr>
      </p:pic>
      <p:sp>
        <p:nvSpPr>
          <p:cNvPr id="44" name="矩形 43"/>
          <p:cNvSpPr/>
          <p:nvPr/>
        </p:nvSpPr>
        <p:spPr>
          <a:xfrm>
            <a:off x="2234519" y="3771905"/>
            <a:ext cx="857605" cy="1116940"/>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2101161" y="3174631"/>
            <a:ext cx="2118976" cy="2215991"/>
          </a:xfrm>
          <a:prstGeom prst="rect">
            <a:avLst/>
          </a:prstGeom>
          <a:noFill/>
        </p:spPr>
        <p:txBody>
          <a:bodyPr wrap="square" rtlCol="0">
            <a:spAutoFit/>
          </a:bodyPr>
          <a:lstStyle/>
          <a:p>
            <a:r>
              <a:rPr lang="zh-CN" altLang="en-US" sz="13800" dirty="0">
                <a:solidFill>
                  <a:srgbClr val="00B050"/>
                </a:solidFill>
              </a:rPr>
              <a:t>√</a:t>
            </a:r>
            <a:endParaRPr lang="zh-CN" altLang="en-US" sz="13800" dirty="0">
              <a:solidFill>
                <a:srgbClr val="00B050"/>
              </a:solidFill>
            </a:endParaRPr>
          </a:p>
        </p:txBody>
      </p:sp>
      <p:sp>
        <p:nvSpPr>
          <p:cNvPr id="46" name="矩形 45"/>
          <p:cNvSpPr/>
          <p:nvPr/>
        </p:nvSpPr>
        <p:spPr>
          <a:xfrm>
            <a:off x="8612989" y="3787445"/>
            <a:ext cx="780480" cy="1324308"/>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8333981" y="3125779"/>
            <a:ext cx="2118976" cy="2646878"/>
          </a:xfrm>
          <a:prstGeom prst="rect">
            <a:avLst/>
          </a:prstGeom>
          <a:noFill/>
        </p:spPr>
        <p:txBody>
          <a:bodyPr wrap="square" rtlCol="0">
            <a:spAutoFit/>
          </a:bodyPr>
          <a:lstStyle/>
          <a:p>
            <a:r>
              <a:rPr lang="zh-CN" altLang="en-US" sz="16600" dirty="0">
                <a:solidFill>
                  <a:srgbClr val="00B050"/>
                </a:solidFill>
              </a:rPr>
              <a:t>√</a:t>
            </a:r>
            <a:endParaRPr lang="zh-CN" altLang="en-US" sz="16600" dirty="0">
              <a:solidFill>
                <a:srgbClr val="00B050"/>
              </a:solidFill>
            </a:endParaRPr>
          </a:p>
        </p:txBody>
      </p:sp>
      <p:sp>
        <p:nvSpPr>
          <p:cNvPr id="47" name="矩形 46"/>
          <p:cNvSpPr/>
          <p:nvPr/>
        </p:nvSpPr>
        <p:spPr>
          <a:xfrm>
            <a:off x="4673269" y="5605862"/>
            <a:ext cx="1357961" cy="402378"/>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4908601" y="4843640"/>
            <a:ext cx="1201127" cy="1862048"/>
          </a:xfrm>
          <a:prstGeom prst="rect">
            <a:avLst/>
          </a:prstGeom>
          <a:noFill/>
        </p:spPr>
        <p:txBody>
          <a:bodyPr wrap="square" rtlCol="0">
            <a:spAutoFit/>
          </a:bodyPr>
          <a:lstStyle/>
          <a:p>
            <a:r>
              <a:rPr lang="zh-CN" altLang="en-US" sz="11500" b="1" dirty="0">
                <a:solidFill>
                  <a:srgbClr val="00B050"/>
                </a:solidFill>
              </a:rPr>
              <a:t>√</a:t>
            </a:r>
            <a:endParaRPr lang="zh-CN" altLang="en-US" sz="11500" b="1" dirty="0">
              <a:solidFill>
                <a:srgbClr val="00B050"/>
              </a:solidFill>
            </a:endParaRPr>
          </a:p>
        </p:txBody>
      </p:sp>
      <p:sp>
        <p:nvSpPr>
          <p:cNvPr id="6" name="文本框 5"/>
          <p:cNvSpPr txBox="1"/>
          <p:nvPr/>
        </p:nvSpPr>
        <p:spPr>
          <a:xfrm>
            <a:off x="3745918" y="561051"/>
            <a:ext cx="6521744" cy="400110"/>
          </a:xfrm>
          <a:prstGeom prst="rect">
            <a:avLst/>
          </a:prstGeom>
          <a:noFill/>
        </p:spPr>
        <p:txBody>
          <a:bodyPr wrap="square" rtlCol="0">
            <a:spAutoFit/>
          </a:bodyPr>
          <a:lstStyle/>
          <a:p>
            <a:r>
              <a:rPr lang="en-US" altLang="zh-CN" sz="2000" b="1" dirty="0"/>
              <a:t>A new module “</a:t>
            </a:r>
            <a:r>
              <a:rPr lang="en-US" altLang="zh-CN" sz="2000" b="1" i="1" dirty="0" err="1"/>
              <a:t>Mcycle</a:t>
            </a:r>
            <a:r>
              <a:rPr lang="en-US" altLang="zh-CN" sz="2000" b="1" dirty="0"/>
              <a:t>” will be inserted to CPU in this lab!</a:t>
            </a:r>
            <a:endParaRPr lang="zh-CN" altLang="en-US" sz="2000" b="1" dirty="0"/>
          </a:p>
        </p:txBody>
      </p:sp>
      <p:pic>
        <p:nvPicPr>
          <p:cNvPr id="21" name="图片 20"/>
          <p:cNvPicPr>
            <a:picLocks noChangeAspect="1"/>
          </p:cNvPicPr>
          <p:nvPr/>
        </p:nvPicPr>
        <p:blipFill>
          <a:blip r:embed="rId3"/>
          <a:stretch>
            <a:fillRect/>
          </a:stretch>
        </p:blipFill>
        <p:spPr>
          <a:xfrm>
            <a:off x="7759766" y="1932211"/>
            <a:ext cx="1047487" cy="10789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dirty="0"/>
          </a:p>
        </p:txBody>
      </p:sp>
      <p:sp>
        <p:nvSpPr>
          <p:cNvPr id="4"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Lab Tasks</a:t>
            </a:r>
            <a:endParaRPr lang="en-US" altLang="zh-CN" sz="4000" b="1" dirty="0">
              <a:solidFill>
                <a:schemeClr val="accent5">
                  <a:lumMod val="75000"/>
                </a:schemeClr>
              </a:solidFill>
              <a:latin typeface="Century Gothic" pitchFamily="34" charset="0"/>
            </a:endParaRPr>
          </a:p>
        </p:txBody>
      </p:sp>
      <p:sp>
        <p:nvSpPr>
          <p:cNvPr id="6" name="文本框 5"/>
          <p:cNvSpPr txBox="1"/>
          <p:nvPr/>
        </p:nvSpPr>
        <p:spPr>
          <a:xfrm>
            <a:off x="764043" y="1185543"/>
            <a:ext cx="10202620" cy="4881208"/>
          </a:xfrm>
          <a:prstGeom prst="rect">
            <a:avLst/>
          </a:prstGeom>
          <a:noFill/>
        </p:spPr>
        <p:txBody>
          <a:bodyPr wrap="square" rtlCol="0">
            <a:spAutoFit/>
          </a:bodyPr>
          <a:lstStyle/>
          <a:p>
            <a:pPr marL="342900" indent="-342900">
              <a:lnSpc>
                <a:spcPct val="110000"/>
              </a:lnSpc>
              <a:buAutoNum type="arabicPeriod"/>
            </a:pPr>
            <a:r>
              <a:rPr lang="en-US" altLang="zh-CN" sz="2200" dirty="0"/>
              <a:t>Design</a:t>
            </a:r>
            <a:r>
              <a:rPr lang="zh-CN" altLang="en-US" sz="2200" dirty="0"/>
              <a:t> </a:t>
            </a:r>
            <a:r>
              <a:rPr lang="en-US" altLang="zh-CN" sz="2200" dirty="0"/>
              <a:t>a module – “</a:t>
            </a:r>
            <a:r>
              <a:rPr lang="en-US" altLang="zh-CN" sz="2200" i="1" dirty="0" err="1"/>
              <a:t>Mcycle</a:t>
            </a:r>
            <a:r>
              <a:rPr lang="en-US" altLang="zh-CN" sz="2200" dirty="0"/>
              <a:t>”,</a:t>
            </a:r>
            <a:r>
              <a:rPr lang="zh-CN" altLang="en-US" sz="2200" dirty="0"/>
              <a:t> </a:t>
            </a:r>
            <a:r>
              <a:rPr lang="en-US" altLang="zh-CN" sz="2200" dirty="0"/>
              <a:t>which</a:t>
            </a:r>
            <a:r>
              <a:rPr lang="zh-CN" altLang="en-US" sz="2200" dirty="0"/>
              <a:t> </a:t>
            </a:r>
            <a:r>
              <a:rPr lang="en-US" altLang="zh-CN" sz="2200" dirty="0"/>
              <a:t>implements</a:t>
            </a:r>
            <a:r>
              <a:rPr lang="zh-CN" altLang="en-US" sz="2200" dirty="0"/>
              <a:t> </a:t>
            </a:r>
            <a:r>
              <a:rPr lang="en-US" altLang="zh-CN" sz="2200" dirty="0">
                <a:solidFill>
                  <a:srgbClr val="FF0000"/>
                </a:solidFill>
              </a:rPr>
              <a:t>multi-cycle</a:t>
            </a:r>
            <a:r>
              <a:rPr lang="en-US" altLang="zh-CN" sz="2200" dirty="0"/>
              <a:t> </a:t>
            </a:r>
            <a:r>
              <a:rPr lang="en-US" altLang="zh-CN" sz="2200" dirty="0">
                <a:solidFill>
                  <a:srgbClr val="FF0000"/>
                </a:solidFill>
              </a:rPr>
              <a:t>unsigned</a:t>
            </a:r>
            <a:r>
              <a:rPr lang="zh-CN" altLang="en-US" sz="2200" dirty="0"/>
              <a:t> </a:t>
            </a:r>
            <a:r>
              <a:rPr lang="en-US" altLang="zh-CN" sz="2200" dirty="0"/>
              <a:t>Multiplication &amp; Division. A multiplier template is given to you, but you should improve it to the </a:t>
            </a:r>
            <a:r>
              <a:rPr lang="en-US" altLang="zh-CN" sz="2200" dirty="0">
                <a:solidFill>
                  <a:srgbClr val="FF0000"/>
                </a:solidFill>
              </a:rPr>
              <a:t>improved </a:t>
            </a:r>
            <a:r>
              <a:rPr lang="en-US" altLang="zh-CN" sz="2200" dirty="0"/>
              <a:t>version first to reduce resource utilization, then try to </a:t>
            </a:r>
            <a:r>
              <a:rPr lang="en-US" altLang="zh-CN" sz="2200" dirty="0">
                <a:solidFill>
                  <a:srgbClr val="FF0000"/>
                </a:solidFill>
              </a:rPr>
              <a:t>share</a:t>
            </a:r>
            <a:r>
              <a:rPr lang="en-US" altLang="zh-CN" sz="2200" dirty="0"/>
              <a:t> the hardware resource to design the divider. Moreover, you should simulate its function using a good testbench. (The testbench and the correct waveform will be provided.)</a:t>
            </a:r>
            <a:endParaRPr lang="en-US" altLang="zh-CN" sz="2200" dirty="0"/>
          </a:p>
          <a:p>
            <a:pPr marL="342900" indent="-342900">
              <a:lnSpc>
                <a:spcPct val="50000"/>
              </a:lnSpc>
              <a:buAutoNum type="arabicPeriod"/>
            </a:pPr>
            <a:endParaRPr lang="en-US" altLang="zh-CN" sz="2200" dirty="0"/>
          </a:p>
          <a:p>
            <a:pPr marL="342900" indent="-342900">
              <a:lnSpc>
                <a:spcPct val="50000"/>
              </a:lnSpc>
              <a:buAutoNum type="arabicPeriod"/>
            </a:pPr>
            <a:endParaRPr lang="en-US" altLang="zh-CN" sz="2200" dirty="0"/>
          </a:p>
          <a:p>
            <a:pPr marL="342900" indent="-342900">
              <a:lnSpc>
                <a:spcPct val="110000"/>
              </a:lnSpc>
              <a:buAutoNum type="arabicPeriod"/>
            </a:pPr>
            <a:r>
              <a:rPr lang="en-US" altLang="zh-CN" sz="2200" dirty="0"/>
              <a:t>Add “</a:t>
            </a:r>
            <a:r>
              <a:rPr lang="en-US" altLang="zh-CN" sz="2200" i="1" dirty="0" err="1"/>
              <a:t>Mcycle</a:t>
            </a:r>
            <a:r>
              <a:rPr lang="en-US" altLang="zh-CN" sz="2200" dirty="0"/>
              <a:t>” to the existing single-cycle processor to support the extended instruction “MUL” (in ARM Reference Manual A4-66). However, the division instruction doesn’t be directly implemented in ARM instruction set, so in this lab, we will learn how to design a </a:t>
            </a:r>
            <a:r>
              <a:rPr lang="en-US" altLang="zh-CN" sz="2200" dirty="0">
                <a:solidFill>
                  <a:srgbClr val="FF0000"/>
                </a:solidFill>
              </a:rPr>
              <a:t>new</a:t>
            </a:r>
            <a:r>
              <a:rPr lang="en-US" altLang="zh-CN" sz="2200" dirty="0"/>
              <a:t> instruction for unsigned division with a reasonable decoding logic. </a:t>
            </a:r>
            <a:endParaRPr lang="en-US" altLang="zh-CN" sz="2200" dirty="0"/>
          </a:p>
          <a:p>
            <a:pPr marL="342900" indent="-342900">
              <a:lnSpc>
                <a:spcPct val="110000"/>
              </a:lnSpc>
              <a:buAutoNum type="arabicPeriod"/>
            </a:pPr>
            <a:endParaRPr lang="en-US" altLang="zh-CN" sz="2200" dirty="0"/>
          </a:p>
          <a:p>
            <a:pPr marL="342900" indent="-342900">
              <a:lnSpc>
                <a:spcPct val="110000"/>
              </a:lnSpc>
              <a:buAutoNum type="arabicPeriod"/>
            </a:pPr>
            <a:endParaRPr lang="en-US" altLang="zh-CN"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 name="文本框 5"/>
          <p:cNvSpPr txBox="1"/>
          <p:nvPr/>
        </p:nvSpPr>
        <p:spPr>
          <a:xfrm>
            <a:off x="392137" y="895945"/>
            <a:ext cx="11572240" cy="4801314"/>
          </a:xfrm>
          <a:prstGeom prst="rect">
            <a:avLst/>
          </a:prstGeom>
          <a:noFill/>
        </p:spPr>
        <p:txBody>
          <a:bodyPr wrap="square">
            <a:spAutoFit/>
          </a:bodyPr>
          <a:lstStyle/>
          <a:p>
            <a:r>
              <a:rPr lang="en-US" altLang="zh-CN" b="0" dirty="0">
                <a:solidFill>
                  <a:srgbClr val="7A3E9D"/>
                </a:solidFill>
                <a:effectLst/>
                <a:latin typeface="Consolas" pitchFamily="49" charset="0"/>
              </a:rPr>
              <a:t>module</a:t>
            </a:r>
            <a:r>
              <a:rPr lang="en-US" altLang="zh-CN" b="0" dirty="0">
                <a:solidFill>
                  <a:srgbClr val="333333"/>
                </a:solidFill>
                <a:effectLst/>
                <a:latin typeface="Consolas" pitchFamily="49" charset="0"/>
              </a:rPr>
              <a:t> </a:t>
            </a:r>
            <a:r>
              <a:rPr lang="en-US" altLang="zh-CN" b="1" dirty="0" err="1">
                <a:solidFill>
                  <a:srgbClr val="7A3E9D"/>
                </a:solidFill>
                <a:effectLst/>
                <a:latin typeface="Consolas" pitchFamily="49" charset="0"/>
              </a:rPr>
              <a:t>MCycle</a:t>
            </a:r>
            <a:r>
              <a:rPr lang="en-US" altLang="zh-CN" b="0" dirty="0">
                <a:solidFill>
                  <a:srgbClr val="333333"/>
                </a:solidFill>
                <a:effectLst/>
                <a:latin typeface="Consolas" pitchFamily="49" charset="0"/>
              </a:rPr>
              <a:t>(</a:t>
            </a:r>
            <a:endParaRPr lang="en-US" altLang="zh-CN" b="0" dirty="0">
              <a:solidFill>
                <a:srgbClr val="333333"/>
              </a:solidFill>
              <a:effectLst/>
              <a:latin typeface="Consolas" pitchFamily="49" charset="0"/>
            </a:endParaRPr>
          </a:p>
          <a:p>
            <a:r>
              <a:rPr lang="en-US" altLang="zh-CN" b="0" dirty="0">
                <a:solidFill>
                  <a:srgbClr val="333333"/>
                </a:solidFill>
                <a:effectLst/>
                <a:latin typeface="Consolas" pitchFamily="49" charset="0"/>
              </a:rPr>
              <a:t>        </a:t>
            </a:r>
            <a:r>
              <a:rPr lang="en-US" altLang="zh-CN" b="0" dirty="0">
                <a:solidFill>
                  <a:srgbClr val="4EC9B0"/>
                </a:solidFill>
                <a:effectLst/>
                <a:latin typeface="Consolas" pitchFamily="49" charset="0"/>
              </a:rPr>
              <a:t>input</a:t>
            </a:r>
            <a:r>
              <a:rPr lang="en-US" altLang="zh-CN" b="0" dirty="0">
                <a:solidFill>
                  <a:srgbClr val="D4D4D4"/>
                </a:solidFill>
                <a:effectLst/>
                <a:latin typeface="Consolas" pitchFamily="49" charset="0"/>
              </a:rPr>
              <a:t> </a:t>
            </a:r>
            <a:r>
              <a:rPr lang="en-US" altLang="zh-CN" b="0" dirty="0">
                <a:solidFill>
                  <a:schemeClr val="accent1"/>
                </a:solidFill>
                <a:effectLst/>
                <a:latin typeface="Consolas" pitchFamily="49" charset="0"/>
              </a:rPr>
              <a:t>CLK</a:t>
            </a:r>
            <a:r>
              <a:rPr lang="en-US" altLang="zh-CN" dirty="0">
                <a:solidFill>
                  <a:schemeClr val="accent1"/>
                </a:solidFill>
                <a:latin typeface="Consolas" pitchFamily="49" charset="0"/>
              </a:rPr>
              <a:t>,</a:t>
            </a:r>
            <a:r>
              <a:rPr lang="en-US" altLang="zh-CN" b="0" dirty="0">
                <a:solidFill>
                  <a:srgbClr val="D4D4D4"/>
                </a:solidFill>
                <a:effectLst/>
                <a:latin typeface="Consolas" pitchFamily="49" charset="0"/>
              </a:rPr>
              <a:t>   </a:t>
            </a:r>
            <a:r>
              <a:rPr lang="en-US" altLang="zh-CN" b="0" dirty="0">
                <a:solidFill>
                  <a:srgbClr val="6A9955"/>
                </a:solidFill>
                <a:effectLst/>
                <a:latin typeface="Consolas" pitchFamily="49" charset="0"/>
              </a:rPr>
              <a:t>// Connect to CPU clock</a:t>
            </a:r>
            <a:endParaRPr lang="en-US" altLang="zh-CN" b="0" dirty="0">
              <a:solidFill>
                <a:srgbClr val="D4D4D4"/>
              </a:solidFill>
              <a:effectLst/>
              <a:latin typeface="Consolas" pitchFamily="49" charset="0"/>
            </a:endParaRPr>
          </a:p>
          <a:p>
            <a:r>
              <a:rPr lang="en-US" altLang="zh-CN" b="0" dirty="0">
                <a:solidFill>
                  <a:srgbClr val="4EC9B0"/>
                </a:solidFill>
                <a:effectLst/>
                <a:latin typeface="Consolas" pitchFamily="49" charset="0"/>
              </a:rPr>
              <a:t>        input</a:t>
            </a:r>
            <a:r>
              <a:rPr lang="en-US" altLang="zh-CN" b="0" dirty="0">
                <a:solidFill>
                  <a:srgbClr val="D4D4D4"/>
                </a:solidFill>
                <a:effectLst/>
                <a:latin typeface="Consolas" pitchFamily="49" charset="0"/>
              </a:rPr>
              <a:t> </a:t>
            </a:r>
            <a:r>
              <a:rPr lang="en-US" altLang="zh-CN" dirty="0">
                <a:solidFill>
                  <a:schemeClr val="accent1"/>
                </a:solidFill>
                <a:latin typeface="Consolas" pitchFamily="49" charset="0"/>
              </a:rPr>
              <a:t>RESET,</a:t>
            </a:r>
            <a:r>
              <a:rPr lang="en-US" altLang="zh-CN" b="0" dirty="0">
                <a:solidFill>
                  <a:srgbClr val="D4D4D4"/>
                </a:solidFill>
                <a:effectLst/>
                <a:latin typeface="Consolas" pitchFamily="49" charset="0"/>
              </a:rPr>
              <a:t> </a:t>
            </a:r>
            <a:r>
              <a:rPr lang="en-US" altLang="zh-CN" b="0" dirty="0">
                <a:solidFill>
                  <a:srgbClr val="6A9955"/>
                </a:solidFill>
                <a:effectLst/>
                <a:latin typeface="Consolas" pitchFamily="49" charset="0"/>
              </a:rPr>
              <a:t>// Connect to the reset of the ARM processor.</a:t>
            </a:r>
            <a:endParaRPr lang="en-US" altLang="zh-CN" b="0" dirty="0">
              <a:solidFill>
                <a:srgbClr val="D4D4D4"/>
              </a:solidFill>
              <a:effectLst/>
              <a:latin typeface="Consolas" pitchFamily="49" charset="0"/>
            </a:endParaRPr>
          </a:p>
          <a:p>
            <a:r>
              <a:rPr lang="en-US" altLang="zh-CN" b="0" dirty="0">
                <a:solidFill>
                  <a:srgbClr val="4EC9B0"/>
                </a:solidFill>
                <a:effectLst/>
                <a:latin typeface="Consolas" pitchFamily="49" charset="0"/>
              </a:rPr>
              <a:t>        input</a:t>
            </a:r>
            <a:r>
              <a:rPr lang="en-US" altLang="zh-CN" b="0" dirty="0">
                <a:solidFill>
                  <a:srgbClr val="D4D4D4"/>
                </a:solidFill>
                <a:effectLst/>
                <a:latin typeface="Consolas" pitchFamily="49" charset="0"/>
              </a:rPr>
              <a:t> </a:t>
            </a:r>
            <a:r>
              <a:rPr lang="en-US" altLang="zh-CN" dirty="0">
                <a:solidFill>
                  <a:schemeClr val="accent1"/>
                </a:solidFill>
                <a:latin typeface="Consolas" pitchFamily="49" charset="0"/>
              </a:rPr>
              <a:t>Start, </a:t>
            </a:r>
            <a:r>
              <a:rPr lang="en-US" altLang="zh-CN" b="0" dirty="0">
                <a:solidFill>
                  <a:srgbClr val="6A9955"/>
                </a:solidFill>
                <a:effectLst/>
                <a:latin typeface="Consolas" pitchFamily="49" charset="0"/>
              </a:rPr>
              <a:t>// Multi-cycle Enable. The control unit should assert this when MUL or DIV instruction is detected.</a:t>
            </a:r>
            <a:endParaRPr lang="en-US" altLang="zh-CN" b="0" dirty="0">
              <a:solidFill>
                <a:srgbClr val="D4D4D4"/>
              </a:solidFill>
              <a:effectLst/>
              <a:latin typeface="Consolas" pitchFamily="49" charset="0"/>
            </a:endParaRPr>
          </a:p>
          <a:p>
            <a:r>
              <a:rPr lang="en-US" altLang="zh-CN" b="0" dirty="0">
                <a:solidFill>
                  <a:srgbClr val="4EC9B0"/>
                </a:solidFill>
                <a:effectLst/>
                <a:latin typeface="Consolas" pitchFamily="49" charset="0"/>
              </a:rPr>
              <a:t>        input</a:t>
            </a:r>
            <a:r>
              <a:rPr lang="en-US" altLang="zh-CN" b="0" dirty="0">
                <a:solidFill>
                  <a:srgbClr val="D4D4D4"/>
                </a:solidFill>
                <a:effectLst/>
                <a:latin typeface="Consolas" pitchFamily="49" charset="0"/>
              </a:rPr>
              <a:t> </a:t>
            </a:r>
            <a:r>
              <a:rPr lang="en-US" altLang="zh-CN" dirty="0" err="1">
                <a:solidFill>
                  <a:schemeClr val="accent1"/>
                </a:solidFill>
                <a:latin typeface="Consolas" pitchFamily="49" charset="0"/>
              </a:rPr>
              <a:t>MCycleOp</a:t>
            </a:r>
            <a:r>
              <a:rPr lang="en-US" altLang="zh-CN" dirty="0">
                <a:solidFill>
                  <a:schemeClr val="accent1"/>
                </a:solidFill>
                <a:latin typeface="Consolas" pitchFamily="49" charset="0"/>
              </a:rPr>
              <a:t>, </a:t>
            </a:r>
            <a:r>
              <a:rPr lang="en-US" altLang="zh-CN" b="0" dirty="0">
                <a:solidFill>
                  <a:srgbClr val="6A9955"/>
                </a:solidFill>
                <a:effectLst/>
                <a:latin typeface="Consolas" pitchFamily="49" charset="0"/>
              </a:rPr>
              <a:t>// Multi-cycle Operation. "0" for unsigned multiplication, "1" for unsigned division. Generated by Control unit.</a:t>
            </a:r>
            <a:endParaRPr lang="en-US" altLang="zh-CN" b="0" dirty="0">
              <a:solidFill>
                <a:srgbClr val="D4D4D4"/>
              </a:solidFill>
              <a:effectLst/>
              <a:latin typeface="Consolas" pitchFamily="49" charset="0"/>
            </a:endParaRPr>
          </a:p>
          <a:p>
            <a:r>
              <a:rPr lang="en-US" altLang="zh-CN" b="0" dirty="0">
                <a:solidFill>
                  <a:srgbClr val="4EC9B0"/>
                </a:solidFill>
                <a:effectLst/>
                <a:latin typeface="Consolas" pitchFamily="49" charset="0"/>
              </a:rPr>
              <a:t>        input</a:t>
            </a:r>
            <a:r>
              <a:rPr lang="en-US" altLang="zh-CN" b="0" dirty="0">
                <a:solidFill>
                  <a:srgbClr val="D4D4D4"/>
                </a:solidFill>
                <a:effectLst/>
                <a:latin typeface="Consolas" pitchFamily="49" charset="0"/>
              </a:rPr>
              <a:t> </a:t>
            </a:r>
            <a:r>
              <a:rPr lang="en-US" altLang="zh-CN" dirty="0">
                <a:solidFill>
                  <a:schemeClr val="accent1"/>
                </a:solidFill>
                <a:latin typeface="Consolas" pitchFamily="49" charset="0"/>
              </a:rPr>
              <a:t>[width-1:0] Operand1,</a:t>
            </a:r>
            <a:r>
              <a:rPr lang="en-US" altLang="zh-CN" b="0" dirty="0">
                <a:solidFill>
                  <a:srgbClr val="D4D4D4"/>
                </a:solidFill>
                <a:effectLst/>
                <a:latin typeface="Consolas" pitchFamily="49" charset="0"/>
              </a:rPr>
              <a:t> </a:t>
            </a:r>
            <a:r>
              <a:rPr lang="en-US" altLang="zh-CN" b="0" dirty="0">
                <a:solidFill>
                  <a:srgbClr val="6A9955"/>
                </a:solidFill>
                <a:effectLst/>
                <a:latin typeface="Consolas" pitchFamily="49" charset="0"/>
              </a:rPr>
              <a:t>// Multiplicand / Dividend</a:t>
            </a:r>
            <a:endParaRPr lang="en-US" altLang="zh-CN" b="0" dirty="0">
              <a:solidFill>
                <a:srgbClr val="D4D4D4"/>
              </a:solidFill>
              <a:effectLst/>
              <a:latin typeface="Consolas" pitchFamily="49" charset="0"/>
            </a:endParaRPr>
          </a:p>
          <a:p>
            <a:r>
              <a:rPr lang="en-US" altLang="zh-CN" b="0" dirty="0">
                <a:solidFill>
                  <a:srgbClr val="4EC9B0"/>
                </a:solidFill>
                <a:effectLst/>
                <a:latin typeface="Consolas" pitchFamily="49" charset="0"/>
              </a:rPr>
              <a:t>        input</a:t>
            </a:r>
            <a:r>
              <a:rPr lang="en-US" altLang="zh-CN" b="0" dirty="0">
                <a:solidFill>
                  <a:srgbClr val="D4D4D4"/>
                </a:solidFill>
                <a:effectLst/>
                <a:latin typeface="Consolas" pitchFamily="49" charset="0"/>
              </a:rPr>
              <a:t> </a:t>
            </a:r>
            <a:r>
              <a:rPr lang="en-US" altLang="zh-CN" dirty="0">
                <a:solidFill>
                  <a:schemeClr val="accent1"/>
                </a:solidFill>
                <a:latin typeface="Consolas" pitchFamily="49" charset="0"/>
              </a:rPr>
              <a:t>[width-1:0] Operand2,</a:t>
            </a:r>
            <a:r>
              <a:rPr lang="en-US" altLang="zh-CN" b="0" dirty="0">
                <a:solidFill>
                  <a:srgbClr val="D4D4D4"/>
                </a:solidFill>
                <a:effectLst/>
                <a:latin typeface="Consolas" pitchFamily="49" charset="0"/>
              </a:rPr>
              <a:t> </a:t>
            </a:r>
            <a:r>
              <a:rPr lang="en-US" altLang="zh-CN" b="0" dirty="0">
                <a:solidFill>
                  <a:srgbClr val="6A9955"/>
                </a:solidFill>
                <a:effectLst/>
                <a:latin typeface="Consolas" pitchFamily="49" charset="0"/>
              </a:rPr>
              <a:t>// Multiplier / Divisor</a:t>
            </a:r>
            <a:endParaRPr lang="en-US" altLang="zh-CN" b="0" dirty="0">
              <a:solidFill>
                <a:srgbClr val="D4D4D4"/>
              </a:solidFill>
              <a:effectLst/>
              <a:latin typeface="Consolas" pitchFamily="49" charset="0"/>
            </a:endParaRPr>
          </a:p>
          <a:p>
            <a:r>
              <a:rPr lang="en-US" altLang="zh-CN" b="0" dirty="0">
                <a:solidFill>
                  <a:srgbClr val="D4D4D4"/>
                </a:solidFill>
                <a:effectLst/>
                <a:latin typeface="Consolas" pitchFamily="49" charset="0"/>
              </a:rPr>
              <a:t>        </a:t>
            </a:r>
            <a:r>
              <a:rPr lang="en-US" altLang="zh-CN" b="0" dirty="0">
                <a:solidFill>
                  <a:srgbClr val="4EC9B0"/>
                </a:solidFill>
                <a:effectLst/>
                <a:latin typeface="Consolas" pitchFamily="49" charset="0"/>
              </a:rPr>
              <a:t>output</a:t>
            </a:r>
            <a:r>
              <a:rPr lang="en-US" altLang="zh-CN" b="0" dirty="0">
                <a:solidFill>
                  <a:srgbClr val="D4D4D4"/>
                </a:solidFill>
                <a:effectLst/>
                <a:latin typeface="Consolas" pitchFamily="49" charset="0"/>
              </a:rPr>
              <a:t> </a:t>
            </a:r>
            <a:r>
              <a:rPr lang="en-US" altLang="zh-CN" b="0" dirty="0">
                <a:solidFill>
                  <a:srgbClr val="569CD6"/>
                </a:solidFill>
                <a:effectLst/>
                <a:latin typeface="Consolas" pitchFamily="49" charset="0"/>
              </a:rPr>
              <a:t>reg</a:t>
            </a:r>
            <a:r>
              <a:rPr lang="en-US" altLang="zh-CN" b="0" dirty="0">
                <a:solidFill>
                  <a:srgbClr val="D4D4D4"/>
                </a:solidFill>
                <a:effectLst/>
                <a:latin typeface="Consolas" pitchFamily="49" charset="0"/>
              </a:rPr>
              <a:t> </a:t>
            </a:r>
            <a:r>
              <a:rPr lang="en-US" altLang="zh-CN" dirty="0">
                <a:solidFill>
                  <a:schemeClr val="accent1"/>
                </a:solidFill>
                <a:latin typeface="Consolas" pitchFamily="49" charset="0"/>
              </a:rPr>
              <a:t>[width-1:0] Result </a:t>
            </a:r>
            <a:r>
              <a:rPr lang="en-US" altLang="zh-CN" b="0" dirty="0">
                <a:solidFill>
                  <a:srgbClr val="6A9955"/>
                </a:solidFill>
                <a:effectLst/>
                <a:latin typeface="Consolas" pitchFamily="49" charset="0"/>
              </a:rPr>
              <a:t>//For MUL, assign the lower-32bits result; For DIV, assign the quotient.</a:t>
            </a:r>
            <a:endParaRPr lang="en-US" altLang="zh-CN" dirty="0">
              <a:solidFill>
                <a:schemeClr val="accent1"/>
              </a:solidFill>
              <a:latin typeface="Consolas" pitchFamily="49" charset="0"/>
            </a:endParaRPr>
          </a:p>
          <a:p>
            <a:r>
              <a:rPr lang="en-US" altLang="zh-CN" b="0" dirty="0">
                <a:solidFill>
                  <a:srgbClr val="4EC9B0"/>
                </a:solidFill>
                <a:effectLst/>
                <a:latin typeface="Consolas" pitchFamily="49" charset="0"/>
              </a:rPr>
              <a:t>        output</a:t>
            </a:r>
            <a:r>
              <a:rPr lang="en-US" altLang="zh-CN" b="0" dirty="0">
                <a:solidFill>
                  <a:srgbClr val="D4D4D4"/>
                </a:solidFill>
                <a:effectLst/>
                <a:latin typeface="Consolas" pitchFamily="49" charset="0"/>
              </a:rPr>
              <a:t> </a:t>
            </a:r>
            <a:r>
              <a:rPr lang="en-US" altLang="zh-CN" dirty="0">
                <a:solidFill>
                  <a:schemeClr val="accent1"/>
                </a:solidFill>
                <a:latin typeface="Consolas" pitchFamily="49" charset="0"/>
              </a:rPr>
              <a:t>Busy </a:t>
            </a:r>
            <a:r>
              <a:rPr lang="en-US" altLang="zh-CN" b="0" dirty="0">
                <a:solidFill>
                  <a:srgbClr val="6A9955"/>
                </a:solidFill>
                <a:effectLst/>
                <a:latin typeface="Consolas" pitchFamily="49" charset="0"/>
              </a:rPr>
              <a:t>// Set immediately when Start is set. Cleared when the Results become ready. This bit can be used to stall the processor while multi-cycle operations are on.</a:t>
            </a:r>
            <a:endParaRPr lang="en-US" altLang="zh-CN" b="0" dirty="0">
              <a:solidFill>
                <a:srgbClr val="333333"/>
              </a:solidFill>
              <a:effectLst/>
              <a:latin typeface="Consolas" pitchFamily="49" charset="0"/>
            </a:endParaRPr>
          </a:p>
          <a:p>
            <a:r>
              <a:rPr lang="en-US" altLang="zh-CN" b="0" dirty="0">
                <a:solidFill>
                  <a:srgbClr val="333333"/>
                </a:solidFill>
                <a:effectLst/>
                <a:latin typeface="Consolas" pitchFamily="49" charset="0"/>
              </a:rPr>
              <a:t>    );</a:t>
            </a:r>
            <a:endParaRPr lang="en-US" altLang="zh-CN" b="0" dirty="0">
              <a:solidFill>
                <a:srgbClr val="333333"/>
              </a:solidFill>
              <a:effectLst/>
              <a:latin typeface="Consolas" pitchFamily="49" charset="0"/>
            </a:endParaRPr>
          </a:p>
          <a:p>
            <a:endParaRPr lang="en-US" altLang="zh-CN" b="0" dirty="0">
              <a:solidFill>
                <a:srgbClr val="7A3E9D"/>
              </a:solidFill>
              <a:effectLst/>
              <a:latin typeface="Consolas" pitchFamily="49" charset="0"/>
            </a:endParaRPr>
          </a:p>
          <a:p>
            <a:endParaRPr lang="en-US" altLang="zh-CN" dirty="0">
              <a:solidFill>
                <a:srgbClr val="7A3E9D"/>
              </a:solidFill>
              <a:latin typeface="Consolas" pitchFamily="49" charset="0"/>
            </a:endParaRPr>
          </a:p>
          <a:p>
            <a:r>
              <a:rPr lang="en-US" altLang="zh-CN" b="0" dirty="0" err="1">
                <a:solidFill>
                  <a:srgbClr val="7A3E9D"/>
                </a:solidFill>
                <a:effectLst/>
                <a:latin typeface="Consolas" pitchFamily="49" charset="0"/>
              </a:rPr>
              <a:t>endmodule</a:t>
            </a:r>
            <a:endParaRPr lang="en-US" altLang="zh-CN" b="0" dirty="0">
              <a:solidFill>
                <a:srgbClr val="333333"/>
              </a:solidFill>
              <a:effectLst/>
              <a:latin typeface="Consolas" pitchFamily="49" charset="0"/>
            </a:endParaRPr>
          </a:p>
        </p:txBody>
      </p:sp>
      <p:sp>
        <p:nvSpPr>
          <p:cNvPr id="2" name="页脚占位符 1"/>
          <p:cNvSpPr>
            <a14:cpLocks xmlns:a14="http://schemas.microsoft.com/office/drawing/2010/main" noGrp="1"/>
          </p:cNvSpPr>
          <p:nvPr>
            <p:ph type="ftr" sz="quarter" idx="11"/>
          </p:nvPr>
        </p:nvSpPr>
        <p:spPr/>
        <p:txBody>
          <a:bodyPr/>
          <a:lstStyle/>
          <a:p>
            <a:pPr>
              <a:defRPr/>
            </a:pPr>
            <a:r>
              <a:rPr lang="en-US" altLang="zh-CN" dirty="0"/>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4" name="TextBox 6"/>
          <p:cNvSpPr txBox="1"/>
          <p:nvPr/>
        </p:nvSpPr>
        <p:spPr>
          <a:xfrm>
            <a:off x="764043" y="188059"/>
            <a:ext cx="9594286" cy="707886"/>
          </a:xfrm>
          <a:prstGeom prst="rect">
            <a:avLst/>
          </a:prstGeom>
          <a:noFill/>
        </p:spPr>
        <p:txBody>
          <a:bodyPr wrap="square" rtlCol="0">
            <a:spAutoFit/>
          </a:bodyPr>
          <a:lstStyle/>
          <a:p>
            <a:r>
              <a:rPr lang="en-US" altLang="zh-CN" sz="4000" b="1" dirty="0" err="1">
                <a:solidFill>
                  <a:schemeClr val="accent5">
                    <a:lumMod val="75000"/>
                  </a:schemeClr>
                </a:solidFill>
                <a:latin typeface="Century Gothic" pitchFamily="34" charset="0"/>
              </a:rPr>
              <a:t>Mcycle.v</a:t>
            </a:r>
            <a:endParaRPr lang="en-US" altLang="zh-CN" sz="4000" b="1" dirty="0">
              <a:solidFill>
                <a:schemeClr val="accent5">
                  <a:lumMod val="75000"/>
                </a:schemeClr>
              </a:solidFill>
              <a:latin typeface="Century Gothic"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4"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How </a:t>
            </a:r>
            <a:r>
              <a:rPr lang="en-US" altLang="zh-CN" sz="4000" b="1" dirty="0" err="1">
                <a:solidFill>
                  <a:schemeClr val="accent5">
                    <a:lumMod val="75000"/>
                  </a:schemeClr>
                </a:solidFill>
                <a:latin typeface="Century Gothic" pitchFamily="34" charset="0"/>
              </a:rPr>
              <a:t>Mcycle</a:t>
            </a:r>
            <a:r>
              <a:rPr lang="en-US" altLang="zh-CN" sz="4000" b="1" dirty="0">
                <a:solidFill>
                  <a:schemeClr val="accent5">
                    <a:lumMod val="75000"/>
                  </a:schemeClr>
                </a:solidFill>
                <a:latin typeface="Century Gothic" pitchFamily="34" charset="0"/>
              </a:rPr>
              <a:t> integrate … ?</a:t>
            </a:r>
            <a:endParaRPr lang="en-US" altLang="zh-CN" sz="4000" b="1" dirty="0">
              <a:solidFill>
                <a:schemeClr val="accent5">
                  <a:lumMod val="75000"/>
                </a:schemeClr>
              </a:solidFill>
              <a:latin typeface="Century Gothic" pitchFamily="34" charset="0"/>
            </a:endParaRPr>
          </a:p>
        </p:txBody>
      </p:sp>
      <p:sp>
        <p:nvSpPr>
          <p:cNvPr id="5" name="Footer Placeholder 2"/>
          <p:cNvSpPr txBox="1"/>
          <p:nvPr/>
        </p:nvSpPr>
        <p:spPr>
          <a:xfrm>
            <a:off x="0" y="6356349"/>
            <a:ext cx="4253218"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SME309 – </a:t>
            </a:r>
            <a:r>
              <a:rPr kumimoji="0" lang="en-US"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Microprocessor Design</a:t>
            </a:r>
            <a:endPar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pic>
        <p:nvPicPr>
          <p:cNvPr id="7" name="图片 6"/>
          <p:cNvPicPr>
            <a:picLocks noChangeAspect="1"/>
          </p:cNvPicPr>
          <p:nvPr/>
        </p:nvPicPr>
        <p:blipFill>
          <a:blip r:embed="rId1"/>
          <a:stretch>
            <a:fillRect/>
          </a:stretch>
        </p:blipFill>
        <p:spPr>
          <a:xfrm>
            <a:off x="660173" y="975815"/>
            <a:ext cx="9946800" cy="5380533"/>
          </a:xfrm>
          <a:prstGeom prst="rect">
            <a:avLst/>
          </a:prstGeom>
        </p:spPr>
      </p:pic>
      <p:sp>
        <p:nvSpPr>
          <p:cNvPr id="8" name="矩形 7"/>
          <p:cNvSpPr/>
          <p:nvPr/>
        </p:nvSpPr>
        <p:spPr>
          <a:xfrm>
            <a:off x="3254904" y="6052164"/>
            <a:ext cx="7518269" cy="299541"/>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80030" y="975811"/>
            <a:ext cx="10193145" cy="53805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3254902" y="1005124"/>
            <a:ext cx="0" cy="243519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3247550" y="3417683"/>
            <a:ext cx="2238234" cy="667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485792" y="1005124"/>
            <a:ext cx="0" cy="241923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80028" y="987992"/>
            <a:ext cx="1590417" cy="5363713"/>
          </a:xfrm>
          <a:prstGeom prst="rect">
            <a:avLst/>
          </a:prstGeom>
          <a:solidFill>
            <a:srgbClr val="FF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392592" y="3431033"/>
            <a:ext cx="1093191" cy="2024876"/>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2163093" y="975811"/>
            <a:ext cx="0" cy="399242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5484863" y="3424352"/>
            <a:ext cx="767685" cy="2031558"/>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a:off x="3254909" y="4937744"/>
            <a:ext cx="0" cy="10945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40405" y="6045957"/>
            <a:ext cx="753277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752629" y="3627324"/>
            <a:ext cx="1333667" cy="162517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H="1">
            <a:off x="2163093" y="4944432"/>
            <a:ext cx="108445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404361" y="3424357"/>
            <a:ext cx="1836419" cy="203155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254900" y="987992"/>
            <a:ext cx="2230885" cy="2423015"/>
          </a:xfrm>
          <a:prstGeom prst="rect">
            <a:avLst/>
          </a:prstGeom>
          <a:solidFill>
            <a:srgbClr val="FF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168845" y="4964299"/>
            <a:ext cx="1084458" cy="1387403"/>
          </a:xfrm>
          <a:prstGeom prst="rect">
            <a:avLst/>
          </a:prstGeom>
          <a:solidFill>
            <a:srgbClr val="FF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764397" y="3638299"/>
            <a:ext cx="1318019" cy="1618012"/>
          </a:xfrm>
          <a:prstGeom prst="rect">
            <a:avLst/>
          </a:prstGeom>
          <a:solidFill>
            <a:schemeClr val="tx1">
              <a:lumMod val="50000"/>
              <a:lumOff val="5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226941" y="3764284"/>
            <a:ext cx="882019" cy="11245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598074" y="3771904"/>
            <a:ext cx="795395" cy="13398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a:stretch>
            <a:fillRect/>
          </a:stretch>
        </p:blipFill>
        <p:spPr>
          <a:xfrm>
            <a:off x="4661535" y="5531021"/>
            <a:ext cx="1400176" cy="508112"/>
          </a:xfrm>
          <a:prstGeom prst="rect">
            <a:avLst/>
          </a:prstGeom>
        </p:spPr>
      </p:pic>
      <p:sp>
        <p:nvSpPr>
          <p:cNvPr id="44" name="矩形 43"/>
          <p:cNvSpPr/>
          <p:nvPr/>
        </p:nvSpPr>
        <p:spPr>
          <a:xfrm>
            <a:off x="2234519" y="3771905"/>
            <a:ext cx="857605" cy="1116940"/>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612989" y="3787445"/>
            <a:ext cx="780480" cy="1324308"/>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673269" y="5605862"/>
            <a:ext cx="1357961" cy="402378"/>
          </a:xfrm>
          <a:prstGeom prst="rect">
            <a:avLst/>
          </a:prstGeom>
          <a:solidFill>
            <a:schemeClr val="bg1">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a:off x="7759766" y="1932211"/>
            <a:ext cx="1047487" cy="1078911"/>
          </a:xfrm>
          <a:prstGeom prst="rect">
            <a:avLst/>
          </a:prstGeom>
        </p:spPr>
      </p:pic>
      <p:sp>
        <p:nvSpPr>
          <p:cNvPr id="13" name="文本框 12"/>
          <p:cNvSpPr txBox="1"/>
          <p:nvPr/>
        </p:nvSpPr>
        <p:spPr>
          <a:xfrm>
            <a:off x="5493137" y="1067706"/>
            <a:ext cx="4512261" cy="369332"/>
          </a:xfrm>
          <a:prstGeom prst="rect">
            <a:avLst/>
          </a:prstGeom>
          <a:noFill/>
        </p:spPr>
        <p:txBody>
          <a:bodyPr wrap="none" rtlCol="0">
            <a:spAutoFit/>
          </a:bodyPr>
          <a:lstStyle/>
          <a:p>
            <a:r>
              <a:rPr lang="en-US" altLang="zh-CN" b="1" dirty="0">
                <a:solidFill>
                  <a:srgbClr val="FF0000"/>
                </a:solidFill>
              </a:rPr>
              <a:t>Control signals for </a:t>
            </a:r>
            <a:r>
              <a:rPr lang="en-US" altLang="zh-CN" b="1" dirty="0" err="1">
                <a:solidFill>
                  <a:srgbClr val="FF0000"/>
                </a:solidFill>
              </a:rPr>
              <a:t>Mcycle</a:t>
            </a:r>
            <a:r>
              <a:rPr lang="en-US" altLang="zh-CN" b="1" dirty="0">
                <a:solidFill>
                  <a:srgbClr val="FF0000"/>
                </a:solidFill>
              </a:rPr>
              <a:t> working Datapath?</a:t>
            </a:r>
            <a:endParaRPr lang="zh-CN" altLang="en-US" b="1" dirty="0">
              <a:solidFill>
                <a:srgbClr val="FF0000"/>
              </a:solidFill>
            </a:endParaRPr>
          </a:p>
        </p:txBody>
      </p:sp>
      <p:sp>
        <p:nvSpPr>
          <p:cNvPr id="18" name="文本框 17"/>
          <p:cNvSpPr txBox="1"/>
          <p:nvPr/>
        </p:nvSpPr>
        <p:spPr>
          <a:xfrm>
            <a:off x="819238" y="1699803"/>
            <a:ext cx="1320217" cy="1200329"/>
          </a:xfrm>
          <a:prstGeom prst="rect">
            <a:avLst/>
          </a:prstGeom>
          <a:noFill/>
        </p:spPr>
        <p:txBody>
          <a:bodyPr wrap="square" rtlCol="0">
            <a:spAutoFit/>
          </a:bodyPr>
          <a:lstStyle/>
          <a:p>
            <a:r>
              <a:rPr lang="en-US" altLang="zh-CN" b="1" dirty="0">
                <a:solidFill>
                  <a:schemeClr val="bg1"/>
                </a:solidFill>
              </a:rPr>
              <a:t>When </a:t>
            </a:r>
            <a:r>
              <a:rPr lang="en-US" altLang="zh-CN" b="1" dirty="0" err="1">
                <a:solidFill>
                  <a:schemeClr val="bg1"/>
                </a:solidFill>
              </a:rPr>
              <a:t>Mcycle</a:t>
            </a:r>
            <a:r>
              <a:rPr lang="en-US" altLang="zh-CN" b="1" dirty="0">
                <a:solidFill>
                  <a:schemeClr val="bg1"/>
                </a:solidFill>
              </a:rPr>
              <a:t> is busy working?</a:t>
            </a:r>
            <a:endParaRPr lang="zh-CN" altLang="en-US" b="1" dirty="0">
              <a:solidFill>
                <a:schemeClr val="bg1"/>
              </a:solidFill>
            </a:endParaRPr>
          </a:p>
        </p:txBody>
      </p:sp>
      <p:sp>
        <p:nvSpPr>
          <p:cNvPr id="22" name="矩形 21"/>
          <p:cNvSpPr/>
          <p:nvPr/>
        </p:nvSpPr>
        <p:spPr>
          <a:xfrm>
            <a:off x="7529516" y="1830148"/>
            <a:ext cx="2728910" cy="1255947"/>
          </a:xfrm>
          <a:prstGeom prst="rect">
            <a:avLst/>
          </a:prstGeom>
          <a:solidFill>
            <a:srgbClr val="FF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8845116" y="2000352"/>
            <a:ext cx="1540958" cy="923330"/>
          </a:xfrm>
          <a:prstGeom prst="rect">
            <a:avLst/>
          </a:prstGeom>
          <a:noFill/>
        </p:spPr>
        <p:txBody>
          <a:bodyPr wrap="square">
            <a:spAutoFit/>
          </a:bodyPr>
          <a:lstStyle/>
          <a:p>
            <a:r>
              <a:rPr lang="en-US" altLang="zh-CN" b="1" dirty="0">
                <a:solidFill>
                  <a:schemeClr val="bg1"/>
                </a:solidFill>
              </a:rPr>
              <a:t>How </a:t>
            </a:r>
            <a:r>
              <a:rPr lang="en-US" altLang="zh-CN" b="1" dirty="0" err="1">
                <a:solidFill>
                  <a:schemeClr val="bg1"/>
                </a:solidFill>
              </a:rPr>
              <a:t>Mcycle</a:t>
            </a:r>
            <a:r>
              <a:rPr lang="en-US" altLang="zh-CN" b="1" dirty="0">
                <a:solidFill>
                  <a:schemeClr val="bg1"/>
                </a:solidFill>
              </a:rPr>
              <a:t> connect to others ? </a:t>
            </a:r>
            <a:endParaRPr lang="zh-CN" alt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en-US" altLang="zh-CN" dirty="0">
                <a:latin typeface="Arial" charset="0"/>
                <a:cs typeface="Arial" charset="0"/>
              </a:rPr>
              <a:t>Content</a:t>
            </a:r>
            <a:endParaRPr lang="zh-CN" altLang="en-US" dirty="0">
              <a:latin typeface="Arial" charset="0"/>
              <a:cs typeface="Arial" charset="0"/>
            </a:endParaRPr>
          </a:p>
        </p:txBody>
      </p:sp>
      <p:sp>
        <p:nvSpPr>
          <p:cNvPr id="3" name="内容占位符 2"/>
          <p:cNvSpPr>
            <a14:cpLocks xmlns:a14="http://schemas.microsoft.com/office/drawing/2010/main" noGrp="1"/>
          </p:cNvSpPr>
          <p:nvPr>
            <p:ph idx="1"/>
          </p:nvPr>
        </p:nvSpPr>
        <p:spPr>
          <a:xfrm>
            <a:off x="838200" y="1641861"/>
            <a:ext cx="10515600" cy="3784343"/>
          </a:xfrm>
        </p:spPr>
        <p:txBody>
          <a:bodyPr>
            <a:normAutofit/>
          </a:bodyPr>
          <a:lstStyle/>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Objective &amp; Overview</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latin typeface="Arial" charset="0"/>
                <a:cs typeface="Arial" charset="0"/>
              </a:rPr>
              <a:t>Multi-cycle multiplier &amp; divider: </a:t>
            </a:r>
            <a:r>
              <a:rPr lang="en-US" altLang="zh-CN" sz="3200" b="1" dirty="0" err="1">
                <a:latin typeface="Arial" charset="0"/>
                <a:cs typeface="Arial" charset="0"/>
              </a:rPr>
              <a:t>Mcycle</a:t>
            </a:r>
            <a:r>
              <a:rPr lang="en-US" altLang="zh-CN" sz="3200" b="1" dirty="0">
                <a:latin typeface="Arial" charset="0"/>
                <a:cs typeface="Arial" charset="0"/>
              </a:rPr>
              <a:t> Design</a:t>
            </a:r>
            <a:endParaRPr lang="en-US" altLang="zh-CN" sz="3200" b="1" dirty="0">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Extended Instruction</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Hardware Implement: How </a:t>
            </a:r>
            <a:r>
              <a:rPr lang="en-US" altLang="zh-CN" sz="3200" b="1" dirty="0" err="1">
                <a:solidFill>
                  <a:schemeClr val="bg1">
                    <a:lumMod val="75000"/>
                  </a:schemeClr>
                </a:solidFill>
                <a:latin typeface="Arial" charset="0"/>
                <a:cs typeface="Arial" charset="0"/>
              </a:rPr>
              <a:t>Mcycle</a:t>
            </a:r>
            <a:r>
              <a:rPr lang="en-US" altLang="zh-CN" sz="3200" b="1" dirty="0">
                <a:solidFill>
                  <a:schemeClr val="bg1">
                    <a:lumMod val="75000"/>
                  </a:schemeClr>
                </a:solidFill>
                <a:latin typeface="Arial" charset="0"/>
                <a:cs typeface="Arial" charset="0"/>
              </a:rPr>
              <a:t> integrate .. ?</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r>
              <a:rPr lang="en-US" altLang="zh-CN" sz="3200" b="1" dirty="0">
                <a:solidFill>
                  <a:schemeClr val="bg1">
                    <a:lumMod val="75000"/>
                  </a:schemeClr>
                </a:solidFill>
                <a:latin typeface="Arial" charset="0"/>
                <a:cs typeface="Arial" charset="0"/>
              </a:rPr>
              <a:t>On-board Test</a:t>
            </a:r>
            <a:endParaRPr lang="en-US" altLang="zh-CN" sz="3200" b="1" dirty="0">
              <a:solidFill>
                <a:schemeClr val="bg1">
                  <a:lumMod val="75000"/>
                </a:schemeClr>
              </a:solidFill>
              <a:latin typeface="Arial" charset="0"/>
              <a:cs typeface="Arial" charset="0"/>
            </a:endParaRPr>
          </a:p>
          <a:p>
            <a:pPr marL="514350" indent="-514350">
              <a:lnSpc>
                <a:spcPct val="100000"/>
              </a:lnSpc>
              <a:buFont typeface="+mj-lt"/>
              <a:buAutoNum type="arabicPeriod"/>
            </a:pPr>
            <a:endParaRPr lang="en-US" altLang="zh-CN" sz="3200" b="1" dirty="0">
              <a:solidFill>
                <a:schemeClr val="bg1">
                  <a:lumMod val="75000"/>
                </a:schemeClr>
              </a:solidFill>
              <a:latin typeface="Arial" charset="0"/>
              <a:cs typeface="Arial" charset="0"/>
            </a:endParaRPr>
          </a:p>
        </p:txBody>
      </p:sp>
      <p:sp>
        <p:nvSpPr>
          <p:cNvPr id="4" name="灯片编号占位符 2"/>
          <p:cNvSpPr>
            <a14:cpLocks xmlns:a14="http://schemas.microsoft.com/office/drawing/2010/main"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E334993-C752-4DCD-8008-7F01190CCD09}" type="slidenum">
              <a:rPr lang="zh-CN" altLang="en-US" smtClean="0"/>
            </a:fld>
            <a:endParaRPr lang="zh-CN" altLang="en-US"/>
          </a:p>
        </p:txBody>
      </p:sp>
      <p:sp>
        <p:nvSpPr>
          <p:cNvPr id="5" name="页脚占位符 1"/>
          <p:cNvSpPr>
            <a14:cpLocks xmlns:a14="http://schemas.microsoft.com/office/drawing/2010/main" noGrp="1"/>
          </p:cNvSpPr>
          <p:nvPr>
            <p:ph type="ftr" sz="quarter" idx="11"/>
          </p:nvPr>
        </p:nvSpPr>
        <p:spPr>
          <a:xfrm>
            <a:off x="4038600" y="6356350"/>
            <a:ext cx="4114800" cy="365125"/>
          </a:xfrm>
        </p:spPr>
        <p:txBody>
          <a:bodyPr/>
          <a:lstStyle/>
          <a:p>
            <a:pPr>
              <a:defRPr/>
            </a:pPr>
            <a:r>
              <a:rPr lang="en-US" altLang="zh-CN" dirty="0"/>
              <a:t>SME309 Lab1</a:t>
            </a:r>
            <a:endParaRPr lang="zh-CN" altLang="en-US" dirty="0"/>
          </a:p>
        </p:txBody>
      </p:sp>
      <p:sp>
        <p:nvSpPr>
          <p:cNvPr id="6" name="灯片编号占位符 2"/>
          <p:cNvSpPr txBox="1"/>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F39F2F5-AAEC-484E-8D1B-150359545A16}" type="slidenum">
              <a:rPr lang="zh-CN" altLang="en-US" smtClean="0"/>
            </a:fld>
            <a:endParaRPr lang="zh-CN" altLang="en-US" dirty="0"/>
          </a:p>
        </p:txBody>
      </p:sp>
      <p:sp>
        <p:nvSpPr>
          <p:cNvPr id="7" name="Footer Placeholder 2"/>
          <p:cNvSpPr txBox="1"/>
          <p:nvPr/>
        </p:nvSpPr>
        <p:spPr>
          <a:xfrm>
            <a:off x="0" y="6356349"/>
            <a:ext cx="3639312"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SME309 – </a:t>
            </a:r>
            <a:r>
              <a:rPr kumimoji="0" lang="en-US" sz="11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Microprocessor Design</a:t>
            </a:r>
            <a:endParaRPr kumimoji="0" lang="en-SG" sz="1100" b="0"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14:cpLocks xmlns:a14="http://schemas.microsoft.com/office/drawing/2010/main" noGrp="1"/>
          </p:cNvSpPr>
          <p:nvPr>
            <p:ph type="ftr" sz="quarter" idx="11"/>
          </p:nvPr>
        </p:nvSpPr>
        <p:spPr/>
        <p:txBody>
          <a:bodyPr/>
          <a:lstStyle/>
          <a:p>
            <a:pPr>
              <a:defRPr/>
            </a:pPr>
            <a:r>
              <a:rPr lang="en-US" altLang="zh-CN"/>
              <a:t>SME309 Lab3</a:t>
            </a:r>
            <a:endParaRPr lang="zh-CN" altLang="en-US" dirty="0"/>
          </a:p>
        </p:txBody>
      </p:sp>
      <p:sp>
        <p:nvSpPr>
          <p:cNvPr id="3" name="灯片编号占位符 2"/>
          <p:cNvSpPr>
            <a14:cpLocks xmlns:a14="http://schemas.microsoft.com/office/drawing/2010/main" noGrp="1"/>
          </p:cNvSpPr>
          <p:nvPr>
            <p:ph type="sldNum" sz="quarter" idx="12"/>
          </p:nvPr>
        </p:nvSpPr>
        <p:spPr/>
        <p:txBody>
          <a:bodyPr/>
          <a:lstStyle/>
          <a:p>
            <a:pPr>
              <a:defRPr/>
            </a:pPr>
            <a:fld id="{FF39F2F5-AAEC-484E-8D1B-150359545A16}" type="slidenum">
              <a:rPr lang="zh-CN" altLang="en-US" smtClean="0"/>
            </a:fld>
            <a:endParaRPr lang="zh-CN" altLang="en-US"/>
          </a:p>
        </p:txBody>
      </p:sp>
      <p:sp>
        <p:nvSpPr>
          <p:cNvPr id="4" name="TextBox 6"/>
          <p:cNvSpPr txBox="1"/>
          <p:nvPr/>
        </p:nvSpPr>
        <p:spPr>
          <a:xfrm>
            <a:off x="764043" y="188059"/>
            <a:ext cx="9594286" cy="707886"/>
          </a:xfrm>
          <a:prstGeom prst="rect">
            <a:avLst/>
          </a:prstGeom>
          <a:noFill/>
        </p:spPr>
        <p:txBody>
          <a:bodyPr wrap="square" rtlCol="0">
            <a:spAutoFit/>
          </a:bodyPr>
          <a:lstStyle/>
          <a:p>
            <a:r>
              <a:rPr lang="en-US" altLang="zh-CN" sz="4000" b="1" dirty="0">
                <a:solidFill>
                  <a:schemeClr val="accent5">
                    <a:lumMod val="75000"/>
                  </a:schemeClr>
                </a:solidFill>
                <a:latin typeface="Century Gothic" pitchFamily="34" charset="0"/>
              </a:rPr>
              <a:t>Multi-cycle multiplier</a:t>
            </a:r>
            <a:endParaRPr lang="en-US" altLang="zh-CN" sz="4000" b="1" dirty="0">
              <a:solidFill>
                <a:schemeClr val="accent5">
                  <a:lumMod val="75000"/>
                </a:schemeClr>
              </a:solidFill>
              <a:latin typeface="Century Gothic" pitchFamily="34" charset="0"/>
            </a:endParaRPr>
          </a:p>
        </p:txBody>
      </p:sp>
      <p:pic>
        <p:nvPicPr>
          <p:cNvPr id="6" name="图片 5"/>
          <p:cNvPicPr>
            <a:picLocks noChangeAspect="1"/>
          </p:cNvPicPr>
          <p:nvPr/>
        </p:nvPicPr>
        <p:blipFill>
          <a:blip r:embed="rId1"/>
          <a:stretch>
            <a:fillRect/>
          </a:stretch>
        </p:blipFill>
        <p:spPr>
          <a:xfrm>
            <a:off x="513908" y="969415"/>
            <a:ext cx="6374571" cy="1975529"/>
          </a:xfrm>
          <a:prstGeom prst="rect">
            <a:avLst/>
          </a:prstGeom>
        </p:spPr>
      </p:pic>
      <p:pic>
        <p:nvPicPr>
          <p:cNvPr id="18" name="图片 17"/>
          <p:cNvPicPr>
            <a:picLocks noChangeAspect="1"/>
          </p:cNvPicPr>
          <p:nvPr/>
        </p:nvPicPr>
        <p:blipFill>
          <a:blip r:embed="rId2"/>
          <a:stretch>
            <a:fillRect/>
          </a:stretch>
        </p:blipFill>
        <p:spPr>
          <a:xfrm>
            <a:off x="7566128" y="711200"/>
            <a:ext cx="4456676" cy="5958741"/>
          </a:xfrm>
          <a:prstGeom prst="rect">
            <a:avLst/>
          </a:prstGeom>
        </p:spPr>
      </p:pic>
      <p:pic>
        <p:nvPicPr>
          <p:cNvPr id="22" name="图片 21"/>
          <p:cNvPicPr>
            <a:picLocks noChangeAspect="1"/>
          </p:cNvPicPr>
          <p:nvPr/>
        </p:nvPicPr>
        <p:blipFill>
          <a:blip r:embed="rId3"/>
          <a:stretch>
            <a:fillRect/>
          </a:stretch>
        </p:blipFill>
        <p:spPr>
          <a:xfrm>
            <a:off x="1155528" y="3080450"/>
            <a:ext cx="5534792" cy="3202429"/>
          </a:xfrm>
          <a:prstGeom prst="rect">
            <a:avLst/>
          </a:prstGeom>
        </p:spPr>
      </p:pic>
    </p:spTree>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宽屏</PresentationFormat>
  <Paragraphs>370</Paragraphs>
  <Slides>0</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Arial</vt:lpstr>
      <vt:lpstr>宋体</vt:lpstr>
      <vt:lpstr>Wingdings</vt:lpstr>
      <vt:lpstr>Calibri</vt:lpstr>
      <vt:lpstr>Wingdings 2</vt:lpstr>
      <vt:lpstr>微软雅黑</vt:lpstr>
      <vt:lpstr>Century Gothic</vt:lpstr>
      <vt:lpstr>Consolas</vt:lpstr>
      <vt:lpstr>Times New Roman</vt:lpstr>
      <vt:lpstr>等线</vt:lpstr>
      <vt:lpstr>HDOfficeLightV0</vt:lpstr>
      <vt:lpstr>PowerPoint 演示文稿</vt:lpstr>
      <vt:lpstr>Lab Schedule</vt:lpstr>
      <vt:lpstr>Content</vt:lpstr>
      <vt:lpstr>PowerPoint 演示文稿</vt:lpstr>
      <vt:lpstr>PowerPoint 演示文稿</vt:lpstr>
      <vt:lpstr>PowerPoint 演示文稿</vt:lpstr>
      <vt:lpstr>PowerPoint 演示文稿</vt:lpstr>
      <vt:lpstr>Content</vt:lpstr>
      <vt:lpstr>PowerPoint 演示文稿</vt:lpstr>
      <vt:lpstr>PowerPoint 演示文稿</vt:lpstr>
      <vt:lpstr>PowerPoint 演示文稿</vt:lpstr>
      <vt:lpstr>PowerPoint 演示文稿</vt:lpstr>
      <vt:lpstr>PowerPoint 演示文稿</vt:lpstr>
      <vt:lpstr>PowerPoint 演示文稿</vt:lpstr>
      <vt:lpstr>Content</vt:lpstr>
      <vt:lpstr>PowerPoint 演示文稿</vt:lpstr>
      <vt:lpstr>PowerPoint 演示文稿</vt:lpstr>
      <vt:lpstr>PowerPoint 演示文稿</vt:lpstr>
      <vt:lpstr>PowerPoint 演示文稿</vt:lpstr>
      <vt:lpstr>PowerPoint 演示文稿</vt:lpstr>
      <vt:lpstr>PowerPoint 演示文稿</vt:lpstr>
      <vt:lpstr>Content</vt:lpstr>
      <vt:lpstr>PowerPoint 演示文稿</vt:lpstr>
      <vt:lpstr>PowerPoint 演示文稿</vt:lpstr>
      <vt:lpstr>PowerPoint 演示文稿</vt:lpstr>
      <vt:lpstr>PowerPoint 演示文稿</vt:lpstr>
      <vt:lpstr>PowerPoint 演示文稿</vt:lpstr>
      <vt:lpstr>Content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 Ruijie</dc:creator>
  <cp:lastModifiedBy>iPad</cp:lastModifiedBy>
  <cp:revision>494</cp:revision>
  <dcterms:created xsi:type="dcterms:W3CDTF">1900-01-01T00:00:00Z</dcterms:created>
  <dcterms:modified xsi:type="dcterms:W3CDTF">1900-01-01T00:00:00Z</dcterms:modified>
</cp:coreProperties>
</file>